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6"/>
  </p:notesMasterIdLst>
  <p:sldIdLst>
    <p:sldId id="256" r:id="rId2"/>
    <p:sldId id="257" r:id="rId3"/>
    <p:sldId id="265" r:id="rId4"/>
    <p:sldId id="297" r:id="rId5"/>
    <p:sldId id="258" r:id="rId6"/>
    <p:sldId id="310" r:id="rId7"/>
    <p:sldId id="261" r:id="rId8"/>
    <p:sldId id="311" r:id="rId9"/>
    <p:sldId id="338" r:id="rId10"/>
    <p:sldId id="335" r:id="rId11"/>
    <p:sldId id="336" r:id="rId12"/>
    <p:sldId id="267" r:id="rId13"/>
    <p:sldId id="303" r:id="rId14"/>
    <p:sldId id="316" r:id="rId15"/>
    <p:sldId id="317" r:id="rId16"/>
    <p:sldId id="318" r:id="rId17"/>
    <p:sldId id="279" r:id="rId18"/>
    <p:sldId id="306" r:id="rId19"/>
    <p:sldId id="307" r:id="rId20"/>
    <p:sldId id="268" r:id="rId21"/>
    <p:sldId id="284" r:id="rId22"/>
    <p:sldId id="295" r:id="rId23"/>
    <p:sldId id="287" r:id="rId24"/>
    <p:sldId id="321" r:id="rId25"/>
    <p:sldId id="342" r:id="rId26"/>
    <p:sldId id="308" r:id="rId27"/>
    <p:sldId id="309" r:id="rId28"/>
    <p:sldId id="324" r:id="rId29"/>
    <p:sldId id="339" r:id="rId30"/>
    <p:sldId id="325" r:id="rId31"/>
    <p:sldId id="341" r:id="rId32"/>
    <p:sldId id="334" r:id="rId33"/>
    <p:sldId id="333" r:id="rId34"/>
    <p:sldId id="340" r:id="rId3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AC19"/>
    <a:srgbClr val="008A3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Pout (dB)</a:t>
            </a:r>
            <a:r>
              <a:rPr lang="en-US" baseline="0" dirty="0" smtClean="0"/>
              <a:t> vs. Freq (GHz)</a:t>
            </a:r>
          </a:p>
        </c:rich>
      </c:tx>
      <c:layout>
        <c:manualLayout>
          <c:xMode val="edge"/>
          <c:yMode val="edge"/>
          <c:x val="0.16631255468066491"/>
          <c:y val="6.5410160594332509E-2"/>
        </c:manualLayout>
      </c:layout>
    </c:title>
    <c:plotArea>
      <c:layout>
        <c:manualLayout>
          <c:layoutTarget val="inner"/>
          <c:xMode val="edge"/>
          <c:yMode val="edge"/>
          <c:x val="0.11670122484689435"/>
          <c:y val="0.16988811779883453"/>
          <c:w val="0.79440988626421694"/>
          <c:h val="0.58028034211240709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HEMT results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ln w="9525"/>
            </c:spPr>
          </c:marker>
          <c:xVal>
            <c:numRef>
              <c:f>Sheet1!$A$2:$A$15</c:f>
              <c:numCache>
                <c:formatCode>General</c:formatCode>
                <c:ptCount val="14"/>
                <c:pt idx="0">
                  <c:v>94</c:v>
                </c:pt>
                <c:pt idx="1">
                  <c:v>220</c:v>
                </c:pt>
                <c:pt idx="2">
                  <c:v>220</c:v>
                </c:pt>
                <c:pt idx="3">
                  <c:v>220</c:v>
                </c:pt>
                <c:pt idx="4">
                  <c:v>189</c:v>
                </c:pt>
                <c:pt idx="5">
                  <c:v>190</c:v>
                </c:pt>
                <c:pt idx="6">
                  <c:v>330</c:v>
                </c:pt>
                <c:pt idx="7">
                  <c:v>95</c:v>
                </c:pt>
                <c:pt idx="8">
                  <c:v>227</c:v>
                </c:pt>
                <c:pt idx="9">
                  <c:v>338</c:v>
                </c:pt>
                <c:pt idx="10">
                  <c:v>270</c:v>
                </c:pt>
              </c:numCache>
            </c:numRef>
          </c:xVal>
          <c:yVal>
            <c:numRef>
              <c:f>Sheet1!$B$2:$B$15</c:f>
              <c:numCache>
                <c:formatCode>General</c:formatCode>
                <c:ptCount val="14"/>
                <c:pt idx="3">
                  <c:v>16.989700043360095</c:v>
                </c:pt>
                <c:pt idx="4">
                  <c:v>13.010299956639814</c:v>
                </c:pt>
                <c:pt idx="6">
                  <c:v>3.0102999566398121</c:v>
                </c:pt>
                <c:pt idx="7">
                  <c:v>26.304278750250297</c:v>
                </c:pt>
                <c:pt idx="9">
                  <c:v>10</c:v>
                </c:pt>
                <c:pt idx="10">
                  <c:v>7.8532983501076714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My results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B050"/>
              </a:solidFill>
            </c:spPr>
          </c:marker>
          <c:xVal>
            <c:numRef>
              <c:f>Sheet1!$A$2:$A$15</c:f>
              <c:numCache>
                <c:formatCode>General</c:formatCode>
                <c:ptCount val="14"/>
                <c:pt idx="0">
                  <c:v>94</c:v>
                </c:pt>
                <c:pt idx="1">
                  <c:v>220</c:v>
                </c:pt>
                <c:pt idx="2">
                  <c:v>220</c:v>
                </c:pt>
                <c:pt idx="3">
                  <c:v>220</c:v>
                </c:pt>
                <c:pt idx="4">
                  <c:v>189</c:v>
                </c:pt>
                <c:pt idx="5">
                  <c:v>190</c:v>
                </c:pt>
                <c:pt idx="6">
                  <c:v>330</c:v>
                </c:pt>
                <c:pt idx="7">
                  <c:v>95</c:v>
                </c:pt>
                <c:pt idx="8">
                  <c:v>227</c:v>
                </c:pt>
                <c:pt idx="9">
                  <c:v>338</c:v>
                </c:pt>
                <c:pt idx="10">
                  <c:v>270</c:v>
                </c:pt>
              </c:numCache>
            </c:numRef>
          </c:xVal>
          <c:yVal>
            <c:numRef>
              <c:f>Sheet1!$C$2:$C$15</c:f>
              <c:numCache>
                <c:formatCode>General</c:formatCode>
                <c:ptCount val="14"/>
                <c:pt idx="1">
                  <c:v>18.195439355418692</c:v>
                </c:pt>
                <c:pt idx="2">
                  <c:v>16.884198220027102</c:v>
                </c:pt>
                <c:pt idx="8">
                  <c:v>6.9897000433601999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InP results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accent2">
                  <a:lumMod val="60000"/>
                  <a:lumOff val="40000"/>
                </a:schemeClr>
              </a:solidFill>
            </c:spPr>
          </c:marker>
          <c:xVal>
            <c:numRef>
              <c:f>Sheet1!$A$2:$A$15</c:f>
              <c:numCache>
                <c:formatCode>General</c:formatCode>
                <c:ptCount val="14"/>
                <c:pt idx="0">
                  <c:v>94</c:v>
                </c:pt>
                <c:pt idx="1">
                  <c:v>220</c:v>
                </c:pt>
                <c:pt idx="2">
                  <c:v>220</c:v>
                </c:pt>
                <c:pt idx="3">
                  <c:v>220</c:v>
                </c:pt>
                <c:pt idx="4">
                  <c:v>189</c:v>
                </c:pt>
                <c:pt idx="5">
                  <c:v>190</c:v>
                </c:pt>
                <c:pt idx="6">
                  <c:v>330</c:v>
                </c:pt>
                <c:pt idx="7">
                  <c:v>95</c:v>
                </c:pt>
                <c:pt idx="8">
                  <c:v>227</c:v>
                </c:pt>
                <c:pt idx="9">
                  <c:v>338</c:v>
                </c:pt>
                <c:pt idx="10">
                  <c:v>270</c:v>
                </c:pt>
              </c:numCache>
            </c:numRef>
          </c:xVal>
          <c:yVal>
            <c:numRef>
              <c:f>Sheet1!$D$2:$D$15</c:f>
              <c:numCache>
                <c:formatCode>General</c:formatCode>
                <c:ptCount val="14"/>
                <c:pt idx="5">
                  <c:v>9.0308998699194358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GaN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tx1"/>
              </a:solidFill>
            </c:spPr>
          </c:marker>
          <c:xVal>
            <c:numRef>
              <c:f>Sheet1!$A$2:$A$15</c:f>
              <c:numCache>
                <c:formatCode>General</c:formatCode>
                <c:ptCount val="14"/>
                <c:pt idx="0">
                  <c:v>94</c:v>
                </c:pt>
                <c:pt idx="1">
                  <c:v>220</c:v>
                </c:pt>
                <c:pt idx="2">
                  <c:v>220</c:v>
                </c:pt>
                <c:pt idx="3">
                  <c:v>220</c:v>
                </c:pt>
                <c:pt idx="4">
                  <c:v>189</c:v>
                </c:pt>
                <c:pt idx="5">
                  <c:v>190</c:v>
                </c:pt>
                <c:pt idx="6">
                  <c:v>330</c:v>
                </c:pt>
                <c:pt idx="7">
                  <c:v>95</c:v>
                </c:pt>
                <c:pt idx="8">
                  <c:v>227</c:v>
                </c:pt>
                <c:pt idx="9">
                  <c:v>338</c:v>
                </c:pt>
                <c:pt idx="10">
                  <c:v>270</c:v>
                </c:pt>
              </c:numCache>
            </c:numRef>
          </c:xVal>
          <c:yVal>
            <c:numRef>
              <c:f>Sheet1!$E$2:$E$15</c:f>
              <c:numCache>
                <c:formatCode>General</c:formatCode>
                <c:ptCount val="14"/>
                <c:pt idx="0">
                  <c:v>30</c:v>
                </c:pt>
              </c:numCache>
            </c:numRef>
          </c:yVal>
        </c:ser>
        <c:axId val="119046528"/>
        <c:axId val="119048064"/>
      </c:scatterChart>
      <c:valAx>
        <c:axId val="119046528"/>
        <c:scaling>
          <c:logBase val="10"/>
          <c:orientation val="minMax"/>
          <c:max val="1000"/>
          <c:min val="30"/>
        </c:scaling>
        <c:axPos val="b"/>
        <c:numFmt formatCode="General" sourceLinked="1"/>
        <c:tickLblPos val="nextTo"/>
        <c:crossAx val="119048064"/>
        <c:crosses val="autoZero"/>
        <c:crossBetween val="midCat"/>
        <c:majorUnit val="10"/>
        <c:minorUnit val="10"/>
      </c:valAx>
      <c:valAx>
        <c:axId val="119048064"/>
        <c:scaling>
          <c:orientation val="minMax"/>
        </c:scaling>
        <c:axPos val="l"/>
        <c:majorGridlines/>
        <c:numFmt formatCode="General" sourceLinked="1"/>
        <c:tickLblPos val="nextTo"/>
        <c:crossAx val="119046528"/>
        <c:crossesAt val="10"/>
        <c:crossBetween val="midCat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AFE2E82-F6B5-4527-B7CD-3D621E985BF8}" type="datetimeFigureOut">
              <a:rPr lang="en-US" smtClean="0"/>
              <a:pPr/>
              <a:t>8/11/2013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67DB838-F083-400C-AD97-AE989FFC6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040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B838-F083-400C-AD97-AE989FFC69E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B838-F083-400C-AD97-AE989FFC69E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B838-F083-400C-AD97-AE989FFC69E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B838-F083-400C-AD97-AE989FFC69E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 adding:</a:t>
            </a:r>
            <a:r>
              <a:rPr lang="en-US" baseline="0" dirty="0" smtClean="0"/>
              <a:t> “</a:t>
            </a:r>
            <a:r>
              <a:rPr lang="en-US" dirty="0" smtClean="0"/>
              <a:t>Why</a:t>
            </a:r>
            <a:r>
              <a:rPr lang="en-US" baseline="0" dirty="0" smtClean="0"/>
              <a:t> is there an added blocking capacitor?”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B838-F083-400C-AD97-AE989FFC69E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B838-F083-400C-AD97-AE989FFC69E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B838-F083-400C-AD97-AE989FFC69E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B838-F083-400C-AD97-AE989FFC69E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B838-F083-400C-AD97-AE989FFC69E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Combine</a:t>
            </a:r>
            <a:r>
              <a:rPr lang="en-US" baseline="0" dirty="0" smtClean="0"/>
              <a:t> 2 slides into 1 for 2:1, 4:1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B838-F083-400C-AD97-AE989FFC69E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B838-F083-400C-AD97-AE989FFC69E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B838-F083-400C-AD97-AE989FFC69E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B838-F083-400C-AD97-AE989FFC69E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B838-F083-400C-AD97-AE989FFC69E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B838-F083-400C-AD97-AE989FFC69E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</a:t>
            </a:r>
            <a:r>
              <a:rPr lang="en-US" baseline="0" dirty="0" smtClean="0"/>
              <a:t>e with power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B838-F083-400C-AD97-AE989FFC69E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B838-F083-400C-AD97-AE989FFC69E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B838-F083-400C-AD97-AE989FFC69E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B838-F083-400C-AD97-AE989FFC69E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B838-F083-400C-AD97-AE989FFC69E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Decrease to 25 slides.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B838-F083-400C-AD97-AE989FFC69E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B838-F083-400C-AD97-AE989FFC69E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B838-F083-400C-AD97-AE989FFC69E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B838-F083-400C-AD97-AE989FFC69E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size of capacitor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B838-F083-400C-AD97-AE989FFC69E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B838-F083-400C-AD97-AE989FFC69E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 much information about</a:t>
            </a:r>
            <a:r>
              <a:rPr lang="en-US" baseline="0" dirty="0" smtClean="0"/>
              <a:t> power sweep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B838-F083-400C-AD97-AE989FFC69E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 why we need systems at high frequency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B838-F083-400C-AD97-AE989FFC69E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B838-F083-400C-AD97-AE989FFC69E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B838-F083-400C-AD97-AE989FFC69E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B838-F083-400C-AD97-AE989FFC69E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B838-F083-400C-AD97-AE989FFC69E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 signal</a:t>
            </a:r>
            <a:r>
              <a:rPr lang="en-US" baseline="0" dirty="0" smtClean="0"/>
              <a:t> is affected.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B838-F083-400C-AD97-AE989FFC69E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10/19/2011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Thomas Reed    UCSB    CSICS M.4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B473138-E665-445E-B28F-76AA916F94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Reed    UCSB    CSICS M.4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3138-E665-445E-B28F-76AA916F9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Reed    UCSB    CSICS M.4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3138-E665-445E-B28F-76AA916F94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Reed    UCSB    CSICS M.4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3138-E665-445E-B28F-76AA916F94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smtClean="0"/>
              <a:t>10/19/2011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Thomas Reed    UCSB    CSICS M.4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B473138-E665-445E-B28F-76AA916F94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Reed    UCSB    CSICS M.4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3138-E665-445E-B28F-76AA916F94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Reed    UCSB    CSICS M.4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3138-E665-445E-B28F-76AA916F94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Reed    UCSB    CSICS M.4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3138-E665-445E-B28F-76AA916F94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Reed    UCSB    CSICS M.4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3138-E665-445E-B28F-76AA916F94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Reed    UCSB    CSICS M.4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3138-E665-445E-B28F-76AA916F94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Reed    UCSB    CSICS M.4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3138-E665-445E-B28F-76AA916F94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10/19/2011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Thomas Reed    UCSB    CSICS M.4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B473138-E665-445E-B28F-76AA916F94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7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82000" cy="1752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48.8mW Multi-cell </a:t>
            </a:r>
            <a:r>
              <a:rPr lang="en-US" sz="3600" dirty="0" err="1" smtClean="0"/>
              <a:t>InP</a:t>
            </a:r>
            <a:r>
              <a:rPr lang="en-US" sz="3600" dirty="0" smtClean="0"/>
              <a:t> HBT Amplifier with on-wafer power combining at 220GHz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905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Thomas Reed, Mark Rodwell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California, Santa Barbara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Zach Griffith, Petra Rowell, Miguel </a:t>
            </a:r>
            <a:r>
              <a:rPr lang="en-US" dirty="0" err="1" smtClean="0">
                <a:solidFill>
                  <a:schemeClr val="tx1"/>
                </a:solidFill>
              </a:rPr>
              <a:t>Urteaga</a:t>
            </a:r>
            <a:r>
              <a:rPr lang="en-US" dirty="0" smtClean="0">
                <a:solidFill>
                  <a:schemeClr val="tx1"/>
                </a:solidFill>
              </a:rPr>
              <a:t>, Mark Field, Jon Hacker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Teledyne Scientific &amp; Imaging, LLC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treed@ece.ucsb.edu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Multi-finger HBT Modeling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Reed    UCSB    CSICS M.4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3138-E665-445E-B28F-76AA916F947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962400" cy="493776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5000"/>
              <a:defRPr/>
            </a:pPr>
            <a:r>
              <a:rPr lang="en-US" sz="2400" dirty="0" smtClean="0"/>
              <a:t>Device Modeling</a:t>
            </a:r>
          </a:p>
          <a:p>
            <a:pPr lvl="1">
              <a:spcBef>
                <a:spcPct val="20000"/>
              </a:spcBef>
              <a:buClr>
                <a:schemeClr val="accent3"/>
              </a:buClr>
              <a:buSzPct val="85000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Hole in Ground Plane</a:t>
            </a:r>
            <a:endParaRPr lang="en-US" sz="2400" i="1" baseline="-25000" dirty="0" smtClean="0">
              <a:solidFill>
                <a:schemeClr val="tx1"/>
              </a:solidFill>
            </a:endParaRPr>
          </a:p>
          <a:p>
            <a:pPr lvl="1">
              <a:spcBef>
                <a:spcPct val="20000"/>
              </a:spcBef>
              <a:buClr>
                <a:schemeClr val="accent3"/>
              </a:buClr>
              <a:buSzPct val="85000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Multi-finger HBT performance verified</a:t>
            </a:r>
          </a:p>
          <a:p>
            <a:pPr>
              <a:spcBef>
                <a:spcPct val="20000"/>
              </a:spcBef>
              <a:buSzPct val="85000"/>
            </a:pPr>
            <a:endParaRPr lang="en-US" sz="2400" dirty="0" smtClean="0"/>
          </a:p>
          <a:p>
            <a:pPr>
              <a:spcBef>
                <a:spcPct val="20000"/>
              </a:spcBef>
              <a:buSzPct val="85000"/>
            </a:pPr>
            <a:r>
              <a:rPr lang="en-US" sz="2400" dirty="0" smtClean="0"/>
              <a:t>4-finger HBT</a:t>
            </a:r>
          </a:p>
          <a:p>
            <a:pPr lvl="1">
              <a:spcBef>
                <a:spcPct val="20000"/>
              </a:spcBef>
              <a:buSzPct val="85000"/>
            </a:pPr>
            <a:r>
              <a:rPr lang="en-US" sz="2400" dirty="0" err="1" smtClean="0">
                <a:solidFill>
                  <a:schemeClr val="tx1"/>
                </a:solidFill>
              </a:rPr>
              <a:t>A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emitter</a:t>
            </a:r>
            <a:r>
              <a:rPr lang="en-US" sz="2400" dirty="0" smtClean="0">
                <a:solidFill>
                  <a:schemeClr val="tx1"/>
                </a:solidFill>
              </a:rPr>
              <a:t>= 4x 0.25x6</a:t>
            </a:r>
            <a:r>
              <a:rPr lang="el-GR" sz="2400" dirty="0" smtClean="0">
                <a:solidFill>
                  <a:schemeClr val="tx1"/>
                </a:solidFill>
              </a:rPr>
              <a:t>μ</a:t>
            </a:r>
            <a:r>
              <a:rPr lang="en-US" sz="2400" dirty="0" smtClean="0">
                <a:solidFill>
                  <a:schemeClr val="tx1"/>
                </a:solidFill>
              </a:rPr>
              <a:t>m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>
              <a:spcBef>
                <a:spcPct val="20000"/>
              </a:spcBef>
              <a:buSzPct val="85000"/>
            </a:pPr>
            <a:r>
              <a:rPr lang="en-US" sz="2400" dirty="0" smtClean="0">
                <a:solidFill>
                  <a:schemeClr val="tx1"/>
                </a:solidFill>
              </a:rPr>
              <a:t>ft/</a:t>
            </a:r>
            <a:r>
              <a:rPr lang="en-US" sz="2400" dirty="0" err="1" smtClean="0">
                <a:solidFill>
                  <a:schemeClr val="tx1"/>
                </a:solidFill>
              </a:rPr>
              <a:t>fmax</a:t>
            </a:r>
            <a:r>
              <a:rPr lang="en-US" sz="2400" dirty="0" smtClean="0">
                <a:solidFill>
                  <a:schemeClr val="tx1"/>
                </a:solidFill>
              </a:rPr>
              <a:t> = 333/530GHz</a:t>
            </a:r>
          </a:p>
          <a:p>
            <a:pPr>
              <a:spcBef>
                <a:spcPct val="20000"/>
              </a:spcBef>
              <a:buSzPct val="85000"/>
            </a:pPr>
            <a:r>
              <a:rPr lang="en-US" sz="2400" dirty="0" smtClean="0"/>
              <a:t>1-finger HBT</a:t>
            </a:r>
          </a:p>
          <a:p>
            <a:pPr lvl="1">
              <a:spcBef>
                <a:spcPct val="20000"/>
              </a:spcBef>
              <a:buSzPct val="85000"/>
            </a:pPr>
            <a:r>
              <a:rPr lang="en-US" sz="2400" dirty="0" smtClean="0">
                <a:solidFill>
                  <a:schemeClr val="tx1"/>
                </a:solidFill>
              </a:rPr>
              <a:t>ft/</a:t>
            </a:r>
            <a:r>
              <a:rPr lang="en-US" sz="2400" dirty="0" err="1" smtClean="0">
                <a:solidFill>
                  <a:schemeClr val="tx1"/>
                </a:solidFill>
              </a:rPr>
              <a:t>fmax</a:t>
            </a:r>
            <a:r>
              <a:rPr lang="en-US" sz="2400" dirty="0" smtClean="0">
                <a:solidFill>
                  <a:schemeClr val="tx1"/>
                </a:solidFill>
              </a:rPr>
              <a:t>  = 350/590GHz</a:t>
            </a:r>
          </a:p>
          <a:p>
            <a:pPr lvl="1">
              <a:spcBef>
                <a:spcPct val="20000"/>
              </a:spcBef>
              <a:buClr>
                <a:schemeClr val="accent3"/>
              </a:buClr>
              <a:buSzPct val="85000"/>
              <a:defRPr/>
            </a:pPr>
            <a:endParaRPr lang="en-US" i="1" baseline="-25000" dirty="0" smtClean="0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 cstate="print">
            <a:lum bright="44000" contrast="55000"/>
          </a:blip>
          <a:srcRect l="17083" t="10274" r="17083" b="17808"/>
          <a:stretch>
            <a:fillRect/>
          </a:stretch>
        </p:blipFill>
        <p:spPr bwMode="auto">
          <a:xfrm>
            <a:off x="4419600" y="1290935"/>
            <a:ext cx="4419600" cy="293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5562600" y="1828800"/>
            <a:ext cx="76200" cy="3810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59281" y="1504890"/>
            <a:ext cx="960519" cy="40011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Emitter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400800" y="1676400"/>
            <a:ext cx="152400" cy="457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97242" y="1352490"/>
            <a:ext cx="660758" cy="40011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Base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>
            <a:stCxn id="21" idx="0"/>
          </p:cNvCxnSpPr>
          <p:nvPr/>
        </p:nvCxnSpPr>
        <p:spPr>
          <a:xfrm flipV="1">
            <a:off x="5162867" y="2895600"/>
            <a:ext cx="94933" cy="609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72000" y="3505200"/>
            <a:ext cx="1181734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Collector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7391400" y="3881735"/>
            <a:ext cx="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477000" y="4491335"/>
            <a:ext cx="190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Ground Plane</a:t>
            </a:r>
            <a:endParaRPr lang="en-US" sz="2400" dirty="0"/>
          </a:p>
        </p:txBody>
      </p:sp>
      <p:pic>
        <p:nvPicPr>
          <p:cNvPr id="19" name="Picture 2" descr="J:\HiFIVE\HiFIVE_from_FLARE9\CB44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419600"/>
            <a:ext cx="1582556" cy="1752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6096000" y="5802868"/>
            <a:ext cx="213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Another 4-finger cell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Non-Inverted Microstrip Wiring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Reed    UCSB    CSICS M.4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3138-E665-445E-B28F-76AA916F947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219200"/>
            <a:ext cx="4498848" cy="1828800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>
                <a:solidFill>
                  <a:schemeClr val="tx1"/>
                </a:solidFill>
              </a:rPr>
              <a:t>Local GND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Wider 50</a:t>
            </a:r>
            <a:r>
              <a:rPr lang="el-GR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Ω</a:t>
            </a:r>
            <a:r>
              <a:rPr lang="en-US" sz="2000" dirty="0" smtClean="0">
                <a:solidFill>
                  <a:schemeClr val="tx1"/>
                </a:solidFill>
              </a:rPr>
              <a:t> than inv. microstrip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Must Model Holes in GND plane </a:t>
            </a:r>
          </a:p>
          <a:p>
            <a:r>
              <a:rPr lang="en-US" sz="2000" dirty="0" smtClean="0"/>
              <a:t>MIM Capacitors, Thin-Film Resistors</a:t>
            </a:r>
          </a:p>
          <a:p>
            <a:pPr lvl="2"/>
            <a:endParaRPr lang="en-US" baseline="-25000" dirty="0" smtClean="0"/>
          </a:p>
        </p:txBody>
      </p:sp>
      <p:grpSp>
        <p:nvGrpSpPr>
          <p:cNvPr id="25" name="Group 24"/>
          <p:cNvGrpSpPr/>
          <p:nvPr/>
        </p:nvGrpSpPr>
        <p:grpSpPr>
          <a:xfrm>
            <a:off x="838200" y="3200400"/>
            <a:ext cx="7701147" cy="2895600"/>
            <a:chOff x="528453" y="2362200"/>
            <a:chExt cx="7701147" cy="2895600"/>
          </a:xfrm>
        </p:grpSpPr>
        <p:grpSp>
          <p:nvGrpSpPr>
            <p:cNvPr id="18" name="Group 17"/>
            <p:cNvGrpSpPr/>
            <p:nvPr/>
          </p:nvGrpSpPr>
          <p:grpSpPr>
            <a:xfrm>
              <a:off x="528453" y="2362200"/>
              <a:ext cx="7701147" cy="2895600"/>
              <a:chOff x="985653" y="2286000"/>
              <a:chExt cx="7701147" cy="2895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985653" y="4800600"/>
                <a:ext cx="7701147" cy="381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                                                      Metal 1</a:t>
                </a:r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562600" y="4572000"/>
                <a:ext cx="1219200" cy="152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943600" y="4343400"/>
                <a:ext cx="457200" cy="2286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562600" y="3962400"/>
                <a:ext cx="3124200" cy="381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      Metal 2</a:t>
                </a:r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086600" y="3124200"/>
                <a:ext cx="1600200" cy="381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Metal 3</a:t>
                </a:r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086600" y="2286000"/>
                <a:ext cx="1600200" cy="381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Metal 4</a:t>
                </a:r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229600" y="4343400"/>
                <a:ext cx="381000" cy="457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8229600" y="3505200"/>
                <a:ext cx="381000" cy="457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8224653" y="2667000"/>
                <a:ext cx="381000" cy="457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562600" y="4724400"/>
                <a:ext cx="1219200" cy="76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490853" y="4495800"/>
                <a:ext cx="11057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MIM CAP</a:t>
                </a:r>
                <a:endParaRPr lang="en-US" dirty="0"/>
              </a:p>
            </p:txBody>
          </p:sp>
        </p:grpSp>
        <p:cxnSp>
          <p:nvCxnSpPr>
            <p:cNvPr id="22" name="Straight Arrow Connector 21"/>
            <p:cNvCxnSpPr/>
            <p:nvPr/>
          </p:nvCxnSpPr>
          <p:spPr>
            <a:xfrm>
              <a:off x="1976253" y="2743200"/>
              <a:ext cx="0" cy="2133600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290453" y="3505200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5µm</a:t>
              </a:r>
              <a:endParaRPr lang="en-US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6400800" y="3200400"/>
              <a:ext cx="0" cy="381000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400800" y="2819400"/>
              <a:ext cx="0" cy="381000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715000" y="3200400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1µm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15000" y="2819400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1µm</a:t>
              </a:r>
              <a:endParaRPr lang="en-US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172200" y="445906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(</a:t>
            </a:r>
            <a:r>
              <a:rPr lang="el-GR" dirty="0" smtClean="0"/>
              <a:t>ε</a:t>
            </a:r>
            <a:r>
              <a:rPr lang="en-US" baseline="-25000" dirty="0" smtClean="0">
                <a:latin typeface="Calibri"/>
              </a:rPr>
              <a:t>r</a:t>
            </a:r>
            <a:r>
              <a:rPr lang="en-US" dirty="0" smtClean="0">
                <a:latin typeface="Calibri"/>
              </a:rPr>
              <a:t> = 2.7)</a:t>
            </a:r>
            <a:r>
              <a:rPr lang="en-US" dirty="0" smtClean="0"/>
              <a:t>   BCB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429471" y="5728855"/>
            <a:ext cx="75212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62800" y="36208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BCB</a:t>
            </a:r>
          </a:p>
          <a:p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7148945" y="5297269"/>
            <a:ext cx="699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BCB</a:t>
            </a:r>
          </a:p>
          <a:p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362200" y="3200400"/>
            <a:ext cx="2514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 </a:t>
            </a:r>
            <a:r>
              <a:rPr lang="el-GR" dirty="0" smtClean="0">
                <a:latin typeface="Times New Roman"/>
                <a:cs typeface="Times New Roman"/>
              </a:rPr>
              <a:t>Ω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2382980" y="3733800"/>
            <a:ext cx="2514600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276600" y="3733800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15µm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MMIC Power Amplifier Cells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&amp; Combiners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Reed    UCSB    CSICS M.4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3138-E665-445E-B28F-76AA916F947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019800" y="3886200"/>
            <a:ext cx="2819400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MMIC Power Amplifier Cell Design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Reed    UCSB    CSICS M.4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3138-E665-445E-B28F-76AA916F947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1" descr="CSICcel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976364"/>
            <a:ext cx="5410200" cy="304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181725" y="3917950"/>
          <a:ext cx="2497138" cy="577850"/>
        </p:xfrm>
        <a:graphic>
          <a:graphicData uri="http://schemas.openxmlformats.org/presentationml/2006/ole">
            <p:oleObj spid="_x0000_s73735" name="Equation" r:id="rId5" imgW="1701800" imgH="393700" progId="Equation.3">
              <p:embed/>
            </p:oleObj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5638800" y="1295400"/>
            <a:ext cx="3505200" cy="2535126"/>
            <a:chOff x="5334000" y="3657600"/>
            <a:chExt cx="3505200" cy="2535126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34000" y="3657600"/>
              <a:ext cx="3505200" cy="25351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9" name="Straight Connector 18"/>
            <p:cNvCxnSpPr/>
            <p:nvPr/>
          </p:nvCxnSpPr>
          <p:spPr>
            <a:xfrm rot="16200000" flipH="1">
              <a:off x="5909534" y="4301269"/>
              <a:ext cx="1783873" cy="95373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6705600" y="3733800"/>
              <a:ext cx="1524000" cy="5334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19800" y="3657600"/>
              <a:ext cx="838200" cy="152400"/>
            </a:xfrm>
            <a:prstGeom prst="rect">
              <a:avLst/>
            </a:prstGeom>
            <a:solidFill>
              <a:schemeClr val="bg1"/>
            </a:solidFill>
            <a:ln w="5715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5400000">
              <a:off x="6592094" y="4761706"/>
              <a:ext cx="17526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6248400" y="3733800"/>
              <a:ext cx="8382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448388" y="4419600"/>
              <a:ext cx="4764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800" dirty="0" smtClean="0">
                  <a:solidFill>
                    <a:srgbClr val="FF0000"/>
                  </a:solidFill>
                  <a:latin typeface="Calibri"/>
                </a:rPr>
                <a:t>Δ</a:t>
              </a:r>
              <a:r>
                <a:rPr lang="en-US" sz="2800" dirty="0" smtClean="0">
                  <a:solidFill>
                    <a:srgbClr val="FF0000"/>
                  </a:solidFill>
                  <a:latin typeface="Calibri"/>
                </a:rPr>
                <a:t>I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53200" y="3733800"/>
              <a:ext cx="5902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800" dirty="0" smtClean="0">
                  <a:solidFill>
                    <a:srgbClr val="FF0000"/>
                  </a:solidFill>
                  <a:latin typeface="Calibri"/>
                </a:rPr>
                <a:t>Δ</a:t>
              </a:r>
              <a:r>
                <a:rPr lang="en-US" sz="2800" dirty="0" smtClean="0">
                  <a:solidFill>
                    <a:srgbClr val="FF0000"/>
                  </a:solidFill>
                  <a:latin typeface="Calibri"/>
                </a:rPr>
                <a:t>V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12601" y="1143000"/>
            <a:ext cx="42098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Cascode Amplifier Topology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Gain, </a:t>
            </a:r>
            <a:r>
              <a:rPr lang="en-US" sz="2000" dirty="0" err="1" smtClean="0"/>
              <a:t>Input/Output</a:t>
            </a:r>
            <a:r>
              <a:rPr lang="en-US" sz="2000" dirty="0" smtClean="0"/>
              <a:t> Isolation,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Interconnects:  ADS Momentum</a:t>
            </a:r>
          </a:p>
          <a:p>
            <a:endParaRPr lang="en-US" sz="2000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5943600" y="4973782"/>
            <a:ext cx="2982483" cy="1122218"/>
            <a:chOff x="5791200" y="5105400"/>
            <a:chExt cx="2982483" cy="1122218"/>
          </a:xfrm>
        </p:grpSpPr>
        <p:grpSp>
          <p:nvGrpSpPr>
            <p:cNvPr id="90" name="Group 78"/>
            <p:cNvGrpSpPr/>
            <p:nvPr/>
          </p:nvGrpSpPr>
          <p:grpSpPr>
            <a:xfrm>
              <a:off x="7772400" y="5334000"/>
              <a:ext cx="385230" cy="727363"/>
              <a:chOff x="2025501" y="4953000"/>
              <a:chExt cx="304800" cy="533400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>
                <a:off x="2025501" y="5257800"/>
                <a:ext cx="304800" cy="0"/>
              </a:xfrm>
              <a:prstGeom prst="line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2025501" y="5181600"/>
                <a:ext cx="304800" cy="0"/>
              </a:xfrm>
              <a:prstGeom prst="line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5400000">
                <a:off x="2063601" y="5067300"/>
                <a:ext cx="228600" cy="0"/>
              </a:xfrm>
              <a:prstGeom prst="line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5400000">
                <a:off x="2063601" y="5372100"/>
                <a:ext cx="228600" cy="0"/>
              </a:xfrm>
              <a:prstGeom prst="line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Isosceles Triangle 90"/>
            <p:cNvSpPr/>
            <p:nvPr/>
          </p:nvSpPr>
          <p:spPr>
            <a:xfrm rot="10800000">
              <a:off x="7870731" y="6019800"/>
              <a:ext cx="192614" cy="207818"/>
            </a:xfrm>
            <a:prstGeom prst="triangle">
              <a:avLst/>
            </a:prstGeom>
            <a:solidFill>
              <a:srgbClr val="0070C0"/>
            </a:solidFill>
            <a:ln w="57150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400800" y="5105400"/>
              <a:ext cx="1219200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70C0"/>
                  </a:solidFill>
                </a:rPr>
                <a:t>High </a:t>
              </a:r>
              <a:r>
                <a:rPr lang="en-US" b="1" dirty="0" err="1" smtClean="0">
                  <a:solidFill>
                    <a:srgbClr val="0070C0"/>
                  </a:solidFill>
                </a:rPr>
                <a:t>Zo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cxnSp>
          <p:nvCxnSpPr>
            <p:cNvPr id="111" name="Straight Connector 110"/>
            <p:cNvCxnSpPr>
              <a:stCxn id="109" idx="3"/>
            </p:cNvCxnSpPr>
            <p:nvPr/>
          </p:nvCxnSpPr>
          <p:spPr>
            <a:xfrm>
              <a:off x="7620000" y="5334000"/>
              <a:ext cx="53340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5867400" y="5334000"/>
              <a:ext cx="53340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/>
            <p:cNvSpPr/>
            <p:nvPr/>
          </p:nvSpPr>
          <p:spPr>
            <a:xfrm>
              <a:off x="8153400" y="5230090"/>
              <a:ext cx="228600" cy="2286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5791200" y="5230090"/>
              <a:ext cx="228600" cy="2286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104910" y="5514110"/>
              <a:ext cx="668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MIM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 4-finger Amplifier Cell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Reed    UCSB    CSICS M.4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3138-E665-445E-B28F-76AA916F947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 l="17255" t="24532" r="5882" b="9551"/>
          <a:stretch>
            <a:fillRect/>
          </a:stretch>
        </p:blipFill>
        <p:spPr bwMode="auto">
          <a:xfrm>
            <a:off x="159328" y="2438400"/>
            <a:ext cx="8825344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 4-finger Amplifier Cell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Reed    UCSB    CSICS M.4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3138-E665-445E-B28F-76AA916F947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 l="17255" t="24532" r="5882" b="9551"/>
          <a:stretch>
            <a:fillRect/>
          </a:stretch>
        </p:blipFill>
        <p:spPr bwMode="auto">
          <a:xfrm>
            <a:off x="159328" y="2438400"/>
            <a:ext cx="8825344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1905000" y="3276600"/>
            <a:ext cx="1066800" cy="609600"/>
          </a:xfrm>
          <a:prstGeom prst="roundRect">
            <a:avLst/>
          </a:prstGeom>
          <a:noFill/>
          <a:ln w="571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962400" y="3429000"/>
            <a:ext cx="1066800" cy="609600"/>
          </a:xfrm>
          <a:prstGeom prst="roundRect">
            <a:avLst/>
          </a:prstGeom>
          <a:noFill/>
          <a:ln w="571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038600" y="5715000"/>
            <a:ext cx="2286000" cy="3048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3009900" y="5676900"/>
            <a:ext cx="381000" cy="3048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3581400" y="5410200"/>
            <a:ext cx="685800" cy="5334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71800" y="5943600"/>
            <a:ext cx="1795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chemeClr val="bg1"/>
                </a:solidFill>
                <a:latin typeface="Calibri"/>
              </a:rPr>
              <a:t>λ</a:t>
            </a:r>
            <a:r>
              <a:rPr lang="en-US" sz="2800" dirty="0" smtClean="0">
                <a:solidFill>
                  <a:schemeClr val="bg1"/>
                </a:solidFill>
                <a:latin typeface="Calibri"/>
              </a:rPr>
              <a:t>/4 Chokes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0" y="281940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/>
              </a:rPr>
              <a:t>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91000" y="2971800"/>
            <a:ext cx="570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/>
              </a:rPr>
              <a:t>CB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14600" y="1524000"/>
            <a:ext cx="1930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/>
              </a:rPr>
              <a:t>DC Supplies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16200000" flipH="1">
            <a:off x="3200400" y="2286000"/>
            <a:ext cx="533400" cy="7620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19600" y="1981200"/>
            <a:ext cx="3505200" cy="53340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1143000" y="2057400"/>
            <a:ext cx="1600200" cy="38100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 flipV="1">
            <a:off x="609600" y="1828800"/>
            <a:ext cx="1752600" cy="60960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 4-finger Amplifier Cell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Reed    UCSB    CSICS M.4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3138-E665-445E-B28F-76AA916F947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 l="17255" t="24532" r="5882" b="9551"/>
          <a:stretch>
            <a:fillRect/>
          </a:stretch>
        </p:blipFill>
        <p:spPr bwMode="auto">
          <a:xfrm>
            <a:off x="159328" y="2438400"/>
            <a:ext cx="8825344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19400" y="4419600"/>
            <a:ext cx="1460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/>
              </a:rPr>
              <a:t>DC Block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2857500" y="4076700"/>
            <a:ext cx="685800" cy="1524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752600" y="2743200"/>
            <a:ext cx="838200" cy="838200"/>
          </a:xfrm>
          <a:prstGeom prst="roundRect">
            <a:avLst/>
          </a:prstGeom>
          <a:noFill/>
          <a:ln w="571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3429000"/>
            <a:ext cx="2057400" cy="685800"/>
          </a:xfrm>
          <a:prstGeom prst="roundRect">
            <a:avLst/>
          </a:prstGeom>
          <a:noFill/>
          <a:ln w="571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14400" y="2305456"/>
            <a:ext cx="2416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/>
              </a:rPr>
              <a:t>Input Matching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2600" y="2743200"/>
            <a:ext cx="2281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/>
              </a:rPr>
              <a:t>Output Tuning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4800" y="5562600"/>
            <a:ext cx="1814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/>
              </a:rPr>
              <a:t>Bypass Cap</a:t>
            </a:r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>
          <a:xfrm flipV="1">
            <a:off x="5929399" y="4800600"/>
            <a:ext cx="1919201" cy="102361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5" idx="0"/>
          </p:cNvCxnSpPr>
          <p:nvPr/>
        </p:nvCxnSpPr>
        <p:spPr>
          <a:xfrm flipV="1">
            <a:off x="5022100" y="4876800"/>
            <a:ext cx="235700" cy="6858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1"/>
          </p:cNvCxnSpPr>
          <p:nvPr/>
        </p:nvCxnSpPr>
        <p:spPr>
          <a:xfrm flipH="1" flipV="1">
            <a:off x="1295400" y="4572000"/>
            <a:ext cx="2819400" cy="125221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Combining for High MMIC Power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Reed    UCSB    CSICS M.4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3138-E665-445E-B28F-76AA916F947D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3048000" y="1971675"/>
          <a:ext cx="5594317" cy="4200525"/>
        </p:xfrm>
        <a:graphic>
          <a:graphicData uri="http://schemas.openxmlformats.org/presentationml/2006/ole">
            <p:oleObj spid="_x0000_s71687" name="Artwork" r:id="rId4" imgW="7316571" imgH="5492571" progId="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4070317" y="4648200"/>
            <a:ext cx="278685" cy="204281"/>
          </a:xfrm>
          <a:prstGeom prst="rect">
            <a:avLst/>
          </a:prstGeom>
          <a:solidFill>
            <a:srgbClr val="FDAC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10142" y="4648200"/>
            <a:ext cx="278685" cy="204281"/>
          </a:xfrm>
          <a:prstGeom prst="rect">
            <a:avLst/>
          </a:prstGeom>
          <a:solidFill>
            <a:srgbClr val="FDAC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498848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Combine 4:1 and 2:1 </a:t>
            </a:r>
            <a:r>
              <a:rPr lang="en-US" dirty="0" smtClean="0"/>
              <a:t>for larger total power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Limits to combiners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Large IL at L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Times New Roman"/>
              </a:rPr>
              <a:t>≥</a:t>
            </a:r>
            <a:r>
              <a:rPr lang="en-US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Calibri"/>
              </a:rPr>
              <a:t>λ</a:t>
            </a:r>
            <a:r>
              <a:rPr lang="en-US" baseline="-25000" dirty="0" smtClean="0">
                <a:solidFill>
                  <a:schemeClr val="tx1"/>
                </a:solidFill>
                <a:latin typeface="Calibri"/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/4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 descr="C:\Documents and Settings\Thomas Reed\My Documents\HiFive\From Zach\PIC_TR_2-cell_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524000"/>
            <a:ext cx="3105727" cy="366032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2:1 Power Combiner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Reed    UCSB    CSICS M.4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3138-E665-445E-B28F-76AA916F947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5486400" y="5257800"/>
            <a:ext cx="36576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2-Cell Power Amplifier with 2:1 power combining.  The die is 0.7x0.58 mm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4600" y="2133600"/>
            <a:ext cx="1752600" cy="7162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12395" y="2312670"/>
            <a:ext cx="66821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Cell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7543800" y="2057400"/>
            <a:ext cx="1070707" cy="2686050"/>
          </a:xfrm>
          <a:prstGeom prst="ellipse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48400" y="3581400"/>
            <a:ext cx="133382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Combiner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2743200"/>
            <a:ext cx="3886200" cy="685800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	Measured 1.25dB insertion loss for Back-to-back Combiners </a:t>
            </a:r>
            <a:endParaRPr lang="en-US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401273"/>
            <a:ext cx="4533900" cy="29995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grpSp>
        <p:nvGrpSpPr>
          <p:cNvPr id="50" name="Group 49"/>
          <p:cNvGrpSpPr/>
          <p:nvPr/>
        </p:nvGrpSpPr>
        <p:grpSpPr>
          <a:xfrm>
            <a:off x="990600" y="1295400"/>
            <a:ext cx="3733800" cy="1295400"/>
            <a:chOff x="1066800" y="1295400"/>
            <a:chExt cx="4267200" cy="1447800"/>
          </a:xfrm>
        </p:grpSpPr>
        <p:grpSp>
          <p:nvGrpSpPr>
            <p:cNvPr id="15" name="Group 14"/>
            <p:cNvGrpSpPr/>
            <p:nvPr/>
          </p:nvGrpSpPr>
          <p:grpSpPr>
            <a:xfrm>
              <a:off x="1066800" y="1295400"/>
              <a:ext cx="1828800" cy="457200"/>
              <a:chOff x="5791200" y="5105400"/>
              <a:chExt cx="1828800" cy="4572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6400800" y="5105400"/>
                <a:ext cx="1219200" cy="457200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70C0"/>
                    </a:solidFill>
                    <a:latin typeface="Times New Roman"/>
                    <a:cs typeface="Times New Roman"/>
                  </a:rPr>
                  <a:t>√2 * </a:t>
                </a:r>
                <a:r>
                  <a:rPr lang="en-US" b="1" dirty="0" err="1" smtClean="0">
                    <a:solidFill>
                      <a:srgbClr val="0070C0"/>
                    </a:solidFill>
                  </a:rPr>
                  <a:t>Zo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5867400" y="5334000"/>
                <a:ext cx="533400" cy="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5791200" y="5230090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066800" y="2286000"/>
              <a:ext cx="1828800" cy="457200"/>
              <a:chOff x="5791200" y="5105400"/>
              <a:chExt cx="1828800" cy="4572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6400800" y="5105400"/>
                <a:ext cx="1219200" cy="457200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70C0"/>
                    </a:solidFill>
                    <a:latin typeface="Times New Roman"/>
                    <a:cs typeface="Times New Roman"/>
                  </a:rPr>
                  <a:t>√2 * </a:t>
                </a:r>
                <a:r>
                  <a:rPr lang="en-US" b="1" dirty="0" err="1" smtClean="0">
                    <a:solidFill>
                      <a:srgbClr val="0070C0"/>
                    </a:solidFill>
                  </a:rPr>
                  <a:t>Zo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5867400" y="5334000"/>
                <a:ext cx="533400" cy="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/>
              <p:cNvSpPr/>
              <p:nvPr/>
            </p:nvSpPr>
            <p:spPr>
              <a:xfrm>
                <a:off x="5791200" y="5230090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3657600" y="1828800"/>
              <a:ext cx="1676400" cy="457200"/>
              <a:chOff x="6400800" y="5105400"/>
              <a:chExt cx="1676400" cy="457200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6400800" y="5105400"/>
                <a:ext cx="1219200" cy="457200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 smtClean="0">
                    <a:solidFill>
                      <a:srgbClr val="0070C0"/>
                    </a:solidFill>
                  </a:rPr>
                  <a:t>Zo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39" name="Straight Connector 38"/>
              <p:cNvCxnSpPr>
                <a:stCxn id="38" idx="3"/>
              </p:cNvCxnSpPr>
              <p:nvPr/>
            </p:nvCxnSpPr>
            <p:spPr>
              <a:xfrm>
                <a:off x="7620000" y="5334000"/>
                <a:ext cx="304800" cy="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/>
              <p:cNvSpPr/>
              <p:nvPr/>
            </p:nvSpPr>
            <p:spPr>
              <a:xfrm>
                <a:off x="7848600" y="5230090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6" name="Elbow Connector 45"/>
            <p:cNvCxnSpPr>
              <a:stCxn id="20" idx="3"/>
              <a:endCxn id="38" idx="1"/>
            </p:cNvCxnSpPr>
            <p:nvPr/>
          </p:nvCxnSpPr>
          <p:spPr>
            <a:xfrm>
              <a:off x="2895600" y="1524000"/>
              <a:ext cx="762000" cy="533400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47"/>
            <p:cNvCxnSpPr>
              <a:stCxn id="32" idx="3"/>
              <a:endCxn id="38" idx="1"/>
            </p:cNvCxnSpPr>
            <p:nvPr/>
          </p:nvCxnSpPr>
          <p:spPr>
            <a:xfrm flipV="1">
              <a:off x="2895600" y="2057400"/>
              <a:ext cx="762000" cy="457200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1873120" y="1828800"/>
              <a:ext cx="848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 = </a:t>
              </a:r>
              <a:r>
                <a:rPr lang="el-GR" dirty="0" smtClean="0"/>
                <a:t>λ</a:t>
              </a:r>
              <a:r>
                <a:rPr lang="en-US" dirty="0" smtClean="0"/>
                <a:t>/4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Thomas Reed\My Documents\HiFive\From Zach\PIC_TR_4-cell_P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3999"/>
            <a:ext cx="3530080" cy="35814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4:1 Power Combiner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Reed    UCSB    CSICS M.4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3138-E665-445E-B28F-76AA916F947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04800" y="5181600"/>
            <a:ext cx="38100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</a:rPr>
              <a:t>4-cell InP HBT amplifier with 4-1 power combiners.  The die is 0.7x0.65 mm</a:t>
            </a:r>
            <a:r>
              <a:rPr kumimoji="0" lang="en-US" sz="2000" b="0" i="0" u="none" strike="noStrike" cap="none" normalizeH="0" baseline="30000" noProof="1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</a:rPr>
              <a:t>2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2209800"/>
            <a:ext cx="1447800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0" y="2209800"/>
            <a:ext cx="61427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Cell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2362200" y="2438400"/>
            <a:ext cx="1066800" cy="1676400"/>
          </a:xfrm>
          <a:prstGeom prst="ellips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24200" y="2362200"/>
            <a:ext cx="128432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Combiner</a:t>
            </a:r>
            <a:endParaRPr lang="en-US" b="1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"/>
          </p:nvPr>
        </p:nvSpPr>
        <p:spPr>
          <a:xfrm>
            <a:off x="4495800" y="1371600"/>
            <a:ext cx="4495800" cy="609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Reduced to Lumped L/C for design</a:t>
            </a:r>
          </a:p>
          <a:p>
            <a:pPr>
              <a:buNone/>
            </a:pPr>
            <a:endParaRPr lang="en-US" sz="1800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4724400" y="1860604"/>
            <a:ext cx="3505200" cy="1447800"/>
            <a:chOff x="533400" y="2514600"/>
            <a:chExt cx="4669466" cy="1752600"/>
          </a:xfrm>
        </p:grpSpPr>
        <p:grpSp>
          <p:nvGrpSpPr>
            <p:cNvPr id="16" name="Group 89"/>
            <p:cNvGrpSpPr/>
            <p:nvPr/>
          </p:nvGrpSpPr>
          <p:grpSpPr>
            <a:xfrm>
              <a:off x="533400" y="3047999"/>
              <a:ext cx="2078666" cy="838201"/>
              <a:chOff x="1524000" y="3047999"/>
              <a:chExt cx="2078666" cy="838201"/>
            </a:xfrm>
          </p:grpSpPr>
          <p:grpSp>
            <p:nvGrpSpPr>
              <p:cNvPr id="69" name="Group 27"/>
              <p:cNvGrpSpPr/>
              <p:nvPr/>
            </p:nvGrpSpPr>
            <p:grpSpPr>
              <a:xfrm>
                <a:off x="2743200" y="3047999"/>
                <a:ext cx="811002" cy="304800"/>
                <a:chOff x="2286000" y="4800600"/>
                <a:chExt cx="811002" cy="304800"/>
              </a:xfrm>
            </p:grpSpPr>
            <p:sp>
              <p:nvSpPr>
                <p:cNvPr id="90" name="Arc 89"/>
                <p:cNvSpPr/>
                <p:nvPr/>
              </p:nvSpPr>
              <p:spPr>
                <a:xfrm>
                  <a:off x="2286000" y="4800600"/>
                  <a:ext cx="304800" cy="304800"/>
                </a:xfrm>
                <a:prstGeom prst="arc">
                  <a:avLst>
                    <a:gd name="adj1" fmla="val 10399986"/>
                    <a:gd name="adj2" fmla="val 3795731"/>
                  </a:avLst>
                </a:prstGeom>
                <a:ln w="5715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Arc 90"/>
                <p:cNvSpPr/>
                <p:nvPr/>
              </p:nvSpPr>
              <p:spPr>
                <a:xfrm>
                  <a:off x="2459666" y="4800600"/>
                  <a:ext cx="304800" cy="304800"/>
                </a:xfrm>
                <a:prstGeom prst="arc">
                  <a:avLst>
                    <a:gd name="adj1" fmla="val 6997862"/>
                    <a:gd name="adj2" fmla="val 21559663"/>
                  </a:avLst>
                </a:prstGeom>
                <a:ln w="5715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2747205" y="4951211"/>
                  <a:ext cx="349797" cy="1703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oup 31"/>
              <p:cNvGrpSpPr/>
              <p:nvPr/>
            </p:nvGrpSpPr>
            <p:grpSpPr>
              <a:xfrm>
                <a:off x="3297866" y="3200399"/>
                <a:ext cx="304800" cy="533400"/>
                <a:chOff x="2025501" y="4953000"/>
                <a:chExt cx="304800" cy="533400"/>
              </a:xfrm>
            </p:grpSpPr>
            <p:cxnSp>
              <p:nvCxnSpPr>
                <p:cNvPr id="86" name="Straight Connector 32"/>
                <p:cNvCxnSpPr/>
                <p:nvPr/>
              </p:nvCxnSpPr>
              <p:spPr>
                <a:xfrm>
                  <a:off x="2025501" y="5257800"/>
                  <a:ext cx="3048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2025501" y="5181600"/>
                  <a:ext cx="3048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34"/>
                <p:cNvCxnSpPr/>
                <p:nvPr/>
              </p:nvCxnSpPr>
              <p:spPr>
                <a:xfrm rot="5400000">
                  <a:off x="2063601" y="5067300"/>
                  <a:ext cx="2286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5400000">
                  <a:off x="2063601" y="5372100"/>
                  <a:ext cx="2286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" name="Isosceles Triangle 70"/>
              <p:cNvSpPr/>
              <p:nvPr/>
            </p:nvSpPr>
            <p:spPr>
              <a:xfrm rot="10800000">
                <a:off x="3380511" y="3733799"/>
                <a:ext cx="152399" cy="152400"/>
              </a:xfrm>
              <a:prstGeom prst="triangle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2" name="Group 37"/>
              <p:cNvGrpSpPr/>
              <p:nvPr/>
            </p:nvGrpSpPr>
            <p:grpSpPr>
              <a:xfrm>
                <a:off x="2362200" y="3200400"/>
                <a:ext cx="304800" cy="533400"/>
                <a:chOff x="2025501" y="4953000"/>
                <a:chExt cx="304800" cy="533400"/>
              </a:xfrm>
            </p:grpSpPr>
            <p:cxnSp>
              <p:nvCxnSpPr>
                <p:cNvPr id="82" name="Straight Connector 81"/>
                <p:cNvCxnSpPr/>
                <p:nvPr/>
              </p:nvCxnSpPr>
              <p:spPr>
                <a:xfrm>
                  <a:off x="2025501" y="5257800"/>
                  <a:ext cx="3048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2025501" y="5181600"/>
                  <a:ext cx="3048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5400000">
                  <a:off x="2063601" y="5067300"/>
                  <a:ext cx="2286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5400000">
                  <a:off x="2063601" y="5372100"/>
                  <a:ext cx="2286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" name="Isosceles Triangle 72"/>
              <p:cNvSpPr/>
              <p:nvPr/>
            </p:nvSpPr>
            <p:spPr>
              <a:xfrm rot="10800000">
                <a:off x="2444845" y="3733800"/>
                <a:ext cx="152399" cy="152400"/>
              </a:xfrm>
              <a:prstGeom prst="triangle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2628011" y="3086990"/>
                <a:ext cx="1788" cy="228610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5" name="Group 78"/>
              <p:cNvGrpSpPr/>
              <p:nvPr/>
            </p:nvGrpSpPr>
            <p:grpSpPr>
              <a:xfrm>
                <a:off x="1752600" y="3200400"/>
                <a:ext cx="304800" cy="533400"/>
                <a:chOff x="2025501" y="4953000"/>
                <a:chExt cx="304800" cy="533400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>
                  <a:off x="2025501" y="5257800"/>
                  <a:ext cx="304800" cy="0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2025501" y="5181600"/>
                  <a:ext cx="304800" cy="0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5400000">
                  <a:off x="2063601" y="5067300"/>
                  <a:ext cx="228600" cy="0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5400000">
                  <a:off x="2063601" y="5372100"/>
                  <a:ext cx="228600" cy="0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6" name="Isosceles Triangle 75"/>
              <p:cNvSpPr/>
              <p:nvPr/>
            </p:nvSpPr>
            <p:spPr>
              <a:xfrm rot="10800000">
                <a:off x="1835245" y="3733800"/>
                <a:ext cx="152399" cy="152400"/>
              </a:xfrm>
              <a:prstGeom prst="triangle">
                <a:avLst/>
              </a:prstGeom>
              <a:solidFill>
                <a:srgbClr val="0070C0"/>
              </a:solidFill>
              <a:ln w="57150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rot="10800000">
                <a:off x="1524000" y="3200400"/>
                <a:ext cx="990600" cy="0"/>
              </a:xfrm>
              <a:prstGeom prst="line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90"/>
            <p:cNvGrpSpPr/>
            <p:nvPr/>
          </p:nvGrpSpPr>
          <p:grpSpPr>
            <a:xfrm>
              <a:off x="3124200" y="3428999"/>
              <a:ext cx="2078666" cy="838201"/>
              <a:chOff x="2362200" y="3047999"/>
              <a:chExt cx="2078666" cy="838201"/>
            </a:xfrm>
          </p:grpSpPr>
          <p:grpSp>
            <p:nvGrpSpPr>
              <p:cNvPr id="45" name="Group 27"/>
              <p:cNvGrpSpPr/>
              <p:nvPr/>
            </p:nvGrpSpPr>
            <p:grpSpPr>
              <a:xfrm>
                <a:off x="2743200" y="3047999"/>
                <a:ext cx="689814" cy="304800"/>
                <a:chOff x="2286000" y="4800600"/>
                <a:chExt cx="689814" cy="304800"/>
              </a:xfrm>
            </p:grpSpPr>
            <p:sp>
              <p:nvSpPr>
                <p:cNvPr id="66" name="Arc 65"/>
                <p:cNvSpPr/>
                <p:nvPr/>
              </p:nvSpPr>
              <p:spPr>
                <a:xfrm>
                  <a:off x="2286000" y="4800600"/>
                  <a:ext cx="304800" cy="304800"/>
                </a:xfrm>
                <a:prstGeom prst="arc">
                  <a:avLst>
                    <a:gd name="adj1" fmla="val 10399986"/>
                    <a:gd name="adj2" fmla="val 3795731"/>
                  </a:avLst>
                </a:prstGeom>
                <a:ln w="5715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Arc 66"/>
                <p:cNvSpPr/>
                <p:nvPr/>
              </p:nvSpPr>
              <p:spPr>
                <a:xfrm>
                  <a:off x="2459666" y="4800600"/>
                  <a:ext cx="304800" cy="304800"/>
                </a:xfrm>
                <a:prstGeom prst="arc">
                  <a:avLst>
                    <a:gd name="adj1" fmla="val 6997862"/>
                    <a:gd name="adj2" fmla="val 21559663"/>
                  </a:avLst>
                </a:prstGeom>
                <a:ln w="5715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8" name="Straight Connector 67"/>
                <p:cNvCxnSpPr/>
                <p:nvPr/>
              </p:nvCxnSpPr>
              <p:spPr>
                <a:xfrm rot="16200000" flipH="1">
                  <a:off x="2860615" y="4837801"/>
                  <a:ext cx="1788" cy="22861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31"/>
              <p:cNvGrpSpPr/>
              <p:nvPr/>
            </p:nvGrpSpPr>
            <p:grpSpPr>
              <a:xfrm>
                <a:off x="3297866" y="3200399"/>
                <a:ext cx="304800" cy="533400"/>
                <a:chOff x="2025501" y="4953000"/>
                <a:chExt cx="304800" cy="533400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>
                  <a:off x="2025501" y="5257800"/>
                  <a:ext cx="3048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2025501" y="5181600"/>
                  <a:ext cx="3048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5400000">
                  <a:off x="2063601" y="5067300"/>
                  <a:ext cx="2286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5400000">
                  <a:off x="2063601" y="5372100"/>
                  <a:ext cx="2286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Isosceles Triangle 46"/>
              <p:cNvSpPr/>
              <p:nvPr/>
            </p:nvSpPr>
            <p:spPr>
              <a:xfrm rot="10800000">
                <a:off x="3380511" y="3733799"/>
                <a:ext cx="152399" cy="152400"/>
              </a:xfrm>
              <a:prstGeom prst="triangle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37"/>
              <p:cNvGrpSpPr/>
              <p:nvPr/>
            </p:nvGrpSpPr>
            <p:grpSpPr>
              <a:xfrm>
                <a:off x="2362200" y="3200400"/>
                <a:ext cx="304800" cy="533400"/>
                <a:chOff x="2025501" y="4953000"/>
                <a:chExt cx="304800" cy="533400"/>
              </a:xfrm>
            </p:grpSpPr>
            <p:cxnSp>
              <p:nvCxnSpPr>
                <p:cNvPr id="58" name="Straight Connector 57"/>
                <p:cNvCxnSpPr/>
                <p:nvPr/>
              </p:nvCxnSpPr>
              <p:spPr>
                <a:xfrm>
                  <a:off x="2025501" y="5257800"/>
                  <a:ext cx="3048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2025501" y="5181600"/>
                  <a:ext cx="3048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5400000">
                  <a:off x="2063601" y="5067300"/>
                  <a:ext cx="2286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5400000">
                  <a:off x="2063601" y="5372100"/>
                  <a:ext cx="2286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Isosceles Triangle 48"/>
              <p:cNvSpPr/>
              <p:nvPr/>
            </p:nvSpPr>
            <p:spPr>
              <a:xfrm rot="10800000">
                <a:off x="2444845" y="3733800"/>
                <a:ext cx="152399" cy="152400"/>
              </a:xfrm>
              <a:prstGeom prst="triangle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rot="16200000" flipH="1">
                <a:off x="2628011" y="3086990"/>
                <a:ext cx="1788" cy="228610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Group 78"/>
              <p:cNvGrpSpPr/>
              <p:nvPr/>
            </p:nvGrpSpPr>
            <p:grpSpPr>
              <a:xfrm>
                <a:off x="3907466" y="3200400"/>
                <a:ext cx="304800" cy="533400"/>
                <a:chOff x="4180367" y="4953000"/>
                <a:chExt cx="304800" cy="533400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>
                  <a:off x="4180367" y="5257800"/>
                  <a:ext cx="304800" cy="0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4180367" y="5181600"/>
                  <a:ext cx="304800" cy="0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5400000">
                  <a:off x="4218467" y="5067300"/>
                  <a:ext cx="228600" cy="0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5400000">
                  <a:off x="4218467" y="5372100"/>
                  <a:ext cx="228600" cy="0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" name="Isosceles Triangle 51"/>
              <p:cNvSpPr/>
              <p:nvPr/>
            </p:nvSpPr>
            <p:spPr>
              <a:xfrm rot="10800000">
                <a:off x="3990111" y="3733800"/>
                <a:ext cx="152399" cy="152400"/>
              </a:xfrm>
              <a:prstGeom prst="triangle">
                <a:avLst/>
              </a:prstGeom>
              <a:solidFill>
                <a:srgbClr val="0070C0"/>
              </a:solidFill>
              <a:ln w="57150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 rot="10800000">
                <a:off x="3450266" y="3200400"/>
                <a:ext cx="990600" cy="0"/>
              </a:xfrm>
              <a:prstGeom prst="line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15"/>
            <p:cNvGrpSpPr/>
            <p:nvPr/>
          </p:nvGrpSpPr>
          <p:grpSpPr>
            <a:xfrm>
              <a:off x="3124200" y="2514600"/>
              <a:ext cx="2078666" cy="838201"/>
              <a:chOff x="2362200" y="3047999"/>
              <a:chExt cx="2078666" cy="838201"/>
            </a:xfrm>
          </p:grpSpPr>
          <p:grpSp>
            <p:nvGrpSpPr>
              <p:cNvPr id="21" name="Group 27"/>
              <p:cNvGrpSpPr/>
              <p:nvPr/>
            </p:nvGrpSpPr>
            <p:grpSpPr>
              <a:xfrm>
                <a:off x="2743200" y="3047999"/>
                <a:ext cx="689814" cy="304800"/>
                <a:chOff x="2286000" y="4800600"/>
                <a:chExt cx="689814" cy="304800"/>
              </a:xfrm>
            </p:grpSpPr>
            <p:sp>
              <p:nvSpPr>
                <p:cNvPr id="42" name="Arc 41"/>
                <p:cNvSpPr/>
                <p:nvPr/>
              </p:nvSpPr>
              <p:spPr>
                <a:xfrm>
                  <a:off x="2286000" y="4800600"/>
                  <a:ext cx="304800" cy="304800"/>
                </a:xfrm>
                <a:prstGeom prst="arc">
                  <a:avLst>
                    <a:gd name="adj1" fmla="val 10399986"/>
                    <a:gd name="adj2" fmla="val 3795731"/>
                  </a:avLst>
                </a:prstGeom>
                <a:ln w="5715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Arc 42"/>
                <p:cNvSpPr/>
                <p:nvPr/>
              </p:nvSpPr>
              <p:spPr>
                <a:xfrm>
                  <a:off x="2459666" y="4800600"/>
                  <a:ext cx="304800" cy="304800"/>
                </a:xfrm>
                <a:prstGeom prst="arc">
                  <a:avLst>
                    <a:gd name="adj1" fmla="val 6997862"/>
                    <a:gd name="adj2" fmla="val 21559663"/>
                  </a:avLst>
                </a:prstGeom>
                <a:ln w="5715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860615" y="4837801"/>
                  <a:ext cx="1788" cy="22861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31"/>
              <p:cNvGrpSpPr/>
              <p:nvPr/>
            </p:nvGrpSpPr>
            <p:grpSpPr>
              <a:xfrm>
                <a:off x="3297866" y="3200399"/>
                <a:ext cx="304800" cy="533400"/>
                <a:chOff x="2025501" y="4953000"/>
                <a:chExt cx="304800" cy="533400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2025501" y="5257800"/>
                  <a:ext cx="3048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025501" y="5181600"/>
                  <a:ext cx="3048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>
                  <a:off x="2063601" y="5067300"/>
                  <a:ext cx="2286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>
                  <a:off x="2063601" y="5372100"/>
                  <a:ext cx="2286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Isosceles Triangle 22"/>
              <p:cNvSpPr/>
              <p:nvPr/>
            </p:nvSpPr>
            <p:spPr>
              <a:xfrm rot="10800000">
                <a:off x="3380511" y="3733799"/>
                <a:ext cx="152399" cy="152400"/>
              </a:xfrm>
              <a:prstGeom prst="triangle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37"/>
              <p:cNvGrpSpPr/>
              <p:nvPr/>
            </p:nvGrpSpPr>
            <p:grpSpPr>
              <a:xfrm>
                <a:off x="2362200" y="3200400"/>
                <a:ext cx="304800" cy="533400"/>
                <a:chOff x="2025501" y="4953000"/>
                <a:chExt cx="304800" cy="533400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>
                  <a:off x="2025501" y="5257800"/>
                  <a:ext cx="3048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2025501" y="5181600"/>
                  <a:ext cx="3048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5400000">
                  <a:off x="2063601" y="5067300"/>
                  <a:ext cx="2286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5400000">
                  <a:off x="2063601" y="5372100"/>
                  <a:ext cx="2286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Isosceles Triangle 24"/>
              <p:cNvSpPr/>
              <p:nvPr/>
            </p:nvSpPr>
            <p:spPr>
              <a:xfrm rot="10800000">
                <a:off x="2444845" y="3733800"/>
                <a:ext cx="152399" cy="152400"/>
              </a:xfrm>
              <a:prstGeom prst="triangle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rot="16200000" flipH="1">
                <a:off x="2628011" y="3086990"/>
                <a:ext cx="1788" cy="228610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Group 78"/>
              <p:cNvGrpSpPr/>
              <p:nvPr/>
            </p:nvGrpSpPr>
            <p:grpSpPr>
              <a:xfrm>
                <a:off x="3907466" y="3200400"/>
                <a:ext cx="304800" cy="533400"/>
                <a:chOff x="4180367" y="4953000"/>
                <a:chExt cx="304800" cy="533400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>
                  <a:off x="4180367" y="5257800"/>
                  <a:ext cx="304800" cy="0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4180367" y="5181600"/>
                  <a:ext cx="304800" cy="0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5400000">
                  <a:off x="4218467" y="5067300"/>
                  <a:ext cx="228600" cy="0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5400000">
                  <a:off x="4218467" y="5372100"/>
                  <a:ext cx="228600" cy="0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Isosceles Triangle 27"/>
              <p:cNvSpPr/>
              <p:nvPr/>
            </p:nvSpPr>
            <p:spPr>
              <a:xfrm rot="10800000">
                <a:off x="3990111" y="3733800"/>
                <a:ext cx="152399" cy="152400"/>
              </a:xfrm>
              <a:prstGeom prst="triangle">
                <a:avLst/>
              </a:prstGeom>
              <a:solidFill>
                <a:srgbClr val="0070C0"/>
              </a:solidFill>
              <a:ln w="57150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 rot="10800000">
                <a:off x="3450266" y="3200400"/>
                <a:ext cx="990600" cy="0"/>
              </a:xfrm>
              <a:prstGeom prst="line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Elbow Connector 18"/>
            <p:cNvCxnSpPr/>
            <p:nvPr/>
          </p:nvCxnSpPr>
          <p:spPr>
            <a:xfrm>
              <a:off x="2514600" y="3200400"/>
              <a:ext cx="762000" cy="381000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/>
            <p:nvPr/>
          </p:nvCxnSpPr>
          <p:spPr>
            <a:xfrm flipV="1">
              <a:off x="2514600" y="2667000"/>
              <a:ext cx="762000" cy="533400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3361" name="Object 1"/>
          <p:cNvGraphicFramePr>
            <a:graphicFrameLocks/>
          </p:cNvGraphicFramePr>
          <p:nvPr/>
        </p:nvGraphicFramePr>
        <p:xfrm>
          <a:off x="4800600" y="4038600"/>
          <a:ext cx="3581400" cy="2286000"/>
        </p:xfrm>
        <a:graphic>
          <a:graphicData uri="http://schemas.openxmlformats.org/presentationml/2006/ole">
            <p:oleObj spid="_x0000_s143366" name="KGPlot" r:id="rId5" imgW="5017789" imgH="3307663" progId="KGraph_Plot">
              <p:embed/>
            </p:oleObj>
          </a:graphicData>
        </a:graphic>
      </p:graphicFrame>
      <p:sp>
        <p:nvSpPr>
          <p:cNvPr id="93" name="TextBox 92"/>
          <p:cNvSpPr txBox="1"/>
          <p:nvPr/>
        </p:nvSpPr>
        <p:spPr>
          <a:xfrm>
            <a:off x="4800600" y="3392269"/>
            <a:ext cx="3581400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Measured 1.3 dB Insertion Loss for Back-to-back 4:1 power Combiners.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220 GHz </a:t>
            </a:r>
            <a:r>
              <a:rPr lang="en-US" dirty="0" err="1" smtClean="0">
                <a:solidFill>
                  <a:schemeClr val="tx1"/>
                </a:solidFill>
              </a:rPr>
              <a:t>InP</a:t>
            </a:r>
            <a:r>
              <a:rPr lang="en-US" dirty="0" smtClean="0">
                <a:solidFill>
                  <a:schemeClr val="tx1"/>
                </a:solidFill>
              </a:rPr>
              <a:t> HBT Power Amplifier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10/19/2011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Reed    UCSB    CSICS M.4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3138-E665-445E-B28F-76AA916F947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mm-Wave Power in Communications and Imaging</a:t>
            </a:r>
          </a:p>
          <a:p>
            <a:r>
              <a:rPr lang="en-US" dirty="0" smtClean="0"/>
              <a:t>250nm Indium Phosphide HBT Technology</a:t>
            </a:r>
          </a:p>
          <a:p>
            <a:r>
              <a:rPr lang="en-US" dirty="0" smtClean="0"/>
              <a:t>MMIC Power Amplifier Cells &amp; Combiners</a:t>
            </a:r>
          </a:p>
          <a:p>
            <a:r>
              <a:rPr lang="en-US" dirty="0" smtClean="0"/>
              <a:t>Multi-cell Power Amplifier Results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48.8 </a:t>
            </a:r>
            <a:r>
              <a:rPr lang="en-US" dirty="0" err="1" smtClean="0">
                <a:solidFill>
                  <a:schemeClr val="tx1"/>
                </a:solidFill>
              </a:rPr>
              <a:t>mW</a:t>
            </a:r>
            <a:r>
              <a:rPr lang="en-US" dirty="0" smtClean="0">
                <a:solidFill>
                  <a:schemeClr val="tx1"/>
                </a:solidFill>
              </a:rPr>
              <a:t> 4-finger Power Amplifiers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Reed    UCSB    CSICS M.4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3138-E665-445E-B28F-76AA916F947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MMIC Measurements and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Reed    UCSB    CSICS M.4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3138-E665-445E-B28F-76AA916F947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Small Signal Measurement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VNA with 206-340 GHz frequency extender heads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SOLT calibration for circuits </a:t>
            </a:r>
          </a:p>
          <a:p>
            <a:r>
              <a:rPr lang="en-US" dirty="0" smtClean="0"/>
              <a:t>Power Sweep Measurement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200 &amp; 220 GHz frequency multiplier chains and sub-mm wave power meter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Insertion Loss Calibration 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99330" name="Picture 2" descr="C:\Documents and Settings\Thomas Reed\My Documents\Lab Information\Positioner setup for long OML hea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44750"/>
            <a:ext cx="1981199" cy="1485899"/>
          </a:xfrm>
          <a:prstGeom prst="rect">
            <a:avLst/>
          </a:prstGeom>
          <a:noFill/>
        </p:spPr>
      </p:pic>
      <p:pic>
        <p:nvPicPr>
          <p:cNvPr id="9" name="Picture 1" descr="C:\Documents and Settings\Thomas Reed\My Documents\Lab Information\VDI_D200.jpeg"/>
          <p:cNvPicPr>
            <a:picLocks noChangeAspect="1" noChangeArrowheads="1"/>
          </p:cNvPicPr>
          <p:nvPr/>
        </p:nvPicPr>
        <p:blipFill>
          <a:blip r:embed="rId4" cstate="print"/>
          <a:srcRect l="5644"/>
          <a:stretch>
            <a:fillRect/>
          </a:stretch>
        </p:blipFill>
        <p:spPr bwMode="auto">
          <a:xfrm rot="5400000">
            <a:off x="6528276" y="1678860"/>
            <a:ext cx="2624136" cy="2085821"/>
          </a:xfrm>
          <a:prstGeom prst="rect">
            <a:avLst/>
          </a:prstGeom>
          <a:noFill/>
        </p:spPr>
      </p:pic>
      <p:pic>
        <p:nvPicPr>
          <p:cNvPr id="10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114800"/>
            <a:ext cx="416148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724833" y="5602069"/>
            <a:ext cx="94947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</a:rPr>
              <a:t>VDI</a:t>
            </a:r>
          </a:p>
          <a:p>
            <a:r>
              <a:rPr lang="en-US" dirty="0" smtClean="0">
                <a:latin typeface="Calibri"/>
              </a:rPr>
              <a:t>Source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91687" y="5602069"/>
            <a:ext cx="79707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alibri"/>
              </a:rPr>
              <a:t>To</a:t>
            </a:r>
          </a:p>
          <a:p>
            <a:pPr algn="r"/>
            <a:r>
              <a:rPr lang="en-US" dirty="0" smtClean="0">
                <a:latin typeface="Calibri"/>
              </a:rPr>
              <a:t>Meter</a:t>
            </a:r>
          </a:p>
        </p:txBody>
      </p:sp>
      <p:pic>
        <p:nvPicPr>
          <p:cNvPr id="13" name="Picture 2" descr="C:\Documents and Settings\Thomas Reed\My Documents\Lab Information\Power Bench Photos\Power Measurement Setup\DSC001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73702" y="1409701"/>
            <a:ext cx="14224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2-Cell PA Results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Reed    UCSB    CSICS M.4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3138-E665-445E-B28F-76AA916F947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1" descr="C:\Documents and Settings\Thomas Reed\My Documents\HiFive\From Zach\PIC_TR_2-cell_P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447800"/>
            <a:ext cx="1810327" cy="2133600"/>
          </a:xfrm>
          <a:prstGeom prst="rect">
            <a:avLst/>
          </a:prstGeom>
          <a:noFill/>
        </p:spPr>
      </p:pic>
      <p:graphicFrame>
        <p:nvGraphicFramePr>
          <p:cNvPr id="93185" name="Object 1"/>
          <p:cNvGraphicFramePr>
            <a:graphicFrameLocks noChangeAspect="1"/>
          </p:cNvGraphicFramePr>
          <p:nvPr/>
        </p:nvGraphicFramePr>
        <p:xfrm>
          <a:off x="2590799" y="1295400"/>
          <a:ext cx="3903147" cy="2743200"/>
        </p:xfrm>
        <a:graphic>
          <a:graphicData uri="http://schemas.openxmlformats.org/presentationml/2006/ole">
            <p:oleObj spid="_x0000_s93190" name="KGPlot" r:id="rId5" imgW="4873752" imgH="3433572" progId="KGraph_Plot">
              <p:embed/>
            </p:oleObj>
          </a:graphicData>
        </a:graphic>
      </p:graphicFrame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42575" y="3962400"/>
            <a:ext cx="3472625" cy="2286000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3962400"/>
            <a:ext cx="3512850" cy="2286000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418052" y="1444139"/>
            <a:ext cx="2819400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</a:rPr>
              <a:t>S</a:t>
            </a:r>
            <a:r>
              <a:rPr lang="en-US" baseline="-25000" dirty="0" smtClean="0">
                <a:latin typeface="Calibri"/>
              </a:rPr>
              <a:t>21</a:t>
            </a:r>
            <a:r>
              <a:rPr lang="en-US" dirty="0" smtClean="0">
                <a:latin typeface="Calibri"/>
              </a:rPr>
              <a:t>=10.9 dB @ 220GHz</a:t>
            </a:r>
          </a:p>
          <a:p>
            <a:r>
              <a:rPr lang="en-US" dirty="0" err="1" smtClean="0">
                <a:latin typeface="Calibri"/>
              </a:rPr>
              <a:t>P</a:t>
            </a:r>
            <a:r>
              <a:rPr lang="en-US" baseline="-25000" dirty="0" err="1" smtClean="0">
                <a:latin typeface="Calibri"/>
              </a:rPr>
              <a:t>out,max</a:t>
            </a:r>
            <a:r>
              <a:rPr lang="en-US" dirty="0" smtClean="0">
                <a:latin typeface="Calibri"/>
              </a:rPr>
              <a:t>=26.3mW @ 208GHz</a:t>
            </a:r>
            <a:endParaRPr lang="en-US" baseline="-25000" dirty="0" smtClean="0"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53000" y="2209800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24400" y="2667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mtClean="0">
                <a:latin typeface="Calibri"/>
              </a:rPr>
              <a:t>Δ</a:t>
            </a:r>
            <a:r>
              <a:rPr lang="en-US" dirty="0" smtClean="0">
                <a:latin typeface="Calibri"/>
              </a:rPr>
              <a:t>V = 2, 2.5, 3V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4-Cell PA Results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Reed    UCSB    CSICS M.4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3138-E665-445E-B28F-76AA916F947D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2" descr="C:\Documents and Settings\Thomas Reed\My Documents\HiFive\From Zach\PIC_TR_4-cell_P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63605"/>
            <a:ext cx="2286000" cy="2319234"/>
          </a:xfrm>
          <a:prstGeom prst="rect">
            <a:avLst/>
          </a:prstGeom>
          <a:noFill/>
        </p:spPr>
      </p:pic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7999" y="1904222"/>
            <a:ext cx="2895601" cy="19057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3519" y="1904222"/>
            <a:ext cx="2905681" cy="1905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276600" y="1258669"/>
            <a:ext cx="2895600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</a:rPr>
              <a:t>S</a:t>
            </a:r>
            <a:r>
              <a:rPr lang="en-US" baseline="-25000" dirty="0" smtClean="0">
                <a:latin typeface="Calibri"/>
              </a:rPr>
              <a:t>21</a:t>
            </a:r>
            <a:r>
              <a:rPr lang="en-US" dirty="0" smtClean="0">
                <a:latin typeface="Calibri"/>
              </a:rPr>
              <a:t> = 10.1 dB @ 220 GHz </a:t>
            </a:r>
          </a:p>
          <a:p>
            <a:r>
              <a:rPr lang="en-US" dirty="0" smtClean="0">
                <a:latin typeface="Calibri"/>
              </a:rPr>
              <a:t>P</a:t>
            </a:r>
            <a:r>
              <a:rPr lang="en-US" baseline="-25000" dirty="0" smtClean="0">
                <a:latin typeface="Calibri"/>
              </a:rPr>
              <a:t>out </a:t>
            </a:r>
            <a:r>
              <a:rPr lang="en-US" dirty="0" smtClean="0">
                <a:latin typeface="Calibri"/>
              </a:rPr>
              <a:t>≈ 48mW @ 210-220GHz</a:t>
            </a:r>
            <a:endParaRPr lang="en-US" baseline="-25000" dirty="0" smtClean="0">
              <a:latin typeface="Calibri"/>
            </a:endParaRPr>
          </a:p>
        </p:txBody>
      </p:sp>
      <p:graphicFrame>
        <p:nvGraphicFramePr>
          <p:cNvPr id="150529" name="Object 1"/>
          <p:cNvGraphicFramePr>
            <a:graphicFrameLocks noChangeAspect="1"/>
          </p:cNvGraphicFramePr>
          <p:nvPr/>
        </p:nvGraphicFramePr>
        <p:xfrm>
          <a:off x="381000" y="3779837"/>
          <a:ext cx="4038600" cy="2524125"/>
        </p:xfrm>
        <a:graphic>
          <a:graphicData uri="http://schemas.openxmlformats.org/presentationml/2006/ole">
            <p:oleObj spid="_x0000_s150539" name="KGPlot" r:id="rId7" imgW="8933688" imgH="5594604" progId="KGraph_Plot">
              <p:embed/>
            </p:oleObj>
          </a:graphicData>
        </a:graphic>
      </p:graphicFrame>
      <p:graphicFrame>
        <p:nvGraphicFramePr>
          <p:cNvPr id="150530" name="Object 2"/>
          <p:cNvGraphicFramePr>
            <a:graphicFrameLocks noChangeAspect="1"/>
          </p:cNvGraphicFramePr>
          <p:nvPr/>
        </p:nvGraphicFramePr>
        <p:xfrm>
          <a:off x="4572000" y="3779837"/>
          <a:ext cx="4267200" cy="2544763"/>
        </p:xfrm>
        <a:graphic>
          <a:graphicData uri="http://schemas.openxmlformats.org/presentationml/2006/ole">
            <p:oleObj spid="_x0000_s150540" name="KGPlot" r:id="rId8" imgW="9023604" imgH="5391912" progId="KGraph_Plo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8-Cell Power Amplifiers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Reed    UCSB    CSICS M.4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3138-E665-445E-B28F-76AA916F947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200400" cy="990600"/>
          </a:xfrm>
          <a:solidFill>
            <a:schemeClr val="accent4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P</a:t>
            </a:r>
            <a:r>
              <a:rPr lang="en-US" baseline="-25000" dirty="0" smtClean="0"/>
              <a:t>out</a:t>
            </a:r>
            <a:r>
              <a:rPr lang="en-US" dirty="0" smtClean="0"/>
              <a:t> = 66.1mW @ 215 GHz</a:t>
            </a:r>
          </a:p>
          <a:p>
            <a:pPr>
              <a:buNone/>
            </a:pPr>
            <a:r>
              <a:rPr lang="en-US" dirty="0" smtClean="0"/>
              <a:t>S</a:t>
            </a:r>
            <a:r>
              <a:rPr lang="en-US" baseline="-25000" dirty="0" smtClean="0"/>
              <a:t>21,max </a:t>
            </a:r>
            <a:r>
              <a:rPr lang="en-US" dirty="0" smtClean="0"/>
              <a:t>= 9.1dB  @ 217 GHz</a:t>
            </a:r>
          </a:p>
          <a:p>
            <a:pPr>
              <a:buNone/>
            </a:pPr>
            <a:r>
              <a:rPr lang="en-US" dirty="0" smtClean="0"/>
              <a:t>3dB Bandwidth 206-242GHz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7" name="Picture 3" descr="C:\Documents and Settings\Thomas Reed\My Documents\HiFive\From Zach\PIC_TR_8-cell_P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1" y="2667000"/>
            <a:ext cx="3004978" cy="3505199"/>
          </a:xfrm>
          <a:prstGeom prst="rect">
            <a:avLst/>
          </a:prstGeom>
          <a:noFill/>
        </p:spPr>
      </p:pic>
      <p:graphicFrame>
        <p:nvGraphicFramePr>
          <p:cNvPr id="111619" name="Object 3"/>
          <p:cNvGraphicFramePr>
            <a:graphicFrameLocks noChangeAspect="1"/>
          </p:cNvGraphicFramePr>
          <p:nvPr/>
        </p:nvGraphicFramePr>
        <p:xfrm>
          <a:off x="5119593" y="3810000"/>
          <a:ext cx="4024407" cy="2514600"/>
        </p:xfrm>
        <a:graphic>
          <a:graphicData uri="http://schemas.openxmlformats.org/presentationml/2006/ole">
            <p:oleObj spid="_x0000_s111629" name="KGPlot" r:id="rId5" imgW="8944688" imgH="5577688" progId="KGraph_Plot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000" y="22098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/>
              </a:rPr>
              <a:t>Measured P</a:t>
            </a:r>
            <a:r>
              <a:rPr lang="en-US" b="1" baseline="-25000" dirty="0" smtClean="0">
                <a:solidFill>
                  <a:srgbClr val="FF0000"/>
                </a:solidFill>
                <a:latin typeface="Calibri"/>
              </a:rPr>
              <a:t>out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 limited by 220GHz source power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1000" y="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/>
              </a:rPr>
              <a:t>. 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029200" y="1274762"/>
          <a:ext cx="3709361" cy="2611437"/>
        </p:xfrm>
        <a:graphic>
          <a:graphicData uri="http://schemas.openxmlformats.org/presentationml/2006/ole">
            <p:oleObj spid="_x0000_s111630" name="KGPlot" r:id="rId6" imgW="5843944" imgH="4106432" progId="KGraph_Plo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200" y="3886200"/>
            <a:ext cx="6019800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Linear Power Density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Reed    UCSB    CSICS M.4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3138-E665-445E-B28F-76AA916F947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5334000"/>
            <a:ext cx="8229600" cy="533400"/>
          </a:xfrm>
        </p:spPr>
        <p:txBody>
          <a:bodyPr>
            <a:normAutofit/>
          </a:bodyPr>
          <a:lstStyle/>
          <a:p>
            <a:r>
              <a:rPr lang="en-US" sz="2200" dirty="0" err="1" smtClean="0"/>
              <a:t>InP</a:t>
            </a:r>
            <a:r>
              <a:rPr lang="en-US" sz="2200" dirty="0" smtClean="0"/>
              <a:t> HBT process is a competitive high power-density technology.</a:t>
            </a:r>
            <a:endParaRPr lang="en-US" sz="22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07457983"/>
              </p:ext>
            </p:extLst>
          </p:nvPr>
        </p:nvGraphicFramePr>
        <p:xfrm>
          <a:off x="1876425" y="1574800"/>
          <a:ext cx="5514975" cy="3224213"/>
        </p:xfrm>
        <a:graphic>
          <a:graphicData uri="http://schemas.openxmlformats.org/presentationml/2006/ole">
            <p:oleObj spid="_x0000_s152583" name="Equation" r:id="rId4" imgW="2692080" imgH="1574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Recapitulation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Reed    UCSB    CSICS M.4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3138-E665-445E-B28F-76AA916F947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Modular amplifier cells have been designed to have high gain and high output power.</a:t>
            </a:r>
          </a:p>
          <a:p>
            <a:r>
              <a:rPr lang="en-US" dirty="0" smtClean="0"/>
              <a:t>4-cell amplifiers show 48.8 </a:t>
            </a:r>
            <a:r>
              <a:rPr lang="en-US" dirty="0" err="1" smtClean="0"/>
              <a:t>mW</a:t>
            </a:r>
            <a:r>
              <a:rPr lang="en-US" dirty="0" smtClean="0"/>
              <a:t> saturated output power at 220 GHz using </a:t>
            </a:r>
            <a:r>
              <a:rPr lang="en-US" dirty="0" err="1" smtClean="0"/>
              <a:t>InP</a:t>
            </a:r>
            <a:r>
              <a:rPr lang="en-US" dirty="0" smtClean="0"/>
              <a:t> HBTs.</a:t>
            </a:r>
          </a:p>
          <a:p>
            <a:r>
              <a:rPr lang="en-US" dirty="0" smtClean="0"/>
              <a:t>8-cell amplifiers show 58 </a:t>
            </a:r>
            <a:r>
              <a:rPr lang="en-US" dirty="0" err="1" smtClean="0"/>
              <a:t>mW</a:t>
            </a:r>
            <a:r>
              <a:rPr lang="en-US" dirty="0" smtClean="0"/>
              <a:t> output power at 220 GHz but measurements were limited by source power.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THANK  YOU!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Reed    UCSB    CSICS M.4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3138-E665-445E-B28F-76AA916F947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645152"/>
          </a:xfrm>
        </p:spPr>
        <p:txBody>
          <a:bodyPr>
            <a:normAutofit/>
          </a:bodyPr>
          <a:lstStyle/>
          <a:p>
            <a:r>
              <a:rPr lang="en-US" dirty="0" smtClean="0"/>
              <a:t>CSICS Technical Committee</a:t>
            </a:r>
          </a:p>
          <a:p>
            <a:r>
              <a:rPr lang="en-US" dirty="0" smtClean="0"/>
              <a:t>Zach Griffith, Mark Rodwell, and Mark Field</a:t>
            </a:r>
          </a:p>
          <a:p>
            <a:r>
              <a:rPr lang="en-US" dirty="0" smtClean="0"/>
              <a:t>UCSB Rodwell Group Members</a:t>
            </a:r>
          </a:p>
          <a:p>
            <a:r>
              <a:rPr lang="en-US" dirty="0" smtClean="0"/>
              <a:t>DARPA MTO </a:t>
            </a:r>
            <a:r>
              <a:rPr lang="en-US" dirty="0" err="1" smtClean="0"/>
              <a:t>HiFive</a:t>
            </a:r>
            <a:r>
              <a:rPr lang="en-US" dirty="0" smtClean="0"/>
              <a:t>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Questions?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Reed    UCSB    CSICS M.4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3138-E665-445E-B28F-76AA916F947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Bonus Slides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Reed    UCSB    CSICS M.4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3138-E665-445E-B28F-76AA916F947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mm-Wave Power in Communications and Imaging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Reed    UCSB    CSICS M.4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3138-E665-445E-B28F-76AA916F947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mm-Wave Power Amplifiers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Reed    UCSB    CSICS M.4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3138-E665-445E-B28F-76AA916F947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Current Power Amplifier Results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4572000" y="2362200"/>
          <a:ext cx="4572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72200" y="1345049"/>
            <a:ext cx="2743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en-US" sz="1400" u="sng" dirty="0" smtClean="0"/>
              <a:t>Key</a:t>
            </a:r>
          </a:p>
          <a:p>
            <a:pPr marL="342900" indent="-342900" algn="r"/>
            <a:r>
              <a:rPr lang="en-US" sz="1400" dirty="0" smtClean="0"/>
              <a:t>Black – </a:t>
            </a:r>
            <a:r>
              <a:rPr lang="en-US" sz="1400" dirty="0" err="1" smtClean="0"/>
              <a:t>GaN</a:t>
            </a:r>
            <a:endParaRPr lang="en-US" sz="1400" dirty="0" smtClean="0"/>
          </a:p>
          <a:p>
            <a:pPr marL="342900" indent="-342900" algn="r"/>
            <a:r>
              <a:rPr lang="en-US" sz="1400" dirty="0" smtClean="0">
                <a:solidFill>
                  <a:srgbClr val="C00000"/>
                </a:solidFill>
              </a:rPr>
              <a:t>Red – </a:t>
            </a:r>
            <a:r>
              <a:rPr lang="en-US" sz="1400" dirty="0" err="1" smtClean="0">
                <a:solidFill>
                  <a:srgbClr val="C00000"/>
                </a:solidFill>
              </a:rPr>
              <a:t>InP</a:t>
            </a:r>
            <a:r>
              <a:rPr lang="en-US" sz="1400" dirty="0" smtClean="0">
                <a:solidFill>
                  <a:srgbClr val="C00000"/>
                </a:solidFill>
              </a:rPr>
              <a:t> HEMT</a:t>
            </a:r>
          </a:p>
          <a:p>
            <a:pPr marL="342900" indent="-342900" algn="r"/>
            <a:r>
              <a:rPr lang="en-US" sz="1400" dirty="0" smtClean="0">
                <a:solidFill>
                  <a:srgbClr val="008A3E"/>
                </a:solidFill>
              </a:rPr>
              <a:t>Green – My </a:t>
            </a:r>
            <a:r>
              <a:rPr lang="en-US" sz="1400" dirty="0" err="1" smtClean="0">
                <a:solidFill>
                  <a:srgbClr val="008A3E"/>
                </a:solidFill>
              </a:rPr>
              <a:t>InP</a:t>
            </a:r>
            <a:r>
              <a:rPr lang="en-US" sz="1400" dirty="0" smtClean="0">
                <a:solidFill>
                  <a:srgbClr val="008A3E"/>
                </a:solidFill>
              </a:rPr>
              <a:t> HBT Results</a:t>
            </a:r>
          </a:p>
          <a:p>
            <a:pPr marL="342900" indent="-342900" algn="r"/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Yellow – Other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InP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HBT Results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3400" y="2133600"/>
          <a:ext cx="3657601" cy="3810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764"/>
                <a:gridCol w="581891"/>
                <a:gridCol w="1457272"/>
                <a:gridCol w="1119674"/>
              </a:tblGrid>
              <a:tr h="197811">
                <a:tc>
                  <a:txBody>
                    <a:bodyPr/>
                    <a:lstStyle/>
                    <a:p>
                      <a:r>
                        <a:rPr lang="en-US" sz="800" dirty="0" err="1" smtClean="0"/>
                        <a:t>Fab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Author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Paper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Journal/Conference</a:t>
                      </a:r>
                      <a:endParaRPr lang="en-US" sz="800" dirty="0"/>
                    </a:p>
                  </a:txBody>
                  <a:tcPr/>
                </a:tc>
              </a:tr>
              <a:tr h="2349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Raytheon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Brown, A.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W-band GaN amplifier MMICs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IMS 2011</a:t>
                      </a:r>
                    </a:p>
                  </a:txBody>
                  <a:tcPr marL="9525" marR="9525" marT="9525" marB="0" anchor="b"/>
                </a:tc>
              </a:tr>
              <a:tr h="13503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UCSB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Reed, T.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66.1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8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mW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8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InP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HBT Power Amplifier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 Not Published Yet</a:t>
                      </a:r>
                    </a:p>
                  </a:txBody>
                  <a:tcPr marL="9525" marR="9525" marT="9525" marB="0" anchor="b"/>
                </a:tc>
              </a:tr>
              <a:tr h="36020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UCSB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Reed, T.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48.8 mW Multi-cell InP HBT Amplifier with on-wafer power combining at 220 GHz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CSICS 2011</a:t>
                      </a:r>
                    </a:p>
                  </a:txBody>
                  <a:tcPr marL="9525" marR="9525" marT="9525" marB="0" anchor="b"/>
                </a:tc>
              </a:tr>
              <a:tr h="2349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NGST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Radisic, V.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 50mW 220GHZ Power Amplifier Module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IMS 2010</a:t>
                      </a:r>
                    </a:p>
                  </a:txBody>
                  <a:tcPr marL="9525" marR="9525" marT="9525" marB="0" anchor="b"/>
                </a:tc>
              </a:tr>
              <a:tr h="35438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NGST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Huang, P.P.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 20mW G-band monolithic driver amplifier using 0.07-um InP HEMT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IEEE MTT-S 2006</a:t>
                      </a:r>
                    </a:p>
                  </a:txBody>
                  <a:tcPr marL="9525" marR="9525" marT="9525" marB="0" anchor="b"/>
                </a:tc>
              </a:tr>
              <a:tr h="3982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UCSB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Paidi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G-band (140-220GHz) and W-band (75-110GHz) InP DHBT medium power amplifiers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IEEE Trans. Microwave Theory Tech Feb 2005</a:t>
                      </a:r>
                    </a:p>
                  </a:txBody>
                  <a:tcPr marL="9525" marR="9525" marT="9525" marB="0" anchor="b"/>
                </a:tc>
              </a:tr>
              <a:tr h="27187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NGST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Deal, W.R.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Development of Sub-Millimeter-Wave Power Amplifiers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IEEE Trans. Microwave Theory Tech Dec 2007</a:t>
                      </a:r>
                    </a:p>
                  </a:txBody>
                  <a:tcPr marL="9525" marR="9525" marT="9525" marB="0" anchor="b"/>
                </a:tc>
              </a:tr>
              <a:tr h="34793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NGST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Chen, Y.C.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 95-GHz InP HEMT MMIC amplifier with 427-mW power output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IEEE Microwave and Guided Wave Letters Nov 1998</a:t>
                      </a:r>
                    </a:p>
                  </a:txBody>
                  <a:tcPr marL="9525" marR="9525" marT="9525" marB="0" anchor="b"/>
                </a:tc>
              </a:tr>
              <a:tr h="46096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UCSB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Reed, T.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 mW Common Base Power Amplifier with 3 dB Small Signal Gain at 221 GHz in InP DHBT Technology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Lester Eastman Conference 2010</a:t>
                      </a:r>
                    </a:p>
                  </a:txBody>
                  <a:tcPr marL="9525" marR="9525" marT="9525" marB="0" anchor="b"/>
                </a:tc>
              </a:tr>
              <a:tr h="4485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NGST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Mei, X.B.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Sub-50nm InGaAs/InAlAs/InP HEMT for sub-millimeter wave power amplifier applications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IPRM 2010</a:t>
                      </a:r>
                    </a:p>
                  </a:txBody>
                  <a:tcPr marL="9525" marR="9525" marT="9525" marB="0" anchor="b"/>
                </a:tc>
              </a:tr>
              <a:tr h="2349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NGST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Deal, W.R.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 balanced sub-millimeter wave power amplifier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IMS Digest 2008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 Blocking Capacitors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Reed    UCSB    CSICS M.4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3138-E665-445E-B28F-76AA916F947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6482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Ground Plane hole</a:t>
            </a:r>
          </a:p>
          <a:p>
            <a:pPr lvl="1"/>
            <a:r>
              <a:rPr lang="en-US" dirty="0" smtClean="0"/>
              <a:t>Large enough to represent a short at 220GHz.</a:t>
            </a:r>
          </a:p>
          <a:p>
            <a:pPr lvl="1"/>
            <a:r>
              <a:rPr lang="en-US" dirty="0" smtClean="0"/>
              <a:t>Blocking Caps create a hole in the ground plane </a:t>
            </a:r>
          </a:p>
          <a:p>
            <a:pPr lvl="2"/>
            <a:r>
              <a:rPr lang="en-US" dirty="0" smtClean="0"/>
              <a:t>Inductance (Think Slot Antenna)</a:t>
            </a:r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 cstate="print"/>
          <a:srcRect l="30417" t="16438" r="27917" b="12329"/>
          <a:stretch>
            <a:fillRect/>
          </a:stretch>
        </p:blipFill>
        <p:spPr bwMode="auto">
          <a:xfrm>
            <a:off x="5562600" y="1219200"/>
            <a:ext cx="2895600" cy="301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Arrow Connector 28"/>
          <p:cNvCxnSpPr/>
          <p:nvPr/>
        </p:nvCxnSpPr>
        <p:spPr>
          <a:xfrm>
            <a:off x="4953000" y="2667000"/>
            <a:ext cx="1143000" cy="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876800" y="2362200"/>
            <a:ext cx="775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Port 1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8229600" y="2667000"/>
            <a:ext cx="914400" cy="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445180" y="2297668"/>
            <a:ext cx="775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Port 2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8382000" y="762000"/>
            <a:ext cx="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001000" y="152400"/>
            <a:ext cx="9803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Ground </a:t>
            </a:r>
          </a:p>
          <a:p>
            <a:r>
              <a:rPr lang="en-US" dirty="0" smtClean="0"/>
              <a:t>Plane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5867400" y="838200"/>
            <a:ext cx="914400" cy="838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867400" y="133350"/>
            <a:ext cx="1895712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Collector Metal</a:t>
            </a:r>
          </a:p>
          <a:p>
            <a:r>
              <a:rPr lang="en-US" dirty="0" smtClean="0"/>
              <a:t>Ground Extension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48400" y="3048000"/>
            <a:ext cx="1543371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DC Block Cap</a:t>
            </a:r>
            <a:endParaRPr lang="en-US" dirty="0"/>
          </a:p>
        </p:txBody>
      </p:sp>
      <p:grpSp>
        <p:nvGrpSpPr>
          <p:cNvPr id="11" name="Group 38"/>
          <p:cNvGrpSpPr/>
          <p:nvPr/>
        </p:nvGrpSpPr>
        <p:grpSpPr>
          <a:xfrm>
            <a:off x="1905000" y="4343400"/>
            <a:ext cx="5943600" cy="1905000"/>
            <a:chOff x="2743200" y="4343400"/>
            <a:chExt cx="5943600" cy="1905000"/>
          </a:xfrm>
        </p:grpSpPr>
        <p:grpSp>
          <p:nvGrpSpPr>
            <p:cNvPr id="12" name="Group 24"/>
            <p:cNvGrpSpPr/>
            <p:nvPr/>
          </p:nvGrpSpPr>
          <p:grpSpPr>
            <a:xfrm>
              <a:off x="2743200" y="4343400"/>
              <a:ext cx="5943600" cy="1905000"/>
              <a:chOff x="2743200" y="4191000"/>
              <a:chExt cx="5943600" cy="19050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724400" y="5029200"/>
                <a:ext cx="2209800" cy="38100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Metal 1</a:t>
                </a:r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724400" y="4800600"/>
                <a:ext cx="1371600" cy="1524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029200" y="4572000"/>
                <a:ext cx="609600" cy="2286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743200" y="4191000"/>
                <a:ext cx="3352800" cy="3810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Metal 2</a:t>
                </a:r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724400" y="4953000"/>
                <a:ext cx="1371600" cy="76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694848" y="4583668"/>
                <a:ext cx="11057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MIM CAP</a:t>
                </a:r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315200" y="5029200"/>
                <a:ext cx="1371600" cy="38100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GND</a:t>
                </a:r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743200" y="5029200"/>
                <a:ext cx="1524000" cy="38100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GND</a:t>
                </a:r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810000" y="5867400"/>
                <a:ext cx="3962400" cy="228600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Collector Metal</a:t>
                </a:r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315200" y="5410200"/>
                <a:ext cx="4572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810000" y="5410200"/>
                <a:ext cx="4572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6477000" y="4724400"/>
              <a:ext cx="457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477000" y="4343400"/>
              <a:ext cx="2209800" cy="381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Metal 2</a:t>
              </a:r>
              <a:endParaRPr lang="en-US" dirty="0"/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>
            <a:off x="609600" y="4648200"/>
            <a:ext cx="1143000" cy="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33400" y="4267200"/>
            <a:ext cx="775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Port 1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7937820" y="4636532"/>
            <a:ext cx="914400" cy="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153400" y="4267200"/>
            <a:ext cx="775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Port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System Components at High Frequency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Reed    UCSB    CSICS M.4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3138-E665-445E-B28F-76AA916F947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Frequency LNAs</a:t>
            </a:r>
          </a:p>
          <a:p>
            <a:pPr lvl="1"/>
            <a:r>
              <a:rPr lang="en-US" u="sng" dirty="0" smtClean="0">
                <a:solidFill>
                  <a:schemeClr val="tx1"/>
                </a:solidFill>
              </a:rPr>
              <a:t>94 GHz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mHEMT</a:t>
            </a:r>
            <a:r>
              <a:rPr lang="en-US" dirty="0" smtClean="0">
                <a:solidFill>
                  <a:schemeClr val="tx1"/>
                </a:solidFill>
              </a:rPr>
              <a:t>:  </a:t>
            </a:r>
            <a:r>
              <a:rPr lang="en-US" dirty="0" smtClean="0">
                <a:solidFill>
                  <a:srgbClr val="FF0000"/>
                </a:solidFill>
              </a:rPr>
              <a:t>3dB NF </a:t>
            </a:r>
          </a:p>
          <a:p>
            <a:pPr lvl="2"/>
            <a:r>
              <a:rPr lang="en-US" sz="1600" dirty="0" smtClean="0"/>
              <a:t>(</a:t>
            </a:r>
            <a:r>
              <a:rPr lang="en-US" sz="1600" dirty="0" err="1" smtClean="0"/>
              <a:t>Mikko</a:t>
            </a:r>
            <a:r>
              <a:rPr lang="en-US" sz="1600" dirty="0" smtClean="0"/>
              <a:t> </a:t>
            </a:r>
            <a:r>
              <a:rPr lang="en-US" sz="1600" dirty="0" err="1" smtClean="0"/>
              <a:t>Karkkainen</a:t>
            </a:r>
            <a:r>
              <a:rPr lang="en-US" sz="1600" dirty="0" smtClean="0"/>
              <a:t>, et al. </a:t>
            </a:r>
            <a:r>
              <a:rPr lang="en-US" sz="1600" i="1" dirty="0" smtClean="0"/>
              <a:t>Coplanar 94 GHz Metamorphic HEMT Low Noise Amplifiers. </a:t>
            </a:r>
            <a:r>
              <a:rPr lang="en-US" sz="1600" dirty="0" smtClean="0"/>
              <a:t>CSICS 2006.)</a:t>
            </a:r>
          </a:p>
          <a:p>
            <a:pPr lvl="1"/>
            <a:r>
              <a:rPr lang="en-US" u="sng" dirty="0" smtClean="0">
                <a:solidFill>
                  <a:schemeClr val="tx1"/>
                </a:solidFill>
              </a:rPr>
              <a:t>150-215 GHz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InP</a:t>
            </a:r>
            <a:r>
              <a:rPr lang="en-US" dirty="0" smtClean="0">
                <a:solidFill>
                  <a:schemeClr val="tx1"/>
                </a:solidFill>
              </a:rPr>
              <a:t> HBT:  </a:t>
            </a:r>
            <a:r>
              <a:rPr lang="en-US" dirty="0" smtClean="0">
                <a:solidFill>
                  <a:srgbClr val="FF0000"/>
                </a:solidFill>
              </a:rPr>
              <a:t>5-12dB NF </a:t>
            </a:r>
          </a:p>
          <a:p>
            <a:pPr lvl="2"/>
            <a:r>
              <a:rPr lang="en-US" sz="1600" dirty="0" smtClean="0"/>
              <a:t>(</a:t>
            </a:r>
            <a:r>
              <a:rPr lang="en-US" sz="1600" dirty="0" err="1" smtClean="0"/>
              <a:t>Samoska</a:t>
            </a:r>
            <a:r>
              <a:rPr lang="en-US" sz="1600" dirty="0" smtClean="0"/>
              <a:t>, L. </a:t>
            </a:r>
            <a:r>
              <a:rPr lang="en-US" sz="1600" i="1" dirty="0" smtClean="0"/>
              <a:t>Towards Terahertz MMIC Amplifiers: Present Status and Trends.</a:t>
            </a:r>
            <a:r>
              <a:rPr lang="en-US" sz="1600" dirty="0" smtClean="0"/>
              <a:t> </a:t>
            </a:r>
            <a:r>
              <a:rPr lang="en-US" sz="1600" i="1" dirty="0" smtClean="0"/>
              <a:t>MTT-S 2006.) </a:t>
            </a:r>
          </a:p>
          <a:p>
            <a:pPr lvl="1"/>
            <a:r>
              <a:rPr lang="en-US" u="sng" dirty="0" smtClean="0">
                <a:solidFill>
                  <a:schemeClr val="tx1"/>
                </a:solidFill>
              </a:rPr>
              <a:t>300 GHz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InP</a:t>
            </a:r>
            <a:r>
              <a:rPr lang="en-US" dirty="0" smtClean="0">
                <a:solidFill>
                  <a:schemeClr val="tx1"/>
                </a:solidFill>
              </a:rPr>
              <a:t> HBT LNA: </a:t>
            </a:r>
            <a:r>
              <a:rPr lang="en-US" dirty="0" smtClean="0">
                <a:solidFill>
                  <a:srgbClr val="FF0000"/>
                </a:solidFill>
              </a:rPr>
              <a:t>11.2dB NF  </a:t>
            </a:r>
          </a:p>
          <a:p>
            <a:pPr lvl="2"/>
            <a:r>
              <a:rPr lang="en-US" sz="1600" dirty="0" smtClean="0"/>
              <a:t>(J. Hacker, et al. </a:t>
            </a:r>
            <a:r>
              <a:rPr lang="en-US" sz="1600" i="1" dirty="0" smtClean="0"/>
              <a:t>THz MMICs based  on  </a:t>
            </a:r>
            <a:r>
              <a:rPr lang="en-US" sz="1600" i="1" dirty="0" err="1" smtClean="0"/>
              <a:t>InP</a:t>
            </a:r>
            <a:r>
              <a:rPr lang="en-US" sz="1600" i="1" dirty="0" smtClean="0"/>
              <a:t> HBT Technology.</a:t>
            </a:r>
            <a:r>
              <a:rPr lang="en-US" sz="1600" dirty="0" smtClean="0"/>
              <a:t> IMS 2010.)</a:t>
            </a:r>
          </a:p>
          <a:p>
            <a:pPr lvl="1"/>
            <a:r>
              <a:rPr lang="en-US" u="sng" dirty="0" smtClean="0">
                <a:solidFill>
                  <a:schemeClr val="tx1"/>
                </a:solidFill>
              </a:rPr>
              <a:t>670 GHz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InP</a:t>
            </a:r>
            <a:r>
              <a:rPr lang="en-US" dirty="0" smtClean="0">
                <a:solidFill>
                  <a:schemeClr val="tx1"/>
                </a:solidFill>
              </a:rPr>
              <a:t> HEMT: </a:t>
            </a:r>
            <a:r>
              <a:rPr lang="en-US" dirty="0" smtClean="0">
                <a:solidFill>
                  <a:srgbClr val="FF0000"/>
                </a:solidFill>
              </a:rPr>
              <a:t>13dB NF </a:t>
            </a:r>
          </a:p>
          <a:p>
            <a:pPr lvl="2"/>
            <a:r>
              <a:rPr lang="en-US" sz="1600" dirty="0" smtClean="0"/>
              <a:t>(Deal, W.R., et al. </a:t>
            </a:r>
            <a:r>
              <a:rPr lang="en-US" sz="1600" i="1" dirty="0" smtClean="0"/>
              <a:t>Low Noise Amplification at 0.67 THz Using 30nm </a:t>
            </a:r>
            <a:r>
              <a:rPr lang="en-US" sz="1600" i="1" dirty="0" err="1" smtClean="0"/>
              <a:t>InP</a:t>
            </a:r>
            <a:r>
              <a:rPr lang="en-US" sz="1600" i="1" dirty="0" smtClean="0"/>
              <a:t> HEMTs. </a:t>
            </a:r>
            <a:r>
              <a:rPr lang="en-US" sz="1600" dirty="0" smtClean="0"/>
              <a:t>Microwave and Wireless Components Letters July 2011.)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Rain, Fog, &amp; </a:t>
            </a:r>
            <a:r>
              <a:rPr lang="en-US" dirty="0" err="1" smtClean="0">
                <a:solidFill>
                  <a:schemeClr val="tx1"/>
                </a:solidFill>
              </a:rPr>
              <a:t>Humidy</a:t>
            </a:r>
            <a:r>
              <a:rPr lang="en-US" dirty="0" smtClean="0">
                <a:solidFill>
                  <a:schemeClr val="tx1"/>
                </a:solidFill>
              </a:rPr>
              <a:t> Reduce Range and Reliability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181600" y="3036888"/>
            <a:ext cx="3733800" cy="3668712"/>
            <a:chOff x="152400" y="3036975"/>
            <a:chExt cx="3733800" cy="3668625"/>
          </a:xfrm>
        </p:grpSpPr>
        <p:pic>
          <p:nvPicPr>
            <p:cNvPr id="6157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7345" r="-9494" b="11905"/>
            <a:stretch>
              <a:fillRect/>
            </a:stretch>
          </p:blipFill>
          <p:spPr bwMode="auto">
            <a:xfrm>
              <a:off x="152400" y="3036975"/>
              <a:ext cx="3733800" cy="366862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</p:pic>
        <p:sp>
          <p:nvSpPr>
            <p:cNvPr id="6158" name="Text Box 10"/>
            <p:cNvSpPr txBox="1">
              <a:spLocks noChangeArrowheads="1"/>
            </p:cNvSpPr>
            <p:nvPr/>
          </p:nvSpPr>
          <p:spPr bwMode="auto">
            <a:xfrm>
              <a:off x="1828800" y="5435769"/>
              <a:ext cx="341440" cy="221599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pitchFamily="34" charset="0"/>
                </a:rPr>
                <a:t>rain</a:t>
              </a:r>
            </a:p>
          </p:txBody>
        </p:sp>
        <p:sp>
          <p:nvSpPr>
            <p:cNvPr id="6159" name="Text Box 12"/>
            <p:cNvSpPr txBox="1">
              <a:spLocks noChangeArrowheads="1"/>
            </p:cNvSpPr>
            <p:nvPr/>
          </p:nvSpPr>
          <p:spPr bwMode="auto">
            <a:xfrm>
              <a:off x="2755900" y="3768725"/>
              <a:ext cx="527050" cy="1222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latin typeface="Arial" pitchFamily="34" charset="0"/>
                </a:rPr>
                <a:t>heavy rain</a:t>
              </a:r>
            </a:p>
          </p:txBody>
        </p:sp>
        <p:sp>
          <p:nvSpPr>
            <p:cNvPr id="6160" name="Text Box 13"/>
            <p:cNvSpPr txBox="1">
              <a:spLocks noChangeArrowheads="1"/>
            </p:cNvSpPr>
            <p:nvPr/>
          </p:nvSpPr>
          <p:spPr bwMode="auto">
            <a:xfrm>
              <a:off x="2755900" y="3581400"/>
              <a:ext cx="742950" cy="122238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latin typeface="Arial" pitchFamily="34" charset="0"/>
                </a:rPr>
                <a:t>tropical deluge</a:t>
              </a:r>
            </a:p>
          </p:txBody>
        </p:sp>
        <p:sp>
          <p:nvSpPr>
            <p:cNvPr id="6161" name="Line 14"/>
            <p:cNvSpPr>
              <a:spLocks noChangeShapeType="1"/>
            </p:cNvSpPr>
            <p:nvPr/>
          </p:nvSpPr>
          <p:spPr bwMode="auto">
            <a:xfrm>
              <a:off x="2667000" y="3505200"/>
              <a:ext cx="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6162" name="Line 15"/>
            <p:cNvSpPr>
              <a:spLocks noChangeShapeType="1"/>
            </p:cNvSpPr>
            <p:nvPr/>
          </p:nvSpPr>
          <p:spPr bwMode="auto">
            <a:xfrm>
              <a:off x="2667000" y="3733800"/>
              <a:ext cx="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6163" name="Rectangle 18"/>
            <p:cNvSpPr>
              <a:spLocks noChangeArrowheads="1"/>
            </p:cNvSpPr>
            <p:nvPr/>
          </p:nvSpPr>
          <p:spPr bwMode="auto">
            <a:xfrm>
              <a:off x="1600200" y="5664369"/>
              <a:ext cx="1447800" cy="553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dirty="0"/>
                <a:t>Olsen, Rogers, Hodge,  </a:t>
              </a:r>
              <a:br>
                <a:rPr lang="en-US" sz="1000" dirty="0"/>
              </a:br>
              <a:r>
                <a:rPr lang="en-US" sz="1000" dirty="0"/>
                <a:t> IEEE Trans Antennas  &amp; Propagation Mar 1978 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76200" y="3429000"/>
            <a:ext cx="4940300" cy="3429000"/>
            <a:chOff x="4050827" y="3276600"/>
            <a:chExt cx="4940773" cy="3429000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4050827" y="3276600"/>
              <a:ext cx="4940773" cy="3429000"/>
              <a:chOff x="2769" y="576"/>
              <a:chExt cx="2559" cy="1776"/>
            </a:xfrm>
          </p:grpSpPr>
          <p:pic>
            <p:nvPicPr>
              <p:cNvPr id="6155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82170"/>
              <a:stretch>
                <a:fillRect/>
              </a:stretch>
            </p:blipFill>
            <p:spPr bwMode="auto">
              <a:xfrm>
                <a:off x="2769" y="1800"/>
                <a:ext cx="2559" cy="5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pic>
            <p:nvPicPr>
              <p:cNvPr id="6156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3101" b="56589"/>
              <a:stretch>
                <a:fillRect/>
              </a:stretch>
            </p:blipFill>
            <p:spPr bwMode="auto">
              <a:xfrm>
                <a:off x="2769" y="576"/>
                <a:ext cx="2559" cy="124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</p:grpSp>
        <p:sp>
          <p:nvSpPr>
            <p:cNvPr id="6153" name="Text Box 16"/>
            <p:cNvSpPr txBox="1">
              <a:spLocks noChangeArrowheads="1"/>
            </p:cNvSpPr>
            <p:nvPr/>
          </p:nvSpPr>
          <p:spPr bwMode="auto">
            <a:xfrm>
              <a:off x="5105400" y="4267200"/>
              <a:ext cx="1335302" cy="221599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very heavy fog</a:t>
              </a:r>
            </a:p>
          </p:txBody>
        </p:sp>
        <p:sp>
          <p:nvSpPr>
            <p:cNvPr id="6154" name="Rectangle 23"/>
            <p:cNvSpPr>
              <a:spLocks noChangeArrowheads="1"/>
            </p:cNvSpPr>
            <p:nvPr/>
          </p:nvSpPr>
          <p:spPr bwMode="auto">
            <a:xfrm>
              <a:off x="7010400" y="4800600"/>
              <a:ext cx="1447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dirty="0" err="1"/>
                <a:t>Liebe</a:t>
              </a:r>
              <a:r>
                <a:rPr lang="en-US" sz="1000" dirty="0"/>
                <a:t>, </a:t>
              </a:r>
              <a:r>
                <a:rPr lang="en-US" sz="1000" dirty="0" err="1"/>
                <a:t>Manabe</a:t>
              </a:r>
              <a:r>
                <a:rPr lang="en-US" sz="1000" dirty="0"/>
                <a:t>, </a:t>
              </a:r>
              <a:r>
                <a:rPr lang="en-US" sz="1000" dirty="0" err="1"/>
                <a:t>Hufford</a:t>
              </a:r>
              <a:r>
                <a:rPr lang="en-US" sz="1000" dirty="0"/>
                <a:t>, </a:t>
              </a:r>
              <a:br>
                <a:rPr lang="en-US" sz="1000" dirty="0"/>
              </a:br>
              <a:r>
                <a:rPr lang="en-US" sz="1000" dirty="0"/>
                <a:t>IEEE Trans Antennas and Propagation, Dec. 1989 </a:t>
              </a:r>
            </a:p>
          </p:txBody>
        </p:sp>
      </p:grp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5" cstate="print"/>
          <a:srcRect t="6543" b="6923"/>
          <a:stretch>
            <a:fillRect/>
          </a:stretch>
        </p:blipFill>
        <p:spPr bwMode="auto">
          <a:xfrm>
            <a:off x="5181600" y="1070696"/>
            <a:ext cx="3962400" cy="23583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6019800" y="2463800"/>
            <a:ext cx="1219200" cy="50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100" dirty="0" err="1"/>
              <a:t>Manabe</a:t>
            </a:r>
            <a:r>
              <a:rPr lang="en-US" sz="1100" dirty="0"/>
              <a:t>,  Yoshida, .1993 EEE Int.  Conf. on Communications,</a:t>
            </a:r>
          </a:p>
        </p:txBody>
      </p:sp>
      <p:sp>
        <p:nvSpPr>
          <p:cNvPr id="2906115" name="Rectangle 3"/>
          <p:cNvSpPr>
            <a:spLocks noChangeArrowheads="1"/>
          </p:cNvSpPr>
          <p:nvPr/>
        </p:nvSpPr>
        <p:spPr bwMode="auto">
          <a:xfrm>
            <a:off x="228600" y="1346504"/>
            <a:ext cx="5105400" cy="1930096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lIns="82628" tIns="41315" rIns="82628" bIns="41315">
            <a:spAutoFit/>
          </a:bodyPr>
          <a:lstStyle/>
          <a:p>
            <a:pPr defTabSz="820738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US" sz="2000" b="1" u="sng" dirty="0">
                <a:latin typeface="Arial" charset="0"/>
              </a:rPr>
              <a:t>rain</a:t>
            </a:r>
            <a:r>
              <a:rPr lang="en-US" sz="2000" dirty="0">
                <a:latin typeface="Arial" charset="0"/>
              </a:rPr>
              <a:t> 50 mm/hr:  20 dB/km,  30-1000 GHz</a:t>
            </a:r>
          </a:p>
          <a:p>
            <a:pPr defTabSz="820738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US" sz="2000" dirty="0">
                <a:latin typeface="Arial" charset="0"/>
              </a:rPr>
              <a:t>     150 mm/hr :  50 dB/km,  30-1000 GHz </a:t>
            </a:r>
          </a:p>
          <a:p>
            <a:pPr defTabSz="820738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US" sz="2000" b="1" u="sng" dirty="0" smtClean="0">
                <a:latin typeface="Arial" charset="0"/>
              </a:rPr>
              <a:t>Clouds</a:t>
            </a:r>
            <a:r>
              <a:rPr lang="en-US" sz="2000" b="1" u="sng" dirty="0">
                <a:latin typeface="Arial" charset="0"/>
              </a:rPr>
              <a:t>, heavy fog:</a:t>
            </a:r>
            <a:r>
              <a:rPr lang="en-US" sz="2000" dirty="0">
                <a:latin typeface="Arial" charset="0"/>
              </a:rPr>
              <a:t> </a:t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~(25 dB/km)x(frequency/500 GHz)</a:t>
            </a:r>
          </a:p>
          <a:p>
            <a:pPr defTabSz="820738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US" sz="2000" b="1" u="sng" dirty="0" smtClean="0">
                <a:latin typeface="Arial" charset="0"/>
              </a:rPr>
              <a:t>90</a:t>
            </a:r>
            <a:r>
              <a:rPr lang="en-US" sz="2000" b="1" u="sng" dirty="0">
                <a:latin typeface="Arial" charset="0"/>
              </a:rPr>
              <a:t>% Humidity</a:t>
            </a:r>
            <a:r>
              <a:rPr lang="en-US" sz="2000" dirty="0">
                <a:latin typeface="Arial" charset="0"/>
              </a:rPr>
              <a:t>:  &gt;30 dB/km above 300 GHz</a:t>
            </a:r>
            <a:br>
              <a:rPr lang="en-US" sz="2000" dirty="0">
                <a:latin typeface="Arial" charset="0"/>
              </a:rPr>
            </a:br>
            <a:r>
              <a:rPr lang="en-US" sz="2000" dirty="0" err="1">
                <a:latin typeface="Arial" charset="0"/>
              </a:rPr>
              <a:t>nondominant</a:t>
            </a:r>
            <a:r>
              <a:rPr lang="en-US" sz="2000" dirty="0">
                <a:latin typeface="Arial" charset="0"/>
              </a:rPr>
              <a:t>  below 250 GHz </a:t>
            </a:r>
            <a:r>
              <a:rPr lang="en-US" sz="1050" dirty="0">
                <a:latin typeface="Arial" charset="0"/>
              </a:rPr>
              <a:t>(</a:t>
            </a:r>
            <a:r>
              <a:rPr lang="en-US" sz="1050" dirty="0" err="1">
                <a:latin typeface="Arial" charset="0"/>
              </a:rPr>
              <a:t>Rosker</a:t>
            </a:r>
            <a:r>
              <a:rPr lang="en-US" sz="1050" dirty="0">
                <a:latin typeface="Arial" charset="0"/>
              </a:rPr>
              <a:t> 2007 IEEE IMS)</a:t>
            </a:r>
            <a:r>
              <a:rPr lang="en-US" sz="2000" dirty="0">
                <a:latin typeface="Arial" charset="0"/>
              </a:rPr>
              <a:t> 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7162800" y="3581400"/>
            <a:ext cx="0" cy="2895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10/19/2011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3138-E665-445E-B28F-76AA916F947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Reed    UCSB    CSICS M.4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MMIC Measurements and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Reed    UCSB    CSICS M.4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3138-E665-445E-B28F-76AA916F947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“Load Pull” Station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Power Sweep using VDI 200 GHz and 220GHz Multiplier Chain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Calorimeter—Erickson sub-mm wave power meter</a:t>
            </a:r>
          </a:p>
          <a:p>
            <a:r>
              <a:rPr lang="en-US" dirty="0" smtClean="0"/>
              <a:t>Calibration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Insertion Loss calibration with the reference plane at the probe tips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Waveguide flange to probe tip insertion loss ~1.7dB</a:t>
            </a:r>
          </a:p>
        </p:txBody>
      </p:sp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52600"/>
            <a:ext cx="416148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572433" y="3239869"/>
            <a:ext cx="94947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</a:rPr>
              <a:t>VDI</a:t>
            </a:r>
          </a:p>
          <a:p>
            <a:r>
              <a:rPr lang="en-US" dirty="0" smtClean="0">
                <a:latin typeface="Calibri"/>
              </a:rPr>
              <a:t>Source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39287" y="3239869"/>
            <a:ext cx="79707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alibri"/>
              </a:rPr>
              <a:t>To</a:t>
            </a:r>
          </a:p>
          <a:p>
            <a:pPr algn="r"/>
            <a:r>
              <a:rPr lang="en-US" dirty="0" smtClean="0">
                <a:latin typeface="Calibri"/>
              </a:rPr>
              <a:t>Meter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2301" y="3962400"/>
            <a:ext cx="20168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/>
              </a:rPr>
              <a:t>Above Photo Courtesy Zach Griffith</a:t>
            </a:r>
          </a:p>
        </p:txBody>
      </p:sp>
      <p:pic>
        <p:nvPicPr>
          <p:cNvPr id="98305" name="Picture 1" descr="C:\Documents and Settings\Thomas Reed\My Documents\Lab Information\VDI_D200.jpeg"/>
          <p:cNvPicPr>
            <a:picLocks noChangeAspect="1" noChangeArrowheads="1"/>
          </p:cNvPicPr>
          <p:nvPr/>
        </p:nvPicPr>
        <p:blipFill>
          <a:blip r:embed="rId4" cstate="print"/>
          <a:srcRect l="5644"/>
          <a:stretch>
            <a:fillRect/>
          </a:stretch>
        </p:blipFill>
        <p:spPr bwMode="auto">
          <a:xfrm>
            <a:off x="4589756" y="4267200"/>
            <a:ext cx="2547938" cy="2025254"/>
          </a:xfrm>
          <a:prstGeom prst="rect">
            <a:avLst/>
          </a:prstGeom>
          <a:noFill/>
        </p:spPr>
      </p:pic>
      <p:pic>
        <p:nvPicPr>
          <p:cNvPr id="98306" name="Picture 2" descr="C:\Documents and Settings\Thomas Reed\My Documents\Lab Information\Power Bench Photos\Power Measurement Setup\DSC001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1" y="4267201"/>
            <a:ext cx="14224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Systems at High Frequency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Reed    UCSB    CSICS M.4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3138-E665-445E-B28F-76AA916F947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584448" cy="479755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High Bandwidth Communications</a:t>
            </a:r>
          </a:p>
          <a:p>
            <a:pPr lvl="1"/>
            <a:r>
              <a:rPr lang="en-US" sz="1800" dirty="0" err="1" smtClean="0">
                <a:solidFill>
                  <a:schemeClr val="tx1"/>
                </a:solidFill>
              </a:rPr>
              <a:t>P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Rec</a:t>
            </a:r>
            <a:r>
              <a:rPr lang="en-US" sz="1800" dirty="0" smtClean="0">
                <a:solidFill>
                  <a:schemeClr val="tx1"/>
                </a:solidFill>
              </a:rPr>
              <a:t> decreases as </a:t>
            </a:r>
          </a:p>
          <a:p>
            <a:pPr lvl="1"/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/>
              <a:t>High Resolution Imaging Systems</a:t>
            </a:r>
          </a:p>
          <a:p>
            <a:pPr lvl="1"/>
            <a:r>
              <a:rPr lang="en-US" sz="1800" dirty="0" err="1" smtClean="0">
                <a:solidFill>
                  <a:schemeClr val="tx1"/>
                </a:solidFill>
              </a:rPr>
              <a:t>P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Rec</a:t>
            </a:r>
            <a:r>
              <a:rPr lang="en-US" sz="1800" dirty="0" smtClean="0">
                <a:solidFill>
                  <a:schemeClr val="tx1"/>
                </a:solidFill>
              </a:rPr>
              <a:t> decreases as </a:t>
            </a:r>
          </a:p>
          <a:p>
            <a:endParaRPr lang="en-US" sz="1800" dirty="0" smtClean="0"/>
          </a:p>
          <a:p>
            <a:r>
              <a:rPr lang="en-US" sz="1800" dirty="0" err="1" smtClean="0"/>
              <a:t>Tx</a:t>
            </a:r>
            <a:r>
              <a:rPr lang="en-US" sz="1800" dirty="0" smtClean="0"/>
              <a:t>/Rx Challenges: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Atmospheric Attenuation</a:t>
            </a:r>
          </a:p>
          <a:p>
            <a:pPr lvl="2"/>
            <a:r>
              <a:rPr lang="en-US" sz="1800" dirty="0" smtClean="0"/>
              <a:t>~2.5 dB/km @ 220 GHz </a:t>
            </a:r>
          </a:p>
          <a:p>
            <a:pPr lvl="2"/>
            <a:r>
              <a:rPr lang="en-US" sz="1800" dirty="0" smtClean="0"/>
              <a:t>+3-30dB/km w/ Fog/Rain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High Noise Figure 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~10 dB(</a:t>
            </a:r>
            <a:r>
              <a:rPr lang="en-US" sz="1800" dirty="0" err="1" smtClean="0">
                <a:solidFill>
                  <a:schemeClr val="tx1"/>
                </a:solidFill>
              </a:rPr>
              <a:t>InP</a:t>
            </a:r>
            <a:r>
              <a:rPr lang="en-US" sz="1800" dirty="0" smtClean="0">
                <a:solidFill>
                  <a:schemeClr val="tx1"/>
                </a:solidFill>
              </a:rPr>
              <a:t>)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590800" y="1752600"/>
          <a:ext cx="374650" cy="650708"/>
        </p:xfrm>
        <a:graphic>
          <a:graphicData uri="http://schemas.openxmlformats.org/presentationml/2006/ole">
            <p:oleObj spid="_x0000_s51219" name="Equation" r:id="rId4" imgW="241195" imgH="418918" progId="Equation.3">
              <p:embed/>
            </p:oleObj>
          </a:graphicData>
        </a:graphic>
      </p:graphicFrame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2590800" y="2819400"/>
          <a:ext cx="374650" cy="650875"/>
        </p:xfrm>
        <a:graphic>
          <a:graphicData uri="http://schemas.openxmlformats.org/presentationml/2006/ole">
            <p:oleObj spid="_x0000_s51220" name="Equation" r:id="rId5" imgW="241195" imgH="418918" progId="Equation.3">
              <p:embed/>
            </p:oleObj>
          </a:graphicData>
        </a:graphic>
      </p:graphicFrame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4038600" y="1828800"/>
            <a:ext cx="5029200" cy="4495800"/>
            <a:chOff x="4038600" y="-152400"/>
            <a:chExt cx="5029200" cy="4495800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 b="13208"/>
            <a:stretch>
              <a:fillRect/>
            </a:stretch>
          </p:blipFill>
          <p:spPr bwMode="auto">
            <a:xfrm>
              <a:off x="4038600" y="838200"/>
              <a:ext cx="4930775" cy="3505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248400" y="1143000"/>
              <a:ext cx="533400" cy="2819400"/>
            </a:xfrm>
            <a:prstGeom prst="rect">
              <a:avLst/>
            </a:prstGeom>
            <a:solidFill>
              <a:srgbClr val="FF5050">
                <a:alpha val="2784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5715000" y="1143000"/>
              <a:ext cx="381000" cy="2819400"/>
            </a:xfrm>
            <a:prstGeom prst="rect">
              <a:avLst/>
            </a:prstGeom>
            <a:solidFill>
              <a:srgbClr val="66FF66">
                <a:alpha val="2745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7086600" y="1143000"/>
              <a:ext cx="1219200" cy="2819400"/>
            </a:xfrm>
            <a:prstGeom prst="rect">
              <a:avLst/>
            </a:prstGeom>
            <a:solidFill>
              <a:srgbClr val="6699FF">
                <a:alpha val="2745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7620000" y="-152400"/>
              <a:ext cx="1447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 err="1"/>
                <a:t>Wiltse</a:t>
              </a:r>
              <a:r>
                <a:rPr lang="en-US" dirty="0"/>
                <a:t>, 1997</a:t>
              </a:r>
              <a:br>
                <a:rPr lang="en-US" dirty="0"/>
              </a:br>
              <a:r>
                <a:rPr lang="en-US" dirty="0"/>
                <a:t>IEEE APS-Symposium, </a:t>
              </a: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7620000" y="2221468"/>
              <a:ext cx="457200" cy="397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/>
                <a:t>sea</a:t>
              </a:r>
              <a:br>
                <a:rPr lang="en-US" sz="1100"/>
              </a:br>
              <a:r>
                <a:rPr lang="en-US" sz="1100"/>
                <a:t>level</a:t>
              </a: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7772400" y="2817168"/>
              <a:ext cx="457200" cy="244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/>
                <a:t>4 km</a:t>
              </a: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7772400" y="3502968"/>
              <a:ext cx="457200" cy="244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/>
                <a:t>9 km</a:t>
              </a:r>
            </a:p>
          </p:txBody>
        </p:sp>
      </p:grpSp>
      <p:graphicFrame>
        <p:nvGraphicFramePr>
          <p:cNvPr id="51206" name="Object 2"/>
          <p:cNvGraphicFramePr>
            <a:graphicFrameLocks noChangeAspect="1"/>
          </p:cNvGraphicFramePr>
          <p:nvPr/>
        </p:nvGraphicFramePr>
        <p:xfrm>
          <a:off x="4038600" y="1676400"/>
          <a:ext cx="3413125" cy="990600"/>
        </p:xfrm>
        <a:graphic>
          <a:graphicData uri="http://schemas.openxmlformats.org/presentationml/2006/ole">
            <p:oleObj spid="_x0000_s51221" name="FreeHand.Doc" r:id="rId7" imgW="7581900" imgH="2197100" progId="">
              <p:embed/>
            </p:oleObj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H="1">
            <a:off x="7315200" y="3505200"/>
            <a:ext cx="152400" cy="76200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10400" y="32004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bri"/>
              </a:rPr>
              <a:t>220 GHz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28600" y="4953000"/>
            <a:ext cx="2895600" cy="533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8600" y="3532910"/>
            <a:ext cx="7543800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8600" y="1752600"/>
            <a:ext cx="8686800" cy="91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mm-Wave Comm. requires large power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Reed    UCSB    CSICS M.4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3138-E665-445E-B28F-76AA916F947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Minimum Received Power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Transmission Losses 300m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Minimum Transmitted Power  29.2 </a:t>
            </a:r>
            <a:r>
              <a:rPr lang="en-US" dirty="0" err="1" smtClean="0">
                <a:solidFill>
                  <a:schemeClr val="tx1"/>
                </a:solidFill>
              </a:rPr>
              <a:t>dBm</a:t>
            </a:r>
            <a:r>
              <a:rPr lang="en-US" dirty="0" smtClean="0">
                <a:solidFill>
                  <a:schemeClr val="tx1"/>
                </a:solidFill>
              </a:rPr>
              <a:t> = 0.83 W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82575" y="3497263"/>
          <a:ext cx="7262813" cy="846137"/>
        </p:xfrm>
        <a:graphic>
          <a:graphicData uri="http://schemas.openxmlformats.org/presentationml/2006/ole">
            <p:oleObj spid="_x0000_s86037" name="Equation" r:id="rId4" imgW="4140200" imgH="482600" progId="Equation.3">
              <p:embed/>
            </p:oleObj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457200" y="5562600"/>
            <a:ext cx="4419600" cy="838200"/>
            <a:chOff x="1231900" y="5181600"/>
            <a:chExt cx="4806950" cy="990600"/>
          </a:xfrm>
        </p:grpSpPr>
        <p:grpSp>
          <p:nvGrpSpPr>
            <p:cNvPr id="27" name="Group 26"/>
            <p:cNvGrpSpPr/>
            <p:nvPr/>
          </p:nvGrpSpPr>
          <p:grpSpPr>
            <a:xfrm>
              <a:off x="1231900" y="5410200"/>
              <a:ext cx="4806950" cy="647700"/>
              <a:chOff x="1231900" y="5410200"/>
              <a:chExt cx="4806950" cy="647700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1600200" y="5410200"/>
                <a:ext cx="4038600" cy="647700"/>
                <a:chOff x="838200" y="5391150"/>
                <a:chExt cx="4038600" cy="647700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>
                  <a:off x="838200" y="5715000"/>
                  <a:ext cx="5334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4343400" y="5715000"/>
                  <a:ext cx="5334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752600" y="5715000"/>
                  <a:ext cx="5334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Isosceles Triangle 7"/>
                <p:cNvSpPr/>
                <p:nvPr/>
              </p:nvSpPr>
              <p:spPr>
                <a:xfrm rot="5400000">
                  <a:off x="1238250" y="5372100"/>
                  <a:ext cx="647700" cy="685800"/>
                </a:xfrm>
                <a:prstGeom prst="triangle">
                  <a:avLst/>
                </a:prstGeom>
                <a:ln w="31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Isosceles Triangle 15"/>
                <p:cNvSpPr/>
                <p:nvPr/>
              </p:nvSpPr>
              <p:spPr>
                <a:xfrm rot="10800000">
                  <a:off x="2209801" y="5581650"/>
                  <a:ext cx="133350" cy="133350"/>
                </a:xfrm>
                <a:prstGeom prst="triangl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1213893" y="5524500"/>
                  <a:ext cx="4371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PA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9" name="Straight Connector 18"/>
                <p:cNvCxnSpPr>
                  <a:stCxn id="16" idx="3"/>
                  <a:endCxn id="16" idx="0"/>
                </p:cNvCxnSpPr>
                <p:nvPr/>
              </p:nvCxnSpPr>
              <p:spPr>
                <a:xfrm rot="16200000" flipH="1">
                  <a:off x="2209801" y="5648325"/>
                  <a:ext cx="13335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3200400" y="5715000"/>
                  <a:ext cx="5334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Isosceles Triangle 20"/>
                <p:cNvSpPr/>
                <p:nvPr/>
              </p:nvSpPr>
              <p:spPr>
                <a:xfrm rot="10800000">
                  <a:off x="3124201" y="5581650"/>
                  <a:ext cx="133350" cy="133350"/>
                </a:xfrm>
                <a:prstGeom prst="triangl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" name="Straight Connector 21"/>
                <p:cNvCxnSpPr>
                  <a:stCxn id="21" idx="3"/>
                  <a:endCxn id="21" idx="0"/>
                </p:cNvCxnSpPr>
                <p:nvPr/>
              </p:nvCxnSpPr>
              <p:spPr>
                <a:xfrm rot="16200000" flipH="1">
                  <a:off x="3124201" y="5648325"/>
                  <a:ext cx="13335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Isosceles Triangle 22"/>
                <p:cNvSpPr/>
                <p:nvPr/>
              </p:nvSpPr>
              <p:spPr>
                <a:xfrm rot="5400000">
                  <a:off x="3752850" y="5372100"/>
                  <a:ext cx="647700" cy="685800"/>
                </a:xfrm>
                <a:prstGeom prst="triangle">
                  <a:avLst/>
                </a:prstGeom>
                <a:ln w="31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3679746" y="5530850"/>
                  <a:ext cx="6319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LNA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5618222" y="5479018"/>
                <a:ext cx="4206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. . .</a:t>
                </a:r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231900" y="5480050"/>
                <a:ext cx="4206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. . .</a:t>
                </a:r>
                <a:endParaRPr lang="en-US" dirty="0"/>
              </a:p>
            </p:txBody>
          </p:sp>
        </p:grpSp>
        <p:sp>
          <p:nvSpPr>
            <p:cNvPr id="34" name="Arc 33"/>
            <p:cNvSpPr/>
            <p:nvPr/>
          </p:nvSpPr>
          <p:spPr>
            <a:xfrm>
              <a:off x="3124200" y="5562600"/>
              <a:ext cx="228600" cy="228600"/>
            </a:xfrm>
            <a:prstGeom prst="arc">
              <a:avLst>
                <a:gd name="adj1" fmla="val 16200000"/>
                <a:gd name="adj2" fmla="val 5445227"/>
              </a:avLst>
            </a:prstGeom>
            <a:ln w="571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/>
            <p:cNvSpPr/>
            <p:nvPr/>
          </p:nvSpPr>
          <p:spPr>
            <a:xfrm>
              <a:off x="3276600" y="5410200"/>
              <a:ext cx="228600" cy="533400"/>
            </a:xfrm>
            <a:prstGeom prst="arc">
              <a:avLst>
                <a:gd name="adj1" fmla="val 16080470"/>
                <a:gd name="adj2" fmla="val 5445227"/>
              </a:avLst>
            </a:prstGeom>
            <a:ln w="571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c 35"/>
            <p:cNvSpPr/>
            <p:nvPr/>
          </p:nvSpPr>
          <p:spPr>
            <a:xfrm>
              <a:off x="3429000" y="5181600"/>
              <a:ext cx="228600" cy="990600"/>
            </a:xfrm>
            <a:prstGeom prst="arc">
              <a:avLst>
                <a:gd name="adj1" fmla="val 16080470"/>
                <a:gd name="adj2" fmla="val 5445227"/>
              </a:avLst>
            </a:prstGeom>
            <a:ln w="571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349250" y="1752600"/>
          <a:ext cx="8413750" cy="914400"/>
        </p:xfrm>
        <a:graphic>
          <a:graphicData uri="http://schemas.openxmlformats.org/presentationml/2006/ole">
            <p:oleObj spid="_x0000_s86038" name="Equation" r:id="rId5" imgW="4673600" imgH="508000" progId="Equation.3">
              <p:embed/>
            </p:oleObj>
          </a:graphicData>
        </a:graphic>
      </p:graphicFrame>
      <p:graphicFrame>
        <p:nvGraphicFramePr>
          <p:cNvPr id="86019" name="Object 2"/>
          <p:cNvGraphicFramePr>
            <a:graphicFrameLocks noChangeAspect="1"/>
          </p:cNvGraphicFramePr>
          <p:nvPr/>
        </p:nvGraphicFramePr>
        <p:xfrm>
          <a:off x="5029200" y="5486400"/>
          <a:ext cx="2803525" cy="813675"/>
        </p:xfrm>
        <a:graphic>
          <a:graphicData uri="http://schemas.openxmlformats.org/presentationml/2006/ole">
            <p:oleObj spid="_x0000_s86039" name="FreeHand.Doc" r:id="rId6" imgW="7581900" imgH="2197100" progId="">
              <p:embed/>
            </p:oleObj>
          </a:graphicData>
        </a:graphic>
      </p:graphicFrame>
      <p:graphicFrame>
        <p:nvGraphicFramePr>
          <p:cNvPr id="86020" name="Object 4"/>
          <p:cNvGraphicFramePr>
            <a:graphicFrameLocks noChangeAspect="1"/>
          </p:cNvGraphicFramePr>
          <p:nvPr/>
        </p:nvGraphicFramePr>
        <p:xfrm>
          <a:off x="355600" y="5029200"/>
          <a:ext cx="2540000" cy="401638"/>
        </p:xfrm>
        <a:graphic>
          <a:graphicData uri="http://schemas.openxmlformats.org/presentationml/2006/ole">
            <p:oleObj spid="_x0000_s86040" name="Equation" r:id="rId7" imgW="14478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mm-Wave PA Results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Reed    UCSB    CSICS M.4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3138-E665-445E-B28F-76AA916F947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09700"/>
            <a:ext cx="67056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47800" y="2895600"/>
            <a:ext cx="6705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250nm  </a:t>
            </a:r>
            <a:r>
              <a:rPr lang="en-US" dirty="0" err="1" smtClean="0">
                <a:solidFill>
                  <a:schemeClr val="tx1"/>
                </a:solidFill>
              </a:rPr>
              <a:t>InP</a:t>
            </a:r>
            <a:r>
              <a:rPr lang="en-US" dirty="0" smtClean="0">
                <a:solidFill>
                  <a:schemeClr val="tx1"/>
                </a:solidFill>
              </a:rPr>
              <a:t>  HBT  Process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Reed    UCSB    CSICS M.4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3138-E665-445E-B28F-76AA916F947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Device High Performance Operating Area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Reed    UCSB    CSICS M.4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3138-E665-445E-B28F-76AA916F947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3810000" cy="4645152"/>
          </a:xfrm>
        </p:spPr>
        <p:txBody>
          <a:bodyPr>
            <a:normAutofit/>
          </a:bodyPr>
          <a:lstStyle/>
          <a:p>
            <a:pPr lvl="1"/>
            <a:r>
              <a:rPr lang="en-US" dirty="0" err="1" smtClean="0">
                <a:solidFill>
                  <a:schemeClr val="tx1"/>
                </a:solidFill>
              </a:rPr>
              <a:t>J</a:t>
            </a:r>
            <a:r>
              <a:rPr lang="en-US" baseline="-25000" dirty="0" err="1" smtClean="0">
                <a:solidFill>
                  <a:schemeClr val="tx1"/>
                </a:solidFill>
              </a:rPr>
              <a:t>max</a:t>
            </a:r>
            <a:r>
              <a:rPr lang="en-US" dirty="0" smtClean="0">
                <a:solidFill>
                  <a:schemeClr val="tx1"/>
                </a:solidFill>
              </a:rPr>
              <a:t> = 12mA/um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V</a:t>
            </a:r>
            <a:r>
              <a:rPr lang="en-US" baseline="-25000" dirty="0" err="1" smtClean="0">
                <a:solidFill>
                  <a:schemeClr val="tx1"/>
                </a:solidFill>
              </a:rPr>
              <a:t>be,on</a:t>
            </a:r>
            <a:r>
              <a:rPr lang="en-US" dirty="0" smtClean="0">
                <a:solidFill>
                  <a:schemeClr val="tx1"/>
                </a:solidFill>
              </a:rPr>
              <a:t> = 0.85V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VB</a:t>
            </a:r>
            <a:r>
              <a:rPr lang="en-US" baseline="-25000" dirty="0" err="1" smtClean="0">
                <a:solidFill>
                  <a:schemeClr val="tx1"/>
                </a:solidFill>
              </a:rPr>
              <a:t>cbo</a:t>
            </a:r>
            <a:r>
              <a:rPr lang="en-US" dirty="0" smtClean="0">
                <a:solidFill>
                  <a:schemeClr val="tx1"/>
                </a:solidFill>
              </a:rPr>
              <a:t> = 4.5V</a:t>
            </a:r>
            <a:endParaRPr lang="en-US" baseline="-25000" dirty="0" smtClean="0">
              <a:solidFill>
                <a:schemeClr val="tx1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P</a:t>
            </a:r>
            <a:r>
              <a:rPr lang="en-US" baseline="-25000" dirty="0" err="1" smtClean="0">
                <a:solidFill>
                  <a:schemeClr val="tx1"/>
                </a:solidFill>
              </a:rPr>
              <a:t>max</a:t>
            </a:r>
            <a:r>
              <a:rPr lang="en-US" dirty="0" smtClean="0">
                <a:solidFill>
                  <a:schemeClr val="tx1"/>
                </a:solidFill>
              </a:rPr>
              <a:t> = 15mW/um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V</a:t>
            </a:r>
            <a:r>
              <a:rPr lang="en-US" baseline="-25000" dirty="0" err="1" smtClean="0">
                <a:solidFill>
                  <a:schemeClr val="tx1"/>
                </a:solidFill>
              </a:rPr>
              <a:t>ce,hf</a:t>
            </a:r>
            <a:r>
              <a:rPr lang="en-US" dirty="0" smtClean="0">
                <a:solidFill>
                  <a:schemeClr val="tx1"/>
                </a:solidFill>
              </a:rPr>
              <a:t> = 3V 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</a:rPr>
              <a:t>	high bandwidth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3429000" y="-1600200"/>
            <a:ext cx="7155024" cy="7348954"/>
            <a:chOff x="3665376" y="-1405354"/>
            <a:chExt cx="7155024" cy="7348954"/>
          </a:xfrm>
        </p:grpSpPr>
        <p:grpSp>
          <p:nvGrpSpPr>
            <p:cNvPr id="48" name="Group 47"/>
            <p:cNvGrpSpPr/>
            <p:nvPr/>
          </p:nvGrpSpPr>
          <p:grpSpPr>
            <a:xfrm>
              <a:off x="3665376" y="-1405354"/>
              <a:ext cx="7155024" cy="7348954"/>
              <a:chOff x="3436776" y="-1371600"/>
              <a:chExt cx="7155024" cy="7348954"/>
            </a:xfrm>
          </p:grpSpPr>
          <p:pic>
            <p:nvPicPr>
              <p:cNvPr id="17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36776" y="1696299"/>
                <a:ext cx="5478624" cy="39624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9" name="Straight Connector 18"/>
              <p:cNvCxnSpPr/>
              <p:nvPr/>
            </p:nvCxnSpPr>
            <p:spPr>
              <a:xfrm>
                <a:off x="4431792" y="1981200"/>
                <a:ext cx="838200" cy="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7086600" y="4419600"/>
                <a:ext cx="762000" cy="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5905500" y="4229100"/>
                <a:ext cx="1143000" cy="0"/>
              </a:xfrm>
              <a:prstGeom prst="line">
                <a:avLst/>
              </a:prstGeom>
              <a:ln w="5715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Arc 31"/>
              <p:cNvSpPr/>
              <p:nvPr/>
            </p:nvSpPr>
            <p:spPr>
              <a:xfrm>
                <a:off x="4495800" y="-838200"/>
                <a:ext cx="609600" cy="5638800"/>
              </a:xfrm>
              <a:prstGeom prst="arc">
                <a:avLst>
                  <a:gd name="adj1" fmla="val 21558078"/>
                  <a:gd name="adj2" fmla="val 5411995"/>
                </a:avLst>
              </a:prstGeom>
              <a:ln w="57150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324600" y="5638800"/>
                <a:ext cx="2438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Calibri"/>
                  </a:rPr>
                  <a:t>Data courtesy Zach Griffith</a:t>
                </a:r>
              </a:p>
            </p:txBody>
          </p:sp>
          <p:sp>
            <p:nvSpPr>
              <p:cNvPr id="46" name="Arc 45"/>
              <p:cNvSpPr/>
              <p:nvPr/>
            </p:nvSpPr>
            <p:spPr>
              <a:xfrm>
                <a:off x="5181600" y="-1371600"/>
                <a:ext cx="5410200" cy="5410200"/>
              </a:xfrm>
              <a:prstGeom prst="arc">
                <a:avLst>
                  <a:gd name="adj1" fmla="val 5907017"/>
                  <a:gd name="adj2" fmla="val 9952028"/>
                </a:avLst>
              </a:prstGeom>
              <a:ln w="57150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4381500" y="2705100"/>
                <a:ext cx="2819400" cy="13716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5-Point Star 26"/>
              <p:cNvSpPr/>
              <p:nvPr/>
            </p:nvSpPr>
            <p:spPr>
              <a:xfrm>
                <a:off x="5663184" y="3264408"/>
                <a:ext cx="228600" cy="228600"/>
              </a:xfrm>
              <a:prstGeom prst="star5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724400" y="1752600"/>
              <a:ext cx="3505200" cy="914400"/>
              <a:chOff x="4724400" y="1752600"/>
              <a:chExt cx="3505200" cy="9144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867400" y="1905000"/>
                <a:ext cx="2362200" cy="76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724400" y="1752600"/>
                <a:ext cx="14478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715000" y="1828800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3" name="Straight Arrow Connector 42"/>
          <p:cNvCxnSpPr>
            <a:stCxn id="41" idx="0"/>
            <a:endCxn id="27" idx="2"/>
          </p:cNvCxnSpPr>
          <p:nvPr/>
        </p:nvCxnSpPr>
        <p:spPr>
          <a:xfrm flipV="1">
            <a:off x="4648200" y="3264407"/>
            <a:ext cx="1050867" cy="2393264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505200" y="5657671"/>
            <a:ext cx="2286000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Quiescient</a:t>
            </a:r>
            <a:r>
              <a:rPr lang="en-US" dirty="0" smtClean="0"/>
              <a:t> Bias Point/</a:t>
            </a:r>
          </a:p>
          <a:p>
            <a:r>
              <a:rPr lang="en-US" dirty="0" smtClean="0"/>
              <a:t>Class A load line</a:t>
            </a:r>
            <a:endParaRPr lang="en-US" dirty="0"/>
          </a:p>
        </p:txBody>
      </p:sp>
      <p:pic>
        <p:nvPicPr>
          <p:cNvPr id="29" name="Picture 20" descr="HBT-08"/>
          <p:cNvPicPr>
            <a:picLocks noChangeAspect="1" noChangeArrowheads="1"/>
          </p:cNvPicPr>
          <p:nvPr/>
        </p:nvPicPr>
        <p:blipFill>
          <a:blip r:embed="rId4" cstate="print"/>
          <a:srcRect l="9062" t="19856" r="8081" b="21898"/>
          <a:stretch>
            <a:fillRect/>
          </a:stretch>
        </p:blipFill>
        <p:spPr bwMode="auto">
          <a:xfrm>
            <a:off x="457200" y="5029200"/>
            <a:ext cx="2424878" cy="1281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ƒ</a:t>
            </a:r>
            <a:r>
              <a:rPr lang="en-US" baseline="-25000" dirty="0" err="1" smtClean="0">
                <a:solidFill>
                  <a:schemeClr val="tx1"/>
                </a:solidFill>
              </a:rPr>
              <a:t>t</a:t>
            </a:r>
            <a:r>
              <a:rPr lang="en-US" dirty="0" err="1" smtClean="0">
                <a:solidFill>
                  <a:schemeClr val="tx1"/>
                </a:solidFill>
              </a:rPr>
              <a:t>,ƒ</a:t>
            </a:r>
            <a:r>
              <a:rPr lang="en-US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</a:t>
            </a:r>
            <a:r>
              <a:rPr lang="en-US" dirty="0" smtClean="0">
                <a:solidFill>
                  <a:schemeClr val="tx1"/>
                </a:solidFill>
              </a:rPr>
              <a:t> varies with DC Bias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Reed    UCSB    CSICS M.4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3138-E665-445E-B28F-76AA916F947D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131078" name="Object 6"/>
          <p:cNvGraphicFramePr>
            <a:graphicFrameLocks noChangeAspect="1"/>
          </p:cNvGraphicFramePr>
          <p:nvPr/>
        </p:nvGraphicFramePr>
        <p:xfrm>
          <a:off x="3124200" y="1219200"/>
          <a:ext cx="5486400" cy="4972484"/>
        </p:xfrm>
        <a:graphic>
          <a:graphicData uri="http://schemas.openxmlformats.org/presentationml/2006/ole">
            <p:oleObj spid="_x0000_s131083" name="KGPlot" r:id="rId4" imgW="4492752" imgH="3357372" progId="KGraph_Plot">
              <p:embed/>
            </p:oleObj>
          </a:graphicData>
        </a:graphic>
      </p:graphicFrame>
      <p:sp>
        <p:nvSpPr>
          <p:cNvPr id="15" name="5-Point Star 14"/>
          <p:cNvSpPr/>
          <p:nvPr/>
        </p:nvSpPr>
        <p:spPr>
          <a:xfrm>
            <a:off x="5562600" y="3048000"/>
            <a:ext cx="304800" cy="304800"/>
          </a:xfrm>
          <a:prstGeom prst="star5">
            <a:avLst/>
          </a:prstGeom>
          <a:solidFill>
            <a:srgbClr val="FF0000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0" descr="HBT-08"/>
          <p:cNvPicPr>
            <a:picLocks noChangeAspect="1" noChangeArrowheads="1"/>
          </p:cNvPicPr>
          <p:nvPr/>
        </p:nvPicPr>
        <p:blipFill>
          <a:blip r:embed="rId5" cstate="print"/>
          <a:srcRect l="9062" t="19856" r="8081" b="21898"/>
          <a:stretch>
            <a:fillRect/>
          </a:stretch>
        </p:blipFill>
        <p:spPr bwMode="auto">
          <a:xfrm>
            <a:off x="457200" y="5029200"/>
            <a:ext cx="2424878" cy="1281112"/>
          </a:xfrm>
          <a:prstGeom prst="rect">
            <a:avLst/>
          </a:prstGeom>
          <a:noFill/>
        </p:spPr>
      </p:pic>
      <p:sp>
        <p:nvSpPr>
          <p:cNvPr id="17" name="Content Placeholder 5"/>
          <p:cNvSpPr txBox="1">
            <a:spLocks/>
          </p:cNvSpPr>
          <p:nvPr/>
        </p:nvSpPr>
        <p:spPr>
          <a:xfrm>
            <a:off x="304800" y="1295400"/>
            <a:ext cx="2743200" cy="30480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65760" lvl="1" indent="-228600">
              <a:spcBef>
                <a:spcPct val="20000"/>
              </a:spcBef>
              <a:buClr>
                <a:schemeClr val="accent3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dirty="0" smtClean="0"/>
              <a:t>ft/</a:t>
            </a:r>
            <a:r>
              <a:rPr lang="en-US" sz="2000" dirty="0" err="1" smtClean="0"/>
              <a:t>fmax</a:t>
            </a:r>
            <a:r>
              <a:rPr lang="en-US" sz="2000" dirty="0" smtClean="0"/>
              <a:t> peak = </a:t>
            </a:r>
          </a:p>
          <a:p>
            <a:pPr marL="365760" lvl="1" indent="-228600">
              <a:spcBef>
                <a:spcPct val="20000"/>
              </a:spcBef>
              <a:buClr>
                <a:schemeClr val="accent3"/>
              </a:buClr>
              <a:buSzPct val="75000"/>
              <a:defRPr/>
            </a:pPr>
            <a:r>
              <a:rPr lang="en-US" sz="2000" dirty="0" smtClean="0"/>
              <a:t>	400/700 GHz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lvl="1" indent="-228600">
              <a:spcBef>
                <a:spcPct val="20000"/>
              </a:spcBef>
              <a:buClr>
                <a:schemeClr val="accent3"/>
              </a:buClr>
              <a:buSzPct val="75000"/>
              <a:buFont typeface="Wingdings" pitchFamily="2" charset="2"/>
              <a:buChar char="§"/>
              <a:defRPr/>
            </a:pPr>
            <a:endParaRPr lang="en-US" sz="2000" dirty="0" smtClean="0"/>
          </a:p>
          <a:p>
            <a:pPr marL="365760" lvl="1" indent="-228600">
              <a:spcBef>
                <a:spcPct val="20000"/>
              </a:spcBef>
              <a:buClr>
                <a:schemeClr val="accent3"/>
              </a:buClr>
              <a:buSzPct val="75000"/>
              <a:buFont typeface="Wingdings" pitchFamily="2" charset="2"/>
              <a:buChar char="§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ft/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fmax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=</a:t>
            </a:r>
          </a:p>
          <a:p>
            <a:pPr marL="365760" lvl="1" indent="-228600">
              <a:spcBef>
                <a:spcPct val="20000"/>
              </a:spcBef>
              <a:buClr>
                <a:schemeClr val="accent3"/>
              </a:buClr>
              <a:buSzPct val="75000"/>
              <a:defRPr/>
            </a:pPr>
            <a:r>
              <a:rPr lang="en-US" sz="2000" noProof="0" dirty="0" smtClean="0"/>
              <a:t>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350/590 GHz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65760" lvl="1" indent="-228600">
              <a:spcBef>
                <a:spcPct val="20000"/>
              </a:spcBef>
              <a:buClr>
                <a:schemeClr val="accent3"/>
              </a:buClr>
              <a:buSzPct val="75000"/>
              <a:buFont typeface="Wingdings" pitchFamily="2" charset="2"/>
              <a:buChar char="§"/>
              <a:defRPr/>
            </a:pPr>
            <a:endParaRPr lang="en-US" sz="2000" dirty="0" smtClean="0"/>
          </a:p>
          <a:p>
            <a:pPr marL="365760" lvl="1" indent="-228600">
              <a:spcBef>
                <a:spcPct val="20000"/>
              </a:spcBef>
              <a:buClr>
                <a:schemeClr val="accent3"/>
              </a:buClr>
              <a:buSzPct val="75000"/>
              <a:buFont typeface="Wingdings" pitchFamily="2" charset="2"/>
              <a:buChar char="§"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Highly degraded bandwidth above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Vce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=3V</a:t>
            </a:r>
            <a:endParaRPr lang="en-US" sz="2000" baseline="-25000" dirty="0" smtClean="0"/>
          </a:p>
          <a:p>
            <a:pPr marL="365760" lvl="1" indent="-228600">
              <a:spcBef>
                <a:spcPct val="20000"/>
              </a:spcBef>
              <a:buClr>
                <a:schemeClr val="accent3"/>
              </a:buClr>
              <a:buSzPct val="75000"/>
              <a:defRPr/>
            </a:pPr>
            <a:endPara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1600200" y="2286000"/>
            <a:ext cx="304800" cy="304800"/>
          </a:xfrm>
          <a:prstGeom prst="star5">
            <a:avLst/>
          </a:prstGeom>
          <a:solidFill>
            <a:srgbClr val="FF0000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18811</TotalTime>
  <Words>1423</Words>
  <Application>Microsoft Office PowerPoint</Application>
  <PresentationFormat>On-screen Show (4:3)</PresentationFormat>
  <Paragraphs>429</Paragraphs>
  <Slides>34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Origin</vt:lpstr>
      <vt:lpstr>Equation</vt:lpstr>
      <vt:lpstr>FreeHand.Doc</vt:lpstr>
      <vt:lpstr>KGPlot</vt:lpstr>
      <vt:lpstr>Artwork</vt:lpstr>
      <vt:lpstr>48.8mW Multi-cell InP HBT Amplifier with on-wafer power combining at 220GHz</vt:lpstr>
      <vt:lpstr>220 GHz InP HBT Power Amplifier</vt:lpstr>
      <vt:lpstr>mm-Wave Power in Communications and Imaging</vt:lpstr>
      <vt:lpstr>Systems at High Frequency</vt:lpstr>
      <vt:lpstr>mm-Wave Comm. requires large power</vt:lpstr>
      <vt:lpstr>mm-Wave PA Results</vt:lpstr>
      <vt:lpstr>250nm  InP  HBT  Process</vt:lpstr>
      <vt:lpstr>Device High Performance Operating Area</vt:lpstr>
      <vt:lpstr>ƒt,ƒmax varies with DC Bias</vt:lpstr>
      <vt:lpstr>Multi-finger HBT Modeling</vt:lpstr>
      <vt:lpstr>Non-Inverted Microstrip Wiring</vt:lpstr>
      <vt:lpstr>MMIC Power Amplifier Cells  &amp; Combiners</vt:lpstr>
      <vt:lpstr>MMIC Power Amplifier Cell Design</vt:lpstr>
      <vt:lpstr>A 4-finger Amplifier Cell</vt:lpstr>
      <vt:lpstr>A 4-finger Amplifier Cell</vt:lpstr>
      <vt:lpstr>A 4-finger Amplifier Cell</vt:lpstr>
      <vt:lpstr>Combining for High MMIC Power</vt:lpstr>
      <vt:lpstr>2:1 Power Combiner</vt:lpstr>
      <vt:lpstr>4:1 Power Combiner</vt:lpstr>
      <vt:lpstr>48.8 mW 4-finger Power Amplifiers </vt:lpstr>
      <vt:lpstr>MMIC Measurements and Data</vt:lpstr>
      <vt:lpstr>2-Cell PA Results</vt:lpstr>
      <vt:lpstr>4-Cell PA Results</vt:lpstr>
      <vt:lpstr>8-Cell Power Amplifiers</vt:lpstr>
      <vt:lpstr>Linear Power Density</vt:lpstr>
      <vt:lpstr>Recapitulation</vt:lpstr>
      <vt:lpstr>THANK  YOU!</vt:lpstr>
      <vt:lpstr>Questions?</vt:lpstr>
      <vt:lpstr>Bonus Slides</vt:lpstr>
      <vt:lpstr>mm-Wave Power Amplifiers</vt:lpstr>
      <vt:lpstr>DC Blocking Capacitors</vt:lpstr>
      <vt:lpstr>System Components at High Frequency</vt:lpstr>
      <vt:lpstr>Rain, Fog, &amp; Humidy Reduce Range and Reliability</vt:lpstr>
      <vt:lpstr>MMIC Measurements and Data</vt:lpstr>
    </vt:vector>
  </TitlesOfParts>
  <Company>UCSB ECE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Watt @ 1 Millimeter</dc:title>
  <dc:creator>Thomas Reed</dc:creator>
  <cp:lastModifiedBy>mark rodwell</cp:lastModifiedBy>
  <cp:revision>138</cp:revision>
  <dcterms:created xsi:type="dcterms:W3CDTF">2011-04-22T21:57:06Z</dcterms:created>
  <dcterms:modified xsi:type="dcterms:W3CDTF">2013-08-11T16:30:34Z</dcterms:modified>
</cp:coreProperties>
</file>