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23.xml" ContentType="application/vnd.openxmlformats-officedocument.presentationml.notesSlide+xml"/>
  <Override PartName="/ppt/slideMasters/slideMaster8.xml" ContentType="application/vnd.openxmlformats-officedocument.presentationml.slideMaster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24.xml" ContentType="application/vnd.openxmlformats-officedocument.presentationml.slide+xml"/>
  <Override PartName="/ppt/slideLayouts/slideLayout16.xml" ContentType="application/vnd.openxmlformats-officedocument.presentationml.slideLayout+xml"/>
  <Default Extension="jpeg" ContentType="image/jpeg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notesSlides/notesSlide15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60" r:id="rId1"/>
    <p:sldMasterId id="2147483672" r:id="rId2"/>
    <p:sldMasterId id="2147483693" r:id="rId3"/>
    <p:sldMasterId id="2147483715" r:id="rId4"/>
    <p:sldMasterId id="2147483741" r:id="rId5"/>
    <p:sldMasterId id="2147483750" r:id="rId6"/>
    <p:sldMasterId id="2147483759" r:id="rId7"/>
    <p:sldMasterId id="2147483772" r:id="rId8"/>
    <p:sldMasterId id="2147483807" r:id="rId9"/>
    <p:sldMasterId id="2147483820" r:id="rId10"/>
  </p:sldMasterIdLst>
  <p:notesMasterIdLst>
    <p:notesMasterId r:id="rId36"/>
  </p:notesMasterIdLst>
  <p:handoutMasterIdLst>
    <p:handoutMasterId r:id="rId37"/>
  </p:handoutMasterIdLst>
  <p:sldIdLst>
    <p:sldId id="647" r:id="rId11"/>
    <p:sldId id="649" r:id="rId12"/>
    <p:sldId id="648" r:id="rId13"/>
    <p:sldId id="658" r:id="rId14"/>
    <p:sldId id="651" r:id="rId15"/>
    <p:sldId id="654" r:id="rId16"/>
    <p:sldId id="610" r:id="rId17"/>
    <p:sldId id="612" r:id="rId18"/>
    <p:sldId id="614" r:id="rId19"/>
    <p:sldId id="666" r:id="rId20"/>
    <p:sldId id="623" r:id="rId21"/>
    <p:sldId id="624" r:id="rId22"/>
    <p:sldId id="625" r:id="rId23"/>
    <p:sldId id="626" r:id="rId24"/>
    <p:sldId id="634" r:id="rId25"/>
    <p:sldId id="644" r:id="rId26"/>
    <p:sldId id="660" r:id="rId27"/>
    <p:sldId id="604" r:id="rId28"/>
    <p:sldId id="661" r:id="rId29"/>
    <p:sldId id="662" r:id="rId30"/>
    <p:sldId id="663" r:id="rId31"/>
    <p:sldId id="664" r:id="rId32"/>
    <p:sldId id="611" r:id="rId33"/>
    <p:sldId id="668" r:id="rId34"/>
    <p:sldId id="667" r:id="rId35"/>
  </p:sldIdLst>
  <p:sldSz cx="9144000" cy="6858000" type="screen4x3"/>
  <p:notesSz cx="6997700" cy="9271000"/>
  <p:embeddedFontLst>
    <p:embeddedFont>
      <p:font typeface="Tahoma" pitchFamily="34" charset="0"/>
      <p:regular r:id="rId38"/>
      <p:bold r:id="rId39"/>
    </p:embeddedFont>
    <p:embeddedFont>
      <p:font typeface="Calibri" pitchFamily="34" charset="0"/>
      <p:regular r:id="rId40"/>
      <p:bold r:id="rId41"/>
      <p:italic r:id="rId42"/>
      <p:boldItalic r:id="rId43"/>
    </p:embeddedFont>
    <p:embeddedFont>
      <p:font typeface="Arial Narrow" pitchFamily="34" charset="0"/>
      <p:regular r:id="rId44"/>
      <p:bold r:id="rId45"/>
      <p:italic r:id="rId46"/>
      <p:boldItalic r:id="rId47"/>
    </p:embeddedFont>
    <p:embeddedFont>
      <p:font typeface="Impact" pitchFamily="34" charset="0"/>
      <p:regular r:id="rId48"/>
    </p:embeddedFont>
    <p:embeddedFont>
      <p:font typeface="ＭＳ Ｐゴシック" pitchFamily="34" charset="-128"/>
      <p:regular r:id="rId49"/>
    </p:embeddedFont>
    <p:embeddedFont>
      <p:font typeface="Wingdings 3" pitchFamily="18" charset="2"/>
      <p:regular r:id="rId50"/>
    </p:embeddedFont>
    <p:embeddedFont>
      <p:font typeface="Trebuchet MS" pitchFamily="34" charset="0"/>
      <p:regular r:id="rId51"/>
      <p:bold r:id="rId52"/>
      <p:italic r:id="rId53"/>
      <p:boldItalic r:id="rId54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Arial Narrow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Arial Narrow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Arial Narrow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Arial Narrow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Arial Narrow" pitchFamily="34" charset="0"/>
        <a:ea typeface="+mn-ea"/>
        <a:cs typeface="Arial" charset="0"/>
      </a:defRPr>
    </a:lvl5pPr>
    <a:lvl6pPr marL="2286000" algn="l" defTabSz="914400" rtl="0" eaLnBrk="1" latinLnBrk="0" hangingPunct="1">
      <a:defRPr sz="1000" b="1" kern="1200">
        <a:solidFill>
          <a:schemeClr val="tx1"/>
        </a:solidFill>
        <a:latin typeface="Arial Narrow" pitchFamily="34" charset="0"/>
        <a:ea typeface="+mn-ea"/>
        <a:cs typeface="Arial" charset="0"/>
      </a:defRPr>
    </a:lvl6pPr>
    <a:lvl7pPr marL="2743200" algn="l" defTabSz="914400" rtl="0" eaLnBrk="1" latinLnBrk="0" hangingPunct="1">
      <a:defRPr sz="1000" b="1" kern="1200">
        <a:solidFill>
          <a:schemeClr val="tx1"/>
        </a:solidFill>
        <a:latin typeface="Arial Narrow" pitchFamily="34" charset="0"/>
        <a:ea typeface="+mn-ea"/>
        <a:cs typeface="Arial" charset="0"/>
      </a:defRPr>
    </a:lvl7pPr>
    <a:lvl8pPr marL="3200400" algn="l" defTabSz="914400" rtl="0" eaLnBrk="1" latinLnBrk="0" hangingPunct="1">
      <a:defRPr sz="1000" b="1" kern="1200">
        <a:solidFill>
          <a:schemeClr val="tx1"/>
        </a:solidFill>
        <a:latin typeface="Arial Narrow" pitchFamily="34" charset="0"/>
        <a:ea typeface="+mn-ea"/>
        <a:cs typeface="Arial" charset="0"/>
      </a:defRPr>
    </a:lvl8pPr>
    <a:lvl9pPr marL="3657600" algn="l" defTabSz="914400" rtl="0" eaLnBrk="1" latinLnBrk="0" hangingPunct="1">
      <a:defRPr sz="1000" b="1" kern="1200">
        <a:solidFill>
          <a:schemeClr val="tx1"/>
        </a:solidFill>
        <a:latin typeface="Arial Narrow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accent2"/>
    </p:penClr>
  </p:showPr>
  <p:clrMru>
    <a:srgbClr val="FFFF99"/>
    <a:srgbClr val="FFFFCC"/>
    <a:srgbClr val="FFFFFF"/>
    <a:srgbClr val="0000FF"/>
    <a:srgbClr val="EAEAEA"/>
    <a:srgbClr val="FFCCCC"/>
    <a:srgbClr val="996633"/>
    <a:srgbClr val="009999"/>
    <a:srgbClr val="5F5F5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42543" autoAdjust="0"/>
    <p:restoredTop sz="61721" autoAdjust="0"/>
  </p:normalViewPr>
  <p:slideViewPr>
    <p:cSldViewPr>
      <p:cViewPr varScale="1">
        <p:scale>
          <a:sx n="96" d="100"/>
          <a:sy n="96" d="100"/>
        </p:scale>
        <p:origin x="-1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2448" y="-78"/>
      </p:cViewPr>
      <p:guideLst>
        <p:guide orient="horz" pos="2920"/>
        <p:guide pos="22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font" Target="fonts/font2.fntdata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font" Target="fonts/font5.fntdata"/><Relationship Id="rId47" Type="http://schemas.openxmlformats.org/officeDocument/2006/relationships/font" Target="fonts/font10.fntdata"/><Relationship Id="rId50" Type="http://schemas.openxmlformats.org/officeDocument/2006/relationships/font" Target="fonts/font13.fntdata"/><Relationship Id="rId55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font" Target="fonts/font1.fntdata"/><Relationship Id="rId46" Type="http://schemas.openxmlformats.org/officeDocument/2006/relationships/font" Target="fonts/font9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font" Target="fonts/font4.fntdata"/><Relationship Id="rId54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handoutMaster" Target="handoutMasters/handoutMaster1.xml"/><Relationship Id="rId40" Type="http://schemas.openxmlformats.org/officeDocument/2006/relationships/font" Target="fonts/font3.fntdata"/><Relationship Id="rId45" Type="http://schemas.openxmlformats.org/officeDocument/2006/relationships/font" Target="fonts/font8.fntdata"/><Relationship Id="rId53" Type="http://schemas.openxmlformats.org/officeDocument/2006/relationships/font" Target="fonts/font16.fntdata"/><Relationship Id="rId58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notesMaster" Target="notesMasters/notesMaster1.xml"/><Relationship Id="rId49" Type="http://schemas.openxmlformats.org/officeDocument/2006/relationships/font" Target="fonts/font12.fntdata"/><Relationship Id="rId57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font" Target="fonts/font7.fntdata"/><Relationship Id="rId52" Type="http://schemas.openxmlformats.org/officeDocument/2006/relationships/font" Target="fonts/font15.fntdata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font" Target="fonts/font6.fntdata"/><Relationship Id="rId48" Type="http://schemas.openxmlformats.org/officeDocument/2006/relationships/font" Target="fonts/font11.fntdata"/><Relationship Id="rId56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font" Target="fonts/font14.fntdata"/><Relationship Id="rId3" Type="http://schemas.openxmlformats.org/officeDocument/2006/relationships/slideMaster" Target="slideMasters/slideMaster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58.wmf"/><Relationship Id="rId1" Type="http://schemas.openxmlformats.org/officeDocument/2006/relationships/image" Target="../media/image57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image" Target="../media/image64.wmf"/><Relationship Id="rId1" Type="http://schemas.openxmlformats.org/officeDocument/2006/relationships/image" Target="../media/image63.wmf"/><Relationship Id="rId4" Type="http://schemas.openxmlformats.org/officeDocument/2006/relationships/image" Target="../media/image66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3.wmf"/><Relationship Id="rId2" Type="http://schemas.openxmlformats.org/officeDocument/2006/relationships/image" Target="../media/image72.wmf"/><Relationship Id="rId1" Type="http://schemas.openxmlformats.org/officeDocument/2006/relationships/image" Target="../media/image71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3.wmf"/><Relationship Id="rId2" Type="http://schemas.openxmlformats.org/officeDocument/2006/relationships/image" Target="../media/image72.wmf"/><Relationship Id="rId1" Type="http://schemas.openxmlformats.org/officeDocument/2006/relationships/image" Target="../media/image71.wmf"/><Relationship Id="rId5" Type="http://schemas.openxmlformats.org/officeDocument/2006/relationships/image" Target="../media/image81.wmf"/><Relationship Id="rId4" Type="http://schemas.openxmlformats.org/officeDocument/2006/relationships/image" Target="../media/image80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Relationship Id="rId6" Type="http://schemas.openxmlformats.org/officeDocument/2006/relationships/image" Target="../media/image41.wmf"/><Relationship Id="rId5" Type="http://schemas.openxmlformats.org/officeDocument/2006/relationships/image" Target="../media/image40.wmf"/><Relationship Id="rId4" Type="http://schemas.openxmlformats.org/officeDocument/2006/relationships/image" Target="../media/image39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7.wmf"/><Relationship Id="rId1" Type="http://schemas.openxmlformats.org/officeDocument/2006/relationships/image" Target="../media/image43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7.wmf"/><Relationship Id="rId1" Type="http://schemas.openxmlformats.org/officeDocument/2006/relationships/image" Target="../media/image43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0275" y="4402138"/>
            <a:ext cx="5137150" cy="417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3" tIns="45797" rIns="93173" bIns="457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9699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73125" y="461963"/>
            <a:ext cx="5253038" cy="39401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963990" y="8805863"/>
            <a:ext cx="3032125" cy="4635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945" tIns="46474" rIns="92945" bIns="46474"/>
          <a:lstStyle/>
          <a:p>
            <a:pPr>
              <a:buClr>
                <a:srgbClr val="1F497D"/>
              </a:buClr>
            </a:pPr>
            <a:fld id="{76A58D48-AE28-4665-B925-EEF8F9963FC7}" type="slidenum">
              <a:rPr lang="en-US">
                <a:solidFill>
                  <a:srgbClr val="000000"/>
                </a:solidFill>
              </a:rPr>
              <a:pPr>
                <a:buClr>
                  <a:srgbClr val="1F497D"/>
                </a:buClr>
              </a:pPr>
              <a:t>19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25" y="463550"/>
            <a:ext cx="5251450" cy="3940175"/>
          </a:xfrm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277" y="4403727"/>
            <a:ext cx="5137150" cy="4173538"/>
          </a:xfrm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963990" y="8805863"/>
            <a:ext cx="3032125" cy="4635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945" tIns="46474" rIns="92945" bIns="46474"/>
          <a:lstStyle/>
          <a:p>
            <a:pPr>
              <a:buClr>
                <a:srgbClr val="1F497D"/>
              </a:buClr>
            </a:pPr>
            <a:fld id="{76A58D48-AE28-4665-B925-EEF8F9963FC7}" type="slidenum">
              <a:rPr lang="en-US">
                <a:solidFill>
                  <a:srgbClr val="000000"/>
                </a:solidFill>
              </a:rPr>
              <a:pPr>
                <a:buClr>
                  <a:srgbClr val="1F497D"/>
                </a:buClr>
              </a:pPr>
              <a:t>21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63744" y="8805841"/>
            <a:ext cx="3032337" cy="463550"/>
          </a:xfrm>
          <a:prstGeom prst="rect">
            <a:avLst/>
          </a:prstGeom>
        </p:spPr>
        <p:txBody>
          <a:bodyPr lIns="92950" tIns="46475" rIns="92950" bIns="46475"/>
          <a:lstStyle/>
          <a:p>
            <a:pPr>
              <a:buClr>
                <a:srgbClr val="1F497D"/>
              </a:buClr>
            </a:pPr>
            <a:fld id="{64407586-CBA3-4E2C-84A4-ED27D7A9335E}" type="slidenum">
              <a:rPr lang="en-US" smtClean="0">
                <a:solidFill>
                  <a:prstClr val="black"/>
                </a:solidFill>
              </a:rPr>
              <a:pPr>
                <a:buClr>
                  <a:srgbClr val="1F497D"/>
                </a:buClr>
              </a:pPr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963989" y="8805863"/>
            <a:ext cx="3032125" cy="4635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948" tIns="46475" rIns="92948" bIns="46475"/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  <a:buClr>
                <a:srgbClr val="1F497D"/>
              </a:buClr>
            </a:pPr>
            <a:fld id="{6F1F7C6B-B2B3-44E3-98E2-317CEE77CC59}" type="slidenum">
              <a:rPr lang="en-US">
                <a:solidFill>
                  <a:srgbClr val="000000"/>
                </a:solidFill>
              </a:rPr>
              <a:pPr eaLnBrk="0" hangingPunct="0">
                <a:lnSpc>
                  <a:spcPct val="90000"/>
                </a:lnSpc>
                <a:spcBef>
                  <a:spcPct val="50000"/>
                </a:spcBef>
                <a:buClr>
                  <a:srgbClr val="1F497D"/>
                </a:buClr>
              </a:pPr>
              <a:t>4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8.xml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4475" y="146050"/>
            <a:ext cx="2044700" cy="31861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146050"/>
            <a:ext cx="5986462" cy="31861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74088" cy="5207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914400"/>
            <a:ext cx="41910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914400"/>
            <a:ext cx="4191000" cy="5486400"/>
          </a:xfrm>
        </p:spPr>
        <p:txBody>
          <a:bodyPr/>
          <a:lstStyle/>
          <a:p>
            <a:pPr lvl="0"/>
            <a:r>
              <a:rPr lang="en-US" noProof="0" dirty="0" smtClean="0"/>
              <a:t>Click icon to add chart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529B1F-5B32-48B6-832B-311D1F61B3A0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529B1F-5B32-48B6-832B-311D1F61B3A0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600" b="1"/>
            </a:lvl1pPr>
          </a:lstStyle>
          <a:p>
            <a:fld id="{00529B1F-5B32-48B6-832B-311D1F61B3A0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background-title.g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11200"/>
            <a:ext cx="914400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238125" y="685800"/>
            <a:ext cx="866616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i="1" dirty="0">
                <a:solidFill>
                  <a:srgbClr val="78BCDA"/>
                </a:solidFill>
                <a:latin typeface="Trebuchet MS" charset="0"/>
                <a:ea typeface="ＭＳ Ｐゴシック" charset="-128"/>
                <a:cs typeface="+mn-cs"/>
              </a:rPr>
              <a:t>Network for Computational Nanotechnology (NCN)</a:t>
            </a:r>
          </a:p>
          <a:p>
            <a:pPr algn="ctr">
              <a:defRPr/>
            </a:pPr>
            <a:endParaRPr lang="en-US" sz="2800" i="1" dirty="0">
              <a:solidFill>
                <a:srgbClr val="78BCDA"/>
              </a:solidFill>
              <a:latin typeface="Trebuchet MS" charset="0"/>
              <a:ea typeface="ＭＳ Ｐゴシック" charset="-128"/>
              <a:cs typeface="+mn-cs"/>
            </a:endParaRPr>
          </a:p>
        </p:txBody>
      </p:sp>
      <p:pic>
        <p:nvPicPr>
          <p:cNvPr id="6" name="Picture 20" descr="nsf4c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77275" y="6424613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22"/>
          <p:cNvSpPr txBox="1">
            <a:spLocks noChangeArrowheads="1"/>
          </p:cNvSpPr>
          <p:nvPr userDrawn="1"/>
        </p:nvSpPr>
        <p:spPr bwMode="auto">
          <a:xfrm>
            <a:off x="0" y="1263650"/>
            <a:ext cx="9144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b="0" i="1" dirty="0">
                <a:solidFill>
                  <a:srgbClr val="000000"/>
                </a:solidFill>
                <a:latin typeface="Arial" charset="0"/>
                <a:ea typeface="ＭＳ Ｐゴシック" charset="-128"/>
                <a:cs typeface="+mn-cs"/>
              </a:rPr>
              <a:t>Purdue, Norfolk State, Northwestern, MIT, Molecular Foundry, UC Berkeley, Univ. of Illinois, UTEP</a:t>
            </a:r>
            <a:endParaRPr lang="en-US" sz="1800" b="0" i="1" dirty="0">
              <a:solidFill>
                <a:srgbClr val="000000"/>
              </a:solidFill>
              <a:latin typeface="Arial" charset="0"/>
              <a:ea typeface="ＭＳ Ｐゴシック" charset="-128"/>
              <a:cs typeface="+mn-cs"/>
            </a:endParaRPr>
          </a:p>
        </p:txBody>
      </p:sp>
      <p:pic>
        <p:nvPicPr>
          <p:cNvPr id="8" name="Picture 23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105400"/>
            <a:ext cx="3429000" cy="114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2" descr="background.gif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3" descr="ncnnew_nanohub.png"/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171450"/>
            <a:ext cx="16002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4" descr="ncnnew_nanohub_white.png"/>
          <p:cNvPicPr>
            <a:picLocks noChangeAspect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800" y="152400"/>
            <a:ext cx="16002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019300" y="1958975"/>
            <a:ext cx="5105400" cy="1470025"/>
          </a:xfrm>
        </p:spPr>
        <p:txBody>
          <a:bodyPr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276600" y="3733800"/>
            <a:ext cx="5410200" cy="2590800"/>
          </a:xfrm>
        </p:spPr>
        <p:txBody>
          <a:bodyPr/>
          <a:lstStyle>
            <a:lvl1pPr marL="0" indent="0" algn="ctr">
              <a:buFontTx/>
              <a:buNone/>
              <a:defRPr sz="2000"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74088" cy="5207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914400"/>
            <a:ext cx="4191000" cy="26670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914400"/>
            <a:ext cx="4191000" cy="2667000"/>
          </a:xfrm>
        </p:spPr>
        <p:txBody>
          <a:bodyPr/>
          <a:lstStyle/>
          <a:p>
            <a:pPr lvl="0"/>
            <a:r>
              <a:rPr lang="zh-CN" altLang="en-US" noProof="0" smtClean="0"/>
              <a:t>单击图标添加图表</a:t>
            </a:r>
            <a:endParaRPr lang="en-US" noProof="0" dirty="0" smtClean="0"/>
          </a:p>
        </p:txBody>
      </p:sp>
      <p:sp>
        <p:nvSpPr>
          <p:cNvPr id="5" name="Text Placeholder 2"/>
          <p:cNvSpPr>
            <a:spLocks noGrp="1"/>
          </p:cNvSpPr>
          <p:nvPr>
            <p:ph type="body" sz="half" idx="10"/>
          </p:nvPr>
        </p:nvSpPr>
        <p:spPr>
          <a:xfrm>
            <a:off x="304800" y="3733800"/>
            <a:ext cx="4191000" cy="26670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6" name="Text Placeholder 2"/>
          <p:cNvSpPr>
            <a:spLocks noGrp="1"/>
          </p:cNvSpPr>
          <p:nvPr>
            <p:ph type="body" sz="half" idx="11"/>
          </p:nvPr>
        </p:nvSpPr>
        <p:spPr>
          <a:xfrm>
            <a:off x="4648200" y="3733800"/>
            <a:ext cx="4191000" cy="26670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089721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532813" cy="510381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xfrm>
            <a:off x="6019800" y="6421438"/>
            <a:ext cx="2743200" cy="360362"/>
          </a:xfrm>
          <a:prstGeom prst="rect">
            <a:avLst/>
          </a:prstGeom>
        </p:spPr>
        <p:txBody>
          <a:bodyPr/>
          <a:lstStyle>
            <a:lvl1pPr>
              <a:defRPr dirty="0" smtClean="0"/>
            </a:lvl1pPr>
          </a:lstStyle>
          <a:p>
            <a:fld id="{7435E1F9-C0AA-4E07-8372-09D0AD2891D8}" type="slidenum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967811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146050"/>
            <a:ext cx="8183562" cy="3984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1700" y="1720850"/>
            <a:ext cx="3579813" cy="19415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33913" y="1720850"/>
            <a:ext cx="3581400" cy="893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33913" y="2767013"/>
            <a:ext cx="3581400" cy="8953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48257585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74088" cy="5207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914400"/>
            <a:ext cx="41910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914400"/>
            <a:ext cx="4191000" cy="5486400"/>
          </a:xfrm>
        </p:spPr>
        <p:txBody>
          <a:bodyPr/>
          <a:lstStyle/>
          <a:p>
            <a:pPr lvl="0"/>
            <a:r>
              <a:rPr lang="en-US" noProof="0" dirty="0" smtClean="0"/>
              <a:t>Click icon to add chart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529B1F-5B32-48B6-832B-311D1F61B3A0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529B1F-5B32-48B6-832B-311D1F61B3A0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600" b="1"/>
            </a:lvl1pPr>
          </a:lstStyle>
          <a:p>
            <a:fld id="{00529B1F-5B32-48B6-832B-311D1F61B3A0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background-title.g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11200"/>
            <a:ext cx="914400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238125" y="685800"/>
            <a:ext cx="866616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i="1" dirty="0">
                <a:solidFill>
                  <a:srgbClr val="78BCDA"/>
                </a:solidFill>
                <a:latin typeface="Trebuchet MS" charset="0"/>
                <a:ea typeface="ＭＳ Ｐゴシック" charset="-128"/>
                <a:cs typeface="+mn-cs"/>
              </a:rPr>
              <a:t>Network for Computational Nanotechnology (NCN)</a:t>
            </a:r>
          </a:p>
          <a:p>
            <a:pPr algn="ctr">
              <a:defRPr/>
            </a:pPr>
            <a:endParaRPr lang="en-US" sz="2800" i="1" dirty="0">
              <a:solidFill>
                <a:srgbClr val="78BCDA"/>
              </a:solidFill>
              <a:latin typeface="Trebuchet MS" charset="0"/>
              <a:ea typeface="ＭＳ Ｐゴシック" charset="-128"/>
              <a:cs typeface="+mn-cs"/>
            </a:endParaRPr>
          </a:p>
        </p:txBody>
      </p:sp>
      <p:pic>
        <p:nvPicPr>
          <p:cNvPr id="6" name="Picture 20" descr="nsf4c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77275" y="6424613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22"/>
          <p:cNvSpPr txBox="1">
            <a:spLocks noChangeArrowheads="1"/>
          </p:cNvSpPr>
          <p:nvPr userDrawn="1"/>
        </p:nvSpPr>
        <p:spPr bwMode="auto">
          <a:xfrm>
            <a:off x="0" y="1263650"/>
            <a:ext cx="9144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b="0" i="1" dirty="0">
                <a:solidFill>
                  <a:srgbClr val="000000"/>
                </a:solidFill>
                <a:latin typeface="Arial" charset="0"/>
                <a:ea typeface="ＭＳ Ｐゴシック" charset="-128"/>
                <a:cs typeface="+mn-cs"/>
              </a:rPr>
              <a:t>Purdue, Norfolk State, Northwestern, MIT, Molecular Foundry, UC Berkeley, Univ. of Illinois, UTEP</a:t>
            </a:r>
            <a:endParaRPr lang="en-US" sz="1800" b="0" i="1" dirty="0">
              <a:solidFill>
                <a:srgbClr val="000000"/>
              </a:solidFill>
              <a:latin typeface="Arial" charset="0"/>
              <a:ea typeface="ＭＳ Ｐゴシック" charset="-128"/>
              <a:cs typeface="+mn-cs"/>
            </a:endParaRPr>
          </a:p>
        </p:txBody>
      </p:sp>
      <p:pic>
        <p:nvPicPr>
          <p:cNvPr id="8" name="Picture 23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105400"/>
            <a:ext cx="3429000" cy="114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2" descr="background.gif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3" descr="ncnnew_nanohub.png"/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171450"/>
            <a:ext cx="16002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4" descr="ncnnew_nanohub_white.png"/>
          <p:cNvPicPr>
            <a:picLocks noChangeAspect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800" y="152400"/>
            <a:ext cx="16002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019300" y="1958975"/>
            <a:ext cx="5105400" cy="1470025"/>
          </a:xfrm>
        </p:spPr>
        <p:txBody>
          <a:bodyPr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276600" y="3733800"/>
            <a:ext cx="5410200" cy="2590800"/>
          </a:xfrm>
        </p:spPr>
        <p:txBody>
          <a:bodyPr/>
          <a:lstStyle>
            <a:lvl1pPr marL="0" indent="0" algn="ctr">
              <a:buFontTx/>
              <a:buNone/>
              <a:defRPr sz="2000"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74088" cy="5207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914400"/>
            <a:ext cx="4191000" cy="26670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914400"/>
            <a:ext cx="4191000" cy="2667000"/>
          </a:xfrm>
        </p:spPr>
        <p:txBody>
          <a:bodyPr/>
          <a:lstStyle/>
          <a:p>
            <a:pPr lvl="0"/>
            <a:r>
              <a:rPr lang="zh-CN" altLang="en-US" noProof="0" smtClean="0"/>
              <a:t>单击图标添加图表</a:t>
            </a:r>
            <a:endParaRPr lang="en-US" noProof="0" dirty="0" smtClean="0"/>
          </a:p>
        </p:txBody>
      </p:sp>
      <p:sp>
        <p:nvSpPr>
          <p:cNvPr id="5" name="Text Placeholder 2"/>
          <p:cNvSpPr>
            <a:spLocks noGrp="1"/>
          </p:cNvSpPr>
          <p:nvPr>
            <p:ph type="body" sz="half" idx="10"/>
          </p:nvPr>
        </p:nvSpPr>
        <p:spPr>
          <a:xfrm>
            <a:off x="304800" y="3733800"/>
            <a:ext cx="4191000" cy="26670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6" name="Text Placeholder 2"/>
          <p:cNvSpPr>
            <a:spLocks noGrp="1"/>
          </p:cNvSpPr>
          <p:nvPr>
            <p:ph type="body" sz="half" idx="11"/>
          </p:nvPr>
        </p:nvSpPr>
        <p:spPr>
          <a:xfrm>
            <a:off x="4648200" y="3733800"/>
            <a:ext cx="4191000" cy="26670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089721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532813" cy="510381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xfrm>
            <a:off x="6019800" y="6421438"/>
            <a:ext cx="2743200" cy="360362"/>
          </a:xfrm>
          <a:prstGeom prst="rect">
            <a:avLst/>
          </a:prstGeom>
        </p:spPr>
        <p:txBody>
          <a:bodyPr/>
          <a:lstStyle>
            <a:lvl1pPr>
              <a:defRPr dirty="0" smtClean="0"/>
            </a:lvl1pPr>
          </a:lstStyle>
          <a:p>
            <a:fld id="{7435E1F9-C0AA-4E07-8372-09D0AD2891D8}" type="slidenum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967811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146050"/>
            <a:ext cx="8183562" cy="3984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1700" y="1720850"/>
            <a:ext cx="3579813" cy="19415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33913" y="1720850"/>
            <a:ext cx="3581400" cy="893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33913" y="2767013"/>
            <a:ext cx="3581400" cy="8953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48257585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1700" y="1720850"/>
            <a:ext cx="3579813" cy="16113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3913" y="1720850"/>
            <a:ext cx="3581400" cy="16113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4475" y="146050"/>
            <a:ext cx="2044700" cy="31861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146050"/>
            <a:ext cx="5986462" cy="31861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74088" cy="5207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914400"/>
            <a:ext cx="41910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914400"/>
            <a:ext cx="4191000" cy="5486400"/>
          </a:xfrm>
        </p:spPr>
        <p:txBody>
          <a:bodyPr/>
          <a:lstStyle/>
          <a:p>
            <a:pPr lvl="0"/>
            <a:r>
              <a:rPr lang="en-US" noProof="0" dirty="0" smtClean="0"/>
              <a:t>Click icon to add chart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529B1F-5B32-48B6-832B-311D1F61B3A0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529B1F-5B32-48B6-832B-311D1F61B3A0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600" b="1"/>
            </a:lvl1pPr>
          </a:lstStyle>
          <a:p>
            <a:fld id="{00529B1F-5B32-48B6-832B-311D1F61B3A0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1700" y="1720850"/>
            <a:ext cx="3579813" cy="16113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3913" y="1720850"/>
            <a:ext cx="3581400" cy="16113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background-title.g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11200"/>
            <a:ext cx="914400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238125" y="685800"/>
            <a:ext cx="866616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i="1" dirty="0">
                <a:solidFill>
                  <a:srgbClr val="78BCDA"/>
                </a:solidFill>
                <a:latin typeface="Trebuchet MS" charset="0"/>
                <a:ea typeface="ＭＳ Ｐゴシック" charset="-128"/>
                <a:cs typeface="+mn-cs"/>
              </a:rPr>
              <a:t>Network for Computational Nanotechnology (NCN)</a:t>
            </a:r>
          </a:p>
          <a:p>
            <a:pPr algn="ctr">
              <a:defRPr/>
            </a:pPr>
            <a:endParaRPr lang="en-US" sz="2800" i="1" dirty="0">
              <a:solidFill>
                <a:srgbClr val="78BCDA"/>
              </a:solidFill>
              <a:latin typeface="Trebuchet MS" charset="0"/>
              <a:ea typeface="ＭＳ Ｐゴシック" charset="-128"/>
              <a:cs typeface="+mn-cs"/>
            </a:endParaRPr>
          </a:p>
        </p:txBody>
      </p:sp>
      <p:pic>
        <p:nvPicPr>
          <p:cNvPr id="6" name="Picture 20" descr="nsf4c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77275" y="6424613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22"/>
          <p:cNvSpPr txBox="1">
            <a:spLocks noChangeArrowheads="1"/>
          </p:cNvSpPr>
          <p:nvPr userDrawn="1"/>
        </p:nvSpPr>
        <p:spPr bwMode="auto">
          <a:xfrm>
            <a:off x="0" y="1263650"/>
            <a:ext cx="9144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b="0" i="1" dirty="0">
                <a:solidFill>
                  <a:srgbClr val="000000"/>
                </a:solidFill>
                <a:latin typeface="Arial" charset="0"/>
                <a:ea typeface="ＭＳ Ｐゴシック" charset="-128"/>
                <a:cs typeface="+mn-cs"/>
              </a:rPr>
              <a:t>Purdue, Norfolk State, Northwestern, MIT, Molecular Foundry, UC Berkeley, Univ. of Illinois, UTEP</a:t>
            </a:r>
            <a:endParaRPr lang="en-US" sz="1800" b="0" i="1" dirty="0">
              <a:solidFill>
                <a:srgbClr val="000000"/>
              </a:solidFill>
              <a:latin typeface="Arial" charset="0"/>
              <a:ea typeface="ＭＳ Ｐゴシック" charset="-128"/>
              <a:cs typeface="+mn-cs"/>
            </a:endParaRPr>
          </a:p>
        </p:txBody>
      </p:sp>
      <p:pic>
        <p:nvPicPr>
          <p:cNvPr id="8" name="Picture 23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105400"/>
            <a:ext cx="3429000" cy="114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2" descr="background.gif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3" descr="ncnnew_nanohub.png"/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171450"/>
            <a:ext cx="16002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4" descr="ncnnew_nanohub_white.png"/>
          <p:cNvPicPr>
            <a:picLocks noChangeAspect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800" y="152400"/>
            <a:ext cx="16002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019300" y="1958975"/>
            <a:ext cx="5105400" cy="1470025"/>
          </a:xfrm>
        </p:spPr>
        <p:txBody>
          <a:bodyPr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276600" y="3733800"/>
            <a:ext cx="5410200" cy="2590800"/>
          </a:xfrm>
        </p:spPr>
        <p:txBody>
          <a:bodyPr/>
          <a:lstStyle>
            <a:lvl1pPr marL="0" indent="0" algn="ctr">
              <a:buFontTx/>
              <a:buNone/>
              <a:defRPr sz="2000"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95400"/>
            <a:ext cx="4189413" cy="51038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295400"/>
            <a:ext cx="4191000" cy="51038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0"/>
          </p:nvPr>
        </p:nvSpPr>
        <p:spPr>
          <a:xfrm>
            <a:off x="4876800" y="6421438"/>
            <a:ext cx="3200400" cy="360362"/>
          </a:xfrm>
          <a:prstGeom prst="rect">
            <a:avLst/>
          </a:prstGeom>
          <a:ln/>
        </p:spPr>
        <p:txBody>
          <a:bodyPr/>
          <a:lstStyle>
            <a:lvl1pPr marL="0" marR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 sz="1600"/>
            </a:lvl1pPr>
          </a:lstStyle>
          <a:p>
            <a:fld id="{7435E1F9-C0AA-4E07-8372-09D0AD2891D8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74088" cy="5207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914400"/>
            <a:ext cx="4191000" cy="26670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914400"/>
            <a:ext cx="4191000" cy="2667000"/>
          </a:xfrm>
        </p:spPr>
        <p:txBody>
          <a:bodyPr/>
          <a:lstStyle/>
          <a:p>
            <a:pPr lvl="0"/>
            <a:r>
              <a:rPr lang="zh-CN" altLang="en-US" noProof="0" smtClean="0"/>
              <a:t>单击图标添加图表</a:t>
            </a:r>
            <a:endParaRPr lang="en-US" noProof="0" dirty="0" smtClean="0"/>
          </a:p>
        </p:txBody>
      </p:sp>
      <p:sp>
        <p:nvSpPr>
          <p:cNvPr id="5" name="Text Placeholder 2"/>
          <p:cNvSpPr>
            <a:spLocks noGrp="1"/>
          </p:cNvSpPr>
          <p:nvPr>
            <p:ph type="body" sz="half" idx="10"/>
          </p:nvPr>
        </p:nvSpPr>
        <p:spPr>
          <a:xfrm>
            <a:off x="304800" y="3733800"/>
            <a:ext cx="4191000" cy="26670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6" name="Text Placeholder 2"/>
          <p:cNvSpPr>
            <a:spLocks noGrp="1"/>
          </p:cNvSpPr>
          <p:nvPr>
            <p:ph type="body" sz="half" idx="11"/>
          </p:nvPr>
        </p:nvSpPr>
        <p:spPr>
          <a:xfrm>
            <a:off x="4648200" y="3733800"/>
            <a:ext cx="4191000" cy="26670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0897218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532813" cy="510381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xfrm>
            <a:off x="6019800" y="6421438"/>
            <a:ext cx="2743200" cy="360362"/>
          </a:xfrm>
          <a:prstGeom prst="rect">
            <a:avLst/>
          </a:prstGeom>
        </p:spPr>
        <p:txBody>
          <a:bodyPr/>
          <a:lstStyle>
            <a:lvl1pPr>
              <a:defRPr dirty="0" smtClean="0"/>
            </a:lvl1pPr>
          </a:lstStyle>
          <a:p>
            <a:fld id="{7435E1F9-C0AA-4E07-8372-09D0AD2891D8}" type="slidenum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9678115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146050"/>
            <a:ext cx="8183562" cy="3984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1700" y="1720850"/>
            <a:ext cx="3579813" cy="19415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33913" y="1720850"/>
            <a:ext cx="3581400" cy="893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33913" y="2767013"/>
            <a:ext cx="3581400" cy="8953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48257585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74088" cy="5207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914400"/>
            <a:ext cx="41910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914400"/>
            <a:ext cx="4191000" cy="5486400"/>
          </a:xfrm>
        </p:spPr>
        <p:txBody>
          <a:bodyPr/>
          <a:lstStyle/>
          <a:p>
            <a:pPr lvl="0"/>
            <a:r>
              <a:rPr lang="en-US" noProof="0" dirty="0" smtClean="0"/>
              <a:t>Click icon to add chart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529B1F-5B32-48B6-832B-311D1F61B3A0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529B1F-5B32-48B6-832B-311D1F61B3A0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600" b="1"/>
            </a:lvl1pPr>
          </a:lstStyle>
          <a:p>
            <a:fld id="{00529B1F-5B32-48B6-832B-311D1F61B3A0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background-title.g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11200"/>
            <a:ext cx="914400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238125" y="685800"/>
            <a:ext cx="866616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i="1" dirty="0">
                <a:solidFill>
                  <a:srgbClr val="78BCDA"/>
                </a:solidFill>
                <a:latin typeface="Trebuchet MS" charset="0"/>
                <a:ea typeface="ＭＳ Ｐゴシック" charset="-128"/>
                <a:cs typeface="+mn-cs"/>
              </a:rPr>
              <a:t>Network for Computational Nanotechnology (NCN)</a:t>
            </a:r>
          </a:p>
          <a:p>
            <a:pPr algn="ctr">
              <a:defRPr/>
            </a:pPr>
            <a:endParaRPr lang="en-US" sz="2800" i="1" dirty="0">
              <a:solidFill>
                <a:srgbClr val="78BCDA"/>
              </a:solidFill>
              <a:latin typeface="Trebuchet MS" charset="0"/>
              <a:ea typeface="ＭＳ Ｐゴシック" charset="-128"/>
              <a:cs typeface="+mn-cs"/>
            </a:endParaRPr>
          </a:p>
        </p:txBody>
      </p:sp>
      <p:pic>
        <p:nvPicPr>
          <p:cNvPr id="6" name="Picture 20" descr="nsf4c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77275" y="6424613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22"/>
          <p:cNvSpPr txBox="1">
            <a:spLocks noChangeArrowheads="1"/>
          </p:cNvSpPr>
          <p:nvPr userDrawn="1"/>
        </p:nvSpPr>
        <p:spPr bwMode="auto">
          <a:xfrm>
            <a:off x="0" y="1263650"/>
            <a:ext cx="9144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b="0" i="1" dirty="0">
                <a:solidFill>
                  <a:srgbClr val="000000"/>
                </a:solidFill>
                <a:latin typeface="Arial" charset="0"/>
                <a:ea typeface="ＭＳ Ｐゴシック" charset="-128"/>
                <a:cs typeface="+mn-cs"/>
              </a:rPr>
              <a:t>Purdue, Norfolk State, Northwestern, MIT, Molecular Foundry, UC Berkeley, Univ. of Illinois, UTEP</a:t>
            </a:r>
            <a:endParaRPr lang="en-US" sz="1800" b="0" i="1" dirty="0">
              <a:solidFill>
                <a:srgbClr val="000000"/>
              </a:solidFill>
              <a:latin typeface="Arial" charset="0"/>
              <a:ea typeface="ＭＳ Ｐゴシック" charset="-128"/>
              <a:cs typeface="+mn-cs"/>
            </a:endParaRPr>
          </a:p>
        </p:txBody>
      </p:sp>
      <p:pic>
        <p:nvPicPr>
          <p:cNvPr id="8" name="Picture 23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105400"/>
            <a:ext cx="3429000" cy="114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2" descr="background.gif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3" descr="ncnnew_nanohub.png"/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171450"/>
            <a:ext cx="16002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4" descr="ncnnew_nanohub_white.png"/>
          <p:cNvPicPr>
            <a:picLocks noChangeAspect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800" y="152400"/>
            <a:ext cx="16002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019300" y="1958975"/>
            <a:ext cx="5105400" cy="1470025"/>
          </a:xfrm>
        </p:spPr>
        <p:txBody>
          <a:bodyPr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276600" y="3733800"/>
            <a:ext cx="5410200" cy="2590800"/>
          </a:xfrm>
        </p:spPr>
        <p:txBody>
          <a:bodyPr/>
          <a:lstStyle>
            <a:lvl1pPr marL="0" indent="0" algn="ctr">
              <a:buFontTx/>
              <a:buNone/>
              <a:defRPr sz="2000"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74088" cy="5207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914400"/>
            <a:ext cx="4191000" cy="26670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914400"/>
            <a:ext cx="4191000" cy="2667000"/>
          </a:xfrm>
        </p:spPr>
        <p:txBody>
          <a:bodyPr/>
          <a:lstStyle/>
          <a:p>
            <a:pPr lvl="0"/>
            <a:r>
              <a:rPr lang="zh-CN" altLang="en-US" noProof="0" smtClean="0"/>
              <a:t>单击图标添加图表</a:t>
            </a:r>
            <a:endParaRPr lang="en-US" noProof="0" dirty="0" smtClean="0"/>
          </a:p>
        </p:txBody>
      </p:sp>
      <p:sp>
        <p:nvSpPr>
          <p:cNvPr id="5" name="Text Placeholder 2"/>
          <p:cNvSpPr>
            <a:spLocks noGrp="1"/>
          </p:cNvSpPr>
          <p:nvPr>
            <p:ph type="body" sz="half" idx="10"/>
          </p:nvPr>
        </p:nvSpPr>
        <p:spPr>
          <a:xfrm>
            <a:off x="304800" y="3733800"/>
            <a:ext cx="4191000" cy="26670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6" name="Text Placeholder 2"/>
          <p:cNvSpPr>
            <a:spLocks noGrp="1"/>
          </p:cNvSpPr>
          <p:nvPr>
            <p:ph type="body" sz="half" idx="11"/>
          </p:nvPr>
        </p:nvSpPr>
        <p:spPr>
          <a:xfrm>
            <a:off x="4648200" y="3733800"/>
            <a:ext cx="4191000" cy="26670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08972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532813" cy="510381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xfrm>
            <a:off x="6019800" y="6421438"/>
            <a:ext cx="2743200" cy="360362"/>
          </a:xfrm>
          <a:prstGeom prst="rect">
            <a:avLst/>
          </a:prstGeom>
        </p:spPr>
        <p:txBody>
          <a:bodyPr/>
          <a:lstStyle>
            <a:lvl1pPr>
              <a:defRPr dirty="0" smtClean="0"/>
            </a:lvl1pPr>
          </a:lstStyle>
          <a:p>
            <a:fld id="{7435E1F9-C0AA-4E07-8372-09D0AD2891D8}" type="slidenum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678115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146050"/>
            <a:ext cx="8183562" cy="3984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1700" y="1720850"/>
            <a:ext cx="3579813" cy="19415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33913" y="1720850"/>
            <a:ext cx="3581400" cy="893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33913" y="2767013"/>
            <a:ext cx="3581400" cy="8953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48257585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68171037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10704889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547395629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1700" y="1720850"/>
            <a:ext cx="3579813" cy="16113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3913" y="1720850"/>
            <a:ext cx="3581400" cy="16113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36091661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94808190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22154090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283133235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29210398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4156832383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18610399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4475" y="146050"/>
            <a:ext cx="2044700" cy="31861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146050"/>
            <a:ext cx="5986462" cy="31861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03470394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74088" cy="5207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914400"/>
            <a:ext cx="41910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914400"/>
            <a:ext cx="4191000" cy="5486400"/>
          </a:xfrm>
        </p:spPr>
        <p:txBody>
          <a:bodyPr/>
          <a:lstStyle/>
          <a:p>
            <a:pPr lvl="0"/>
            <a:r>
              <a:rPr lang="en-US" noProof="0" dirty="0" smtClean="0"/>
              <a:t>Click icon to add chart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529B1F-5B32-48B6-832B-311D1F61B3A0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529B1F-5B32-48B6-832B-311D1F61B3A0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600" b="1"/>
            </a:lvl1pPr>
          </a:lstStyle>
          <a:p>
            <a:fld id="{00529B1F-5B32-48B6-832B-311D1F61B3A0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background-title.g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11200"/>
            <a:ext cx="914400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238125" y="685800"/>
            <a:ext cx="866616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i="1" dirty="0">
                <a:solidFill>
                  <a:srgbClr val="78BCDA"/>
                </a:solidFill>
                <a:latin typeface="Trebuchet MS" charset="0"/>
                <a:ea typeface="ＭＳ Ｐゴシック" charset="-128"/>
                <a:cs typeface="+mn-cs"/>
              </a:rPr>
              <a:t>Network for Computational Nanotechnology (NCN)</a:t>
            </a:r>
          </a:p>
          <a:p>
            <a:pPr algn="ctr">
              <a:defRPr/>
            </a:pPr>
            <a:endParaRPr lang="en-US" sz="2800" i="1" dirty="0">
              <a:solidFill>
                <a:srgbClr val="78BCDA"/>
              </a:solidFill>
              <a:latin typeface="Trebuchet MS" charset="0"/>
              <a:ea typeface="ＭＳ Ｐゴシック" charset="-128"/>
              <a:cs typeface="+mn-cs"/>
            </a:endParaRPr>
          </a:p>
        </p:txBody>
      </p:sp>
      <p:pic>
        <p:nvPicPr>
          <p:cNvPr id="6" name="Picture 20" descr="nsf4c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77275" y="6424613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22"/>
          <p:cNvSpPr txBox="1">
            <a:spLocks noChangeArrowheads="1"/>
          </p:cNvSpPr>
          <p:nvPr userDrawn="1"/>
        </p:nvSpPr>
        <p:spPr bwMode="auto">
          <a:xfrm>
            <a:off x="0" y="1263650"/>
            <a:ext cx="9144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b="0" i="1" dirty="0">
                <a:solidFill>
                  <a:srgbClr val="000000"/>
                </a:solidFill>
                <a:latin typeface="Arial" charset="0"/>
                <a:ea typeface="ＭＳ Ｐゴシック" charset="-128"/>
                <a:cs typeface="+mn-cs"/>
              </a:rPr>
              <a:t>Purdue, Norfolk State, Northwestern, MIT, Molecular Foundry, UC Berkeley, Univ. of Illinois, UTEP</a:t>
            </a:r>
            <a:endParaRPr lang="en-US" sz="1800" b="0" i="1" dirty="0">
              <a:solidFill>
                <a:srgbClr val="000000"/>
              </a:solidFill>
              <a:latin typeface="Arial" charset="0"/>
              <a:ea typeface="ＭＳ Ｐゴシック" charset="-128"/>
              <a:cs typeface="+mn-cs"/>
            </a:endParaRPr>
          </a:p>
        </p:txBody>
      </p:sp>
      <p:pic>
        <p:nvPicPr>
          <p:cNvPr id="8" name="Picture 23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105400"/>
            <a:ext cx="3429000" cy="114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2" descr="background.gif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3" descr="ncnnew_nanohub.png"/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171450"/>
            <a:ext cx="16002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4" descr="ncnnew_nanohub_white.png"/>
          <p:cNvPicPr>
            <a:picLocks noChangeAspect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800" y="152400"/>
            <a:ext cx="16002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019300" y="1958975"/>
            <a:ext cx="5105400" cy="1470025"/>
          </a:xfrm>
        </p:spPr>
        <p:txBody>
          <a:bodyPr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276600" y="3733800"/>
            <a:ext cx="5410200" cy="2590800"/>
          </a:xfrm>
        </p:spPr>
        <p:txBody>
          <a:bodyPr/>
          <a:lstStyle>
            <a:lvl1pPr marL="0" indent="0" algn="ctr">
              <a:buFontTx/>
              <a:buNone/>
              <a:defRPr sz="2000"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74088" cy="5207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914400"/>
            <a:ext cx="4191000" cy="26670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914400"/>
            <a:ext cx="4191000" cy="2667000"/>
          </a:xfrm>
        </p:spPr>
        <p:txBody>
          <a:bodyPr/>
          <a:lstStyle/>
          <a:p>
            <a:pPr lvl="0"/>
            <a:r>
              <a:rPr lang="zh-CN" altLang="en-US" noProof="0" smtClean="0"/>
              <a:t>单击图标添加图表</a:t>
            </a:r>
            <a:endParaRPr lang="en-US" noProof="0" dirty="0" smtClean="0"/>
          </a:p>
        </p:txBody>
      </p:sp>
      <p:sp>
        <p:nvSpPr>
          <p:cNvPr id="5" name="Text Placeholder 2"/>
          <p:cNvSpPr>
            <a:spLocks noGrp="1"/>
          </p:cNvSpPr>
          <p:nvPr>
            <p:ph type="body" sz="half" idx="10"/>
          </p:nvPr>
        </p:nvSpPr>
        <p:spPr>
          <a:xfrm>
            <a:off x="304800" y="3733800"/>
            <a:ext cx="4191000" cy="26670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6" name="Text Placeholder 2"/>
          <p:cNvSpPr>
            <a:spLocks noGrp="1"/>
          </p:cNvSpPr>
          <p:nvPr>
            <p:ph type="body" sz="half" idx="11"/>
          </p:nvPr>
        </p:nvSpPr>
        <p:spPr>
          <a:xfrm>
            <a:off x="4648200" y="3733800"/>
            <a:ext cx="4191000" cy="26670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0897218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146050"/>
            <a:ext cx="8183562" cy="3984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1700" y="1720850"/>
            <a:ext cx="3579813" cy="19415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33913" y="1720850"/>
            <a:ext cx="3581400" cy="893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33913" y="2767013"/>
            <a:ext cx="3581400" cy="8953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48257585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6817103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10704889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547395629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1700" y="1720850"/>
            <a:ext cx="3579813" cy="16113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3913" y="1720850"/>
            <a:ext cx="3581400" cy="16113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36091661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94808190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22154090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283133235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29210398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4156832383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18610399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4475" y="146050"/>
            <a:ext cx="2044700" cy="31861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146050"/>
            <a:ext cx="5986462" cy="31861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03470394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146050"/>
            <a:ext cx="8183562" cy="3984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1700" y="1720850"/>
            <a:ext cx="3579813" cy="19415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33913" y="1720850"/>
            <a:ext cx="3581400" cy="893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33913" y="2767013"/>
            <a:ext cx="3581400" cy="8953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89801184"/>
      </p:ext>
    </p:extLst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68171037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10704889"/>
      </p:ext>
    </p:extLst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547395629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1700" y="1720850"/>
            <a:ext cx="3579813" cy="16113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3913" y="1720850"/>
            <a:ext cx="3581400" cy="16113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36091661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94808190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22154090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283133235"/>
      </p:ext>
    </p:extLst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29210398"/>
      </p:ext>
    </p:extLst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415683238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18610399"/>
      </p:ext>
    </p:extLst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4475" y="146050"/>
            <a:ext cx="2044700" cy="31861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146050"/>
            <a:ext cx="5986462" cy="31861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0347039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3.jpeg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image" Target="../media/image3.jpeg"/><Relationship Id="rId5" Type="http://schemas.openxmlformats.org/officeDocument/2006/relationships/slideLayout" Target="../slideLayouts/slideLayout23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22.xml"/><Relationship Id="rId9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image" Target="../media/image3.jpeg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41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0.xml"/><Relationship Id="rId9" Type="http://schemas.openxmlformats.org/officeDocument/2006/relationships/theme" Target="../theme/theme5.xml"/><Relationship Id="rId14" Type="http://schemas.openxmlformats.org/officeDocument/2006/relationships/image" Target="../media/image5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image" Target="../media/image3.jpeg"/><Relationship Id="rId5" Type="http://schemas.openxmlformats.org/officeDocument/2006/relationships/slideLayout" Target="../slideLayouts/slideLayout49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48.xml"/><Relationship Id="rId9" Type="http://schemas.openxmlformats.org/officeDocument/2006/relationships/image" Target="../media/image1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65.xml"/><Relationship Id="rId7" Type="http://schemas.openxmlformats.org/officeDocument/2006/relationships/theme" Target="../theme/theme8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67.xml"/><Relationship Id="rId10" Type="http://schemas.openxmlformats.org/officeDocument/2006/relationships/image" Target="../media/image3.jpeg"/><Relationship Id="rId4" Type="http://schemas.openxmlformats.org/officeDocument/2006/relationships/slideLayout" Target="../slideLayouts/slideLayout66.xml"/><Relationship Id="rId9" Type="http://schemas.openxmlformats.org/officeDocument/2006/relationships/image" Target="../media/image2.jpe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146050"/>
            <a:ext cx="8183562" cy="39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Title Area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1700" y="1720850"/>
            <a:ext cx="7313613" cy="161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First level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cxnSp>
        <p:nvCxnSpPr>
          <p:cNvPr id="12292" name="Straight Connector 8"/>
          <p:cNvCxnSpPr>
            <a:cxnSpLocks noChangeShapeType="1"/>
          </p:cNvCxnSpPr>
          <p:nvPr/>
        </p:nvCxnSpPr>
        <p:spPr bwMode="auto">
          <a:xfrm>
            <a:off x="457200" y="685800"/>
            <a:ext cx="8229600" cy="0"/>
          </a:xfrm>
          <a:prstGeom prst="line">
            <a:avLst/>
          </a:prstGeom>
          <a:noFill/>
          <a:ln w="57150" algn="ctr">
            <a:solidFill>
              <a:schemeClr val="tx1"/>
            </a:solidFill>
            <a:round/>
            <a:headEnd/>
            <a:tailEnd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l" defTabSz="927100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1pPr>
      <a:lvl2pPr algn="l" defTabSz="927100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Tahoma" pitchFamily="34" charset="0"/>
          <a:cs typeface="Tahoma" pitchFamily="34" charset="0"/>
        </a:defRPr>
      </a:lvl2pPr>
      <a:lvl3pPr algn="l" defTabSz="927100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Tahoma" pitchFamily="34" charset="0"/>
          <a:cs typeface="Tahoma" pitchFamily="34" charset="0"/>
        </a:defRPr>
      </a:lvl3pPr>
      <a:lvl4pPr algn="l" defTabSz="927100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Tahoma" pitchFamily="34" charset="0"/>
          <a:cs typeface="Tahoma" pitchFamily="34" charset="0"/>
        </a:defRPr>
      </a:lvl4pPr>
      <a:lvl5pPr algn="l" defTabSz="927100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Tahoma" pitchFamily="34" charset="0"/>
          <a:cs typeface="Tahoma" pitchFamily="34" charset="0"/>
        </a:defRPr>
      </a:lvl5pPr>
      <a:lvl6pPr marL="457200" algn="l" defTabSz="927100" rtl="0" eaLnBrk="1" fontAlgn="base" hangingPunct="1">
        <a:lnSpc>
          <a:spcPct val="87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Impact" pitchFamily="34" charset="0"/>
        </a:defRPr>
      </a:lvl6pPr>
      <a:lvl7pPr marL="914400" algn="l" defTabSz="927100" rtl="0" eaLnBrk="1" fontAlgn="base" hangingPunct="1">
        <a:lnSpc>
          <a:spcPct val="87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Impact" pitchFamily="34" charset="0"/>
        </a:defRPr>
      </a:lvl7pPr>
      <a:lvl8pPr marL="1371600" algn="l" defTabSz="927100" rtl="0" eaLnBrk="1" fontAlgn="base" hangingPunct="1">
        <a:lnSpc>
          <a:spcPct val="87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Impact" pitchFamily="34" charset="0"/>
        </a:defRPr>
      </a:lvl8pPr>
      <a:lvl9pPr marL="1828800" algn="l" defTabSz="927100" rtl="0" eaLnBrk="1" fontAlgn="base" hangingPunct="1">
        <a:lnSpc>
          <a:spcPct val="87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Impact" pitchFamily="34" charset="0"/>
        </a:defRPr>
      </a:lvl9pPr>
    </p:titleStyle>
    <p:bodyStyle>
      <a:lvl1pPr marL="204788" indent="-204788" algn="l" defTabSz="927100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Clr>
          <a:schemeClr val="tx2"/>
        </a:buClr>
        <a:buChar char="•"/>
        <a:defRPr sz="2400" b="1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1pPr>
      <a:lvl2pPr marL="615950" indent="-206375" algn="l" defTabSz="927100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Clr>
          <a:schemeClr val="tx2"/>
        </a:buClr>
        <a:buChar char="–"/>
        <a:defRPr sz="2200" b="1">
          <a:solidFill>
            <a:schemeClr val="tx1"/>
          </a:solidFill>
          <a:latin typeface="Calibri" pitchFamily="34" charset="0"/>
          <a:cs typeface="Calibri" pitchFamily="34" charset="0"/>
        </a:defRPr>
      </a:lvl2pPr>
      <a:lvl3pPr marL="1025525" indent="-204788" algn="l" defTabSz="927100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Clr>
          <a:schemeClr val="tx2"/>
        </a:buClr>
        <a:buChar char="•"/>
        <a:defRPr sz="2000" b="1">
          <a:solidFill>
            <a:schemeClr val="tx1"/>
          </a:solidFill>
          <a:latin typeface="Calibri" pitchFamily="34" charset="0"/>
          <a:cs typeface="Calibri" pitchFamily="34" charset="0"/>
        </a:defRPr>
      </a:lvl3pPr>
      <a:lvl4pPr marL="1436688" indent="-206375" algn="l" defTabSz="927100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Clr>
          <a:schemeClr val="tx2"/>
        </a:buClr>
        <a:buChar char="–"/>
        <a:defRPr b="1">
          <a:solidFill>
            <a:schemeClr val="tx1"/>
          </a:solidFill>
          <a:latin typeface="Calibri" pitchFamily="34" charset="0"/>
          <a:cs typeface="Calibri" pitchFamily="34" charset="0"/>
        </a:defRPr>
      </a:lvl4pPr>
      <a:lvl5pPr marL="2085975" indent="-231775" algn="l" defTabSz="927100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Times New Roman" pitchFamily="18" charset="0"/>
          <a:cs typeface="Calibri" pitchFamily="34" charset="0"/>
        </a:defRPr>
      </a:lvl5pPr>
      <a:lvl6pPr marL="2543175" indent="-231775" algn="l" defTabSz="927100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Times New Roman" pitchFamily="18" charset="0"/>
        </a:defRPr>
      </a:lvl6pPr>
      <a:lvl7pPr marL="3000375" indent="-231775" algn="l" defTabSz="927100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Times New Roman" pitchFamily="18" charset="0"/>
        </a:defRPr>
      </a:lvl7pPr>
      <a:lvl8pPr marL="3457575" indent="-231775" algn="l" defTabSz="927100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Times New Roman" pitchFamily="18" charset="0"/>
        </a:defRPr>
      </a:lvl8pPr>
      <a:lvl9pPr marL="3914775" indent="-231775" algn="l" defTabSz="927100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146050"/>
            <a:ext cx="8183562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Title Area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1700" y="1720850"/>
            <a:ext cx="7313613" cy="161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First level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cxnSp>
        <p:nvCxnSpPr>
          <p:cNvPr id="6" name="Straight Connector 5"/>
          <p:cNvCxnSpPr/>
          <p:nvPr userDrawn="1"/>
        </p:nvCxnSpPr>
        <p:spPr bwMode="auto">
          <a:xfrm>
            <a:off x="455613" y="685800"/>
            <a:ext cx="818515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xmlns="" val="1497038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</p:sldLayoutIdLst>
  <p:transition/>
  <p:txStyles>
    <p:titleStyle>
      <a:lvl1pPr algn="l" defTabSz="927100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1pPr>
      <a:lvl2pPr algn="l" defTabSz="927100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Impact" pitchFamily="34" charset="0"/>
        </a:defRPr>
      </a:lvl2pPr>
      <a:lvl3pPr algn="l" defTabSz="927100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Impact" pitchFamily="34" charset="0"/>
        </a:defRPr>
      </a:lvl3pPr>
      <a:lvl4pPr algn="l" defTabSz="927100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Impact" pitchFamily="34" charset="0"/>
        </a:defRPr>
      </a:lvl4pPr>
      <a:lvl5pPr algn="l" defTabSz="927100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Impact" pitchFamily="34" charset="0"/>
        </a:defRPr>
      </a:lvl5pPr>
      <a:lvl6pPr marL="457200" algn="l" defTabSz="927100" rtl="0" eaLnBrk="1" fontAlgn="base" hangingPunct="1">
        <a:lnSpc>
          <a:spcPct val="87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Impact" pitchFamily="34" charset="0"/>
        </a:defRPr>
      </a:lvl6pPr>
      <a:lvl7pPr marL="914400" algn="l" defTabSz="927100" rtl="0" eaLnBrk="1" fontAlgn="base" hangingPunct="1">
        <a:lnSpc>
          <a:spcPct val="87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Impact" pitchFamily="34" charset="0"/>
        </a:defRPr>
      </a:lvl7pPr>
      <a:lvl8pPr marL="1371600" algn="l" defTabSz="927100" rtl="0" eaLnBrk="1" fontAlgn="base" hangingPunct="1">
        <a:lnSpc>
          <a:spcPct val="87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Impact" pitchFamily="34" charset="0"/>
        </a:defRPr>
      </a:lvl8pPr>
      <a:lvl9pPr marL="1828800" algn="l" defTabSz="927100" rtl="0" eaLnBrk="1" fontAlgn="base" hangingPunct="1">
        <a:lnSpc>
          <a:spcPct val="87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Impact" pitchFamily="34" charset="0"/>
        </a:defRPr>
      </a:lvl9pPr>
    </p:titleStyle>
    <p:bodyStyle>
      <a:lvl1pPr marL="204788" indent="-204788" algn="l" defTabSz="927100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Clr>
          <a:schemeClr val="tx2"/>
        </a:buClr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615950" indent="-206375" algn="l" defTabSz="927100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Clr>
          <a:schemeClr val="tx2"/>
        </a:buClr>
        <a:buChar char="–"/>
        <a:defRPr sz="2200" b="1">
          <a:solidFill>
            <a:schemeClr val="tx1"/>
          </a:solidFill>
          <a:latin typeface="+mn-lt"/>
        </a:defRPr>
      </a:lvl2pPr>
      <a:lvl3pPr marL="1025525" indent="-204788" algn="l" defTabSz="927100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Clr>
          <a:schemeClr val="tx2"/>
        </a:buClr>
        <a:buChar char="•"/>
        <a:defRPr sz="2000" b="1">
          <a:solidFill>
            <a:schemeClr val="tx1"/>
          </a:solidFill>
          <a:latin typeface="+mn-lt"/>
        </a:defRPr>
      </a:lvl3pPr>
      <a:lvl4pPr marL="1436688" indent="-206375" algn="l" defTabSz="927100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Clr>
          <a:schemeClr val="tx2"/>
        </a:buClr>
        <a:buChar char="–"/>
        <a:defRPr sz="2000" b="1">
          <a:solidFill>
            <a:schemeClr val="tx1"/>
          </a:solidFill>
          <a:latin typeface="+mn-lt"/>
        </a:defRPr>
      </a:lvl4pPr>
      <a:lvl5pPr marL="2085975" indent="-231775" algn="l" defTabSz="927100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43175" indent="-231775" algn="l" defTabSz="927100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Times New Roman" pitchFamily="18" charset="0"/>
        </a:defRPr>
      </a:lvl6pPr>
      <a:lvl7pPr marL="3000375" indent="-231775" algn="l" defTabSz="927100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Times New Roman" pitchFamily="18" charset="0"/>
        </a:defRPr>
      </a:lvl7pPr>
      <a:lvl8pPr marL="3457575" indent="-231775" algn="l" defTabSz="927100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Times New Roman" pitchFamily="18" charset="0"/>
        </a:defRPr>
      </a:lvl8pPr>
      <a:lvl9pPr marL="3914775" indent="-231775" algn="l" defTabSz="927100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4" descr="background-two.gif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0" y="762000"/>
            <a:ext cx="9144000" cy="1295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b="0" dirty="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74088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914400"/>
            <a:ext cx="8534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30" name="Picture 13" descr="nsf4c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677275" y="6424613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2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6518275"/>
            <a:ext cx="102076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12" descr="ncnnew_nanohub.png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04800" y="171450"/>
            <a:ext cx="16002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3" descr="ncnnew_nanohub_white.pn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04800" y="152400"/>
            <a:ext cx="16002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529B1F-5B32-48B6-832B-311D1F61B3A0}" type="slidenum">
              <a:rPr lang="en-US" b="0" smtClean="0">
                <a:solidFill>
                  <a:srgbClr val="000000">
                    <a:tint val="75000"/>
                  </a:srgbClr>
                </a:solidFill>
                <a:latin typeface="Arial" charset="0"/>
                <a:ea typeface="ＭＳ Ｐゴシック" charset="-128"/>
                <a:cs typeface="+mn-cs"/>
              </a:rPr>
              <a:pPr/>
              <a:t>‹#›</a:t>
            </a:fld>
            <a:endParaRPr lang="en-US" b="0" dirty="0">
              <a:solidFill>
                <a:srgbClr val="000000">
                  <a:tint val="75000"/>
                </a:srgbClr>
              </a:solidFill>
              <a:latin typeface="Arial" charset="0"/>
              <a:ea typeface="ＭＳ Ｐゴシック" charset="-128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8" r:id="rId5"/>
    <p:sldLayoutId id="2147483679" r:id="rId6"/>
    <p:sldLayoutId id="2147483680" r:id="rId7"/>
  </p:sldLayoutIdLst>
  <p:hf hdr="0" ftr="0" dt="0"/>
  <p:txStyles>
    <p:titleStyle>
      <a:lvl1pPr algn="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CDCDC"/>
          </a:solidFill>
          <a:latin typeface="+mj-lt"/>
          <a:ea typeface="ＭＳ Ｐゴシック" charset="-128"/>
          <a:cs typeface="ＭＳ Ｐゴシック" charset="-128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CDCDC"/>
          </a:solidFill>
          <a:latin typeface="Trebuchet MS" charset="0"/>
          <a:ea typeface="ＭＳ Ｐゴシック" charset="-128"/>
          <a:cs typeface="ＭＳ Ｐゴシック" charset="-128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CDCDC"/>
          </a:solidFill>
          <a:latin typeface="Trebuchet MS" charset="0"/>
          <a:ea typeface="ＭＳ Ｐゴシック" charset="-128"/>
          <a:cs typeface="ＭＳ Ｐゴシック" charset="-128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CDCDC"/>
          </a:solidFill>
          <a:latin typeface="Trebuchet MS" charset="0"/>
          <a:ea typeface="ＭＳ Ｐゴシック" charset="-128"/>
          <a:cs typeface="ＭＳ Ｐゴシック" charset="-128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CDCDC"/>
          </a:solidFill>
          <a:latin typeface="Trebuchet MS" charset="0"/>
          <a:ea typeface="ＭＳ Ｐゴシック" charset="-128"/>
          <a:cs typeface="ＭＳ Ｐゴシック" charset="-128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CDCDC"/>
          </a:solidFill>
          <a:latin typeface="Trebuchet MS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CDCDC"/>
          </a:solidFill>
          <a:latin typeface="Trebuchet MS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CDCDC"/>
          </a:solidFill>
          <a:latin typeface="Trebuchet MS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CDCDC"/>
          </a:solidFill>
          <a:latin typeface="Trebuchet MS" charset="0"/>
        </a:defRPr>
      </a:lvl9pPr>
    </p:titleStyle>
    <p:bodyStyle>
      <a:lvl1pPr marL="169863" indent="-169863" algn="l" rtl="0" eaLnBrk="1" fontAlgn="base" hangingPunct="1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454025" indent="-16986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chemeClr val="tx1"/>
          </a:solidFill>
          <a:latin typeface="+mn-lt"/>
          <a:ea typeface="ＭＳ Ｐゴシック" charset="-128"/>
        </a:defRPr>
      </a:lvl2pPr>
      <a:lvl3pPr marL="804863" indent="-236538" algn="l" rtl="0" eaLnBrk="1" fontAlgn="base" hangingPunct="1">
        <a:spcBef>
          <a:spcPct val="20000"/>
        </a:spcBef>
        <a:spcAft>
          <a:spcPct val="0"/>
        </a:spcAft>
        <a:buFont typeface="Wingdings" charset="2"/>
        <a:buChar char="ü"/>
        <a:defRPr sz="1600">
          <a:solidFill>
            <a:schemeClr val="tx1"/>
          </a:solidFill>
          <a:latin typeface="+mn-lt"/>
          <a:ea typeface="ＭＳ Ｐゴシック" charset="-128"/>
        </a:defRPr>
      </a:lvl3pPr>
      <a:lvl4pPr marL="1089025" indent="-169863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charset="-128"/>
        </a:defRPr>
      </a:lvl4pPr>
      <a:lvl5pPr marL="1373188" indent="-169863" algn="l" rtl="0" eaLnBrk="1" fontAlgn="base" hangingPunct="1">
        <a:spcBef>
          <a:spcPct val="20000"/>
        </a:spcBef>
        <a:spcAft>
          <a:spcPct val="0"/>
        </a:spcAft>
        <a:buFont typeface="Wingdings 3" charset="2"/>
        <a:buChar char="´"/>
        <a:defRPr sz="1400">
          <a:solidFill>
            <a:schemeClr val="tx1"/>
          </a:solidFill>
          <a:latin typeface="+mn-lt"/>
          <a:ea typeface="ＭＳ Ｐゴシック" charset="-128"/>
        </a:defRPr>
      </a:lvl5pPr>
      <a:lvl6pPr marL="1830388" indent="-169863" algn="l" rtl="0" eaLnBrk="1" fontAlgn="base" hangingPunct="1">
        <a:spcBef>
          <a:spcPct val="20000"/>
        </a:spcBef>
        <a:spcAft>
          <a:spcPct val="0"/>
        </a:spcAft>
        <a:buFont typeface="Wingdings 3" charset="2"/>
        <a:buChar char="´"/>
        <a:defRPr sz="1400">
          <a:solidFill>
            <a:schemeClr val="tx1"/>
          </a:solidFill>
          <a:latin typeface="+mn-lt"/>
          <a:ea typeface="ＭＳ Ｐゴシック" charset="-128"/>
        </a:defRPr>
      </a:lvl6pPr>
      <a:lvl7pPr marL="2287588" indent="-169863" algn="l" rtl="0" eaLnBrk="1" fontAlgn="base" hangingPunct="1">
        <a:spcBef>
          <a:spcPct val="20000"/>
        </a:spcBef>
        <a:spcAft>
          <a:spcPct val="0"/>
        </a:spcAft>
        <a:buFont typeface="Wingdings 3" charset="2"/>
        <a:buChar char="´"/>
        <a:defRPr sz="1400">
          <a:solidFill>
            <a:schemeClr val="tx1"/>
          </a:solidFill>
          <a:latin typeface="+mn-lt"/>
          <a:ea typeface="ＭＳ Ｐゴシック" charset="-128"/>
        </a:defRPr>
      </a:lvl7pPr>
      <a:lvl8pPr marL="2744788" indent="-169863" algn="l" rtl="0" eaLnBrk="1" fontAlgn="base" hangingPunct="1">
        <a:spcBef>
          <a:spcPct val="20000"/>
        </a:spcBef>
        <a:spcAft>
          <a:spcPct val="0"/>
        </a:spcAft>
        <a:buFont typeface="Wingdings 3" charset="2"/>
        <a:buChar char="´"/>
        <a:defRPr sz="1400">
          <a:solidFill>
            <a:schemeClr val="tx1"/>
          </a:solidFill>
          <a:latin typeface="+mn-lt"/>
          <a:ea typeface="ＭＳ Ｐゴシック" charset="-128"/>
        </a:defRPr>
      </a:lvl8pPr>
      <a:lvl9pPr marL="3201988" indent="-169863" algn="l" rtl="0" eaLnBrk="1" fontAlgn="base" hangingPunct="1">
        <a:spcBef>
          <a:spcPct val="20000"/>
        </a:spcBef>
        <a:spcAft>
          <a:spcPct val="0"/>
        </a:spcAft>
        <a:buFont typeface="Wingdings 3" charset="2"/>
        <a:buChar char="´"/>
        <a:defRPr sz="1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4" descr="background-two.gif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0" y="762000"/>
            <a:ext cx="9144000" cy="1295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b="0" dirty="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74088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914400"/>
            <a:ext cx="8534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30" name="Picture 13" descr="nsf4c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677275" y="6424613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2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6518275"/>
            <a:ext cx="102076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12" descr="ncnnew_nanohub.png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04800" y="171450"/>
            <a:ext cx="16002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3" descr="ncnnew_nanohub_white.pn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04800" y="152400"/>
            <a:ext cx="16002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529B1F-5B32-48B6-832B-311D1F61B3A0}" type="slidenum">
              <a:rPr lang="en-US" b="0" smtClean="0">
                <a:solidFill>
                  <a:srgbClr val="000000">
                    <a:tint val="75000"/>
                  </a:srgbClr>
                </a:solidFill>
                <a:latin typeface="Arial" charset="0"/>
                <a:ea typeface="ＭＳ Ｐゴシック" charset="-128"/>
                <a:cs typeface="+mn-cs"/>
              </a:rPr>
              <a:pPr/>
              <a:t>‹#›</a:t>
            </a:fld>
            <a:endParaRPr lang="en-US" b="0" dirty="0">
              <a:solidFill>
                <a:srgbClr val="000000">
                  <a:tint val="75000"/>
                </a:srgbClr>
              </a:solidFill>
              <a:latin typeface="Arial" charset="0"/>
              <a:ea typeface="ＭＳ Ｐゴシック" charset="-128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9" r:id="rId5"/>
    <p:sldLayoutId id="2147483700" r:id="rId6"/>
    <p:sldLayoutId id="2147483701" r:id="rId7"/>
  </p:sldLayoutIdLst>
  <p:hf hdr="0" ftr="0" dt="0"/>
  <p:txStyles>
    <p:titleStyle>
      <a:lvl1pPr algn="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CDCDC"/>
          </a:solidFill>
          <a:latin typeface="+mj-lt"/>
          <a:ea typeface="ＭＳ Ｐゴシック" charset="-128"/>
          <a:cs typeface="ＭＳ Ｐゴシック" charset="-128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CDCDC"/>
          </a:solidFill>
          <a:latin typeface="Trebuchet MS" charset="0"/>
          <a:ea typeface="ＭＳ Ｐゴシック" charset="-128"/>
          <a:cs typeface="ＭＳ Ｐゴシック" charset="-128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CDCDC"/>
          </a:solidFill>
          <a:latin typeface="Trebuchet MS" charset="0"/>
          <a:ea typeface="ＭＳ Ｐゴシック" charset="-128"/>
          <a:cs typeface="ＭＳ Ｐゴシック" charset="-128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CDCDC"/>
          </a:solidFill>
          <a:latin typeface="Trebuchet MS" charset="0"/>
          <a:ea typeface="ＭＳ Ｐゴシック" charset="-128"/>
          <a:cs typeface="ＭＳ Ｐゴシック" charset="-128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CDCDC"/>
          </a:solidFill>
          <a:latin typeface="Trebuchet MS" charset="0"/>
          <a:ea typeface="ＭＳ Ｐゴシック" charset="-128"/>
          <a:cs typeface="ＭＳ Ｐゴシック" charset="-128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CDCDC"/>
          </a:solidFill>
          <a:latin typeface="Trebuchet MS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CDCDC"/>
          </a:solidFill>
          <a:latin typeface="Trebuchet MS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CDCDC"/>
          </a:solidFill>
          <a:latin typeface="Trebuchet MS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CDCDC"/>
          </a:solidFill>
          <a:latin typeface="Trebuchet MS" charset="0"/>
        </a:defRPr>
      </a:lvl9pPr>
    </p:titleStyle>
    <p:bodyStyle>
      <a:lvl1pPr marL="169863" indent="-169863" algn="l" rtl="0" eaLnBrk="1" fontAlgn="base" hangingPunct="1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454025" indent="-16986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chemeClr val="tx1"/>
          </a:solidFill>
          <a:latin typeface="+mn-lt"/>
          <a:ea typeface="ＭＳ Ｐゴシック" charset="-128"/>
        </a:defRPr>
      </a:lvl2pPr>
      <a:lvl3pPr marL="804863" indent="-236538" algn="l" rtl="0" eaLnBrk="1" fontAlgn="base" hangingPunct="1">
        <a:spcBef>
          <a:spcPct val="20000"/>
        </a:spcBef>
        <a:spcAft>
          <a:spcPct val="0"/>
        </a:spcAft>
        <a:buFont typeface="Wingdings" charset="2"/>
        <a:buChar char="ü"/>
        <a:defRPr sz="1600">
          <a:solidFill>
            <a:schemeClr val="tx1"/>
          </a:solidFill>
          <a:latin typeface="+mn-lt"/>
          <a:ea typeface="ＭＳ Ｐゴシック" charset="-128"/>
        </a:defRPr>
      </a:lvl3pPr>
      <a:lvl4pPr marL="1089025" indent="-169863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charset="-128"/>
        </a:defRPr>
      </a:lvl4pPr>
      <a:lvl5pPr marL="1373188" indent="-169863" algn="l" rtl="0" eaLnBrk="1" fontAlgn="base" hangingPunct="1">
        <a:spcBef>
          <a:spcPct val="20000"/>
        </a:spcBef>
        <a:spcAft>
          <a:spcPct val="0"/>
        </a:spcAft>
        <a:buFont typeface="Wingdings 3" charset="2"/>
        <a:buChar char="´"/>
        <a:defRPr sz="1400">
          <a:solidFill>
            <a:schemeClr val="tx1"/>
          </a:solidFill>
          <a:latin typeface="+mn-lt"/>
          <a:ea typeface="ＭＳ Ｐゴシック" charset="-128"/>
        </a:defRPr>
      </a:lvl5pPr>
      <a:lvl6pPr marL="1830388" indent="-169863" algn="l" rtl="0" eaLnBrk="1" fontAlgn="base" hangingPunct="1">
        <a:spcBef>
          <a:spcPct val="20000"/>
        </a:spcBef>
        <a:spcAft>
          <a:spcPct val="0"/>
        </a:spcAft>
        <a:buFont typeface="Wingdings 3" charset="2"/>
        <a:buChar char="´"/>
        <a:defRPr sz="1400">
          <a:solidFill>
            <a:schemeClr val="tx1"/>
          </a:solidFill>
          <a:latin typeface="+mn-lt"/>
          <a:ea typeface="ＭＳ Ｐゴシック" charset="-128"/>
        </a:defRPr>
      </a:lvl6pPr>
      <a:lvl7pPr marL="2287588" indent="-169863" algn="l" rtl="0" eaLnBrk="1" fontAlgn="base" hangingPunct="1">
        <a:spcBef>
          <a:spcPct val="20000"/>
        </a:spcBef>
        <a:spcAft>
          <a:spcPct val="0"/>
        </a:spcAft>
        <a:buFont typeface="Wingdings 3" charset="2"/>
        <a:buChar char="´"/>
        <a:defRPr sz="1400">
          <a:solidFill>
            <a:schemeClr val="tx1"/>
          </a:solidFill>
          <a:latin typeface="+mn-lt"/>
          <a:ea typeface="ＭＳ Ｐゴシック" charset="-128"/>
        </a:defRPr>
      </a:lvl7pPr>
      <a:lvl8pPr marL="2744788" indent="-169863" algn="l" rtl="0" eaLnBrk="1" fontAlgn="base" hangingPunct="1">
        <a:spcBef>
          <a:spcPct val="20000"/>
        </a:spcBef>
        <a:spcAft>
          <a:spcPct val="0"/>
        </a:spcAft>
        <a:buFont typeface="Wingdings 3" charset="2"/>
        <a:buChar char="´"/>
        <a:defRPr sz="1400">
          <a:solidFill>
            <a:schemeClr val="tx1"/>
          </a:solidFill>
          <a:latin typeface="+mn-lt"/>
          <a:ea typeface="ＭＳ Ｐゴシック" charset="-128"/>
        </a:defRPr>
      </a:lvl8pPr>
      <a:lvl9pPr marL="3201988" indent="-169863" algn="l" rtl="0" eaLnBrk="1" fontAlgn="base" hangingPunct="1">
        <a:spcBef>
          <a:spcPct val="20000"/>
        </a:spcBef>
        <a:spcAft>
          <a:spcPct val="0"/>
        </a:spcAft>
        <a:buFont typeface="Wingdings 3" charset="2"/>
        <a:buChar char="´"/>
        <a:defRPr sz="1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146050"/>
            <a:ext cx="8183562" cy="39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Title Area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1700" y="1720850"/>
            <a:ext cx="7313613" cy="161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First level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cxnSp>
        <p:nvCxnSpPr>
          <p:cNvPr id="9220" name="Straight Connector 8"/>
          <p:cNvCxnSpPr>
            <a:cxnSpLocks noChangeShapeType="1"/>
          </p:cNvCxnSpPr>
          <p:nvPr/>
        </p:nvCxnSpPr>
        <p:spPr bwMode="auto">
          <a:xfrm>
            <a:off x="457200" y="685800"/>
            <a:ext cx="8229600" cy="0"/>
          </a:xfrm>
          <a:prstGeom prst="line">
            <a:avLst/>
          </a:prstGeom>
          <a:noFill/>
          <a:ln w="57150" algn="ctr">
            <a:solidFill>
              <a:schemeClr val="tx1"/>
            </a:solidFill>
            <a:round/>
            <a:headEnd/>
            <a:tailEnd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transition/>
  <p:txStyles>
    <p:titleStyle>
      <a:lvl1pPr algn="l" defTabSz="927100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1pPr>
      <a:lvl2pPr algn="l" defTabSz="927100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Tahoma" pitchFamily="34" charset="0"/>
          <a:cs typeface="Tahoma" pitchFamily="34" charset="0"/>
        </a:defRPr>
      </a:lvl2pPr>
      <a:lvl3pPr algn="l" defTabSz="927100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Tahoma" pitchFamily="34" charset="0"/>
          <a:cs typeface="Tahoma" pitchFamily="34" charset="0"/>
        </a:defRPr>
      </a:lvl3pPr>
      <a:lvl4pPr algn="l" defTabSz="927100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Tahoma" pitchFamily="34" charset="0"/>
          <a:cs typeface="Tahoma" pitchFamily="34" charset="0"/>
        </a:defRPr>
      </a:lvl4pPr>
      <a:lvl5pPr algn="l" defTabSz="927100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Tahoma" pitchFamily="34" charset="0"/>
          <a:cs typeface="Tahoma" pitchFamily="34" charset="0"/>
        </a:defRPr>
      </a:lvl5pPr>
      <a:lvl6pPr marL="457200" algn="l" defTabSz="927100" rtl="0" eaLnBrk="1" fontAlgn="base" hangingPunct="1">
        <a:lnSpc>
          <a:spcPct val="87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Impact" pitchFamily="34" charset="0"/>
        </a:defRPr>
      </a:lvl6pPr>
      <a:lvl7pPr marL="914400" algn="l" defTabSz="927100" rtl="0" eaLnBrk="1" fontAlgn="base" hangingPunct="1">
        <a:lnSpc>
          <a:spcPct val="87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Impact" pitchFamily="34" charset="0"/>
        </a:defRPr>
      </a:lvl7pPr>
      <a:lvl8pPr marL="1371600" algn="l" defTabSz="927100" rtl="0" eaLnBrk="1" fontAlgn="base" hangingPunct="1">
        <a:lnSpc>
          <a:spcPct val="87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Impact" pitchFamily="34" charset="0"/>
        </a:defRPr>
      </a:lvl8pPr>
      <a:lvl9pPr marL="1828800" algn="l" defTabSz="927100" rtl="0" eaLnBrk="1" fontAlgn="base" hangingPunct="1">
        <a:lnSpc>
          <a:spcPct val="87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Impact" pitchFamily="34" charset="0"/>
        </a:defRPr>
      </a:lvl9pPr>
    </p:titleStyle>
    <p:bodyStyle>
      <a:lvl1pPr marL="204788" indent="-204788" algn="l" defTabSz="927100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Clr>
          <a:schemeClr val="tx2"/>
        </a:buClr>
        <a:buChar char="•"/>
        <a:defRPr sz="2400" b="1">
          <a:solidFill>
            <a:schemeClr val="tx1"/>
          </a:solidFill>
          <a:latin typeface="Calibri" pitchFamily="34" charset="0"/>
          <a:ea typeface="Calibri" pitchFamily="34" charset="0"/>
          <a:cs typeface="Calibri" pitchFamily="34" charset="0"/>
        </a:defRPr>
      </a:lvl1pPr>
      <a:lvl2pPr marL="615950" indent="-206375" algn="l" defTabSz="927100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Clr>
          <a:schemeClr val="tx2"/>
        </a:buClr>
        <a:buChar char="–"/>
        <a:defRPr sz="2200" b="1">
          <a:solidFill>
            <a:schemeClr val="tx1"/>
          </a:solidFill>
          <a:latin typeface="Calibri" pitchFamily="34" charset="0"/>
          <a:ea typeface="Calibri" pitchFamily="34" charset="0"/>
          <a:cs typeface="Calibri" pitchFamily="34" charset="0"/>
        </a:defRPr>
      </a:lvl2pPr>
      <a:lvl3pPr marL="1025525" indent="-204788" algn="l" defTabSz="927100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Clr>
          <a:schemeClr val="tx2"/>
        </a:buClr>
        <a:buChar char="•"/>
        <a:defRPr sz="2000" b="1">
          <a:solidFill>
            <a:schemeClr val="tx1"/>
          </a:solidFill>
          <a:latin typeface="Calibri" pitchFamily="34" charset="0"/>
          <a:ea typeface="Calibri" pitchFamily="34" charset="0"/>
          <a:cs typeface="Calibri" pitchFamily="34" charset="0"/>
        </a:defRPr>
      </a:lvl3pPr>
      <a:lvl4pPr marL="1436688" indent="-206375" algn="l" defTabSz="927100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Clr>
          <a:schemeClr val="tx2"/>
        </a:buClr>
        <a:buChar char="–"/>
        <a:defRPr b="1">
          <a:solidFill>
            <a:schemeClr val="tx1"/>
          </a:solidFill>
          <a:latin typeface="Calibri" pitchFamily="34" charset="0"/>
          <a:ea typeface="Calibri" pitchFamily="34" charset="0"/>
          <a:cs typeface="Calibri" pitchFamily="34" charset="0"/>
        </a:defRPr>
      </a:lvl4pPr>
      <a:lvl5pPr marL="2085975" indent="-231775" algn="l" defTabSz="927100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Times New Roman" pitchFamily="18" charset="0"/>
          <a:ea typeface="Calibri" pitchFamily="34" charset="0"/>
          <a:cs typeface="Calibri" pitchFamily="34" charset="0"/>
        </a:defRPr>
      </a:lvl5pPr>
      <a:lvl6pPr marL="2543175" indent="-231775" algn="l" defTabSz="927100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Times New Roman" pitchFamily="18" charset="0"/>
        </a:defRPr>
      </a:lvl6pPr>
      <a:lvl7pPr marL="3000375" indent="-231775" algn="l" defTabSz="927100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Times New Roman" pitchFamily="18" charset="0"/>
        </a:defRPr>
      </a:lvl7pPr>
      <a:lvl8pPr marL="3457575" indent="-231775" algn="l" defTabSz="927100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Times New Roman" pitchFamily="18" charset="0"/>
        </a:defRPr>
      </a:lvl8pPr>
      <a:lvl9pPr marL="3914775" indent="-231775" algn="l" defTabSz="927100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4" descr="background-two.gif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0" y="762000"/>
            <a:ext cx="9144000" cy="1295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b="0" dirty="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74088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914400"/>
            <a:ext cx="8534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30" name="Picture 13" descr="nsf4c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677275" y="6424613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20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6518275"/>
            <a:ext cx="102076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12" descr="ncnnew_nanohub.pn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04800" y="171450"/>
            <a:ext cx="16002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3" descr="ncnnew_nanohub_white.pn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04800" y="152400"/>
            <a:ext cx="16002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529B1F-5B32-48B6-832B-311D1F61B3A0}" type="slidenum">
              <a:rPr lang="en-US" b="0" smtClean="0">
                <a:solidFill>
                  <a:srgbClr val="000000">
                    <a:tint val="75000"/>
                  </a:srgbClr>
                </a:solidFill>
                <a:latin typeface="Arial" charset="0"/>
                <a:ea typeface="ＭＳ Ｐゴシック" charset="-128"/>
                <a:cs typeface="+mn-cs"/>
              </a:rPr>
              <a:pPr/>
              <a:t>‹#›</a:t>
            </a:fld>
            <a:endParaRPr lang="en-US" b="0" dirty="0">
              <a:solidFill>
                <a:srgbClr val="000000">
                  <a:tint val="75000"/>
                </a:srgbClr>
              </a:solidFill>
              <a:latin typeface="Arial" charset="0"/>
              <a:ea typeface="ＭＳ Ｐゴシック" charset="-128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</p:sldLayoutIdLst>
  <p:hf hdr="0" ftr="0" dt="0"/>
  <p:txStyles>
    <p:titleStyle>
      <a:lvl1pPr algn="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CDCDC"/>
          </a:solidFill>
          <a:latin typeface="+mj-lt"/>
          <a:ea typeface="ＭＳ Ｐゴシック" charset="-128"/>
          <a:cs typeface="ＭＳ Ｐゴシック" charset="-128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CDCDC"/>
          </a:solidFill>
          <a:latin typeface="Trebuchet MS" charset="0"/>
          <a:ea typeface="ＭＳ Ｐゴシック" charset="-128"/>
          <a:cs typeface="ＭＳ Ｐゴシック" charset="-128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CDCDC"/>
          </a:solidFill>
          <a:latin typeface="Trebuchet MS" charset="0"/>
          <a:ea typeface="ＭＳ Ｐゴシック" charset="-128"/>
          <a:cs typeface="ＭＳ Ｐゴシック" charset="-128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CDCDC"/>
          </a:solidFill>
          <a:latin typeface="Trebuchet MS" charset="0"/>
          <a:ea typeface="ＭＳ Ｐゴシック" charset="-128"/>
          <a:cs typeface="ＭＳ Ｐゴシック" charset="-128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CDCDC"/>
          </a:solidFill>
          <a:latin typeface="Trebuchet MS" charset="0"/>
          <a:ea typeface="ＭＳ Ｐゴシック" charset="-128"/>
          <a:cs typeface="ＭＳ Ｐゴシック" charset="-128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CDCDC"/>
          </a:solidFill>
          <a:latin typeface="Trebuchet MS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CDCDC"/>
          </a:solidFill>
          <a:latin typeface="Trebuchet MS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CDCDC"/>
          </a:solidFill>
          <a:latin typeface="Trebuchet MS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CDCDC"/>
          </a:solidFill>
          <a:latin typeface="Trebuchet MS" charset="0"/>
        </a:defRPr>
      </a:lvl9pPr>
    </p:titleStyle>
    <p:bodyStyle>
      <a:lvl1pPr marL="169863" indent="-169863" algn="l" rtl="0" eaLnBrk="1" fontAlgn="base" hangingPunct="1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454025" indent="-16986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chemeClr val="tx1"/>
          </a:solidFill>
          <a:latin typeface="+mn-lt"/>
          <a:ea typeface="ＭＳ Ｐゴシック" charset="-128"/>
        </a:defRPr>
      </a:lvl2pPr>
      <a:lvl3pPr marL="804863" indent="-236538" algn="l" rtl="0" eaLnBrk="1" fontAlgn="base" hangingPunct="1">
        <a:spcBef>
          <a:spcPct val="20000"/>
        </a:spcBef>
        <a:spcAft>
          <a:spcPct val="0"/>
        </a:spcAft>
        <a:buFont typeface="Wingdings" charset="2"/>
        <a:buChar char="ü"/>
        <a:defRPr sz="1600">
          <a:solidFill>
            <a:schemeClr val="tx1"/>
          </a:solidFill>
          <a:latin typeface="+mn-lt"/>
          <a:ea typeface="ＭＳ Ｐゴシック" charset="-128"/>
        </a:defRPr>
      </a:lvl3pPr>
      <a:lvl4pPr marL="1089025" indent="-169863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charset="-128"/>
        </a:defRPr>
      </a:lvl4pPr>
      <a:lvl5pPr marL="1373188" indent="-169863" algn="l" rtl="0" eaLnBrk="1" fontAlgn="base" hangingPunct="1">
        <a:spcBef>
          <a:spcPct val="20000"/>
        </a:spcBef>
        <a:spcAft>
          <a:spcPct val="0"/>
        </a:spcAft>
        <a:buFont typeface="Wingdings 3" charset="2"/>
        <a:buChar char="´"/>
        <a:defRPr sz="1400">
          <a:solidFill>
            <a:schemeClr val="tx1"/>
          </a:solidFill>
          <a:latin typeface="+mn-lt"/>
          <a:ea typeface="ＭＳ Ｐゴシック" charset="-128"/>
        </a:defRPr>
      </a:lvl5pPr>
      <a:lvl6pPr marL="1830388" indent="-169863" algn="l" rtl="0" eaLnBrk="1" fontAlgn="base" hangingPunct="1">
        <a:spcBef>
          <a:spcPct val="20000"/>
        </a:spcBef>
        <a:spcAft>
          <a:spcPct val="0"/>
        </a:spcAft>
        <a:buFont typeface="Wingdings 3" charset="2"/>
        <a:buChar char="´"/>
        <a:defRPr sz="1400">
          <a:solidFill>
            <a:schemeClr val="tx1"/>
          </a:solidFill>
          <a:latin typeface="+mn-lt"/>
          <a:ea typeface="ＭＳ Ｐゴシック" charset="-128"/>
        </a:defRPr>
      </a:lvl6pPr>
      <a:lvl7pPr marL="2287588" indent="-169863" algn="l" rtl="0" eaLnBrk="1" fontAlgn="base" hangingPunct="1">
        <a:spcBef>
          <a:spcPct val="20000"/>
        </a:spcBef>
        <a:spcAft>
          <a:spcPct val="0"/>
        </a:spcAft>
        <a:buFont typeface="Wingdings 3" charset="2"/>
        <a:buChar char="´"/>
        <a:defRPr sz="1400">
          <a:solidFill>
            <a:schemeClr val="tx1"/>
          </a:solidFill>
          <a:latin typeface="+mn-lt"/>
          <a:ea typeface="ＭＳ Ｐゴシック" charset="-128"/>
        </a:defRPr>
      </a:lvl7pPr>
      <a:lvl8pPr marL="2744788" indent="-169863" algn="l" rtl="0" eaLnBrk="1" fontAlgn="base" hangingPunct="1">
        <a:spcBef>
          <a:spcPct val="20000"/>
        </a:spcBef>
        <a:spcAft>
          <a:spcPct val="0"/>
        </a:spcAft>
        <a:buFont typeface="Wingdings 3" charset="2"/>
        <a:buChar char="´"/>
        <a:defRPr sz="1400">
          <a:solidFill>
            <a:schemeClr val="tx1"/>
          </a:solidFill>
          <a:latin typeface="+mn-lt"/>
          <a:ea typeface="ＭＳ Ｐゴシック" charset="-128"/>
        </a:defRPr>
      </a:lvl8pPr>
      <a:lvl9pPr marL="3201988" indent="-169863" algn="l" rtl="0" eaLnBrk="1" fontAlgn="base" hangingPunct="1">
        <a:spcBef>
          <a:spcPct val="20000"/>
        </a:spcBef>
        <a:spcAft>
          <a:spcPct val="0"/>
        </a:spcAft>
        <a:buFont typeface="Wingdings 3" charset="2"/>
        <a:buChar char="´"/>
        <a:defRPr sz="1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4" descr="background-two.gif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0" y="762000"/>
            <a:ext cx="9144000" cy="1295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b="0" dirty="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74088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914400"/>
            <a:ext cx="8534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30" name="Picture 13" descr="nsf4c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677275" y="6424613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2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6518275"/>
            <a:ext cx="102076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12" descr="ncnnew_nanohub.png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04800" y="171450"/>
            <a:ext cx="16002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3" descr="ncnnew_nanohub_white.pn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04800" y="152400"/>
            <a:ext cx="16002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529B1F-5B32-48B6-832B-311D1F61B3A0}" type="slidenum">
              <a:rPr lang="en-US" b="0" smtClean="0">
                <a:solidFill>
                  <a:srgbClr val="000000">
                    <a:tint val="75000"/>
                  </a:srgbClr>
                </a:solidFill>
                <a:latin typeface="Arial" charset="0"/>
                <a:ea typeface="ＭＳ Ｐゴシック" charset="-128"/>
                <a:cs typeface="+mn-cs"/>
              </a:rPr>
              <a:pPr/>
              <a:t>‹#›</a:t>
            </a:fld>
            <a:endParaRPr lang="en-US" b="0" dirty="0">
              <a:solidFill>
                <a:srgbClr val="000000">
                  <a:tint val="75000"/>
                </a:srgbClr>
              </a:solidFill>
              <a:latin typeface="Arial" charset="0"/>
              <a:ea typeface="ＭＳ Ｐゴシック" charset="-128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6" r:id="rId5"/>
    <p:sldLayoutId id="2147483757" r:id="rId6"/>
    <p:sldLayoutId id="2147483758" r:id="rId7"/>
  </p:sldLayoutIdLst>
  <p:hf hdr="0" ftr="0" dt="0"/>
  <p:txStyles>
    <p:titleStyle>
      <a:lvl1pPr algn="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CDCDC"/>
          </a:solidFill>
          <a:latin typeface="+mj-lt"/>
          <a:ea typeface="ＭＳ Ｐゴシック" charset="-128"/>
          <a:cs typeface="ＭＳ Ｐゴシック" charset="-128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CDCDC"/>
          </a:solidFill>
          <a:latin typeface="Trebuchet MS" charset="0"/>
          <a:ea typeface="ＭＳ Ｐゴシック" charset="-128"/>
          <a:cs typeface="ＭＳ Ｐゴシック" charset="-128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CDCDC"/>
          </a:solidFill>
          <a:latin typeface="Trebuchet MS" charset="0"/>
          <a:ea typeface="ＭＳ Ｐゴシック" charset="-128"/>
          <a:cs typeface="ＭＳ Ｐゴシック" charset="-128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CDCDC"/>
          </a:solidFill>
          <a:latin typeface="Trebuchet MS" charset="0"/>
          <a:ea typeface="ＭＳ Ｐゴシック" charset="-128"/>
          <a:cs typeface="ＭＳ Ｐゴシック" charset="-128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CDCDC"/>
          </a:solidFill>
          <a:latin typeface="Trebuchet MS" charset="0"/>
          <a:ea typeface="ＭＳ Ｐゴシック" charset="-128"/>
          <a:cs typeface="ＭＳ Ｐゴシック" charset="-128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CDCDC"/>
          </a:solidFill>
          <a:latin typeface="Trebuchet MS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CDCDC"/>
          </a:solidFill>
          <a:latin typeface="Trebuchet MS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CDCDC"/>
          </a:solidFill>
          <a:latin typeface="Trebuchet MS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CDCDC"/>
          </a:solidFill>
          <a:latin typeface="Trebuchet MS" charset="0"/>
        </a:defRPr>
      </a:lvl9pPr>
    </p:titleStyle>
    <p:bodyStyle>
      <a:lvl1pPr marL="169863" indent="-169863" algn="l" rtl="0" eaLnBrk="1" fontAlgn="base" hangingPunct="1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454025" indent="-16986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chemeClr val="tx1"/>
          </a:solidFill>
          <a:latin typeface="+mn-lt"/>
          <a:ea typeface="ＭＳ Ｐゴシック" charset="-128"/>
        </a:defRPr>
      </a:lvl2pPr>
      <a:lvl3pPr marL="804863" indent="-236538" algn="l" rtl="0" eaLnBrk="1" fontAlgn="base" hangingPunct="1">
        <a:spcBef>
          <a:spcPct val="20000"/>
        </a:spcBef>
        <a:spcAft>
          <a:spcPct val="0"/>
        </a:spcAft>
        <a:buFont typeface="Wingdings" charset="2"/>
        <a:buChar char="ü"/>
        <a:defRPr sz="1600">
          <a:solidFill>
            <a:schemeClr val="tx1"/>
          </a:solidFill>
          <a:latin typeface="+mn-lt"/>
          <a:ea typeface="ＭＳ Ｐゴシック" charset="-128"/>
        </a:defRPr>
      </a:lvl3pPr>
      <a:lvl4pPr marL="1089025" indent="-169863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charset="-128"/>
        </a:defRPr>
      </a:lvl4pPr>
      <a:lvl5pPr marL="1373188" indent="-169863" algn="l" rtl="0" eaLnBrk="1" fontAlgn="base" hangingPunct="1">
        <a:spcBef>
          <a:spcPct val="20000"/>
        </a:spcBef>
        <a:spcAft>
          <a:spcPct val="0"/>
        </a:spcAft>
        <a:buFont typeface="Wingdings 3" charset="2"/>
        <a:buChar char="´"/>
        <a:defRPr sz="1400">
          <a:solidFill>
            <a:schemeClr val="tx1"/>
          </a:solidFill>
          <a:latin typeface="+mn-lt"/>
          <a:ea typeface="ＭＳ Ｐゴシック" charset="-128"/>
        </a:defRPr>
      </a:lvl5pPr>
      <a:lvl6pPr marL="1830388" indent="-169863" algn="l" rtl="0" eaLnBrk="1" fontAlgn="base" hangingPunct="1">
        <a:spcBef>
          <a:spcPct val="20000"/>
        </a:spcBef>
        <a:spcAft>
          <a:spcPct val="0"/>
        </a:spcAft>
        <a:buFont typeface="Wingdings 3" charset="2"/>
        <a:buChar char="´"/>
        <a:defRPr sz="1400">
          <a:solidFill>
            <a:schemeClr val="tx1"/>
          </a:solidFill>
          <a:latin typeface="+mn-lt"/>
          <a:ea typeface="ＭＳ Ｐゴシック" charset="-128"/>
        </a:defRPr>
      </a:lvl6pPr>
      <a:lvl7pPr marL="2287588" indent="-169863" algn="l" rtl="0" eaLnBrk="1" fontAlgn="base" hangingPunct="1">
        <a:spcBef>
          <a:spcPct val="20000"/>
        </a:spcBef>
        <a:spcAft>
          <a:spcPct val="0"/>
        </a:spcAft>
        <a:buFont typeface="Wingdings 3" charset="2"/>
        <a:buChar char="´"/>
        <a:defRPr sz="1400">
          <a:solidFill>
            <a:schemeClr val="tx1"/>
          </a:solidFill>
          <a:latin typeface="+mn-lt"/>
          <a:ea typeface="ＭＳ Ｐゴシック" charset="-128"/>
        </a:defRPr>
      </a:lvl7pPr>
      <a:lvl8pPr marL="2744788" indent="-169863" algn="l" rtl="0" eaLnBrk="1" fontAlgn="base" hangingPunct="1">
        <a:spcBef>
          <a:spcPct val="20000"/>
        </a:spcBef>
        <a:spcAft>
          <a:spcPct val="0"/>
        </a:spcAft>
        <a:buFont typeface="Wingdings 3" charset="2"/>
        <a:buChar char="´"/>
        <a:defRPr sz="1400">
          <a:solidFill>
            <a:schemeClr val="tx1"/>
          </a:solidFill>
          <a:latin typeface="+mn-lt"/>
          <a:ea typeface="ＭＳ Ｐゴシック" charset="-128"/>
        </a:defRPr>
      </a:lvl8pPr>
      <a:lvl9pPr marL="3201988" indent="-169863" algn="l" rtl="0" eaLnBrk="1" fontAlgn="base" hangingPunct="1">
        <a:spcBef>
          <a:spcPct val="20000"/>
        </a:spcBef>
        <a:spcAft>
          <a:spcPct val="0"/>
        </a:spcAft>
        <a:buFont typeface="Wingdings 3" charset="2"/>
        <a:buChar char="´"/>
        <a:defRPr sz="1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146050"/>
            <a:ext cx="8183562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Title Area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1700" y="1720850"/>
            <a:ext cx="7313613" cy="161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First level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cxnSp>
        <p:nvCxnSpPr>
          <p:cNvPr id="6" name="Straight Connector 5"/>
          <p:cNvCxnSpPr/>
          <p:nvPr userDrawn="1"/>
        </p:nvCxnSpPr>
        <p:spPr bwMode="auto">
          <a:xfrm>
            <a:off x="455613" y="685800"/>
            <a:ext cx="818515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xmlns="" val="1497038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ransition/>
  <p:txStyles>
    <p:titleStyle>
      <a:lvl1pPr algn="l" defTabSz="927100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1pPr>
      <a:lvl2pPr algn="l" defTabSz="927100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Impact" pitchFamily="34" charset="0"/>
        </a:defRPr>
      </a:lvl2pPr>
      <a:lvl3pPr algn="l" defTabSz="927100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Impact" pitchFamily="34" charset="0"/>
        </a:defRPr>
      </a:lvl3pPr>
      <a:lvl4pPr algn="l" defTabSz="927100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Impact" pitchFamily="34" charset="0"/>
        </a:defRPr>
      </a:lvl4pPr>
      <a:lvl5pPr algn="l" defTabSz="927100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Impact" pitchFamily="34" charset="0"/>
        </a:defRPr>
      </a:lvl5pPr>
      <a:lvl6pPr marL="457200" algn="l" defTabSz="927100" rtl="0" eaLnBrk="1" fontAlgn="base" hangingPunct="1">
        <a:lnSpc>
          <a:spcPct val="87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Impact" pitchFamily="34" charset="0"/>
        </a:defRPr>
      </a:lvl6pPr>
      <a:lvl7pPr marL="914400" algn="l" defTabSz="927100" rtl="0" eaLnBrk="1" fontAlgn="base" hangingPunct="1">
        <a:lnSpc>
          <a:spcPct val="87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Impact" pitchFamily="34" charset="0"/>
        </a:defRPr>
      </a:lvl7pPr>
      <a:lvl8pPr marL="1371600" algn="l" defTabSz="927100" rtl="0" eaLnBrk="1" fontAlgn="base" hangingPunct="1">
        <a:lnSpc>
          <a:spcPct val="87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Impact" pitchFamily="34" charset="0"/>
        </a:defRPr>
      </a:lvl8pPr>
      <a:lvl9pPr marL="1828800" algn="l" defTabSz="927100" rtl="0" eaLnBrk="1" fontAlgn="base" hangingPunct="1">
        <a:lnSpc>
          <a:spcPct val="87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Impact" pitchFamily="34" charset="0"/>
        </a:defRPr>
      </a:lvl9pPr>
    </p:titleStyle>
    <p:bodyStyle>
      <a:lvl1pPr marL="204788" indent="-204788" algn="l" defTabSz="927100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Clr>
          <a:schemeClr val="tx2"/>
        </a:buClr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615950" indent="-206375" algn="l" defTabSz="927100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Clr>
          <a:schemeClr val="tx2"/>
        </a:buClr>
        <a:buChar char="–"/>
        <a:defRPr sz="2200" b="1">
          <a:solidFill>
            <a:schemeClr val="tx1"/>
          </a:solidFill>
          <a:latin typeface="+mn-lt"/>
        </a:defRPr>
      </a:lvl2pPr>
      <a:lvl3pPr marL="1025525" indent="-204788" algn="l" defTabSz="927100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Clr>
          <a:schemeClr val="tx2"/>
        </a:buClr>
        <a:buChar char="•"/>
        <a:defRPr sz="2000" b="1">
          <a:solidFill>
            <a:schemeClr val="tx1"/>
          </a:solidFill>
          <a:latin typeface="+mn-lt"/>
        </a:defRPr>
      </a:lvl3pPr>
      <a:lvl4pPr marL="1436688" indent="-206375" algn="l" defTabSz="927100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Clr>
          <a:schemeClr val="tx2"/>
        </a:buClr>
        <a:buChar char="–"/>
        <a:defRPr sz="2000" b="1">
          <a:solidFill>
            <a:schemeClr val="tx1"/>
          </a:solidFill>
          <a:latin typeface="+mn-lt"/>
        </a:defRPr>
      </a:lvl4pPr>
      <a:lvl5pPr marL="2085975" indent="-231775" algn="l" defTabSz="927100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43175" indent="-231775" algn="l" defTabSz="927100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Times New Roman" pitchFamily="18" charset="0"/>
        </a:defRPr>
      </a:lvl6pPr>
      <a:lvl7pPr marL="3000375" indent="-231775" algn="l" defTabSz="927100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Times New Roman" pitchFamily="18" charset="0"/>
        </a:defRPr>
      </a:lvl7pPr>
      <a:lvl8pPr marL="3457575" indent="-231775" algn="l" defTabSz="927100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Times New Roman" pitchFamily="18" charset="0"/>
        </a:defRPr>
      </a:lvl8pPr>
      <a:lvl9pPr marL="3914775" indent="-231775" algn="l" defTabSz="927100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4" descr="background-two.gif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0" y="762000"/>
            <a:ext cx="9144000" cy="1295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b="0" dirty="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74088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914400"/>
            <a:ext cx="8534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30" name="Picture 13" descr="nsf4c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677275" y="6424613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2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6518275"/>
            <a:ext cx="102076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12" descr="ncnnew_nanohub.pn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04800" y="171450"/>
            <a:ext cx="16002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3" descr="ncnnew_nanohub_white.png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04800" y="152400"/>
            <a:ext cx="16002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529B1F-5B32-48B6-832B-311D1F61B3A0}" type="slidenum">
              <a:rPr lang="en-US" b="0" smtClean="0">
                <a:solidFill>
                  <a:srgbClr val="000000">
                    <a:tint val="75000"/>
                  </a:srgbClr>
                </a:solidFill>
                <a:latin typeface="Arial" charset="0"/>
                <a:ea typeface="ＭＳ Ｐゴシック" charset="-128"/>
                <a:cs typeface="+mn-cs"/>
              </a:rPr>
              <a:pPr/>
              <a:t>‹#›</a:t>
            </a:fld>
            <a:endParaRPr lang="en-US" b="0" dirty="0">
              <a:solidFill>
                <a:srgbClr val="000000">
                  <a:tint val="75000"/>
                </a:srgbClr>
              </a:solidFill>
              <a:latin typeface="Arial" charset="0"/>
              <a:ea typeface="ＭＳ Ｐゴシック" charset="-128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8" r:id="rId5"/>
    <p:sldLayoutId id="2147483780" r:id="rId6"/>
  </p:sldLayoutIdLst>
  <p:hf hdr="0" ftr="0" dt="0"/>
  <p:txStyles>
    <p:titleStyle>
      <a:lvl1pPr algn="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CDCDC"/>
          </a:solidFill>
          <a:latin typeface="+mj-lt"/>
          <a:ea typeface="ＭＳ Ｐゴシック" charset="-128"/>
          <a:cs typeface="ＭＳ Ｐゴシック" charset="-128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CDCDC"/>
          </a:solidFill>
          <a:latin typeface="Trebuchet MS" charset="0"/>
          <a:ea typeface="ＭＳ Ｐゴシック" charset="-128"/>
          <a:cs typeface="ＭＳ Ｐゴシック" charset="-128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CDCDC"/>
          </a:solidFill>
          <a:latin typeface="Trebuchet MS" charset="0"/>
          <a:ea typeface="ＭＳ Ｐゴシック" charset="-128"/>
          <a:cs typeface="ＭＳ Ｐゴシック" charset="-128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CDCDC"/>
          </a:solidFill>
          <a:latin typeface="Trebuchet MS" charset="0"/>
          <a:ea typeface="ＭＳ Ｐゴシック" charset="-128"/>
          <a:cs typeface="ＭＳ Ｐゴシック" charset="-128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CDCDC"/>
          </a:solidFill>
          <a:latin typeface="Trebuchet MS" charset="0"/>
          <a:ea typeface="ＭＳ Ｐゴシック" charset="-128"/>
          <a:cs typeface="ＭＳ Ｐゴシック" charset="-128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CDCDC"/>
          </a:solidFill>
          <a:latin typeface="Trebuchet MS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CDCDC"/>
          </a:solidFill>
          <a:latin typeface="Trebuchet MS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CDCDC"/>
          </a:solidFill>
          <a:latin typeface="Trebuchet MS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CDCDC"/>
          </a:solidFill>
          <a:latin typeface="Trebuchet MS" charset="0"/>
        </a:defRPr>
      </a:lvl9pPr>
    </p:titleStyle>
    <p:bodyStyle>
      <a:lvl1pPr marL="169863" indent="-169863" algn="l" rtl="0" eaLnBrk="1" fontAlgn="base" hangingPunct="1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454025" indent="-16986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chemeClr val="tx1"/>
          </a:solidFill>
          <a:latin typeface="+mn-lt"/>
          <a:ea typeface="ＭＳ Ｐゴシック" charset="-128"/>
        </a:defRPr>
      </a:lvl2pPr>
      <a:lvl3pPr marL="804863" indent="-236538" algn="l" rtl="0" eaLnBrk="1" fontAlgn="base" hangingPunct="1">
        <a:spcBef>
          <a:spcPct val="20000"/>
        </a:spcBef>
        <a:spcAft>
          <a:spcPct val="0"/>
        </a:spcAft>
        <a:buFont typeface="Wingdings" charset="2"/>
        <a:buChar char="ü"/>
        <a:defRPr sz="1600">
          <a:solidFill>
            <a:schemeClr val="tx1"/>
          </a:solidFill>
          <a:latin typeface="+mn-lt"/>
          <a:ea typeface="ＭＳ Ｐゴシック" charset="-128"/>
        </a:defRPr>
      </a:lvl3pPr>
      <a:lvl4pPr marL="1089025" indent="-169863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charset="-128"/>
        </a:defRPr>
      </a:lvl4pPr>
      <a:lvl5pPr marL="1373188" indent="-169863" algn="l" rtl="0" eaLnBrk="1" fontAlgn="base" hangingPunct="1">
        <a:spcBef>
          <a:spcPct val="20000"/>
        </a:spcBef>
        <a:spcAft>
          <a:spcPct val="0"/>
        </a:spcAft>
        <a:buFont typeface="Wingdings 3" charset="2"/>
        <a:buChar char="´"/>
        <a:defRPr sz="1400">
          <a:solidFill>
            <a:schemeClr val="tx1"/>
          </a:solidFill>
          <a:latin typeface="+mn-lt"/>
          <a:ea typeface="ＭＳ Ｐゴシック" charset="-128"/>
        </a:defRPr>
      </a:lvl5pPr>
      <a:lvl6pPr marL="1830388" indent="-169863" algn="l" rtl="0" eaLnBrk="1" fontAlgn="base" hangingPunct="1">
        <a:spcBef>
          <a:spcPct val="20000"/>
        </a:spcBef>
        <a:spcAft>
          <a:spcPct val="0"/>
        </a:spcAft>
        <a:buFont typeface="Wingdings 3" charset="2"/>
        <a:buChar char="´"/>
        <a:defRPr sz="1400">
          <a:solidFill>
            <a:schemeClr val="tx1"/>
          </a:solidFill>
          <a:latin typeface="+mn-lt"/>
          <a:ea typeface="ＭＳ Ｐゴシック" charset="-128"/>
        </a:defRPr>
      </a:lvl6pPr>
      <a:lvl7pPr marL="2287588" indent="-169863" algn="l" rtl="0" eaLnBrk="1" fontAlgn="base" hangingPunct="1">
        <a:spcBef>
          <a:spcPct val="20000"/>
        </a:spcBef>
        <a:spcAft>
          <a:spcPct val="0"/>
        </a:spcAft>
        <a:buFont typeface="Wingdings 3" charset="2"/>
        <a:buChar char="´"/>
        <a:defRPr sz="1400">
          <a:solidFill>
            <a:schemeClr val="tx1"/>
          </a:solidFill>
          <a:latin typeface="+mn-lt"/>
          <a:ea typeface="ＭＳ Ｐゴシック" charset="-128"/>
        </a:defRPr>
      </a:lvl7pPr>
      <a:lvl8pPr marL="2744788" indent="-169863" algn="l" rtl="0" eaLnBrk="1" fontAlgn="base" hangingPunct="1">
        <a:spcBef>
          <a:spcPct val="20000"/>
        </a:spcBef>
        <a:spcAft>
          <a:spcPct val="0"/>
        </a:spcAft>
        <a:buFont typeface="Wingdings 3" charset="2"/>
        <a:buChar char="´"/>
        <a:defRPr sz="1400">
          <a:solidFill>
            <a:schemeClr val="tx1"/>
          </a:solidFill>
          <a:latin typeface="+mn-lt"/>
          <a:ea typeface="ＭＳ Ｐゴシック" charset="-128"/>
        </a:defRPr>
      </a:lvl8pPr>
      <a:lvl9pPr marL="3201988" indent="-169863" algn="l" rtl="0" eaLnBrk="1" fontAlgn="base" hangingPunct="1">
        <a:spcBef>
          <a:spcPct val="20000"/>
        </a:spcBef>
        <a:spcAft>
          <a:spcPct val="0"/>
        </a:spcAft>
        <a:buFont typeface="Wingdings 3" charset="2"/>
        <a:buChar char="´"/>
        <a:defRPr sz="1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146050"/>
            <a:ext cx="8183562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Title Area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1700" y="1720850"/>
            <a:ext cx="7313613" cy="161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First level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cxnSp>
        <p:nvCxnSpPr>
          <p:cNvPr id="6" name="Straight Connector 5"/>
          <p:cNvCxnSpPr/>
          <p:nvPr userDrawn="1"/>
        </p:nvCxnSpPr>
        <p:spPr bwMode="auto">
          <a:xfrm>
            <a:off x="455613" y="685800"/>
            <a:ext cx="818515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xmlns="" val="1497038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  <p:sldLayoutId id="2147483819" r:id="rId12"/>
  </p:sldLayoutIdLst>
  <p:transition/>
  <p:txStyles>
    <p:titleStyle>
      <a:lvl1pPr algn="l" defTabSz="927100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1pPr>
      <a:lvl2pPr algn="l" defTabSz="927100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Impact" pitchFamily="34" charset="0"/>
        </a:defRPr>
      </a:lvl2pPr>
      <a:lvl3pPr algn="l" defTabSz="927100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Impact" pitchFamily="34" charset="0"/>
        </a:defRPr>
      </a:lvl3pPr>
      <a:lvl4pPr algn="l" defTabSz="927100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Impact" pitchFamily="34" charset="0"/>
        </a:defRPr>
      </a:lvl4pPr>
      <a:lvl5pPr algn="l" defTabSz="927100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Impact" pitchFamily="34" charset="0"/>
        </a:defRPr>
      </a:lvl5pPr>
      <a:lvl6pPr marL="457200" algn="l" defTabSz="927100" rtl="0" eaLnBrk="1" fontAlgn="base" hangingPunct="1">
        <a:lnSpc>
          <a:spcPct val="87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Impact" pitchFamily="34" charset="0"/>
        </a:defRPr>
      </a:lvl6pPr>
      <a:lvl7pPr marL="914400" algn="l" defTabSz="927100" rtl="0" eaLnBrk="1" fontAlgn="base" hangingPunct="1">
        <a:lnSpc>
          <a:spcPct val="87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Impact" pitchFamily="34" charset="0"/>
        </a:defRPr>
      </a:lvl7pPr>
      <a:lvl8pPr marL="1371600" algn="l" defTabSz="927100" rtl="0" eaLnBrk="1" fontAlgn="base" hangingPunct="1">
        <a:lnSpc>
          <a:spcPct val="87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Impact" pitchFamily="34" charset="0"/>
        </a:defRPr>
      </a:lvl8pPr>
      <a:lvl9pPr marL="1828800" algn="l" defTabSz="927100" rtl="0" eaLnBrk="1" fontAlgn="base" hangingPunct="1">
        <a:lnSpc>
          <a:spcPct val="87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Impact" pitchFamily="34" charset="0"/>
        </a:defRPr>
      </a:lvl9pPr>
    </p:titleStyle>
    <p:bodyStyle>
      <a:lvl1pPr marL="204788" indent="-204788" algn="l" defTabSz="927100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Clr>
          <a:schemeClr val="tx2"/>
        </a:buClr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615950" indent="-206375" algn="l" defTabSz="927100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Clr>
          <a:schemeClr val="tx2"/>
        </a:buClr>
        <a:buChar char="–"/>
        <a:defRPr sz="2200" b="1">
          <a:solidFill>
            <a:schemeClr val="tx1"/>
          </a:solidFill>
          <a:latin typeface="+mn-lt"/>
        </a:defRPr>
      </a:lvl2pPr>
      <a:lvl3pPr marL="1025525" indent="-204788" algn="l" defTabSz="927100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Clr>
          <a:schemeClr val="tx2"/>
        </a:buClr>
        <a:buChar char="•"/>
        <a:defRPr sz="2000" b="1">
          <a:solidFill>
            <a:schemeClr val="tx1"/>
          </a:solidFill>
          <a:latin typeface="+mn-lt"/>
        </a:defRPr>
      </a:lvl3pPr>
      <a:lvl4pPr marL="1436688" indent="-206375" algn="l" defTabSz="927100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Clr>
          <a:schemeClr val="tx2"/>
        </a:buClr>
        <a:buChar char="–"/>
        <a:defRPr sz="2000" b="1">
          <a:solidFill>
            <a:schemeClr val="tx1"/>
          </a:solidFill>
          <a:latin typeface="+mn-lt"/>
        </a:defRPr>
      </a:lvl4pPr>
      <a:lvl5pPr marL="2085975" indent="-231775" algn="l" defTabSz="927100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43175" indent="-231775" algn="l" defTabSz="927100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Times New Roman" pitchFamily="18" charset="0"/>
        </a:defRPr>
      </a:lvl6pPr>
      <a:lvl7pPr marL="3000375" indent="-231775" algn="l" defTabSz="927100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Times New Roman" pitchFamily="18" charset="0"/>
        </a:defRPr>
      </a:lvl7pPr>
      <a:lvl8pPr marL="3457575" indent="-231775" algn="l" defTabSz="927100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Times New Roman" pitchFamily="18" charset="0"/>
        </a:defRPr>
      </a:lvl8pPr>
      <a:lvl9pPr marL="3914775" indent="-231775" algn="l" defTabSz="927100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31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1.bin"/><Relationship Id="rId5" Type="http://schemas.openxmlformats.org/officeDocument/2006/relationships/oleObject" Target="../embeddings/oleObject10.bin"/><Relationship Id="rId10" Type="http://schemas.openxmlformats.org/officeDocument/2006/relationships/oleObject" Target="../embeddings/oleObject14.bin"/><Relationship Id="rId4" Type="http://schemas.openxmlformats.org/officeDocument/2006/relationships/oleObject" Target="../embeddings/oleObject9.bin"/><Relationship Id="rId9" Type="http://schemas.openxmlformats.org/officeDocument/2006/relationships/oleObject" Target="../embeddings/oleObject13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46.jpeg"/><Relationship Id="rId2" Type="http://schemas.openxmlformats.org/officeDocument/2006/relationships/slideLayout" Target="../slideLayouts/slideLayout86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6.bin"/><Relationship Id="rId5" Type="http://schemas.openxmlformats.org/officeDocument/2006/relationships/oleObject" Target="../embeddings/oleObject15.bin"/><Relationship Id="rId4" Type="http://schemas.openxmlformats.org/officeDocument/2006/relationships/image" Target="../media/image4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86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6.jpeg"/><Relationship Id="rId5" Type="http://schemas.openxmlformats.org/officeDocument/2006/relationships/oleObject" Target="../embeddings/oleObject17.bin"/><Relationship Id="rId4" Type="http://schemas.openxmlformats.org/officeDocument/2006/relationships/image" Target="../media/image4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86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8.jpeg"/><Relationship Id="rId5" Type="http://schemas.openxmlformats.org/officeDocument/2006/relationships/oleObject" Target="../embeddings/oleObject19.bin"/><Relationship Id="rId4" Type="http://schemas.openxmlformats.org/officeDocument/2006/relationships/image" Target="../media/image4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6.xml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6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6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55.jpeg"/><Relationship Id="rId2" Type="http://schemas.openxmlformats.org/officeDocument/2006/relationships/slideLayout" Target="../slideLayouts/slideLayout81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1.bin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86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4.bin"/><Relationship Id="rId5" Type="http://schemas.openxmlformats.org/officeDocument/2006/relationships/oleObject" Target="../embeddings/oleObject23.bin"/><Relationship Id="rId4" Type="http://schemas.openxmlformats.org/officeDocument/2006/relationships/oleObject" Target="../embeddings/oleObject22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6.xml"/><Relationship Id="rId4" Type="http://schemas.openxmlformats.org/officeDocument/2006/relationships/image" Target="../media/image62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70.jpeg"/><Relationship Id="rId2" Type="http://schemas.openxmlformats.org/officeDocument/2006/relationships/slideLayout" Target="../slideLayouts/slideLayout86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69.jpeg"/><Relationship Id="rId11" Type="http://schemas.openxmlformats.org/officeDocument/2006/relationships/oleObject" Target="../embeddings/oleObject28.bin"/><Relationship Id="rId5" Type="http://schemas.openxmlformats.org/officeDocument/2006/relationships/image" Target="../media/image68.jpeg"/><Relationship Id="rId10" Type="http://schemas.openxmlformats.org/officeDocument/2006/relationships/oleObject" Target="../embeddings/oleObject27.bin"/><Relationship Id="rId4" Type="http://schemas.openxmlformats.org/officeDocument/2006/relationships/image" Target="../media/image67.jpeg"/><Relationship Id="rId9" Type="http://schemas.openxmlformats.org/officeDocument/2006/relationships/oleObject" Target="../embeddings/oleObject26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jpeg"/><Relationship Id="rId3" Type="http://schemas.openxmlformats.org/officeDocument/2006/relationships/notesSlide" Target="../notesSlides/notesSlide24.xml"/><Relationship Id="rId7" Type="http://schemas.openxmlformats.org/officeDocument/2006/relationships/oleObject" Target="../embeddings/oleObject31.bin"/><Relationship Id="rId12" Type="http://schemas.openxmlformats.org/officeDocument/2006/relationships/image" Target="../media/image79.jpeg"/><Relationship Id="rId2" Type="http://schemas.openxmlformats.org/officeDocument/2006/relationships/slideLayout" Target="../slideLayouts/slideLayout86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30.bin"/><Relationship Id="rId11" Type="http://schemas.openxmlformats.org/officeDocument/2006/relationships/image" Target="../media/image78.jpeg"/><Relationship Id="rId5" Type="http://schemas.openxmlformats.org/officeDocument/2006/relationships/oleObject" Target="../embeddings/oleObject29.bin"/><Relationship Id="rId10" Type="http://schemas.openxmlformats.org/officeDocument/2006/relationships/image" Target="../media/image77.jpeg"/><Relationship Id="rId4" Type="http://schemas.openxmlformats.org/officeDocument/2006/relationships/image" Target="../media/image74.jpeg"/><Relationship Id="rId9" Type="http://schemas.openxmlformats.org/officeDocument/2006/relationships/image" Target="../media/image76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jpeg"/><Relationship Id="rId3" Type="http://schemas.openxmlformats.org/officeDocument/2006/relationships/notesSlide" Target="../notesSlides/notesSlide25.xml"/><Relationship Id="rId7" Type="http://schemas.openxmlformats.org/officeDocument/2006/relationships/oleObject" Target="../embeddings/oleObject34.bin"/><Relationship Id="rId12" Type="http://schemas.openxmlformats.org/officeDocument/2006/relationships/oleObject" Target="../embeddings/oleObject36.bin"/><Relationship Id="rId2" Type="http://schemas.openxmlformats.org/officeDocument/2006/relationships/slideLayout" Target="../slideLayouts/slideLayout86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33.bin"/><Relationship Id="rId11" Type="http://schemas.openxmlformats.org/officeDocument/2006/relationships/oleObject" Target="../embeddings/oleObject35.bin"/><Relationship Id="rId5" Type="http://schemas.openxmlformats.org/officeDocument/2006/relationships/oleObject" Target="../embeddings/oleObject32.bin"/><Relationship Id="rId10" Type="http://schemas.openxmlformats.org/officeDocument/2006/relationships/image" Target="../media/image77.jpeg"/><Relationship Id="rId4" Type="http://schemas.openxmlformats.org/officeDocument/2006/relationships/image" Target="../media/image82.jpeg"/><Relationship Id="rId9" Type="http://schemas.openxmlformats.org/officeDocument/2006/relationships/image" Target="../media/image7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80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3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5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20.jpeg"/><Relationship Id="rId4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8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7.jpeg"/><Relationship Id="rId5" Type="http://schemas.openxmlformats.org/officeDocument/2006/relationships/oleObject" Target="../embeddings/oleObject6.bin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6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35.jpeg"/><Relationship Id="rId2" Type="http://schemas.openxmlformats.org/officeDocument/2006/relationships/slideLayout" Target="../slideLayouts/slideLayout8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oleObject" Target="../embeddings/oleObject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838200"/>
            <a:ext cx="8534400" cy="2743200"/>
          </a:xfrm>
        </p:spPr>
        <p:txBody>
          <a:bodyPr/>
          <a:lstStyle/>
          <a:p>
            <a:pPr eaLnBrk="1" hangingPunct="1">
              <a:lnSpc>
                <a:spcPct val="117000"/>
              </a:lnSpc>
            </a:pPr>
            <a:r>
              <a:rPr lang="en-US" sz="3200" smtClean="0"/>
              <a:t>Prospects for High-Aspect-Ratio </a:t>
            </a:r>
            <a:r>
              <a:rPr lang="en-US" sz="3200" smtClean="0"/>
              <a:t>FinFETs </a:t>
            </a:r>
            <a:r>
              <a:rPr lang="en-US" sz="3200" smtClean="0"/>
              <a:t/>
            </a:r>
            <a:br>
              <a:rPr lang="en-US" sz="3200" smtClean="0"/>
            </a:br>
            <a:r>
              <a:rPr lang="en-US" sz="3200" smtClean="0"/>
              <a:t>in </a:t>
            </a:r>
            <a:r>
              <a:rPr lang="en-US" sz="3200" smtClean="0"/>
              <a:t>Low-Power Logic</a:t>
            </a:r>
            <a:endParaRPr lang="en-US" sz="3200" dirty="0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3733800"/>
            <a:ext cx="7086600" cy="664797"/>
          </a:xfrm>
        </p:spPr>
        <p:txBody>
          <a:bodyPr/>
          <a:lstStyle/>
          <a:p>
            <a:pPr algn="l" eaLnBrk="1" hangingPunct="1"/>
            <a:r>
              <a:rPr lang="en-US" smtClean="0"/>
              <a:t>Mark </a:t>
            </a:r>
            <a:r>
              <a:rPr lang="en-US" smtClean="0"/>
              <a:t>Rodwell, Doron Elias</a:t>
            </a:r>
            <a:r>
              <a:rPr lang="en-US" b="0" smtClean="0"/>
              <a:t> </a:t>
            </a:r>
            <a:br>
              <a:rPr lang="en-US" b="0" smtClean="0"/>
            </a:br>
            <a:r>
              <a:rPr lang="en-US" b="0" i="1" smtClean="0"/>
              <a:t>University of California, Santa Barbara </a:t>
            </a:r>
            <a:endParaRPr lang="en-US" b="0" i="1" dirty="0" smtClean="0"/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76200" y="0"/>
            <a:ext cx="7543800" cy="26290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82058" tIns="41029" rIns="82058" bIns="41029">
            <a:spAutoFit/>
          </a:bodyPr>
          <a:lstStyle/>
          <a:p>
            <a:pPr defTabSz="820738" eaLnBrk="0" hangingPunct="0"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</a:pPr>
            <a:r>
              <a:rPr lang="en-US" sz="1300" b="0" i="1" smtClean="0">
                <a:solidFill>
                  <a:srgbClr val="000000"/>
                </a:solidFill>
                <a:latin typeface="Arial" charset="0"/>
              </a:rPr>
              <a:t>3rd Berkeley Symposium on Energy Efficient Electronic Systems, October 28-29, 2013</a:t>
            </a:r>
            <a:endParaRPr lang="en-US" sz="1300" b="0" i="1"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46050"/>
            <a:ext cx="8534400" cy="398463"/>
          </a:xfrm>
        </p:spPr>
        <p:txBody>
          <a:bodyPr/>
          <a:lstStyle/>
          <a:p>
            <a:pPr eaLnBrk="1" hangingPunct="1"/>
            <a:r>
              <a:rPr lang="en-US" dirty="0" smtClean="0"/>
              <a:t>Goal: Tall Fins for Low-Power, Low-Voltage Logic</a:t>
            </a:r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0" y="3276600"/>
            <a:ext cx="8991600" cy="452769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 lIns="82628" tIns="41315" rIns="82628" bIns="41315">
            <a:spAutoFit/>
          </a:bodyPr>
          <a:lstStyle/>
          <a:p>
            <a:pPr defTabSz="820738" eaLnBrk="0" hangingPunct="0"/>
            <a:r>
              <a:rPr lang="en-US" sz="2400" i="1" smtClean="0">
                <a:solidFill>
                  <a:srgbClr val="000000"/>
                </a:solidFill>
                <a:latin typeface="Calibri" pitchFamily="34" charset="0"/>
              </a:rPr>
              <a:t>Supply </a:t>
            </a:r>
            <a:r>
              <a:rPr lang="en-US" sz="2400" i="1" smtClean="0">
                <a:solidFill>
                  <a:srgbClr val="000000"/>
                </a:solidFill>
                <a:latin typeface="Calibri" pitchFamily="34" charset="0"/>
              </a:rPr>
              <a:t>reduced from 500mV to 268 </a:t>
            </a:r>
            <a:r>
              <a:rPr lang="en-US" sz="2400" i="1" dirty="0" smtClean="0">
                <a:solidFill>
                  <a:srgbClr val="000000"/>
                </a:solidFill>
                <a:latin typeface="Calibri" pitchFamily="34" charset="0"/>
              </a:rPr>
              <a:t>mV while maintaining </a:t>
            </a:r>
            <a:r>
              <a:rPr lang="en-US" sz="2400" i="1" smtClean="0">
                <a:solidFill>
                  <a:srgbClr val="000000"/>
                </a:solidFill>
                <a:latin typeface="Calibri" pitchFamily="34" charset="0"/>
              </a:rPr>
              <a:t>high </a:t>
            </a:r>
            <a:r>
              <a:rPr lang="en-US" sz="2400" i="1" smtClean="0">
                <a:solidFill>
                  <a:srgbClr val="000000"/>
                </a:solidFill>
                <a:latin typeface="Calibri" pitchFamily="34" charset="0"/>
              </a:rPr>
              <a:t>speed.</a:t>
            </a:r>
            <a:endParaRPr lang="en-US" sz="2400" i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98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79875" name="Object 3"/>
          <p:cNvGraphicFramePr>
            <a:graphicFrameLocks noChangeAspect="1"/>
          </p:cNvGraphicFramePr>
          <p:nvPr/>
        </p:nvGraphicFramePr>
        <p:xfrm>
          <a:off x="76200" y="795337"/>
          <a:ext cx="2130425" cy="2557463"/>
        </p:xfrm>
        <a:graphic>
          <a:graphicData uri="http://schemas.openxmlformats.org/presentationml/2006/ole">
            <p:oleObj spid="_x0000_s709634" name="KGPlot" r:id="rId4" imgW="2666880" imgH="3200400" progId="KGraph_Plot">
              <p:embed/>
            </p:oleObj>
          </a:graphicData>
        </a:graphic>
      </p:graphicFrame>
      <p:graphicFrame>
        <p:nvGraphicFramePr>
          <p:cNvPr id="79876" name="Object 4"/>
          <p:cNvGraphicFramePr>
            <a:graphicFrameLocks noChangeAspect="1"/>
          </p:cNvGraphicFramePr>
          <p:nvPr/>
        </p:nvGraphicFramePr>
        <p:xfrm>
          <a:off x="2057400" y="795337"/>
          <a:ext cx="2028825" cy="2557463"/>
        </p:xfrm>
        <a:graphic>
          <a:graphicData uri="http://schemas.openxmlformats.org/presentationml/2006/ole">
            <p:oleObj spid="_x0000_s709635" name="KGPlot" r:id="rId5" imgW="2539800" imgH="3200400" progId="KGraph_Plot">
              <p:embed/>
            </p:oleObj>
          </a:graphicData>
        </a:graphic>
      </p:graphicFrame>
      <p:graphicFrame>
        <p:nvGraphicFramePr>
          <p:cNvPr id="79877" name="Object 5"/>
          <p:cNvGraphicFramePr>
            <a:graphicFrameLocks noChangeAspect="1"/>
          </p:cNvGraphicFramePr>
          <p:nvPr/>
        </p:nvGraphicFramePr>
        <p:xfrm>
          <a:off x="4197350" y="762000"/>
          <a:ext cx="2203450" cy="2559050"/>
        </p:xfrm>
        <a:graphic>
          <a:graphicData uri="http://schemas.openxmlformats.org/presentationml/2006/ole">
            <p:oleObj spid="_x0000_s709636" name="KGPlot" r:id="rId6" imgW="2755800" imgH="3200400" progId="KGraph_Plot">
              <p:embed/>
            </p:oleObj>
          </a:graphicData>
        </a:graphic>
      </p:graphicFrame>
      <p:graphicFrame>
        <p:nvGraphicFramePr>
          <p:cNvPr id="79878" name="Object 6"/>
          <p:cNvGraphicFramePr>
            <a:graphicFrameLocks noChangeAspect="1"/>
          </p:cNvGraphicFramePr>
          <p:nvPr/>
        </p:nvGraphicFramePr>
        <p:xfrm>
          <a:off x="6416675" y="685800"/>
          <a:ext cx="1965325" cy="2625725"/>
        </p:xfrm>
        <a:graphic>
          <a:graphicData uri="http://schemas.openxmlformats.org/presentationml/2006/ole">
            <p:oleObj spid="_x0000_s709637" name="KGPlot" r:id="rId7" imgW="2450880" imgH="3276360" progId="KGraph_Plot">
              <p:embed/>
            </p:oleObj>
          </a:graphicData>
        </a:graphic>
      </p:graphicFrame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0" y="3867124"/>
            <a:ext cx="8991600" cy="452769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 lIns="82628" tIns="41315" rIns="82628" bIns="41315">
            <a:spAutoFit/>
          </a:bodyPr>
          <a:lstStyle/>
          <a:p>
            <a:pPr defTabSz="820738" eaLnBrk="0" hangingPunct="0"/>
            <a:r>
              <a:rPr lang="en-US" sz="2400" i="1" smtClean="0">
                <a:solidFill>
                  <a:srgbClr val="000000"/>
                </a:solidFill>
                <a:latin typeface="Calibri" pitchFamily="34" charset="0"/>
              </a:rPr>
              <a:t>3.5:1 power savings ?  Must consider FET capacitances.</a:t>
            </a:r>
            <a:endParaRPr lang="en-US" sz="2400" i="1" dirty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23" name="Picture 22" descr="delay_analysis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4572000"/>
            <a:ext cx="4724400" cy="1332618"/>
          </a:xfrm>
          <a:prstGeom prst="rect">
            <a:avLst/>
          </a:prstGeom>
        </p:spPr>
      </p:pic>
      <p:graphicFrame>
        <p:nvGraphicFramePr>
          <p:cNvPr id="24" name="Object 1"/>
          <p:cNvGraphicFramePr>
            <a:graphicFrameLocks noChangeAspect="1"/>
          </p:cNvGraphicFramePr>
          <p:nvPr/>
        </p:nvGraphicFramePr>
        <p:xfrm>
          <a:off x="4732338" y="4511675"/>
          <a:ext cx="4259262" cy="1050925"/>
        </p:xfrm>
        <a:graphic>
          <a:graphicData uri="http://schemas.openxmlformats.org/presentationml/2006/ole">
            <p:oleObj spid="_x0000_s709638" name="Equation" r:id="rId9" imgW="2819160" imgH="698400" progId="Equation.3">
              <p:embed/>
            </p:oleObj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4886325" y="5791200"/>
          <a:ext cx="2962275" cy="685800"/>
        </p:xfrm>
        <a:graphic>
          <a:graphicData uri="http://schemas.openxmlformats.org/presentationml/2006/ole">
            <p:oleObj spid="_x0000_s709639" name="Equation" r:id="rId10" imgW="1955520" imgH="457200" progId="Equation.3">
              <p:embed/>
            </p:oleObj>
          </a:graphicData>
        </a:graphic>
      </p:graphicFrame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76200" y="6559119"/>
            <a:ext cx="8991600" cy="298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628" tIns="41315" rIns="82628" bIns="41315">
            <a:spAutoFit/>
          </a:bodyPr>
          <a:lstStyle/>
          <a:p>
            <a:pPr defTabSz="820738" eaLnBrk="0" hangingPunct="0"/>
            <a:r>
              <a:rPr lang="en-US" sz="1400" b="0" smtClean="0">
                <a:solidFill>
                  <a:srgbClr val="000000"/>
                </a:solidFill>
                <a:latin typeface="Calibri" pitchFamily="34" charset="0"/>
              </a:rPr>
              <a:t>Assumes (</a:t>
            </a:r>
            <a:r>
              <a:rPr lang="en-US" sz="1400" b="0" smtClean="0">
                <a:solidFill>
                  <a:srgbClr val="000000"/>
                </a:solidFill>
                <a:latin typeface="Calibri" pitchFamily="34" charset="0"/>
              </a:rPr>
              <a:t>Hodges &amp; Jackson, 2003</a:t>
            </a:r>
            <a:r>
              <a:rPr lang="en-US" sz="1400" b="0" smtClean="0">
                <a:solidFill>
                  <a:srgbClr val="000000"/>
                </a:solidFill>
                <a:latin typeface="Calibri" pitchFamily="34" charset="0"/>
              </a:rPr>
              <a:t>):  </a:t>
            </a:r>
            <a:r>
              <a:rPr lang="en-US" sz="1400" b="0" dirty="0" smtClean="0">
                <a:solidFill>
                  <a:srgbClr val="000000"/>
                </a:solidFill>
                <a:latin typeface="Calibri" pitchFamily="34" charset="0"/>
              </a:rPr>
              <a:t>(1) </a:t>
            </a:r>
            <a:r>
              <a:rPr lang="en-US" sz="1400" b="0" smtClean="0">
                <a:solidFill>
                  <a:srgbClr val="000000"/>
                </a:solidFill>
                <a:latin typeface="Calibri" pitchFamily="34" charset="0"/>
              </a:rPr>
              <a:t>Charge-control </a:t>
            </a:r>
            <a:r>
              <a:rPr lang="en-US" sz="1400" b="0" smtClean="0">
                <a:solidFill>
                  <a:srgbClr val="000000"/>
                </a:solidFill>
                <a:latin typeface="Calibri" pitchFamily="34" charset="0"/>
              </a:rPr>
              <a:t>analysis  (</a:t>
            </a:r>
            <a:r>
              <a:rPr lang="en-US" sz="1400" b="0" dirty="0" smtClean="0">
                <a:solidFill>
                  <a:srgbClr val="000000"/>
                </a:solidFill>
                <a:latin typeface="Calibri" pitchFamily="34" charset="0"/>
              </a:rPr>
              <a:t>2) </a:t>
            </a:r>
            <a:r>
              <a:rPr lang="en-US" sz="1400" b="0" i="1" dirty="0" smtClean="0">
                <a:solidFill>
                  <a:srgbClr val="000000"/>
                </a:solidFill>
                <a:latin typeface="Calibri" pitchFamily="34" charset="0"/>
              </a:rPr>
              <a:t>I</a:t>
            </a:r>
            <a:r>
              <a:rPr lang="en-US" sz="1400" b="0" i="1" baseline="-25000" dirty="0" smtClean="0">
                <a:solidFill>
                  <a:srgbClr val="000000"/>
                </a:solidFill>
                <a:latin typeface="Calibri" pitchFamily="34" charset="0"/>
              </a:rPr>
              <a:t>on,PFET </a:t>
            </a:r>
            <a:r>
              <a:rPr lang="en-US" sz="1400" b="0" i="1" dirty="0" smtClean="0">
                <a:solidFill>
                  <a:srgbClr val="000000"/>
                </a:solidFill>
                <a:latin typeface="Calibri" pitchFamily="34" charset="0"/>
              </a:rPr>
              <a:t>/ W</a:t>
            </a:r>
            <a:r>
              <a:rPr lang="en-US" sz="1400" b="0" i="1" baseline="-25000" dirty="0" smtClean="0">
                <a:solidFill>
                  <a:srgbClr val="000000"/>
                </a:solidFill>
                <a:latin typeface="Calibri" pitchFamily="34" charset="0"/>
              </a:rPr>
              <a:t>g</a:t>
            </a:r>
            <a:r>
              <a:rPr lang="en-US" sz="1400" b="0" dirty="0" smtClean="0">
                <a:solidFill>
                  <a:srgbClr val="000000"/>
                </a:solidFill>
                <a:latin typeface="Calibri" pitchFamily="34" charset="0"/>
              </a:rPr>
              <a:t>=0.5*</a:t>
            </a:r>
            <a:r>
              <a:rPr lang="en-US" sz="1400" b="0" i="1" dirty="0" smtClean="0">
                <a:solidFill>
                  <a:srgbClr val="000000"/>
                </a:solidFill>
                <a:latin typeface="Calibri" pitchFamily="34" charset="0"/>
              </a:rPr>
              <a:t>I</a:t>
            </a:r>
            <a:r>
              <a:rPr lang="en-US" sz="1400" b="0" i="1" baseline="-25000" dirty="0" smtClean="0">
                <a:solidFill>
                  <a:srgbClr val="000000"/>
                </a:solidFill>
                <a:latin typeface="Calibri" pitchFamily="34" charset="0"/>
              </a:rPr>
              <a:t>on,NFET  </a:t>
            </a:r>
            <a:r>
              <a:rPr lang="en-US" sz="1400" b="0" i="1" smtClean="0">
                <a:solidFill>
                  <a:srgbClr val="000000"/>
                </a:solidFill>
                <a:latin typeface="Calibri" pitchFamily="34" charset="0"/>
              </a:rPr>
              <a:t>/ </a:t>
            </a:r>
            <a:r>
              <a:rPr lang="en-US" sz="1400" b="0" i="1" smtClean="0">
                <a:solidFill>
                  <a:srgbClr val="000000"/>
                </a:solidFill>
                <a:latin typeface="Calibri" pitchFamily="34" charset="0"/>
              </a:rPr>
              <a:t>W</a:t>
            </a:r>
            <a:r>
              <a:rPr lang="en-US" sz="1400" b="0" i="1" baseline="-25000" smtClean="0">
                <a:solidFill>
                  <a:srgbClr val="000000"/>
                </a:solidFill>
                <a:latin typeface="Calibri" pitchFamily="34" charset="0"/>
              </a:rPr>
              <a:t>g</a:t>
            </a:r>
            <a:r>
              <a:rPr lang="en-US" sz="1400" b="0" i="1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1400" b="0" smtClean="0">
                <a:solidFill>
                  <a:srgbClr val="000000"/>
                </a:solidFill>
                <a:latin typeface="Calibri" pitchFamily="34" charset="0"/>
              </a:rPr>
              <a:t>   </a:t>
            </a:r>
            <a:r>
              <a:rPr lang="en-US" sz="1400" b="0" dirty="0" smtClean="0">
                <a:solidFill>
                  <a:srgbClr val="000000"/>
                </a:solidFill>
                <a:latin typeface="Calibri" pitchFamily="34" charset="0"/>
              </a:rPr>
              <a:t>(3</a:t>
            </a:r>
            <a:r>
              <a:rPr lang="en-US" sz="1400" b="0" smtClean="0">
                <a:solidFill>
                  <a:srgbClr val="000000"/>
                </a:solidFill>
                <a:latin typeface="Calibri" pitchFamily="34" charset="0"/>
              </a:rPr>
              <a:t>) </a:t>
            </a:r>
            <a:r>
              <a:rPr lang="en-US" sz="1400" b="0" smtClean="0">
                <a:solidFill>
                  <a:srgbClr val="000000"/>
                </a:solidFill>
                <a:latin typeface="Calibri" pitchFamily="34" charset="0"/>
              </a:rPr>
              <a:t>FO=FI=1</a:t>
            </a:r>
            <a:endParaRPr lang="en-US" sz="1400" b="0" smtClean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11137"/>
            <a:ext cx="8534400" cy="398463"/>
          </a:xfrm>
        </p:spPr>
        <p:txBody>
          <a:bodyPr/>
          <a:lstStyle/>
          <a:p>
            <a:pPr eaLnBrk="1" hangingPunct="1"/>
            <a:r>
              <a:rPr lang="en-US" b="0" dirty="0" smtClean="0"/>
              <a:t>Power and Delay Comparison</a:t>
            </a:r>
          </a:p>
        </p:txBody>
      </p:sp>
      <p:sp>
        <p:nvSpPr>
          <p:cNvPr id="8" name="Rectangle 6"/>
          <p:cNvSpPr txBox="1">
            <a:spLocks noChangeArrowheads="1"/>
          </p:cNvSpPr>
          <p:nvPr/>
        </p:nvSpPr>
        <p:spPr bwMode="auto">
          <a:xfrm>
            <a:off x="8763000" y="6610350"/>
            <a:ext cx="3810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</a:pPr>
            <a:fld id="{EED860A8-D6DC-4E8D-AD28-EB3D7A9CAAA9}" type="slidenum">
              <a:rPr lang="en-US" b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pPr algn="r" eaLnBrk="0" hangingPunct="0">
                <a:lnSpc>
                  <a:spcPct val="90000"/>
                </a:lnSpc>
                <a:spcBef>
                  <a:spcPct val="50000"/>
                </a:spcBef>
                <a:buClr>
                  <a:srgbClr val="FF0000"/>
                </a:buClr>
              </a:pPr>
              <a:t>11</a:t>
            </a:fld>
            <a:endParaRPr lang="en-US" b="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778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</a:pPr>
            <a:endParaRPr lang="en-US" b="0" dirty="0">
              <a:solidFill>
                <a:srgbClr val="000000"/>
              </a:solidFill>
              <a:cs typeface="+mn-cs"/>
            </a:endParaRPr>
          </a:p>
        </p:txBody>
      </p:sp>
      <p:pic>
        <p:nvPicPr>
          <p:cNvPr id="19" name="Picture 18" descr="doron_draw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2235" y="3930109"/>
            <a:ext cx="2205990" cy="2916936"/>
          </a:xfrm>
          <a:prstGeom prst="rect">
            <a:avLst/>
          </a:prstGeom>
        </p:spPr>
      </p:pic>
      <p:sp>
        <p:nvSpPr>
          <p:cNvPr id="21" name="Rectangle 5"/>
          <p:cNvSpPr>
            <a:spLocks noChangeArrowheads="1"/>
          </p:cNvSpPr>
          <p:nvPr/>
        </p:nvSpPr>
        <p:spPr bwMode="auto">
          <a:xfrm>
            <a:off x="155425" y="663840"/>
            <a:ext cx="3692930" cy="452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628" tIns="41315" rIns="82628" bIns="41315">
            <a:spAutoFit/>
          </a:bodyPr>
          <a:lstStyle/>
          <a:p>
            <a:pPr defTabSz="820738" eaLnBrk="0" hangingPunct="0"/>
            <a:r>
              <a:rPr lang="en-US" sz="2400" i="1" dirty="0" smtClean="0">
                <a:solidFill>
                  <a:srgbClr val="000000"/>
                </a:solidFill>
                <a:latin typeface="Calibri" pitchFamily="34" charset="0"/>
              </a:rPr>
              <a:t>Planar FET, V</a:t>
            </a:r>
            <a:r>
              <a:rPr lang="en-US" sz="2400" i="1" baseline="-25000" dirty="0" smtClean="0">
                <a:solidFill>
                  <a:srgbClr val="000000"/>
                </a:solidFill>
                <a:latin typeface="Calibri" pitchFamily="34" charset="0"/>
              </a:rPr>
              <a:t>dd</a:t>
            </a:r>
            <a:r>
              <a:rPr lang="en-US" sz="2400" i="1" dirty="0" smtClean="0">
                <a:solidFill>
                  <a:srgbClr val="000000"/>
                </a:solidFill>
                <a:latin typeface="Calibri" pitchFamily="34" charset="0"/>
              </a:rPr>
              <a:t>=500 mV</a:t>
            </a:r>
            <a:endParaRPr lang="en-US" sz="2400" i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2" name="Rectangle 5"/>
          <p:cNvSpPr>
            <a:spLocks noChangeArrowheads="1"/>
          </p:cNvSpPr>
          <p:nvPr/>
        </p:nvSpPr>
        <p:spPr bwMode="auto">
          <a:xfrm>
            <a:off x="193830" y="3467405"/>
            <a:ext cx="3692930" cy="452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628" tIns="41315" rIns="82628" bIns="41315">
            <a:spAutoFit/>
          </a:bodyPr>
          <a:lstStyle/>
          <a:p>
            <a:pPr defTabSz="820738" eaLnBrk="0" hangingPunct="0"/>
            <a:r>
              <a:rPr lang="en-US" sz="2400" i="1" dirty="0" smtClean="0">
                <a:solidFill>
                  <a:srgbClr val="000000"/>
                </a:solidFill>
                <a:latin typeface="Calibri" pitchFamily="34" charset="0"/>
              </a:rPr>
              <a:t>tall finFET, </a:t>
            </a:r>
            <a:r>
              <a:rPr lang="en-US" sz="2400" i="1" dirty="0" smtClean="0">
                <a:solidFill>
                  <a:srgbClr val="FF0000"/>
                </a:solidFill>
                <a:latin typeface="Calibri" pitchFamily="34" charset="0"/>
              </a:rPr>
              <a:t>V</a:t>
            </a:r>
            <a:r>
              <a:rPr lang="en-US" sz="2400" i="1" baseline="-25000" dirty="0" smtClean="0">
                <a:solidFill>
                  <a:srgbClr val="FF0000"/>
                </a:solidFill>
                <a:latin typeface="Calibri" pitchFamily="34" charset="0"/>
              </a:rPr>
              <a:t>dd</a:t>
            </a:r>
            <a:r>
              <a:rPr lang="en-US" sz="2400" i="1" dirty="0" smtClean="0">
                <a:solidFill>
                  <a:srgbClr val="FF0000"/>
                </a:solidFill>
                <a:latin typeface="Calibri" pitchFamily="34" charset="0"/>
              </a:rPr>
              <a:t>=268 mV</a:t>
            </a:r>
          </a:p>
        </p:txBody>
      </p:sp>
      <p:graphicFrame>
        <p:nvGraphicFramePr>
          <p:cNvPr id="796677" name="Object 5"/>
          <p:cNvGraphicFramePr>
            <a:graphicFrameLocks noChangeAspect="1"/>
          </p:cNvGraphicFramePr>
          <p:nvPr/>
        </p:nvGraphicFramePr>
        <p:xfrm>
          <a:off x="2776538" y="3981450"/>
          <a:ext cx="2192337" cy="2559050"/>
        </p:xfrm>
        <a:graphic>
          <a:graphicData uri="http://schemas.openxmlformats.org/presentationml/2006/ole">
            <p:oleObj spid="_x0000_s687106" name="KGPlot" r:id="rId5" imgW="2743200" imgH="3200400" progId="KGraph_Plot">
              <p:embed/>
            </p:oleObj>
          </a:graphicData>
        </a:graphic>
      </p:graphicFrame>
      <p:graphicFrame>
        <p:nvGraphicFramePr>
          <p:cNvPr id="796678" name="Object 6"/>
          <p:cNvGraphicFramePr>
            <a:graphicFrameLocks noChangeAspect="1"/>
          </p:cNvGraphicFramePr>
          <p:nvPr/>
        </p:nvGraphicFramePr>
        <p:xfrm>
          <a:off x="2825625" y="909943"/>
          <a:ext cx="2130425" cy="2557462"/>
        </p:xfrm>
        <a:graphic>
          <a:graphicData uri="http://schemas.openxmlformats.org/presentationml/2006/ole">
            <p:oleObj spid="_x0000_s687107" name="KGPlot" r:id="rId6" imgW="2666880" imgH="3200400" progId="KGraph_Plot">
              <p:embed/>
            </p:oleObj>
          </a:graphicData>
        </a:graphic>
      </p:graphicFrame>
      <p:sp>
        <p:nvSpPr>
          <p:cNvPr id="28" name="Rectangle 5"/>
          <p:cNvSpPr>
            <a:spLocks noChangeArrowheads="1"/>
          </p:cNvSpPr>
          <p:nvPr/>
        </p:nvSpPr>
        <p:spPr bwMode="auto">
          <a:xfrm>
            <a:off x="5032860" y="894270"/>
            <a:ext cx="3692930" cy="39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628" tIns="41315" rIns="82628" bIns="41315">
            <a:spAutoFit/>
          </a:bodyPr>
          <a:lstStyle/>
          <a:p>
            <a:pPr defTabSz="820738" eaLnBrk="0" hangingPunct="0"/>
            <a:r>
              <a:rPr lang="en-US" sz="2000" b="0" i="1" dirty="0" smtClean="0">
                <a:solidFill>
                  <a:srgbClr val="000000"/>
                </a:solidFill>
                <a:latin typeface="Calibri" pitchFamily="34" charset="0"/>
              </a:rPr>
              <a:t>I</a:t>
            </a:r>
            <a:r>
              <a:rPr lang="en-US" sz="2000" b="0" i="1" baseline="-25000" dirty="0" smtClean="0">
                <a:solidFill>
                  <a:srgbClr val="000000"/>
                </a:solidFill>
                <a:latin typeface="Calibri" pitchFamily="34" charset="0"/>
              </a:rPr>
              <a:t>on</a:t>
            </a:r>
            <a:r>
              <a:rPr lang="en-US" sz="2000" b="0" dirty="0" smtClean="0">
                <a:solidFill>
                  <a:srgbClr val="000000"/>
                </a:solidFill>
                <a:latin typeface="Calibri" pitchFamily="34" charset="0"/>
              </a:rPr>
              <a:t>=20 </a:t>
            </a:r>
            <a:r>
              <a:rPr lang="en-US" sz="2000" b="0" dirty="0" smtClean="0">
                <a:solidFill>
                  <a:srgbClr val="000000"/>
                </a:solidFill>
                <a:latin typeface="Symbol" pitchFamily="18" charset="2"/>
              </a:rPr>
              <a:t>m</a:t>
            </a:r>
            <a:r>
              <a:rPr lang="en-US" sz="2000" b="0" dirty="0" smtClean="0">
                <a:solidFill>
                  <a:srgbClr val="000000"/>
                </a:solidFill>
                <a:latin typeface="Calibri" pitchFamily="34" charset="0"/>
              </a:rPr>
              <a:t>A, </a:t>
            </a:r>
            <a:r>
              <a:rPr lang="en-US" sz="2000" b="0" i="1" dirty="0" smtClean="0">
                <a:solidFill>
                  <a:srgbClr val="000000"/>
                </a:solidFill>
                <a:latin typeface="Calibri" pitchFamily="34" charset="0"/>
              </a:rPr>
              <a:t>I</a:t>
            </a:r>
            <a:r>
              <a:rPr lang="en-US" sz="2000" b="0" i="1" baseline="-25000" dirty="0" smtClean="0">
                <a:solidFill>
                  <a:srgbClr val="000000"/>
                </a:solidFill>
                <a:latin typeface="Calibri" pitchFamily="34" charset="0"/>
              </a:rPr>
              <a:t>off</a:t>
            </a:r>
            <a:r>
              <a:rPr lang="en-US" sz="2000" b="0" dirty="0" smtClean="0">
                <a:solidFill>
                  <a:srgbClr val="000000"/>
                </a:solidFill>
                <a:latin typeface="Calibri" pitchFamily="34" charset="0"/>
              </a:rPr>
              <a:t>=2nA</a:t>
            </a:r>
            <a:endParaRPr lang="en-US" sz="2000" b="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9" name="Rectangle 5"/>
          <p:cNvSpPr>
            <a:spLocks noChangeArrowheads="1"/>
          </p:cNvSpPr>
          <p:nvPr/>
        </p:nvSpPr>
        <p:spPr bwMode="auto">
          <a:xfrm>
            <a:off x="5065215" y="4074722"/>
            <a:ext cx="3692930" cy="39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628" tIns="41315" rIns="82628" bIns="41315">
            <a:spAutoFit/>
          </a:bodyPr>
          <a:lstStyle/>
          <a:p>
            <a:pPr defTabSz="820738" eaLnBrk="0" hangingPunct="0"/>
            <a:r>
              <a:rPr lang="en-US" sz="2000" b="0" i="1" dirty="0" smtClean="0">
                <a:solidFill>
                  <a:srgbClr val="000000"/>
                </a:solidFill>
                <a:latin typeface="Calibri" pitchFamily="34" charset="0"/>
              </a:rPr>
              <a:t>I</a:t>
            </a:r>
            <a:r>
              <a:rPr lang="en-US" sz="2000" b="0" i="1" baseline="-25000" dirty="0" smtClean="0">
                <a:solidFill>
                  <a:srgbClr val="000000"/>
                </a:solidFill>
                <a:latin typeface="Calibri" pitchFamily="34" charset="0"/>
              </a:rPr>
              <a:t>on</a:t>
            </a:r>
            <a:r>
              <a:rPr lang="en-US" sz="2000" b="0" dirty="0" smtClean="0">
                <a:solidFill>
                  <a:srgbClr val="000000"/>
                </a:solidFill>
                <a:latin typeface="Calibri" pitchFamily="34" charset="0"/>
              </a:rPr>
              <a:t>=20 </a:t>
            </a:r>
            <a:r>
              <a:rPr lang="en-US" sz="2000" b="0" dirty="0" smtClean="0">
                <a:solidFill>
                  <a:srgbClr val="000000"/>
                </a:solidFill>
                <a:latin typeface="Symbol" pitchFamily="18" charset="2"/>
              </a:rPr>
              <a:t>m</a:t>
            </a:r>
            <a:r>
              <a:rPr lang="en-US" sz="2000" b="0" dirty="0" smtClean="0">
                <a:solidFill>
                  <a:srgbClr val="000000"/>
                </a:solidFill>
                <a:latin typeface="Calibri" pitchFamily="34" charset="0"/>
              </a:rPr>
              <a:t>A, </a:t>
            </a:r>
            <a:r>
              <a:rPr lang="en-US" sz="2000" b="0" i="1" dirty="0" smtClean="0">
                <a:solidFill>
                  <a:srgbClr val="000000"/>
                </a:solidFill>
                <a:latin typeface="Calibri" pitchFamily="34" charset="0"/>
              </a:rPr>
              <a:t>I</a:t>
            </a:r>
            <a:r>
              <a:rPr lang="en-US" sz="2000" b="0" i="1" baseline="-25000" dirty="0" smtClean="0">
                <a:solidFill>
                  <a:srgbClr val="000000"/>
                </a:solidFill>
                <a:latin typeface="Calibri" pitchFamily="34" charset="0"/>
              </a:rPr>
              <a:t>off</a:t>
            </a:r>
            <a:r>
              <a:rPr lang="en-US" sz="2000" b="0" dirty="0" smtClean="0">
                <a:solidFill>
                  <a:srgbClr val="000000"/>
                </a:solidFill>
                <a:latin typeface="Calibri" pitchFamily="34" charset="0"/>
              </a:rPr>
              <a:t>=2nA</a:t>
            </a:r>
            <a:endParaRPr lang="en-US" sz="2000" b="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0" name="Rectangle 5"/>
          <p:cNvSpPr>
            <a:spLocks noChangeArrowheads="1"/>
          </p:cNvSpPr>
          <p:nvPr/>
        </p:nvSpPr>
        <p:spPr bwMode="auto">
          <a:xfrm>
            <a:off x="5032860" y="1271157"/>
            <a:ext cx="3692930" cy="39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628" tIns="41315" rIns="82628" bIns="41315">
            <a:spAutoFit/>
          </a:bodyPr>
          <a:lstStyle/>
          <a:p>
            <a:pPr defTabSz="820738" eaLnBrk="0" hangingPunct="0"/>
            <a:r>
              <a:rPr lang="en-US" sz="2000" b="0" i="1" dirty="0" smtClean="0">
                <a:solidFill>
                  <a:srgbClr val="000000"/>
                </a:solidFill>
                <a:latin typeface="Calibri" pitchFamily="34" charset="0"/>
              </a:rPr>
              <a:t>C</a:t>
            </a:r>
            <a:r>
              <a:rPr lang="en-US" sz="2000" b="0" i="1" baseline="-25000" dirty="0" smtClean="0">
                <a:solidFill>
                  <a:srgbClr val="000000"/>
                </a:solidFill>
                <a:latin typeface="Calibri" pitchFamily="34" charset="0"/>
              </a:rPr>
              <a:t>g-ch</a:t>
            </a:r>
            <a:r>
              <a:rPr lang="en-US" sz="2000" b="0" dirty="0" smtClean="0">
                <a:solidFill>
                  <a:srgbClr val="000000"/>
                </a:solidFill>
                <a:latin typeface="Calibri" pitchFamily="34" charset="0"/>
              </a:rPr>
              <a:t>=</a:t>
            </a:r>
            <a:r>
              <a:rPr lang="en-US" sz="2000" b="0" i="1" dirty="0" smtClean="0">
                <a:solidFill>
                  <a:srgbClr val="000000"/>
                </a:solidFill>
                <a:latin typeface="Calibri" pitchFamily="34" charset="0"/>
              </a:rPr>
              <a:t>I</a:t>
            </a:r>
            <a:r>
              <a:rPr lang="en-US" sz="2000" b="0" i="1" baseline="-25000" dirty="0" smtClean="0">
                <a:solidFill>
                  <a:srgbClr val="000000"/>
                </a:solidFill>
                <a:latin typeface="Calibri" pitchFamily="34" charset="0"/>
              </a:rPr>
              <a:t>on</a:t>
            </a:r>
            <a:r>
              <a:rPr lang="en-US" sz="2000" b="0" i="1" dirty="0" smtClean="0">
                <a:solidFill>
                  <a:srgbClr val="000000"/>
                </a:solidFill>
                <a:latin typeface="Calibri" pitchFamily="34" charset="0"/>
              </a:rPr>
              <a:t>L</a:t>
            </a:r>
            <a:r>
              <a:rPr lang="en-US" sz="2000" b="0" i="1" baseline="-25000" dirty="0" smtClean="0">
                <a:solidFill>
                  <a:srgbClr val="000000"/>
                </a:solidFill>
                <a:latin typeface="Calibri" pitchFamily="34" charset="0"/>
              </a:rPr>
              <a:t>g </a:t>
            </a:r>
            <a:r>
              <a:rPr lang="en-US" sz="2000" b="0" i="1" dirty="0" smtClean="0">
                <a:solidFill>
                  <a:srgbClr val="000000"/>
                </a:solidFill>
                <a:latin typeface="Calibri" pitchFamily="34" charset="0"/>
              </a:rPr>
              <a:t>/v</a:t>
            </a:r>
            <a:r>
              <a:rPr lang="en-US" sz="2000" b="0" i="1" baseline="-25000" dirty="0" smtClean="0">
                <a:solidFill>
                  <a:srgbClr val="000000"/>
                </a:solidFill>
                <a:latin typeface="Calibri" pitchFamily="34" charset="0"/>
              </a:rPr>
              <a:t>inj</a:t>
            </a:r>
            <a:r>
              <a:rPr lang="en-US" sz="2000" b="0" i="1" dirty="0" smtClean="0">
                <a:solidFill>
                  <a:srgbClr val="000000"/>
                </a:solidFill>
                <a:latin typeface="Calibri" pitchFamily="34" charset="0"/>
              </a:rPr>
              <a:t>V</a:t>
            </a:r>
            <a:r>
              <a:rPr lang="en-US" sz="2000" b="0" i="1" baseline="-25000" dirty="0" smtClean="0">
                <a:solidFill>
                  <a:srgbClr val="000000"/>
                </a:solidFill>
                <a:latin typeface="Calibri" pitchFamily="34" charset="0"/>
              </a:rPr>
              <a:t>dd</a:t>
            </a:r>
            <a:r>
              <a:rPr lang="en-US" sz="2000" b="0" dirty="0" smtClean="0">
                <a:solidFill>
                  <a:srgbClr val="000000"/>
                </a:solidFill>
                <a:latin typeface="Calibri" pitchFamily="34" charset="0"/>
              </a:rPr>
              <a:t>=1.3 aF</a:t>
            </a:r>
            <a:endParaRPr lang="en-US" sz="2000" b="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1" name="Rectangle 5"/>
          <p:cNvSpPr>
            <a:spLocks noChangeArrowheads="1"/>
          </p:cNvSpPr>
          <p:nvPr/>
        </p:nvSpPr>
        <p:spPr bwMode="auto">
          <a:xfrm>
            <a:off x="5032860" y="4458772"/>
            <a:ext cx="3692930" cy="39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628" tIns="41315" rIns="82628" bIns="41315">
            <a:spAutoFit/>
          </a:bodyPr>
          <a:lstStyle/>
          <a:p>
            <a:pPr defTabSz="820738" eaLnBrk="0" hangingPunct="0"/>
            <a:r>
              <a:rPr lang="en-US" sz="2000" b="0" i="1" dirty="0" smtClean="0">
                <a:solidFill>
                  <a:srgbClr val="000000"/>
                </a:solidFill>
                <a:latin typeface="Calibri" pitchFamily="34" charset="0"/>
              </a:rPr>
              <a:t>C</a:t>
            </a:r>
            <a:r>
              <a:rPr lang="en-US" sz="2000" b="0" i="1" baseline="-25000" dirty="0" smtClean="0">
                <a:solidFill>
                  <a:srgbClr val="000000"/>
                </a:solidFill>
                <a:latin typeface="Calibri" pitchFamily="34" charset="0"/>
              </a:rPr>
              <a:t>g-ch</a:t>
            </a:r>
            <a:r>
              <a:rPr lang="en-US" sz="2000" b="0" dirty="0" smtClean="0">
                <a:solidFill>
                  <a:srgbClr val="000000"/>
                </a:solidFill>
                <a:latin typeface="Calibri" pitchFamily="34" charset="0"/>
              </a:rPr>
              <a:t>=</a:t>
            </a:r>
            <a:r>
              <a:rPr lang="en-US" sz="2000" b="0" i="1" dirty="0" smtClean="0">
                <a:solidFill>
                  <a:srgbClr val="000000"/>
                </a:solidFill>
                <a:latin typeface="Calibri" pitchFamily="34" charset="0"/>
              </a:rPr>
              <a:t>I</a:t>
            </a:r>
            <a:r>
              <a:rPr lang="en-US" sz="2000" b="0" i="1" baseline="-25000" dirty="0" smtClean="0">
                <a:solidFill>
                  <a:srgbClr val="000000"/>
                </a:solidFill>
                <a:latin typeface="Calibri" pitchFamily="34" charset="0"/>
              </a:rPr>
              <a:t>on</a:t>
            </a:r>
            <a:r>
              <a:rPr lang="en-US" sz="2000" b="0" i="1" dirty="0" smtClean="0">
                <a:solidFill>
                  <a:srgbClr val="000000"/>
                </a:solidFill>
                <a:latin typeface="Calibri" pitchFamily="34" charset="0"/>
              </a:rPr>
              <a:t>L</a:t>
            </a:r>
            <a:r>
              <a:rPr lang="en-US" sz="2000" b="0" i="1" baseline="-25000" dirty="0" smtClean="0">
                <a:solidFill>
                  <a:srgbClr val="000000"/>
                </a:solidFill>
                <a:latin typeface="Calibri" pitchFamily="34" charset="0"/>
              </a:rPr>
              <a:t>g </a:t>
            </a:r>
            <a:r>
              <a:rPr lang="en-US" sz="2000" b="0" i="1" dirty="0" smtClean="0">
                <a:solidFill>
                  <a:srgbClr val="000000"/>
                </a:solidFill>
                <a:latin typeface="Calibri" pitchFamily="34" charset="0"/>
              </a:rPr>
              <a:t>/v</a:t>
            </a:r>
            <a:r>
              <a:rPr lang="en-US" sz="2000" b="0" i="1" baseline="-25000" dirty="0" smtClean="0">
                <a:solidFill>
                  <a:srgbClr val="000000"/>
                </a:solidFill>
                <a:latin typeface="Calibri" pitchFamily="34" charset="0"/>
              </a:rPr>
              <a:t>inj</a:t>
            </a:r>
            <a:r>
              <a:rPr lang="en-US" sz="2000" b="0" i="1" dirty="0" smtClean="0">
                <a:solidFill>
                  <a:srgbClr val="000000"/>
                </a:solidFill>
                <a:latin typeface="Calibri" pitchFamily="34" charset="0"/>
              </a:rPr>
              <a:t>V</a:t>
            </a:r>
            <a:r>
              <a:rPr lang="en-US" sz="2000" b="0" i="1" baseline="-25000" dirty="0" smtClean="0">
                <a:solidFill>
                  <a:srgbClr val="000000"/>
                </a:solidFill>
                <a:latin typeface="Calibri" pitchFamily="34" charset="0"/>
              </a:rPr>
              <a:t>dd</a:t>
            </a:r>
            <a:r>
              <a:rPr lang="en-US" sz="2000" b="0" dirty="0" smtClean="0">
                <a:solidFill>
                  <a:srgbClr val="000000"/>
                </a:solidFill>
                <a:latin typeface="Calibri" pitchFamily="34" charset="0"/>
              </a:rPr>
              <a:t>=3.7 aF</a:t>
            </a:r>
            <a:endParaRPr lang="en-US" sz="2000" b="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2" name="Rectangle 5"/>
          <p:cNvSpPr>
            <a:spLocks noChangeArrowheads="1"/>
          </p:cNvSpPr>
          <p:nvPr/>
        </p:nvSpPr>
        <p:spPr bwMode="auto">
          <a:xfrm>
            <a:off x="5032860" y="1655207"/>
            <a:ext cx="3692930" cy="39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628" tIns="41315" rIns="82628" bIns="41315">
            <a:spAutoFit/>
          </a:bodyPr>
          <a:lstStyle/>
          <a:p>
            <a:pPr defTabSz="820738" eaLnBrk="0" hangingPunct="0"/>
            <a:r>
              <a:rPr lang="en-US" sz="2000" b="0" i="1" dirty="0" smtClean="0">
                <a:solidFill>
                  <a:srgbClr val="000000"/>
                </a:solidFill>
                <a:latin typeface="Calibri" pitchFamily="34" charset="0"/>
              </a:rPr>
              <a:t>C</a:t>
            </a:r>
            <a:r>
              <a:rPr lang="en-US" sz="2000" b="0" i="1" baseline="-25000" dirty="0" smtClean="0">
                <a:solidFill>
                  <a:srgbClr val="000000"/>
                </a:solidFill>
                <a:latin typeface="Calibri" pitchFamily="34" charset="0"/>
              </a:rPr>
              <a:t>gd-f </a:t>
            </a:r>
            <a:r>
              <a:rPr lang="en-US" sz="2000" b="0" dirty="0" smtClean="0">
                <a:solidFill>
                  <a:srgbClr val="000000"/>
                </a:solidFill>
                <a:latin typeface="Calibri" pitchFamily="34" charset="0"/>
              </a:rPr>
              <a:t>= </a:t>
            </a:r>
            <a:r>
              <a:rPr lang="en-US" sz="2000" b="0" i="1" dirty="0" smtClean="0">
                <a:solidFill>
                  <a:srgbClr val="000000"/>
                </a:solidFill>
                <a:latin typeface="Calibri" pitchFamily="34" charset="0"/>
              </a:rPr>
              <a:t>C</a:t>
            </a:r>
            <a:r>
              <a:rPr lang="en-US" sz="2000" b="0" i="1" baseline="-25000" dirty="0" smtClean="0">
                <a:solidFill>
                  <a:srgbClr val="000000"/>
                </a:solidFill>
                <a:latin typeface="Calibri" pitchFamily="34" charset="0"/>
              </a:rPr>
              <a:t>gs-f </a:t>
            </a:r>
            <a:r>
              <a:rPr lang="en-US" sz="2000" b="0" dirty="0" smtClean="0">
                <a:solidFill>
                  <a:srgbClr val="000000"/>
                </a:solidFill>
                <a:latin typeface="Calibri" pitchFamily="34" charset="0"/>
              </a:rPr>
              <a:t>= </a:t>
            </a:r>
            <a:r>
              <a:rPr lang="en-US" sz="2000" b="0" dirty="0" smtClean="0">
                <a:solidFill>
                  <a:srgbClr val="0000FF"/>
                </a:solidFill>
                <a:latin typeface="Calibri" pitchFamily="34" charset="0"/>
              </a:rPr>
              <a:t>6 aF</a:t>
            </a:r>
            <a:endParaRPr lang="en-US" sz="2000" b="0" dirty="0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35" name="Rectangle 5"/>
          <p:cNvSpPr>
            <a:spLocks noChangeArrowheads="1"/>
          </p:cNvSpPr>
          <p:nvPr/>
        </p:nvSpPr>
        <p:spPr bwMode="auto">
          <a:xfrm>
            <a:off x="5032860" y="4842822"/>
            <a:ext cx="3692930" cy="39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628" tIns="41315" rIns="82628" bIns="41315">
            <a:spAutoFit/>
          </a:bodyPr>
          <a:lstStyle/>
          <a:p>
            <a:pPr defTabSz="820738" eaLnBrk="0" hangingPunct="0"/>
            <a:r>
              <a:rPr lang="en-US" sz="2000" b="0" i="1" dirty="0" smtClean="0">
                <a:solidFill>
                  <a:srgbClr val="000000"/>
                </a:solidFill>
                <a:latin typeface="Calibri" pitchFamily="34" charset="0"/>
              </a:rPr>
              <a:t>C</a:t>
            </a:r>
            <a:r>
              <a:rPr lang="en-US" sz="2000" b="0" i="1" baseline="-25000" dirty="0" smtClean="0">
                <a:solidFill>
                  <a:srgbClr val="000000"/>
                </a:solidFill>
                <a:latin typeface="Calibri" pitchFamily="34" charset="0"/>
              </a:rPr>
              <a:t>gd-f </a:t>
            </a:r>
            <a:r>
              <a:rPr lang="en-US" sz="2000" b="0" dirty="0" smtClean="0">
                <a:solidFill>
                  <a:srgbClr val="000000"/>
                </a:solidFill>
                <a:latin typeface="Calibri" pitchFamily="34" charset="0"/>
              </a:rPr>
              <a:t>= </a:t>
            </a:r>
            <a:r>
              <a:rPr lang="en-US" sz="2000" b="0" i="1" dirty="0" smtClean="0">
                <a:solidFill>
                  <a:srgbClr val="000000"/>
                </a:solidFill>
                <a:latin typeface="Calibri" pitchFamily="34" charset="0"/>
              </a:rPr>
              <a:t>C</a:t>
            </a:r>
            <a:r>
              <a:rPr lang="en-US" sz="2000" b="0" i="1" baseline="-25000" dirty="0" smtClean="0">
                <a:solidFill>
                  <a:srgbClr val="000000"/>
                </a:solidFill>
                <a:latin typeface="Calibri" pitchFamily="34" charset="0"/>
              </a:rPr>
              <a:t>gs-f </a:t>
            </a:r>
            <a:r>
              <a:rPr lang="en-US" sz="2000" b="0" dirty="0" smtClean="0">
                <a:solidFill>
                  <a:srgbClr val="000000"/>
                </a:solidFill>
                <a:latin typeface="Calibri" pitchFamily="34" charset="0"/>
              </a:rPr>
              <a:t>= </a:t>
            </a:r>
            <a:r>
              <a:rPr lang="en-US" sz="2000" b="0" dirty="0" smtClean="0">
                <a:solidFill>
                  <a:srgbClr val="FF0000"/>
                </a:solidFill>
                <a:latin typeface="Calibri" pitchFamily="34" charset="0"/>
              </a:rPr>
              <a:t>60 aF</a:t>
            </a:r>
            <a:endParaRPr lang="en-US" sz="2000" b="0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36" name="Picture 35" descr="doron_draw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70640" y="1168144"/>
            <a:ext cx="1945386" cy="1876806"/>
          </a:xfrm>
          <a:prstGeom prst="rect">
            <a:avLst/>
          </a:prstGeom>
        </p:spPr>
      </p:pic>
      <p:sp>
        <p:nvSpPr>
          <p:cNvPr id="37" name="Rectangle 5"/>
          <p:cNvSpPr>
            <a:spLocks noChangeArrowheads="1"/>
          </p:cNvSpPr>
          <p:nvPr/>
        </p:nvSpPr>
        <p:spPr bwMode="auto">
          <a:xfrm>
            <a:off x="5026810" y="2039257"/>
            <a:ext cx="3692930" cy="39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628" tIns="41315" rIns="82628" bIns="41315">
            <a:spAutoFit/>
          </a:bodyPr>
          <a:lstStyle/>
          <a:p>
            <a:pPr defTabSz="820738" eaLnBrk="0" hangingPunct="0"/>
            <a:r>
              <a:rPr lang="en-US" sz="2000" b="0" i="1" dirty="0" smtClean="0">
                <a:solidFill>
                  <a:srgbClr val="000000"/>
                </a:solidFill>
                <a:latin typeface="Calibri" pitchFamily="34" charset="0"/>
              </a:rPr>
              <a:t>C</a:t>
            </a:r>
            <a:r>
              <a:rPr lang="en-US" sz="2000" b="0" i="1" baseline="-25000" dirty="0" smtClean="0">
                <a:solidFill>
                  <a:srgbClr val="000000"/>
                </a:solidFill>
                <a:latin typeface="Calibri" pitchFamily="34" charset="0"/>
              </a:rPr>
              <a:t>wire</a:t>
            </a:r>
            <a:r>
              <a:rPr lang="en-US" sz="2000" b="0" dirty="0" smtClean="0">
                <a:solidFill>
                  <a:srgbClr val="000000"/>
                </a:solidFill>
                <a:latin typeface="Calibri" pitchFamily="34" charset="0"/>
              </a:rPr>
              <a:t>=  </a:t>
            </a:r>
            <a:r>
              <a:rPr lang="en-US" sz="2000" b="0" dirty="0" smtClean="0">
                <a:solidFill>
                  <a:srgbClr val="0000FF"/>
                </a:solidFill>
                <a:latin typeface="Calibri" pitchFamily="34" charset="0"/>
              </a:rPr>
              <a:t>2 fF</a:t>
            </a:r>
            <a:r>
              <a:rPr lang="en-US" sz="2000" b="0" dirty="0" smtClean="0">
                <a:solidFill>
                  <a:srgbClr val="FF0000"/>
                </a:solidFill>
                <a:latin typeface="Calibri" pitchFamily="34" charset="0"/>
              </a:rPr>
              <a:t>   </a:t>
            </a:r>
            <a:r>
              <a:rPr lang="en-US" sz="2000" b="0" dirty="0" smtClean="0">
                <a:solidFill>
                  <a:srgbClr val="000000"/>
                </a:solidFill>
                <a:latin typeface="Calibri" pitchFamily="34" charset="0"/>
              </a:rPr>
              <a:t>(10 </a:t>
            </a:r>
            <a:r>
              <a:rPr lang="en-US" sz="2000" b="0" dirty="0" smtClean="0">
                <a:solidFill>
                  <a:srgbClr val="000000"/>
                </a:solidFill>
                <a:latin typeface="Symbol" pitchFamily="18" charset="2"/>
              </a:rPr>
              <a:t>m</a:t>
            </a:r>
            <a:r>
              <a:rPr lang="en-US" sz="2000" b="0" dirty="0" smtClean="0">
                <a:solidFill>
                  <a:srgbClr val="000000"/>
                </a:solidFill>
                <a:latin typeface="Calibri" pitchFamily="34" charset="0"/>
              </a:rPr>
              <a:t>m length)</a:t>
            </a:r>
            <a:endParaRPr lang="en-US" sz="2000" b="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39" name="Rectangle 5"/>
          <p:cNvSpPr>
            <a:spLocks noChangeArrowheads="1"/>
          </p:cNvSpPr>
          <p:nvPr/>
        </p:nvSpPr>
        <p:spPr bwMode="auto">
          <a:xfrm>
            <a:off x="5032860" y="5195630"/>
            <a:ext cx="3692930" cy="39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628" tIns="41315" rIns="82628" bIns="41315">
            <a:spAutoFit/>
          </a:bodyPr>
          <a:lstStyle/>
          <a:p>
            <a:pPr defTabSz="820738" eaLnBrk="0" hangingPunct="0"/>
            <a:r>
              <a:rPr lang="en-US" sz="2000" b="0" i="1" dirty="0" smtClean="0">
                <a:solidFill>
                  <a:srgbClr val="000000"/>
                </a:solidFill>
                <a:latin typeface="Calibri" pitchFamily="34" charset="0"/>
              </a:rPr>
              <a:t>C</a:t>
            </a:r>
            <a:r>
              <a:rPr lang="en-US" sz="2000" b="0" i="1" baseline="-25000" dirty="0" smtClean="0">
                <a:solidFill>
                  <a:srgbClr val="000000"/>
                </a:solidFill>
                <a:latin typeface="Calibri" pitchFamily="34" charset="0"/>
              </a:rPr>
              <a:t>wire</a:t>
            </a:r>
            <a:r>
              <a:rPr lang="en-US" sz="2000" b="0" dirty="0" smtClean="0">
                <a:solidFill>
                  <a:srgbClr val="000000"/>
                </a:solidFill>
                <a:latin typeface="Calibri" pitchFamily="34" charset="0"/>
              </a:rPr>
              <a:t>=  </a:t>
            </a:r>
            <a:r>
              <a:rPr lang="en-US" sz="2000" b="0" dirty="0" smtClean="0">
                <a:solidFill>
                  <a:srgbClr val="FF0000"/>
                </a:solidFill>
                <a:latin typeface="Calibri" pitchFamily="34" charset="0"/>
              </a:rPr>
              <a:t>2 fF   </a:t>
            </a:r>
            <a:r>
              <a:rPr lang="en-US" sz="2000" b="0" dirty="0" smtClean="0">
                <a:solidFill>
                  <a:srgbClr val="000000"/>
                </a:solidFill>
                <a:latin typeface="Calibri" pitchFamily="34" charset="0"/>
              </a:rPr>
              <a:t>(10 </a:t>
            </a:r>
            <a:r>
              <a:rPr lang="en-US" sz="2000" b="0" dirty="0" smtClean="0">
                <a:solidFill>
                  <a:srgbClr val="000000"/>
                </a:solidFill>
                <a:latin typeface="Symbol" pitchFamily="18" charset="2"/>
              </a:rPr>
              <a:t>m</a:t>
            </a:r>
            <a:r>
              <a:rPr lang="en-US" sz="2000" b="0" dirty="0" smtClean="0">
                <a:solidFill>
                  <a:srgbClr val="000000"/>
                </a:solidFill>
                <a:latin typeface="Calibri" pitchFamily="34" charset="0"/>
              </a:rPr>
              <a:t>m length)</a:t>
            </a:r>
            <a:endParaRPr lang="en-US" sz="2000" b="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40" name="Rectangle 5"/>
          <p:cNvSpPr>
            <a:spLocks noChangeArrowheads="1"/>
          </p:cNvSpPr>
          <p:nvPr/>
        </p:nvSpPr>
        <p:spPr bwMode="auto">
          <a:xfrm>
            <a:off x="5032859" y="2392065"/>
            <a:ext cx="4111141" cy="1006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628" tIns="41315" rIns="82628" bIns="41315">
            <a:spAutoFit/>
          </a:bodyPr>
          <a:lstStyle/>
          <a:p>
            <a:pPr defTabSz="820738" eaLnBrk="0" hangingPunct="0"/>
            <a:r>
              <a:rPr lang="en-US" sz="2000" b="0" i="1" dirty="0" smtClean="0">
                <a:solidFill>
                  <a:srgbClr val="000000"/>
                </a:solidFill>
                <a:latin typeface="Calibri" pitchFamily="34" charset="0"/>
              </a:rPr>
              <a:t>C</a:t>
            </a:r>
            <a:r>
              <a:rPr lang="en-US" sz="2000" b="0" i="1" baseline="-25000" dirty="0" smtClean="0">
                <a:solidFill>
                  <a:srgbClr val="000000"/>
                </a:solidFill>
                <a:latin typeface="Calibri" pitchFamily="34" charset="0"/>
              </a:rPr>
              <a:t>total </a:t>
            </a:r>
            <a:r>
              <a:rPr lang="en-US" sz="2000" b="0" dirty="0" smtClean="0">
                <a:solidFill>
                  <a:srgbClr val="000000"/>
                </a:solidFill>
                <a:latin typeface="Calibri" pitchFamily="34" charset="0"/>
              </a:rPr>
              <a:t>=  </a:t>
            </a:r>
            <a:r>
              <a:rPr lang="en-US" sz="2000" b="0" dirty="0" smtClean="0">
                <a:solidFill>
                  <a:srgbClr val="0000FF"/>
                </a:solidFill>
                <a:latin typeface="Calibri" pitchFamily="34" charset="0"/>
              </a:rPr>
              <a:t>2.1 fF</a:t>
            </a:r>
            <a:r>
              <a:rPr lang="en-US" sz="2000" b="0" dirty="0" smtClean="0">
                <a:solidFill>
                  <a:srgbClr val="FF0000"/>
                </a:solidFill>
                <a:latin typeface="Calibri" pitchFamily="34" charset="0"/>
              </a:rPr>
              <a:t>   </a:t>
            </a:r>
            <a:r>
              <a:rPr lang="en-US" sz="2000" b="0" dirty="0" smtClean="0">
                <a:solidFill>
                  <a:srgbClr val="000000"/>
                </a:solidFill>
                <a:latin typeface="Calibri" pitchFamily="34" charset="0"/>
              </a:rPr>
              <a:t>(various multipliers)</a:t>
            </a:r>
            <a:br>
              <a:rPr lang="en-US" sz="2000" b="0" dirty="0" smtClean="0">
                <a:solidFill>
                  <a:srgbClr val="000000"/>
                </a:solidFill>
                <a:latin typeface="Calibri" pitchFamily="34" charset="0"/>
              </a:rPr>
            </a:br>
            <a:r>
              <a:rPr lang="en-US" sz="2000" b="0" dirty="0" smtClean="0">
                <a:solidFill>
                  <a:srgbClr val="000000"/>
                </a:solidFill>
                <a:latin typeface="Calibri" pitchFamily="34" charset="0"/>
              </a:rPr>
              <a:t>delay= </a:t>
            </a:r>
            <a:r>
              <a:rPr lang="en-US" sz="2000" b="0" dirty="0" smtClean="0">
                <a:solidFill>
                  <a:srgbClr val="0000FF"/>
                </a:solidFill>
                <a:latin typeface="Calibri" pitchFamily="34" charset="0"/>
              </a:rPr>
              <a:t>52 ps</a:t>
            </a:r>
            <a:r>
              <a:rPr lang="en-US" sz="2000" b="0" dirty="0" smtClean="0">
                <a:solidFill>
                  <a:srgbClr val="000000"/>
                </a:solidFill>
                <a:latin typeface="Calibri" pitchFamily="34" charset="0"/>
              </a:rPr>
              <a:t/>
            </a:r>
            <a:br>
              <a:rPr lang="en-US" sz="2000" b="0" dirty="0" smtClean="0">
                <a:solidFill>
                  <a:srgbClr val="000000"/>
                </a:solidFill>
                <a:latin typeface="Calibri" pitchFamily="34" charset="0"/>
              </a:rPr>
            </a:br>
            <a:r>
              <a:rPr lang="en-US" sz="2000" b="0" i="1" dirty="0" smtClean="0">
                <a:solidFill>
                  <a:srgbClr val="000000"/>
                </a:solidFill>
                <a:latin typeface="Calibri" pitchFamily="34" charset="0"/>
              </a:rPr>
              <a:t>C</a:t>
            </a:r>
            <a:r>
              <a:rPr lang="en-US" sz="2000" b="0" i="1" baseline="-25000" dirty="0" smtClean="0">
                <a:solidFill>
                  <a:srgbClr val="000000"/>
                </a:solidFill>
                <a:latin typeface="Calibri" pitchFamily="34" charset="0"/>
              </a:rPr>
              <a:t>total </a:t>
            </a:r>
            <a:r>
              <a:rPr lang="en-US" sz="2000" b="0" i="1" dirty="0" smtClean="0">
                <a:solidFill>
                  <a:srgbClr val="000000"/>
                </a:solidFill>
                <a:latin typeface="Calibri" pitchFamily="34" charset="0"/>
              </a:rPr>
              <a:t>V</a:t>
            </a:r>
            <a:r>
              <a:rPr lang="en-US" sz="2000" b="0" i="1" baseline="-25000" dirty="0" smtClean="0">
                <a:solidFill>
                  <a:srgbClr val="000000"/>
                </a:solidFill>
                <a:latin typeface="Calibri" pitchFamily="34" charset="0"/>
              </a:rPr>
              <a:t>DD</a:t>
            </a:r>
            <a:r>
              <a:rPr lang="en-US" sz="2000" b="0" i="1" baseline="30000" dirty="0" smtClean="0">
                <a:solidFill>
                  <a:srgbClr val="000000"/>
                </a:solidFill>
                <a:latin typeface="Calibri" pitchFamily="34" charset="0"/>
              </a:rPr>
              <a:t>2</a:t>
            </a:r>
            <a:r>
              <a:rPr lang="en-US" sz="2000" b="0" dirty="0" smtClean="0">
                <a:solidFill>
                  <a:srgbClr val="000000"/>
                </a:solidFill>
                <a:latin typeface="Calibri" pitchFamily="34" charset="0"/>
              </a:rPr>
              <a:t>= </a:t>
            </a:r>
            <a:r>
              <a:rPr lang="en-US" sz="2000" b="0" dirty="0" smtClean="0">
                <a:solidFill>
                  <a:srgbClr val="0000FF"/>
                </a:solidFill>
                <a:latin typeface="Calibri" pitchFamily="34" charset="0"/>
              </a:rPr>
              <a:t>0.26 fJ</a:t>
            </a:r>
            <a:endParaRPr lang="en-US" sz="2000" b="0" dirty="0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41" name="Rectangle 5"/>
          <p:cNvSpPr>
            <a:spLocks noChangeArrowheads="1"/>
          </p:cNvSpPr>
          <p:nvPr/>
        </p:nvSpPr>
        <p:spPr bwMode="auto">
          <a:xfrm>
            <a:off x="5031054" y="5571443"/>
            <a:ext cx="4111141" cy="1006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628" tIns="41315" rIns="82628" bIns="41315">
            <a:spAutoFit/>
          </a:bodyPr>
          <a:lstStyle/>
          <a:p>
            <a:pPr defTabSz="820738" eaLnBrk="0" hangingPunct="0"/>
            <a:r>
              <a:rPr lang="en-US" sz="2000" b="0" i="1" dirty="0" smtClean="0">
                <a:solidFill>
                  <a:srgbClr val="000000"/>
                </a:solidFill>
                <a:latin typeface="Calibri" pitchFamily="34" charset="0"/>
              </a:rPr>
              <a:t>C</a:t>
            </a:r>
            <a:r>
              <a:rPr lang="en-US" sz="2000" b="0" i="1" baseline="-25000" dirty="0" smtClean="0">
                <a:solidFill>
                  <a:srgbClr val="000000"/>
                </a:solidFill>
                <a:latin typeface="Calibri" pitchFamily="34" charset="0"/>
              </a:rPr>
              <a:t>total </a:t>
            </a:r>
            <a:r>
              <a:rPr lang="en-US" sz="2000" b="0" dirty="0" smtClean="0">
                <a:solidFill>
                  <a:srgbClr val="000000"/>
                </a:solidFill>
                <a:latin typeface="Calibri" pitchFamily="34" charset="0"/>
              </a:rPr>
              <a:t>=  </a:t>
            </a:r>
            <a:r>
              <a:rPr lang="en-US" sz="2000" b="0" dirty="0" smtClean="0">
                <a:solidFill>
                  <a:srgbClr val="FF0000"/>
                </a:solidFill>
                <a:latin typeface="Calibri" pitchFamily="34" charset="0"/>
              </a:rPr>
              <a:t>2.9 fF   </a:t>
            </a:r>
            <a:r>
              <a:rPr lang="en-US" sz="2000" b="0" dirty="0" smtClean="0">
                <a:solidFill>
                  <a:srgbClr val="000000"/>
                </a:solidFill>
                <a:latin typeface="Calibri" pitchFamily="34" charset="0"/>
              </a:rPr>
              <a:t>(various multipliers)</a:t>
            </a:r>
            <a:br>
              <a:rPr lang="en-US" sz="2000" b="0" dirty="0" smtClean="0">
                <a:solidFill>
                  <a:srgbClr val="000000"/>
                </a:solidFill>
                <a:latin typeface="Calibri" pitchFamily="34" charset="0"/>
              </a:rPr>
            </a:br>
            <a:r>
              <a:rPr lang="en-US" sz="2000" b="0" dirty="0" smtClean="0">
                <a:solidFill>
                  <a:srgbClr val="000000"/>
                </a:solidFill>
                <a:latin typeface="Calibri" pitchFamily="34" charset="0"/>
              </a:rPr>
              <a:t>delay= </a:t>
            </a:r>
            <a:r>
              <a:rPr lang="en-US" sz="2000" b="0" dirty="0" smtClean="0">
                <a:solidFill>
                  <a:srgbClr val="FF0000"/>
                </a:solidFill>
                <a:latin typeface="Calibri" pitchFamily="34" charset="0"/>
              </a:rPr>
              <a:t>39 ps</a:t>
            </a:r>
            <a:r>
              <a:rPr lang="en-US" sz="2000" b="0" dirty="0" smtClean="0">
                <a:solidFill>
                  <a:srgbClr val="000000"/>
                </a:solidFill>
                <a:latin typeface="Calibri" pitchFamily="34" charset="0"/>
              </a:rPr>
              <a:t/>
            </a:r>
            <a:br>
              <a:rPr lang="en-US" sz="2000" b="0" dirty="0" smtClean="0">
                <a:solidFill>
                  <a:srgbClr val="000000"/>
                </a:solidFill>
                <a:latin typeface="Calibri" pitchFamily="34" charset="0"/>
              </a:rPr>
            </a:br>
            <a:r>
              <a:rPr lang="en-US" sz="2000" b="0" i="1" dirty="0" smtClean="0">
                <a:solidFill>
                  <a:srgbClr val="000000"/>
                </a:solidFill>
                <a:latin typeface="Calibri" pitchFamily="34" charset="0"/>
              </a:rPr>
              <a:t>C</a:t>
            </a:r>
            <a:r>
              <a:rPr lang="en-US" sz="2000" b="0" i="1" baseline="-25000" dirty="0" smtClean="0">
                <a:solidFill>
                  <a:srgbClr val="000000"/>
                </a:solidFill>
                <a:latin typeface="Calibri" pitchFamily="34" charset="0"/>
              </a:rPr>
              <a:t>total </a:t>
            </a:r>
            <a:r>
              <a:rPr lang="en-US" sz="2000" b="0" i="1" dirty="0" smtClean="0">
                <a:solidFill>
                  <a:srgbClr val="000000"/>
                </a:solidFill>
                <a:latin typeface="Calibri" pitchFamily="34" charset="0"/>
              </a:rPr>
              <a:t>V</a:t>
            </a:r>
            <a:r>
              <a:rPr lang="en-US" sz="2000" b="0" i="1" baseline="-25000" dirty="0" smtClean="0">
                <a:solidFill>
                  <a:srgbClr val="000000"/>
                </a:solidFill>
                <a:latin typeface="Calibri" pitchFamily="34" charset="0"/>
              </a:rPr>
              <a:t>DD</a:t>
            </a:r>
            <a:r>
              <a:rPr lang="en-US" sz="2000" b="0" i="1" baseline="30000" dirty="0" smtClean="0">
                <a:solidFill>
                  <a:srgbClr val="000000"/>
                </a:solidFill>
                <a:latin typeface="Calibri" pitchFamily="34" charset="0"/>
              </a:rPr>
              <a:t>2</a:t>
            </a:r>
            <a:r>
              <a:rPr lang="en-US" sz="2000" b="0" dirty="0" smtClean="0">
                <a:solidFill>
                  <a:srgbClr val="000000"/>
                </a:solidFill>
                <a:latin typeface="Calibri" pitchFamily="34" charset="0"/>
              </a:rPr>
              <a:t>= </a:t>
            </a:r>
            <a:r>
              <a:rPr lang="en-US" sz="2000" b="0" dirty="0" smtClean="0">
                <a:solidFill>
                  <a:srgbClr val="FF0000"/>
                </a:solidFill>
                <a:latin typeface="Calibri" pitchFamily="34" charset="0"/>
              </a:rPr>
              <a:t>0.11 fJ</a:t>
            </a:r>
            <a:endParaRPr lang="en-US" sz="2000" b="0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  <p:bldP spid="32" grpId="0"/>
      <p:bldP spid="35" grpId="0"/>
      <p:bldP spid="37" grpId="0"/>
      <p:bldP spid="39" grpId="0"/>
      <p:bldP spid="40" grpId="0"/>
      <p:bldP spid="4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11137"/>
            <a:ext cx="8534400" cy="398463"/>
          </a:xfrm>
        </p:spPr>
        <p:txBody>
          <a:bodyPr/>
          <a:lstStyle/>
          <a:p>
            <a:pPr eaLnBrk="1" hangingPunct="1"/>
            <a:r>
              <a:rPr lang="en-US" sz="2800" b="0" dirty="0" smtClean="0"/>
              <a:t>Why tall finFETs ? Why Not Just Subthreshold Logic ?</a:t>
            </a:r>
          </a:p>
        </p:txBody>
      </p:sp>
      <p:sp>
        <p:nvSpPr>
          <p:cNvPr id="6778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</a:pPr>
            <a:endParaRPr lang="en-US" b="0" dirty="0">
              <a:solidFill>
                <a:srgbClr val="000000"/>
              </a:solidFill>
              <a:cs typeface="+mn-cs"/>
            </a:endParaRPr>
          </a:p>
        </p:txBody>
      </p:sp>
      <p:pic>
        <p:nvPicPr>
          <p:cNvPr id="19" name="Picture 18" descr="doron_draw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2235" y="3930109"/>
            <a:ext cx="2205990" cy="2916936"/>
          </a:xfrm>
          <a:prstGeom prst="rect">
            <a:avLst/>
          </a:prstGeom>
        </p:spPr>
      </p:pic>
      <p:sp>
        <p:nvSpPr>
          <p:cNvPr id="21" name="Rectangle 5"/>
          <p:cNvSpPr>
            <a:spLocks noChangeArrowheads="1"/>
          </p:cNvSpPr>
          <p:nvPr/>
        </p:nvSpPr>
        <p:spPr bwMode="auto">
          <a:xfrm>
            <a:off x="155425" y="663840"/>
            <a:ext cx="3692930" cy="452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628" tIns="41315" rIns="82628" bIns="41315">
            <a:spAutoFit/>
          </a:bodyPr>
          <a:lstStyle/>
          <a:p>
            <a:pPr defTabSz="820738" eaLnBrk="0" hangingPunct="0"/>
            <a:r>
              <a:rPr lang="en-US" sz="2400" i="1" dirty="0" smtClean="0">
                <a:solidFill>
                  <a:srgbClr val="000000"/>
                </a:solidFill>
                <a:latin typeface="Calibri" pitchFamily="34" charset="0"/>
              </a:rPr>
              <a:t>Planar FET, </a:t>
            </a:r>
            <a:r>
              <a:rPr lang="en-US" sz="2400" i="1" dirty="0" smtClean="0">
                <a:solidFill>
                  <a:srgbClr val="FF0000"/>
                </a:solidFill>
                <a:latin typeface="Calibri" pitchFamily="34" charset="0"/>
              </a:rPr>
              <a:t>V</a:t>
            </a:r>
            <a:r>
              <a:rPr lang="en-US" sz="2400" i="1" baseline="-25000" dirty="0" smtClean="0">
                <a:solidFill>
                  <a:srgbClr val="FF0000"/>
                </a:solidFill>
                <a:latin typeface="Calibri" pitchFamily="34" charset="0"/>
              </a:rPr>
              <a:t>dd</a:t>
            </a:r>
            <a:r>
              <a:rPr lang="en-US" sz="2400" i="1" dirty="0" smtClean="0">
                <a:solidFill>
                  <a:srgbClr val="FF0000"/>
                </a:solidFill>
                <a:latin typeface="Calibri" pitchFamily="34" charset="0"/>
              </a:rPr>
              <a:t>=268 mV</a:t>
            </a:r>
            <a:endParaRPr lang="en-US" sz="2400" i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2" name="Rectangle 5"/>
          <p:cNvSpPr>
            <a:spLocks noChangeArrowheads="1"/>
          </p:cNvSpPr>
          <p:nvPr/>
        </p:nvSpPr>
        <p:spPr bwMode="auto">
          <a:xfrm>
            <a:off x="193830" y="3467405"/>
            <a:ext cx="3692930" cy="452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628" tIns="41315" rIns="82628" bIns="41315">
            <a:spAutoFit/>
          </a:bodyPr>
          <a:lstStyle/>
          <a:p>
            <a:pPr defTabSz="820738" eaLnBrk="0" hangingPunct="0"/>
            <a:r>
              <a:rPr lang="en-US" sz="2400" i="1" dirty="0" smtClean="0">
                <a:solidFill>
                  <a:srgbClr val="000000"/>
                </a:solidFill>
                <a:latin typeface="Calibri" pitchFamily="34" charset="0"/>
              </a:rPr>
              <a:t>tall finFET, </a:t>
            </a:r>
            <a:r>
              <a:rPr lang="en-US" sz="2400" i="1" dirty="0" smtClean="0">
                <a:solidFill>
                  <a:srgbClr val="FF0000"/>
                </a:solidFill>
                <a:latin typeface="Calibri" pitchFamily="34" charset="0"/>
              </a:rPr>
              <a:t>V</a:t>
            </a:r>
            <a:r>
              <a:rPr lang="en-US" sz="2400" i="1" baseline="-25000" dirty="0" smtClean="0">
                <a:solidFill>
                  <a:srgbClr val="FF0000"/>
                </a:solidFill>
                <a:latin typeface="Calibri" pitchFamily="34" charset="0"/>
              </a:rPr>
              <a:t>dd</a:t>
            </a:r>
            <a:r>
              <a:rPr lang="en-US" sz="2400" i="1" dirty="0" smtClean="0">
                <a:solidFill>
                  <a:srgbClr val="FF0000"/>
                </a:solidFill>
                <a:latin typeface="Calibri" pitchFamily="34" charset="0"/>
              </a:rPr>
              <a:t>=268 mV</a:t>
            </a:r>
          </a:p>
        </p:txBody>
      </p:sp>
      <p:graphicFrame>
        <p:nvGraphicFramePr>
          <p:cNvPr id="796677" name="Object 5"/>
          <p:cNvGraphicFramePr>
            <a:graphicFrameLocks noChangeAspect="1"/>
          </p:cNvGraphicFramePr>
          <p:nvPr/>
        </p:nvGraphicFramePr>
        <p:xfrm>
          <a:off x="2766965" y="3981450"/>
          <a:ext cx="2192337" cy="2559050"/>
        </p:xfrm>
        <a:graphic>
          <a:graphicData uri="http://schemas.openxmlformats.org/presentationml/2006/ole">
            <p:oleObj spid="_x0000_s688130" name="KGPlot" r:id="rId5" imgW="2743200" imgH="3200400" progId="KGraph_Plot">
              <p:embed/>
            </p:oleObj>
          </a:graphicData>
        </a:graphic>
      </p:graphicFrame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5032860" y="894270"/>
            <a:ext cx="1420985" cy="39121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 lIns="82628" tIns="41315" rIns="82628" bIns="41315">
            <a:spAutoFit/>
          </a:bodyPr>
          <a:lstStyle/>
          <a:p>
            <a:pPr defTabSz="820738" eaLnBrk="0" hangingPunct="0"/>
            <a:r>
              <a:rPr lang="en-US" sz="2000" b="0" i="1" dirty="0" smtClean="0">
                <a:solidFill>
                  <a:srgbClr val="000000"/>
                </a:solidFill>
                <a:latin typeface="Calibri" pitchFamily="34" charset="0"/>
              </a:rPr>
              <a:t>I</a:t>
            </a:r>
            <a:r>
              <a:rPr lang="en-US" sz="2000" b="0" i="1" baseline="-25000" dirty="0" smtClean="0">
                <a:solidFill>
                  <a:srgbClr val="000000"/>
                </a:solidFill>
                <a:latin typeface="Calibri" pitchFamily="34" charset="0"/>
              </a:rPr>
              <a:t>on</a:t>
            </a:r>
            <a:r>
              <a:rPr lang="en-US" sz="2000" b="0" dirty="0" smtClean="0">
                <a:solidFill>
                  <a:srgbClr val="000000"/>
                </a:solidFill>
                <a:latin typeface="Calibri" pitchFamily="34" charset="0"/>
              </a:rPr>
              <a:t>=2.0 </a:t>
            </a:r>
            <a:r>
              <a:rPr lang="en-US" sz="2000" b="0" dirty="0" smtClean="0">
                <a:solidFill>
                  <a:srgbClr val="000000"/>
                </a:solidFill>
                <a:latin typeface="Symbol" pitchFamily="18" charset="2"/>
              </a:rPr>
              <a:t>m</a:t>
            </a:r>
            <a:r>
              <a:rPr lang="en-US" sz="2000" b="0" dirty="0" smtClean="0">
                <a:solidFill>
                  <a:srgbClr val="000000"/>
                </a:solidFill>
                <a:latin typeface="Calibri" pitchFamily="34" charset="0"/>
              </a:rPr>
              <a:t>A</a:t>
            </a:r>
            <a:endParaRPr lang="en-US" sz="2000" b="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4" name="Rectangle 5"/>
          <p:cNvSpPr>
            <a:spLocks noChangeArrowheads="1"/>
          </p:cNvSpPr>
          <p:nvPr/>
        </p:nvSpPr>
        <p:spPr bwMode="auto">
          <a:xfrm>
            <a:off x="5065215" y="4074722"/>
            <a:ext cx="1350225" cy="39121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 lIns="82628" tIns="41315" rIns="82628" bIns="41315">
            <a:spAutoFit/>
          </a:bodyPr>
          <a:lstStyle/>
          <a:p>
            <a:pPr defTabSz="820738" eaLnBrk="0" hangingPunct="0"/>
            <a:r>
              <a:rPr lang="en-US" sz="2000" b="0" i="1" dirty="0" smtClean="0">
                <a:solidFill>
                  <a:srgbClr val="000000"/>
                </a:solidFill>
                <a:latin typeface="Calibri" pitchFamily="34" charset="0"/>
              </a:rPr>
              <a:t>I</a:t>
            </a:r>
            <a:r>
              <a:rPr lang="en-US" sz="2000" b="0" i="1" baseline="-25000" dirty="0" smtClean="0">
                <a:solidFill>
                  <a:srgbClr val="000000"/>
                </a:solidFill>
                <a:latin typeface="Calibri" pitchFamily="34" charset="0"/>
              </a:rPr>
              <a:t>on</a:t>
            </a:r>
            <a:r>
              <a:rPr lang="en-US" sz="2000" b="0" dirty="0" smtClean="0">
                <a:solidFill>
                  <a:srgbClr val="000000"/>
                </a:solidFill>
                <a:latin typeface="Calibri" pitchFamily="34" charset="0"/>
              </a:rPr>
              <a:t>=20 </a:t>
            </a:r>
            <a:r>
              <a:rPr lang="en-US" sz="2000" b="0" dirty="0" smtClean="0">
                <a:solidFill>
                  <a:srgbClr val="000000"/>
                </a:solidFill>
                <a:latin typeface="Symbol" pitchFamily="18" charset="2"/>
              </a:rPr>
              <a:t>m</a:t>
            </a:r>
            <a:r>
              <a:rPr lang="en-US" sz="2000" b="0" dirty="0" smtClean="0">
                <a:solidFill>
                  <a:srgbClr val="000000"/>
                </a:solidFill>
                <a:latin typeface="Calibri" pitchFamily="34" charset="0"/>
              </a:rPr>
              <a:t>A</a:t>
            </a:r>
            <a:endParaRPr lang="en-US" sz="2000" b="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6" name="Rectangle 5"/>
          <p:cNvSpPr>
            <a:spLocks noChangeArrowheads="1"/>
          </p:cNvSpPr>
          <p:nvPr/>
        </p:nvSpPr>
        <p:spPr bwMode="auto">
          <a:xfrm>
            <a:off x="5032860" y="3075655"/>
            <a:ext cx="4072735" cy="822101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 lIns="82628" tIns="41315" rIns="82628" bIns="41315">
            <a:spAutoFit/>
          </a:bodyPr>
          <a:lstStyle/>
          <a:p>
            <a:pPr defTabSz="820738" eaLnBrk="0" hangingPunct="0"/>
            <a:r>
              <a:rPr lang="en-US" sz="2400" i="1" dirty="0" smtClean="0">
                <a:solidFill>
                  <a:srgbClr val="000000"/>
                </a:solidFill>
                <a:latin typeface="Calibri" pitchFamily="34" charset="0"/>
              </a:rPr>
              <a:t>Low I</a:t>
            </a:r>
            <a:r>
              <a:rPr lang="en-US" sz="2400" i="1" baseline="-25000" dirty="0" smtClean="0">
                <a:solidFill>
                  <a:srgbClr val="000000"/>
                </a:solidFill>
                <a:latin typeface="Calibri" pitchFamily="34" charset="0"/>
              </a:rPr>
              <a:t>on</a:t>
            </a:r>
            <a:r>
              <a:rPr lang="en-US" sz="2400" i="1" dirty="0" smtClean="0">
                <a:solidFill>
                  <a:srgbClr val="000000"/>
                </a:solidFill>
                <a:latin typeface="Calibri" pitchFamily="34" charset="0"/>
              </a:rPr>
              <a:t>→ large CV</a:t>
            </a:r>
            <a:r>
              <a:rPr lang="en-US" sz="2400" i="1" baseline="-25000" dirty="0" smtClean="0">
                <a:solidFill>
                  <a:srgbClr val="000000"/>
                </a:solidFill>
                <a:latin typeface="Calibri" pitchFamily="34" charset="0"/>
              </a:rPr>
              <a:t>DD</a:t>
            </a:r>
            <a:r>
              <a:rPr lang="en-US" sz="2400" i="1" dirty="0" smtClean="0">
                <a:solidFill>
                  <a:srgbClr val="000000"/>
                </a:solidFill>
                <a:latin typeface="Calibri" pitchFamily="34" charset="0"/>
              </a:rPr>
              <a:t>/I</a:t>
            </a:r>
            <a:r>
              <a:rPr lang="en-US" sz="2400" i="1" baseline="-25000" dirty="0" smtClean="0">
                <a:solidFill>
                  <a:srgbClr val="000000"/>
                </a:solidFill>
                <a:latin typeface="Calibri" pitchFamily="34" charset="0"/>
              </a:rPr>
              <a:t>on</a:t>
            </a:r>
            <a:r>
              <a:rPr lang="en-US" sz="2400" i="1" dirty="0" smtClean="0">
                <a:solidFill>
                  <a:srgbClr val="000000"/>
                </a:solidFill>
                <a:latin typeface="Calibri" pitchFamily="34" charset="0"/>
              </a:rPr>
              <a:t> delay,</a:t>
            </a:r>
            <a:br>
              <a:rPr lang="en-US" sz="2400" i="1" dirty="0" smtClean="0">
                <a:solidFill>
                  <a:srgbClr val="000000"/>
                </a:solidFill>
                <a:latin typeface="Calibri" pitchFamily="34" charset="0"/>
              </a:rPr>
            </a:br>
            <a:r>
              <a:rPr lang="en-US" sz="2400" i="1" dirty="0" smtClean="0">
                <a:solidFill>
                  <a:srgbClr val="000000"/>
                </a:solidFill>
                <a:latin typeface="Calibri" pitchFamily="34" charset="0"/>
              </a:rPr>
              <a:t>subthreshold logic is  slow.</a:t>
            </a:r>
            <a:endParaRPr lang="en-US" sz="2400" i="1" dirty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34" name="Picture 33" descr="doron_draw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70640" y="1168144"/>
            <a:ext cx="1945386" cy="1876806"/>
          </a:xfrm>
          <a:prstGeom prst="rect">
            <a:avLst/>
          </a:prstGeom>
        </p:spPr>
      </p:pic>
      <p:graphicFrame>
        <p:nvGraphicFramePr>
          <p:cNvPr id="800777" name="Object 9"/>
          <p:cNvGraphicFramePr>
            <a:graphicFrameLocks noChangeAspect="1"/>
          </p:cNvGraphicFramePr>
          <p:nvPr/>
        </p:nvGraphicFramePr>
        <p:xfrm>
          <a:off x="2690155" y="971080"/>
          <a:ext cx="2192338" cy="2559050"/>
        </p:xfrm>
        <a:graphic>
          <a:graphicData uri="http://schemas.openxmlformats.org/presentationml/2006/ole">
            <p:oleObj spid="_x0000_s688131" name="KGPlot" r:id="rId7" imgW="2743200" imgH="3200400" progId="KGraph_Plot">
              <p:embed/>
            </p:oleObj>
          </a:graphicData>
        </a:graphic>
      </p:graphicFrame>
      <p:sp>
        <p:nvSpPr>
          <p:cNvPr id="38" name="Rectangle 6"/>
          <p:cNvSpPr txBox="1">
            <a:spLocks noChangeArrowheads="1"/>
          </p:cNvSpPr>
          <p:nvPr/>
        </p:nvSpPr>
        <p:spPr bwMode="auto">
          <a:xfrm>
            <a:off x="8763000" y="6610350"/>
            <a:ext cx="3810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</a:pPr>
            <a:fld id="{EED860A8-D6DC-4E8D-AD28-EB3D7A9CAAA9}" type="slidenum">
              <a:rPr lang="en-US" b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pPr algn="r" eaLnBrk="0" hangingPunct="0">
                <a:lnSpc>
                  <a:spcPct val="90000"/>
                </a:lnSpc>
                <a:spcBef>
                  <a:spcPct val="50000"/>
                </a:spcBef>
                <a:buClr>
                  <a:srgbClr val="FF0000"/>
                </a:buClr>
              </a:pPr>
              <a:t>12</a:t>
            </a:fld>
            <a:endParaRPr lang="en-US" b="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11137"/>
            <a:ext cx="8534400" cy="398463"/>
          </a:xfrm>
        </p:spPr>
        <p:txBody>
          <a:bodyPr/>
          <a:lstStyle/>
          <a:p>
            <a:pPr eaLnBrk="1" hangingPunct="1"/>
            <a:r>
              <a:rPr lang="en-US" sz="2800" b="0" dirty="0" smtClean="0"/>
              <a:t>Why tall finFETs ? Why Not Just Subthreshold Logic ?</a:t>
            </a:r>
          </a:p>
        </p:txBody>
      </p:sp>
      <p:sp>
        <p:nvSpPr>
          <p:cNvPr id="6778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</a:pPr>
            <a:endParaRPr lang="en-US" b="0" dirty="0">
              <a:solidFill>
                <a:srgbClr val="000000"/>
              </a:solidFill>
              <a:cs typeface="+mn-cs"/>
            </a:endParaRPr>
          </a:p>
        </p:txBody>
      </p:sp>
      <p:pic>
        <p:nvPicPr>
          <p:cNvPr id="19" name="Picture 18" descr="doron_draw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2235" y="3930109"/>
            <a:ext cx="2205990" cy="2916936"/>
          </a:xfrm>
          <a:prstGeom prst="rect">
            <a:avLst/>
          </a:prstGeom>
        </p:spPr>
      </p:pic>
      <p:sp>
        <p:nvSpPr>
          <p:cNvPr id="21" name="Rectangle 5"/>
          <p:cNvSpPr>
            <a:spLocks noChangeArrowheads="1"/>
          </p:cNvSpPr>
          <p:nvPr/>
        </p:nvSpPr>
        <p:spPr bwMode="auto">
          <a:xfrm>
            <a:off x="155425" y="663840"/>
            <a:ext cx="3692930" cy="452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628" tIns="41315" rIns="82628" bIns="41315">
            <a:spAutoFit/>
          </a:bodyPr>
          <a:lstStyle/>
          <a:p>
            <a:pPr defTabSz="820738" eaLnBrk="0" hangingPunct="0"/>
            <a:r>
              <a:rPr lang="en-US" sz="2400" i="1" dirty="0" smtClean="0">
                <a:solidFill>
                  <a:srgbClr val="000000"/>
                </a:solidFill>
                <a:latin typeface="Calibri" pitchFamily="34" charset="0"/>
              </a:rPr>
              <a:t>Planar FET, </a:t>
            </a:r>
            <a:r>
              <a:rPr lang="en-US" sz="2400" i="1" dirty="0" smtClean="0">
                <a:solidFill>
                  <a:srgbClr val="FF0000"/>
                </a:solidFill>
                <a:latin typeface="Calibri" pitchFamily="34" charset="0"/>
              </a:rPr>
              <a:t>V</a:t>
            </a:r>
            <a:r>
              <a:rPr lang="en-US" sz="2400" i="1" baseline="-25000" dirty="0" smtClean="0">
                <a:solidFill>
                  <a:srgbClr val="FF0000"/>
                </a:solidFill>
                <a:latin typeface="Calibri" pitchFamily="34" charset="0"/>
              </a:rPr>
              <a:t>dd</a:t>
            </a:r>
            <a:r>
              <a:rPr lang="en-US" sz="2400" i="1" dirty="0" smtClean="0">
                <a:solidFill>
                  <a:srgbClr val="FF0000"/>
                </a:solidFill>
                <a:latin typeface="Calibri" pitchFamily="34" charset="0"/>
              </a:rPr>
              <a:t>=268 mV</a:t>
            </a:r>
            <a:endParaRPr lang="en-US" sz="2400" i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2" name="Rectangle 5"/>
          <p:cNvSpPr>
            <a:spLocks noChangeArrowheads="1"/>
          </p:cNvSpPr>
          <p:nvPr/>
        </p:nvSpPr>
        <p:spPr bwMode="auto">
          <a:xfrm>
            <a:off x="193830" y="3467405"/>
            <a:ext cx="3692930" cy="452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628" tIns="41315" rIns="82628" bIns="41315">
            <a:spAutoFit/>
          </a:bodyPr>
          <a:lstStyle/>
          <a:p>
            <a:pPr defTabSz="820738" eaLnBrk="0" hangingPunct="0"/>
            <a:r>
              <a:rPr lang="en-US" sz="2400" i="1" dirty="0" smtClean="0">
                <a:solidFill>
                  <a:srgbClr val="000000"/>
                </a:solidFill>
                <a:latin typeface="Calibri" pitchFamily="34" charset="0"/>
              </a:rPr>
              <a:t>tall finFET, </a:t>
            </a:r>
            <a:r>
              <a:rPr lang="en-US" sz="2400" i="1" dirty="0" smtClean="0">
                <a:solidFill>
                  <a:srgbClr val="FF0000"/>
                </a:solidFill>
                <a:latin typeface="Calibri" pitchFamily="34" charset="0"/>
              </a:rPr>
              <a:t>V</a:t>
            </a:r>
            <a:r>
              <a:rPr lang="en-US" sz="2400" i="1" baseline="-25000" dirty="0" smtClean="0">
                <a:solidFill>
                  <a:srgbClr val="FF0000"/>
                </a:solidFill>
                <a:latin typeface="Calibri" pitchFamily="34" charset="0"/>
              </a:rPr>
              <a:t>dd</a:t>
            </a:r>
            <a:r>
              <a:rPr lang="en-US" sz="2400" i="1" dirty="0" smtClean="0">
                <a:solidFill>
                  <a:srgbClr val="FF0000"/>
                </a:solidFill>
                <a:latin typeface="Calibri" pitchFamily="34" charset="0"/>
              </a:rPr>
              <a:t>=268 mV</a:t>
            </a:r>
          </a:p>
        </p:txBody>
      </p:sp>
      <p:graphicFrame>
        <p:nvGraphicFramePr>
          <p:cNvPr id="796677" name="Object 5"/>
          <p:cNvGraphicFramePr>
            <a:graphicFrameLocks noChangeAspect="1"/>
          </p:cNvGraphicFramePr>
          <p:nvPr/>
        </p:nvGraphicFramePr>
        <p:xfrm>
          <a:off x="3378193" y="3981450"/>
          <a:ext cx="2192337" cy="2559050"/>
        </p:xfrm>
        <a:graphic>
          <a:graphicData uri="http://schemas.openxmlformats.org/presentationml/2006/ole">
            <p:oleObj spid="_x0000_s689154" name="KGPlot" r:id="rId5" imgW="2743200" imgH="3200400" progId="KGraph_Plot">
              <p:embed/>
            </p:oleObj>
          </a:graphicData>
        </a:graphic>
      </p:graphicFrame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5493720" y="894270"/>
            <a:ext cx="1420985" cy="39121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 lIns="82628" tIns="41315" rIns="82628" bIns="41315">
            <a:spAutoFit/>
          </a:bodyPr>
          <a:lstStyle/>
          <a:p>
            <a:pPr defTabSz="820738" eaLnBrk="0" hangingPunct="0"/>
            <a:r>
              <a:rPr lang="en-US" sz="2000" b="0" i="1" dirty="0" smtClean="0">
                <a:solidFill>
                  <a:srgbClr val="000000"/>
                </a:solidFill>
                <a:latin typeface="Calibri" pitchFamily="34" charset="0"/>
              </a:rPr>
              <a:t>I</a:t>
            </a:r>
            <a:r>
              <a:rPr lang="en-US" sz="2000" b="0" i="1" baseline="-25000" dirty="0" smtClean="0">
                <a:solidFill>
                  <a:srgbClr val="000000"/>
                </a:solidFill>
                <a:latin typeface="Calibri" pitchFamily="34" charset="0"/>
              </a:rPr>
              <a:t>on</a:t>
            </a:r>
            <a:r>
              <a:rPr lang="en-US" sz="2000" b="0" dirty="0" smtClean="0">
                <a:solidFill>
                  <a:srgbClr val="000000"/>
                </a:solidFill>
                <a:latin typeface="Calibri" pitchFamily="34" charset="0"/>
              </a:rPr>
              <a:t>=20 </a:t>
            </a:r>
            <a:r>
              <a:rPr lang="en-US" sz="2000" b="0" dirty="0" smtClean="0">
                <a:solidFill>
                  <a:srgbClr val="000000"/>
                </a:solidFill>
                <a:latin typeface="Symbol" pitchFamily="18" charset="2"/>
              </a:rPr>
              <a:t>m</a:t>
            </a:r>
            <a:r>
              <a:rPr lang="en-US" sz="2000" b="0" dirty="0" smtClean="0">
                <a:solidFill>
                  <a:srgbClr val="000000"/>
                </a:solidFill>
                <a:latin typeface="Calibri" pitchFamily="34" charset="0"/>
              </a:rPr>
              <a:t>A</a:t>
            </a:r>
            <a:endParaRPr lang="en-US" sz="2000" b="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4" name="Rectangle 5"/>
          <p:cNvSpPr>
            <a:spLocks noChangeArrowheads="1"/>
          </p:cNvSpPr>
          <p:nvPr/>
        </p:nvSpPr>
        <p:spPr bwMode="auto">
          <a:xfrm>
            <a:off x="5526075" y="4074722"/>
            <a:ext cx="1350225" cy="39121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 lIns="82628" tIns="41315" rIns="82628" bIns="41315">
            <a:spAutoFit/>
          </a:bodyPr>
          <a:lstStyle/>
          <a:p>
            <a:pPr defTabSz="820738" eaLnBrk="0" hangingPunct="0"/>
            <a:r>
              <a:rPr lang="en-US" sz="2000" b="0" i="1" dirty="0" smtClean="0">
                <a:solidFill>
                  <a:srgbClr val="000000"/>
                </a:solidFill>
                <a:latin typeface="Calibri" pitchFamily="34" charset="0"/>
              </a:rPr>
              <a:t>I</a:t>
            </a:r>
            <a:r>
              <a:rPr lang="en-US" sz="2000" b="0" i="1" baseline="-25000" dirty="0" smtClean="0">
                <a:solidFill>
                  <a:srgbClr val="000000"/>
                </a:solidFill>
                <a:latin typeface="Calibri" pitchFamily="34" charset="0"/>
              </a:rPr>
              <a:t>on</a:t>
            </a:r>
            <a:r>
              <a:rPr lang="en-US" sz="2000" b="0" dirty="0" smtClean="0">
                <a:solidFill>
                  <a:srgbClr val="000000"/>
                </a:solidFill>
                <a:latin typeface="Calibri" pitchFamily="34" charset="0"/>
              </a:rPr>
              <a:t>=20 </a:t>
            </a:r>
            <a:r>
              <a:rPr lang="en-US" sz="2000" b="0" dirty="0" smtClean="0">
                <a:solidFill>
                  <a:srgbClr val="000000"/>
                </a:solidFill>
                <a:latin typeface="Symbol" pitchFamily="18" charset="2"/>
              </a:rPr>
              <a:t>m</a:t>
            </a:r>
            <a:r>
              <a:rPr lang="en-US" sz="2000" b="0" dirty="0" smtClean="0">
                <a:solidFill>
                  <a:srgbClr val="000000"/>
                </a:solidFill>
                <a:latin typeface="Calibri" pitchFamily="34" charset="0"/>
              </a:rPr>
              <a:t>A</a:t>
            </a:r>
            <a:endParaRPr lang="en-US" sz="2000" b="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6" name="Rectangle 5"/>
          <p:cNvSpPr>
            <a:spLocks noChangeArrowheads="1"/>
          </p:cNvSpPr>
          <p:nvPr/>
        </p:nvSpPr>
        <p:spPr bwMode="auto">
          <a:xfrm>
            <a:off x="5800960" y="1585560"/>
            <a:ext cx="3072400" cy="106832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 lIns="82628" tIns="41315" rIns="82628" bIns="41315">
            <a:spAutoFit/>
          </a:bodyPr>
          <a:lstStyle/>
          <a:p>
            <a:pPr defTabSz="820738" eaLnBrk="0" hangingPunct="0"/>
            <a:r>
              <a:rPr lang="en-US" sz="3200" i="1" dirty="0" smtClean="0">
                <a:solidFill>
                  <a:srgbClr val="000000"/>
                </a:solidFill>
                <a:latin typeface="Calibri" pitchFamily="34" charset="0"/>
              </a:rPr>
              <a:t>Die size increased 10:1</a:t>
            </a:r>
            <a:endParaRPr lang="en-US" sz="3200" i="1" dirty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14" name="Picture 13" descr="doron_draw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405" y="1163106"/>
            <a:ext cx="3151015" cy="1923026"/>
          </a:xfrm>
          <a:prstGeom prst="rect">
            <a:avLst/>
          </a:prstGeom>
        </p:spPr>
      </p:pic>
      <p:graphicFrame>
        <p:nvGraphicFramePr>
          <p:cNvPr id="801797" name="Object 5"/>
          <p:cNvGraphicFramePr>
            <a:graphicFrameLocks noChangeAspect="1"/>
          </p:cNvGraphicFramePr>
          <p:nvPr/>
        </p:nvGraphicFramePr>
        <p:xfrm>
          <a:off x="3340100" y="971550"/>
          <a:ext cx="2192338" cy="2559050"/>
        </p:xfrm>
        <a:graphic>
          <a:graphicData uri="http://schemas.openxmlformats.org/presentationml/2006/ole">
            <p:oleObj spid="_x0000_s689155" name="KGPlot" r:id="rId7" imgW="2743200" imgH="3200400" progId="KGraph_Plot">
              <p:embed/>
            </p:oleObj>
          </a:graphicData>
        </a:graphic>
      </p:graphicFrame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5839365" y="2660900"/>
            <a:ext cx="3072400" cy="329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628" tIns="41315" rIns="82628" bIns="41315">
            <a:spAutoFit/>
          </a:bodyPr>
          <a:lstStyle/>
          <a:p>
            <a:pPr defTabSz="820738" eaLnBrk="0" hangingPunct="0"/>
            <a:r>
              <a:rPr lang="en-US" sz="1600" i="1" dirty="0" smtClean="0">
                <a:solidFill>
                  <a:srgbClr val="000000"/>
                </a:solidFill>
                <a:latin typeface="Calibri" pitchFamily="34" charset="0"/>
              </a:rPr>
              <a:t>(also: longer interconnects, etc)</a:t>
            </a:r>
            <a:endParaRPr lang="en-US" sz="2000" i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7" name="Rectangle 6"/>
          <p:cNvSpPr txBox="1">
            <a:spLocks noChangeArrowheads="1"/>
          </p:cNvSpPr>
          <p:nvPr/>
        </p:nvSpPr>
        <p:spPr bwMode="auto">
          <a:xfrm>
            <a:off x="8763000" y="6610350"/>
            <a:ext cx="3810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</a:pPr>
            <a:fld id="{EED860A8-D6DC-4E8D-AD28-EB3D7A9CAAA9}" type="slidenum">
              <a:rPr lang="en-US" b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pPr algn="r" eaLnBrk="0" hangingPunct="0">
                <a:lnSpc>
                  <a:spcPct val="90000"/>
                </a:lnSpc>
                <a:spcBef>
                  <a:spcPct val="50000"/>
                </a:spcBef>
                <a:buClr>
                  <a:srgbClr val="FF0000"/>
                </a:buClr>
              </a:pPr>
              <a:t>13</a:t>
            </a:fld>
            <a:endParaRPr lang="en-US" b="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11137"/>
            <a:ext cx="8534400" cy="398463"/>
          </a:xfrm>
        </p:spPr>
        <p:txBody>
          <a:bodyPr/>
          <a:lstStyle/>
          <a:p>
            <a:pPr eaLnBrk="1" hangingPunct="1"/>
            <a:r>
              <a:rPr lang="en-US" b="0" smtClean="0"/>
              <a:t>Tunnel </a:t>
            </a:r>
            <a:r>
              <a:rPr lang="en-US" b="0" smtClean="0"/>
              <a:t>FETs </a:t>
            </a:r>
            <a:r>
              <a:rPr lang="en-US" b="0" smtClean="0"/>
              <a:t>&amp; High-Aspect-Ratio Fins</a:t>
            </a:r>
            <a:endParaRPr lang="en-US" b="0" dirty="0" smtClean="0"/>
          </a:p>
        </p:txBody>
      </p:sp>
      <p:pic>
        <p:nvPicPr>
          <p:cNvPr id="31" name="Picture 30" descr="tunnel_FET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9980" y="1255763"/>
            <a:ext cx="1905000" cy="700017"/>
          </a:xfrm>
          <a:prstGeom prst="rect">
            <a:avLst/>
          </a:prstGeom>
        </p:spPr>
      </p:pic>
      <p:pic>
        <p:nvPicPr>
          <p:cNvPr id="32" name="Picture 31" descr="tunnel_FET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82180" y="932675"/>
            <a:ext cx="1385820" cy="1161288"/>
          </a:xfrm>
          <a:prstGeom prst="rect">
            <a:avLst/>
          </a:prstGeom>
        </p:spPr>
      </p:pic>
      <p:sp>
        <p:nvSpPr>
          <p:cNvPr id="29" name="Rectangle 5"/>
          <p:cNvSpPr>
            <a:spLocks noChangeArrowheads="1"/>
          </p:cNvSpPr>
          <p:nvPr/>
        </p:nvSpPr>
        <p:spPr bwMode="auto">
          <a:xfrm>
            <a:off x="193830" y="2353660"/>
            <a:ext cx="8756340" cy="1006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628" tIns="41315" rIns="82628" bIns="41315">
            <a:spAutoFit/>
          </a:bodyPr>
          <a:lstStyle/>
          <a:p>
            <a:pPr defTabSz="820738" eaLnBrk="0" hangingPunct="0"/>
            <a:r>
              <a:rPr lang="en-US" sz="2000" b="0" dirty="0" smtClean="0">
                <a:solidFill>
                  <a:srgbClr val="000000"/>
                </a:solidFill>
                <a:latin typeface="Calibri" pitchFamily="34" charset="0"/>
              </a:rPr>
              <a:t>Quick performance  estimate:</a:t>
            </a:r>
            <a:br>
              <a:rPr lang="en-US" sz="2000" b="0" dirty="0" smtClean="0">
                <a:solidFill>
                  <a:srgbClr val="000000"/>
                </a:solidFill>
                <a:latin typeface="Calibri" pitchFamily="34" charset="0"/>
              </a:rPr>
            </a:br>
            <a:r>
              <a:rPr lang="en-US" sz="2000" b="0" dirty="0" smtClean="0">
                <a:solidFill>
                  <a:srgbClr val="000000"/>
                </a:solidFill>
                <a:latin typeface="Calibri" pitchFamily="34" charset="0"/>
              </a:rPr>
              <a:t>	Assume, for a moment, that P/N tunneling </a:t>
            </a:r>
            <a:r>
              <a:rPr lang="en-US" sz="2000" b="0" smtClean="0">
                <a:solidFill>
                  <a:srgbClr val="000000"/>
                </a:solidFill>
                <a:latin typeface="Calibri" pitchFamily="34" charset="0"/>
              </a:rPr>
              <a:t>probability  </a:t>
            </a:r>
            <a:r>
              <a:rPr lang="en-US" sz="2000" b="0" smtClean="0">
                <a:solidFill>
                  <a:srgbClr val="000000"/>
                </a:solidFill>
                <a:latin typeface="Calibri" pitchFamily="34" charset="0"/>
              </a:rPr>
              <a:t>is 10%*.</a:t>
            </a:r>
            <a:r>
              <a:rPr lang="en-US" sz="2000" b="0" dirty="0" smtClean="0">
                <a:solidFill>
                  <a:srgbClr val="000000"/>
                </a:solidFill>
                <a:latin typeface="Calibri" pitchFamily="34" charset="0"/>
              </a:rPr>
              <a:t/>
            </a:r>
            <a:br>
              <a:rPr lang="en-US" sz="2000" b="0" dirty="0" smtClean="0">
                <a:solidFill>
                  <a:srgbClr val="000000"/>
                </a:solidFill>
                <a:latin typeface="Calibri" pitchFamily="34" charset="0"/>
              </a:rPr>
            </a:br>
            <a:r>
              <a:rPr lang="en-US" sz="2000" b="0" smtClean="0">
                <a:solidFill>
                  <a:srgbClr val="000000"/>
                </a:solidFill>
                <a:latin typeface="Calibri" pitchFamily="34" charset="0"/>
              </a:rPr>
              <a:t>	</a:t>
            </a:r>
            <a:r>
              <a:rPr lang="en-US" sz="2000" b="0" smtClean="0">
                <a:solidFill>
                  <a:srgbClr val="000000"/>
                </a:solidFill>
                <a:latin typeface="Calibri" pitchFamily="34" charset="0"/>
              </a:rPr>
              <a:t>Typical of the best reported ohmic </a:t>
            </a:r>
            <a:r>
              <a:rPr lang="en-US" sz="2000" b="0" smtClean="0">
                <a:solidFill>
                  <a:srgbClr val="000000"/>
                </a:solidFill>
                <a:latin typeface="Calibri" pitchFamily="34" charset="0"/>
              </a:rPr>
              <a:t>contacts </a:t>
            </a:r>
            <a:r>
              <a:rPr lang="en-US" sz="2000" b="0" smtClean="0">
                <a:solidFill>
                  <a:srgbClr val="000000"/>
                </a:solidFill>
                <a:latin typeface="Calibri" pitchFamily="34" charset="0"/>
              </a:rPr>
              <a:t>.*</a:t>
            </a:r>
            <a:endParaRPr lang="en-US" sz="2000" b="0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0" name="Rectangle 5"/>
          <p:cNvSpPr>
            <a:spLocks noChangeArrowheads="1"/>
          </p:cNvSpPr>
          <p:nvPr/>
        </p:nvSpPr>
        <p:spPr bwMode="auto">
          <a:xfrm>
            <a:off x="117020" y="6324600"/>
            <a:ext cx="8756340" cy="514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628" tIns="41315" rIns="82628" bIns="41315">
            <a:spAutoFit/>
          </a:bodyPr>
          <a:lstStyle/>
          <a:p>
            <a:pPr defTabSz="820738" eaLnBrk="0" hangingPunct="0"/>
            <a:r>
              <a:rPr lang="en-US" sz="1400" b="0" dirty="0" smtClean="0">
                <a:solidFill>
                  <a:srgbClr val="000000"/>
                </a:solidFill>
                <a:latin typeface="Calibri" pitchFamily="34" charset="0"/>
              </a:rPr>
              <a:t>*Contact to N-InGaAs @ </a:t>
            </a:r>
            <a:r>
              <a:rPr lang="en-US" sz="1400" b="0" smtClean="0">
                <a:solidFill>
                  <a:srgbClr val="000000"/>
                </a:solidFill>
                <a:latin typeface="Calibri" pitchFamily="34" charset="0"/>
              </a:rPr>
              <a:t>6E19/cm</a:t>
            </a:r>
            <a:r>
              <a:rPr lang="en-US" sz="1400" b="0" baseline="30000" smtClean="0">
                <a:solidFill>
                  <a:srgbClr val="000000"/>
                </a:solidFill>
                <a:latin typeface="Calibri" pitchFamily="34" charset="0"/>
              </a:rPr>
              <a:t>3</a:t>
            </a:r>
            <a:r>
              <a:rPr lang="en-US" sz="1400" b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1400" b="0" smtClean="0">
                <a:solidFill>
                  <a:srgbClr val="000000"/>
                </a:solidFill>
                <a:latin typeface="Calibri" pitchFamily="34" charset="0"/>
              </a:rPr>
              <a:t>doping</a:t>
            </a:r>
            <a:r>
              <a:rPr lang="en-US" sz="1400" b="0" smtClean="0">
                <a:solidFill>
                  <a:srgbClr val="000000"/>
                </a:solidFill>
                <a:latin typeface="Calibri" pitchFamily="34" charset="0"/>
              </a:rPr>
              <a:t>:</a:t>
            </a:r>
            <a:r>
              <a:rPr lang="en-US" sz="1400" b="0" smtClean="0">
                <a:solidFill>
                  <a:srgbClr val="000000"/>
                </a:solidFill>
                <a:latin typeface="Calibri" pitchFamily="34" charset="0"/>
              </a:rPr>
              <a:t> m*=0.1m</a:t>
            </a:r>
            <a:r>
              <a:rPr lang="en-US" sz="1400" b="0" baseline="-25000" smtClean="0">
                <a:solidFill>
                  <a:srgbClr val="000000"/>
                </a:solidFill>
                <a:latin typeface="Calibri" pitchFamily="34" charset="0"/>
              </a:rPr>
              <a:t>0</a:t>
            </a:r>
            <a:r>
              <a:rPr lang="en-US" sz="1400" b="0" smtClean="0">
                <a:solidFill>
                  <a:srgbClr val="000000"/>
                </a:solidFill>
                <a:latin typeface="Calibri" pitchFamily="34" charset="0"/>
              </a:rPr>
              <a:t>, 0.2 eV,  </a:t>
            </a:r>
            <a:r>
              <a:rPr lang="en-US" sz="1400" b="0" dirty="0" smtClean="0">
                <a:solidFill>
                  <a:srgbClr val="000000"/>
                </a:solidFill>
                <a:latin typeface="Calibri" pitchFamily="34" charset="0"/>
              </a:rPr>
              <a:t>0.5 </a:t>
            </a:r>
            <a:r>
              <a:rPr lang="en-US" sz="1400" b="0" smtClean="0">
                <a:solidFill>
                  <a:srgbClr val="000000"/>
                </a:solidFill>
                <a:latin typeface="Calibri" pitchFamily="34" charset="0"/>
              </a:rPr>
              <a:t>nm </a:t>
            </a:r>
            <a:r>
              <a:rPr lang="en-US" sz="1400" b="0" smtClean="0">
                <a:solidFill>
                  <a:srgbClr val="000000"/>
                </a:solidFill>
                <a:latin typeface="Calibri" pitchFamily="34" charset="0"/>
              </a:rPr>
              <a:t>barrier</a:t>
            </a:r>
            <a:br>
              <a:rPr lang="en-US" sz="1400" b="0" smtClean="0">
                <a:solidFill>
                  <a:srgbClr val="000000"/>
                </a:solidFill>
                <a:latin typeface="Calibri" pitchFamily="34" charset="0"/>
              </a:rPr>
            </a:br>
            <a:r>
              <a:rPr lang="en-US" sz="1400" b="0" smtClean="0">
                <a:solidFill>
                  <a:srgbClr val="000000"/>
                </a:solidFill>
                <a:latin typeface="Calibri" pitchFamily="34" charset="0"/>
              </a:rPr>
              <a:t>   Baraskar, et al: Journal </a:t>
            </a:r>
            <a:r>
              <a:rPr lang="en-US" sz="1400" b="0" smtClean="0">
                <a:solidFill>
                  <a:srgbClr val="000000"/>
                </a:solidFill>
                <a:latin typeface="Calibri" pitchFamily="34" charset="0"/>
              </a:rPr>
              <a:t>of Applied Physics, 114, 154516 (2013)</a:t>
            </a:r>
            <a:endParaRPr lang="en-US" sz="1400" b="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6" name="Rectangle 5"/>
          <p:cNvSpPr>
            <a:spLocks noChangeArrowheads="1"/>
          </p:cNvSpPr>
          <p:nvPr/>
        </p:nvSpPr>
        <p:spPr bwMode="auto">
          <a:xfrm>
            <a:off x="193830" y="3505810"/>
            <a:ext cx="8756340" cy="39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628" tIns="41315" rIns="82628" bIns="41315">
            <a:spAutoFit/>
          </a:bodyPr>
          <a:lstStyle/>
          <a:p>
            <a:pPr defTabSz="820738" eaLnBrk="0" hangingPunct="0"/>
            <a:r>
              <a:rPr lang="en-US" sz="2000" i="1" dirty="0" smtClean="0">
                <a:solidFill>
                  <a:srgbClr val="000000"/>
                </a:solidFill>
                <a:latin typeface="Calibri" pitchFamily="34" charset="0"/>
              </a:rPr>
              <a:t>Then  on-currents for tunnel  FETs are ~10:1 smaller than  that of normal  FETs. </a:t>
            </a:r>
          </a:p>
        </p:txBody>
      </p:sp>
      <p:sp>
        <p:nvSpPr>
          <p:cNvPr id="38" name="Rectangle 5"/>
          <p:cNvSpPr>
            <a:spLocks noChangeArrowheads="1"/>
          </p:cNvSpPr>
          <p:nvPr/>
        </p:nvSpPr>
        <p:spPr bwMode="auto">
          <a:xfrm>
            <a:off x="193830" y="4050643"/>
            <a:ext cx="8756340" cy="698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628" tIns="41315" rIns="82628" bIns="41315">
            <a:spAutoFit/>
          </a:bodyPr>
          <a:lstStyle/>
          <a:p>
            <a:pPr defTabSz="820738" eaLnBrk="0" hangingPunct="0"/>
            <a:r>
              <a:rPr lang="en-US" sz="2000" i="1" dirty="0" smtClean="0">
                <a:solidFill>
                  <a:srgbClr val="000000"/>
                </a:solidFill>
                <a:latin typeface="Calibri" pitchFamily="34" charset="0"/>
              </a:rPr>
              <a:t>Unless I</a:t>
            </a:r>
            <a:r>
              <a:rPr lang="en-US" sz="2000" i="1" baseline="-25000" dirty="0" smtClean="0">
                <a:solidFill>
                  <a:srgbClr val="000000"/>
                </a:solidFill>
                <a:latin typeface="Calibri" pitchFamily="34" charset="0"/>
              </a:rPr>
              <a:t>on</a:t>
            </a:r>
            <a:r>
              <a:rPr lang="en-US" sz="2000" i="1" dirty="0" smtClean="0">
                <a:solidFill>
                  <a:srgbClr val="000000"/>
                </a:solidFill>
                <a:latin typeface="Calibri" pitchFamily="34" charset="0"/>
              </a:rPr>
              <a:t>/W</a:t>
            </a:r>
            <a:r>
              <a:rPr lang="en-US" sz="2000" i="1" baseline="-25000" dirty="0" smtClean="0">
                <a:solidFill>
                  <a:srgbClr val="000000"/>
                </a:solidFill>
                <a:latin typeface="Calibri" pitchFamily="34" charset="0"/>
              </a:rPr>
              <a:t>g</a:t>
            </a:r>
            <a:r>
              <a:rPr lang="en-US" sz="2000" i="1" dirty="0" smtClean="0">
                <a:solidFill>
                  <a:srgbClr val="000000"/>
                </a:solidFill>
                <a:latin typeface="Calibri" pitchFamily="34" charset="0"/>
              </a:rPr>
              <a:t> is high, tunnel FETs will suffer from either</a:t>
            </a:r>
            <a:br>
              <a:rPr lang="en-US" sz="2000" i="1" dirty="0" smtClean="0">
                <a:solidFill>
                  <a:srgbClr val="000000"/>
                </a:solidFill>
                <a:latin typeface="Calibri" pitchFamily="34" charset="0"/>
              </a:rPr>
            </a:br>
            <a:r>
              <a:rPr lang="en-US" sz="2000" i="1" dirty="0" smtClean="0">
                <a:solidFill>
                  <a:srgbClr val="000000"/>
                </a:solidFill>
                <a:latin typeface="Calibri" pitchFamily="34" charset="0"/>
              </a:rPr>
              <a:t>	large C</a:t>
            </a:r>
            <a:r>
              <a:rPr lang="en-US" sz="2000" i="1" baseline="-25000" dirty="0" smtClean="0">
                <a:solidFill>
                  <a:srgbClr val="000000"/>
                </a:solidFill>
                <a:latin typeface="Calibri" pitchFamily="34" charset="0"/>
              </a:rPr>
              <a:t>wire</a:t>
            </a:r>
            <a:r>
              <a:rPr lang="en-US" sz="2000" i="1" dirty="0" smtClean="0">
                <a:solidFill>
                  <a:srgbClr val="000000"/>
                </a:solidFill>
                <a:latin typeface="Calibri" pitchFamily="34" charset="0"/>
              </a:rPr>
              <a:t>V/I gate  delays or (increasing FET widths) large die areas.</a:t>
            </a:r>
          </a:p>
        </p:txBody>
      </p:sp>
      <p:sp>
        <p:nvSpPr>
          <p:cNvPr id="39" name="Rectangle 5"/>
          <p:cNvSpPr>
            <a:spLocks noChangeArrowheads="1"/>
          </p:cNvSpPr>
          <p:nvPr/>
        </p:nvSpPr>
        <p:spPr bwMode="auto">
          <a:xfrm>
            <a:off x="232235" y="4880690"/>
            <a:ext cx="8756340" cy="698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628" tIns="41315" rIns="82628" bIns="41315">
            <a:spAutoFit/>
          </a:bodyPr>
          <a:lstStyle/>
          <a:p>
            <a:pPr defTabSz="820738" eaLnBrk="0" hangingPunct="0"/>
            <a:r>
              <a:rPr lang="en-US" sz="2000" i="1" dirty="0" smtClean="0">
                <a:solidFill>
                  <a:srgbClr val="000000"/>
                </a:solidFill>
                <a:latin typeface="Calibri" pitchFamily="34" charset="0"/>
              </a:rPr>
              <a:t>Using high-aspect ratio fin structures, tunnel FET drive currents can be increased.</a:t>
            </a:r>
            <a:br>
              <a:rPr lang="en-US" sz="2000" i="1" dirty="0" smtClean="0">
                <a:solidFill>
                  <a:srgbClr val="000000"/>
                </a:solidFill>
                <a:latin typeface="Calibri" pitchFamily="34" charset="0"/>
              </a:rPr>
            </a:br>
            <a:r>
              <a:rPr lang="en-US" sz="2000" i="1" dirty="0" smtClean="0">
                <a:solidFill>
                  <a:srgbClr val="000000"/>
                </a:solidFill>
                <a:latin typeface="Calibri" pitchFamily="34" charset="0"/>
              </a:rPr>
              <a:t>	Parasitic fringing capacitance will then also contribute to CV/I &amp; CV</a:t>
            </a:r>
            <a:r>
              <a:rPr lang="en-US" sz="2000" i="1" baseline="30000" dirty="0" smtClean="0">
                <a:solidFill>
                  <a:srgbClr val="000000"/>
                </a:solidFill>
                <a:latin typeface="Calibri" pitchFamily="34" charset="0"/>
              </a:rPr>
              <a:t>2</a:t>
            </a:r>
            <a:r>
              <a:rPr lang="en-US" sz="2000" i="1" dirty="0" smtClean="0">
                <a:solidFill>
                  <a:srgbClr val="000000"/>
                </a:solidFill>
                <a:latin typeface="Calibri" pitchFamily="34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11137"/>
            <a:ext cx="8534400" cy="398463"/>
          </a:xfrm>
        </p:spPr>
        <p:txBody>
          <a:bodyPr/>
          <a:lstStyle/>
          <a:p>
            <a:pPr eaLnBrk="1" hangingPunct="1"/>
            <a:r>
              <a:rPr lang="en-US" b="0" dirty="0" smtClean="0"/>
              <a:t>finFETs Defined by Atomic Layer Epitaxy</a:t>
            </a:r>
          </a:p>
        </p:txBody>
      </p:sp>
      <p:pic>
        <p:nvPicPr>
          <p:cNvPr id="14" name="Picture 8" descr="OA3_notilt_gate_8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762000"/>
            <a:ext cx="3657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5"/>
          <p:cNvSpPr>
            <a:spLocks noChangeArrowheads="1"/>
          </p:cNvSpPr>
          <p:nvPr/>
        </p:nvSpPr>
        <p:spPr bwMode="auto">
          <a:xfrm>
            <a:off x="5410200" y="762000"/>
            <a:ext cx="1447800" cy="748234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square" lIns="82628" tIns="41315" rIns="82628" bIns="41315">
            <a:spAutoFit/>
          </a:bodyPr>
          <a:lstStyle/>
          <a:p>
            <a:pPr defTabSz="820738" eaLnBrk="0" hangingPunct="0"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</a:pPr>
            <a:r>
              <a:rPr lang="en-US" sz="1600" b="0" i="1" dirty="0" smtClean="0">
                <a:solidFill>
                  <a:srgbClr val="000000"/>
                </a:solidFill>
                <a:latin typeface="Calibri" pitchFamily="34" charset="0"/>
                <a:cs typeface="+mn-cs"/>
              </a:rPr>
              <a:t>InGaAs finFET:</a:t>
            </a:r>
            <a:br>
              <a:rPr lang="en-US" sz="1600" b="0" i="1" dirty="0" smtClean="0">
                <a:solidFill>
                  <a:srgbClr val="000000"/>
                </a:solidFill>
                <a:latin typeface="Calibri" pitchFamily="34" charset="0"/>
                <a:cs typeface="+mn-cs"/>
              </a:rPr>
            </a:br>
            <a:r>
              <a:rPr lang="en-US" sz="1600" b="0" i="1" dirty="0" smtClean="0">
                <a:solidFill>
                  <a:srgbClr val="000000"/>
                </a:solidFill>
                <a:latin typeface="Calibri" pitchFamily="34" charset="0"/>
                <a:cs typeface="+mn-cs"/>
              </a:rPr>
              <a:t>8 nm thick fin</a:t>
            </a:r>
            <a:br>
              <a:rPr lang="en-US" sz="1600" b="0" i="1" dirty="0" smtClean="0">
                <a:solidFill>
                  <a:srgbClr val="000000"/>
                </a:solidFill>
                <a:latin typeface="Calibri" pitchFamily="34" charset="0"/>
                <a:cs typeface="+mn-cs"/>
              </a:rPr>
            </a:br>
            <a:r>
              <a:rPr lang="en-US" sz="1600" b="0" i="1" dirty="0" smtClean="0">
                <a:solidFill>
                  <a:srgbClr val="000000"/>
                </a:solidFill>
                <a:latin typeface="Calibri" pitchFamily="34" charset="0"/>
                <a:cs typeface="+mn-cs"/>
              </a:rPr>
              <a:t>200 nm high</a:t>
            </a:r>
            <a:endParaRPr lang="en-US" sz="1600" b="0" i="1" dirty="0">
              <a:solidFill>
                <a:srgbClr val="000000"/>
              </a:solidFill>
              <a:latin typeface="Calibri" pitchFamily="34" charset="0"/>
              <a:cs typeface="+mn-cs"/>
            </a:endParaRPr>
          </a:p>
        </p:txBody>
      </p:sp>
      <p:pic>
        <p:nvPicPr>
          <p:cNvPr id="25" name="Picture 24" descr="doron_draw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3600" y="4789932"/>
            <a:ext cx="2880360" cy="1991868"/>
          </a:xfrm>
          <a:prstGeom prst="rect">
            <a:avLst/>
          </a:prstGeom>
        </p:spPr>
      </p:pic>
      <p:pic>
        <p:nvPicPr>
          <p:cNvPr id="26" name="Picture 25" descr="doron_draw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19400" y="4789932"/>
            <a:ext cx="3137916" cy="1991868"/>
          </a:xfrm>
          <a:prstGeom prst="rect">
            <a:avLst/>
          </a:prstGeom>
        </p:spPr>
      </p:pic>
      <p:sp>
        <p:nvSpPr>
          <p:cNvPr id="27" name="Rectangle 5"/>
          <p:cNvSpPr>
            <a:spLocks noChangeArrowheads="1"/>
          </p:cNvSpPr>
          <p:nvPr/>
        </p:nvSpPr>
        <p:spPr bwMode="auto">
          <a:xfrm>
            <a:off x="4953000" y="4814790"/>
            <a:ext cx="1447800" cy="329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628" tIns="41315" rIns="82628" bIns="41315">
            <a:spAutoFit/>
          </a:bodyPr>
          <a:lstStyle/>
          <a:p>
            <a:pPr defTabSz="820738" eaLnBrk="0" hangingPunct="0"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</a:pPr>
            <a:r>
              <a:rPr lang="en-US" sz="1600" b="0" i="1" dirty="0" smtClean="0">
                <a:solidFill>
                  <a:srgbClr val="000000"/>
                </a:solidFill>
                <a:latin typeface="Calibri" pitchFamily="34" charset="0"/>
                <a:cs typeface="+mn-cs"/>
              </a:rPr>
              <a:t>InGaAs NFET</a:t>
            </a:r>
            <a:endParaRPr lang="en-US" sz="1600" b="0" i="1" dirty="0">
              <a:solidFill>
                <a:srgbClr val="000000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28" name="Rectangle 5"/>
          <p:cNvSpPr>
            <a:spLocks noChangeArrowheads="1"/>
          </p:cNvSpPr>
          <p:nvPr/>
        </p:nvSpPr>
        <p:spPr bwMode="auto">
          <a:xfrm>
            <a:off x="762000" y="6044658"/>
            <a:ext cx="2959100" cy="415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628" tIns="41315" rIns="82628" bIns="41315">
            <a:spAutoFit/>
          </a:bodyPr>
          <a:lstStyle/>
          <a:p>
            <a:pPr defTabSz="820738" eaLnBrk="0" hangingPunct="0"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</a:pPr>
            <a:r>
              <a:rPr lang="en-US" sz="2400" i="1" dirty="0">
                <a:solidFill>
                  <a:srgbClr val="000000"/>
                </a:solidFill>
                <a:latin typeface="Calibri" pitchFamily="34" charset="0"/>
                <a:cs typeface="+mn-cs"/>
              </a:rPr>
              <a:t>height&gt;&gt; pitch</a:t>
            </a:r>
          </a:p>
        </p:txBody>
      </p:sp>
      <p:sp>
        <p:nvSpPr>
          <p:cNvPr id="29" name="Rectangle 5"/>
          <p:cNvSpPr>
            <a:spLocks noChangeArrowheads="1"/>
          </p:cNvSpPr>
          <p:nvPr/>
        </p:nvSpPr>
        <p:spPr bwMode="auto">
          <a:xfrm>
            <a:off x="7848600" y="4789932"/>
            <a:ext cx="1295400" cy="329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628" tIns="41315" rIns="82628" bIns="41315">
            <a:spAutoFit/>
          </a:bodyPr>
          <a:lstStyle/>
          <a:p>
            <a:pPr defTabSz="820738" eaLnBrk="0" hangingPunct="0"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</a:pPr>
            <a:r>
              <a:rPr lang="en-US" sz="1600" b="0" i="1" dirty="0" smtClean="0">
                <a:solidFill>
                  <a:srgbClr val="000000"/>
                </a:solidFill>
                <a:latin typeface="Calibri" pitchFamily="34" charset="0"/>
                <a:cs typeface="+mn-cs"/>
              </a:rPr>
              <a:t>InGaAs PFET</a:t>
            </a:r>
            <a:endParaRPr lang="en-US" sz="1600" b="0" i="1" dirty="0">
              <a:solidFill>
                <a:srgbClr val="000000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31" name="Rectangle 5"/>
          <p:cNvSpPr>
            <a:spLocks noChangeArrowheads="1"/>
          </p:cNvSpPr>
          <p:nvPr/>
        </p:nvSpPr>
        <p:spPr bwMode="auto">
          <a:xfrm>
            <a:off x="68262" y="2184704"/>
            <a:ext cx="5189538" cy="1930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628" tIns="41315" rIns="82628" bIns="41315">
            <a:spAutoFit/>
          </a:bodyPr>
          <a:lstStyle/>
          <a:p>
            <a:pPr defTabSz="820738" eaLnBrk="0" hangingPunct="0"/>
            <a:r>
              <a:rPr lang="en-US" sz="2000" i="1" dirty="0" smtClean="0">
                <a:solidFill>
                  <a:srgbClr val="000000"/>
                </a:solidFill>
                <a:latin typeface="Calibri" pitchFamily="34" charset="0"/>
              </a:rPr>
              <a:t>Benefits:</a:t>
            </a:r>
          </a:p>
          <a:p>
            <a:pPr defTabSz="820738" eaLnBrk="0" hangingPunct="0"/>
            <a:r>
              <a:rPr lang="en-US" sz="2000" i="1" dirty="0" smtClean="0">
                <a:solidFill>
                  <a:srgbClr val="000000"/>
                </a:solidFill>
                <a:latin typeface="Calibri" pitchFamily="34" charset="0"/>
              </a:rPr>
              <a:t>Enables ~4 nm fin bodies→ 8 nm gate length</a:t>
            </a:r>
          </a:p>
          <a:p>
            <a:pPr defTabSz="820738" eaLnBrk="0" hangingPunct="0"/>
            <a:r>
              <a:rPr lang="en-US" sz="2000" i="1" dirty="0" smtClean="0">
                <a:solidFill>
                  <a:srgbClr val="000000"/>
                </a:solidFill>
                <a:latin typeface="Calibri" pitchFamily="34" charset="0"/>
              </a:rPr>
              <a:t>10:1 more current per unit die area</a:t>
            </a:r>
            <a:br>
              <a:rPr lang="en-US" sz="2000" i="1" dirty="0" smtClean="0">
                <a:solidFill>
                  <a:srgbClr val="000000"/>
                </a:solidFill>
                <a:latin typeface="Calibri" pitchFamily="34" charset="0"/>
              </a:rPr>
            </a:br>
            <a:r>
              <a:rPr lang="en-US" sz="2000" i="1" dirty="0" smtClean="0">
                <a:solidFill>
                  <a:srgbClr val="000000"/>
                </a:solidFill>
                <a:latin typeface="Calibri" pitchFamily="34" charset="0"/>
              </a:rPr>
              <a:t>	→ </a:t>
            </a:r>
            <a:r>
              <a:rPr lang="en-US" sz="2000" i="1" dirty="0" smtClean="0">
                <a:solidFill>
                  <a:srgbClr val="FF0000"/>
                </a:solidFill>
                <a:latin typeface="Calibri" pitchFamily="34" charset="0"/>
              </a:rPr>
              <a:t>smaller IC die area</a:t>
            </a:r>
            <a:r>
              <a:rPr lang="en-US" sz="2000" i="1" dirty="0" smtClean="0">
                <a:solidFill>
                  <a:srgbClr val="000000"/>
                </a:solidFill>
                <a:latin typeface="Calibri" pitchFamily="34" charset="0"/>
              </a:rPr>
              <a:t/>
            </a:r>
            <a:br>
              <a:rPr lang="en-US" sz="2000" i="1" dirty="0" smtClean="0">
                <a:solidFill>
                  <a:srgbClr val="000000"/>
                </a:solidFill>
                <a:latin typeface="Calibri" pitchFamily="34" charset="0"/>
              </a:rPr>
            </a:br>
            <a:r>
              <a:rPr lang="en-US" sz="2000" i="1" dirty="0" smtClean="0">
                <a:solidFill>
                  <a:srgbClr val="FF0000"/>
                </a:solidFill>
                <a:latin typeface="Calibri" pitchFamily="34" charset="0"/>
              </a:rPr>
              <a:t>Enables high speed, ultra low-power logic, </a:t>
            </a:r>
            <a:br>
              <a:rPr lang="en-US" sz="2000" i="1" dirty="0" smtClean="0">
                <a:solidFill>
                  <a:srgbClr val="FF0000"/>
                </a:solidFill>
                <a:latin typeface="Calibri" pitchFamily="34" charset="0"/>
              </a:rPr>
            </a:br>
            <a:r>
              <a:rPr lang="en-US" sz="2000" i="1" dirty="0" smtClean="0">
                <a:solidFill>
                  <a:srgbClr val="FF0000"/>
                </a:solidFill>
                <a:latin typeface="Calibri" pitchFamily="34" charset="0"/>
              </a:rPr>
              <a:t>	V</a:t>
            </a:r>
            <a:r>
              <a:rPr lang="en-US" sz="2000" i="1" baseline="-25000" dirty="0" smtClean="0">
                <a:solidFill>
                  <a:srgbClr val="FF0000"/>
                </a:solidFill>
                <a:latin typeface="Calibri" pitchFamily="34" charset="0"/>
              </a:rPr>
              <a:t>dd</a:t>
            </a:r>
            <a:r>
              <a:rPr lang="en-US" sz="2000" i="1" dirty="0" smtClean="0">
                <a:solidFill>
                  <a:srgbClr val="FF0000"/>
                </a:solidFill>
                <a:latin typeface="Calibri" pitchFamily="34" charset="0"/>
              </a:rPr>
              <a:t>~300 mV</a:t>
            </a:r>
            <a:r>
              <a:rPr lang="en-US" sz="2000" i="1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endParaRPr lang="en-US" sz="2000" i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2" name="Rectangle 5"/>
          <p:cNvSpPr>
            <a:spLocks noChangeArrowheads="1"/>
          </p:cNvSpPr>
          <p:nvPr/>
        </p:nvSpPr>
        <p:spPr bwMode="auto">
          <a:xfrm>
            <a:off x="0" y="838200"/>
            <a:ext cx="5410200" cy="1314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628" tIns="41315" rIns="82628" bIns="41315">
            <a:spAutoFit/>
          </a:bodyPr>
          <a:lstStyle/>
          <a:p>
            <a:pPr defTabSz="820738" eaLnBrk="0" hangingPunct="0"/>
            <a:r>
              <a:rPr lang="en-US" sz="2000" i="1" dirty="0">
                <a:solidFill>
                  <a:srgbClr val="000000"/>
                </a:solidFill>
                <a:latin typeface="Calibri" pitchFamily="34" charset="0"/>
              </a:rPr>
              <a:t>Fin thickness defined by </a:t>
            </a:r>
            <a:r>
              <a:rPr lang="en-US" sz="2000" i="1" dirty="0" smtClean="0">
                <a:solidFill>
                  <a:srgbClr val="000000"/>
                </a:solidFill>
                <a:latin typeface="Calibri" pitchFamily="34" charset="0"/>
              </a:rPr>
              <a:t> Atomic </a:t>
            </a:r>
            <a:r>
              <a:rPr lang="en-US" sz="2000" i="1" dirty="0">
                <a:solidFill>
                  <a:srgbClr val="000000"/>
                </a:solidFill>
                <a:latin typeface="Calibri" pitchFamily="34" charset="0"/>
              </a:rPr>
              <a:t>layer epitaxy </a:t>
            </a:r>
            <a:endParaRPr lang="en-US" sz="2000" i="1" dirty="0" smtClean="0">
              <a:solidFill>
                <a:srgbClr val="000000"/>
              </a:solidFill>
              <a:latin typeface="Calibri" pitchFamily="34" charset="0"/>
            </a:endParaRPr>
          </a:p>
          <a:p>
            <a:pPr defTabSz="820738" eaLnBrk="0" hangingPunct="0"/>
            <a:r>
              <a:rPr lang="en-US" sz="2000" i="1" dirty="0" smtClean="0">
                <a:solidFill>
                  <a:srgbClr val="000000"/>
                </a:solidFill>
                <a:latin typeface="Calibri" pitchFamily="34" charset="0"/>
              </a:rPr>
              <a:t>     → nm thickness control </a:t>
            </a:r>
          </a:p>
          <a:p>
            <a:pPr defTabSz="820738" eaLnBrk="0" hangingPunct="0"/>
            <a:r>
              <a:rPr lang="en-US" sz="2000" i="1" dirty="0" smtClean="0">
                <a:solidFill>
                  <a:srgbClr val="000000"/>
                </a:solidFill>
                <a:latin typeface="Calibri" pitchFamily="34" charset="0"/>
              </a:rPr>
              <a:t>Fin height defined by sidewall growth</a:t>
            </a:r>
          </a:p>
          <a:p>
            <a:pPr defTabSz="820738" eaLnBrk="0" hangingPunct="0"/>
            <a:r>
              <a:rPr lang="en-US" sz="2000" i="1" dirty="0" smtClean="0">
                <a:solidFill>
                  <a:srgbClr val="000000"/>
                </a:solidFill>
                <a:latin typeface="Calibri" pitchFamily="34" charset="0"/>
              </a:rPr>
              <a:t>     → 200 nm high fins</a:t>
            </a: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5408980" y="4408324"/>
            <a:ext cx="2773090" cy="23578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82628" tIns="41315" rIns="82628" bIns="41315">
            <a:spAutoFit/>
          </a:bodyPr>
          <a:lstStyle/>
          <a:p>
            <a:pPr defTabSz="820738" eaLnBrk="0" hangingPunct="0"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</a:pPr>
            <a:r>
              <a:rPr lang="en-US" sz="1100" b="0" i="1" smtClean="0">
                <a:solidFill>
                  <a:srgbClr val="000000"/>
                </a:solidFill>
                <a:latin typeface="Calibri" pitchFamily="34" charset="0"/>
                <a:cs typeface="+mn-cs"/>
              </a:rPr>
              <a:t>D. Elias, DRC 2013, June, Notre Dame</a:t>
            </a:r>
            <a:endParaRPr lang="en-US" sz="1100" b="0" i="1" dirty="0">
              <a:solidFill>
                <a:srgbClr val="000000"/>
              </a:solidFill>
              <a:latin typeface="Calibri" pitchFamily="34" charset="0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endParaRPr lang="en-US" dirty="0"/>
          </a:p>
        </p:txBody>
      </p:sp>
      <p:sp>
        <p:nvSpPr>
          <p:cNvPr id="58371" name="Text Box 3"/>
          <p:cNvSpPr txBox="1">
            <a:spLocks noChangeArrowheads="1"/>
          </p:cNvSpPr>
          <p:nvPr/>
        </p:nvSpPr>
        <p:spPr bwMode="auto">
          <a:xfrm>
            <a:off x="228600" y="104775"/>
            <a:ext cx="8610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(end)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</a:pPr>
            <a:endParaRPr lang="en-US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8371" name="Text Box 3"/>
          <p:cNvSpPr txBox="1">
            <a:spLocks noChangeArrowheads="1"/>
          </p:cNvSpPr>
          <p:nvPr/>
        </p:nvSpPr>
        <p:spPr bwMode="auto">
          <a:xfrm>
            <a:off x="228600" y="104775"/>
            <a:ext cx="8610600" cy="1769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1500" b="1" smtClean="0">
                <a:cs typeface="Arial" charset="0"/>
              </a:rPr>
              <a:t>Backups</a:t>
            </a:r>
            <a:endParaRPr lang="en-US" sz="11500" b="1" dirty="0"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4"/>
          <p:cNvSpPr>
            <a:spLocks noGrp="1" noChangeArrowheads="1"/>
          </p:cNvSpPr>
          <p:nvPr>
            <p:ph type="title"/>
          </p:nvPr>
        </p:nvSpPr>
        <p:spPr>
          <a:xfrm>
            <a:off x="457199" y="211137"/>
            <a:ext cx="8531375" cy="398463"/>
          </a:xfrm>
        </p:spPr>
        <p:txBody>
          <a:bodyPr/>
          <a:lstStyle/>
          <a:p>
            <a:pPr eaLnBrk="1" hangingPunct="1"/>
            <a:r>
              <a:rPr lang="en-US" b="0" dirty="0" smtClean="0"/>
              <a:t>Lithographic Scaling vs. 3-D for </a:t>
            </a:r>
            <a:r>
              <a:rPr lang="en-US" b="0" dirty="0" smtClean="0">
                <a:solidFill>
                  <a:schemeClr val="tx2"/>
                </a:solidFill>
              </a:rPr>
              <a:t>High-Density</a:t>
            </a:r>
            <a:r>
              <a:rPr lang="en-US" b="0" dirty="0" smtClean="0"/>
              <a:t> Logic</a:t>
            </a:r>
          </a:p>
        </p:txBody>
      </p:sp>
      <p:sp>
        <p:nvSpPr>
          <p:cNvPr id="15" name="Rectangle 6"/>
          <p:cNvSpPr txBox="1">
            <a:spLocks noChangeArrowheads="1"/>
          </p:cNvSpPr>
          <p:nvPr/>
        </p:nvSpPr>
        <p:spPr bwMode="auto">
          <a:xfrm>
            <a:off x="8763000" y="6610350"/>
            <a:ext cx="3810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</a:pPr>
            <a:fld id="{EED860A8-D6DC-4E8D-AD28-EB3D7A9CAAA9}" type="slidenum">
              <a:rPr lang="en-US" b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pPr algn="r" eaLnBrk="0" hangingPunct="0">
                <a:lnSpc>
                  <a:spcPct val="90000"/>
                </a:lnSpc>
                <a:spcBef>
                  <a:spcPct val="50000"/>
                </a:spcBef>
                <a:buClr>
                  <a:srgbClr val="FF0000"/>
                </a:buClr>
              </a:pPr>
              <a:t>18</a:t>
            </a:fld>
            <a:endParaRPr lang="en-US" b="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1" name="Picture 10" descr="doron_draw3.jpg"/>
          <p:cNvPicPr>
            <a:picLocks noChangeAspect="1"/>
          </p:cNvPicPr>
          <p:nvPr/>
        </p:nvPicPr>
        <p:blipFill>
          <a:blip r:embed="rId3" cstate="print"/>
          <a:srcRect r="12895"/>
          <a:stretch>
            <a:fillRect/>
          </a:stretch>
        </p:blipFill>
        <p:spPr>
          <a:xfrm>
            <a:off x="3958491" y="3723802"/>
            <a:ext cx="2456949" cy="2854408"/>
          </a:xfrm>
          <a:prstGeom prst="rect">
            <a:avLst/>
          </a:prstGeom>
        </p:spPr>
      </p:pic>
      <p:pic>
        <p:nvPicPr>
          <p:cNvPr id="10" name="Picture 9" descr="doron_draw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15440" y="3974396"/>
            <a:ext cx="2534730" cy="2334979"/>
          </a:xfrm>
          <a:prstGeom prst="rect">
            <a:avLst/>
          </a:prstGeom>
        </p:spPr>
      </p:pic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93830" y="855865"/>
            <a:ext cx="6682470" cy="831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628" tIns="41315" rIns="82628" bIns="41315">
            <a:spAutoFit/>
          </a:bodyPr>
          <a:lstStyle/>
          <a:p>
            <a:pPr defTabSz="820738" eaLnBrk="0" hangingPunct="0"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</a:pPr>
            <a:r>
              <a:rPr lang="en-US" sz="1800" b="0" dirty="0" smtClean="0">
                <a:solidFill>
                  <a:srgbClr val="000000"/>
                </a:solidFill>
                <a:latin typeface="Calibri" pitchFamily="34" charset="0"/>
                <a:cs typeface="+mn-cs"/>
              </a:rPr>
              <a:t>Past VLSI Scaling: more  FETs per IC because of</a:t>
            </a:r>
            <a:br>
              <a:rPr lang="en-US" sz="1800" b="0" dirty="0" smtClean="0">
                <a:solidFill>
                  <a:srgbClr val="000000"/>
                </a:solidFill>
                <a:latin typeface="Calibri" pitchFamily="34" charset="0"/>
                <a:cs typeface="+mn-cs"/>
              </a:rPr>
            </a:br>
            <a:r>
              <a:rPr lang="en-US" sz="1800" b="0" dirty="0" smtClean="0">
                <a:solidFill>
                  <a:srgbClr val="000000"/>
                </a:solidFill>
                <a:latin typeface="Calibri" pitchFamily="34" charset="0"/>
                <a:cs typeface="+mn-cs"/>
              </a:rPr>
              <a:t>	(1) shorter gate &amp; contact lengths</a:t>
            </a:r>
            <a:br>
              <a:rPr lang="en-US" sz="1800" b="0" dirty="0" smtClean="0">
                <a:solidFill>
                  <a:srgbClr val="000000"/>
                </a:solidFill>
                <a:latin typeface="Calibri" pitchFamily="34" charset="0"/>
                <a:cs typeface="+mn-cs"/>
              </a:rPr>
            </a:br>
            <a:r>
              <a:rPr lang="en-US" sz="1800" b="0" dirty="0" smtClean="0">
                <a:solidFill>
                  <a:srgbClr val="000000"/>
                </a:solidFill>
                <a:latin typeface="Calibri" pitchFamily="34" charset="0"/>
                <a:cs typeface="+mn-cs"/>
              </a:rPr>
              <a:t>	(2) increased mA/micron→ less gate width </a:t>
            </a:r>
            <a:r>
              <a:rPr lang="en-US" sz="1800" b="0" i="1" dirty="0" smtClean="0">
                <a:solidFill>
                  <a:srgbClr val="000000"/>
                </a:solidFill>
                <a:latin typeface="Calibri" pitchFamily="34" charset="0"/>
                <a:cs typeface="+mn-cs"/>
              </a:rPr>
              <a:t>W</a:t>
            </a:r>
            <a:r>
              <a:rPr lang="en-US" sz="1800" b="0" i="1" baseline="-25000" dirty="0" smtClean="0">
                <a:solidFill>
                  <a:srgbClr val="000000"/>
                </a:solidFill>
                <a:latin typeface="Calibri" pitchFamily="34" charset="0"/>
                <a:cs typeface="+mn-cs"/>
              </a:rPr>
              <a:t>g</a:t>
            </a:r>
            <a:r>
              <a:rPr lang="en-US" sz="1800" b="0" dirty="0" smtClean="0">
                <a:solidFill>
                  <a:srgbClr val="000000"/>
                </a:solidFill>
                <a:latin typeface="Calibri" pitchFamily="34" charset="0"/>
                <a:cs typeface="+mn-cs"/>
              </a:rPr>
              <a:t>.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32235" y="1925245"/>
            <a:ext cx="6490445" cy="582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628" tIns="41315" rIns="82628" bIns="41315">
            <a:spAutoFit/>
          </a:bodyPr>
          <a:lstStyle/>
          <a:p>
            <a:pPr defTabSz="820738" eaLnBrk="0" hangingPunct="0"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</a:pPr>
            <a:r>
              <a:rPr lang="en-US" sz="1800" b="0" dirty="0" smtClean="0">
                <a:solidFill>
                  <a:srgbClr val="000000"/>
                </a:solidFill>
                <a:latin typeface="Calibri" pitchFamily="34" charset="0"/>
                <a:cs typeface="+mn-cs"/>
              </a:rPr>
              <a:t>Today, </a:t>
            </a:r>
            <a:r>
              <a:rPr lang="en-US" sz="1800" b="0" i="1" dirty="0" smtClean="0">
                <a:solidFill>
                  <a:srgbClr val="000000"/>
                </a:solidFill>
                <a:latin typeface="Calibri" pitchFamily="34" charset="0"/>
                <a:cs typeface="+mn-cs"/>
              </a:rPr>
              <a:t>I</a:t>
            </a:r>
            <a:r>
              <a:rPr lang="en-US" sz="1800" b="0" i="1" baseline="-25000" dirty="0" smtClean="0">
                <a:solidFill>
                  <a:srgbClr val="000000"/>
                </a:solidFill>
                <a:latin typeface="Calibri" pitchFamily="34" charset="0"/>
                <a:cs typeface="+mn-cs"/>
              </a:rPr>
              <a:t>on </a:t>
            </a:r>
            <a:r>
              <a:rPr lang="en-US" sz="1800" b="0" i="1" dirty="0" smtClean="0">
                <a:solidFill>
                  <a:srgbClr val="000000"/>
                </a:solidFill>
                <a:latin typeface="Calibri" pitchFamily="34" charset="0"/>
                <a:cs typeface="+mn-cs"/>
              </a:rPr>
              <a:t>/ W</a:t>
            </a:r>
            <a:r>
              <a:rPr lang="en-US" sz="1800" b="0" i="1" baseline="-25000" dirty="0" smtClean="0">
                <a:solidFill>
                  <a:srgbClr val="000000"/>
                </a:solidFill>
                <a:latin typeface="Calibri" pitchFamily="34" charset="0"/>
                <a:cs typeface="+mn-cs"/>
              </a:rPr>
              <a:t>g</a:t>
            </a:r>
            <a:r>
              <a:rPr lang="en-US" sz="1800" b="0" dirty="0" smtClean="0">
                <a:solidFill>
                  <a:srgbClr val="000000"/>
                </a:solidFill>
                <a:latin typeface="Calibri" pitchFamily="34" charset="0"/>
                <a:cs typeface="+mn-cs"/>
              </a:rPr>
              <a:t> (mA/micron) is not increasing</a:t>
            </a:r>
            <a:br>
              <a:rPr lang="en-US" sz="1800" b="0" dirty="0" smtClean="0">
                <a:solidFill>
                  <a:srgbClr val="000000"/>
                </a:solidFill>
                <a:latin typeface="Calibri" pitchFamily="34" charset="0"/>
                <a:cs typeface="+mn-cs"/>
              </a:rPr>
            </a:br>
            <a:r>
              <a:rPr lang="en-US" sz="1800" b="0" dirty="0" smtClean="0">
                <a:solidFill>
                  <a:srgbClr val="000000"/>
                </a:solidFill>
                <a:latin typeface="Calibri" pitchFamily="34" charset="0"/>
                <a:cs typeface="+mn-cs"/>
              </a:rPr>
              <a:t>    soon, once S/D tunneling dominates, </a:t>
            </a:r>
            <a:r>
              <a:rPr lang="en-US" sz="1800" b="0" i="1" dirty="0" smtClean="0">
                <a:solidFill>
                  <a:srgbClr val="000000"/>
                </a:solidFill>
                <a:latin typeface="Calibri" pitchFamily="34" charset="0"/>
                <a:cs typeface="+mn-cs"/>
              </a:rPr>
              <a:t>I</a:t>
            </a:r>
            <a:r>
              <a:rPr lang="en-US" sz="1800" b="0" i="1" baseline="-25000" dirty="0" smtClean="0">
                <a:solidFill>
                  <a:srgbClr val="000000"/>
                </a:solidFill>
                <a:latin typeface="Calibri" pitchFamily="34" charset="0"/>
                <a:cs typeface="+mn-cs"/>
              </a:rPr>
              <a:t>on</a:t>
            </a:r>
            <a:r>
              <a:rPr lang="en-US" sz="1800" b="0" i="1" dirty="0" smtClean="0">
                <a:solidFill>
                  <a:srgbClr val="000000"/>
                </a:solidFill>
                <a:latin typeface="Calibri" pitchFamily="34" charset="0"/>
                <a:cs typeface="+mn-cs"/>
              </a:rPr>
              <a:t>/W</a:t>
            </a:r>
            <a:r>
              <a:rPr lang="en-US" sz="1800" b="0" i="1" baseline="-25000" dirty="0" smtClean="0">
                <a:solidFill>
                  <a:srgbClr val="000000"/>
                </a:solidFill>
                <a:latin typeface="Calibri" pitchFamily="34" charset="0"/>
                <a:cs typeface="+mn-cs"/>
              </a:rPr>
              <a:t>g </a:t>
            </a:r>
            <a:r>
              <a:rPr lang="en-US" sz="1800" b="0" dirty="0" smtClean="0">
                <a:solidFill>
                  <a:srgbClr val="000000"/>
                </a:solidFill>
                <a:latin typeface="Calibri" pitchFamily="34" charset="0"/>
                <a:cs typeface="+mn-cs"/>
              </a:rPr>
              <a:t>will start to </a:t>
            </a:r>
            <a:r>
              <a:rPr lang="en-US" sz="1800" i="1" dirty="0" smtClean="0">
                <a:solidFill>
                  <a:srgbClr val="000000"/>
                </a:solidFill>
                <a:latin typeface="Calibri" pitchFamily="34" charset="0"/>
                <a:cs typeface="+mn-cs"/>
              </a:rPr>
              <a:t>decrease </a:t>
            </a:r>
          </a:p>
        </p:txBody>
      </p:sp>
      <p:pic>
        <p:nvPicPr>
          <p:cNvPr id="9" name="Picture 8" descr="2013_6_june_SRC_future_draw_1.jpg"/>
          <p:cNvPicPr>
            <a:picLocks noChangeAspect="1"/>
          </p:cNvPicPr>
          <p:nvPr/>
        </p:nvPicPr>
        <p:blipFill>
          <a:blip r:embed="rId5" cstate="print"/>
          <a:srcRect r="14272"/>
          <a:stretch>
            <a:fillRect/>
          </a:stretch>
        </p:blipFill>
        <p:spPr>
          <a:xfrm>
            <a:off x="6684275" y="817460"/>
            <a:ext cx="1930763" cy="2660900"/>
          </a:xfrm>
          <a:prstGeom prst="rect">
            <a:avLst/>
          </a:prstGeom>
        </p:spPr>
      </p:pic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232235" y="2699305"/>
            <a:ext cx="6490445" cy="582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628" tIns="41315" rIns="82628" bIns="41315">
            <a:spAutoFit/>
          </a:bodyPr>
          <a:lstStyle/>
          <a:p>
            <a:pPr defTabSz="820738" eaLnBrk="0" hangingPunct="0"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</a:pPr>
            <a:r>
              <a:rPr lang="en-US" sz="1800" b="0" dirty="0" smtClean="0">
                <a:solidFill>
                  <a:srgbClr val="000000"/>
                </a:solidFill>
                <a:latin typeface="Calibri" pitchFamily="34" charset="0"/>
                <a:cs typeface="+mn-cs"/>
              </a:rPr>
              <a:t>Sub-16nm lithography is also difficult. </a:t>
            </a:r>
            <a:br>
              <a:rPr lang="en-US" sz="1800" b="0" dirty="0" smtClean="0">
                <a:solidFill>
                  <a:srgbClr val="000000"/>
                </a:solidFill>
                <a:latin typeface="Calibri" pitchFamily="34" charset="0"/>
                <a:cs typeface="+mn-cs"/>
              </a:rPr>
            </a:br>
            <a:r>
              <a:rPr lang="en-US" sz="1800" b="0" dirty="0" smtClean="0">
                <a:solidFill>
                  <a:srgbClr val="000000"/>
                </a:solidFill>
                <a:latin typeface="Calibri" pitchFamily="34" charset="0"/>
                <a:cs typeface="+mn-cs"/>
              </a:rPr>
              <a:t>	Further reductions in feature size are expensive.</a:t>
            </a:r>
            <a:endParaRPr lang="en-US" sz="1800" i="1" dirty="0" smtClean="0">
              <a:solidFill>
                <a:srgbClr val="000000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32235" y="3774645"/>
            <a:ext cx="6682470" cy="33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628" tIns="41315" rIns="82628" bIns="41315">
            <a:spAutoFit/>
          </a:bodyPr>
          <a:lstStyle/>
          <a:p>
            <a:pPr defTabSz="820738" eaLnBrk="0" hangingPunct="0"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</a:pPr>
            <a:r>
              <a:rPr lang="en-US" sz="1800" i="1" dirty="0" smtClean="0">
                <a:solidFill>
                  <a:srgbClr val="000000"/>
                </a:solidFill>
                <a:latin typeface="Calibri" pitchFamily="34" charset="0"/>
                <a:cs typeface="+mn-cs"/>
              </a:rPr>
              <a:t>Can 3-D transistors increase integration density ?</a:t>
            </a: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232235" y="4273910"/>
            <a:ext cx="3955715" cy="582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628" tIns="41315" rIns="82628" bIns="41315">
            <a:spAutoFit/>
          </a:bodyPr>
          <a:lstStyle/>
          <a:p>
            <a:pPr defTabSz="820738" eaLnBrk="0" hangingPunct="0"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</a:pPr>
            <a:r>
              <a:rPr lang="en-US" sz="1800" b="0" dirty="0" smtClean="0">
                <a:solidFill>
                  <a:srgbClr val="000000"/>
                </a:solidFill>
                <a:latin typeface="Calibri" pitchFamily="34" charset="0"/>
                <a:cs typeface="+mn-cs"/>
              </a:rPr>
              <a:t>Clear: increased </a:t>
            </a:r>
            <a:r>
              <a:rPr lang="en-US" sz="1800" b="0" i="1" dirty="0" smtClean="0">
                <a:solidFill>
                  <a:srgbClr val="000000"/>
                </a:solidFill>
                <a:latin typeface="Calibri" pitchFamily="34" charset="0"/>
                <a:cs typeface="+mn-cs"/>
              </a:rPr>
              <a:t>I</a:t>
            </a:r>
            <a:r>
              <a:rPr lang="en-US" sz="1800" b="0" i="1" baseline="-25000" dirty="0" smtClean="0">
                <a:solidFill>
                  <a:srgbClr val="000000"/>
                </a:solidFill>
                <a:latin typeface="Calibri" pitchFamily="34" charset="0"/>
                <a:cs typeface="+mn-cs"/>
              </a:rPr>
              <a:t>on</a:t>
            </a:r>
            <a:r>
              <a:rPr lang="en-US" sz="1800" b="0" dirty="0" smtClean="0">
                <a:solidFill>
                  <a:srgbClr val="000000"/>
                </a:solidFill>
                <a:latin typeface="Calibri" pitchFamily="34" charset="0"/>
                <a:cs typeface="+mn-cs"/>
              </a:rPr>
              <a:t> </a:t>
            </a:r>
            <a:br>
              <a:rPr lang="en-US" sz="1800" b="0" dirty="0" smtClean="0">
                <a:solidFill>
                  <a:srgbClr val="000000"/>
                </a:solidFill>
                <a:latin typeface="Calibri" pitchFamily="34" charset="0"/>
                <a:cs typeface="+mn-cs"/>
              </a:rPr>
            </a:br>
            <a:r>
              <a:rPr lang="en-US" sz="1800" b="0" dirty="0" smtClean="0">
                <a:solidFill>
                  <a:srgbClr val="000000"/>
                </a:solidFill>
                <a:latin typeface="Calibri" pitchFamily="34" charset="0"/>
                <a:cs typeface="+mn-cs"/>
              </a:rPr>
              <a:t>	for a given FET footprint size. </a:t>
            </a:r>
            <a:endParaRPr lang="en-US" sz="1800" i="1" dirty="0" smtClean="0">
              <a:solidFill>
                <a:srgbClr val="000000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232235" y="6034580"/>
            <a:ext cx="3955715" cy="582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628" tIns="41315" rIns="82628" bIns="41315">
            <a:spAutoFit/>
          </a:bodyPr>
          <a:lstStyle/>
          <a:p>
            <a:pPr defTabSz="820738" eaLnBrk="0" hangingPunct="0"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</a:pPr>
            <a:r>
              <a:rPr lang="en-US" sz="1800" b="0" dirty="0" smtClean="0">
                <a:solidFill>
                  <a:srgbClr val="000000"/>
                </a:solidFill>
                <a:latin typeface="Calibri" pitchFamily="34" charset="0"/>
                <a:cs typeface="+mn-cs"/>
              </a:rPr>
              <a:t>Less clear: decreased size</a:t>
            </a:r>
            <a:br>
              <a:rPr lang="en-US" sz="1800" b="0" dirty="0" smtClean="0">
                <a:solidFill>
                  <a:srgbClr val="000000"/>
                </a:solidFill>
                <a:latin typeface="Calibri" pitchFamily="34" charset="0"/>
                <a:cs typeface="+mn-cs"/>
              </a:rPr>
            </a:br>
            <a:r>
              <a:rPr lang="en-US" sz="1800" b="0" dirty="0" smtClean="0">
                <a:solidFill>
                  <a:srgbClr val="000000"/>
                </a:solidFill>
                <a:latin typeface="Calibri" pitchFamily="34" charset="0"/>
                <a:cs typeface="+mn-cs"/>
              </a:rPr>
              <a:t>	of minimum-geometry FET.</a:t>
            </a:r>
            <a:endParaRPr lang="en-US" sz="1800" i="1" dirty="0" smtClean="0">
              <a:solidFill>
                <a:srgbClr val="000000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232235" y="5118820"/>
            <a:ext cx="3955715" cy="831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628" tIns="41315" rIns="82628" bIns="41315">
            <a:spAutoFit/>
          </a:bodyPr>
          <a:lstStyle/>
          <a:p>
            <a:pPr defTabSz="820738" eaLnBrk="0" hangingPunct="0"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</a:pPr>
            <a:r>
              <a:rPr lang="en-US" sz="1800" b="0" dirty="0" smtClean="0">
                <a:solidFill>
                  <a:srgbClr val="000000"/>
                </a:solidFill>
                <a:latin typeface="Calibri" pitchFamily="34" charset="0"/>
                <a:cs typeface="+mn-cs"/>
              </a:rPr>
              <a:t>Clear: can suppress S/D tunneling:</a:t>
            </a:r>
            <a:br>
              <a:rPr lang="en-US" sz="1800" b="0" dirty="0" smtClean="0">
                <a:solidFill>
                  <a:srgbClr val="000000"/>
                </a:solidFill>
                <a:latin typeface="Calibri" pitchFamily="34" charset="0"/>
                <a:cs typeface="+mn-cs"/>
              </a:rPr>
            </a:br>
            <a:r>
              <a:rPr lang="en-US" sz="1800" b="0" dirty="0" smtClean="0">
                <a:solidFill>
                  <a:srgbClr val="000000"/>
                </a:solidFill>
                <a:latin typeface="Calibri" pitchFamily="34" charset="0"/>
                <a:cs typeface="+mn-cs"/>
              </a:rPr>
              <a:t>	tunneling distance &gt;&gt; </a:t>
            </a:r>
            <a:br>
              <a:rPr lang="en-US" sz="1800" b="0" dirty="0" smtClean="0">
                <a:solidFill>
                  <a:srgbClr val="000000"/>
                </a:solidFill>
                <a:latin typeface="Calibri" pitchFamily="34" charset="0"/>
                <a:cs typeface="+mn-cs"/>
              </a:rPr>
            </a:br>
            <a:r>
              <a:rPr lang="en-US" sz="1800" b="0" dirty="0" smtClean="0">
                <a:solidFill>
                  <a:srgbClr val="000000"/>
                </a:solidFill>
                <a:latin typeface="Calibri" pitchFamily="34" charset="0"/>
                <a:cs typeface="+mn-cs"/>
              </a:rPr>
              <a:t>	    lithographic distance.</a:t>
            </a:r>
            <a:endParaRPr lang="en-US" sz="1800" i="1" dirty="0" smtClean="0">
              <a:solidFill>
                <a:srgbClr val="000000"/>
              </a:solidFill>
              <a:latin typeface="Calibri" pitchFamily="34" charset="0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itle 4"/>
          <p:cNvSpPr>
            <a:spLocks noGrp="1"/>
          </p:cNvSpPr>
          <p:nvPr>
            <p:ph type="ctrTitle"/>
          </p:nvPr>
        </p:nvSpPr>
        <p:spPr>
          <a:xfrm>
            <a:off x="457200" y="76200"/>
            <a:ext cx="8382000" cy="685800"/>
          </a:xfrm>
        </p:spPr>
        <p:txBody>
          <a:bodyPr/>
          <a:lstStyle/>
          <a:p>
            <a:pPr eaLnBrk="1" hangingPunct="1"/>
            <a:r>
              <a:rPr lang="en-US" sz="3200" b="0" dirty="0" smtClean="0"/>
              <a:t>Scaling in the S/D tunneling limit</a:t>
            </a:r>
          </a:p>
        </p:txBody>
      </p:sp>
      <p:pic>
        <p:nvPicPr>
          <p:cNvPr id="410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6800" y="779463"/>
            <a:ext cx="2727325" cy="173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96338" y="865188"/>
            <a:ext cx="195262" cy="168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4" name="Rectangle 5"/>
          <p:cNvSpPr>
            <a:spLocks noChangeArrowheads="1"/>
          </p:cNvSpPr>
          <p:nvPr/>
        </p:nvSpPr>
        <p:spPr bwMode="auto">
          <a:xfrm>
            <a:off x="155575" y="763588"/>
            <a:ext cx="5875338" cy="822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628" tIns="41315" rIns="82628" bIns="41315">
            <a:spAutoFit/>
          </a:bodyPr>
          <a:lstStyle/>
          <a:p>
            <a:pPr defTabSz="820738">
              <a:buClr>
                <a:srgbClr val="FF0000"/>
              </a:buClr>
            </a:pPr>
            <a:r>
              <a:rPr lang="en-US" sz="2400" i="1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At 4-8 </a:t>
            </a:r>
            <a:r>
              <a:rPr lang="en-US" sz="2400" i="1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nm Gate </a:t>
            </a:r>
            <a:r>
              <a:rPr lang="en-US" sz="2400" i="1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Lengths, </a:t>
            </a:r>
            <a:r>
              <a:rPr lang="en-US" sz="2400" i="1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/>
            </a:r>
            <a:br>
              <a:rPr lang="en-US" sz="2400" i="1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</a:br>
            <a:r>
              <a:rPr lang="en-US" sz="2400" i="1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high leakage from source/drain </a:t>
            </a:r>
            <a:r>
              <a:rPr lang="en-US" sz="2400" i="1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tunneling </a:t>
            </a:r>
          </a:p>
        </p:txBody>
      </p:sp>
      <p:graphicFrame>
        <p:nvGraphicFramePr>
          <p:cNvPr id="4098" name="Object 12"/>
          <p:cNvGraphicFramePr>
            <a:graphicFrameLocks noChangeAspect="1"/>
          </p:cNvGraphicFramePr>
          <p:nvPr/>
        </p:nvGraphicFramePr>
        <p:xfrm>
          <a:off x="798513" y="1660525"/>
          <a:ext cx="4090987" cy="473075"/>
        </p:xfrm>
        <a:graphic>
          <a:graphicData uri="http://schemas.openxmlformats.org/presentationml/2006/ole">
            <p:oleObj spid="_x0000_s706562" name="Equation" r:id="rId6" imgW="2209680" imgH="253800" progId="Equation.3">
              <p:embed/>
            </p:oleObj>
          </a:graphicData>
        </a:graphic>
      </p:graphicFrame>
      <p:sp>
        <p:nvSpPr>
          <p:cNvPr id="4105" name="Rectangle 7"/>
          <p:cNvSpPr>
            <a:spLocks noChangeArrowheads="1"/>
          </p:cNvSpPr>
          <p:nvPr/>
        </p:nvSpPr>
        <p:spPr bwMode="auto">
          <a:xfrm>
            <a:off x="762000" y="2133600"/>
            <a:ext cx="5181600" cy="360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628" tIns="41315" rIns="82628" bIns="41315">
            <a:spAutoFit/>
          </a:bodyPr>
          <a:lstStyle/>
          <a:p>
            <a:pPr defTabSz="820738">
              <a:buClr>
                <a:srgbClr val="FF0000"/>
              </a:buClr>
            </a:pPr>
            <a:r>
              <a:rPr lang="en-US" sz="1800" i="1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increases </a:t>
            </a:r>
            <a:r>
              <a:rPr lang="en-US" sz="1800" i="1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exponentially as gate length is reduced. </a:t>
            </a:r>
          </a:p>
        </p:txBody>
      </p:sp>
      <p:sp>
        <p:nvSpPr>
          <p:cNvPr id="4106" name="Rectangle 8"/>
          <p:cNvSpPr>
            <a:spLocks noChangeArrowheads="1"/>
          </p:cNvSpPr>
          <p:nvPr/>
        </p:nvSpPr>
        <p:spPr bwMode="auto">
          <a:xfrm>
            <a:off x="76200" y="2667000"/>
            <a:ext cx="9067800" cy="452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628" tIns="41315" rIns="82628" bIns="41315">
            <a:spAutoFit/>
          </a:bodyPr>
          <a:lstStyle/>
          <a:p>
            <a:pPr defTabSz="820738">
              <a:buClr>
                <a:srgbClr val="FF0000"/>
              </a:buClr>
            </a:pPr>
            <a:r>
              <a:rPr lang="en-US" sz="2400" i="1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Reducing tunneling through increased mass can be counterproductive</a:t>
            </a:r>
            <a:endParaRPr lang="en-US" sz="2400" i="1" dirty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762000" y="3048000"/>
            <a:ext cx="8153400" cy="360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628" tIns="41315" rIns="82628" bIns="41315">
            <a:spAutoFit/>
          </a:bodyPr>
          <a:lstStyle/>
          <a:p>
            <a:pPr defTabSz="820738">
              <a:buClr>
                <a:srgbClr val="FF0000"/>
              </a:buClr>
            </a:pPr>
            <a:r>
              <a:rPr lang="en-US" sz="1800" i="1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increasing m* → less tunneling, but lower FET on-current→ need more die  area</a:t>
            </a:r>
            <a:endParaRPr lang="en-US" sz="1800" i="1" dirty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19" name="Picture 18" descr="2013_6_june_SRC_future_draw_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981200" y="3429000"/>
            <a:ext cx="6477000" cy="1428379"/>
          </a:xfrm>
          <a:prstGeom prst="rect">
            <a:avLst/>
          </a:prstGeom>
        </p:spPr>
      </p:pic>
      <p:pic>
        <p:nvPicPr>
          <p:cNvPr id="21" name="Picture 20" descr="2013_7_20_june_smaller_VLSI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419600" y="5007082"/>
            <a:ext cx="4114800" cy="1758819"/>
          </a:xfrm>
          <a:prstGeom prst="rect">
            <a:avLst/>
          </a:prstGeom>
        </p:spPr>
      </p:pic>
      <p:sp>
        <p:nvSpPr>
          <p:cNvPr id="22" name="Rectangle 8"/>
          <p:cNvSpPr>
            <a:spLocks noChangeArrowheads="1"/>
          </p:cNvSpPr>
          <p:nvPr/>
        </p:nvSpPr>
        <p:spPr bwMode="auto">
          <a:xfrm>
            <a:off x="76200" y="4876800"/>
            <a:ext cx="9067800" cy="822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628" tIns="41315" rIns="82628" bIns="41315">
            <a:spAutoFit/>
          </a:bodyPr>
          <a:lstStyle/>
          <a:p>
            <a:pPr defTabSz="820738">
              <a:buClr>
                <a:srgbClr val="FF0000"/>
              </a:buClr>
            </a:pPr>
            <a:r>
              <a:rPr lang="en-US" sz="2400" i="1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Instead: Ultra-tall fins to increase</a:t>
            </a:r>
            <a:br>
              <a:rPr lang="en-US" sz="2400" i="1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</a:br>
            <a:r>
              <a:rPr lang="en-US" sz="2400" i="1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 the integration  density</a:t>
            </a:r>
            <a:endParaRPr lang="en-US" sz="2400" i="1" dirty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23" name="Rectangle 7"/>
          <p:cNvSpPr>
            <a:spLocks noChangeArrowheads="1"/>
          </p:cNvSpPr>
          <p:nvPr/>
        </p:nvSpPr>
        <p:spPr bwMode="auto">
          <a:xfrm>
            <a:off x="152400" y="5867400"/>
            <a:ext cx="4267200" cy="637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628" tIns="41315" rIns="82628" bIns="41315">
            <a:spAutoFit/>
          </a:bodyPr>
          <a:lstStyle/>
          <a:p>
            <a:pPr defTabSz="820738">
              <a:buClr>
                <a:srgbClr val="FF0000"/>
              </a:buClr>
            </a:pPr>
            <a:r>
              <a:rPr lang="en-US" sz="1800" i="1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example: 3-input NOR gate.</a:t>
            </a:r>
            <a:br>
              <a:rPr lang="en-US" sz="1800" i="1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</a:br>
            <a:r>
              <a:rPr lang="en-US" sz="1800" i="1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other cases: clock &amp; interconnect drivers</a:t>
            </a:r>
            <a:endParaRPr lang="en-US" sz="1800" i="1" dirty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8" name="Rectangle 6"/>
          <p:cNvSpPr txBox="1">
            <a:spLocks noChangeArrowheads="1"/>
          </p:cNvSpPr>
          <p:nvPr/>
        </p:nvSpPr>
        <p:spPr bwMode="auto">
          <a:xfrm>
            <a:off x="8763000" y="6610350"/>
            <a:ext cx="3810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buClr>
                <a:srgbClr val="FF0000"/>
              </a:buClr>
            </a:pPr>
            <a:fld id="{EED860A8-D6DC-4E8D-AD28-EB3D7A9CAAA9}" type="slidenum">
              <a:rPr lang="en-US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pPr algn="r">
                <a:buClr>
                  <a:srgbClr val="FF0000"/>
                </a:buClr>
              </a:pPr>
              <a:t>19</a:t>
            </a:fld>
            <a:endParaRPr lang="en-US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11137"/>
            <a:ext cx="8534400" cy="398463"/>
          </a:xfrm>
        </p:spPr>
        <p:txBody>
          <a:bodyPr/>
          <a:lstStyle/>
          <a:p>
            <a:pPr eaLnBrk="1" hangingPunct="1"/>
            <a:r>
              <a:rPr lang="en-US" b="0" smtClean="0"/>
              <a:t>High Aspect Ratio Fins for Low-Power Logic</a:t>
            </a:r>
            <a:endParaRPr lang="en-US" b="0" dirty="0" smtClean="0"/>
          </a:p>
        </p:txBody>
      </p:sp>
      <p:pic>
        <p:nvPicPr>
          <p:cNvPr id="14" name="Picture 8" descr="OA3_notilt_gate_8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762000"/>
            <a:ext cx="3657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5"/>
          <p:cNvSpPr>
            <a:spLocks noChangeArrowheads="1"/>
          </p:cNvSpPr>
          <p:nvPr/>
        </p:nvSpPr>
        <p:spPr bwMode="auto">
          <a:xfrm>
            <a:off x="5410200" y="762000"/>
            <a:ext cx="1447800" cy="748234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square" lIns="82628" tIns="41315" rIns="82628" bIns="41315">
            <a:spAutoFit/>
          </a:bodyPr>
          <a:lstStyle/>
          <a:p>
            <a:pPr defTabSz="820738" eaLnBrk="0" hangingPunct="0"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</a:pPr>
            <a:r>
              <a:rPr lang="en-US" sz="1600" b="0" i="1" dirty="0" smtClean="0">
                <a:solidFill>
                  <a:srgbClr val="000000"/>
                </a:solidFill>
                <a:latin typeface="Calibri" pitchFamily="34" charset="0"/>
              </a:rPr>
              <a:t>InGaAs finFET:</a:t>
            </a:r>
            <a:br>
              <a:rPr lang="en-US" sz="1600" b="0" i="1" dirty="0" smtClean="0">
                <a:solidFill>
                  <a:srgbClr val="000000"/>
                </a:solidFill>
                <a:latin typeface="Calibri" pitchFamily="34" charset="0"/>
              </a:rPr>
            </a:br>
            <a:r>
              <a:rPr lang="en-US" sz="1600" b="0" i="1" dirty="0" smtClean="0">
                <a:solidFill>
                  <a:srgbClr val="000000"/>
                </a:solidFill>
                <a:latin typeface="Calibri" pitchFamily="34" charset="0"/>
              </a:rPr>
              <a:t>8 nm thick fin</a:t>
            </a:r>
            <a:br>
              <a:rPr lang="en-US" sz="1600" b="0" i="1" dirty="0" smtClean="0">
                <a:solidFill>
                  <a:srgbClr val="000000"/>
                </a:solidFill>
                <a:latin typeface="Calibri" pitchFamily="34" charset="0"/>
              </a:rPr>
            </a:br>
            <a:r>
              <a:rPr lang="en-US" sz="1600" b="0" i="1" dirty="0" smtClean="0">
                <a:solidFill>
                  <a:srgbClr val="000000"/>
                </a:solidFill>
                <a:latin typeface="Calibri" pitchFamily="34" charset="0"/>
              </a:rPr>
              <a:t>200 nm high</a:t>
            </a:r>
            <a:endParaRPr lang="en-US" sz="1600" b="0" i="1" dirty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25" name="Picture 24" descr="doron_draw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3600" y="4789932"/>
            <a:ext cx="2880360" cy="1991868"/>
          </a:xfrm>
          <a:prstGeom prst="rect">
            <a:avLst/>
          </a:prstGeom>
        </p:spPr>
      </p:pic>
      <p:pic>
        <p:nvPicPr>
          <p:cNvPr id="26" name="Picture 25" descr="doron_draw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19400" y="4789932"/>
            <a:ext cx="3137916" cy="1991868"/>
          </a:xfrm>
          <a:prstGeom prst="rect">
            <a:avLst/>
          </a:prstGeom>
        </p:spPr>
      </p:pic>
      <p:sp>
        <p:nvSpPr>
          <p:cNvPr id="27" name="Rectangle 5"/>
          <p:cNvSpPr>
            <a:spLocks noChangeArrowheads="1"/>
          </p:cNvSpPr>
          <p:nvPr/>
        </p:nvSpPr>
        <p:spPr bwMode="auto">
          <a:xfrm>
            <a:off x="4953000" y="4814790"/>
            <a:ext cx="1447800" cy="329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628" tIns="41315" rIns="82628" bIns="41315">
            <a:spAutoFit/>
          </a:bodyPr>
          <a:lstStyle/>
          <a:p>
            <a:pPr defTabSz="820738" eaLnBrk="0" hangingPunct="0"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</a:pPr>
            <a:r>
              <a:rPr lang="en-US" sz="1600" b="0" i="1" dirty="0" smtClean="0">
                <a:solidFill>
                  <a:srgbClr val="000000"/>
                </a:solidFill>
                <a:latin typeface="Calibri" pitchFamily="34" charset="0"/>
              </a:rPr>
              <a:t>InGaAs NFET</a:t>
            </a:r>
            <a:endParaRPr lang="en-US" sz="1600" b="0" i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8" name="Rectangle 5"/>
          <p:cNvSpPr>
            <a:spLocks noChangeArrowheads="1"/>
          </p:cNvSpPr>
          <p:nvPr/>
        </p:nvSpPr>
        <p:spPr bwMode="auto">
          <a:xfrm>
            <a:off x="762000" y="6044658"/>
            <a:ext cx="2959100" cy="415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628" tIns="41315" rIns="82628" bIns="41315">
            <a:spAutoFit/>
          </a:bodyPr>
          <a:lstStyle/>
          <a:p>
            <a:pPr defTabSz="820738" eaLnBrk="0" hangingPunct="0"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</a:pPr>
            <a:r>
              <a:rPr lang="en-US" sz="2400" i="1" dirty="0">
                <a:solidFill>
                  <a:srgbClr val="000000"/>
                </a:solidFill>
                <a:latin typeface="Calibri" pitchFamily="34" charset="0"/>
              </a:rPr>
              <a:t>height&gt;&gt; pitch</a:t>
            </a:r>
          </a:p>
        </p:txBody>
      </p:sp>
      <p:sp>
        <p:nvSpPr>
          <p:cNvPr id="29" name="Rectangle 5"/>
          <p:cNvSpPr>
            <a:spLocks noChangeArrowheads="1"/>
          </p:cNvSpPr>
          <p:nvPr/>
        </p:nvSpPr>
        <p:spPr bwMode="auto">
          <a:xfrm>
            <a:off x="7848600" y="4789932"/>
            <a:ext cx="1295400" cy="329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628" tIns="41315" rIns="82628" bIns="41315">
            <a:spAutoFit/>
          </a:bodyPr>
          <a:lstStyle/>
          <a:p>
            <a:pPr defTabSz="820738" eaLnBrk="0" hangingPunct="0"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</a:pPr>
            <a:r>
              <a:rPr lang="en-US" sz="1600" b="0" i="1" dirty="0" smtClean="0">
                <a:solidFill>
                  <a:srgbClr val="000000"/>
                </a:solidFill>
                <a:latin typeface="Calibri" pitchFamily="34" charset="0"/>
              </a:rPr>
              <a:t>InGaAs PFET</a:t>
            </a:r>
            <a:endParaRPr lang="en-US" sz="1600" b="0" i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1" name="Rectangle 5"/>
          <p:cNvSpPr>
            <a:spLocks noChangeArrowheads="1"/>
          </p:cNvSpPr>
          <p:nvPr/>
        </p:nvSpPr>
        <p:spPr bwMode="auto">
          <a:xfrm>
            <a:off x="68262" y="2413304"/>
            <a:ext cx="5189538" cy="1930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628" tIns="41315" rIns="82628" bIns="41315">
            <a:spAutoFit/>
          </a:bodyPr>
          <a:lstStyle/>
          <a:p>
            <a:pPr defTabSz="820738" eaLnBrk="0" hangingPunct="0"/>
            <a:r>
              <a:rPr lang="en-US" sz="2000" i="1" smtClean="0">
                <a:solidFill>
                  <a:srgbClr val="000000"/>
                </a:solidFill>
                <a:latin typeface="Calibri" pitchFamily="34" charset="0"/>
              </a:rPr>
              <a:t>Enables </a:t>
            </a:r>
            <a:r>
              <a:rPr lang="en-US" sz="2000" i="1" dirty="0" smtClean="0">
                <a:solidFill>
                  <a:srgbClr val="000000"/>
                </a:solidFill>
                <a:latin typeface="Calibri" pitchFamily="34" charset="0"/>
              </a:rPr>
              <a:t>~4 nm fin bodies→ 8 nm gate length</a:t>
            </a:r>
          </a:p>
          <a:p>
            <a:pPr defTabSz="820738" eaLnBrk="0" hangingPunct="0"/>
            <a:r>
              <a:rPr lang="en-US" sz="2000" i="1" dirty="0" smtClean="0">
                <a:solidFill>
                  <a:srgbClr val="000000"/>
                </a:solidFill>
                <a:latin typeface="Calibri" pitchFamily="34" charset="0"/>
              </a:rPr>
              <a:t>10:1 more current per unit die area</a:t>
            </a:r>
            <a:br>
              <a:rPr lang="en-US" sz="2000" i="1" dirty="0" smtClean="0">
                <a:solidFill>
                  <a:srgbClr val="000000"/>
                </a:solidFill>
                <a:latin typeface="Calibri" pitchFamily="34" charset="0"/>
              </a:rPr>
            </a:br>
            <a:r>
              <a:rPr lang="en-US" sz="2000" i="1" dirty="0" smtClean="0">
                <a:solidFill>
                  <a:srgbClr val="000000"/>
                </a:solidFill>
                <a:latin typeface="Calibri" pitchFamily="34" charset="0"/>
              </a:rPr>
              <a:t>	→ </a:t>
            </a:r>
            <a:r>
              <a:rPr lang="en-US" sz="2000" i="1" dirty="0" smtClean="0">
                <a:solidFill>
                  <a:srgbClr val="FF0000"/>
                </a:solidFill>
                <a:latin typeface="Calibri" pitchFamily="34" charset="0"/>
              </a:rPr>
              <a:t>smaller IC die area</a:t>
            </a:r>
            <a:br>
              <a:rPr lang="en-US" sz="2000" i="1" dirty="0" smtClean="0">
                <a:solidFill>
                  <a:srgbClr val="FF0000"/>
                </a:solidFill>
                <a:latin typeface="Calibri" pitchFamily="34" charset="0"/>
              </a:rPr>
            </a:br>
            <a:r>
              <a:rPr lang="en-US" sz="2000" i="1" dirty="0" smtClean="0">
                <a:solidFill>
                  <a:srgbClr val="FF0000"/>
                </a:solidFill>
                <a:latin typeface="Calibri" pitchFamily="34" charset="0"/>
              </a:rPr>
              <a:t>                   complements lithographic scaling</a:t>
            </a:r>
            <a:r>
              <a:rPr lang="en-US" sz="2000" i="1" dirty="0" smtClean="0">
                <a:solidFill>
                  <a:srgbClr val="000000"/>
                </a:solidFill>
                <a:latin typeface="Calibri" pitchFamily="34" charset="0"/>
              </a:rPr>
              <a:t/>
            </a:r>
            <a:br>
              <a:rPr lang="en-US" sz="2000" i="1" dirty="0" smtClean="0">
                <a:solidFill>
                  <a:srgbClr val="000000"/>
                </a:solidFill>
                <a:latin typeface="Calibri" pitchFamily="34" charset="0"/>
              </a:rPr>
            </a:br>
            <a:r>
              <a:rPr lang="en-US" sz="2000" i="1" dirty="0" smtClean="0">
                <a:solidFill>
                  <a:srgbClr val="FF0000"/>
                </a:solidFill>
                <a:latin typeface="Calibri" pitchFamily="34" charset="0"/>
              </a:rPr>
              <a:t>Enables high speed, ultra low-power logic, </a:t>
            </a:r>
            <a:br>
              <a:rPr lang="en-US" sz="2000" i="1" dirty="0" smtClean="0">
                <a:solidFill>
                  <a:srgbClr val="FF0000"/>
                </a:solidFill>
                <a:latin typeface="Calibri" pitchFamily="34" charset="0"/>
              </a:rPr>
            </a:br>
            <a:r>
              <a:rPr lang="en-US" sz="2000" i="1" dirty="0" smtClean="0">
                <a:solidFill>
                  <a:srgbClr val="FF0000"/>
                </a:solidFill>
                <a:latin typeface="Calibri" pitchFamily="34" charset="0"/>
              </a:rPr>
              <a:t>	V</a:t>
            </a:r>
            <a:r>
              <a:rPr lang="en-US" sz="2000" i="1" baseline="-25000" dirty="0" smtClean="0">
                <a:solidFill>
                  <a:srgbClr val="FF0000"/>
                </a:solidFill>
                <a:latin typeface="Calibri" pitchFamily="34" charset="0"/>
              </a:rPr>
              <a:t>dd</a:t>
            </a:r>
            <a:r>
              <a:rPr lang="en-US" sz="2000" i="1" dirty="0" smtClean="0">
                <a:solidFill>
                  <a:srgbClr val="FF0000"/>
                </a:solidFill>
                <a:latin typeface="Calibri" pitchFamily="34" charset="0"/>
              </a:rPr>
              <a:t>~300 mV</a:t>
            </a:r>
            <a:r>
              <a:rPr lang="en-US" sz="2000" i="1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endParaRPr lang="en-US" sz="2000" i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2" name="Rectangle 5"/>
          <p:cNvSpPr>
            <a:spLocks noChangeArrowheads="1"/>
          </p:cNvSpPr>
          <p:nvPr/>
        </p:nvSpPr>
        <p:spPr bwMode="auto">
          <a:xfrm>
            <a:off x="0" y="838200"/>
            <a:ext cx="5410200" cy="1314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628" tIns="41315" rIns="82628" bIns="41315">
            <a:spAutoFit/>
          </a:bodyPr>
          <a:lstStyle/>
          <a:p>
            <a:pPr defTabSz="820738" eaLnBrk="0" hangingPunct="0"/>
            <a:r>
              <a:rPr lang="en-US" sz="2000" i="1" dirty="0">
                <a:solidFill>
                  <a:srgbClr val="000000"/>
                </a:solidFill>
                <a:latin typeface="Calibri" pitchFamily="34" charset="0"/>
              </a:rPr>
              <a:t>Fin thickness defined by </a:t>
            </a:r>
            <a:r>
              <a:rPr lang="en-US" sz="2000" i="1" dirty="0" smtClean="0">
                <a:solidFill>
                  <a:srgbClr val="000000"/>
                </a:solidFill>
                <a:latin typeface="Calibri" pitchFamily="34" charset="0"/>
              </a:rPr>
              <a:t> Atomic </a:t>
            </a:r>
            <a:r>
              <a:rPr lang="en-US" sz="2000" i="1" dirty="0">
                <a:solidFill>
                  <a:srgbClr val="000000"/>
                </a:solidFill>
                <a:latin typeface="Calibri" pitchFamily="34" charset="0"/>
              </a:rPr>
              <a:t>layer epitaxy </a:t>
            </a:r>
            <a:endParaRPr lang="en-US" sz="2000" i="1" dirty="0" smtClean="0">
              <a:solidFill>
                <a:srgbClr val="000000"/>
              </a:solidFill>
              <a:latin typeface="Calibri" pitchFamily="34" charset="0"/>
            </a:endParaRPr>
          </a:p>
          <a:p>
            <a:pPr defTabSz="820738" eaLnBrk="0" hangingPunct="0"/>
            <a:r>
              <a:rPr lang="en-US" sz="2000" i="1" dirty="0" smtClean="0">
                <a:solidFill>
                  <a:srgbClr val="000000"/>
                </a:solidFill>
                <a:latin typeface="Calibri" pitchFamily="34" charset="0"/>
              </a:rPr>
              <a:t>     → nm thickness control </a:t>
            </a:r>
          </a:p>
          <a:p>
            <a:pPr defTabSz="820738" eaLnBrk="0" hangingPunct="0"/>
            <a:r>
              <a:rPr lang="en-US" sz="2000" i="1" dirty="0" smtClean="0">
                <a:solidFill>
                  <a:srgbClr val="000000"/>
                </a:solidFill>
                <a:latin typeface="Calibri" pitchFamily="34" charset="0"/>
              </a:rPr>
              <a:t>Fin height defined by sidewall growth</a:t>
            </a:r>
          </a:p>
          <a:p>
            <a:pPr defTabSz="820738" eaLnBrk="0" hangingPunct="0"/>
            <a:r>
              <a:rPr lang="en-US" sz="2000" i="1" dirty="0" smtClean="0">
                <a:solidFill>
                  <a:srgbClr val="000000"/>
                </a:solidFill>
                <a:latin typeface="Calibri" pitchFamily="34" charset="0"/>
              </a:rPr>
              <a:t>     → 200 nm high fins</a:t>
            </a: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5408980" y="4408324"/>
            <a:ext cx="2773090" cy="23578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82628" tIns="41315" rIns="82628" bIns="41315">
            <a:spAutoFit/>
          </a:bodyPr>
          <a:lstStyle/>
          <a:p>
            <a:pPr defTabSz="820738" eaLnBrk="0" hangingPunct="0"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</a:pPr>
            <a:r>
              <a:rPr lang="en-US" sz="1100" b="0" i="1" dirty="0" smtClean="0">
                <a:solidFill>
                  <a:srgbClr val="000000"/>
                </a:solidFill>
                <a:latin typeface="Calibri" pitchFamily="34" charset="0"/>
              </a:rPr>
              <a:t>D. Elias, DRC 2013, June, Notre Dame</a:t>
            </a:r>
            <a:endParaRPr lang="en-US" sz="1100" b="0" i="1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12"/>
          <p:cNvGraphicFramePr>
            <a:graphicFrameLocks noChangeAspect="1"/>
          </p:cNvGraphicFramePr>
          <p:nvPr/>
        </p:nvGraphicFramePr>
        <p:xfrm>
          <a:off x="1249363" y="798513"/>
          <a:ext cx="7289800" cy="823912"/>
        </p:xfrm>
        <a:graphic>
          <a:graphicData uri="http://schemas.openxmlformats.org/presentationml/2006/ole">
            <p:oleObj spid="_x0000_s707586" name="Equation" r:id="rId4" imgW="4863960" imgH="545760" progId="Equation.3">
              <p:embed/>
            </p:oleObj>
          </a:graphicData>
        </a:graphic>
      </p:graphicFrame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>
          <a:xfrm>
            <a:off x="455395" y="226972"/>
            <a:ext cx="8686800" cy="398463"/>
          </a:xfrm>
        </p:spPr>
        <p:txBody>
          <a:bodyPr/>
          <a:lstStyle/>
          <a:p>
            <a:pPr eaLnBrk="1" hangingPunct="1"/>
            <a:r>
              <a:rPr lang="en-US" sz="2800" b="0" dirty="0" smtClean="0"/>
              <a:t>Minimum gate length: source-drain tunneling (2)</a:t>
            </a:r>
            <a:endParaRPr lang="en-US" sz="2800" b="0" baseline="-25000" dirty="0" smtClean="0"/>
          </a:p>
        </p:txBody>
      </p:sp>
      <p:cxnSp>
        <p:nvCxnSpPr>
          <p:cNvPr id="5126" name="Straight Connector 21"/>
          <p:cNvCxnSpPr>
            <a:cxnSpLocks noChangeShapeType="1"/>
          </p:cNvCxnSpPr>
          <p:nvPr/>
        </p:nvCxnSpPr>
        <p:spPr bwMode="auto">
          <a:xfrm>
            <a:off x="1676400" y="1354138"/>
            <a:ext cx="228600" cy="1587"/>
          </a:xfrm>
          <a:prstGeom prst="line">
            <a:avLst/>
          </a:prstGeom>
          <a:noFill/>
          <a:ln w="28575" algn="ctr">
            <a:solidFill>
              <a:schemeClr val="tx2"/>
            </a:solidFill>
            <a:round/>
            <a:headEnd/>
            <a:tailEnd/>
          </a:ln>
        </p:spPr>
      </p:cxnSp>
      <p:cxnSp>
        <p:nvCxnSpPr>
          <p:cNvPr id="5127" name="Straight Connector 10"/>
          <p:cNvCxnSpPr>
            <a:cxnSpLocks noChangeShapeType="1"/>
          </p:cNvCxnSpPr>
          <p:nvPr/>
        </p:nvCxnSpPr>
        <p:spPr bwMode="auto">
          <a:xfrm>
            <a:off x="5029200" y="1370013"/>
            <a:ext cx="228600" cy="1587"/>
          </a:xfrm>
          <a:prstGeom prst="line">
            <a:avLst/>
          </a:prstGeom>
          <a:noFill/>
          <a:ln w="28575" algn="ctr">
            <a:solidFill>
              <a:schemeClr val="tx2"/>
            </a:solidFill>
            <a:round/>
            <a:headEnd/>
            <a:tailEnd/>
          </a:ln>
        </p:spPr>
      </p:cxnSp>
      <p:graphicFrame>
        <p:nvGraphicFramePr>
          <p:cNvPr id="5123" name="Object 5"/>
          <p:cNvGraphicFramePr>
            <a:graphicFrameLocks noChangeAspect="1"/>
          </p:cNvGraphicFramePr>
          <p:nvPr/>
        </p:nvGraphicFramePr>
        <p:xfrm>
          <a:off x="292100" y="1524000"/>
          <a:ext cx="7799388" cy="4446588"/>
        </p:xfrm>
        <a:graphic>
          <a:graphicData uri="http://schemas.openxmlformats.org/presentationml/2006/ole">
            <p:oleObj spid="_x0000_s707587" name="KGPlot" r:id="rId5" imgW="5613120" imgH="3200400" progId="KGraph_Plot">
              <p:embed/>
            </p:oleObj>
          </a:graphicData>
        </a:graphic>
      </p:graphicFrame>
      <p:sp>
        <p:nvSpPr>
          <p:cNvPr id="5128" name="Text Box 6"/>
          <p:cNvSpPr txBox="1">
            <a:spLocks noChangeArrowheads="1"/>
          </p:cNvSpPr>
          <p:nvPr/>
        </p:nvSpPr>
        <p:spPr bwMode="auto">
          <a:xfrm>
            <a:off x="0" y="6302900"/>
            <a:ext cx="9144000" cy="390525"/>
          </a:xfrm>
          <a:prstGeom prst="rect">
            <a:avLst/>
          </a:prstGeom>
          <a:solidFill>
            <a:srgbClr val="FFCCCC"/>
          </a:solidFill>
          <a:ln w="12700">
            <a:noFill/>
            <a:miter lim="800000"/>
            <a:headEnd/>
            <a:tailEnd/>
          </a:ln>
        </p:spPr>
        <p:txBody>
          <a:bodyPr lIns="82021" tIns="41010" rIns="82021" bIns="41010">
            <a:spAutoFit/>
          </a:bodyPr>
          <a:lstStyle/>
          <a:p>
            <a:pPr defTabSz="820738">
              <a:buClr>
                <a:srgbClr val="FF0000"/>
              </a:buClr>
            </a:pPr>
            <a:r>
              <a:rPr lang="en-US" sz="2000" i="1" dirty="0">
                <a:solidFill>
                  <a:srgbClr val="000000"/>
                </a:solidFill>
                <a:latin typeface="Arial" charset="0"/>
                <a:cs typeface="Arial" charset="0"/>
              </a:rPr>
              <a:t>increased m* → decreased I</a:t>
            </a:r>
            <a:r>
              <a:rPr lang="en-US" sz="2000" i="1" baseline="-25000" dirty="0">
                <a:solidFill>
                  <a:srgbClr val="000000"/>
                </a:solidFill>
                <a:latin typeface="Arial" charset="0"/>
                <a:cs typeface="Arial" charset="0"/>
              </a:rPr>
              <a:t>on </a:t>
            </a:r>
            <a:r>
              <a:rPr lang="en-US" sz="2000" i="1" dirty="0">
                <a:solidFill>
                  <a:srgbClr val="000000"/>
                </a:solidFill>
                <a:latin typeface="Arial" charset="0"/>
                <a:cs typeface="Arial" charset="0"/>
              </a:rPr>
              <a:t>/W</a:t>
            </a:r>
            <a:r>
              <a:rPr lang="en-US" sz="2000" i="1" baseline="-25000" dirty="0">
                <a:solidFill>
                  <a:srgbClr val="000000"/>
                </a:solidFill>
                <a:latin typeface="Arial" charset="0"/>
                <a:cs typeface="Arial" charset="0"/>
              </a:rPr>
              <a:t>g</a:t>
            </a:r>
            <a:r>
              <a:rPr lang="en-US" sz="2000" i="1" dirty="0">
                <a:solidFill>
                  <a:srgbClr val="000000"/>
                </a:solidFill>
                <a:latin typeface="Arial" charset="0"/>
                <a:cs typeface="Arial" charset="0"/>
              </a:rPr>
              <a:t> → decreases packing density</a:t>
            </a:r>
            <a:endParaRPr lang="en-US" sz="2000" i="1" u="sng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130" name="Rectangle 5"/>
          <p:cNvSpPr>
            <a:spLocks noChangeArrowheads="1"/>
          </p:cNvSpPr>
          <p:nvPr/>
        </p:nvSpPr>
        <p:spPr bwMode="auto">
          <a:xfrm>
            <a:off x="0" y="5486400"/>
            <a:ext cx="3657600" cy="24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628" tIns="41315" rIns="82628" bIns="41315">
            <a:spAutoFit/>
          </a:bodyPr>
          <a:lstStyle/>
          <a:p>
            <a:pPr defTabSz="820738">
              <a:buClr>
                <a:srgbClr val="1F497D"/>
              </a:buClr>
            </a:pPr>
            <a:r>
              <a:rPr lang="en-US" sz="120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analysis: Rodwell </a:t>
            </a:r>
            <a:r>
              <a:rPr lang="en-US" sz="1200" i="1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et al,</a:t>
            </a:r>
            <a:r>
              <a:rPr lang="en-US" sz="120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  2010 DRC</a:t>
            </a:r>
          </a:p>
        </p:txBody>
      </p:sp>
      <p:graphicFrame>
        <p:nvGraphicFramePr>
          <p:cNvPr id="5124" name="Object 4"/>
          <p:cNvGraphicFramePr>
            <a:graphicFrameLocks noChangeAspect="1"/>
          </p:cNvGraphicFramePr>
          <p:nvPr/>
        </p:nvGraphicFramePr>
        <p:xfrm>
          <a:off x="6781800" y="2438400"/>
          <a:ext cx="2336800" cy="638175"/>
        </p:xfrm>
        <a:graphic>
          <a:graphicData uri="http://schemas.openxmlformats.org/presentationml/2006/ole">
            <p:oleObj spid="_x0000_s707588" name="Equation" r:id="rId6" imgW="1866600" imgH="507960" progId="Equation.3">
              <p:embed/>
            </p:oleObj>
          </a:graphicData>
        </a:graphic>
      </p:graphicFrame>
      <p:sp>
        <p:nvSpPr>
          <p:cNvPr id="14" name="Rectangle 6"/>
          <p:cNvSpPr txBox="1">
            <a:spLocks noChangeArrowheads="1"/>
          </p:cNvSpPr>
          <p:nvPr/>
        </p:nvSpPr>
        <p:spPr bwMode="auto">
          <a:xfrm>
            <a:off x="8763000" y="6610350"/>
            <a:ext cx="3810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buClr>
                <a:srgbClr val="FF0000"/>
              </a:buClr>
            </a:pPr>
            <a:fld id="{EED860A8-D6DC-4E8D-AD28-EB3D7A9CAAA9}" type="slidenum">
              <a:rPr lang="en-US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pPr algn="r">
                <a:buClr>
                  <a:srgbClr val="FF0000"/>
                </a:buClr>
              </a:pPr>
              <a:t>20</a:t>
            </a:fld>
            <a:endParaRPr lang="en-US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itle 4"/>
          <p:cNvSpPr>
            <a:spLocks noGrp="1"/>
          </p:cNvSpPr>
          <p:nvPr>
            <p:ph type="ctrTitle"/>
          </p:nvPr>
        </p:nvSpPr>
        <p:spPr>
          <a:xfrm>
            <a:off x="457200" y="76200"/>
            <a:ext cx="8382000" cy="685800"/>
          </a:xfrm>
        </p:spPr>
        <p:txBody>
          <a:bodyPr/>
          <a:lstStyle/>
          <a:p>
            <a:pPr eaLnBrk="1" hangingPunct="1"/>
            <a:r>
              <a:rPr lang="en-US" sz="3200" b="0" dirty="0" smtClean="0"/>
              <a:t>Geometric Solutions to S/D Tunneling</a:t>
            </a:r>
          </a:p>
        </p:txBody>
      </p:sp>
      <p:sp>
        <p:nvSpPr>
          <p:cNvPr id="23" name="Rectangle 7"/>
          <p:cNvSpPr>
            <a:spLocks noChangeArrowheads="1"/>
          </p:cNvSpPr>
          <p:nvPr/>
        </p:nvSpPr>
        <p:spPr bwMode="auto">
          <a:xfrm>
            <a:off x="117020" y="4581150"/>
            <a:ext cx="8756340" cy="1080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628" tIns="41315" rIns="82628" bIns="41315">
            <a:spAutoFit/>
          </a:bodyPr>
          <a:lstStyle/>
          <a:p>
            <a:pPr defTabSz="820738">
              <a:buClr>
                <a:srgbClr val="FF0000"/>
              </a:buClr>
            </a:pPr>
            <a:r>
              <a:rPr lang="en-US" sz="2400" i="1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Transport (&amp; tunneling) distance larger than lithographic gate length.</a:t>
            </a:r>
            <a:br>
              <a:rPr lang="en-US" sz="2400" i="1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</a:br>
            <a:r>
              <a:rPr lang="en-US" sz="2400" i="1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Feature used </a:t>
            </a:r>
            <a:r>
              <a:rPr lang="en-US" sz="2400" b="1" i="1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NOW </a:t>
            </a:r>
            <a:r>
              <a:rPr lang="en-US" sz="2400" i="1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in our current planar FETs.</a:t>
            </a:r>
            <a:br>
              <a:rPr lang="en-US" sz="2400" i="1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</a:br>
            <a:r>
              <a:rPr lang="en-US" sz="2400" i="1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Can be incorporated  in high-aspect-ratio finFETs</a:t>
            </a:r>
            <a:endParaRPr lang="en-US" sz="2400" i="1" dirty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15" name="Picture 14" descr="2013_2_25_feb_mosfet_draw.jpg"/>
          <p:cNvPicPr>
            <a:picLocks noChangeAspect="1"/>
          </p:cNvPicPr>
          <p:nvPr/>
        </p:nvPicPr>
        <p:blipFill>
          <a:blip r:embed="rId3" cstate="print"/>
          <a:srcRect t="19101" r="64232"/>
          <a:stretch>
            <a:fillRect/>
          </a:stretch>
        </p:blipFill>
        <p:spPr>
          <a:xfrm>
            <a:off x="923526" y="982354"/>
            <a:ext cx="4864448" cy="3253151"/>
          </a:xfrm>
          <a:prstGeom prst="rect">
            <a:avLst/>
          </a:prstGeom>
        </p:spPr>
      </p:pic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6222195" y="2181501"/>
            <a:ext cx="2267115" cy="748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628" tIns="41315" rIns="82628" bIns="41315">
            <a:spAutoFit/>
          </a:bodyPr>
          <a:lstStyle/>
          <a:p>
            <a:pPr defTabSz="820738">
              <a:buClr>
                <a:srgbClr val="FF0000"/>
              </a:buClr>
            </a:pPr>
            <a:r>
              <a:rPr lang="en-US" sz="2400" i="1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UID InGaAs</a:t>
            </a:r>
            <a:br>
              <a:rPr lang="en-US" sz="2400" i="1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</a:br>
            <a:r>
              <a:rPr lang="en-US" sz="2400" i="1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vertical spacer</a:t>
            </a:r>
            <a:endParaRPr lang="en-US" sz="2400" i="1" dirty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 bwMode="auto">
          <a:xfrm flipH="1">
            <a:off x="5493721" y="2430470"/>
            <a:ext cx="729694" cy="0"/>
          </a:xfrm>
          <a:prstGeom prst="straightConnector1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5" name="Rectangle 6"/>
          <p:cNvSpPr txBox="1">
            <a:spLocks noChangeArrowheads="1"/>
          </p:cNvSpPr>
          <p:nvPr/>
        </p:nvSpPr>
        <p:spPr bwMode="auto">
          <a:xfrm>
            <a:off x="8763000" y="6610350"/>
            <a:ext cx="3810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buClr>
                <a:srgbClr val="FF0000"/>
              </a:buClr>
            </a:pPr>
            <a:fld id="{EED860A8-D6DC-4E8D-AD28-EB3D7A9CAAA9}" type="slidenum">
              <a:rPr lang="en-US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pPr algn="r">
                <a:buClr>
                  <a:srgbClr val="FF0000"/>
                </a:buClr>
              </a:pPr>
              <a:t>21</a:t>
            </a:fld>
            <a:endParaRPr lang="en-US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</a:pPr>
            <a:endParaRPr lang="en-US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921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11137"/>
            <a:ext cx="8229600" cy="398463"/>
          </a:xfrm>
        </p:spPr>
        <p:txBody>
          <a:bodyPr/>
          <a:lstStyle/>
          <a:p>
            <a:pPr eaLnBrk="1" hangingPunct="1"/>
            <a:r>
              <a:rPr lang="en-US" b="0" dirty="0" smtClean="0">
                <a:solidFill>
                  <a:srgbClr val="FFC000"/>
                </a:solidFill>
              </a:rPr>
              <a:t>Why Not Release Fins Before S/D Regrowth ?</a:t>
            </a:r>
            <a:endParaRPr lang="en-US" b="0" baseline="-25000" dirty="0" smtClean="0">
              <a:solidFill>
                <a:srgbClr val="FFC000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 bwMode="auto">
          <a:xfrm>
            <a:off x="457200" y="685800"/>
            <a:ext cx="8153400" cy="0"/>
          </a:xfrm>
          <a:prstGeom prst="line">
            <a:avLst/>
          </a:prstGeom>
          <a:noFill/>
          <a:ln w="28575" cap="flat" cmpd="sng" algn="ctr">
            <a:solidFill>
              <a:srgbClr val="FFCC6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1066800"/>
            <a:ext cx="8839200" cy="415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628" tIns="41315" rIns="82628" bIns="41315">
            <a:spAutoFit/>
          </a:bodyPr>
          <a:lstStyle/>
          <a:p>
            <a:pPr defTabSz="820738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2400" b="1" i="1" dirty="0">
                <a:solidFill>
                  <a:srgbClr val="FFC000"/>
                </a:solidFill>
                <a:latin typeface="Calibri" pitchFamily="34" charset="0"/>
                <a:cs typeface="Arial" charset="0"/>
              </a:rPr>
              <a:t>Images of released ~10 nm fins:</a:t>
            </a:r>
          </a:p>
        </p:txBody>
      </p:sp>
      <p:pic>
        <p:nvPicPr>
          <p:cNvPr id="8" name="Picture 3" descr="C:\Users\treed\Documents\Doron_PostDoc\Material\afinfet\Proc16\proc16d_03_27_13\proc16d2_After_ALE_S130327A_And_InP_Etch_20sec\pic0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576388"/>
            <a:ext cx="4319588" cy="345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C:\Users\treed\Documents\Doron_PostDoc\Material\afinfet\Proc16\proc16d_03_27_13\proc16d2_After_ALE_S130327A_And_InP_Etch_20sec\pic0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1568450"/>
            <a:ext cx="4319588" cy="345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228600" y="6172200"/>
            <a:ext cx="8763000" cy="582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628" tIns="41315" rIns="82628" bIns="41315">
            <a:spAutoFit/>
          </a:bodyPr>
          <a:lstStyle/>
          <a:p>
            <a:pPr defTabSz="820738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3600" b="1" i="1" dirty="0">
                <a:solidFill>
                  <a:srgbClr val="FFC000"/>
                </a:solidFill>
                <a:latin typeface="Calibri" pitchFamily="34" charset="0"/>
                <a:cs typeface="Arial" charset="0"/>
              </a:rPr>
              <a:t>S/D regrowth provides mechanical support</a:t>
            </a: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6370910" y="702245"/>
            <a:ext cx="2773090" cy="235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628" tIns="41315" rIns="82628" bIns="41315">
            <a:spAutoFit/>
          </a:bodyPr>
          <a:lstStyle/>
          <a:p>
            <a:pPr defTabSz="820738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100" b="1" i="1" dirty="0" smtClean="0">
                <a:solidFill>
                  <a:srgbClr val="FFFFFF"/>
                </a:solidFill>
                <a:latin typeface="Calibri" pitchFamily="34" charset="0"/>
                <a:cs typeface="Arial" charset="0"/>
              </a:rPr>
              <a:t>D. Elias, DRC 2013, June, Notre Dame</a:t>
            </a:r>
            <a:endParaRPr lang="en-US" sz="1100" b="1" i="1" dirty="0">
              <a:solidFill>
                <a:srgbClr val="FFFFFF"/>
              </a:solidFill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2013_7_20_june_smaller_VLS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90" y="3204435"/>
            <a:ext cx="4354006" cy="2345631"/>
          </a:xfrm>
          <a:prstGeom prst="rect">
            <a:avLst/>
          </a:prstGeom>
        </p:spPr>
      </p:pic>
      <p:pic>
        <p:nvPicPr>
          <p:cNvPr id="19" name="Picture 18" descr="2013_7_20_june_smaller_VLSI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79975" y="932675"/>
            <a:ext cx="2573135" cy="1168809"/>
          </a:xfrm>
          <a:prstGeom prst="rect">
            <a:avLst/>
          </a:prstGeom>
        </p:spPr>
      </p:pic>
      <p:sp>
        <p:nvSpPr>
          <p:cNvPr id="7171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11137"/>
            <a:ext cx="8229600" cy="398463"/>
          </a:xfrm>
        </p:spPr>
        <p:txBody>
          <a:bodyPr/>
          <a:lstStyle/>
          <a:p>
            <a:pPr eaLnBrk="1" hangingPunct="1"/>
            <a:r>
              <a:rPr lang="en-US" b="0" dirty="0" smtClean="0"/>
              <a:t>Wire Lengths &amp; Wire Capacitances in VLSI</a:t>
            </a:r>
          </a:p>
        </p:txBody>
      </p:sp>
      <p:sp>
        <p:nvSpPr>
          <p:cNvPr id="15" name="Rectangle 6"/>
          <p:cNvSpPr txBox="1">
            <a:spLocks noChangeArrowheads="1"/>
          </p:cNvSpPr>
          <p:nvPr/>
        </p:nvSpPr>
        <p:spPr bwMode="auto">
          <a:xfrm>
            <a:off x="8763000" y="6610350"/>
            <a:ext cx="3810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</a:pPr>
            <a:fld id="{EED860A8-D6DC-4E8D-AD28-EB3D7A9CAAA9}" type="slidenum">
              <a:rPr lang="en-US" b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pPr algn="r" eaLnBrk="0" hangingPunct="0">
                <a:lnSpc>
                  <a:spcPct val="90000"/>
                </a:lnSpc>
                <a:spcBef>
                  <a:spcPct val="50000"/>
                </a:spcBef>
                <a:buClr>
                  <a:srgbClr val="FF0000"/>
                </a:buClr>
              </a:pPr>
              <a:t>23</a:t>
            </a:fld>
            <a:endParaRPr lang="en-US" b="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" name="Picture 7" descr="doron_draw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4260" y="855865"/>
            <a:ext cx="2203566" cy="1536200"/>
          </a:xfrm>
          <a:prstGeom prst="rect">
            <a:avLst/>
          </a:prstGeom>
        </p:spPr>
      </p:pic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3620" y="932675"/>
            <a:ext cx="769905" cy="33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628" tIns="41315" rIns="82628" bIns="41315">
            <a:spAutoFit/>
          </a:bodyPr>
          <a:lstStyle/>
          <a:p>
            <a:pPr defTabSz="820738" eaLnBrk="0" hangingPunct="0"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</a:pPr>
            <a:r>
              <a:rPr lang="en-US" sz="1800" b="0" dirty="0" smtClean="0">
                <a:solidFill>
                  <a:srgbClr val="000000"/>
                </a:solidFill>
                <a:latin typeface="Calibri" pitchFamily="34" charset="0"/>
                <a:cs typeface="+mn-cs"/>
              </a:rPr>
              <a:t>FET</a:t>
            </a:r>
          </a:p>
        </p:txBody>
      </p:sp>
      <p:pic>
        <p:nvPicPr>
          <p:cNvPr id="12" name="Picture 11" descr="2013_7_20_june_smaller_VLSI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43775" y="894270"/>
            <a:ext cx="1356811" cy="1536200"/>
          </a:xfrm>
          <a:prstGeom prst="rect">
            <a:avLst/>
          </a:prstGeom>
        </p:spPr>
      </p:pic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3688685" y="894270"/>
            <a:ext cx="769905" cy="582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628" tIns="41315" rIns="82628" bIns="41315">
            <a:spAutoFit/>
          </a:bodyPr>
          <a:lstStyle/>
          <a:p>
            <a:pPr defTabSz="820738" eaLnBrk="0" hangingPunct="0"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</a:pPr>
            <a:r>
              <a:rPr lang="en-US" sz="1800" b="0" dirty="0" smtClean="0">
                <a:solidFill>
                  <a:srgbClr val="000000"/>
                </a:solidFill>
                <a:latin typeface="Calibri" pitchFamily="34" charset="0"/>
                <a:cs typeface="+mn-cs"/>
              </a:rPr>
              <a:t>logic gate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4687215" y="2161635"/>
            <a:ext cx="2075090" cy="33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628" tIns="41315" rIns="82628" bIns="41315">
            <a:spAutoFit/>
          </a:bodyPr>
          <a:lstStyle/>
          <a:p>
            <a:pPr defTabSz="820738" eaLnBrk="0" hangingPunct="0"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</a:pPr>
            <a:r>
              <a:rPr lang="en-US" sz="1800" b="0" dirty="0" smtClean="0">
                <a:solidFill>
                  <a:srgbClr val="000000"/>
                </a:solidFill>
                <a:latin typeface="Calibri" pitchFamily="34" charset="0"/>
                <a:cs typeface="+mn-cs"/>
              </a:rPr>
              <a:t>gate die area</a:t>
            </a:r>
          </a:p>
        </p:txBody>
      </p:sp>
      <p:cxnSp>
        <p:nvCxnSpPr>
          <p:cNvPr id="17" name="Straight Arrow Connector 16"/>
          <p:cNvCxnSpPr/>
          <p:nvPr/>
        </p:nvCxnSpPr>
        <p:spPr bwMode="auto">
          <a:xfrm>
            <a:off x="4572000" y="2125670"/>
            <a:ext cx="153620" cy="22799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232234" y="2814520"/>
            <a:ext cx="2880375" cy="33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628" tIns="41315" rIns="82628" bIns="41315">
            <a:spAutoFit/>
          </a:bodyPr>
          <a:lstStyle/>
          <a:p>
            <a:pPr defTabSz="820738" eaLnBrk="0" hangingPunct="0"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</a:pPr>
            <a:r>
              <a:rPr lang="en-US" sz="1800" b="0" dirty="0" smtClean="0">
                <a:solidFill>
                  <a:srgbClr val="000000"/>
                </a:solidFill>
                <a:latin typeface="Calibri" pitchFamily="34" charset="0"/>
                <a:cs typeface="+mn-cs"/>
              </a:rPr>
              <a:t>Integrated Circuit Layout</a:t>
            </a:r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/>
        </p:nvGraphicFramePr>
        <p:xfrm>
          <a:off x="4802430" y="3083355"/>
          <a:ext cx="3079750" cy="641350"/>
        </p:xfrm>
        <a:graphic>
          <a:graphicData uri="http://schemas.openxmlformats.org/presentationml/2006/ole">
            <p:oleObj spid="_x0000_s677890" name="Equation" r:id="rId8" imgW="2070000" imgH="431640" progId="Equation.3">
              <p:embed/>
            </p:oleObj>
          </a:graphicData>
        </a:graphic>
      </p:graphicFrame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1806840" y="3889860"/>
            <a:ext cx="1420985" cy="33273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82628" tIns="41315" rIns="82628" bIns="41315">
            <a:spAutoFit/>
          </a:bodyPr>
          <a:lstStyle/>
          <a:p>
            <a:pPr defTabSz="820738" eaLnBrk="0" hangingPunct="0"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</a:pPr>
            <a:r>
              <a:rPr lang="en-US" sz="1800" b="0" dirty="0" smtClean="0">
                <a:solidFill>
                  <a:srgbClr val="000000"/>
                </a:solidFill>
                <a:latin typeface="Calibri" pitchFamily="34" charset="0"/>
                <a:cs typeface="+mn-cs"/>
              </a:rPr>
              <a:t>interconnect</a:t>
            </a:r>
          </a:p>
        </p:txBody>
      </p:sp>
      <p:cxnSp>
        <p:nvCxnSpPr>
          <p:cNvPr id="25" name="Straight Arrow Connector 24"/>
          <p:cNvCxnSpPr/>
          <p:nvPr/>
        </p:nvCxnSpPr>
        <p:spPr bwMode="auto">
          <a:xfrm flipV="1">
            <a:off x="1614815" y="4081885"/>
            <a:ext cx="268835" cy="115215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graphicFrame>
        <p:nvGraphicFramePr>
          <p:cNvPr id="664582" name="Object 6"/>
          <p:cNvGraphicFramePr>
            <a:graphicFrameLocks noChangeAspect="1"/>
          </p:cNvGraphicFramePr>
          <p:nvPr/>
        </p:nvGraphicFramePr>
        <p:xfrm>
          <a:off x="4725620" y="3972598"/>
          <a:ext cx="4421187" cy="339725"/>
        </p:xfrm>
        <a:graphic>
          <a:graphicData uri="http://schemas.openxmlformats.org/presentationml/2006/ole">
            <p:oleObj spid="_x0000_s677891" name="Equation" r:id="rId9" imgW="2971800" imgH="228600" progId="Equation.3">
              <p:embed/>
            </p:oleObj>
          </a:graphicData>
        </a:graphic>
      </p:graphicFrame>
      <p:cxnSp>
        <p:nvCxnSpPr>
          <p:cNvPr id="30" name="Straight Arrow Connector 29"/>
          <p:cNvCxnSpPr/>
          <p:nvPr/>
        </p:nvCxnSpPr>
        <p:spPr bwMode="auto">
          <a:xfrm flipV="1">
            <a:off x="4956050" y="3736240"/>
            <a:ext cx="0" cy="268836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graphicFrame>
        <p:nvGraphicFramePr>
          <p:cNvPr id="664583" name="Object 7"/>
          <p:cNvGraphicFramePr>
            <a:graphicFrameLocks noChangeAspect="1"/>
          </p:cNvGraphicFramePr>
          <p:nvPr/>
        </p:nvGraphicFramePr>
        <p:xfrm>
          <a:off x="4725620" y="4471550"/>
          <a:ext cx="2871787" cy="301625"/>
        </p:xfrm>
        <a:graphic>
          <a:graphicData uri="http://schemas.openxmlformats.org/presentationml/2006/ole">
            <p:oleObj spid="_x0000_s677892" name="Equation" r:id="rId10" imgW="1930320" imgH="203040" progId="Equation.3">
              <p:embed/>
            </p:oleObj>
          </a:graphicData>
        </a:graphic>
      </p:graphicFrame>
      <p:graphicFrame>
        <p:nvGraphicFramePr>
          <p:cNvPr id="664585" name="Object 9"/>
          <p:cNvGraphicFramePr>
            <a:graphicFrameLocks noChangeAspect="1"/>
          </p:cNvGraphicFramePr>
          <p:nvPr/>
        </p:nvGraphicFramePr>
        <p:xfrm>
          <a:off x="4741042" y="4900230"/>
          <a:ext cx="3325813" cy="679450"/>
        </p:xfrm>
        <a:graphic>
          <a:graphicData uri="http://schemas.openxmlformats.org/presentationml/2006/ole">
            <p:oleObj spid="_x0000_s677893" name="Equation" r:id="rId11" imgW="2234880" imgH="457200" progId="Equation.3">
              <p:embed/>
            </p:oleObj>
          </a:graphicData>
        </a:graphic>
      </p:graphicFrame>
      <p:sp>
        <p:nvSpPr>
          <p:cNvPr id="35" name="Rectangle 5"/>
          <p:cNvSpPr>
            <a:spLocks noChangeArrowheads="1"/>
          </p:cNvSpPr>
          <p:nvPr/>
        </p:nvSpPr>
        <p:spPr bwMode="auto">
          <a:xfrm>
            <a:off x="76200" y="5757581"/>
            <a:ext cx="8991600" cy="415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628" tIns="41315" rIns="82628" bIns="41315">
            <a:spAutoFit/>
          </a:bodyPr>
          <a:lstStyle/>
          <a:p>
            <a:pPr defTabSz="820738" eaLnBrk="0" hangingPunct="0"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+mn-cs"/>
              </a:rPr>
              <a:t>more current per fin→ less fins needed → higher 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  <a:cs typeface="+mn-cs"/>
              </a:rPr>
              <a:t>integration 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+mn-cs"/>
              </a:rPr>
              <a:t>density</a:t>
            </a:r>
          </a:p>
        </p:txBody>
      </p:sp>
      <p:sp>
        <p:nvSpPr>
          <p:cNvPr id="36" name="Rectangle 5"/>
          <p:cNvSpPr>
            <a:spLocks noChangeArrowheads="1"/>
          </p:cNvSpPr>
          <p:nvPr/>
        </p:nvSpPr>
        <p:spPr bwMode="auto">
          <a:xfrm>
            <a:off x="117020" y="6239184"/>
            <a:ext cx="8991600" cy="415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628" tIns="41315" rIns="82628" bIns="41315">
            <a:spAutoFit/>
          </a:bodyPr>
          <a:lstStyle/>
          <a:p>
            <a:pPr defTabSz="820738" eaLnBrk="0" hangingPunct="0"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+mn-cs"/>
              </a:rPr>
              <a:t>more current per fin→ shorter wires→ smaller C</a:t>
            </a:r>
            <a:r>
              <a:rPr lang="en-US" sz="2400" baseline="-25000" dirty="0" smtClean="0">
                <a:solidFill>
                  <a:srgbClr val="000000"/>
                </a:solidFill>
                <a:latin typeface="Calibri" pitchFamily="34" charset="0"/>
                <a:cs typeface="+mn-cs"/>
              </a:rPr>
              <a:t>wire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+mn-cs"/>
              </a:rPr>
              <a:t>V</a:t>
            </a:r>
            <a:r>
              <a:rPr lang="en-US" sz="2400" baseline="-25000" dirty="0" smtClean="0">
                <a:solidFill>
                  <a:srgbClr val="000000"/>
                </a:solidFill>
                <a:latin typeface="Calibri" pitchFamily="34" charset="0"/>
                <a:cs typeface="+mn-cs"/>
              </a:rPr>
              <a:t>dd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+mn-cs"/>
              </a:rPr>
              <a:t>/I,  C</a:t>
            </a:r>
            <a:r>
              <a:rPr lang="en-US" sz="2400" baseline="-25000" dirty="0" smtClean="0">
                <a:solidFill>
                  <a:srgbClr val="000000"/>
                </a:solidFill>
                <a:latin typeface="Calibri" pitchFamily="34" charset="0"/>
                <a:cs typeface="+mn-cs"/>
              </a:rPr>
              <a:t>wire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+mn-cs"/>
              </a:rPr>
              <a:t>V</a:t>
            </a:r>
            <a:r>
              <a:rPr lang="en-US" sz="2400" baseline="-25000" dirty="0" smtClean="0">
                <a:solidFill>
                  <a:srgbClr val="000000"/>
                </a:solidFill>
                <a:latin typeface="Calibri" pitchFamily="34" charset="0"/>
                <a:cs typeface="+mn-cs"/>
              </a:rPr>
              <a:t>dd</a:t>
            </a:r>
            <a:r>
              <a:rPr lang="en-US" sz="2400" baseline="30000" dirty="0" smtClean="0">
                <a:solidFill>
                  <a:srgbClr val="000000"/>
                </a:solidFill>
                <a:latin typeface="Calibri" pitchFamily="34" charset="0"/>
                <a:cs typeface="+mn-cs"/>
              </a:rPr>
              <a:t>2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+mn-cs"/>
              </a:rPr>
              <a:t>/2</a:t>
            </a:r>
            <a:endParaRPr lang="en-US" sz="2400" baseline="30000" dirty="0" smtClean="0">
              <a:solidFill>
                <a:srgbClr val="000000"/>
              </a:solidFill>
              <a:latin typeface="Calibri" pitchFamily="34" charset="0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11137"/>
            <a:ext cx="8534400" cy="398463"/>
          </a:xfrm>
        </p:spPr>
        <p:txBody>
          <a:bodyPr/>
          <a:lstStyle/>
          <a:p>
            <a:pPr eaLnBrk="1" hangingPunct="1"/>
            <a:r>
              <a:rPr lang="en-US" b="0" dirty="0" smtClean="0"/>
              <a:t>FET Capacitances, Interconnect Capacitances</a:t>
            </a:r>
          </a:p>
        </p:txBody>
      </p:sp>
      <p:sp>
        <p:nvSpPr>
          <p:cNvPr id="8" name="Rectangle 6"/>
          <p:cNvSpPr txBox="1">
            <a:spLocks noChangeArrowheads="1"/>
          </p:cNvSpPr>
          <p:nvPr/>
        </p:nvSpPr>
        <p:spPr bwMode="auto">
          <a:xfrm>
            <a:off x="8763000" y="6610350"/>
            <a:ext cx="3810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</a:pPr>
            <a:fld id="{EED860A8-D6DC-4E8D-AD28-EB3D7A9CAAA9}" type="slidenum">
              <a:rPr lang="en-US" sz="100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pPr algn="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F0000"/>
                </a:buClr>
              </a:pPr>
              <a:t>24</a:t>
            </a:fld>
            <a:endParaRPr lang="en-US" sz="100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2" name="Picture 11" descr="doron_draw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3830" y="779055"/>
            <a:ext cx="3733800" cy="2801417"/>
          </a:xfrm>
          <a:prstGeom prst="rect">
            <a:avLst/>
          </a:prstGeom>
        </p:spPr>
      </p:pic>
      <p:sp>
        <p:nvSpPr>
          <p:cNvPr id="6778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4572000" y="971080"/>
          <a:ext cx="2687637" cy="685800"/>
        </p:xfrm>
        <a:graphic>
          <a:graphicData uri="http://schemas.openxmlformats.org/presentationml/2006/ole">
            <p:oleObj spid="_x0000_s711682" name="Equation" r:id="rId5" imgW="1790640" imgH="457200" progId="Equation.3">
              <p:embed/>
            </p:oleObj>
          </a:graphicData>
        </a:graphic>
      </p:graphicFrame>
      <p:graphicFrame>
        <p:nvGraphicFramePr>
          <p:cNvPr id="677893" name="Object 5"/>
          <p:cNvGraphicFramePr>
            <a:graphicFrameLocks noChangeAspect="1"/>
          </p:cNvGraphicFramePr>
          <p:nvPr/>
        </p:nvGraphicFramePr>
        <p:xfrm>
          <a:off x="4549635" y="2008015"/>
          <a:ext cx="2403475" cy="687387"/>
        </p:xfrm>
        <a:graphic>
          <a:graphicData uri="http://schemas.openxmlformats.org/presentationml/2006/ole">
            <p:oleObj spid="_x0000_s711683" name="Equation" r:id="rId6" imgW="1600200" imgH="457200" progId="Equation.3">
              <p:embed/>
            </p:oleObj>
          </a:graphicData>
        </a:graphic>
      </p:graphicFrame>
      <p:graphicFrame>
        <p:nvGraphicFramePr>
          <p:cNvPr id="677894" name="Object 6"/>
          <p:cNvGraphicFramePr>
            <a:graphicFrameLocks noChangeAspect="1"/>
          </p:cNvGraphicFramePr>
          <p:nvPr/>
        </p:nvGraphicFramePr>
        <p:xfrm>
          <a:off x="4618843" y="2909888"/>
          <a:ext cx="2308225" cy="649287"/>
        </p:xfrm>
        <a:graphic>
          <a:graphicData uri="http://schemas.openxmlformats.org/presentationml/2006/ole">
            <p:oleObj spid="_x0000_s711684" name="Equation" r:id="rId7" imgW="1536480" imgH="431640" progId="Equation.3">
              <p:embed/>
            </p:oleObj>
          </a:graphicData>
        </a:graphic>
      </p:graphicFrame>
      <p:pic>
        <p:nvPicPr>
          <p:cNvPr id="23" name="Picture 22" descr="delay_analysis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303165" y="3006545"/>
            <a:ext cx="210312" cy="390144"/>
          </a:xfrm>
          <a:prstGeom prst="rect">
            <a:avLst/>
          </a:prstGeom>
        </p:spPr>
      </p:pic>
      <p:pic>
        <p:nvPicPr>
          <p:cNvPr id="24" name="Picture 23" descr="delay_analysis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264760" y="1047890"/>
            <a:ext cx="210312" cy="390144"/>
          </a:xfrm>
          <a:prstGeom prst="rect">
            <a:avLst/>
          </a:prstGeom>
        </p:spPr>
      </p:pic>
      <p:pic>
        <p:nvPicPr>
          <p:cNvPr id="25" name="Picture 24" descr="delay_analysis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264760" y="2084825"/>
            <a:ext cx="210312" cy="390144"/>
          </a:xfrm>
          <a:prstGeom prst="rect">
            <a:avLst/>
          </a:prstGeom>
        </p:spPr>
      </p:pic>
      <p:pic>
        <p:nvPicPr>
          <p:cNvPr id="26" name="Picture 25" descr="doron_draw3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70640" y="4312315"/>
            <a:ext cx="2876405" cy="2251814"/>
          </a:xfrm>
          <a:prstGeom prst="rect">
            <a:avLst/>
          </a:prstGeom>
        </p:spPr>
      </p:pic>
      <p:pic>
        <p:nvPicPr>
          <p:cNvPr id="27" name="Picture 26" descr="delay_analysis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611875" y="4312315"/>
            <a:ext cx="1562890" cy="2323357"/>
          </a:xfrm>
          <a:prstGeom prst="rect">
            <a:avLst/>
          </a:prstGeom>
        </p:spPr>
      </p:pic>
      <p:cxnSp>
        <p:nvCxnSpPr>
          <p:cNvPr id="33" name="Straight Arrow Connector 32"/>
          <p:cNvCxnSpPr/>
          <p:nvPr/>
        </p:nvCxnSpPr>
        <p:spPr bwMode="auto">
          <a:xfrm>
            <a:off x="3151015" y="4811580"/>
            <a:ext cx="384050" cy="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34" name="Rectangle 5"/>
          <p:cNvSpPr>
            <a:spLocks noChangeArrowheads="1"/>
          </p:cNvSpPr>
          <p:nvPr/>
        </p:nvSpPr>
        <p:spPr bwMode="auto">
          <a:xfrm>
            <a:off x="5378505" y="4189240"/>
            <a:ext cx="3037020" cy="822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628" tIns="41315" rIns="82628" bIns="41315">
            <a:spAutoFit/>
          </a:bodyPr>
          <a:lstStyle/>
          <a:p>
            <a:pPr defTabSz="820738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Similar capacitances</a:t>
            </a:r>
          </a:p>
          <a:p>
            <a:pPr defTabSz="820738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in finFET</a:t>
            </a:r>
            <a:endParaRPr lang="en-US" sz="2400" dirty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11137"/>
            <a:ext cx="8534400" cy="398463"/>
          </a:xfrm>
        </p:spPr>
        <p:txBody>
          <a:bodyPr/>
          <a:lstStyle/>
          <a:p>
            <a:pPr eaLnBrk="1" hangingPunct="1"/>
            <a:r>
              <a:rPr lang="en-US" b="0" dirty="0" smtClean="0"/>
              <a:t>Gate Capacitance, Energy, and Delay </a:t>
            </a:r>
          </a:p>
        </p:txBody>
      </p:sp>
      <p:sp>
        <p:nvSpPr>
          <p:cNvPr id="8" name="Rectangle 6"/>
          <p:cNvSpPr txBox="1">
            <a:spLocks noChangeArrowheads="1"/>
          </p:cNvSpPr>
          <p:nvPr/>
        </p:nvSpPr>
        <p:spPr bwMode="auto">
          <a:xfrm>
            <a:off x="8763000" y="6610350"/>
            <a:ext cx="3810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</a:pPr>
            <a:fld id="{EED860A8-D6DC-4E8D-AD28-EB3D7A9CAAA9}" type="slidenum">
              <a:rPr lang="en-US" b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pPr algn="r" eaLnBrk="0" hangingPunct="0">
                <a:lnSpc>
                  <a:spcPct val="90000"/>
                </a:lnSpc>
                <a:spcBef>
                  <a:spcPct val="50000"/>
                </a:spcBef>
                <a:buClr>
                  <a:srgbClr val="FF0000"/>
                </a:buClr>
              </a:pPr>
              <a:t>25</a:t>
            </a:fld>
            <a:endParaRPr lang="en-US" b="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778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</a:pPr>
            <a:endParaRPr lang="en-US" b="0" dirty="0">
              <a:solidFill>
                <a:srgbClr val="000000"/>
              </a:solidFill>
              <a:cs typeface="+mn-cs"/>
            </a:endParaRPr>
          </a:p>
        </p:txBody>
      </p:sp>
      <p:pic>
        <p:nvPicPr>
          <p:cNvPr id="17" name="Picture 16" descr="delay_analysi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9045" y="1086295"/>
            <a:ext cx="3577434" cy="2880375"/>
          </a:xfrm>
          <a:prstGeom prst="rect">
            <a:avLst/>
          </a:prstGeom>
        </p:spPr>
      </p:pic>
      <p:graphicFrame>
        <p:nvGraphicFramePr>
          <p:cNvPr id="18" name="Object 17"/>
          <p:cNvGraphicFramePr>
            <a:graphicFrameLocks noChangeAspect="1"/>
          </p:cNvGraphicFramePr>
          <p:nvPr/>
        </p:nvGraphicFramePr>
        <p:xfrm>
          <a:off x="5955293" y="971080"/>
          <a:ext cx="2687637" cy="685800"/>
        </p:xfrm>
        <a:graphic>
          <a:graphicData uri="http://schemas.openxmlformats.org/presentationml/2006/ole">
            <p:oleObj spid="_x0000_s710658" name="Equation" r:id="rId5" imgW="1790640" imgH="457200" progId="Equation.3">
              <p:embed/>
            </p:oleObj>
          </a:graphicData>
        </a:graphic>
      </p:graphicFrame>
      <p:graphicFrame>
        <p:nvGraphicFramePr>
          <p:cNvPr id="19" name="Object 5"/>
          <p:cNvGraphicFramePr>
            <a:graphicFrameLocks noChangeAspect="1"/>
          </p:cNvGraphicFramePr>
          <p:nvPr/>
        </p:nvGraphicFramePr>
        <p:xfrm>
          <a:off x="5932928" y="2008015"/>
          <a:ext cx="2403475" cy="687387"/>
        </p:xfrm>
        <a:graphic>
          <a:graphicData uri="http://schemas.openxmlformats.org/presentationml/2006/ole">
            <p:oleObj spid="_x0000_s710659" name="Equation" r:id="rId6" imgW="1600200" imgH="457200" progId="Equation.3">
              <p:embed/>
            </p:oleObj>
          </a:graphicData>
        </a:graphic>
      </p:graphicFrame>
      <p:graphicFrame>
        <p:nvGraphicFramePr>
          <p:cNvPr id="20" name="Object 6"/>
          <p:cNvGraphicFramePr>
            <a:graphicFrameLocks noChangeAspect="1"/>
          </p:cNvGraphicFramePr>
          <p:nvPr/>
        </p:nvGraphicFramePr>
        <p:xfrm>
          <a:off x="6002136" y="2909888"/>
          <a:ext cx="2308225" cy="649287"/>
        </p:xfrm>
        <a:graphic>
          <a:graphicData uri="http://schemas.openxmlformats.org/presentationml/2006/ole">
            <p:oleObj spid="_x0000_s710660" name="Equation" r:id="rId7" imgW="1536480" imgH="431640" progId="Equation.3">
              <p:embed/>
            </p:oleObj>
          </a:graphicData>
        </a:graphic>
      </p:graphicFrame>
      <p:pic>
        <p:nvPicPr>
          <p:cNvPr id="21" name="Picture 20" descr="delay_analysis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686458" y="3006545"/>
            <a:ext cx="210312" cy="390144"/>
          </a:xfrm>
          <a:prstGeom prst="rect">
            <a:avLst/>
          </a:prstGeom>
        </p:spPr>
      </p:pic>
      <p:pic>
        <p:nvPicPr>
          <p:cNvPr id="22" name="Picture 21" descr="delay_analysis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648053" y="1047890"/>
            <a:ext cx="210312" cy="390144"/>
          </a:xfrm>
          <a:prstGeom prst="rect">
            <a:avLst/>
          </a:prstGeom>
        </p:spPr>
      </p:pic>
      <p:pic>
        <p:nvPicPr>
          <p:cNvPr id="28" name="Picture 27" descr="delay_analysis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648053" y="2084825"/>
            <a:ext cx="210312" cy="390144"/>
          </a:xfrm>
          <a:prstGeom prst="rect">
            <a:avLst/>
          </a:prstGeom>
        </p:spPr>
      </p:pic>
      <p:sp>
        <p:nvSpPr>
          <p:cNvPr id="79770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</a:pPr>
            <a:endParaRPr lang="en-US" b="0" dirty="0">
              <a:solidFill>
                <a:srgbClr val="000000"/>
              </a:solidFill>
              <a:cs typeface="+mn-cs"/>
            </a:endParaRPr>
          </a:p>
        </p:txBody>
      </p:sp>
      <p:graphicFrame>
        <p:nvGraphicFramePr>
          <p:cNvPr id="797705" name="Object 9"/>
          <p:cNvGraphicFramePr>
            <a:graphicFrameLocks noChangeAspect="1"/>
          </p:cNvGraphicFramePr>
          <p:nvPr/>
        </p:nvGraphicFramePr>
        <p:xfrm>
          <a:off x="424260" y="4273910"/>
          <a:ext cx="4625975" cy="1169988"/>
        </p:xfrm>
        <a:graphic>
          <a:graphicData uri="http://schemas.openxmlformats.org/presentationml/2006/ole">
            <p:oleObj spid="_x0000_s710661" name="Equation" r:id="rId11" imgW="2298700" imgH="584200" progId="Equation.3">
              <p:embed/>
            </p:oleObj>
          </a:graphicData>
        </a:graphic>
      </p:graphicFrame>
      <p:sp>
        <p:nvSpPr>
          <p:cNvPr id="797708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</a:pPr>
            <a:endParaRPr lang="en-US" b="0" dirty="0">
              <a:solidFill>
                <a:srgbClr val="000000"/>
              </a:solidFill>
              <a:cs typeface="+mn-cs"/>
            </a:endParaRPr>
          </a:p>
        </p:txBody>
      </p:sp>
      <p:graphicFrame>
        <p:nvGraphicFramePr>
          <p:cNvPr id="797707" name="Object 11"/>
          <p:cNvGraphicFramePr>
            <a:graphicFrameLocks noChangeAspect="1"/>
          </p:cNvGraphicFramePr>
          <p:nvPr/>
        </p:nvGraphicFramePr>
        <p:xfrm>
          <a:off x="539750" y="5792397"/>
          <a:ext cx="3144838" cy="785813"/>
        </p:xfrm>
        <a:graphic>
          <a:graphicData uri="http://schemas.openxmlformats.org/presentationml/2006/ole">
            <p:oleObj spid="_x0000_s710662" name="Equation" r:id="rId12" imgW="1562100" imgH="393700" progId="Equation.3">
              <p:embed/>
            </p:oleObj>
          </a:graphicData>
        </a:graphic>
      </p:graphicFrame>
      <p:sp>
        <p:nvSpPr>
          <p:cNvPr id="29" name="Rectangle 5"/>
          <p:cNvSpPr>
            <a:spLocks noChangeArrowheads="1"/>
          </p:cNvSpPr>
          <p:nvPr/>
        </p:nvSpPr>
        <p:spPr bwMode="auto">
          <a:xfrm>
            <a:off x="5263290" y="4197100"/>
            <a:ext cx="3692930" cy="1314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628" tIns="41315" rIns="82628" bIns="41315">
            <a:spAutoFit/>
          </a:bodyPr>
          <a:lstStyle/>
          <a:p>
            <a:pPr defTabSz="820738" eaLnBrk="0" hangingPunct="0"/>
            <a:r>
              <a:rPr lang="en-US" sz="2000" b="0" dirty="0" smtClean="0">
                <a:solidFill>
                  <a:srgbClr val="000000"/>
                </a:solidFill>
                <a:latin typeface="Calibri" pitchFamily="34" charset="0"/>
              </a:rPr>
              <a:t>Assumes: </a:t>
            </a:r>
            <a:br>
              <a:rPr lang="en-US" sz="2000" b="0" dirty="0" smtClean="0">
                <a:solidFill>
                  <a:srgbClr val="000000"/>
                </a:solidFill>
                <a:latin typeface="Calibri" pitchFamily="34" charset="0"/>
              </a:rPr>
            </a:br>
            <a:r>
              <a:rPr lang="en-US" sz="2000" b="0" dirty="0" smtClean="0">
                <a:solidFill>
                  <a:srgbClr val="000000"/>
                </a:solidFill>
                <a:latin typeface="Calibri" pitchFamily="34" charset="0"/>
              </a:rPr>
              <a:t>   (1) Charge-control analysis*</a:t>
            </a:r>
            <a:br>
              <a:rPr lang="en-US" sz="2000" b="0" dirty="0" smtClean="0">
                <a:solidFill>
                  <a:srgbClr val="000000"/>
                </a:solidFill>
                <a:latin typeface="Calibri" pitchFamily="34" charset="0"/>
              </a:rPr>
            </a:br>
            <a:r>
              <a:rPr lang="en-US" sz="2000" b="0" dirty="0" smtClean="0">
                <a:solidFill>
                  <a:srgbClr val="000000"/>
                </a:solidFill>
                <a:latin typeface="Calibri" pitchFamily="34" charset="0"/>
              </a:rPr>
              <a:t>   (2) </a:t>
            </a:r>
            <a:r>
              <a:rPr lang="en-US" sz="2000" b="0" i="1" dirty="0" smtClean="0">
                <a:solidFill>
                  <a:srgbClr val="000000"/>
                </a:solidFill>
                <a:latin typeface="Calibri" pitchFamily="34" charset="0"/>
              </a:rPr>
              <a:t>I</a:t>
            </a:r>
            <a:r>
              <a:rPr lang="en-US" sz="2000" b="0" i="1" baseline="-25000" dirty="0" smtClean="0">
                <a:solidFill>
                  <a:srgbClr val="000000"/>
                </a:solidFill>
                <a:latin typeface="Calibri" pitchFamily="34" charset="0"/>
              </a:rPr>
              <a:t>on,PFET </a:t>
            </a:r>
            <a:r>
              <a:rPr lang="en-US" sz="2000" b="0" i="1" dirty="0" smtClean="0">
                <a:solidFill>
                  <a:srgbClr val="000000"/>
                </a:solidFill>
                <a:latin typeface="Calibri" pitchFamily="34" charset="0"/>
              </a:rPr>
              <a:t>/ W</a:t>
            </a:r>
            <a:r>
              <a:rPr lang="en-US" sz="2000" b="0" i="1" baseline="-25000" dirty="0" smtClean="0">
                <a:solidFill>
                  <a:srgbClr val="000000"/>
                </a:solidFill>
                <a:latin typeface="Calibri" pitchFamily="34" charset="0"/>
              </a:rPr>
              <a:t>g</a:t>
            </a:r>
            <a:r>
              <a:rPr lang="en-US" sz="2000" b="0" dirty="0" smtClean="0">
                <a:solidFill>
                  <a:srgbClr val="000000"/>
                </a:solidFill>
                <a:latin typeface="Calibri" pitchFamily="34" charset="0"/>
              </a:rPr>
              <a:t>=0.5*</a:t>
            </a:r>
            <a:r>
              <a:rPr lang="en-US" sz="2000" b="0" i="1" dirty="0" smtClean="0">
                <a:solidFill>
                  <a:srgbClr val="000000"/>
                </a:solidFill>
                <a:latin typeface="Calibri" pitchFamily="34" charset="0"/>
              </a:rPr>
              <a:t>I</a:t>
            </a:r>
            <a:r>
              <a:rPr lang="en-US" sz="2000" b="0" i="1" baseline="-25000" dirty="0" smtClean="0">
                <a:solidFill>
                  <a:srgbClr val="000000"/>
                </a:solidFill>
                <a:latin typeface="Calibri" pitchFamily="34" charset="0"/>
              </a:rPr>
              <a:t>on,NFET  </a:t>
            </a:r>
            <a:r>
              <a:rPr lang="en-US" sz="2000" b="0" i="1" dirty="0" smtClean="0">
                <a:solidFill>
                  <a:srgbClr val="000000"/>
                </a:solidFill>
                <a:latin typeface="Calibri" pitchFamily="34" charset="0"/>
              </a:rPr>
              <a:t>/ W</a:t>
            </a:r>
            <a:r>
              <a:rPr lang="en-US" sz="2000" b="0" i="1" baseline="-25000" dirty="0" smtClean="0">
                <a:solidFill>
                  <a:srgbClr val="000000"/>
                </a:solidFill>
                <a:latin typeface="Calibri" pitchFamily="34" charset="0"/>
              </a:rPr>
              <a:t>g</a:t>
            </a:r>
          </a:p>
          <a:p>
            <a:pPr defTabSz="820738" eaLnBrk="0" hangingPunct="0"/>
            <a:r>
              <a:rPr lang="en-US" sz="2000" b="0" dirty="0" smtClean="0">
                <a:solidFill>
                  <a:srgbClr val="000000"/>
                </a:solidFill>
                <a:latin typeface="Calibri" pitchFamily="34" charset="0"/>
              </a:rPr>
              <a:t>   (3) FO=FI=1</a:t>
            </a:r>
            <a:endParaRPr lang="en-US" sz="2000" b="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0" name="Rectangle 5"/>
          <p:cNvSpPr>
            <a:spLocks noChangeArrowheads="1"/>
          </p:cNvSpPr>
          <p:nvPr/>
        </p:nvSpPr>
        <p:spPr bwMode="auto">
          <a:xfrm>
            <a:off x="5415690" y="6578942"/>
            <a:ext cx="2459140" cy="268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628" tIns="41315" rIns="82628" bIns="41315">
            <a:spAutoFit/>
          </a:bodyPr>
          <a:lstStyle/>
          <a:p>
            <a:pPr defTabSz="820738" eaLnBrk="0" hangingPunct="0"/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*Hodges &amp; Jackson, 2003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Object 9"/>
          <p:cNvGraphicFramePr>
            <a:graphicFrameLocks noChangeAspect="1"/>
          </p:cNvGraphicFramePr>
          <p:nvPr/>
        </p:nvGraphicFramePr>
        <p:xfrm>
          <a:off x="3340100" y="3953665"/>
          <a:ext cx="3289300" cy="2921000"/>
        </p:xfrm>
        <a:graphic>
          <a:graphicData uri="http://schemas.openxmlformats.org/presentationml/2006/ole">
            <p:oleObj spid="_x0000_s697347" name="Graph" r:id="rId4" imgW="3291840" imgH="2926080" progId="">
              <p:embed/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587582" cy="398463"/>
          </a:xfrm>
        </p:spPr>
        <p:txBody>
          <a:bodyPr/>
          <a:lstStyle/>
          <a:p>
            <a:r>
              <a:rPr lang="en-US" b="0" smtClean="0"/>
              <a:t>Background: III-V MOS</a:t>
            </a:r>
            <a:endParaRPr lang="en-US" b="0" dirty="0"/>
          </a:p>
        </p:txBody>
      </p:sp>
      <p:pic>
        <p:nvPicPr>
          <p:cNvPr id="28" name="Picture 27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505200" y="784462"/>
            <a:ext cx="5562600" cy="310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16"/>
          <p:cNvGrpSpPr/>
          <p:nvPr/>
        </p:nvGrpSpPr>
        <p:grpSpPr>
          <a:xfrm>
            <a:off x="76200" y="609600"/>
            <a:ext cx="3276600" cy="2969895"/>
            <a:chOff x="457200" y="3276600"/>
            <a:chExt cx="3276600" cy="2969895"/>
          </a:xfrm>
        </p:grpSpPr>
        <p:pic>
          <p:nvPicPr>
            <p:cNvPr id="20" name="Picture 8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57200" y="3276600"/>
              <a:ext cx="880110" cy="27774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9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322070" y="3429000"/>
              <a:ext cx="2411730" cy="28174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3" name="Rectangle 22"/>
          <p:cNvSpPr/>
          <p:nvPr/>
        </p:nvSpPr>
        <p:spPr>
          <a:xfrm>
            <a:off x="138746" y="3516868"/>
            <a:ext cx="25859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</a:pPr>
            <a:r>
              <a:rPr lang="en-US" b="0" dirty="0" smtClean="0">
                <a:solidFill>
                  <a:srgbClr val="000000"/>
                </a:solidFill>
                <a:latin typeface="Calibri" pitchFamily="34" charset="0"/>
              </a:rPr>
              <a:t>V. Chobpattana et al (Stemmer group</a:t>
            </a:r>
            <a:r>
              <a:rPr lang="en-US" b="0" smtClean="0">
                <a:solidFill>
                  <a:srgbClr val="000000"/>
                </a:solidFill>
                <a:latin typeface="Calibri" pitchFamily="34" charset="0"/>
              </a:rPr>
              <a:t>),  </a:t>
            </a:r>
            <a:br>
              <a:rPr lang="en-US" b="0" smtClean="0">
                <a:solidFill>
                  <a:srgbClr val="000000"/>
                </a:solidFill>
                <a:latin typeface="Calibri" pitchFamily="34" charset="0"/>
              </a:rPr>
            </a:br>
            <a:r>
              <a:rPr lang="en-US" b="0" smtClean="0">
                <a:solidFill>
                  <a:srgbClr val="000000"/>
                </a:solidFill>
                <a:latin typeface="Calibri" pitchFamily="34" charset="0"/>
              </a:rPr>
              <a:t>APPLIED </a:t>
            </a:r>
            <a:r>
              <a:rPr lang="en-US" b="0" dirty="0" smtClean="0">
                <a:solidFill>
                  <a:srgbClr val="000000"/>
                </a:solidFill>
                <a:latin typeface="Calibri" pitchFamily="34" charset="0"/>
              </a:rPr>
              <a:t>PHYSICS LETTERS 102, 022907 (2013)</a:t>
            </a:r>
            <a:endParaRPr lang="en-US" b="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2514600" y="4419600"/>
            <a:ext cx="685800" cy="228600"/>
          </a:xfrm>
          <a:prstGeom prst="rect">
            <a:avLst/>
          </a:prstGeom>
          <a:solidFill>
            <a:srgbClr val="FFFF0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</a:pP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7785" y="3897868"/>
            <a:ext cx="5932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i="1" kern="0" dirty="0" smtClean="0">
                <a:solidFill>
                  <a:srgbClr val="000000"/>
                </a:solidFill>
                <a:latin typeface="Calibri" pitchFamily="34" charset="0"/>
              </a:rPr>
              <a:t>L</a:t>
            </a:r>
            <a:r>
              <a:rPr lang="en-US" sz="1800" i="1" kern="0" baseline="-25000" dirty="0" smtClean="0">
                <a:solidFill>
                  <a:srgbClr val="000000"/>
                </a:solidFill>
                <a:latin typeface="Calibri" pitchFamily="34" charset="0"/>
              </a:rPr>
              <a:t>g</a:t>
            </a:r>
            <a:r>
              <a:rPr lang="en-US" sz="1800" kern="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1800" kern="0" dirty="0">
                <a:solidFill>
                  <a:srgbClr val="000000"/>
                </a:solidFill>
                <a:latin typeface="Calibri" pitchFamily="34" charset="0"/>
              </a:rPr>
              <a:t>= </a:t>
            </a:r>
            <a:r>
              <a:rPr lang="en-US" sz="1800" kern="0" smtClean="0">
                <a:solidFill>
                  <a:srgbClr val="000000"/>
                </a:solidFill>
                <a:latin typeface="Calibri" pitchFamily="34" charset="0"/>
              </a:rPr>
              <a:t>60 nm</a:t>
            </a:r>
            <a:endParaRPr lang="en-US" sz="1400" kern="0" dirty="0">
              <a:solidFill>
                <a:srgbClr val="000000"/>
              </a:solidFill>
              <a:latin typeface="Calibri" pitchFamily="34" charset="0"/>
            </a:endParaRPr>
          </a:p>
        </p:txBody>
      </p:sp>
      <p:graphicFrame>
        <p:nvGraphicFramePr>
          <p:cNvPr id="24" name="Object 8"/>
          <p:cNvGraphicFramePr>
            <a:graphicFrameLocks noChangeAspect="1"/>
          </p:cNvGraphicFramePr>
          <p:nvPr/>
        </p:nvGraphicFramePr>
        <p:xfrm>
          <a:off x="0" y="3937000"/>
          <a:ext cx="3289300" cy="2921000"/>
        </p:xfrm>
        <a:graphic>
          <a:graphicData uri="http://schemas.openxmlformats.org/presentationml/2006/ole">
            <p:oleObj spid="_x0000_s697346" name="Graph" r:id="rId8" imgW="3291840" imgH="2926080" progId="">
              <p:embed/>
            </p:oleObj>
          </a:graphicData>
        </a:graphic>
      </p:graphicFrame>
      <p:graphicFrame>
        <p:nvGraphicFramePr>
          <p:cNvPr id="27" name="Object 10"/>
          <p:cNvGraphicFramePr>
            <a:graphicFrameLocks noChangeAspect="1"/>
          </p:cNvGraphicFramePr>
          <p:nvPr/>
        </p:nvGraphicFramePr>
        <p:xfrm>
          <a:off x="6197600" y="3991765"/>
          <a:ext cx="3289300" cy="2921000"/>
        </p:xfrm>
        <a:graphic>
          <a:graphicData uri="http://schemas.openxmlformats.org/presentationml/2006/ole">
            <p:oleObj spid="_x0000_s697348" name="Graph" r:id="rId9" imgW="3291840" imgH="2926080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1603319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 4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382000" cy="533400"/>
          </a:xfrm>
        </p:spPr>
        <p:txBody>
          <a:bodyPr/>
          <a:lstStyle/>
          <a:p>
            <a:pPr eaLnBrk="1" hangingPunct="1"/>
            <a:r>
              <a:rPr lang="en-US" b="0" dirty="0" smtClean="0"/>
              <a:t>FinFETs by Atomic Layer Epitaxy: Why ?</a:t>
            </a:r>
          </a:p>
        </p:txBody>
      </p:sp>
      <p:graphicFrame>
        <p:nvGraphicFramePr>
          <p:cNvPr id="2" name="Object 2"/>
          <p:cNvGraphicFramePr>
            <a:graphicFrameLocks noChangeAspect="1"/>
          </p:cNvGraphicFramePr>
          <p:nvPr/>
        </p:nvGraphicFramePr>
        <p:xfrm>
          <a:off x="747713" y="4292600"/>
          <a:ext cx="1976437" cy="508000"/>
        </p:xfrm>
        <a:graphic>
          <a:graphicData uri="http://schemas.openxmlformats.org/presentationml/2006/ole">
            <p:oleObj spid="_x0000_s703490" name="Equation" r:id="rId4" imgW="990360" imgH="253800" progId="Equation.3">
              <p:embed/>
            </p:oleObj>
          </a:graphicData>
        </a:graphic>
      </p:graphicFrame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152400" y="838200"/>
            <a:ext cx="6096000" cy="1080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628" tIns="41315" rIns="82628" bIns="41315">
            <a:spAutoFit/>
          </a:bodyPr>
          <a:lstStyle/>
          <a:p>
            <a:pPr defTabSz="820738" eaLnBrk="0" hangingPunct="0">
              <a:lnSpc>
                <a:spcPct val="90000"/>
              </a:lnSpc>
              <a:spcBef>
                <a:spcPct val="50000"/>
              </a:spcBef>
              <a:buClr>
                <a:srgbClr val="1F497D"/>
              </a:buClr>
            </a:pPr>
            <a:r>
              <a:rPr lang="en-US" sz="2400" i="1" u="sng" dirty="0" smtClean="0">
                <a:solidFill>
                  <a:srgbClr val="000000"/>
                </a:solidFill>
                <a:latin typeface="Calibri" pitchFamily="34" charset="0"/>
              </a:rPr>
              <a:t>Electrostatics</a:t>
            </a:r>
            <a:r>
              <a:rPr lang="en-US" sz="2400" i="1" dirty="0" smtClean="0">
                <a:solidFill>
                  <a:srgbClr val="000000"/>
                </a:solidFill>
                <a:latin typeface="Calibri" pitchFamily="34" charset="0"/>
              </a:rPr>
              <a:t>: </a:t>
            </a:r>
            <a:br>
              <a:rPr lang="en-US" sz="2400" i="1" dirty="0" smtClean="0">
                <a:solidFill>
                  <a:srgbClr val="000000"/>
                </a:solidFill>
                <a:latin typeface="Calibri" pitchFamily="34" charset="0"/>
              </a:rPr>
            </a:br>
            <a:r>
              <a:rPr lang="en-US" sz="2400" i="1" dirty="0" smtClean="0">
                <a:solidFill>
                  <a:srgbClr val="000000"/>
                </a:solidFill>
                <a:latin typeface="Calibri" pitchFamily="34" charset="0"/>
              </a:rPr>
              <a:t>body must be thinner </a:t>
            </a:r>
            <a:r>
              <a:rPr lang="en-US" sz="2400" i="1" smtClean="0">
                <a:solidFill>
                  <a:srgbClr val="000000"/>
                </a:solidFill>
                <a:latin typeface="Calibri" pitchFamily="34" charset="0"/>
              </a:rPr>
              <a:t>than </a:t>
            </a:r>
            <a:r>
              <a:rPr lang="en-US" sz="2400" i="1" smtClean="0">
                <a:solidFill>
                  <a:srgbClr val="000000"/>
                </a:solidFill>
                <a:latin typeface="Calibri" pitchFamily="34" charset="0"/>
              </a:rPr>
              <a:t>~L</a:t>
            </a:r>
            <a:r>
              <a:rPr lang="en-US" sz="2400" i="1" baseline="-25000" smtClean="0">
                <a:solidFill>
                  <a:srgbClr val="000000"/>
                </a:solidFill>
                <a:latin typeface="Calibri" pitchFamily="34" charset="0"/>
              </a:rPr>
              <a:t>g </a:t>
            </a:r>
            <a:r>
              <a:rPr lang="en-US" sz="2400" i="1" dirty="0" smtClean="0">
                <a:solidFill>
                  <a:srgbClr val="000000"/>
                </a:solidFill>
                <a:latin typeface="Calibri" pitchFamily="34" charset="0"/>
              </a:rPr>
              <a:t>/2</a:t>
            </a:r>
            <a:br>
              <a:rPr lang="en-US" sz="2400" i="1" dirty="0" smtClean="0">
                <a:solidFill>
                  <a:srgbClr val="000000"/>
                </a:solidFill>
                <a:latin typeface="Calibri" pitchFamily="34" charset="0"/>
              </a:rPr>
            </a:br>
            <a:r>
              <a:rPr lang="en-US" sz="2400" i="1" dirty="0" smtClean="0">
                <a:solidFill>
                  <a:srgbClr val="000000"/>
                </a:solidFill>
                <a:latin typeface="Calibri" pitchFamily="34" charset="0"/>
              </a:rPr>
              <a:t>→ less than 4 nm thick  body  for 8 nm L</a:t>
            </a:r>
            <a:r>
              <a:rPr lang="en-US" sz="2400" i="1" baseline="-25000" dirty="0" smtClean="0">
                <a:solidFill>
                  <a:srgbClr val="000000"/>
                </a:solidFill>
                <a:latin typeface="Calibri" pitchFamily="34" charset="0"/>
              </a:rPr>
              <a:t>g</a:t>
            </a:r>
            <a:endParaRPr lang="en-US" sz="2400" i="1" baseline="-250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152400" y="2174964"/>
            <a:ext cx="6096000" cy="748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628" tIns="41315" rIns="82628" bIns="41315">
            <a:spAutoFit/>
          </a:bodyPr>
          <a:lstStyle/>
          <a:p>
            <a:pPr defTabSz="820738" eaLnBrk="0" hangingPunct="0">
              <a:lnSpc>
                <a:spcPct val="90000"/>
              </a:lnSpc>
              <a:spcBef>
                <a:spcPct val="50000"/>
              </a:spcBef>
              <a:buClr>
                <a:srgbClr val="1F497D"/>
              </a:buClr>
            </a:pPr>
            <a:r>
              <a:rPr lang="en-US" sz="2400" i="1" u="sng" dirty="0" smtClean="0">
                <a:solidFill>
                  <a:srgbClr val="000000"/>
                </a:solidFill>
                <a:latin typeface="Calibri" pitchFamily="34" charset="0"/>
              </a:rPr>
              <a:t>Problem</a:t>
            </a:r>
            <a:r>
              <a:rPr lang="en-US" sz="2400" i="1" dirty="0" smtClean="0">
                <a:solidFill>
                  <a:srgbClr val="000000"/>
                </a:solidFill>
                <a:latin typeface="Calibri" pitchFamily="34" charset="0"/>
              </a:rPr>
              <a:t>:</a:t>
            </a:r>
            <a:br>
              <a:rPr lang="en-US" sz="2400" i="1" dirty="0" smtClean="0">
                <a:solidFill>
                  <a:srgbClr val="000000"/>
                </a:solidFill>
                <a:latin typeface="Calibri" pitchFamily="34" charset="0"/>
              </a:rPr>
            </a:br>
            <a:r>
              <a:rPr lang="en-US" sz="2400" i="1" dirty="0" smtClean="0">
                <a:solidFill>
                  <a:srgbClr val="000000"/>
                </a:solidFill>
                <a:latin typeface="Calibri" pitchFamily="34" charset="0"/>
              </a:rPr>
              <a:t> threshold becomes sensitive to body thickness</a:t>
            </a:r>
            <a:endParaRPr lang="en-US" sz="2400" i="1" dirty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20" name="Picture 19" descr="2013_6_june_SRC_future_draw_1.jpg"/>
          <p:cNvPicPr>
            <a:picLocks noChangeAspect="1"/>
          </p:cNvPicPr>
          <p:nvPr/>
        </p:nvPicPr>
        <p:blipFill>
          <a:blip r:embed="rId5" cstate="print"/>
          <a:srcRect r="15073"/>
          <a:stretch>
            <a:fillRect/>
          </a:stretch>
        </p:blipFill>
        <p:spPr>
          <a:xfrm>
            <a:off x="6460655" y="914400"/>
            <a:ext cx="2607145" cy="3352800"/>
          </a:xfrm>
          <a:prstGeom prst="rect">
            <a:avLst/>
          </a:prstGeom>
        </p:spPr>
      </p:pic>
      <p:graphicFrame>
        <p:nvGraphicFramePr>
          <p:cNvPr id="4" name="Object 5"/>
          <p:cNvGraphicFramePr>
            <a:graphicFrameLocks noChangeAspect="1"/>
          </p:cNvGraphicFramePr>
          <p:nvPr/>
        </p:nvGraphicFramePr>
        <p:xfrm>
          <a:off x="749300" y="2895600"/>
          <a:ext cx="2228850" cy="503238"/>
        </p:xfrm>
        <a:graphic>
          <a:graphicData uri="http://schemas.openxmlformats.org/presentationml/2006/ole">
            <p:oleObj spid="_x0000_s703491" name="Equation" r:id="rId6" imgW="1130040" imgH="253800" progId="Equation.3">
              <p:embed/>
            </p:oleObj>
          </a:graphicData>
        </a:graphic>
      </p:graphicFrame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152400" y="3505200"/>
            <a:ext cx="6096000" cy="748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628" tIns="41315" rIns="82628" bIns="41315">
            <a:spAutoFit/>
          </a:bodyPr>
          <a:lstStyle/>
          <a:p>
            <a:pPr defTabSz="820738" eaLnBrk="0" hangingPunct="0">
              <a:lnSpc>
                <a:spcPct val="90000"/>
              </a:lnSpc>
              <a:spcBef>
                <a:spcPct val="50000"/>
              </a:spcBef>
              <a:buClr>
                <a:srgbClr val="1F497D"/>
              </a:buClr>
            </a:pPr>
            <a:r>
              <a:rPr lang="en-US" sz="2400" i="1" u="sng" dirty="0" smtClean="0">
                <a:solidFill>
                  <a:srgbClr val="000000"/>
                </a:solidFill>
                <a:latin typeface="Calibri" pitchFamily="34" charset="0"/>
              </a:rPr>
              <a:t>Problem</a:t>
            </a:r>
            <a:r>
              <a:rPr lang="en-US" sz="2400" i="1" dirty="0" smtClean="0">
                <a:solidFill>
                  <a:srgbClr val="000000"/>
                </a:solidFill>
                <a:latin typeface="Calibri" pitchFamily="34" charset="0"/>
              </a:rPr>
              <a:t>:</a:t>
            </a:r>
            <a:br>
              <a:rPr lang="en-US" sz="2400" i="1" dirty="0" smtClean="0">
                <a:solidFill>
                  <a:srgbClr val="000000"/>
                </a:solidFill>
                <a:latin typeface="Calibri" pitchFamily="34" charset="0"/>
              </a:rPr>
            </a:br>
            <a:r>
              <a:rPr lang="en-US" sz="2400" i="1" dirty="0" smtClean="0">
                <a:solidFill>
                  <a:srgbClr val="000000"/>
                </a:solidFill>
                <a:latin typeface="Calibri" pitchFamily="34" charset="0"/>
              </a:rPr>
              <a:t>low mobility unless surfaces are very smooth</a:t>
            </a:r>
            <a:endParaRPr lang="en-US" sz="2400" i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4" name="Rectangle 5"/>
          <p:cNvSpPr>
            <a:spLocks noChangeArrowheads="1"/>
          </p:cNvSpPr>
          <p:nvPr/>
        </p:nvSpPr>
        <p:spPr bwMode="auto">
          <a:xfrm>
            <a:off x="152400" y="4953000"/>
            <a:ext cx="8991600" cy="1080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628" tIns="41315" rIns="82628" bIns="41315">
            <a:spAutoFit/>
          </a:bodyPr>
          <a:lstStyle/>
          <a:p>
            <a:pPr defTabSz="820738" eaLnBrk="0" hangingPunct="0">
              <a:lnSpc>
                <a:spcPct val="90000"/>
              </a:lnSpc>
              <a:spcBef>
                <a:spcPct val="50000"/>
              </a:spcBef>
              <a:buClr>
                <a:srgbClr val="1F497D"/>
              </a:buClr>
            </a:pPr>
            <a:r>
              <a:rPr lang="en-US" sz="2400" i="1" u="sng" dirty="0" smtClean="0">
                <a:solidFill>
                  <a:srgbClr val="000000"/>
                </a:solidFill>
                <a:latin typeface="Calibri" pitchFamily="34" charset="0"/>
              </a:rPr>
              <a:t>Implication</a:t>
            </a:r>
            <a:r>
              <a:rPr lang="en-US" sz="2400" i="1" dirty="0" smtClean="0">
                <a:solidFill>
                  <a:srgbClr val="000000"/>
                </a:solidFill>
                <a:latin typeface="Calibri" pitchFamily="34" charset="0"/>
              </a:rPr>
              <a:t>: At sub-8-nm gate length, need :</a:t>
            </a:r>
            <a:br>
              <a:rPr lang="en-US" sz="2400" i="1" dirty="0" smtClean="0">
                <a:solidFill>
                  <a:srgbClr val="000000"/>
                </a:solidFill>
                <a:latin typeface="Calibri" pitchFamily="34" charset="0"/>
              </a:rPr>
            </a:br>
            <a:r>
              <a:rPr lang="en-US" sz="2400" i="1" dirty="0" smtClean="0">
                <a:solidFill>
                  <a:srgbClr val="000000"/>
                </a:solidFill>
                <a:latin typeface="Calibri" pitchFamily="34" charset="0"/>
              </a:rPr>
              <a:t>	atomically-smooth interfaces</a:t>
            </a:r>
            <a:br>
              <a:rPr lang="en-US" sz="2400" i="1" dirty="0" smtClean="0">
                <a:solidFill>
                  <a:srgbClr val="000000"/>
                </a:solidFill>
                <a:latin typeface="Calibri" pitchFamily="34" charset="0"/>
              </a:rPr>
            </a:br>
            <a:r>
              <a:rPr lang="en-US" sz="2400" i="1" dirty="0" smtClean="0">
                <a:solidFill>
                  <a:srgbClr val="000000"/>
                </a:solidFill>
                <a:latin typeface="Calibri" pitchFamily="34" charset="0"/>
              </a:rPr>
              <a:t>	 atomically-precise control of channel thickness</a:t>
            </a:r>
            <a:endParaRPr lang="en-US" sz="2400" i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5" name="Rectangle 5"/>
          <p:cNvSpPr>
            <a:spLocks noChangeArrowheads="1"/>
          </p:cNvSpPr>
          <p:nvPr/>
        </p:nvSpPr>
        <p:spPr bwMode="auto">
          <a:xfrm>
            <a:off x="76200" y="6109766"/>
            <a:ext cx="8763000" cy="41583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 lIns="82628" tIns="41315" rIns="82628" bIns="41315">
            <a:spAutoFit/>
          </a:bodyPr>
          <a:lstStyle/>
          <a:p>
            <a:pPr defTabSz="820738" eaLnBrk="0" hangingPunct="0">
              <a:lnSpc>
                <a:spcPct val="90000"/>
              </a:lnSpc>
              <a:spcBef>
                <a:spcPct val="50000"/>
              </a:spcBef>
              <a:buClr>
                <a:srgbClr val="1F497D"/>
              </a:buClr>
            </a:pPr>
            <a:r>
              <a:rPr lang="en-US" sz="2400" i="1" smtClean="0">
                <a:solidFill>
                  <a:srgbClr val="000000"/>
                </a:solidFill>
                <a:latin typeface="Calibri" pitchFamily="34" charset="0"/>
              </a:rPr>
              <a:t>side benefit: high drive current→ low-voltage, low-power logic</a:t>
            </a:r>
            <a:endParaRPr lang="en-US" sz="2400" i="1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11137"/>
            <a:ext cx="8229600" cy="398463"/>
          </a:xfrm>
        </p:spPr>
        <p:txBody>
          <a:bodyPr/>
          <a:lstStyle/>
          <a:p>
            <a:pPr eaLnBrk="1" hangingPunct="1"/>
            <a:r>
              <a:rPr lang="en-US" b="0" dirty="0" smtClean="0"/>
              <a:t>ALE-Defined finFET: Process Flow</a:t>
            </a:r>
          </a:p>
        </p:txBody>
      </p:sp>
      <p:sp>
        <p:nvSpPr>
          <p:cNvPr id="34" name="Rectangle 5"/>
          <p:cNvSpPr>
            <a:spLocks noChangeArrowheads="1"/>
          </p:cNvSpPr>
          <p:nvPr/>
        </p:nvSpPr>
        <p:spPr bwMode="auto">
          <a:xfrm>
            <a:off x="228600" y="5943600"/>
            <a:ext cx="6705600" cy="30503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 lIns="82628" tIns="41315" rIns="82628" bIns="41315">
            <a:spAutoFit/>
          </a:bodyPr>
          <a:lstStyle/>
          <a:p>
            <a:pPr defTabSz="820738" eaLnBrk="0" hangingPunct="0"/>
            <a:r>
              <a:rPr lang="en-US" sz="1600" i="1" dirty="0" smtClean="0">
                <a:solidFill>
                  <a:srgbClr val="000000"/>
                </a:solidFill>
                <a:latin typeface="Calibri" pitchFamily="34" charset="0"/>
              </a:rPr>
              <a:t>Fin template: formed by {110}-facet-selective etch→ atomically smooth</a:t>
            </a:r>
            <a:endParaRPr lang="en-US" sz="1600" i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5" name="Rectangle 5"/>
          <p:cNvSpPr>
            <a:spLocks noChangeArrowheads="1"/>
          </p:cNvSpPr>
          <p:nvPr/>
        </p:nvSpPr>
        <p:spPr bwMode="auto">
          <a:xfrm>
            <a:off x="228600" y="6248164"/>
            <a:ext cx="6400800" cy="32965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 lIns="82628" tIns="41315" rIns="82628" bIns="41315">
            <a:spAutoFit/>
          </a:bodyPr>
          <a:lstStyle/>
          <a:p>
            <a:pPr defTabSz="820738" eaLnBrk="0" hangingPunct="0"/>
            <a:r>
              <a:rPr lang="en-US" sz="1600" i="1" smtClean="0">
                <a:solidFill>
                  <a:srgbClr val="000000"/>
                </a:solidFill>
                <a:latin typeface="Calibri" pitchFamily="34" charset="0"/>
              </a:rPr>
              <a:t>Channel </a:t>
            </a:r>
            <a:r>
              <a:rPr lang="en-US" sz="1600" i="1" dirty="0" smtClean="0">
                <a:solidFill>
                  <a:srgbClr val="000000"/>
                </a:solidFill>
                <a:latin typeface="Calibri" pitchFamily="34" charset="0"/>
              </a:rPr>
              <a:t>thickness set by ALE growth→ atomically precise</a:t>
            </a:r>
            <a:endParaRPr lang="en-US" sz="1600" i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6" name="Rectangle 5"/>
          <p:cNvSpPr>
            <a:spLocks noChangeArrowheads="1"/>
          </p:cNvSpPr>
          <p:nvPr/>
        </p:nvSpPr>
        <p:spPr bwMode="auto">
          <a:xfrm>
            <a:off x="228600" y="6552964"/>
            <a:ext cx="6400800" cy="305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628" tIns="41315" rIns="82628" bIns="41315">
            <a:spAutoFit/>
          </a:bodyPr>
          <a:lstStyle/>
          <a:p>
            <a:pPr defTabSz="820738"/>
            <a:r>
              <a:rPr lang="en-US" sz="1400" b="0" i="1" dirty="0" smtClean="0">
                <a:solidFill>
                  <a:srgbClr val="000000"/>
                </a:solidFill>
                <a:latin typeface="Calibri" pitchFamily="34" charset="0"/>
              </a:rPr>
              <a:t>Not shown: gate dielectric, gate metal, S/D metal</a:t>
            </a:r>
          </a:p>
        </p:txBody>
      </p:sp>
      <p:pic>
        <p:nvPicPr>
          <p:cNvPr id="38" name="Picture 37" descr="doron_draw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" y="906597"/>
            <a:ext cx="8991600" cy="496072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21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11137"/>
            <a:ext cx="8229600" cy="398463"/>
          </a:xfrm>
        </p:spPr>
        <p:txBody>
          <a:bodyPr/>
          <a:lstStyle/>
          <a:p>
            <a:pPr eaLnBrk="1" hangingPunct="1"/>
            <a:r>
              <a:rPr lang="en-US" b="0" smtClean="0">
                <a:solidFill>
                  <a:srgbClr val="FFFF99"/>
                </a:solidFill>
              </a:rPr>
              <a:t>Images</a:t>
            </a:r>
            <a:endParaRPr lang="en-US" b="0" baseline="-25000" dirty="0" smtClean="0">
              <a:solidFill>
                <a:srgbClr val="FFFF99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 bwMode="auto">
          <a:xfrm>
            <a:off x="457200" y="685800"/>
            <a:ext cx="8153400" cy="0"/>
          </a:xfrm>
          <a:prstGeom prst="line">
            <a:avLst/>
          </a:prstGeom>
          <a:noFill/>
          <a:ln w="28575" cap="flat" cmpd="sng" algn="ctr">
            <a:solidFill>
              <a:srgbClr val="FFFF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5105400"/>
            <a:ext cx="681196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OA3_notilt_gate_8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746125"/>
            <a:ext cx="4572000" cy="413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Arrow Connector 13"/>
          <p:cNvCxnSpPr>
            <a:cxnSpLocks noChangeShapeType="1"/>
          </p:cNvCxnSpPr>
          <p:nvPr/>
        </p:nvCxnSpPr>
        <p:spPr bwMode="auto">
          <a:xfrm flipH="1">
            <a:off x="2438400" y="2270125"/>
            <a:ext cx="533400" cy="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9" name="Straight Arrow Connector 13"/>
          <p:cNvCxnSpPr>
            <a:cxnSpLocks noChangeShapeType="1"/>
          </p:cNvCxnSpPr>
          <p:nvPr/>
        </p:nvCxnSpPr>
        <p:spPr bwMode="auto">
          <a:xfrm>
            <a:off x="1952625" y="2028825"/>
            <a:ext cx="381000" cy="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0" name="Straight Arrow Connector 21"/>
          <p:cNvCxnSpPr>
            <a:cxnSpLocks noChangeShapeType="1"/>
          </p:cNvCxnSpPr>
          <p:nvPr/>
        </p:nvCxnSpPr>
        <p:spPr bwMode="auto">
          <a:xfrm>
            <a:off x="1524000" y="3249613"/>
            <a:ext cx="533400" cy="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1143000" y="1793964"/>
            <a:ext cx="838200" cy="452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628" tIns="41315" rIns="82628" bIns="41315">
            <a:spAutoFit/>
          </a:bodyPr>
          <a:lstStyle/>
          <a:p>
            <a:pPr defTabSz="820738" eaLnBrk="0" hangingPunct="0"/>
            <a:r>
              <a:rPr lang="en-US" sz="2400" i="1" dirty="0" smtClean="0">
                <a:latin typeface="Calibri" pitchFamily="34" charset="0"/>
              </a:rPr>
              <a:t>HfO</a:t>
            </a:r>
            <a:r>
              <a:rPr lang="en-US" sz="2400" i="1" baseline="-25000" dirty="0" smtClean="0">
                <a:latin typeface="Calibri" pitchFamily="34" charset="0"/>
              </a:rPr>
              <a:t>2</a:t>
            </a:r>
            <a:endParaRPr lang="en-US" sz="2400" i="1" baseline="-25000" dirty="0">
              <a:latin typeface="Calibri" pitchFamily="34" charset="0"/>
            </a:endParaRP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990600" y="3048000"/>
            <a:ext cx="838200" cy="452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628" tIns="41315" rIns="82628" bIns="41315">
            <a:spAutoFit/>
          </a:bodyPr>
          <a:lstStyle/>
          <a:p>
            <a:pPr defTabSz="820738" eaLnBrk="0" hangingPunct="0"/>
            <a:r>
              <a:rPr lang="en-US" sz="2400" i="1" dirty="0" smtClean="0">
                <a:latin typeface="Calibri" pitchFamily="34" charset="0"/>
              </a:rPr>
              <a:t>TiN</a:t>
            </a:r>
            <a:endParaRPr lang="en-US" sz="2400" i="1" baseline="-25000" dirty="0">
              <a:latin typeface="Calibri" pitchFamily="34" charset="0"/>
            </a:endParaRP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2895600" y="2057400"/>
            <a:ext cx="1447800" cy="45276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82628" tIns="41315" rIns="82628" bIns="41315">
            <a:spAutoFit/>
          </a:bodyPr>
          <a:lstStyle/>
          <a:p>
            <a:pPr defTabSz="820738" eaLnBrk="0" hangingPunct="0"/>
            <a:r>
              <a:rPr lang="en-US" sz="2400" i="1" dirty="0" smtClean="0">
                <a:latin typeface="Calibri" pitchFamily="34" charset="0"/>
              </a:rPr>
              <a:t>fin, ~8nm</a:t>
            </a:r>
            <a:endParaRPr lang="en-US" sz="2400" i="1" baseline="-25000" dirty="0">
              <a:latin typeface="Calibri" pitchFamily="34" charset="0"/>
            </a:endParaRPr>
          </a:p>
        </p:txBody>
      </p:sp>
      <p:pic>
        <p:nvPicPr>
          <p:cNvPr id="17" name="Picture 2" descr="C:\Users\treed\Documents\Doron_PostDoc\Material\afinfet\proc26\proc26b\After_RG_and_ISO_InP_Etch\pic01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762000"/>
            <a:ext cx="2743200" cy="21937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C:\Users\treed\Documents\Doron_PostDoc\Material\afinfet\proc26\proc26b\After_RG_and_ISO_InP_Etch\pic01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911646"/>
            <a:ext cx="2743200" cy="21937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 rot="16200000">
            <a:off x="4544395" y="3717862"/>
            <a:ext cx="1948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smtClean="0">
                <a:solidFill>
                  <a:srgbClr val="FFFF99"/>
                </a:solidFill>
                <a:latin typeface="Calibri"/>
              </a:rPr>
              <a:t>100 </a:t>
            </a:r>
            <a:r>
              <a:rPr lang="en-US" sz="1800" smtClean="0">
                <a:solidFill>
                  <a:srgbClr val="FFFF99"/>
                </a:solidFill>
                <a:latin typeface="Calibri"/>
              </a:rPr>
              <a:t>nm </a:t>
            </a:r>
            <a:r>
              <a:rPr lang="en-US" sz="1800" smtClean="0">
                <a:solidFill>
                  <a:srgbClr val="FFFF99"/>
                </a:solidFill>
                <a:latin typeface="Calibri"/>
              </a:rPr>
              <a:t>fin pitch</a:t>
            </a:r>
            <a:endParaRPr lang="en-US" sz="1800" dirty="0">
              <a:solidFill>
                <a:srgbClr val="FFFF99"/>
              </a:solidFill>
              <a:latin typeface="Calibri"/>
            </a:endParaRPr>
          </a:p>
        </p:txBody>
      </p:sp>
      <p:sp>
        <p:nvSpPr>
          <p:cNvPr id="20" name="TextBox 19"/>
          <p:cNvSpPr txBox="1"/>
          <p:nvPr/>
        </p:nvSpPr>
        <p:spPr>
          <a:xfrm rot="3251995">
            <a:off x="6602367" y="4470688"/>
            <a:ext cx="1219199" cy="369332"/>
          </a:xfrm>
          <a:prstGeom prst="rect">
            <a:avLst/>
          </a:prstGeom>
          <a:noFill/>
          <a:effectLst>
            <a:outerShdw dist="25400" dir="30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smtClean="0">
                <a:solidFill>
                  <a:srgbClr val="FFFF99"/>
                </a:solidFill>
                <a:latin typeface="Calibri"/>
              </a:rPr>
              <a:t>drain</a:t>
            </a:r>
            <a:endParaRPr lang="en-US" sz="1800" dirty="0">
              <a:solidFill>
                <a:srgbClr val="FFFF99"/>
              </a:solidFill>
              <a:latin typeface="Calibri"/>
            </a:endParaRPr>
          </a:p>
        </p:txBody>
      </p:sp>
      <p:sp>
        <p:nvSpPr>
          <p:cNvPr id="21" name="TextBox 20"/>
          <p:cNvSpPr txBox="1"/>
          <p:nvPr/>
        </p:nvSpPr>
        <p:spPr>
          <a:xfrm rot="16200000">
            <a:off x="4544395" y="1660462"/>
            <a:ext cx="1948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smtClean="0">
                <a:solidFill>
                  <a:srgbClr val="FFFF99"/>
                </a:solidFill>
                <a:latin typeface="Calibri"/>
              </a:rPr>
              <a:t>5</a:t>
            </a:r>
            <a:r>
              <a:rPr lang="en-US" sz="1800" smtClean="0">
                <a:solidFill>
                  <a:srgbClr val="FFFF99"/>
                </a:solidFill>
                <a:latin typeface="Calibri"/>
              </a:rPr>
              <a:t>0 </a:t>
            </a:r>
            <a:r>
              <a:rPr lang="en-US" sz="1800" smtClean="0">
                <a:solidFill>
                  <a:srgbClr val="FFFF99"/>
                </a:solidFill>
                <a:latin typeface="Calibri"/>
              </a:rPr>
              <a:t>nm </a:t>
            </a:r>
            <a:r>
              <a:rPr lang="en-US" sz="1800" smtClean="0">
                <a:solidFill>
                  <a:srgbClr val="FFFF99"/>
                </a:solidFill>
                <a:latin typeface="Calibri"/>
              </a:rPr>
              <a:t>fin pitch</a:t>
            </a:r>
            <a:endParaRPr lang="en-US" sz="1800" dirty="0">
              <a:solidFill>
                <a:srgbClr val="FFFF99"/>
              </a:solidFill>
              <a:latin typeface="Calibri"/>
            </a:endParaRPr>
          </a:p>
        </p:txBody>
      </p:sp>
      <p:sp>
        <p:nvSpPr>
          <p:cNvPr id="23" name="TextBox 22"/>
          <p:cNvSpPr txBox="1"/>
          <p:nvPr/>
        </p:nvSpPr>
        <p:spPr>
          <a:xfrm rot="3251995">
            <a:off x="5764167" y="3237180"/>
            <a:ext cx="1219199" cy="369332"/>
          </a:xfrm>
          <a:prstGeom prst="rect">
            <a:avLst/>
          </a:prstGeom>
          <a:noFill/>
          <a:effectLst>
            <a:outerShdw dist="25400" dir="30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smtClean="0">
                <a:solidFill>
                  <a:srgbClr val="FFFF99"/>
                </a:solidFill>
                <a:latin typeface="Calibri"/>
              </a:rPr>
              <a:t>source</a:t>
            </a:r>
            <a:endParaRPr lang="en-US" sz="1800" dirty="0">
              <a:solidFill>
                <a:srgbClr val="FFFF99"/>
              </a:solidFill>
              <a:latin typeface="Calibri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433457" y="3516868"/>
            <a:ext cx="1948543" cy="369332"/>
          </a:xfrm>
          <a:prstGeom prst="rect">
            <a:avLst/>
          </a:prstGeom>
          <a:noFill/>
          <a:effectLst>
            <a:outerShdw dist="25400" dir="27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smtClean="0">
                <a:solidFill>
                  <a:srgbClr val="FFFF99"/>
                </a:solidFill>
                <a:latin typeface="Calibri"/>
              </a:rPr>
              <a:t>channel</a:t>
            </a:r>
            <a:endParaRPr lang="en-US" sz="1800" dirty="0">
              <a:solidFill>
                <a:srgbClr val="FFFF99"/>
              </a:solidFill>
              <a:latin typeface="Calibri"/>
            </a:endParaRPr>
          </a:p>
        </p:txBody>
      </p:sp>
      <p:cxnSp>
        <p:nvCxnSpPr>
          <p:cNvPr id="26" name="Straight Arrow Connector 25"/>
          <p:cNvCxnSpPr/>
          <p:nvPr/>
        </p:nvCxnSpPr>
        <p:spPr bwMode="auto">
          <a:xfrm flipH="1">
            <a:off x="6781800" y="3733800"/>
            <a:ext cx="228600" cy="76200"/>
          </a:xfrm>
          <a:prstGeom prst="straightConnector1">
            <a:avLst/>
          </a:prstGeom>
          <a:noFill/>
          <a:ln w="19050" cap="flat" cmpd="sng" algn="ctr">
            <a:solidFill>
              <a:srgbClr val="FFFF99"/>
            </a:solidFill>
            <a:prstDash val="solid"/>
            <a:round/>
            <a:headEnd type="none" w="med" len="med"/>
            <a:tailEnd type="arrow"/>
          </a:ln>
          <a:effectLst>
            <a:outerShdw dist="25400" dir="1800000" algn="ctr" rotWithShape="0">
              <a:schemeClr val="tx1"/>
            </a:outerShdw>
          </a:effectLst>
        </p:spPr>
      </p:cxnSp>
      <p:sp>
        <p:nvSpPr>
          <p:cNvPr id="27" name="TextBox 26"/>
          <p:cNvSpPr txBox="1"/>
          <p:nvPr/>
        </p:nvSpPr>
        <p:spPr>
          <a:xfrm rot="16200000">
            <a:off x="6661667" y="2634734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smtClean="0">
                <a:solidFill>
                  <a:srgbClr val="FFFF99"/>
                </a:solidFill>
                <a:latin typeface="Calibri"/>
              </a:rPr>
              <a:t>10 nm thick fins, 100 nm  tall</a:t>
            </a:r>
            <a:endParaRPr lang="en-US" sz="1800" dirty="0">
              <a:solidFill>
                <a:srgbClr val="FFFF99"/>
              </a:solidFill>
              <a:latin typeface="Calibri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2013_7_20_june_smaller_VLS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9045" y="2667000"/>
            <a:ext cx="8566120" cy="2611710"/>
          </a:xfrm>
          <a:prstGeom prst="rect">
            <a:avLst/>
          </a:prstGeom>
        </p:spPr>
      </p:pic>
      <p:sp>
        <p:nvSpPr>
          <p:cNvPr id="7171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11137"/>
            <a:ext cx="8229600" cy="398463"/>
          </a:xfrm>
        </p:spPr>
        <p:txBody>
          <a:bodyPr/>
          <a:lstStyle/>
          <a:p>
            <a:pPr eaLnBrk="1" hangingPunct="1"/>
            <a:r>
              <a:rPr lang="en-US" b="0" dirty="0" smtClean="0"/>
              <a:t>Goal: Tall Fins for High Drive Current </a:t>
            </a:r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76200" y="5562600"/>
            <a:ext cx="8991600" cy="748234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square" lIns="82628" tIns="41315" rIns="82628" bIns="41315">
            <a:spAutoFit/>
          </a:bodyPr>
          <a:lstStyle/>
          <a:p>
            <a:pPr defTabSz="820738" eaLnBrk="0" hangingPunct="0"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</a:pPr>
            <a:r>
              <a:rPr lang="en-US" sz="2400" dirty="0">
                <a:solidFill>
                  <a:srgbClr val="000000"/>
                </a:solidFill>
                <a:latin typeface="Calibri" pitchFamily="34" charset="0"/>
                <a:cs typeface="+mn-cs"/>
              </a:rPr>
              <a:t>Goal: fin height &gt;&gt; fin pitch (spacing)→ 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+mn-cs"/>
              </a:rPr>
              <a:t>more current per fin</a:t>
            </a:r>
            <a:b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+mn-cs"/>
              </a:rPr>
            </a:b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+mn-cs"/>
              </a:rPr>
              <a:t>→ less fins needed → higher 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  <a:cs typeface="+mn-cs"/>
              </a:rPr>
              <a:t>integration density</a:t>
            </a:r>
          </a:p>
        </p:txBody>
      </p:sp>
      <p:graphicFrame>
        <p:nvGraphicFramePr>
          <p:cNvPr id="2" name="Object 39"/>
          <p:cNvGraphicFramePr>
            <a:graphicFrameLocks noChangeAspect="1"/>
          </p:cNvGraphicFramePr>
          <p:nvPr/>
        </p:nvGraphicFramePr>
        <p:xfrm>
          <a:off x="180975" y="990600"/>
          <a:ext cx="4772025" cy="841375"/>
        </p:xfrm>
        <a:graphic>
          <a:graphicData uri="http://schemas.openxmlformats.org/presentationml/2006/ole">
            <p:oleObj spid="_x0000_s676866" name="Equation" r:id="rId5" imgW="2374900" imgH="419100" progId="Equation.3">
              <p:embed/>
            </p:oleObj>
          </a:graphicData>
        </a:graphic>
      </p:graphicFrame>
      <p:pic>
        <p:nvPicPr>
          <p:cNvPr id="31" name="Picture 30" descr="doron_draw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85867" y="751934"/>
            <a:ext cx="2905733" cy="2143666"/>
          </a:xfrm>
          <a:prstGeom prst="rect">
            <a:avLst/>
          </a:prstGeom>
        </p:spPr>
      </p:pic>
      <p:sp>
        <p:nvSpPr>
          <p:cNvPr id="15" name="Rectangle 6"/>
          <p:cNvSpPr txBox="1">
            <a:spLocks noChangeArrowheads="1"/>
          </p:cNvSpPr>
          <p:nvPr/>
        </p:nvSpPr>
        <p:spPr bwMode="auto">
          <a:xfrm>
            <a:off x="8763000" y="6610350"/>
            <a:ext cx="3810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</a:pPr>
            <a:fld id="{EED860A8-D6DC-4E8D-AD28-EB3D7A9CAAA9}" type="slidenum">
              <a:rPr lang="en-US" b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pPr algn="r" eaLnBrk="0" hangingPunct="0">
                <a:lnSpc>
                  <a:spcPct val="90000"/>
                </a:lnSpc>
                <a:spcBef>
                  <a:spcPct val="50000"/>
                </a:spcBef>
                <a:buClr>
                  <a:srgbClr val="FF0000"/>
                </a:buClr>
              </a:pPr>
              <a:t>7</a:t>
            </a:fld>
            <a:endParaRPr lang="en-US" b="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17020" y="6442164"/>
            <a:ext cx="8991600" cy="415836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square" lIns="82628" tIns="41315" rIns="82628" bIns="41315">
            <a:spAutoFit/>
          </a:bodyPr>
          <a:lstStyle/>
          <a:p>
            <a:pPr defTabSz="820738" eaLnBrk="0" hangingPunct="0"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</a:pPr>
            <a:r>
              <a:rPr lang="en-US" sz="2400" smtClean="0">
                <a:solidFill>
                  <a:srgbClr val="000000"/>
                </a:solidFill>
                <a:latin typeface="Calibri" pitchFamily="34" charset="0"/>
                <a:cs typeface="+mn-cs"/>
              </a:rPr>
              <a:t>Higher density→ 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+mn-cs"/>
              </a:rPr>
              <a:t>shorter wires→ smaller C</a:t>
            </a:r>
            <a:r>
              <a:rPr lang="en-US" sz="2400" baseline="-25000" dirty="0" smtClean="0">
                <a:solidFill>
                  <a:srgbClr val="000000"/>
                </a:solidFill>
                <a:latin typeface="Calibri" pitchFamily="34" charset="0"/>
                <a:cs typeface="+mn-cs"/>
              </a:rPr>
              <a:t>wire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+mn-cs"/>
              </a:rPr>
              <a:t>V</a:t>
            </a:r>
            <a:r>
              <a:rPr lang="en-US" sz="2400" baseline="-25000" dirty="0" smtClean="0">
                <a:solidFill>
                  <a:srgbClr val="000000"/>
                </a:solidFill>
                <a:latin typeface="Calibri" pitchFamily="34" charset="0"/>
                <a:cs typeface="+mn-cs"/>
              </a:rPr>
              <a:t>dd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+mn-cs"/>
              </a:rPr>
              <a:t>/I,  C</a:t>
            </a:r>
            <a:r>
              <a:rPr lang="en-US" sz="2400" baseline="-25000" dirty="0" smtClean="0">
                <a:solidFill>
                  <a:srgbClr val="000000"/>
                </a:solidFill>
                <a:latin typeface="Calibri" pitchFamily="34" charset="0"/>
                <a:cs typeface="+mn-cs"/>
              </a:rPr>
              <a:t>wire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+mn-cs"/>
              </a:rPr>
              <a:t>V</a:t>
            </a:r>
            <a:r>
              <a:rPr lang="en-US" sz="2400" baseline="-25000" dirty="0" smtClean="0">
                <a:solidFill>
                  <a:srgbClr val="000000"/>
                </a:solidFill>
                <a:latin typeface="Calibri" pitchFamily="34" charset="0"/>
                <a:cs typeface="+mn-cs"/>
              </a:rPr>
              <a:t>dd</a:t>
            </a:r>
            <a:r>
              <a:rPr lang="en-US" sz="2400" baseline="30000" dirty="0" smtClean="0">
                <a:solidFill>
                  <a:srgbClr val="000000"/>
                </a:solidFill>
                <a:latin typeface="Calibri" pitchFamily="34" charset="0"/>
                <a:cs typeface="+mn-cs"/>
              </a:rPr>
              <a:t>2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+mn-cs"/>
              </a:rPr>
              <a:t>/2</a:t>
            </a:r>
            <a:endParaRPr lang="en-US" sz="2400" baseline="30000" dirty="0" smtClean="0">
              <a:solidFill>
                <a:srgbClr val="000000"/>
              </a:solidFill>
              <a:latin typeface="Calibri" pitchFamily="34" charset="0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2013_7_20_june_smaller_VLS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1500" y="4734770"/>
            <a:ext cx="3840500" cy="1183971"/>
          </a:xfrm>
          <a:prstGeom prst="rect">
            <a:avLst/>
          </a:prstGeom>
        </p:spPr>
      </p:pic>
      <p:sp>
        <p:nvSpPr>
          <p:cNvPr id="7171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11137"/>
            <a:ext cx="8229600" cy="398463"/>
          </a:xfrm>
        </p:spPr>
        <p:txBody>
          <a:bodyPr/>
          <a:lstStyle/>
          <a:p>
            <a:pPr eaLnBrk="1" hangingPunct="1"/>
            <a:r>
              <a:rPr lang="en-US" b="0" dirty="0" smtClean="0"/>
              <a:t>Is the IC Area Reduction Significant ?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76199" y="740650"/>
            <a:ext cx="8681945" cy="748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628" tIns="41315" rIns="82628" bIns="41315">
            <a:spAutoFit/>
          </a:bodyPr>
          <a:lstStyle/>
          <a:p>
            <a:pPr defTabSz="820738" eaLnBrk="0" hangingPunct="0"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+mn-cs"/>
              </a:rPr>
              <a:t>Clock/interconnect drivers </a:t>
            </a: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  <a:cs typeface="+mn-cs"/>
              </a:rPr>
              <a:t>need large drive currents.</a:t>
            </a:r>
            <a:br>
              <a:rPr lang="en-US" sz="2400" b="0" dirty="0" smtClean="0">
                <a:solidFill>
                  <a:srgbClr val="000000"/>
                </a:solidFill>
                <a:latin typeface="Calibri" pitchFamily="34" charset="0"/>
                <a:cs typeface="+mn-cs"/>
              </a:rPr>
            </a:b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  <a:cs typeface="+mn-cs"/>
              </a:rPr>
              <a:t>     Area reduction for these is likely substantial.</a:t>
            </a:r>
            <a:endParaRPr lang="en-US" sz="2400" b="0" dirty="0">
              <a:solidFill>
                <a:srgbClr val="000000"/>
              </a:solidFill>
              <a:latin typeface="Calibri" pitchFamily="34" charset="0"/>
              <a:cs typeface="+mn-cs"/>
            </a:endParaRPr>
          </a:p>
        </p:txBody>
      </p:sp>
      <p:pic>
        <p:nvPicPr>
          <p:cNvPr id="10" name="Picture 9" descr="2013_7_20_june_smaller_VLS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6624" y="1470344"/>
            <a:ext cx="2956560" cy="1121664"/>
          </a:xfrm>
          <a:prstGeom prst="rect">
            <a:avLst/>
          </a:prstGeom>
        </p:spPr>
      </p:pic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78615" y="2660900"/>
            <a:ext cx="8681945" cy="748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628" tIns="41315" rIns="82628" bIns="41315">
            <a:spAutoFit/>
          </a:bodyPr>
          <a:lstStyle/>
          <a:p>
            <a:pPr defTabSz="820738" eaLnBrk="0" hangingPunct="0"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</a:pP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  <a:cs typeface="+mn-cs"/>
              </a:rPr>
              <a:t>FETs in 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+mn-cs"/>
              </a:rPr>
              <a:t>Cache Memory &amp; Registers </a:t>
            </a: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  <a:cs typeface="+mn-cs"/>
              </a:rPr>
              <a:t>are drawn at minimum width</a:t>
            </a:r>
            <a:br>
              <a:rPr lang="en-US" sz="2400" b="0" dirty="0" smtClean="0">
                <a:solidFill>
                  <a:srgbClr val="000000"/>
                </a:solidFill>
                <a:latin typeface="Calibri" pitchFamily="34" charset="0"/>
                <a:cs typeface="+mn-cs"/>
              </a:rPr>
            </a:b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  <a:cs typeface="+mn-cs"/>
              </a:rPr>
              <a:t>     No area reduction for these.</a:t>
            </a:r>
            <a:endParaRPr lang="en-US" sz="2400" b="0" dirty="0">
              <a:solidFill>
                <a:srgbClr val="000000"/>
              </a:solidFill>
              <a:latin typeface="Calibri" pitchFamily="34" charset="0"/>
              <a:cs typeface="+mn-cs"/>
            </a:endParaRPr>
          </a:p>
        </p:txBody>
      </p:sp>
      <p:pic>
        <p:nvPicPr>
          <p:cNvPr id="12" name="Picture 11" descr="2013_7_20_june_smaller_VLSI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79975" y="3121760"/>
            <a:ext cx="1726692" cy="935736"/>
          </a:xfrm>
          <a:prstGeom prst="rect">
            <a:avLst/>
          </a:prstGeom>
        </p:spPr>
      </p:pic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114605" y="4273910"/>
            <a:ext cx="8681945" cy="415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628" tIns="41315" rIns="82628" bIns="41315">
            <a:spAutoFit/>
          </a:bodyPr>
          <a:lstStyle/>
          <a:p>
            <a:pPr defTabSz="820738" eaLnBrk="0" hangingPunct="0"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</a:pP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  <a:cs typeface="+mn-cs"/>
              </a:rPr>
              <a:t>Most, but not all, 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+mn-cs"/>
              </a:rPr>
              <a:t>Logic Gates </a:t>
            </a: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  <a:cs typeface="+mn-cs"/>
              </a:rPr>
              <a:t>will be drawn at minimum width.</a:t>
            </a: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117020" y="6200779"/>
            <a:ext cx="8871555" cy="415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628" tIns="41315" rIns="82628" bIns="41315">
            <a:spAutoFit/>
          </a:bodyPr>
          <a:lstStyle/>
          <a:p>
            <a:pPr defTabSz="820738" eaLnBrk="0" hangingPunct="0"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+mn-cs"/>
              </a:rPr>
              <a:t>Benefit must be evaluated by VLSI architect, not by device physicist.</a:t>
            </a:r>
            <a:endParaRPr lang="en-US" sz="2400" dirty="0">
              <a:solidFill>
                <a:srgbClr val="000000"/>
              </a:solidFill>
              <a:latin typeface="Calibri" pitchFamily="34" charset="0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11137"/>
            <a:ext cx="8534400" cy="398463"/>
          </a:xfrm>
        </p:spPr>
        <p:txBody>
          <a:bodyPr/>
          <a:lstStyle/>
          <a:p>
            <a:pPr eaLnBrk="1" hangingPunct="1"/>
            <a:r>
              <a:rPr lang="en-US" b="0" dirty="0" smtClean="0"/>
              <a:t>300 mV Logic: Can We Address The CV</a:t>
            </a:r>
            <a:r>
              <a:rPr lang="en-US" b="0" baseline="30000" dirty="0" smtClean="0"/>
              <a:t>2</a:t>
            </a:r>
            <a:r>
              <a:rPr lang="en-US" b="0" dirty="0" smtClean="0"/>
              <a:t>/2 Limit ?</a:t>
            </a:r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152400" y="762000"/>
            <a:ext cx="8229600" cy="415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628" tIns="41315" rIns="82628" bIns="41315">
            <a:spAutoFit/>
          </a:bodyPr>
          <a:lstStyle/>
          <a:p>
            <a:pPr defTabSz="820738" eaLnBrk="0" hangingPunct="0"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</a:pPr>
            <a:r>
              <a:rPr lang="en-US" sz="2400" i="1" dirty="0" smtClean="0">
                <a:solidFill>
                  <a:srgbClr val="000000"/>
                </a:solidFill>
                <a:latin typeface="Calibri" pitchFamily="34" charset="0"/>
                <a:cs typeface="+mn-cs"/>
              </a:rPr>
              <a:t>The CV</a:t>
            </a:r>
            <a:r>
              <a:rPr lang="en-US" sz="2400" i="1" baseline="30000" dirty="0" smtClean="0">
                <a:solidFill>
                  <a:srgbClr val="000000"/>
                </a:solidFill>
                <a:latin typeface="Calibri" pitchFamily="34" charset="0"/>
                <a:cs typeface="+mn-cs"/>
              </a:rPr>
              <a:t>2</a:t>
            </a:r>
            <a:r>
              <a:rPr lang="en-US" sz="2400" i="1" dirty="0" smtClean="0">
                <a:solidFill>
                  <a:srgbClr val="000000"/>
                </a:solidFill>
                <a:latin typeface="Calibri" pitchFamily="34" charset="0"/>
                <a:cs typeface="+mn-cs"/>
              </a:rPr>
              <a:t>/2 dissipation limit</a:t>
            </a:r>
          </a:p>
        </p:txBody>
      </p:sp>
      <p:graphicFrame>
        <p:nvGraphicFramePr>
          <p:cNvPr id="656386" name="Object 2"/>
          <p:cNvGraphicFramePr>
            <a:graphicFrameLocks noChangeAspect="1"/>
          </p:cNvGraphicFramePr>
          <p:nvPr/>
        </p:nvGraphicFramePr>
        <p:xfrm>
          <a:off x="228600" y="1295400"/>
          <a:ext cx="2167467" cy="2438400"/>
        </p:xfrm>
        <a:graphic>
          <a:graphicData uri="http://schemas.openxmlformats.org/presentationml/2006/ole">
            <p:oleObj spid="_x0000_s678914" name="KGPlot" r:id="rId4" imgW="2844720" imgH="3200400" progId="KGraph_Plot">
              <p:embed/>
            </p:oleObj>
          </a:graphicData>
        </a:graphic>
      </p:graphicFrame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3810000"/>
            <a:ext cx="2667000" cy="415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628" tIns="41315" rIns="82628" bIns="41315">
            <a:spAutoFit/>
          </a:bodyPr>
          <a:lstStyle/>
          <a:p>
            <a:pPr defTabSz="820738" eaLnBrk="0" hangingPunct="0"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</a:pPr>
            <a:r>
              <a:rPr lang="en-US" sz="2400" i="1" dirty="0" smtClean="0">
                <a:solidFill>
                  <a:srgbClr val="000000"/>
                </a:solidFill>
                <a:latin typeface="Calibri" pitchFamily="34" charset="0"/>
                <a:cs typeface="+mn-cs"/>
              </a:rPr>
              <a:t>Subthreshold logic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724400" y="3810000"/>
            <a:ext cx="2667000" cy="415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628" tIns="41315" rIns="82628" bIns="41315">
            <a:spAutoFit/>
          </a:bodyPr>
          <a:lstStyle/>
          <a:p>
            <a:pPr defTabSz="820738" eaLnBrk="0" hangingPunct="0"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</a:pPr>
            <a:r>
              <a:rPr lang="en-US" sz="2400" i="1" dirty="0" smtClean="0">
                <a:solidFill>
                  <a:srgbClr val="000000"/>
                </a:solidFill>
                <a:latin typeface="Calibri" pitchFamily="34" charset="0"/>
                <a:cs typeface="+mn-cs"/>
              </a:rPr>
              <a:t>Tunnel FETs</a:t>
            </a: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1524000" y="2590800"/>
            <a:ext cx="3048000" cy="58203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82628" tIns="41315" rIns="82628" bIns="41315">
            <a:spAutoFit/>
          </a:bodyPr>
          <a:lstStyle/>
          <a:p>
            <a:pPr defTabSz="820738" eaLnBrk="0" hangingPunct="0"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</a:pPr>
            <a:r>
              <a:rPr lang="en-US" sz="1800" b="0" dirty="0" smtClean="0">
                <a:solidFill>
                  <a:srgbClr val="000000"/>
                </a:solidFill>
                <a:latin typeface="Calibri" pitchFamily="34" charset="0"/>
                <a:cs typeface="+mn-cs"/>
              </a:rPr>
              <a:t>Threshold set for acceptable </a:t>
            </a:r>
            <a:br>
              <a:rPr lang="en-US" sz="1800" b="0" dirty="0" smtClean="0">
                <a:solidFill>
                  <a:srgbClr val="000000"/>
                </a:solidFill>
                <a:latin typeface="Calibri" pitchFamily="34" charset="0"/>
                <a:cs typeface="+mn-cs"/>
              </a:rPr>
            </a:br>
            <a:r>
              <a:rPr lang="en-US" sz="1800" b="0" dirty="0" smtClean="0">
                <a:solidFill>
                  <a:srgbClr val="000000"/>
                </a:solidFill>
                <a:latin typeface="Calibri" pitchFamily="34" charset="0"/>
                <a:cs typeface="+mn-cs"/>
              </a:rPr>
              <a:t>off-state dissipation </a:t>
            </a:r>
            <a:r>
              <a:rPr lang="en-US" sz="1800" b="0" i="1" dirty="0" smtClean="0">
                <a:solidFill>
                  <a:srgbClr val="000000"/>
                </a:solidFill>
                <a:latin typeface="Calibri" pitchFamily="34" charset="0"/>
                <a:cs typeface="+mn-cs"/>
              </a:rPr>
              <a:t>I</a:t>
            </a:r>
            <a:r>
              <a:rPr lang="en-US" sz="1800" b="0" i="1" baseline="-25000" dirty="0" smtClean="0">
                <a:solidFill>
                  <a:srgbClr val="000000"/>
                </a:solidFill>
                <a:latin typeface="Calibri" pitchFamily="34" charset="0"/>
                <a:cs typeface="+mn-cs"/>
              </a:rPr>
              <a:t>off</a:t>
            </a:r>
            <a:r>
              <a:rPr lang="en-US" sz="1800" b="0" i="1" dirty="0" smtClean="0">
                <a:solidFill>
                  <a:srgbClr val="000000"/>
                </a:solidFill>
                <a:latin typeface="Calibri" pitchFamily="34" charset="0"/>
                <a:cs typeface="+mn-cs"/>
              </a:rPr>
              <a:t>V</a:t>
            </a:r>
            <a:r>
              <a:rPr lang="en-US" sz="1800" b="0" i="1" baseline="-25000" dirty="0" smtClean="0">
                <a:solidFill>
                  <a:srgbClr val="000000"/>
                </a:solidFill>
                <a:latin typeface="Calibri" pitchFamily="34" charset="0"/>
                <a:cs typeface="+mn-cs"/>
              </a:rPr>
              <a:t>dd</a:t>
            </a:r>
            <a:r>
              <a:rPr lang="en-US" sz="1800" b="0" dirty="0" smtClean="0">
                <a:solidFill>
                  <a:srgbClr val="000000"/>
                </a:solidFill>
                <a:latin typeface="Calibri" pitchFamily="34" charset="0"/>
                <a:cs typeface="+mn-cs"/>
              </a:rPr>
              <a:t>.</a:t>
            </a:r>
          </a:p>
        </p:txBody>
      </p:sp>
      <p:cxnSp>
        <p:nvCxnSpPr>
          <p:cNvPr id="18" name="Straight Arrow Connector 17"/>
          <p:cNvCxnSpPr/>
          <p:nvPr/>
        </p:nvCxnSpPr>
        <p:spPr bwMode="auto">
          <a:xfrm flipV="1">
            <a:off x="990600" y="2743200"/>
            <a:ext cx="533400" cy="45720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828800" y="1780165"/>
            <a:ext cx="2667000" cy="58203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82628" tIns="41315" rIns="82628" bIns="41315">
            <a:spAutoFit/>
          </a:bodyPr>
          <a:lstStyle/>
          <a:p>
            <a:pPr defTabSz="820738" eaLnBrk="0" hangingPunct="0"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</a:pPr>
            <a:r>
              <a:rPr lang="en-US" sz="1800" b="0" i="1" dirty="0" smtClean="0">
                <a:solidFill>
                  <a:srgbClr val="000000"/>
                </a:solidFill>
                <a:latin typeface="Calibri" pitchFamily="34" charset="0"/>
                <a:cs typeface="+mn-cs"/>
              </a:rPr>
              <a:t>V</a:t>
            </a:r>
            <a:r>
              <a:rPr lang="en-US" sz="1800" b="0" i="1" baseline="-25000" dirty="0" smtClean="0">
                <a:solidFill>
                  <a:srgbClr val="000000"/>
                </a:solidFill>
                <a:latin typeface="Calibri" pitchFamily="34" charset="0"/>
                <a:cs typeface="+mn-cs"/>
              </a:rPr>
              <a:t>dd </a:t>
            </a:r>
            <a:r>
              <a:rPr lang="en-US" sz="1800" b="0" dirty="0" smtClean="0">
                <a:solidFill>
                  <a:srgbClr val="000000"/>
                </a:solidFill>
                <a:latin typeface="Calibri" pitchFamily="34" charset="0"/>
                <a:cs typeface="+mn-cs"/>
              </a:rPr>
              <a:t>set for target </a:t>
            </a:r>
            <a:r>
              <a:rPr lang="en-US" sz="1800" b="0" i="1" dirty="0" smtClean="0">
                <a:solidFill>
                  <a:srgbClr val="000000"/>
                </a:solidFill>
                <a:latin typeface="Calibri" pitchFamily="34" charset="0"/>
                <a:cs typeface="+mn-cs"/>
              </a:rPr>
              <a:t>I</a:t>
            </a:r>
            <a:r>
              <a:rPr lang="en-US" sz="1800" b="0" i="1" baseline="-25000" dirty="0" smtClean="0">
                <a:solidFill>
                  <a:srgbClr val="000000"/>
                </a:solidFill>
                <a:latin typeface="Calibri" pitchFamily="34" charset="0"/>
                <a:cs typeface="+mn-cs"/>
              </a:rPr>
              <a:t>on</a:t>
            </a:r>
            <a:r>
              <a:rPr lang="en-US" sz="1800" b="0" dirty="0" smtClean="0">
                <a:solidFill>
                  <a:srgbClr val="000000"/>
                </a:solidFill>
                <a:latin typeface="Calibri" pitchFamily="34" charset="0"/>
                <a:cs typeface="+mn-cs"/>
              </a:rPr>
              <a:t>, </a:t>
            </a:r>
            <a:br>
              <a:rPr lang="en-US" sz="1800" b="0" dirty="0" smtClean="0">
                <a:solidFill>
                  <a:srgbClr val="000000"/>
                </a:solidFill>
                <a:latin typeface="Calibri" pitchFamily="34" charset="0"/>
                <a:cs typeface="+mn-cs"/>
              </a:rPr>
            </a:br>
            <a:r>
              <a:rPr lang="en-US" sz="1800" b="0" dirty="0" smtClean="0">
                <a:solidFill>
                  <a:srgbClr val="000000"/>
                </a:solidFill>
                <a:latin typeface="Calibri" pitchFamily="34" charset="0"/>
                <a:cs typeface="+mn-cs"/>
              </a:rPr>
              <a:t>hence acceptable </a:t>
            </a:r>
            <a:r>
              <a:rPr lang="en-US" sz="1800" b="0" i="1" dirty="0" smtClean="0">
                <a:solidFill>
                  <a:srgbClr val="000000"/>
                </a:solidFill>
                <a:latin typeface="Calibri" pitchFamily="34" charset="0"/>
                <a:cs typeface="+mn-cs"/>
              </a:rPr>
              <a:t>CV</a:t>
            </a:r>
            <a:r>
              <a:rPr lang="en-US" sz="1800" b="0" i="1" baseline="-25000" dirty="0" smtClean="0">
                <a:solidFill>
                  <a:srgbClr val="000000"/>
                </a:solidFill>
                <a:latin typeface="Calibri" pitchFamily="34" charset="0"/>
                <a:cs typeface="+mn-cs"/>
              </a:rPr>
              <a:t>dd</a:t>
            </a:r>
            <a:r>
              <a:rPr lang="en-US" sz="1800" b="0" i="1" dirty="0" smtClean="0">
                <a:solidFill>
                  <a:srgbClr val="000000"/>
                </a:solidFill>
                <a:latin typeface="Calibri" pitchFamily="34" charset="0"/>
                <a:cs typeface="+mn-cs"/>
              </a:rPr>
              <a:t>/I</a:t>
            </a:r>
            <a:r>
              <a:rPr lang="en-US" sz="1800" b="0" i="1" baseline="-25000" dirty="0" smtClean="0">
                <a:solidFill>
                  <a:srgbClr val="000000"/>
                </a:solidFill>
                <a:latin typeface="Calibri" pitchFamily="34" charset="0"/>
                <a:cs typeface="+mn-cs"/>
              </a:rPr>
              <a:t>on</a:t>
            </a:r>
            <a:r>
              <a:rPr lang="en-US" sz="1800" b="0" dirty="0" smtClean="0">
                <a:solidFill>
                  <a:srgbClr val="000000"/>
                </a:solidFill>
                <a:latin typeface="Calibri" pitchFamily="34" charset="0"/>
                <a:cs typeface="+mn-cs"/>
              </a:rPr>
              <a:t>.</a:t>
            </a:r>
          </a:p>
        </p:txBody>
      </p:sp>
      <p:cxnSp>
        <p:nvCxnSpPr>
          <p:cNvPr id="21" name="Straight Arrow Connector 20"/>
          <p:cNvCxnSpPr/>
          <p:nvPr/>
        </p:nvCxnSpPr>
        <p:spPr bwMode="auto">
          <a:xfrm flipH="1">
            <a:off x="2057400" y="1447800"/>
            <a:ext cx="152400" cy="30480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pic>
        <p:nvPicPr>
          <p:cNvPr id="24" name="Picture 23" descr="delay_analysi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26936" y="1295400"/>
            <a:ext cx="2188464" cy="1762044"/>
          </a:xfrm>
          <a:prstGeom prst="rect">
            <a:avLst/>
          </a:prstGeom>
        </p:spPr>
      </p:pic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6955536" y="941965"/>
            <a:ext cx="533400" cy="33273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82628" tIns="41315" rIns="82628" bIns="41315">
            <a:spAutoFit/>
          </a:bodyPr>
          <a:lstStyle/>
          <a:p>
            <a:pPr defTabSz="820738" eaLnBrk="0" hangingPunct="0"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</a:pPr>
            <a:r>
              <a:rPr lang="en-US" sz="1800" b="0" i="1" dirty="0" smtClean="0">
                <a:solidFill>
                  <a:srgbClr val="000000"/>
                </a:solidFill>
                <a:latin typeface="Calibri" pitchFamily="34" charset="0"/>
                <a:cs typeface="+mn-cs"/>
              </a:rPr>
              <a:t>V</a:t>
            </a:r>
            <a:r>
              <a:rPr lang="en-US" sz="1800" b="0" i="1" baseline="-25000" dirty="0" smtClean="0">
                <a:solidFill>
                  <a:srgbClr val="000000"/>
                </a:solidFill>
                <a:latin typeface="Calibri" pitchFamily="34" charset="0"/>
                <a:cs typeface="+mn-cs"/>
              </a:rPr>
              <a:t>dd </a:t>
            </a:r>
            <a:endParaRPr lang="en-US" sz="1800" b="0" dirty="0" smtClean="0">
              <a:solidFill>
                <a:srgbClr val="000000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7315200" y="2590800"/>
            <a:ext cx="609600" cy="33273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82628" tIns="41315" rIns="82628" bIns="41315">
            <a:spAutoFit/>
          </a:bodyPr>
          <a:lstStyle/>
          <a:p>
            <a:pPr defTabSz="820738" eaLnBrk="0" hangingPunct="0"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</a:pPr>
            <a:r>
              <a:rPr lang="en-US" sz="1800" b="0" i="1" dirty="0" smtClean="0">
                <a:solidFill>
                  <a:srgbClr val="000000"/>
                </a:solidFill>
                <a:latin typeface="Calibri" pitchFamily="34" charset="0"/>
                <a:cs typeface="+mn-cs"/>
              </a:rPr>
              <a:t>C</a:t>
            </a:r>
            <a:r>
              <a:rPr lang="en-US" sz="1800" b="0" i="1" baseline="-25000" dirty="0" smtClean="0">
                <a:solidFill>
                  <a:srgbClr val="000000"/>
                </a:solidFill>
                <a:latin typeface="Calibri" pitchFamily="34" charset="0"/>
                <a:cs typeface="+mn-cs"/>
              </a:rPr>
              <a:t>wire</a:t>
            </a:r>
            <a:endParaRPr lang="en-US" sz="1800" b="0" dirty="0" smtClean="0">
              <a:solidFill>
                <a:srgbClr val="000000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4419600" y="1399165"/>
            <a:ext cx="2362200" cy="83133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82628" tIns="41315" rIns="82628" bIns="41315">
            <a:spAutoFit/>
          </a:bodyPr>
          <a:lstStyle/>
          <a:p>
            <a:pPr defTabSz="820738" eaLnBrk="0" hangingPunct="0"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</a:pPr>
            <a:r>
              <a:rPr lang="en-US" sz="1800" b="0" dirty="0" smtClean="0">
                <a:solidFill>
                  <a:srgbClr val="000000"/>
                </a:solidFill>
                <a:latin typeface="Calibri" pitchFamily="34" charset="0"/>
                <a:cs typeface="+mn-cs"/>
              </a:rPr>
              <a:t>With minimum  </a:t>
            </a:r>
            <a:r>
              <a:rPr lang="en-US" sz="1800" b="0" i="1" dirty="0" smtClean="0">
                <a:solidFill>
                  <a:srgbClr val="000000"/>
                </a:solidFill>
                <a:latin typeface="Calibri" pitchFamily="34" charset="0"/>
                <a:cs typeface="+mn-cs"/>
              </a:rPr>
              <a:t>C</a:t>
            </a:r>
            <a:r>
              <a:rPr lang="en-US" sz="1800" b="0" i="1" baseline="-25000" dirty="0" smtClean="0">
                <a:solidFill>
                  <a:srgbClr val="000000"/>
                </a:solidFill>
                <a:latin typeface="Calibri" pitchFamily="34" charset="0"/>
                <a:cs typeface="+mn-cs"/>
              </a:rPr>
              <a:t>wire</a:t>
            </a:r>
            <a:r>
              <a:rPr lang="en-US" sz="1800" b="0" dirty="0" smtClean="0">
                <a:solidFill>
                  <a:srgbClr val="000000"/>
                </a:solidFill>
                <a:latin typeface="Calibri" pitchFamily="34" charset="0"/>
                <a:cs typeface="+mn-cs"/>
              </a:rPr>
              <a:t>,</a:t>
            </a:r>
            <a:br>
              <a:rPr lang="en-US" sz="1800" b="0" dirty="0" smtClean="0">
                <a:solidFill>
                  <a:srgbClr val="000000"/>
                </a:solidFill>
                <a:latin typeface="Calibri" pitchFamily="34" charset="0"/>
                <a:cs typeface="+mn-cs"/>
              </a:rPr>
            </a:br>
            <a:r>
              <a:rPr lang="en-US" sz="1800" b="0" dirty="0" smtClean="0">
                <a:solidFill>
                  <a:srgbClr val="000000"/>
                </a:solidFill>
                <a:latin typeface="Calibri" pitchFamily="34" charset="0"/>
                <a:cs typeface="+mn-cs"/>
              </a:rPr>
              <a:t>a minimum switching  energy </a:t>
            </a:r>
            <a:r>
              <a:rPr lang="en-US" sz="1800" b="0" i="1" dirty="0" smtClean="0">
                <a:solidFill>
                  <a:srgbClr val="000000"/>
                </a:solidFill>
                <a:latin typeface="Calibri" pitchFamily="34" charset="0"/>
                <a:cs typeface="+mn-cs"/>
              </a:rPr>
              <a:t>C</a:t>
            </a:r>
            <a:r>
              <a:rPr lang="en-US" sz="1800" b="0" i="1" baseline="-25000" dirty="0" smtClean="0">
                <a:solidFill>
                  <a:srgbClr val="000000"/>
                </a:solidFill>
                <a:latin typeface="Calibri" pitchFamily="34" charset="0"/>
                <a:cs typeface="+mn-cs"/>
              </a:rPr>
              <a:t>wire</a:t>
            </a:r>
            <a:r>
              <a:rPr lang="en-US" sz="1800" b="0" i="1" dirty="0" smtClean="0">
                <a:solidFill>
                  <a:srgbClr val="000000"/>
                </a:solidFill>
                <a:latin typeface="Calibri" pitchFamily="34" charset="0"/>
                <a:cs typeface="+mn-cs"/>
              </a:rPr>
              <a:t>V</a:t>
            </a:r>
            <a:r>
              <a:rPr lang="en-US" sz="1800" b="0" i="1" baseline="-25000" dirty="0" smtClean="0">
                <a:solidFill>
                  <a:srgbClr val="000000"/>
                </a:solidFill>
                <a:latin typeface="Calibri" pitchFamily="34" charset="0"/>
                <a:cs typeface="+mn-cs"/>
              </a:rPr>
              <a:t>dd</a:t>
            </a:r>
            <a:r>
              <a:rPr lang="en-US" sz="1800" b="0" i="1" baseline="30000" dirty="0" smtClean="0">
                <a:solidFill>
                  <a:srgbClr val="000000"/>
                </a:solidFill>
                <a:latin typeface="Calibri" pitchFamily="34" charset="0"/>
                <a:cs typeface="+mn-cs"/>
              </a:rPr>
              <a:t>2</a:t>
            </a:r>
            <a:r>
              <a:rPr lang="en-US" sz="1800" b="0" i="1" dirty="0" smtClean="0">
                <a:solidFill>
                  <a:srgbClr val="000000"/>
                </a:solidFill>
                <a:latin typeface="Calibri" pitchFamily="34" charset="0"/>
                <a:cs typeface="+mn-cs"/>
              </a:rPr>
              <a:t>/2</a:t>
            </a:r>
            <a:r>
              <a:rPr lang="en-US" sz="1800" b="0" dirty="0" smtClean="0">
                <a:solidFill>
                  <a:srgbClr val="000000"/>
                </a:solidFill>
                <a:latin typeface="Calibri" pitchFamily="34" charset="0"/>
                <a:cs typeface="+mn-cs"/>
              </a:rPr>
              <a:t> is set</a:t>
            </a:r>
          </a:p>
        </p:txBody>
      </p:sp>
      <p:cxnSp>
        <p:nvCxnSpPr>
          <p:cNvPr id="28" name="Straight Arrow Connector 27"/>
          <p:cNvCxnSpPr/>
          <p:nvPr/>
        </p:nvCxnSpPr>
        <p:spPr bwMode="auto">
          <a:xfrm flipH="1" flipV="1">
            <a:off x="6781800" y="2133600"/>
            <a:ext cx="609600" cy="22860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pic>
        <p:nvPicPr>
          <p:cNvPr id="31" name="Picture 30" descr="tunnel_FET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76800" y="4302036"/>
            <a:ext cx="1905000" cy="700017"/>
          </a:xfrm>
          <a:prstGeom prst="rect">
            <a:avLst/>
          </a:prstGeom>
        </p:spPr>
      </p:pic>
      <p:pic>
        <p:nvPicPr>
          <p:cNvPr id="32" name="Picture 31" descr="tunnel_FETs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239000" y="3978948"/>
            <a:ext cx="1385820" cy="1161288"/>
          </a:xfrm>
          <a:prstGeom prst="rect">
            <a:avLst/>
          </a:prstGeom>
        </p:spPr>
      </p:pic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4800600" y="5167801"/>
            <a:ext cx="4038600" cy="58203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82628" tIns="41315" rIns="82628" bIns="41315">
            <a:spAutoFit/>
          </a:bodyPr>
          <a:lstStyle/>
          <a:p>
            <a:pPr defTabSz="820738" eaLnBrk="0" hangingPunct="0"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</a:pPr>
            <a:r>
              <a:rPr lang="en-US" sz="1800" b="0" dirty="0" smtClean="0">
                <a:solidFill>
                  <a:srgbClr val="000000"/>
                </a:solidFill>
                <a:latin typeface="Calibri" pitchFamily="34" charset="0"/>
                <a:cs typeface="+mn-cs"/>
              </a:rPr>
              <a:t>Bandgap of P+ source </a:t>
            </a:r>
            <a:br>
              <a:rPr lang="en-US" sz="1800" b="0" dirty="0" smtClean="0">
                <a:solidFill>
                  <a:srgbClr val="000000"/>
                </a:solidFill>
                <a:latin typeface="Calibri" pitchFamily="34" charset="0"/>
                <a:cs typeface="+mn-cs"/>
              </a:rPr>
            </a:br>
            <a:r>
              <a:rPr lang="en-US" sz="1800" b="0" dirty="0" smtClean="0">
                <a:solidFill>
                  <a:srgbClr val="000000"/>
                </a:solidFill>
                <a:latin typeface="Calibri" pitchFamily="34" charset="0"/>
                <a:cs typeface="+mn-cs"/>
              </a:rPr>
              <a:t>truncates thermal distribution.</a:t>
            </a:r>
          </a:p>
        </p:txBody>
      </p:sp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4800600" y="5826036"/>
            <a:ext cx="4038600" cy="33273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82628" tIns="41315" rIns="82628" bIns="41315">
            <a:spAutoFit/>
          </a:bodyPr>
          <a:lstStyle/>
          <a:p>
            <a:pPr defTabSz="820738" eaLnBrk="0" hangingPunct="0"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</a:pPr>
            <a:r>
              <a:rPr lang="en-US" sz="1800" b="0" dirty="0" smtClean="0">
                <a:solidFill>
                  <a:srgbClr val="000000"/>
                </a:solidFill>
                <a:latin typeface="Calibri" pitchFamily="34" charset="0"/>
                <a:cs typeface="+mn-cs"/>
              </a:rPr>
              <a:t>Potential for low </a:t>
            </a:r>
            <a:r>
              <a:rPr lang="en-US" sz="1800" b="0" i="1" dirty="0" smtClean="0">
                <a:solidFill>
                  <a:srgbClr val="000000"/>
                </a:solidFill>
                <a:latin typeface="Calibri" pitchFamily="34" charset="0"/>
                <a:cs typeface="+mn-cs"/>
              </a:rPr>
              <a:t>I</a:t>
            </a:r>
            <a:r>
              <a:rPr lang="en-US" sz="1800" b="0" i="1" baseline="-25000" dirty="0" smtClean="0">
                <a:solidFill>
                  <a:srgbClr val="000000"/>
                </a:solidFill>
                <a:latin typeface="Calibri" pitchFamily="34" charset="0"/>
                <a:cs typeface="+mn-cs"/>
              </a:rPr>
              <a:t>off</a:t>
            </a:r>
            <a:r>
              <a:rPr lang="en-US" sz="1800" b="0" dirty="0" smtClean="0">
                <a:solidFill>
                  <a:srgbClr val="000000"/>
                </a:solidFill>
                <a:latin typeface="Calibri" pitchFamily="34" charset="0"/>
                <a:cs typeface="+mn-cs"/>
              </a:rPr>
              <a:t> at low </a:t>
            </a:r>
            <a:r>
              <a:rPr lang="en-US" sz="1800" b="0" i="1" dirty="0" smtClean="0">
                <a:solidFill>
                  <a:srgbClr val="000000"/>
                </a:solidFill>
                <a:latin typeface="Calibri" pitchFamily="34" charset="0"/>
                <a:cs typeface="+mn-cs"/>
              </a:rPr>
              <a:t>V</a:t>
            </a:r>
            <a:r>
              <a:rPr lang="en-US" sz="1800" b="0" i="1" baseline="-25000" dirty="0" smtClean="0">
                <a:solidFill>
                  <a:srgbClr val="000000"/>
                </a:solidFill>
                <a:latin typeface="Calibri" pitchFamily="34" charset="0"/>
                <a:cs typeface="+mn-cs"/>
              </a:rPr>
              <a:t>dd</a:t>
            </a:r>
            <a:r>
              <a:rPr lang="en-US" sz="1800" b="0" dirty="0" smtClean="0">
                <a:solidFill>
                  <a:srgbClr val="000000"/>
                </a:solidFill>
                <a:latin typeface="Calibri" pitchFamily="34" charset="0"/>
                <a:cs typeface="+mn-cs"/>
              </a:rPr>
              <a:t>.</a:t>
            </a:r>
            <a:endParaRPr lang="en-US" sz="1800" b="0" i="1" baseline="-25000" dirty="0" smtClean="0">
              <a:solidFill>
                <a:srgbClr val="000000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4800600" y="6179100"/>
            <a:ext cx="4038600" cy="33273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82628" tIns="41315" rIns="82628" bIns="41315">
            <a:spAutoFit/>
          </a:bodyPr>
          <a:lstStyle/>
          <a:p>
            <a:pPr defTabSz="820738" eaLnBrk="0" hangingPunct="0"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</a:pPr>
            <a:r>
              <a:rPr lang="en-US" sz="1800" b="0" dirty="0" smtClean="0">
                <a:solidFill>
                  <a:srgbClr val="000000"/>
                </a:solidFill>
                <a:latin typeface="Calibri" pitchFamily="34" charset="0"/>
                <a:cs typeface="+mn-cs"/>
              </a:rPr>
              <a:t>Obtaining </a:t>
            </a:r>
            <a:r>
              <a:rPr lang="en-US" sz="1800" b="0" smtClean="0">
                <a:solidFill>
                  <a:srgbClr val="000000"/>
                </a:solidFill>
                <a:latin typeface="Calibri" pitchFamily="34" charset="0"/>
                <a:cs typeface="+mn-cs"/>
              </a:rPr>
              <a:t>high </a:t>
            </a:r>
            <a:r>
              <a:rPr lang="en-US" sz="1800" b="0" i="1" smtClean="0">
                <a:solidFill>
                  <a:srgbClr val="000000"/>
                </a:solidFill>
                <a:latin typeface="Calibri" pitchFamily="34" charset="0"/>
                <a:cs typeface="+mn-cs"/>
              </a:rPr>
              <a:t>I</a:t>
            </a:r>
            <a:r>
              <a:rPr lang="en-US" sz="1800" b="0" i="1" baseline="-25000" smtClean="0">
                <a:solidFill>
                  <a:srgbClr val="000000"/>
                </a:solidFill>
                <a:latin typeface="Calibri" pitchFamily="34" charset="0"/>
                <a:cs typeface="+mn-cs"/>
              </a:rPr>
              <a:t>on </a:t>
            </a:r>
            <a:r>
              <a:rPr lang="en-US" sz="1800" b="0" i="1" smtClean="0">
                <a:solidFill>
                  <a:srgbClr val="000000"/>
                </a:solidFill>
                <a:latin typeface="Calibri" pitchFamily="34" charset="0"/>
              </a:rPr>
              <a:t>/V</a:t>
            </a:r>
            <a:r>
              <a:rPr lang="en-US" sz="1800" b="0" i="1" baseline="-25000" smtClean="0">
                <a:solidFill>
                  <a:srgbClr val="000000"/>
                </a:solidFill>
                <a:latin typeface="Calibri" pitchFamily="34" charset="0"/>
              </a:rPr>
              <a:t>dd </a:t>
            </a:r>
            <a:r>
              <a:rPr lang="en-US" sz="1800" b="0" smtClean="0">
                <a:solidFill>
                  <a:srgbClr val="000000"/>
                </a:solidFill>
                <a:latin typeface="Calibri" pitchFamily="34" charset="0"/>
                <a:cs typeface="+mn-cs"/>
              </a:rPr>
              <a:t>is </a:t>
            </a:r>
            <a:r>
              <a:rPr lang="en-US" sz="1800" b="0" smtClean="0">
                <a:solidFill>
                  <a:srgbClr val="000000"/>
                </a:solidFill>
                <a:latin typeface="Calibri" pitchFamily="34" charset="0"/>
                <a:cs typeface="+mn-cs"/>
              </a:rPr>
              <a:t>the </a:t>
            </a:r>
            <a:r>
              <a:rPr lang="en-US" sz="1800" b="0" smtClean="0">
                <a:solidFill>
                  <a:srgbClr val="000000"/>
                </a:solidFill>
                <a:latin typeface="Calibri" pitchFamily="34" charset="0"/>
                <a:cs typeface="+mn-cs"/>
              </a:rPr>
              <a:t>challenge.</a:t>
            </a:r>
            <a:endParaRPr lang="en-US" sz="1800" b="0" dirty="0" smtClean="0">
              <a:solidFill>
                <a:srgbClr val="000000"/>
              </a:solidFill>
              <a:latin typeface="Calibri" pitchFamily="34" charset="0"/>
              <a:cs typeface="+mn-cs"/>
            </a:endParaRPr>
          </a:p>
        </p:txBody>
      </p:sp>
      <p:graphicFrame>
        <p:nvGraphicFramePr>
          <p:cNvPr id="656387" name="Object 3"/>
          <p:cNvGraphicFramePr>
            <a:graphicFrameLocks noChangeAspect="1"/>
          </p:cNvGraphicFramePr>
          <p:nvPr/>
        </p:nvGraphicFramePr>
        <p:xfrm>
          <a:off x="271462" y="4267200"/>
          <a:ext cx="2166938" cy="2438400"/>
        </p:xfrm>
        <a:graphic>
          <a:graphicData uri="http://schemas.openxmlformats.org/presentationml/2006/ole">
            <p:oleObj spid="_x0000_s678915" name="KGPlot" r:id="rId8" imgW="2844720" imgH="3200400" progId="KGraph_Plot">
              <p:embed/>
            </p:oleObj>
          </a:graphicData>
        </a:graphic>
      </p:graphicFrame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1676400" y="4828165"/>
            <a:ext cx="2667000" cy="83133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82628" tIns="41315" rIns="82628" bIns="41315">
            <a:spAutoFit/>
          </a:bodyPr>
          <a:lstStyle/>
          <a:p>
            <a:pPr defTabSz="820738" eaLnBrk="0" hangingPunct="0"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</a:pPr>
            <a:r>
              <a:rPr lang="en-US" sz="1800" b="0" i="1" dirty="0" smtClean="0">
                <a:solidFill>
                  <a:srgbClr val="000000"/>
                </a:solidFill>
                <a:latin typeface="Calibri" pitchFamily="34" charset="0"/>
                <a:cs typeface="+mn-cs"/>
              </a:rPr>
              <a:t>V</a:t>
            </a:r>
            <a:r>
              <a:rPr lang="en-US" sz="1800" b="0" i="1" baseline="-25000" dirty="0" smtClean="0">
                <a:solidFill>
                  <a:srgbClr val="000000"/>
                </a:solidFill>
                <a:latin typeface="Calibri" pitchFamily="34" charset="0"/>
                <a:cs typeface="+mn-cs"/>
              </a:rPr>
              <a:t>dd </a:t>
            </a:r>
            <a:r>
              <a:rPr lang="en-US" sz="1800" b="0" dirty="0" smtClean="0">
                <a:solidFill>
                  <a:srgbClr val="000000"/>
                </a:solidFill>
                <a:latin typeface="Calibri" pitchFamily="34" charset="0"/>
                <a:cs typeface="+mn-cs"/>
              </a:rPr>
              <a:t> is simply reduced.</a:t>
            </a:r>
            <a:br>
              <a:rPr lang="en-US" sz="1800" b="0" dirty="0" smtClean="0">
                <a:solidFill>
                  <a:srgbClr val="000000"/>
                </a:solidFill>
                <a:latin typeface="Calibri" pitchFamily="34" charset="0"/>
                <a:cs typeface="+mn-cs"/>
              </a:rPr>
            </a:br>
            <a:r>
              <a:rPr lang="en-US" sz="1800" b="0" dirty="0" smtClean="0">
                <a:solidFill>
                  <a:srgbClr val="000000"/>
                </a:solidFill>
                <a:latin typeface="Calibri" pitchFamily="34" charset="0"/>
                <a:cs typeface="+mn-cs"/>
              </a:rPr>
              <a:t>Decreases energy </a:t>
            </a:r>
            <a:r>
              <a:rPr lang="en-US" sz="1800" b="0" i="1" dirty="0" smtClean="0">
                <a:solidFill>
                  <a:srgbClr val="000000"/>
                </a:solidFill>
                <a:latin typeface="Calibri" pitchFamily="34" charset="0"/>
                <a:cs typeface="+mn-cs"/>
              </a:rPr>
              <a:t>CV</a:t>
            </a:r>
            <a:r>
              <a:rPr lang="en-US" sz="1800" b="0" i="1" baseline="-25000" dirty="0" smtClean="0">
                <a:solidFill>
                  <a:srgbClr val="000000"/>
                </a:solidFill>
                <a:latin typeface="Calibri" pitchFamily="34" charset="0"/>
                <a:cs typeface="+mn-cs"/>
              </a:rPr>
              <a:t>dd</a:t>
            </a:r>
            <a:r>
              <a:rPr lang="en-US" sz="1800" b="0" i="1" baseline="30000" dirty="0" smtClean="0">
                <a:solidFill>
                  <a:srgbClr val="000000"/>
                </a:solidFill>
                <a:latin typeface="Calibri" pitchFamily="34" charset="0"/>
                <a:cs typeface="+mn-cs"/>
              </a:rPr>
              <a:t>2</a:t>
            </a:r>
            <a:r>
              <a:rPr lang="en-US" sz="1800" b="0" i="1" dirty="0" smtClean="0">
                <a:solidFill>
                  <a:srgbClr val="000000"/>
                </a:solidFill>
                <a:latin typeface="Calibri" pitchFamily="34" charset="0"/>
                <a:cs typeface="+mn-cs"/>
              </a:rPr>
              <a:t>/2</a:t>
            </a:r>
            <a:r>
              <a:rPr lang="en-US" sz="1800" b="0" dirty="0" smtClean="0">
                <a:solidFill>
                  <a:srgbClr val="000000"/>
                </a:solidFill>
                <a:latin typeface="Calibri" pitchFamily="34" charset="0"/>
                <a:cs typeface="+mn-cs"/>
              </a:rPr>
              <a:t>.</a:t>
            </a:r>
            <a:br>
              <a:rPr lang="en-US" sz="1800" b="0" dirty="0" smtClean="0">
                <a:solidFill>
                  <a:srgbClr val="000000"/>
                </a:solidFill>
                <a:latin typeface="Calibri" pitchFamily="34" charset="0"/>
                <a:cs typeface="+mn-cs"/>
              </a:rPr>
            </a:br>
            <a:r>
              <a:rPr lang="en-US" sz="1800" b="0" dirty="0" smtClean="0">
                <a:solidFill>
                  <a:srgbClr val="000000"/>
                </a:solidFill>
                <a:latin typeface="Calibri" pitchFamily="34" charset="0"/>
                <a:cs typeface="+mn-cs"/>
              </a:rPr>
              <a:t>Increases delay </a:t>
            </a:r>
            <a:r>
              <a:rPr lang="en-US" sz="1800" b="0" i="1" dirty="0" smtClean="0">
                <a:solidFill>
                  <a:srgbClr val="000000"/>
                </a:solidFill>
                <a:latin typeface="Calibri" pitchFamily="34" charset="0"/>
                <a:cs typeface="+mn-cs"/>
              </a:rPr>
              <a:t>CV</a:t>
            </a:r>
            <a:r>
              <a:rPr lang="en-US" sz="1800" b="0" i="1" baseline="-25000" dirty="0" smtClean="0">
                <a:solidFill>
                  <a:srgbClr val="000000"/>
                </a:solidFill>
                <a:latin typeface="Calibri" pitchFamily="34" charset="0"/>
                <a:cs typeface="+mn-cs"/>
              </a:rPr>
              <a:t>dd</a:t>
            </a:r>
            <a:r>
              <a:rPr lang="en-US" sz="1800" b="0" i="1" dirty="0" smtClean="0">
                <a:solidFill>
                  <a:srgbClr val="000000"/>
                </a:solidFill>
                <a:latin typeface="Calibri" pitchFamily="34" charset="0"/>
                <a:cs typeface="+mn-cs"/>
              </a:rPr>
              <a:t>/I</a:t>
            </a:r>
            <a:r>
              <a:rPr lang="en-US" sz="1800" b="0" i="1" baseline="-25000" dirty="0" smtClean="0">
                <a:solidFill>
                  <a:srgbClr val="000000"/>
                </a:solidFill>
                <a:latin typeface="Calibri" pitchFamily="34" charset="0"/>
                <a:cs typeface="+mn-cs"/>
              </a:rPr>
              <a:t>on</a:t>
            </a:r>
            <a:r>
              <a:rPr lang="en-US" sz="1800" b="0" dirty="0" smtClean="0">
                <a:solidFill>
                  <a:srgbClr val="000000"/>
                </a:solidFill>
                <a:latin typeface="Calibri" pitchFamily="34" charset="0"/>
                <a:cs typeface="+mn-cs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in_line_template">
  <a:themeElements>
    <a:clrScheme name="">
      <a:dk1>
        <a:srgbClr val="000000"/>
      </a:dk1>
      <a:lt1>
        <a:srgbClr val="FFFFFF"/>
      </a:lt1>
      <a:dk2>
        <a:srgbClr val="FF0000"/>
      </a:dk2>
      <a:lt2>
        <a:srgbClr val="969696"/>
      </a:lt2>
      <a:accent1>
        <a:srgbClr val="0000FF"/>
      </a:accent1>
      <a:accent2>
        <a:srgbClr val="FF9900"/>
      </a:accent2>
      <a:accent3>
        <a:srgbClr val="FFFFFF"/>
      </a:accent3>
      <a:accent4>
        <a:srgbClr val="000000"/>
      </a:accent4>
      <a:accent5>
        <a:srgbClr val="AAAAFF"/>
      </a:accent5>
      <a:accent6>
        <a:srgbClr val="E78A00"/>
      </a:accent6>
      <a:hlink>
        <a:srgbClr val="33CC33"/>
      </a:hlink>
      <a:folHlink>
        <a:srgbClr val="FFFF00"/>
      </a:folHlink>
    </a:clrScheme>
    <a:fontScheme name="bold_title_template">
      <a:majorFont>
        <a:latin typeface="Impact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rtlCol="0" anchor="ctr" anchorCtr="0" compatLnSpc="1">
        <a:prstTxWarp prst="textNoShape">
          <a:avLst/>
        </a:prstTxWarp>
        <a:noAutofit/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50000"/>
          </a:spcBef>
          <a:spcAft>
            <a:spcPct val="0"/>
          </a:spcAft>
          <a:buClr>
            <a:schemeClr val="tx2"/>
          </a:buClr>
          <a:buSzTx/>
          <a:buFontTx/>
          <a:buNone/>
          <a:tabLst/>
          <a:defRPr kumimoji="0" sz="1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50000"/>
          </a:spcBef>
          <a:spcAft>
            <a:spcPct val="0"/>
          </a:spcAft>
          <a:buClr>
            <a:schemeClr val="tx2"/>
          </a:buClr>
          <a:buSzTx/>
          <a:buFontTx/>
          <a:buNone/>
          <a:tabLst/>
          <a:defRPr kumimoji="0" lang="en-US" sz="1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bold_title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330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FFADAA"/>
        </a:accent5>
        <a:accent6>
          <a:srgbClr val="E78A00"/>
        </a:accent6>
        <a:hlink>
          <a:srgbClr val="969696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ld_title_template 2">
        <a:dk1>
          <a:srgbClr val="000000"/>
        </a:dk1>
        <a:lt1>
          <a:srgbClr val="FFFFFF"/>
        </a:lt1>
        <a:dk2>
          <a:srgbClr val="CC0000"/>
        </a:dk2>
        <a:lt2>
          <a:srgbClr val="969696"/>
        </a:lt2>
        <a:accent1>
          <a:srgbClr val="0000FF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AAAAFF"/>
        </a:accent5>
        <a:accent6>
          <a:srgbClr val="E78A00"/>
        </a:accent6>
        <a:hlink>
          <a:srgbClr val="33CC33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4_bold_title_template">
  <a:themeElements>
    <a:clrScheme name="">
      <a:dk1>
        <a:srgbClr val="000000"/>
      </a:dk1>
      <a:lt1>
        <a:srgbClr val="FFFFFF"/>
      </a:lt1>
      <a:dk2>
        <a:srgbClr val="FF0000"/>
      </a:dk2>
      <a:lt2>
        <a:srgbClr val="969696"/>
      </a:lt2>
      <a:accent1>
        <a:srgbClr val="0000FF"/>
      </a:accent1>
      <a:accent2>
        <a:srgbClr val="FF9900"/>
      </a:accent2>
      <a:accent3>
        <a:srgbClr val="FFFFFF"/>
      </a:accent3>
      <a:accent4>
        <a:srgbClr val="000000"/>
      </a:accent4>
      <a:accent5>
        <a:srgbClr val="AAAAFF"/>
      </a:accent5>
      <a:accent6>
        <a:srgbClr val="E78A00"/>
      </a:accent6>
      <a:hlink>
        <a:srgbClr val="33CC33"/>
      </a:hlink>
      <a:folHlink>
        <a:srgbClr val="FFFF00"/>
      </a:folHlink>
    </a:clrScheme>
    <a:fontScheme name="bold_title_template">
      <a:majorFont>
        <a:latin typeface="Impact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381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rtlCol="0" anchor="ctr" anchorCtr="0" compatLnSpc="1">
        <a:prstTxWarp prst="textNoShape">
          <a:avLst/>
        </a:prstTxWarp>
        <a:noAutofit/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50000"/>
          </a:spcBef>
          <a:spcAft>
            <a:spcPct val="0"/>
          </a:spcAft>
          <a:buClr>
            <a:schemeClr val="tx2"/>
          </a:buClr>
          <a:buSzTx/>
          <a:buFontTx/>
          <a:buNone/>
          <a:tabLst/>
          <a:defRPr kumimoji="0" sz="1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50000"/>
          </a:spcBef>
          <a:spcAft>
            <a:spcPct val="0"/>
          </a:spcAft>
          <a:buClr>
            <a:schemeClr val="tx2"/>
          </a:buClr>
          <a:buSzTx/>
          <a:buFontTx/>
          <a:buNone/>
          <a:tabLst/>
          <a:defRPr kumimoji="0" lang="en-US" sz="1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bold_title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330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FFADAA"/>
        </a:accent5>
        <a:accent6>
          <a:srgbClr val="E78A00"/>
        </a:accent6>
        <a:hlink>
          <a:srgbClr val="969696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ld_title_template 2">
        <a:dk1>
          <a:srgbClr val="000000"/>
        </a:dk1>
        <a:lt1>
          <a:srgbClr val="FFFFFF"/>
        </a:lt1>
        <a:dk2>
          <a:srgbClr val="CC0000"/>
        </a:dk2>
        <a:lt2>
          <a:srgbClr val="969696"/>
        </a:lt2>
        <a:accent1>
          <a:srgbClr val="0000FF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AAAAFF"/>
        </a:accent5>
        <a:accent6>
          <a:srgbClr val="E78A00"/>
        </a:accent6>
        <a:hlink>
          <a:srgbClr val="33CC33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NCN_presentation_template_V15">
  <a:themeElements>
    <a:clrScheme name="Custom 1">
      <a:dk1>
        <a:srgbClr val="000000"/>
      </a:dk1>
      <a:lt1>
        <a:srgbClr val="FFFFFF"/>
      </a:lt1>
      <a:dk2>
        <a:srgbClr val="C00000"/>
      </a:dk2>
      <a:lt2>
        <a:srgbClr val="92D050"/>
      </a:lt2>
      <a:accent1>
        <a:srgbClr val="5C90A7"/>
      </a:accent1>
      <a:accent2>
        <a:srgbClr val="FFCC66"/>
      </a:accent2>
      <a:accent3>
        <a:srgbClr val="D175A3"/>
      </a:accent3>
      <a:accent4>
        <a:srgbClr val="FFCC00"/>
      </a:accent4>
      <a:accent5>
        <a:srgbClr val="FF5050"/>
      </a:accent5>
      <a:accent6>
        <a:srgbClr val="92D050"/>
      </a:accent6>
      <a:hlink>
        <a:srgbClr val="2A5063"/>
      </a:hlink>
      <a:folHlink>
        <a:srgbClr val="78BCDA"/>
      </a:folHlink>
    </a:clrScheme>
    <a:fontScheme name="nanoHUB-v2">
      <a:majorFont>
        <a:latin typeface="Trebuchet M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nanoHUB-v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noHUB-v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noHUB-v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noHUB-v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noHUB-v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noHUB-v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noHUB-v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noHUB-v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noHUB-v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noHUB-v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noHUB-v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noHUB-v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noHUB-v2 1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5C90A7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B5C6D0"/>
        </a:accent5>
        <a:accent6>
          <a:srgbClr val="E7B95C"/>
        </a:accent6>
        <a:hlink>
          <a:srgbClr val="2A5063"/>
        </a:hlink>
        <a:folHlink>
          <a:srgbClr val="78BCD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NCN_presentation_template_V15">
  <a:themeElements>
    <a:clrScheme name="Custom 1">
      <a:dk1>
        <a:srgbClr val="000000"/>
      </a:dk1>
      <a:lt1>
        <a:srgbClr val="FFFFFF"/>
      </a:lt1>
      <a:dk2>
        <a:srgbClr val="C00000"/>
      </a:dk2>
      <a:lt2>
        <a:srgbClr val="92D050"/>
      </a:lt2>
      <a:accent1>
        <a:srgbClr val="5C90A7"/>
      </a:accent1>
      <a:accent2>
        <a:srgbClr val="FFCC66"/>
      </a:accent2>
      <a:accent3>
        <a:srgbClr val="D175A3"/>
      </a:accent3>
      <a:accent4>
        <a:srgbClr val="FFCC00"/>
      </a:accent4>
      <a:accent5>
        <a:srgbClr val="FF5050"/>
      </a:accent5>
      <a:accent6>
        <a:srgbClr val="92D050"/>
      </a:accent6>
      <a:hlink>
        <a:srgbClr val="2A5063"/>
      </a:hlink>
      <a:folHlink>
        <a:srgbClr val="78BCDA"/>
      </a:folHlink>
    </a:clrScheme>
    <a:fontScheme name="nanoHUB-v2">
      <a:majorFont>
        <a:latin typeface="Trebuchet M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nanoHUB-v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noHUB-v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noHUB-v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noHUB-v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noHUB-v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noHUB-v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noHUB-v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noHUB-v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noHUB-v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noHUB-v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noHUB-v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noHUB-v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noHUB-v2 1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5C90A7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B5C6D0"/>
        </a:accent5>
        <a:accent6>
          <a:srgbClr val="E7B95C"/>
        </a:accent6>
        <a:hlink>
          <a:srgbClr val="2A5063"/>
        </a:hlink>
        <a:folHlink>
          <a:srgbClr val="78BCD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thin_line_template">
  <a:themeElements>
    <a:clrScheme name="">
      <a:dk1>
        <a:srgbClr val="000000"/>
      </a:dk1>
      <a:lt1>
        <a:srgbClr val="FFFFFF"/>
      </a:lt1>
      <a:dk2>
        <a:srgbClr val="FF0000"/>
      </a:dk2>
      <a:lt2>
        <a:srgbClr val="969696"/>
      </a:lt2>
      <a:accent1>
        <a:srgbClr val="0000FF"/>
      </a:accent1>
      <a:accent2>
        <a:srgbClr val="FF9900"/>
      </a:accent2>
      <a:accent3>
        <a:srgbClr val="FFFFFF"/>
      </a:accent3>
      <a:accent4>
        <a:srgbClr val="000000"/>
      </a:accent4>
      <a:accent5>
        <a:srgbClr val="AAAAFF"/>
      </a:accent5>
      <a:accent6>
        <a:srgbClr val="E78A00"/>
      </a:accent6>
      <a:hlink>
        <a:srgbClr val="33CC33"/>
      </a:hlink>
      <a:folHlink>
        <a:srgbClr val="FFFF00"/>
      </a:folHlink>
    </a:clrScheme>
    <a:fontScheme name="bold_title_template">
      <a:majorFont>
        <a:latin typeface="Impact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rtlCol="0" anchor="ctr" anchorCtr="0" compatLnSpc="1">
        <a:prstTxWarp prst="textNoShape">
          <a:avLst/>
        </a:prstTxWarp>
        <a:noAutofit/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50000"/>
          </a:spcBef>
          <a:spcAft>
            <a:spcPct val="0"/>
          </a:spcAft>
          <a:buClr>
            <a:schemeClr val="tx2"/>
          </a:buClr>
          <a:buSzTx/>
          <a:buFontTx/>
          <a:buNone/>
          <a:tabLst/>
          <a:defRPr kumimoji="0" sz="1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50000"/>
          </a:spcBef>
          <a:spcAft>
            <a:spcPct val="0"/>
          </a:spcAft>
          <a:buClr>
            <a:schemeClr val="tx2"/>
          </a:buClr>
          <a:buSzTx/>
          <a:buFontTx/>
          <a:buNone/>
          <a:tabLst/>
          <a:defRPr kumimoji="0" lang="en-US" sz="1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bold_title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330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FFADAA"/>
        </a:accent5>
        <a:accent6>
          <a:srgbClr val="E78A00"/>
        </a:accent6>
        <a:hlink>
          <a:srgbClr val="969696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ld_title_template 2">
        <a:dk1>
          <a:srgbClr val="000000"/>
        </a:dk1>
        <a:lt1>
          <a:srgbClr val="FFFFFF"/>
        </a:lt1>
        <a:dk2>
          <a:srgbClr val="CC0000"/>
        </a:dk2>
        <a:lt2>
          <a:srgbClr val="969696"/>
        </a:lt2>
        <a:accent1>
          <a:srgbClr val="0000FF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AAAAFF"/>
        </a:accent5>
        <a:accent6>
          <a:srgbClr val="E78A00"/>
        </a:accent6>
        <a:hlink>
          <a:srgbClr val="33CC33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NCN_presentation_template_V15">
  <a:themeElements>
    <a:clrScheme name="Custom 1">
      <a:dk1>
        <a:srgbClr val="000000"/>
      </a:dk1>
      <a:lt1>
        <a:srgbClr val="FFFFFF"/>
      </a:lt1>
      <a:dk2>
        <a:srgbClr val="C00000"/>
      </a:dk2>
      <a:lt2>
        <a:srgbClr val="92D050"/>
      </a:lt2>
      <a:accent1>
        <a:srgbClr val="5C90A7"/>
      </a:accent1>
      <a:accent2>
        <a:srgbClr val="FFCC66"/>
      </a:accent2>
      <a:accent3>
        <a:srgbClr val="D175A3"/>
      </a:accent3>
      <a:accent4>
        <a:srgbClr val="FFCC00"/>
      </a:accent4>
      <a:accent5>
        <a:srgbClr val="FF5050"/>
      </a:accent5>
      <a:accent6>
        <a:srgbClr val="92D050"/>
      </a:accent6>
      <a:hlink>
        <a:srgbClr val="2A5063"/>
      </a:hlink>
      <a:folHlink>
        <a:srgbClr val="78BCDA"/>
      </a:folHlink>
    </a:clrScheme>
    <a:fontScheme name="nanoHUB-v2">
      <a:majorFont>
        <a:latin typeface="Trebuchet M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nanoHUB-v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noHUB-v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noHUB-v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noHUB-v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noHUB-v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noHUB-v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noHUB-v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noHUB-v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noHUB-v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noHUB-v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noHUB-v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noHUB-v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noHUB-v2 1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5C90A7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B5C6D0"/>
        </a:accent5>
        <a:accent6>
          <a:srgbClr val="E7B95C"/>
        </a:accent6>
        <a:hlink>
          <a:srgbClr val="2A5063"/>
        </a:hlink>
        <a:folHlink>
          <a:srgbClr val="78BCD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NCN_presentation_template_V15">
  <a:themeElements>
    <a:clrScheme name="Custom 1">
      <a:dk1>
        <a:srgbClr val="000000"/>
      </a:dk1>
      <a:lt1>
        <a:srgbClr val="FFFFFF"/>
      </a:lt1>
      <a:dk2>
        <a:srgbClr val="C00000"/>
      </a:dk2>
      <a:lt2>
        <a:srgbClr val="92D050"/>
      </a:lt2>
      <a:accent1>
        <a:srgbClr val="5C90A7"/>
      </a:accent1>
      <a:accent2>
        <a:srgbClr val="FFCC66"/>
      </a:accent2>
      <a:accent3>
        <a:srgbClr val="D175A3"/>
      </a:accent3>
      <a:accent4>
        <a:srgbClr val="FFCC00"/>
      </a:accent4>
      <a:accent5>
        <a:srgbClr val="FF5050"/>
      </a:accent5>
      <a:accent6>
        <a:srgbClr val="92D050"/>
      </a:accent6>
      <a:hlink>
        <a:srgbClr val="2A5063"/>
      </a:hlink>
      <a:folHlink>
        <a:srgbClr val="78BCDA"/>
      </a:folHlink>
    </a:clrScheme>
    <a:fontScheme name="nanoHUB-v2">
      <a:majorFont>
        <a:latin typeface="Trebuchet M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nanoHUB-v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noHUB-v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noHUB-v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noHUB-v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noHUB-v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noHUB-v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noHUB-v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noHUB-v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noHUB-v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noHUB-v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noHUB-v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noHUB-v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noHUB-v2 1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5C90A7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B5C6D0"/>
        </a:accent5>
        <a:accent6>
          <a:srgbClr val="E7B95C"/>
        </a:accent6>
        <a:hlink>
          <a:srgbClr val="2A5063"/>
        </a:hlink>
        <a:folHlink>
          <a:srgbClr val="78BCD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2_bold_title_template">
  <a:themeElements>
    <a:clrScheme name="">
      <a:dk1>
        <a:srgbClr val="000000"/>
      </a:dk1>
      <a:lt1>
        <a:srgbClr val="FFFFFF"/>
      </a:lt1>
      <a:dk2>
        <a:srgbClr val="FF0000"/>
      </a:dk2>
      <a:lt2>
        <a:srgbClr val="969696"/>
      </a:lt2>
      <a:accent1>
        <a:srgbClr val="0000FF"/>
      </a:accent1>
      <a:accent2>
        <a:srgbClr val="FF9900"/>
      </a:accent2>
      <a:accent3>
        <a:srgbClr val="FFFFFF"/>
      </a:accent3>
      <a:accent4>
        <a:srgbClr val="000000"/>
      </a:accent4>
      <a:accent5>
        <a:srgbClr val="AAAAFF"/>
      </a:accent5>
      <a:accent6>
        <a:srgbClr val="E78A00"/>
      </a:accent6>
      <a:hlink>
        <a:srgbClr val="33CC33"/>
      </a:hlink>
      <a:folHlink>
        <a:srgbClr val="FFFF00"/>
      </a:folHlink>
    </a:clrScheme>
    <a:fontScheme name="bold_title_template">
      <a:majorFont>
        <a:latin typeface="Impact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381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rtlCol="0" anchor="ctr" anchorCtr="0" compatLnSpc="1">
        <a:prstTxWarp prst="textNoShape">
          <a:avLst/>
        </a:prstTxWarp>
        <a:noAutofit/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50000"/>
          </a:spcBef>
          <a:spcAft>
            <a:spcPct val="0"/>
          </a:spcAft>
          <a:buClr>
            <a:schemeClr val="tx2"/>
          </a:buClr>
          <a:buSzTx/>
          <a:buFontTx/>
          <a:buNone/>
          <a:tabLst/>
          <a:defRPr kumimoji="0" sz="1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50000"/>
          </a:spcBef>
          <a:spcAft>
            <a:spcPct val="0"/>
          </a:spcAft>
          <a:buClr>
            <a:schemeClr val="tx2"/>
          </a:buClr>
          <a:buSzTx/>
          <a:buFontTx/>
          <a:buNone/>
          <a:tabLst/>
          <a:defRPr kumimoji="0" lang="en-US" sz="1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bold_title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330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FFADAA"/>
        </a:accent5>
        <a:accent6>
          <a:srgbClr val="E78A00"/>
        </a:accent6>
        <a:hlink>
          <a:srgbClr val="969696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ld_title_template 2">
        <a:dk1>
          <a:srgbClr val="000000"/>
        </a:dk1>
        <a:lt1>
          <a:srgbClr val="FFFFFF"/>
        </a:lt1>
        <a:dk2>
          <a:srgbClr val="CC0000"/>
        </a:dk2>
        <a:lt2>
          <a:srgbClr val="969696"/>
        </a:lt2>
        <a:accent1>
          <a:srgbClr val="0000FF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AAAAFF"/>
        </a:accent5>
        <a:accent6>
          <a:srgbClr val="E78A00"/>
        </a:accent6>
        <a:hlink>
          <a:srgbClr val="33CC33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4_NCN_presentation_template_V15">
  <a:themeElements>
    <a:clrScheme name="Custom 1">
      <a:dk1>
        <a:srgbClr val="000000"/>
      </a:dk1>
      <a:lt1>
        <a:srgbClr val="FFFFFF"/>
      </a:lt1>
      <a:dk2>
        <a:srgbClr val="C00000"/>
      </a:dk2>
      <a:lt2>
        <a:srgbClr val="92D050"/>
      </a:lt2>
      <a:accent1>
        <a:srgbClr val="5C90A7"/>
      </a:accent1>
      <a:accent2>
        <a:srgbClr val="FFCC66"/>
      </a:accent2>
      <a:accent3>
        <a:srgbClr val="D175A3"/>
      </a:accent3>
      <a:accent4>
        <a:srgbClr val="FFCC00"/>
      </a:accent4>
      <a:accent5>
        <a:srgbClr val="FF5050"/>
      </a:accent5>
      <a:accent6>
        <a:srgbClr val="92D050"/>
      </a:accent6>
      <a:hlink>
        <a:srgbClr val="2A5063"/>
      </a:hlink>
      <a:folHlink>
        <a:srgbClr val="78BCDA"/>
      </a:folHlink>
    </a:clrScheme>
    <a:fontScheme name="nanoHUB-v2">
      <a:majorFont>
        <a:latin typeface="Trebuchet M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nanoHUB-v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noHUB-v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noHUB-v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noHUB-v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noHUB-v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noHUB-v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noHUB-v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noHUB-v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noHUB-v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noHUB-v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noHUB-v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noHUB-v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noHUB-v2 1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5C90A7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B5C6D0"/>
        </a:accent5>
        <a:accent6>
          <a:srgbClr val="E7B95C"/>
        </a:accent6>
        <a:hlink>
          <a:srgbClr val="2A5063"/>
        </a:hlink>
        <a:folHlink>
          <a:srgbClr val="78BCD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3_bold_title_template">
  <a:themeElements>
    <a:clrScheme name="">
      <a:dk1>
        <a:srgbClr val="000000"/>
      </a:dk1>
      <a:lt1>
        <a:srgbClr val="FFFFFF"/>
      </a:lt1>
      <a:dk2>
        <a:srgbClr val="FF0000"/>
      </a:dk2>
      <a:lt2>
        <a:srgbClr val="969696"/>
      </a:lt2>
      <a:accent1>
        <a:srgbClr val="0000FF"/>
      </a:accent1>
      <a:accent2>
        <a:srgbClr val="FF9900"/>
      </a:accent2>
      <a:accent3>
        <a:srgbClr val="FFFFFF"/>
      </a:accent3>
      <a:accent4>
        <a:srgbClr val="000000"/>
      </a:accent4>
      <a:accent5>
        <a:srgbClr val="AAAAFF"/>
      </a:accent5>
      <a:accent6>
        <a:srgbClr val="E78A00"/>
      </a:accent6>
      <a:hlink>
        <a:srgbClr val="33CC33"/>
      </a:hlink>
      <a:folHlink>
        <a:srgbClr val="FFFF00"/>
      </a:folHlink>
    </a:clrScheme>
    <a:fontScheme name="bold_title_template">
      <a:majorFont>
        <a:latin typeface="Impact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381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rtlCol="0" anchor="ctr" anchorCtr="0" compatLnSpc="1">
        <a:prstTxWarp prst="textNoShape">
          <a:avLst/>
        </a:prstTxWarp>
        <a:noAutofit/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50000"/>
          </a:spcBef>
          <a:spcAft>
            <a:spcPct val="0"/>
          </a:spcAft>
          <a:buClr>
            <a:schemeClr val="tx2"/>
          </a:buClr>
          <a:buSzTx/>
          <a:buFontTx/>
          <a:buNone/>
          <a:tabLst/>
          <a:defRPr kumimoji="0" sz="1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50000"/>
          </a:spcBef>
          <a:spcAft>
            <a:spcPct val="0"/>
          </a:spcAft>
          <a:buClr>
            <a:schemeClr val="tx2"/>
          </a:buClr>
          <a:buSzTx/>
          <a:buFontTx/>
          <a:buNone/>
          <a:tabLst/>
          <a:defRPr kumimoji="0" lang="en-US" sz="1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bold_title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330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FFADAA"/>
        </a:accent5>
        <a:accent6>
          <a:srgbClr val="E78A00"/>
        </a:accent6>
        <a:hlink>
          <a:srgbClr val="969696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ld_title_template 2">
        <a:dk1>
          <a:srgbClr val="000000"/>
        </a:dk1>
        <a:lt1>
          <a:srgbClr val="FFFFFF"/>
        </a:lt1>
        <a:dk2>
          <a:srgbClr val="CC0000"/>
        </a:dk2>
        <a:lt2>
          <a:srgbClr val="969696"/>
        </a:lt2>
        <a:accent1>
          <a:srgbClr val="0000FF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AAAAFF"/>
        </a:accent5>
        <a:accent6>
          <a:srgbClr val="E78A00"/>
        </a:accent6>
        <a:hlink>
          <a:srgbClr val="33CC33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thin_line_template</Template>
  <TotalTime>4486</TotalTime>
  <Pages>2</Pages>
  <Words>968</Words>
  <Application>Microsoft Office PowerPoint</Application>
  <PresentationFormat>On-screen Show (4:3)</PresentationFormat>
  <Paragraphs>165</Paragraphs>
  <Slides>25</Slides>
  <Notes>25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10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25</vt:i4>
      </vt:variant>
    </vt:vector>
  </HeadingPairs>
  <TitlesOfParts>
    <vt:vector size="50" baseType="lpstr">
      <vt:lpstr>Arial</vt:lpstr>
      <vt:lpstr>Tahoma</vt:lpstr>
      <vt:lpstr>Calibri</vt:lpstr>
      <vt:lpstr>Arial Narrow</vt:lpstr>
      <vt:lpstr>Symbol</vt:lpstr>
      <vt:lpstr>Times New Roman</vt:lpstr>
      <vt:lpstr>Impact</vt:lpstr>
      <vt:lpstr>ＭＳ Ｐゴシック</vt:lpstr>
      <vt:lpstr>Wingdings</vt:lpstr>
      <vt:lpstr>Wingdings 3</vt:lpstr>
      <vt:lpstr>Trebuchet MS</vt:lpstr>
      <vt:lpstr>thin_line_template</vt:lpstr>
      <vt:lpstr>NCN_presentation_template_V15</vt:lpstr>
      <vt:lpstr>1_NCN_presentation_template_V15</vt:lpstr>
      <vt:lpstr>1_thin_line_template</vt:lpstr>
      <vt:lpstr>2_NCN_presentation_template_V15</vt:lpstr>
      <vt:lpstr>3_NCN_presentation_template_V15</vt:lpstr>
      <vt:lpstr>12_bold_title_template</vt:lpstr>
      <vt:lpstr>4_NCN_presentation_template_V15</vt:lpstr>
      <vt:lpstr>13_bold_title_template</vt:lpstr>
      <vt:lpstr>14_bold_title_template</vt:lpstr>
      <vt:lpstr>Equation</vt:lpstr>
      <vt:lpstr>KGPlot</vt:lpstr>
      <vt:lpstr>Graph</vt:lpstr>
      <vt:lpstr>Microsoft Equation 3.0</vt:lpstr>
      <vt:lpstr>Prospects for High-Aspect-Ratio FinFETs  in Low-Power Logic</vt:lpstr>
      <vt:lpstr>High Aspect Ratio Fins for Low-Power Logic</vt:lpstr>
      <vt:lpstr>Background: III-V MOS</vt:lpstr>
      <vt:lpstr>FinFETs by Atomic Layer Epitaxy: Why ?</vt:lpstr>
      <vt:lpstr>ALE-Defined finFET: Process Flow</vt:lpstr>
      <vt:lpstr>Images</vt:lpstr>
      <vt:lpstr>Goal: Tall Fins for High Drive Current </vt:lpstr>
      <vt:lpstr>Is the IC Area Reduction Significant ?</vt:lpstr>
      <vt:lpstr>300 mV Logic: Can We Address The CV2/2 Limit ?</vt:lpstr>
      <vt:lpstr>Goal: Tall Fins for Low-Power, Low-Voltage Logic</vt:lpstr>
      <vt:lpstr>Power and Delay Comparison</vt:lpstr>
      <vt:lpstr>Why tall finFETs ? Why Not Just Subthreshold Logic ?</vt:lpstr>
      <vt:lpstr>Why tall finFETs ? Why Not Just Subthreshold Logic ?</vt:lpstr>
      <vt:lpstr>Tunnel FETs &amp; High-Aspect-Ratio Fins</vt:lpstr>
      <vt:lpstr>finFETs Defined by Atomic Layer Epitaxy</vt:lpstr>
      <vt:lpstr>Slide 16</vt:lpstr>
      <vt:lpstr>Slide 17</vt:lpstr>
      <vt:lpstr>Lithographic Scaling vs. 3-D for High-Density Logic</vt:lpstr>
      <vt:lpstr>Scaling in the S/D tunneling limit</vt:lpstr>
      <vt:lpstr>Minimum gate length: source-drain tunneling (2)</vt:lpstr>
      <vt:lpstr>Geometric Solutions to S/D Tunneling</vt:lpstr>
      <vt:lpstr>Why Not Release Fins Before S/D Regrowth ?</vt:lpstr>
      <vt:lpstr>Wire Lengths &amp; Wire Capacitances in VLSI</vt:lpstr>
      <vt:lpstr>FET Capacitances, Interconnect Capacitances</vt:lpstr>
      <vt:lpstr>Gate Capacitance, Energy, and Delay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asdfasdfasdf</dc:title>
  <dc:creator>mark rodwell</dc:creator>
  <cp:lastModifiedBy>mark rodwell</cp:lastModifiedBy>
  <cp:revision>228</cp:revision>
  <cp:lastPrinted>2002-08-11T02:20:55Z</cp:lastPrinted>
  <dcterms:created xsi:type="dcterms:W3CDTF">2012-09-18T20:06:53Z</dcterms:created>
  <dcterms:modified xsi:type="dcterms:W3CDTF">2013-10-29T16:11:26Z</dcterms:modified>
</cp:coreProperties>
</file>