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1" r:id="rId2"/>
    <p:sldId id="267" r:id="rId3"/>
    <p:sldId id="313" r:id="rId4"/>
    <p:sldId id="326" r:id="rId5"/>
    <p:sldId id="325" r:id="rId6"/>
    <p:sldId id="331" r:id="rId7"/>
    <p:sldId id="330" r:id="rId8"/>
    <p:sldId id="314" r:id="rId9"/>
    <p:sldId id="328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</p:sldIdLst>
  <p:sldSz cx="9144000" cy="6858000" type="screen4x3"/>
  <p:notesSz cx="6858000" cy="9199563"/>
  <p:defaultTextStyle>
    <a:defPPr>
      <a:defRPr lang="en-US"/>
    </a:defPPr>
    <a:lvl1pPr algn="l" rtl="0" fontAlgn="base">
      <a:lnSpc>
        <a:spcPct val="85000"/>
      </a:lnSpc>
      <a:spcBef>
        <a:spcPct val="0"/>
      </a:spcBef>
      <a:spcAft>
        <a:spcPct val="0"/>
      </a:spcAft>
      <a:buClr>
        <a:schemeClr val="tx1"/>
      </a:buClr>
      <a:buSzPct val="125000"/>
      <a:buChar char="•"/>
      <a:defRPr sz="28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lnSpc>
        <a:spcPct val="85000"/>
      </a:lnSpc>
      <a:spcBef>
        <a:spcPct val="0"/>
      </a:spcBef>
      <a:spcAft>
        <a:spcPct val="0"/>
      </a:spcAft>
      <a:buClr>
        <a:schemeClr val="tx1"/>
      </a:buClr>
      <a:buSzPct val="125000"/>
      <a:buChar char="•"/>
      <a:defRPr sz="28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lnSpc>
        <a:spcPct val="85000"/>
      </a:lnSpc>
      <a:spcBef>
        <a:spcPct val="0"/>
      </a:spcBef>
      <a:spcAft>
        <a:spcPct val="0"/>
      </a:spcAft>
      <a:buClr>
        <a:schemeClr val="tx1"/>
      </a:buClr>
      <a:buSzPct val="125000"/>
      <a:buChar char="•"/>
      <a:defRPr sz="28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lnSpc>
        <a:spcPct val="85000"/>
      </a:lnSpc>
      <a:spcBef>
        <a:spcPct val="0"/>
      </a:spcBef>
      <a:spcAft>
        <a:spcPct val="0"/>
      </a:spcAft>
      <a:buClr>
        <a:schemeClr val="tx1"/>
      </a:buClr>
      <a:buSzPct val="125000"/>
      <a:buChar char="•"/>
      <a:defRPr sz="28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lnSpc>
        <a:spcPct val="85000"/>
      </a:lnSpc>
      <a:spcBef>
        <a:spcPct val="0"/>
      </a:spcBef>
      <a:spcAft>
        <a:spcPct val="0"/>
      </a:spcAft>
      <a:buClr>
        <a:schemeClr val="tx1"/>
      </a:buClr>
      <a:buSzPct val="125000"/>
      <a:buChar char="•"/>
      <a:defRPr sz="28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00FF"/>
    <a:srgbClr val="0000FF"/>
    <a:srgbClr val="008000"/>
    <a:srgbClr val="33CC33"/>
    <a:srgbClr val="FFFFFF"/>
    <a:srgbClr val="828200"/>
    <a:srgbClr val="FF5008"/>
    <a:srgbClr val="8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-8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468" y="-78"/>
      </p:cViewPr>
      <p:guideLst>
        <p:guide orient="horz" pos="2897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ClrTx/>
              <a:buSzTx/>
              <a:buFontTx/>
              <a:buNone/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ClrTx/>
              <a:buSzTx/>
              <a:buFontTx/>
              <a:buNone/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ClrTx/>
              <a:buSzTx/>
              <a:buFontTx/>
              <a:buNone/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ClrTx/>
              <a:buSzTx/>
              <a:buFontTx/>
              <a:buNone/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fld id="{9550F9DF-AAB5-4E69-8277-5E5D19CD4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314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ClrTx/>
              <a:buSzTx/>
              <a:buFontTx/>
              <a:buNone/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ClrTx/>
              <a:buSzTx/>
              <a:buFontTx/>
              <a:buNone/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ClrTx/>
              <a:buSzTx/>
              <a:buFontTx/>
              <a:buNone/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ClrTx/>
              <a:buSzTx/>
              <a:buFontTx/>
              <a:buNone/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fld id="{8C3BBFA9-1DCF-4CCB-9539-2BCE7EBE5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="" val="710822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99C3726-644A-428E-9344-C96E2F97B9C0}" type="slidenum">
              <a:rPr lang="en-US" sz="1000" b="0" smtClean="0"/>
              <a:pPr/>
              <a:t>1</a:t>
            </a:fld>
            <a:endParaRPr lang="en-US" sz="1000" b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FB0BA27-5631-42DD-957F-DC22125BB355}" type="slidenum">
              <a:rPr lang="en-US" sz="1000" b="0" smtClean="0"/>
              <a:pPr/>
              <a:t>10</a:t>
            </a:fld>
            <a:endParaRPr lang="en-US" sz="1000" b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46B3ED1-4818-4715-A699-D9C3991920B7}" type="slidenum">
              <a:rPr lang="en-US" sz="1000" b="0" smtClean="0"/>
              <a:pPr/>
              <a:t>11</a:t>
            </a:fld>
            <a:endParaRPr lang="en-US" sz="1000" b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DA4D540-151D-4C52-AEA8-BEC115BEE954}" type="slidenum">
              <a:rPr lang="en-US" sz="1000" b="0" smtClean="0"/>
              <a:pPr/>
              <a:t>12</a:t>
            </a:fld>
            <a:endParaRPr lang="en-US" sz="1000" b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A105AA2-A803-4EB1-933B-5481A2055202}" type="slidenum">
              <a:rPr lang="en-US" sz="1000" b="0" smtClean="0"/>
              <a:pPr/>
              <a:t>13</a:t>
            </a:fld>
            <a:endParaRPr lang="en-US" sz="1000" b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1E0F853-FBE0-44FE-B266-B2ABFF2622FF}" type="slidenum">
              <a:rPr lang="en-US" sz="1000" b="0" smtClean="0"/>
              <a:pPr/>
              <a:t>14</a:t>
            </a:fld>
            <a:endParaRPr lang="en-US" sz="1000" b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4E4A3D7-2ED5-48FA-9C0B-2B1D7076393A}" type="slidenum">
              <a:rPr lang="en-US" sz="1000" b="0" smtClean="0"/>
              <a:pPr/>
              <a:t>15</a:t>
            </a:fld>
            <a:endParaRPr lang="en-US" sz="1000" b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AA4081F-4EC8-4BA1-B1B4-493B2157789A}" type="slidenum">
              <a:rPr lang="en-US" sz="1000" b="0" smtClean="0"/>
              <a:pPr/>
              <a:t>16</a:t>
            </a:fld>
            <a:endParaRPr lang="en-US" sz="1000" b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CE2A7DB-01BE-4E4D-AF8B-EF4A0F84B154}" type="slidenum">
              <a:rPr lang="en-US" sz="1000" b="0" smtClean="0"/>
              <a:pPr/>
              <a:t>17</a:t>
            </a:fld>
            <a:endParaRPr lang="en-US" sz="1000" b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6232BC1-543E-4BC8-998E-8A64D90F9549}" type="slidenum">
              <a:rPr lang="en-US" sz="1000" b="0" smtClean="0"/>
              <a:pPr/>
              <a:t>18</a:t>
            </a:fld>
            <a:endParaRPr lang="en-US" sz="1000" b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D0713EE-52F8-4502-9537-221895908409}" type="slidenum">
              <a:rPr lang="en-US" sz="1000" b="0" smtClean="0"/>
              <a:pPr/>
              <a:t>2</a:t>
            </a:fld>
            <a:endParaRPr lang="en-US" sz="1000" b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3E2582C-0A7F-4FB1-94B7-0887351E09DD}" type="slidenum">
              <a:rPr lang="en-US" sz="1000" b="0" smtClean="0"/>
              <a:pPr/>
              <a:t>3</a:t>
            </a:fld>
            <a:endParaRPr lang="en-US" sz="1000" b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5C74A91-5500-4323-80C0-56E1B5E1B582}" type="slidenum">
              <a:rPr lang="en-US" sz="1000" b="0" smtClean="0"/>
              <a:pPr/>
              <a:t>4</a:t>
            </a:fld>
            <a:endParaRPr lang="en-US" sz="1000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6ED12AB-D49C-404A-9B12-5E0F32FC7094}" type="slidenum">
              <a:rPr lang="en-US" sz="1000" b="0" smtClean="0"/>
              <a:pPr/>
              <a:t>5</a:t>
            </a:fld>
            <a:endParaRPr lang="en-US" sz="1000" b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E30EEC1-2A3D-4F10-968B-C5411BC6268C}" type="slidenum">
              <a:rPr lang="en-US" sz="1000" b="0" smtClean="0"/>
              <a:pPr/>
              <a:t>6</a:t>
            </a:fld>
            <a:endParaRPr lang="en-US" sz="1000" b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3FF28FF-E747-4726-990F-D94CA15525C7}" type="slidenum">
              <a:rPr lang="en-US" sz="1000" b="0" smtClean="0"/>
              <a:pPr/>
              <a:t>7</a:t>
            </a:fld>
            <a:endParaRPr lang="en-US" sz="1000" b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3FF28FF-E747-4726-990F-D94CA15525C7}" type="slidenum">
              <a:rPr lang="en-US" sz="1000" b="0" smtClean="0"/>
              <a:pPr/>
              <a:t>8</a:t>
            </a:fld>
            <a:endParaRPr lang="en-US" sz="1000" b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3FF28FF-E747-4726-990F-D94CA15525C7}" type="slidenum">
              <a:rPr lang="en-US" sz="1000" b="0" smtClean="0"/>
              <a:pPr/>
              <a:t>9</a:t>
            </a:fld>
            <a:endParaRPr lang="en-US" sz="1000" b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288" y="6450013"/>
            <a:ext cx="5461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6475413"/>
            <a:ext cx="9207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http://www.csics.org/images/2010/New%20Site/EDS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6" t="4355" r="3667"/>
          <a:stretch>
            <a:fillRect/>
          </a:stretch>
        </p:blipFill>
        <p:spPr bwMode="auto">
          <a:xfrm>
            <a:off x="6935788" y="6416675"/>
            <a:ext cx="7524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http://www.csics.org/images/2010/New%20Site/SSCS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392863"/>
            <a:ext cx="5683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13" y="171450"/>
            <a:ext cx="11620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78" y="238840"/>
            <a:ext cx="6410325" cy="681927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78380"/>
            <a:ext cx="7772400" cy="4929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67A5CE4-59B6-4A1A-A1B1-27797BF9B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743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78" y="255168"/>
            <a:ext cx="6410325" cy="681927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37557"/>
            <a:ext cx="7772400" cy="4929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4F4AE74-5DA6-46E0-8A3F-44B5AD780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950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35738"/>
            <a:ext cx="19050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ClrTx/>
              <a:buSzTx/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459F3FBB-A85D-427A-8958-305E82453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Title Placeholder 1"/>
          <p:cNvSpPr txBox="1">
            <a:spLocks/>
          </p:cNvSpPr>
          <p:nvPr userDrawn="1"/>
        </p:nvSpPr>
        <p:spPr bwMode="auto">
          <a:xfrm>
            <a:off x="1371600" y="280988"/>
            <a:ext cx="6403975" cy="8223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en-US" sz="4400" smtClean="0">
              <a:solidFill>
                <a:srgbClr val="FFFF00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 userDrawn="1"/>
        </p:nvSpPr>
        <p:spPr bwMode="auto">
          <a:xfrm>
            <a:off x="3006725" y="6445250"/>
            <a:ext cx="27495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 algn="r" eaLnBrk="0" hangingPunct="0">
              <a:lnSpc>
                <a:spcPct val="100000"/>
              </a:lnSpc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r>
              <a:rPr lang="en-US" sz="1400" i="1" dirty="0" smtClean="0">
                <a:ea typeface="+mn-ea"/>
              </a:rPr>
              <a:t>CSICS 2013 Monterey, California</a:t>
            </a:r>
            <a:endParaRPr lang="en-US" sz="1400" i="1" dirty="0">
              <a:ea typeface="+mn-ea"/>
            </a:endParaRPr>
          </a:p>
        </p:txBody>
      </p:sp>
      <p:sp>
        <p:nvSpPr>
          <p:cNvPr id="1030" name="Line 12"/>
          <p:cNvSpPr>
            <a:spLocks noChangeShapeType="1"/>
          </p:cNvSpPr>
          <p:nvPr userDrawn="1"/>
        </p:nvSpPr>
        <p:spPr bwMode="auto">
          <a:xfrm>
            <a:off x="0" y="947738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1" name="Picture 12" descr="http://www.csics.org/images/2010/New%20Site/CSICS_Log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5475" y="0"/>
            <a:ext cx="8985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33363" indent="-2333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25000"/>
        <a:buChar char="•"/>
        <a:defRPr sz="24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68325" indent="-220663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tx1"/>
        </a:buClr>
        <a:buSzPct val="125000"/>
        <a:buFont typeface="Arial" charset="0"/>
        <a:buChar char="-"/>
        <a:defRPr sz="2000" b="1">
          <a:solidFill>
            <a:schemeClr val="tx1"/>
          </a:solidFill>
          <a:latin typeface="+mn-lt"/>
          <a:ea typeface="ＭＳ Ｐゴシック" charset="0"/>
        </a:defRPr>
      </a:lvl2pPr>
      <a:lvl3pPr marL="854075" indent="-17145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tx1"/>
        </a:buClr>
        <a:buSzPct val="125000"/>
        <a:buChar char="•"/>
        <a:defRPr b="1">
          <a:solidFill>
            <a:schemeClr val="tx1"/>
          </a:solidFill>
          <a:latin typeface="+mn-lt"/>
          <a:ea typeface="ＭＳ Ｐゴシック" charset="0"/>
        </a:defRPr>
      </a:lvl3pPr>
      <a:lvl4pPr marL="1147763" indent="-179388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tx1"/>
        </a:buClr>
        <a:buSzPct val="125000"/>
        <a:buFont typeface="Arial" charset="0"/>
        <a:buChar char="-"/>
        <a:defRPr b="1">
          <a:solidFill>
            <a:schemeClr val="tx1"/>
          </a:solidFill>
          <a:latin typeface="+mn-lt"/>
          <a:ea typeface="ＭＳ Ｐゴシック" charset="0"/>
        </a:defRPr>
      </a:lvl4pPr>
      <a:lvl5pPr marL="1431925" indent="-169863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tx1"/>
        </a:buClr>
        <a:buSzPct val="125000"/>
        <a:buChar char="•"/>
        <a:defRPr b="1">
          <a:solidFill>
            <a:schemeClr val="tx1"/>
          </a:solidFill>
          <a:latin typeface="+mn-lt"/>
          <a:ea typeface="ＭＳ Ｐゴシック" charset="0"/>
        </a:defRPr>
      </a:lvl5pPr>
      <a:lvl6pPr marL="1889125" indent="-169863" algn="l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tx1"/>
        </a:buClr>
        <a:buSzPct val="125000"/>
        <a:buChar char="•"/>
        <a:defRPr b="1">
          <a:solidFill>
            <a:schemeClr val="tx1"/>
          </a:solidFill>
          <a:latin typeface="+mn-lt"/>
        </a:defRPr>
      </a:lvl6pPr>
      <a:lvl7pPr marL="2346325" indent="-169863" algn="l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tx1"/>
        </a:buClr>
        <a:buSzPct val="125000"/>
        <a:buChar char="•"/>
        <a:defRPr b="1">
          <a:solidFill>
            <a:schemeClr val="tx1"/>
          </a:solidFill>
          <a:latin typeface="+mn-lt"/>
        </a:defRPr>
      </a:lvl7pPr>
      <a:lvl8pPr marL="2803525" indent="-169863" algn="l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tx1"/>
        </a:buClr>
        <a:buSzPct val="125000"/>
        <a:buChar char="•"/>
        <a:defRPr b="1">
          <a:solidFill>
            <a:schemeClr val="tx1"/>
          </a:solidFill>
          <a:latin typeface="+mn-lt"/>
        </a:defRPr>
      </a:lvl8pPr>
      <a:lvl9pPr marL="3260725" indent="-169863" algn="l" rtl="0" fontAlgn="base">
        <a:lnSpc>
          <a:spcPct val="90000"/>
        </a:lnSpc>
        <a:spcBef>
          <a:spcPct val="15000"/>
        </a:spcBef>
        <a:spcAft>
          <a:spcPct val="0"/>
        </a:spcAft>
        <a:buClr>
          <a:schemeClr val="tx1"/>
        </a:buClr>
        <a:buSzPct val="125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idx="1"/>
          </p:nvPr>
        </p:nvSpPr>
        <p:spPr>
          <a:xfrm>
            <a:off x="0" y="2127250"/>
            <a:ext cx="9144000" cy="249713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60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A DC-100 GHz Bandwidth and 20.5 dB Gain </a:t>
            </a:r>
          </a:p>
          <a:p>
            <a:pPr marL="0" indent="0" algn="ctr">
              <a:buFontTx/>
              <a:buNone/>
            </a:pPr>
            <a:r>
              <a:rPr lang="en-US" sz="260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Limiting Amplifier in 0.25μm InP DHBT Technology</a:t>
            </a:r>
          </a:p>
          <a:p>
            <a:pPr marL="0" indent="0" algn="ctr">
              <a:buFontTx/>
              <a:buNone/>
            </a:pPr>
            <a:endParaRPr lang="en-US" sz="260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marL="0" indent="0" algn="ctr">
              <a:buFontTx/>
              <a:buNone/>
            </a:pPr>
            <a:endParaRPr lang="en-US" sz="1800" b="0" smtClean="0">
              <a:ea typeface="ＭＳ Ｐゴシック" pitchFamily="34" charset="-128"/>
            </a:endParaRPr>
          </a:p>
          <a:p>
            <a:pPr marL="0" indent="0" algn="ctr">
              <a:buFontTx/>
              <a:buNone/>
            </a:pPr>
            <a:r>
              <a:rPr lang="en-US" sz="1800" b="0" smtClean="0">
                <a:ea typeface="ＭＳ Ｐゴシック" pitchFamily="34" charset="-128"/>
              </a:rPr>
              <a:t>Saeid Daneshgar, Prof. Mark Rodwell (UCSB)</a:t>
            </a:r>
          </a:p>
          <a:p>
            <a:pPr marL="0" indent="0" algn="ctr">
              <a:buFontTx/>
              <a:buNone/>
            </a:pPr>
            <a:r>
              <a:rPr lang="en-US" sz="1800" b="0" smtClean="0">
                <a:ea typeface="ＭＳ Ｐゴシック" pitchFamily="34" charset="-128"/>
              </a:rPr>
              <a:t>Zach Griffith (Teledyne Scientific Company)</a:t>
            </a:r>
          </a:p>
        </p:txBody>
      </p:sp>
      <p:cxnSp>
        <p:nvCxnSpPr>
          <p:cNvPr id="3075" name="Straight Connector 2"/>
          <p:cNvCxnSpPr>
            <a:cxnSpLocks noChangeShapeType="1"/>
          </p:cNvCxnSpPr>
          <p:nvPr/>
        </p:nvCxnSpPr>
        <p:spPr bwMode="auto">
          <a:xfrm>
            <a:off x="1295400" y="3440113"/>
            <a:ext cx="6477000" cy="0"/>
          </a:xfrm>
          <a:prstGeom prst="line">
            <a:avLst/>
          </a:prstGeom>
          <a:noFill/>
          <a:ln w="22225" algn="ctr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2854325" y="1127125"/>
            <a:ext cx="3240088" cy="817563"/>
            <a:chOff x="2677310" y="3120389"/>
            <a:chExt cx="3239396" cy="816923"/>
          </a:xfrm>
        </p:grpSpPr>
        <p:pic>
          <p:nvPicPr>
            <p:cNvPr id="3077" name="Picture 5" descr="fla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7310" y="3203339"/>
              <a:ext cx="1294152" cy="651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189" descr="ASP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698" y="3120389"/>
              <a:ext cx="1094008" cy="816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362075" y="255588"/>
            <a:ext cx="6410325" cy="6810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Compact layout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smtClean="0"/>
              <a:t>Slide </a:t>
            </a:r>
            <a:fld id="{95E25551-CFA7-47FC-9938-AF59D791398D}" type="slidenum">
              <a:rPr lang="en-US" sz="1200" smtClean="0"/>
              <a:pPr/>
              <a:t>10</a:t>
            </a:fld>
            <a:endParaRPr lang="en-US" sz="1200" smtClean="0"/>
          </a:p>
        </p:txBody>
      </p:sp>
      <p:pic>
        <p:nvPicPr>
          <p:cNvPr id="1024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" y="1763713"/>
            <a:ext cx="3641725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8325" y="2822575"/>
            <a:ext cx="27368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4213" y="1073150"/>
            <a:ext cx="2505075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7" name="Straight Arrow Connector 8"/>
          <p:cNvCxnSpPr>
            <a:cxnSpLocks noChangeShapeType="1"/>
          </p:cNvCxnSpPr>
          <p:nvPr/>
        </p:nvCxnSpPr>
        <p:spPr bwMode="auto">
          <a:xfrm flipV="1">
            <a:off x="5727700" y="6100763"/>
            <a:ext cx="2511425" cy="11112"/>
          </a:xfrm>
          <a:prstGeom prst="straightConnector1">
            <a:avLst/>
          </a:prstGeom>
          <a:noFill/>
          <a:ln w="31750" algn="ctr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48" name="Straight Arrow Connector 17"/>
          <p:cNvCxnSpPr>
            <a:cxnSpLocks noChangeShapeType="1"/>
          </p:cNvCxnSpPr>
          <p:nvPr/>
        </p:nvCxnSpPr>
        <p:spPr bwMode="auto">
          <a:xfrm>
            <a:off x="5562600" y="2925763"/>
            <a:ext cx="0" cy="2955925"/>
          </a:xfrm>
          <a:prstGeom prst="straightConnector1">
            <a:avLst/>
          </a:prstGeom>
          <a:noFill/>
          <a:ln w="31750" algn="ctr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6357938" y="6132513"/>
            <a:ext cx="12509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z="2000" dirty="0">
                <a:solidFill>
                  <a:srgbClr val="0000FF"/>
                </a:solidFill>
                <a:latin typeface="+mn-lt"/>
                <a:cs typeface="Tahoma" pitchFamily="34" charset="0"/>
              </a:rPr>
              <a:t>425 µm</a:t>
            </a:r>
            <a:endParaRPr lang="en-US" sz="2000" dirty="0">
              <a:latin typeface="+mn-lt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60875" y="4203700"/>
            <a:ext cx="12509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z="2000" dirty="0">
                <a:solidFill>
                  <a:srgbClr val="0000FF"/>
                </a:solidFill>
                <a:latin typeface="+mn-lt"/>
                <a:cs typeface="Tahoma" pitchFamily="34" charset="0"/>
              </a:rPr>
              <a:t>500 µm</a:t>
            </a:r>
            <a:endParaRPr lang="en-US" sz="2000" dirty="0">
              <a:latin typeface="+mn-lt"/>
              <a:cs typeface="Tahoma" pitchFamily="34" charset="0"/>
            </a:endParaRPr>
          </a:p>
        </p:txBody>
      </p:sp>
      <p:cxnSp>
        <p:nvCxnSpPr>
          <p:cNvPr id="11" name="Straight Arrow Connector 17"/>
          <p:cNvCxnSpPr>
            <a:cxnSpLocks noChangeShapeType="1"/>
          </p:cNvCxnSpPr>
          <p:nvPr/>
        </p:nvCxnSpPr>
        <p:spPr bwMode="auto">
          <a:xfrm>
            <a:off x="1757363" y="3409553"/>
            <a:ext cx="0" cy="994172"/>
          </a:xfrm>
          <a:prstGeom prst="straightConnector1">
            <a:avLst/>
          </a:prstGeom>
          <a:noFill/>
          <a:ln w="31750" algn="ctr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Straight Arrow Connector 8"/>
          <p:cNvCxnSpPr>
            <a:cxnSpLocks noChangeShapeType="1"/>
          </p:cNvCxnSpPr>
          <p:nvPr/>
        </p:nvCxnSpPr>
        <p:spPr bwMode="auto">
          <a:xfrm>
            <a:off x="1757363" y="3335341"/>
            <a:ext cx="1400175" cy="0"/>
          </a:xfrm>
          <a:prstGeom prst="straightConnector1">
            <a:avLst/>
          </a:prstGeom>
          <a:noFill/>
          <a:ln w="31750" algn="ctr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1831975" y="2936879"/>
            <a:ext cx="12509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0000FF"/>
                </a:solidFill>
                <a:latin typeface="+mn-lt"/>
                <a:cs typeface="Tahoma" pitchFamily="34" charset="0"/>
              </a:rPr>
              <a:t>140 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Tahoma" pitchFamily="34" charset="0"/>
              </a:rPr>
              <a:t>µm</a:t>
            </a:r>
            <a:endParaRPr lang="en-US" sz="2000" dirty="0">
              <a:latin typeface="+mn-lt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8490" y="3578022"/>
            <a:ext cx="12509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0000FF"/>
                </a:solidFill>
                <a:latin typeface="+mn-lt"/>
                <a:cs typeface="Tahoma" pitchFamily="34" charset="0"/>
              </a:rPr>
              <a:t>100 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Tahoma" pitchFamily="34" charset="0"/>
              </a:rPr>
              <a:t>µm</a:t>
            </a:r>
            <a:endParaRPr lang="en-US" sz="2000" dirty="0">
              <a:latin typeface="+mn-lt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362075" y="255588"/>
            <a:ext cx="6410325" cy="6810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Symmetric layout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smtClean="0"/>
              <a:t>Slide </a:t>
            </a:r>
            <a:fld id="{C8E1D0B6-335A-4E1D-BBF1-5AB8515A7213}" type="slidenum">
              <a:rPr lang="en-US" sz="1200" smtClean="0"/>
              <a:pPr/>
              <a:t>11</a:t>
            </a:fld>
            <a:endParaRPr lang="en-US" sz="1200" smtClean="0"/>
          </a:p>
        </p:txBody>
      </p:sp>
      <p:grpSp>
        <p:nvGrpSpPr>
          <p:cNvPr id="11268" name="Group 12"/>
          <p:cNvGrpSpPr>
            <a:grpSpLocks/>
          </p:cNvGrpSpPr>
          <p:nvPr/>
        </p:nvGrpSpPr>
        <p:grpSpPr bwMode="auto">
          <a:xfrm>
            <a:off x="42863" y="2763838"/>
            <a:ext cx="9072562" cy="3236912"/>
            <a:chOff x="42712" y="2532256"/>
            <a:chExt cx="9072413" cy="3237237"/>
          </a:xfrm>
        </p:grpSpPr>
        <p:pic>
          <p:nvPicPr>
            <p:cNvPr id="11272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12" y="2532256"/>
              <a:ext cx="6396621" cy="3237236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3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1604" y="2532257"/>
              <a:ext cx="2613521" cy="3237236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269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91569" y="850106"/>
            <a:ext cx="1698625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70" name="Straight Arrow Connector 16"/>
          <p:cNvCxnSpPr>
            <a:cxnSpLocks noChangeShapeType="1"/>
          </p:cNvCxnSpPr>
          <p:nvPr/>
        </p:nvCxnSpPr>
        <p:spPr bwMode="auto">
          <a:xfrm>
            <a:off x="3444875" y="2030413"/>
            <a:ext cx="395288" cy="733425"/>
          </a:xfrm>
          <a:prstGeom prst="straightConnector1">
            <a:avLst/>
          </a:prstGeom>
          <a:noFill/>
          <a:ln w="31750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271" name="Rectangle 18"/>
          <p:cNvSpPr>
            <a:spLocks noChangeArrowheads="1"/>
          </p:cNvSpPr>
          <p:nvPr/>
        </p:nvSpPr>
        <p:spPr bwMode="auto">
          <a:xfrm>
            <a:off x="3000375" y="1798638"/>
            <a:ext cx="493713" cy="225425"/>
          </a:xfrm>
          <a:prstGeom prst="rect">
            <a:avLst/>
          </a:prstGeom>
          <a:noFill/>
          <a:ln w="254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 anchorCtr="1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55588"/>
            <a:ext cx="6677025" cy="6810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EM Simulation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smtClean="0"/>
              <a:t>Slide </a:t>
            </a:r>
            <a:fld id="{CCB44F09-FE71-4DAB-8A20-8A58F5D7E809}" type="slidenum">
              <a:rPr lang="en-US" sz="1200" smtClean="0"/>
              <a:pPr/>
              <a:t>12</a:t>
            </a:fld>
            <a:endParaRPr lang="en-US" sz="1200" smtClean="0"/>
          </a:p>
        </p:txBody>
      </p:sp>
      <p:grpSp>
        <p:nvGrpSpPr>
          <p:cNvPr id="12292" name="Group 5"/>
          <p:cNvGrpSpPr>
            <a:grpSpLocks/>
          </p:cNvGrpSpPr>
          <p:nvPr/>
        </p:nvGrpSpPr>
        <p:grpSpPr bwMode="auto">
          <a:xfrm>
            <a:off x="0" y="1600200"/>
            <a:ext cx="9144000" cy="4781550"/>
            <a:chOff x="0" y="1352561"/>
            <a:chExt cx="9144000" cy="4781528"/>
          </a:xfrm>
        </p:grpSpPr>
        <p:pic>
          <p:nvPicPr>
            <p:cNvPr id="1229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52561"/>
              <a:ext cx="9144000" cy="4781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546475" y="4705346"/>
              <a:ext cx="1444625" cy="7080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  <a:defRPr/>
              </a:pPr>
              <a:r>
                <a:rPr lang="en-US" sz="2000" dirty="0">
                  <a:solidFill>
                    <a:srgbClr val="0000FF"/>
                  </a:solidFill>
                  <a:latin typeface="+mn-lt"/>
                  <a:cs typeface="Tahoma" pitchFamily="34" charset="0"/>
                </a:rPr>
                <a:t>54 port data item</a:t>
              </a:r>
              <a:endParaRPr lang="en-US" sz="2000" dirty="0">
                <a:latin typeface="+mn-lt"/>
                <a:cs typeface="Tahoma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0850" y="1089025"/>
            <a:ext cx="82835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z="2000" dirty="0">
                <a:latin typeface="+mn-lt"/>
                <a:cs typeface="Tahoma" pitchFamily="34" charset="0"/>
              </a:rPr>
              <a:t>Whole chip has been modeled using ADS momentum EM simulator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81050" y="255588"/>
            <a:ext cx="7267575" cy="6810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S-parameter measurement results - I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smtClean="0"/>
              <a:t>Slide </a:t>
            </a:r>
            <a:fld id="{83411E6F-F2BA-4F90-AC52-0768814851FF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46100" y="1711325"/>
            <a:ext cx="38639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z="2000" dirty="0">
                <a:latin typeface="+mn-lt"/>
                <a:cs typeface="Tahoma" pitchFamily="34" charset="0"/>
              </a:rPr>
              <a:t>Single-ended insertion loss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37138" y="1492250"/>
            <a:ext cx="38639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z="2000" dirty="0">
                <a:latin typeface="+mn-lt"/>
                <a:cs typeface="Tahoma" pitchFamily="34" charset="0"/>
              </a:rPr>
              <a:t>Single-ended input and output return loss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924" y="5287963"/>
            <a:ext cx="4532314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Tahoma" pitchFamily="34" charset="0"/>
              </a:rPr>
              <a:t>S</a:t>
            </a:r>
            <a:r>
              <a:rPr lang="en-US" sz="2000" baseline="-25000" dirty="0">
                <a:latin typeface="Arial" pitchFamily="34" charset="0"/>
                <a:cs typeface="Tahoma" pitchFamily="34" charset="0"/>
              </a:rPr>
              <a:t>21</a:t>
            </a:r>
            <a:r>
              <a:rPr lang="en-US" sz="2000" dirty="0">
                <a:latin typeface="+mn-lt"/>
                <a:cs typeface="Tahoma" pitchFamily="34" charset="0"/>
              </a:rPr>
              <a:t>=14.5 dB , 3dB BW = </a:t>
            </a:r>
            <a:r>
              <a:rPr lang="en-US" sz="2000" dirty="0" smtClean="0">
                <a:latin typeface="+mn-lt"/>
                <a:cs typeface="Tahoma" pitchFamily="34" charset="0"/>
              </a:rPr>
              <a:t>100 GHz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Tahoma" pitchFamily="34" charset="0"/>
              </a:rPr>
              <a:t>S</a:t>
            </a:r>
            <a:r>
              <a:rPr lang="en-US" sz="2000" baseline="-25000" dirty="0" smtClean="0">
                <a:latin typeface="Arial" pitchFamily="34" charset="0"/>
                <a:cs typeface="Tahoma" pitchFamily="34" charset="0"/>
              </a:rPr>
              <a:t>21 </a:t>
            </a:r>
            <a:r>
              <a:rPr lang="en-US" sz="2000" dirty="0">
                <a:latin typeface="+mn-lt"/>
                <a:cs typeface="Tahoma" pitchFamily="34" charset="0"/>
              </a:rPr>
              <a:t>gain ripple &lt; ±0.5 dB </a:t>
            </a:r>
            <a:endParaRPr lang="en-US" sz="2000" baseline="-25000" dirty="0">
              <a:latin typeface="+mn-lt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94238" y="5241925"/>
            <a:ext cx="4129087" cy="401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Tahoma" pitchFamily="34" charset="0"/>
              </a:rPr>
              <a:t>S</a:t>
            </a:r>
            <a:r>
              <a:rPr lang="en-US" sz="2000" baseline="-25000" dirty="0">
                <a:latin typeface="Arial" pitchFamily="34" charset="0"/>
                <a:cs typeface="Tahoma" pitchFamily="34" charset="0"/>
              </a:rPr>
              <a:t>11</a:t>
            </a:r>
            <a:r>
              <a:rPr lang="en-US" sz="2000" dirty="0">
                <a:latin typeface="+mn-lt"/>
                <a:cs typeface="Tahoma" pitchFamily="34" charset="0"/>
              </a:rPr>
              <a:t>&lt; -20 dB , </a:t>
            </a:r>
            <a:r>
              <a:rPr lang="en-US" sz="2000" dirty="0">
                <a:latin typeface="Arial" pitchFamily="34" charset="0"/>
                <a:cs typeface="Tahoma" pitchFamily="34" charset="0"/>
              </a:rPr>
              <a:t>S</a:t>
            </a:r>
            <a:r>
              <a:rPr lang="en-US" sz="2000" baseline="-25000" dirty="0">
                <a:latin typeface="Arial" pitchFamily="34" charset="0"/>
                <a:cs typeface="Tahoma" pitchFamily="34" charset="0"/>
              </a:rPr>
              <a:t>22</a:t>
            </a:r>
            <a:r>
              <a:rPr lang="en-US" sz="2000" dirty="0">
                <a:latin typeface="Arial" pitchFamily="34" charset="0"/>
                <a:cs typeface="Tahoma" pitchFamily="34" charset="0"/>
              </a:rPr>
              <a:t>&lt; -15 dB</a:t>
            </a:r>
            <a:endParaRPr lang="en-US" sz="2000" baseline="-25000" dirty="0">
              <a:latin typeface="+mn-lt"/>
              <a:cs typeface="Tahoma" pitchFamily="34" charset="0"/>
            </a:endParaRPr>
          </a:p>
        </p:txBody>
      </p:sp>
      <p:pic>
        <p:nvPicPr>
          <p:cNvPr id="1332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13" y="2178050"/>
            <a:ext cx="4297362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168525"/>
            <a:ext cx="4297362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57225" y="255588"/>
            <a:ext cx="7391400" cy="6810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S-parameter measurement results - II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smtClean="0"/>
              <a:t>Slide </a:t>
            </a:r>
            <a:fld id="{4C8203BA-D8D7-4F21-BAC1-3AC272335E16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46100" y="1397000"/>
            <a:ext cx="38639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z="2000">
                <a:latin typeface="+mn-lt"/>
                <a:cs typeface="Tahoma" pitchFamily="34" charset="0"/>
              </a:rPr>
              <a:t>Rollet</a:t>
            </a:r>
            <a:r>
              <a:rPr lang="en-US" sz="2000" dirty="0">
                <a:latin typeface="+mn-lt"/>
                <a:cs typeface="Tahoma" pitchFamily="34" charset="0"/>
              </a:rPr>
              <a:t> Stability factor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6163" y="1377950"/>
            <a:ext cx="38639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z="2000">
                <a:latin typeface="+mn-lt"/>
                <a:cs typeface="Tahoma" pitchFamily="34" charset="0"/>
              </a:rPr>
              <a:t>Group Delay</a:t>
            </a:r>
            <a:endParaRPr lang="en-US" sz="2000" dirty="0">
              <a:latin typeface="+mn-lt"/>
              <a:cs typeface="Tahoma" pitchFamily="34" charset="0"/>
            </a:endParaRPr>
          </a:p>
        </p:txBody>
      </p:sp>
      <p:pic>
        <p:nvPicPr>
          <p:cNvPr id="1434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8" y="1930400"/>
            <a:ext cx="42037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7275" y="4746625"/>
            <a:ext cx="2247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8425" y="4668838"/>
            <a:ext cx="3148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913313" y="5565775"/>
            <a:ext cx="41290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sz="2000" dirty="0">
                <a:latin typeface="Arial" pitchFamily="34" charset="0"/>
                <a:cs typeface="Tahoma" pitchFamily="34" charset="0"/>
              </a:rPr>
              <a:t>Group delay ≈ 9 </a:t>
            </a:r>
            <a:r>
              <a:rPr lang="en-US" sz="2000" dirty="0" err="1">
                <a:latin typeface="Arial" pitchFamily="34" charset="0"/>
                <a:cs typeface="Tahoma" pitchFamily="34" charset="0"/>
              </a:rPr>
              <a:t>psec</a:t>
            </a:r>
            <a:endParaRPr lang="en-US" sz="2000" dirty="0">
              <a:latin typeface="Arial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sz="2000" dirty="0">
                <a:latin typeface="Arial" pitchFamily="34" charset="0"/>
                <a:cs typeface="Tahoma" pitchFamily="34" charset="0"/>
              </a:rPr>
              <a:t>Group delay variation = 11 </a:t>
            </a:r>
            <a:r>
              <a:rPr lang="en-US" sz="2000" dirty="0" err="1">
                <a:latin typeface="Arial" pitchFamily="34" charset="0"/>
                <a:cs typeface="Tahoma" pitchFamily="34" charset="0"/>
              </a:rPr>
              <a:t>psec</a:t>
            </a:r>
            <a:endParaRPr lang="en-US" sz="2000" baseline="-25000" dirty="0">
              <a:latin typeface="+mn-lt"/>
              <a:cs typeface="Tahoma" pitchFamily="34" charset="0"/>
            </a:endParaRPr>
          </a:p>
        </p:txBody>
      </p:sp>
      <p:pic>
        <p:nvPicPr>
          <p:cNvPr id="14346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874838"/>
            <a:ext cx="42672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825" y="3656013"/>
            <a:ext cx="3905250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5975" y="3663950"/>
            <a:ext cx="3903663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076325" y="255588"/>
            <a:ext cx="6677025" cy="6810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Eye diagrams @ 30 Gb/s</a:t>
            </a:r>
          </a:p>
        </p:txBody>
      </p:sp>
      <p:sp>
        <p:nvSpPr>
          <p:cNvPr id="153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smtClean="0"/>
              <a:t>Slide </a:t>
            </a:r>
            <a:fld id="{EAA320DF-BF3B-4441-AE97-F2892391523E}" type="slidenum">
              <a:rPr lang="en-US" sz="1200" smtClean="0"/>
              <a:pPr/>
              <a:t>15</a:t>
            </a:fld>
            <a:endParaRPr lang="en-US" sz="1200" smtClean="0"/>
          </a:p>
        </p:txBody>
      </p:sp>
      <p:pic>
        <p:nvPicPr>
          <p:cNvPr id="15366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13" y="958850"/>
            <a:ext cx="3903662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5975" y="968375"/>
            <a:ext cx="391160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783442" y="2193102"/>
            <a:ext cx="22717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FF00FF"/>
                </a:solidFill>
                <a:latin typeface="+mn-lt"/>
                <a:cs typeface="Tahoma" pitchFamily="34" charset="0"/>
              </a:rPr>
              <a:t>Small Signal</a:t>
            </a:r>
            <a:endParaRPr lang="en-US" sz="2000" dirty="0">
              <a:solidFill>
                <a:srgbClr val="FF00FF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802504" y="4720402"/>
            <a:ext cx="22717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FF00FF"/>
                </a:solidFill>
                <a:latin typeface="+mn-lt"/>
                <a:cs typeface="Tahoma" pitchFamily="34" charset="0"/>
              </a:rPr>
              <a:t>Large Signal</a:t>
            </a:r>
            <a:endParaRPr lang="en-US" sz="2000" dirty="0">
              <a:solidFill>
                <a:srgbClr val="FF00FF"/>
              </a:solidFill>
              <a:latin typeface="+mn-lt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0263" y="3684588"/>
            <a:ext cx="3913187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175" y="3663950"/>
            <a:ext cx="39116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076325" y="255588"/>
            <a:ext cx="6677025" cy="6810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Eye diagrams @ 40 Gb/s</a:t>
            </a:r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smtClean="0"/>
              <a:t>Slide </a:t>
            </a:r>
            <a:fld id="{E22A7B98-FDA5-46F5-954A-34613802FCB9}" type="slidenum">
              <a:rPr lang="en-US" sz="1200" smtClean="0"/>
              <a:pPr/>
              <a:t>16</a:t>
            </a:fld>
            <a:endParaRPr lang="en-US" sz="1200" smtClean="0"/>
          </a:p>
        </p:txBody>
      </p:sp>
      <p:pic>
        <p:nvPicPr>
          <p:cNvPr id="16390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988" y="966788"/>
            <a:ext cx="3895725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3913" y="976313"/>
            <a:ext cx="3895725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783442" y="2193102"/>
            <a:ext cx="22717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FF00FF"/>
                </a:solidFill>
                <a:latin typeface="+mn-lt"/>
                <a:cs typeface="Tahoma" pitchFamily="34" charset="0"/>
              </a:rPr>
              <a:t>Small Signal</a:t>
            </a:r>
            <a:endParaRPr lang="en-US" sz="2000" dirty="0">
              <a:solidFill>
                <a:srgbClr val="FF00FF"/>
              </a:solidFill>
              <a:latin typeface="+mn-lt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802504" y="4720402"/>
            <a:ext cx="22717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FF00FF"/>
                </a:solidFill>
                <a:latin typeface="+mn-lt"/>
                <a:cs typeface="Tahoma" pitchFamily="34" charset="0"/>
              </a:rPr>
              <a:t>Large Signal</a:t>
            </a:r>
            <a:endParaRPr lang="en-US" sz="2000" dirty="0">
              <a:solidFill>
                <a:srgbClr val="FF00FF"/>
              </a:solidFill>
              <a:latin typeface="+mn-lt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55588"/>
            <a:ext cx="6677025" cy="6810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Comparison table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smtClean="0"/>
              <a:t>Slide </a:t>
            </a:r>
            <a:fld id="{021421A2-E0D4-4F42-BDC5-A89FEA94035C}" type="slidenum">
              <a:rPr lang="en-US" sz="1200" smtClean="0"/>
              <a:pPr/>
              <a:t>17</a:t>
            </a:fld>
            <a:endParaRPr lang="en-US" sz="1200" smtClean="0"/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19238"/>
            <a:ext cx="91440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smtClean="0"/>
              <a:t>Slide </a:t>
            </a:r>
            <a:fld id="{628630CD-2838-4F84-AEF0-B59580F19944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18435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23950" y="2932113"/>
            <a:ext cx="6677025" cy="6810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Thank you for your listening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362075" y="255588"/>
            <a:ext cx="6410325" cy="6810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Outline</a:t>
            </a: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smtClean="0"/>
              <a:t>Slide </a:t>
            </a:r>
            <a:fld id="{117DF10D-4F86-4E99-86BD-45013DB35AD4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7" name="TextBox 6"/>
          <p:cNvSpPr txBox="1"/>
          <p:nvPr/>
        </p:nvSpPr>
        <p:spPr>
          <a:xfrm>
            <a:off x="644525" y="1181100"/>
            <a:ext cx="7980363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Tahoma" pitchFamily="34" charset="0"/>
              </a:rPr>
              <a:t>Application and Motivation of the work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Tahoma" pitchFamily="34" charset="0"/>
              </a:rPr>
              <a:t>TSC 250nm HBT process overview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Tahoma" pitchFamily="34" charset="0"/>
              </a:rPr>
              <a:t>Block diagram &amp; schematic of the circuit</a:t>
            </a:r>
            <a:endParaRPr lang="en-US" sz="2400" baseline="30000" dirty="0">
              <a:latin typeface="+mn-lt"/>
              <a:cs typeface="Tahoma" pitchFamily="34" charset="0"/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Tahoma" pitchFamily="34" charset="0"/>
              </a:rPr>
              <a:t>Layout &amp; EM modeling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Tahoma" pitchFamily="34" charset="0"/>
              </a:rPr>
              <a:t>Measurement results and comparison table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1174750"/>
            <a:ext cx="7070725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362075" y="255588"/>
            <a:ext cx="6410325" cy="6810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Motivation - I 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smtClean="0"/>
              <a:t>Slide </a:t>
            </a:r>
            <a:fld id="{070330D2-ED21-4290-A863-D52605EF060A}" type="slidenum">
              <a:rPr lang="en-US" sz="1200" smtClean="0"/>
              <a:pPr/>
              <a:t>3</a:t>
            </a:fld>
            <a:endParaRPr lang="en-US" sz="120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188" y="3352800"/>
            <a:ext cx="37528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1550" y="4811713"/>
            <a:ext cx="42481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z="2000" dirty="0">
                <a:solidFill>
                  <a:srgbClr val="0000FF"/>
                </a:solidFill>
                <a:latin typeface="+mn-lt"/>
                <a:cs typeface="Tahoma" pitchFamily="34" charset="0"/>
              </a:rPr>
              <a:t>50 </a:t>
            </a:r>
            <a:r>
              <a:rPr lang="en-US" sz="2000" dirty="0" err="1" smtClean="0">
                <a:solidFill>
                  <a:srgbClr val="0000FF"/>
                </a:solidFill>
                <a:latin typeface="+mn-lt"/>
                <a:cs typeface="Tahoma" pitchFamily="34" charset="0"/>
              </a:rPr>
              <a:t>GSample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Tahoma" pitchFamily="34" charset="0"/>
              </a:rPr>
              <a:t>/sec 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Tahoma" pitchFamily="34" charset="0"/>
              </a:rPr>
              <a:t>Sample &amp; Hold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Tahoma" pitchFamily="34" charset="0"/>
              </a:rPr>
              <a:t>circuit</a:t>
            </a:r>
            <a:endParaRPr lang="en-US" sz="2000" dirty="0">
              <a:latin typeface="+mn-lt"/>
              <a:cs typeface="Tahoma" pitchFamily="34" charset="0"/>
            </a:endParaRPr>
          </a:p>
        </p:txBody>
      </p:sp>
      <p:sp>
        <p:nvSpPr>
          <p:cNvPr id="5127" name="Rectangle 1"/>
          <p:cNvSpPr>
            <a:spLocks noChangeArrowheads="1"/>
          </p:cNvSpPr>
          <p:nvPr/>
        </p:nvSpPr>
        <p:spPr bwMode="auto">
          <a:xfrm>
            <a:off x="1095375" y="2943225"/>
            <a:ext cx="4162425" cy="1209675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 anchorCtr="1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362075" y="255588"/>
            <a:ext cx="6410325" cy="6810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Motivation - II 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smtClean="0"/>
              <a:t>Slide </a:t>
            </a:r>
            <a:fld id="{67DA1845-54E3-460C-B937-B185221DA37C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9" name="TextBox 8"/>
          <p:cNvSpPr txBox="1"/>
          <p:nvPr/>
        </p:nvSpPr>
        <p:spPr>
          <a:xfrm>
            <a:off x="1181100" y="1039813"/>
            <a:ext cx="6772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z="2000" dirty="0">
                <a:solidFill>
                  <a:srgbClr val="0000FF"/>
                </a:solidFill>
                <a:latin typeface="+mn-lt"/>
                <a:cs typeface="Tahoma" pitchFamily="34" charset="0"/>
              </a:rPr>
              <a:t>50 GHz clock circuit</a:t>
            </a:r>
            <a:endParaRPr lang="en-US" sz="2000" dirty="0">
              <a:latin typeface="+mn-lt"/>
              <a:cs typeface="Tahoma" pitchFamily="34" charset="0"/>
            </a:endParaRPr>
          </a:p>
        </p:txBody>
      </p:sp>
      <p:pic>
        <p:nvPicPr>
          <p:cNvPr id="614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638" y="1574800"/>
            <a:ext cx="8226425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188" y="1223963"/>
            <a:ext cx="1508125" cy="1619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151" name="Straight Arrow Connector 9"/>
          <p:cNvCxnSpPr>
            <a:cxnSpLocks noChangeShapeType="1"/>
          </p:cNvCxnSpPr>
          <p:nvPr/>
        </p:nvCxnSpPr>
        <p:spPr bwMode="auto">
          <a:xfrm flipV="1">
            <a:off x="1516063" y="2843213"/>
            <a:ext cx="0" cy="811212"/>
          </a:xfrm>
          <a:prstGeom prst="straightConnector1">
            <a:avLst/>
          </a:prstGeom>
          <a:noFill/>
          <a:ln w="3175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152" name="Straight Arrow Connector 11"/>
          <p:cNvCxnSpPr>
            <a:cxnSpLocks noChangeShapeType="1"/>
            <a:endCxn id="6150" idx="3"/>
          </p:cNvCxnSpPr>
          <p:nvPr/>
        </p:nvCxnSpPr>
        <p:spPr bwMode="auto">
          <a:xfrm flipH="1" flipV="1">
            <a:off x="1992313" y="2033588"/>
            <a:ext cx="1484312" cy="652462"/>
          </a:xfrm>
          <a:prstGeom prst="straightConnector1">
            <a:avLst/>
          </a:prstGeom>
          <a:noFill/>
          <a:ln w="3175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153" name="Straight Arrow Connector 14"/>
          <p:cNvCxnSpPr>
            <a:cxnSpLocks noChangeShapeType="1"/>
          </p:cNvCxnSpPr>
          <p:nvPr/>
        </p:nvCxnSpPr>
        <p:spPr bwMode="auto">
          <a:xfrm flipH="1" flipV="1">
            <a:off x="1992313" y="1700213"/>
            <a:ext cx="4799012" cy="125412"/>
          </a:xfrm>
          <a:prstGeom prst="straightConnector1">
            <a:avLst/>
          </a:prstGeom>
          <a:noFill/>
          <a:ln w="3175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362075" y="255588"/>
            <a:ext cx="6410325" cy="6810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Applications - I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smtClean="0"/>
              <a:t>Slide </a:t>
            </a:r>
            <a:fld id="{24E08E03-D0D6-4533-9FB7-A846560A890B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7" name="TextBox 6"/>
          <p:cNvSpPr txBox="1"/>
          <p:nvPr/>
        </p:nvSpPr>
        <p:spPr>
          <a:xfrm>
            <a:off x="644525" y="1181100"/>
            <a:ext cx="7980363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  <a:cs typeface="Tahoma" pitchFamily="34" charset="0"/>
              </a:rPr>
              <a:t>High speed optoelectronic</a:t>
            </a:r>
            <a:r>
              <a:rPr lang="en-US" sz="2400" dirty="0">
                <a:latin typeface="+mn-lt"/>
                <a:cs typeface="Tahoma" pitchFamily="34" charset="0"/>
              </a:rPr>
              <a:t> signal conversion requires broadband receivers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endParaRPr lang="en-US" sz="2400" dirty="0">
              <a:latin typeface="+mn-lt"/>
              <a:cs typeface="Tahoma" pitchFamily="34" charset="0"/>
            </a:endParaRP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cs typeface="Tahoma" pitchFamily="34" charset="0"/>
              </a:rPr>
              <a:t>Limiting amplifiers</a:t>
            </a:r>
            <a:r>
              <a:rPr lang="en-US" sz="2400" dirty="0">
                <a:latin typeface="+mn-lt"/>
                <a:cs typeface="Tahoma" pitchFamily="34" charset="0"/>
              </a:rPr>
              <a:t> are the key components in these receivers in order to: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9175" y="3287713"/>
            <a:ext cx="7978775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00000"/>
              </a:lnSpc>
              <a:buFont typeface="Wingdings" pitchFamily="2" charset="2"/>
              <a:buChar char="ü"/>
              <a:defRPr/>
            </a:pPr>
            <a:r>
              <a:rPr lang="en-US" sz="2000" dirty="0">
                <a:latin typeface="+mn-lt"/>
                <a:cs typeface="Tahoma" pitchFamily="34" charset="0"/>
              </a:rPr>
              <a:t>Provide a </a:t>
            </a:r>
            <a:r>
              <a:rPr lang="en-US" sz="2000" dirty="0">
                <a:solidFill>
                  <a:srgbClr val="008000"/>
                </a:solidFill>
                <a:latin typeface="+mn-lt"/>
                <a:cs typeface="Tahoma" pitchFamily="34" charset="0"/>
              </a:rPr>
              <a:t>low input sensitivity</a:t>
            </a:r>
            <a:r>
              <a:rPr lang="en-US" sz="2000" dirty="0">
                <a:latin typeface="+mn-lt"/>
                <a:cs typeface="Tahoma" pitchFamily="34" charset="0"/>
              </a:rPr>
              <a:t> and </a:t>
            </a:r>
            <a:r>
              <a:rPr lang="en-US" sz="2000" dirty="0">
                <a:solidFill>
                  <a:srgbClr val="008000"/>
                </a:solidFill>
                <a:latin typeface="+mn-lt"/>
                <a:cs typeface="Tahoma" pitchFamily="34" charset="0"/>
              </a:rPr>
              <a:t>sufficient gain</a:t>
            </a:r>
            <a:r>
              <a:rPr lang="en-US" sz="2000" dirty="0">
                <a:latin typeface="+mn-lt"/>
                <a:cs typeface="Tahoma" pitchFamily="34" charset="0"/>
              </a:rPr>
              <a:t> to achieve saturated output levels from small-signal inputs which enables </a:t>
            </a:r>
            <a:r>
              <a:rPr lang="en-US" sz="2000" u="sng" dirty="0">
                <a:solidFill>
                  <a:srgbClr val="008000"/>
                </a:solidFill>
                <a:latin typeface="+mn-lt"/>
                <a:cs typeface="Tahoma" pitchFamily="34" charset="0"/>
              </a:rPr>
              <a:t>reliable decision making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endParaRPr lang="en-US" sz="2000" dirty="0">
              <a:latin typeface="+mn-lt"/>
              <a:cs typeface="Tahoma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ü"/>
              <a:defRPr/>
            </a:pPr>
            <a:r>
              <a:rPr lang="en-US" sz="2000" dirty="0">
                <a:latin typeface="+mn-lt"/>
                <a:cs typeface="Tahoma" pitchFamily="34" charset="0"/>
              </a:rPr>
              <a:t>Provide a </a:t>
            </a:r>
            <a:r>
              <a:rPr lang="en-US" sz="2000" dirty="0">
                <a:solidFill>
                  <a:srgbClr val="008000"/>
                </a:solidFill>
                <a:latin typeface="+mn-lt"/>
                <a:cs typeface="Tahoma" pitchFamily="34" charset="0"/>
              </a:rPr>
              <a:t>wide bandwidth</a:t>
            </a:r>
            <a:r>
              <a:rPr lang="en-US" sz="2000" dirty="0">
                <a:latin typeface="+mn-lt"/>
                <a:cs typeface="Tahoma" pitchFamily="34" charset="0"/>
              </a:rPr>
              <a:t> to achieve </a:t>
            </a:r>
            <a:r>
              <a:rPr lang="en-US" sz="2000" dirty="0">
                <a:solidFill>
                  <a:srgbClr val="008000"/>
                </a:solidFill>
                <a:latin typeface="+mn-lt"/>
                <a:cs typeface="Tahoma" pitchFamily="34" charset="0"/>
              </a:rPr>
              <a:t>short rise and fall times</a:t>
            </a:r>
            <a:r>
              <a:rPr lang="en-US" sz="2000" dirty="0">
                <a:latin typeface="+mn-lt"/>
                <a:cs typeface="Tahoma" pitchFamily="34" charset="0"/>
              </a:rPr>
              <a:t> in order to provide an output signal with minimum distortion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endParaRPr lang="en-US" sz="2000" dirty="0">
              <a:latin typeface="+mn-lt"/>
              <a:cs typeface="Tahoma" pitchFamily="34" charset="0"/>
            </a:endParaRP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en-US" sz="2000" dirty="0">
              <a:latin typeface="+mn-lt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362075" y="255588"/>
            <a:ext cx="6410325" cy="6810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TSC 250nm InP HBT process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smtClean="0"/>
              <a:t>Slide </a:t>
            </a:r>
            <a:fld id="{04551259-5691-45B2-8049-96E4D2766C44}" type="slidenum">
              <a:rPr lang="en-US" sz="1200" smtClean="0"/>
              <a:pPr/>
              <a:t>6</a:t>
            </a:fld>
            <a:endParaRPr lang="en-US" sz="1200" smtClean="0"/>
          </a:p>
        </p:txBody>
      </p:sp>
      <p:pic>
        <p:nvPicPr>
          <p:cNvPr id="819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4538" y="1590675"/>
            <a:ext cx="4419600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788" y="1036638"/>
            <a:ext cx="61690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Tahoma" pitchFamily="34" charset="0"/>
              </a:rPr>
              <a:t>Four metal interconnect stack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Tahoma" pitchFamily="34" charset="0"/>
              </a:rPr>
              <a:t>Peak bandwidth of </a:t>
            </a:r>
            <a:r>
              <a:rPr lang="en-US" sz="2000" dirty="0" err="1">
                <a:cs typeface="Tahoma" pitchFamily="34" charset="0"/>
              </a:rPr>
              <a:t>f</a:t>
            </a:r>
            <a:r>
              <a:rPr lang="en-US" sz="2000" baseline="-25000" dirty="0" err="1">
                <a:cs typeface="Tahoma" pitchFamily="34" charset="0"/>
              </a:rPr>
              <a:t>t</a:t>
            </a:r>
            <a:r>
              <a:rPr lang="en-US" sz="2000" dirty="0">
                <a:cs typeface="Tahoma" pitchFamily="34" charset="0"/>
              </a:rPr>
              <a:t>=400 GHz &amp; </a:t>
            </a:r>
            <a:r>
              <a:rPr lang="en-US" sz="2000" dirty="0" err="1" smtClean="0">
                <a:latin typeface="+mn-lt"/>
                <a:cs typeface="Tahoma" pitchFamily="34" charset="0"/>
              </a:rPr>
              <a:t>f</a:t>
            </a:r>
            <a:r>
              <a:rPr lang="en-US" sz="2000" baseline="-25000" dirty="0" err="1" smtClean="0">
                <a:latin typeface="+mn-lt"/>
                <a:cs typeface="Tahoma" pitchFamily="34" charset="0"/>
              </a:rPr>
              <a:t>max</a:t>
            </a:r>
            <a:r>
              <a:rPr lang="en-US" sz="2000" dirty="0" smtClean="0">
                <a:latin typeface="+mn-lt"/>
                <a:cs typeface="Tahoma" pitchFamily="34" charset="0"/>
              </a:rPr>
              <a:t> </a:t>
            </a:r>
            <a:r>
              <a:rPr lang="en-US" sz="2000" dirty="0">
                <a:latin typeface="+mn-lt"/>
                <a:cs typeface="Tahoma" pitchFamily="34" charset="0"/>
              </a:rPr>
              <a:t>= 700 </a:t>
            </a:r>
            <a:r>
              <a:rPr lang="en-US" sz="2000" dirty="0" smtClean="0">
                <a:latin typeface="+mn-lt"/>
                <a:cs typeface="Tahoma" pitchFamily="34" charset="0"/>
              </a:rPr>
              <a:t>GHz</a:t>
            </a:r>
            <a:endParaRPr lang="en-US" sz="2000" dirty="0">
              <a:latin typeface="+mn-lt"/>
              <a:cs typeface="Tahoma" pitchFamily="34" charset="0"/>
            </a:endParaRP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Tahoma" pitchFamily="34" charset="0"/>
              </a:rPr>
              <a:t>MIM caps of 0.3 </a:t>
            </a:r>
            <a:r>
              <a:rPr lang="en-US" sz="2000" dirty="0" err="1">
                <a:latin typeface="+mn-lt"/>
                <a:cs typeface="Tahoma" pitchFamily="34" charset="0"/>
              </a:rPr>
              <a:t>fF</a:t>
            </a:r>
            <a:r>
              <a:rPr lang="en-US" sz="2000" dirty="0">
                <a:latin typeface="+mn-lt"/>
                <a:cs typeface="Tahoma" pitchFamily="34" charset="0"/>
              </a:rPr>
              <a:t>/</a:t>
            </a:r>
            <a:r>
              <a:rPr lang="el-GR" sz="2000" dirty="0">
                <a:latin typeface="+mn-lt"/>
                <a:cs typeface="Tahoma" pitchFamily="34" charset="0"/>
              </a:rPr>
              <a:t>μ</a:t>
            </a:r>
            <a:r>
              <a:rPr lang="en-US" sz="2000" dirty="0">
                <a:latin typeface="+mn-lt"/>
                <a:cs typeface="Tahoma" pitchFamily="34" charset="0"/>
              </a:rPr>
              <a:t>m</a:t>
            </a:r>
            <a:r>
              <a:rPr lang="en-US" sz="2000" baseline="30000" dirty="0">
                <a:latin typeface="+mn-lt"/>
                <a:cs typeface="Tahoma" pitchFamily="34" charset="0"/>
              </a:rPr>
              <a:t>2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Tahoma" pitchFamily="34" charset="0"/>
              </a:rPr>
              <a:t>Thin-film resistors 50 </a:t>
            </a:r>
            <a:r>
              <a:rPr lang="el-GR" sz="2000" dirty="0">
                <a:latin typeface="+mn-lt"/>
                <a:cs typeface="Tahoma" pitchFamily="34" charset="0"/>
              </a:rPr>
              <a:t>Ω</a:t>
            </a:r>
            <a:r>
              <a:rPr lang="en-US" sz="2000" dirty="0">
                <a:latin typeface="+mn-lt"/>
                <a:cs typeface="Tahoma" pitchFamily="34" charset="0"/>
              </a:rPr>
              <a:t>/square</a:t>
            </a:r>
          </a:p>
        </p:txBody>
      </p:sp>
      <p:pic>
        <p:nvPicPr>
          <p:cNvPr id="819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75" y="2514600"/>
            <a:ext cx="416401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2855913" y="2667000"/>
            <a:ext cx="16795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>
                <a:latin typeface="Calibri" pitchFamily="34" charset="0"/>
              </a:rPr>
              <a:t>Plot courtesy Zach Griffith, UCSB 250nm InP HBT, 2007</a:t>
            </a:r>
          </a:p>
        </p:txBody>
      </p:sp>
    </p:spTree>
    <p:extLst>
      <p:ext uri="{BB962C8B-B14F-4D97-AF65-F5344CB8AC3E}">
        <p14:creationId xmlns:p14="http://schemas.microsoft.com/office/powerpoint/2010/main" xmlns="" val="31129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8555" y="1205938"/>
            <a:ext cx="3482469" cy="3714819"/>
          </a:xfrm>
          <a:prstGeom prst="rect">
            <a:avLst/>
          </a:prstGeom>
        </p:spPr>
      </p:pic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55588"/>
            <a:ext cx="7100887" cy="6810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Modified Cherry-Hooper stage [1-3]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smtClean="0"/>
              <a:t>Slide </a:t>
            </a:r>
            <a:fld id="{9EF22868-657F-4E4A-840B-35DFA1DFEECB}" type="slidenum">
              <a:rPr lang="en-US" sz="1200" smtClean="0"/>
              <a:pPr/>
              <a:t>7</a:t>
            </a:fld>
            <a:endParaRPr lang="en-US" sz="120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21" y="1694869"/>
            <a:ext cx="5247277" cy="725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9561" y="4844659"/>
            <a:ext cx="89027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1200" b="0" dirty="0" smtClean="0">
                <a:latin typeface="+mn-lt"/>
                <a:cs typeface="Tahoma" pitchFamily="34" charset="0"/>
              </a:rPr>
              <a:t>[1] Y</a:t>
            </a:r>
            <a:r>
              <a:rPr lang="en-US" sz="1200" b="0" dirty="0">
                <a:latin typeface="+mn-lt"/>
                <a:cs typeface="Tahoma" pitchFamily="34" charset="0"/>
              </a:rPr>
              <a:t>. M. </a:t>
            </a:r>
            <a:r>
              <a:rPr lang="en-US" sz="1200" b="0" dirty="0" err="1">
                <a:latin typeface="+mn-lt"/>
                <a:cs typeface="Tahoma" pitchFamily="34" charset="0"/>
              </a:rPr>
              <a:t>Greshishchev</a:t>
            </a:r>
            <a:r>
              <a:rPr lang="en-US" sz="1200" b="0" dirty="0">
                <a:latin typeface="+mn-lt"/>
                <a:cs typeface="Tahoma" pitchFamily="34" charset="0"/>
              </a:rPr>
              <a:t> et al., “A 60-dB gain, 55-dB dynamic range, </a:t>
            </a:r>
            <a:r>
              <a:rPr lang="en-US" sz="1200" b="0" dirty="0" smtClean="0">
                <a:latin typeface="+mn-lt"/>
                <a:cs typeface="Tahoma" pitchFamily="34" charset="0"/>
              </a:rPr>
              <a:t>10-Gb/s broad-band </a:t>
            </a:r>
            <a:r>
              <a:rPr lang="en-US" sz="1200" b="0" dirty="0" err="1">
                <a:latin typeface="+mn-lt"/>
                <a:cs typeface="Tahoma" pitchFamily="34" charset="0"/>
              </a:rPr>
              <a:t>SiGe</a:t>
            </a:r>
            <a:r>
              <a:rPr lang="en-US" sz="1200" b="0" dirty="0">
                <a:latin typeface="+mn-lt"/>
                <a:cs typeface="Tahoma" pitchFamily="34" charset="0"/>
              </a:rPr>
              <a:t> HBT limiting amplifier,” IEEE JSSC, </a:t>
            </a:r>
            <a:r>
              <a:rPr lang="en-US" sz="1200" b="0" dirty="0" smtClean="0">
                <a:latin typeface="+mn-lt"/>
                <a:cs typeface="Tahoma" pitchFamily="34" charset="0"/>
              </a:rPr>
              <a:t>vol.34, no.12</a:t>
            </a:r>
            <a:r>
              <a:rPr lang="en-US" sz="1200" b="0" dirty="0">
                <a:latin typeface="+mn-lt"/>
                <a:cs typeface="Tahoma" pitchFamily="34" charset="0"/>
              </a:rPr>
              <a:t>, </a:t>
            </a:r>
            <a:r>
              <a:rPr lang="en-US" sz="1200" b="0" dirty="0" smtClean="0">
                <a:latin typeface="+mn-lt"/>
                <a:cs typeface="Tahoma" pitchFamily="34" charset="0"/>
              </a:rPr>
              <a:t>pp. 1914-1920</a:t>
            </a:r>
            <a:r>
              <a:rPr lang="en-US" sz="1200" b="0" dirty="0">
                <a:latin typeface="+mn-lt"/>
                <a:cs typeface="Tahoma" pitchFamily="34" charset="0"/>
              </a:rPr>
              <a:t>, Dec. 1999</a:t>
            </a:r>
            <a:r>
              <a:rPr lang="en-US" sz="1200" b="0" dirty="0" smtClean="0">
                <a:latin typeface="+mn-lt"/>
                <a:cs typeface="Tahoma" pitchFamily="34" charset="0"/>
              </a:rPr>
              <a:t>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1200" b="0" dirty="0">
                <a:latin typeface="+mn-lt"/>
                <a:cs typeface="Tahoma" pitchFamily="34" charset="0"/>
              </a:rPr>
              <a:t>[2] K. </a:t>
            </a:r>
            <a:r>
              <a:rPr lang="en-US" sz="1200" b="0" dirty="0" err="1">
                <a:latin typeface="+mn-lt"/>
                <a:cs typeface="Tahoma" pitchFamily="34" charset="0"/>
              </a:rPr>
              <a:t>Ohhata</a:t>
            </a:r>
            <a:r>
              <a:rPr lang="en-US" sz="1200" b="0" dirty="0">
                <a:latin typeface="+mn-lt"/>
                <a:cs typeface="Tahoma" pitchFamily="34" charset="0"/>
              </a:rPr>
              <a:t> et al., “Design of a 32.7-GHz bandwidth AGC amplifier </a:t>
            </a:r>
            <a:r>
              <a:rPr lang="en-US" sz="1200" b="0" dirty="0" smtClean="0">
                <a:latin typeface="+mn-lt"/>
                <a:cs typeface="Tahoma" pitchFamily="34" charset="0"/>
              </a:rPr>
              <a:t>IC with </a:t>
            </a:r>
            <a:r>
              <a:rPr lang="en-US" sz="1200" b="0" dirty="0">
                <a:latin typeface="+mn-lt"/>
                <a:cs typeface="Tahoma" pitchFamily="34" charset="0"/>
              </a:rPr>
              <a:t>wide dynamic range implemented in </a:t>
            </a:r>
            <a:r>
              <a:rPr lang="en-US" sz="1200" b="0" dirty="0" err="1">
                <a:latin typeface="+mn-lt"/>
                <a:cs typeface="Tahoma" pitchFamily="34" charset="0"/>
              </a:rPr>
              <a:t>SiGe</a:t>
            </a:r>
            <a:r>
              <a:rPr lang="en-US" sz="1200" b="0" dirty="0">
                <a:latin typeface="+mn-lt"/>
                <a:cs typeface="Tahoma" pitchFamily="34" charset="0"/>
              </a:rPr>
              <a:t> HBT,” IEEE JSSC, </a:t>
            </a:r>
            <a:r>
              <a:rPr lang="en-US" sz="1200" b="0" dirty="0" smtClean="0">
                <a:latin typeface="+mn-lt"/>
                <a:cs typeface="Tahoma" pitchFamily="34" charset="0"/>
              </a:rPr>
              <a:t>vol.34, no.9</a:t>
            </a:r>
            <a:r>
              <a:rPr lang="en-US" sz="1200" b="0" dirty="0">
                <a:latin typeface="+mn-lt"/>
                <a:cs typeface="Tahoma" pitchFamily="34" charset="0"/>
              </a:rPr>
              <a:t>, pp. 1290-1297, Sep. </a:t>
            </a:r>
            <a:r>
              <a:rPr lang="en-US" sz="1200" b="0" dirty="0" smtClean="0">
                <a:latin typeface="+mn-lt"/>
                <a:cs typeface="Tahoma" pitchFamily="34" charset="0"/>
              </a:rPr>
              <a:t>1999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1200" b="0" dirty="0">
                <a:latin typeface="+mn-lt"/>
                <a:cs typeface="Tahoma" pitchFamily="34" charset="0"/>
              </a:rPr>
              <a:t>[3] C. D. </a:t>
            </a:r>
            <a:r>
              <a:rPr lang="en-US" sz="1200" b="0" dirty="0" err="1">
                <a:latin typeface="+mn-lt"/>
                <a:cs typeface="Tahoma" pitchFamily="34" charset="0"/>
              </a:rPr>
              <a:t>Holdenried</a:t>
            </a:r>
            <a:r>
              <a:rPr lang="en-US" sz="1200" b="0" dirty="0">
                <a:latin typeface="+mn-lt"/>
                <a:cs typeface="Tahoma" pitchFamily="34" charset="0"/>
              </a:rPr>
              <a:t> et al., “Analysis and design of HBT </a:t>
            </a:r>
            <a:r>
              <a:rPr lang="en-US" sz="1200" b="0" dirty="0" smtClean="0">
                <a:latin typeface="+mn-lt"/>
                <a:cs typeface="Tahoma" pitchFamily="34" charset="0"/>
              </a:rPr>
              <a:t>Cherry-Hooper  </a:t>
            </a:r>
            <a:r>
              <a:rPr lang="en-US" sz="1200" b="0" dirty="0">
                <a:latin typeface="+mn-lt"/>
                <a:cs typeface="Tahoma" pitchFamily="34" charset="0"/>
              </a:rPr>
              <a:t>amplifiers with emitter-follower feedback for optical communications</a:t>
            </a:r>
            <a:r>
              <a:rPr lang="en-US" sz="1200" b="0" dirty="0" smtClean="0">
                <a:latin typeface="+mn-lt"/>
                <a:cs typeface="Tahoma" pitchFamily="34" charset="0"/>
              </a:rPr>
              <a:t>,”    </a:t>
            </a:r>
            <a:r>
              <a:rPr lang="en-US" sz="1200" b="0" dirty="0">
                <a:latin typeface="+mn-lt"/>
                <a:cs typeface="Tahoma" pitchFamily="34" charset="0"/>
              </a:rPr>
              <a:t>IEEE JSSC, vol.39, no.11, pp. 1959-1967, Nov. 2004.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endParaRPr lang="en-US" sz="1200" b="0" dirty="0">
              <a:latin typeface="+mn-lt"/>
              <a:cs typeface="Tahoma" pitchFamily="34" charset="0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endParaRPr lang="en-US" sz="1200" b="0" dirty="0">
              <a:latin typeface="+mn-lt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120" y="1140721"/>
            <a:ext cx="3992561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2000" dirty="0" smtClean="0">
                <a:latin typeface="+mn-lt"/>
                <a:cs typeface="Tahoma" pitchFamily="34" charset="0"/>
              </a:rPr>
              <a:t>Large signal behavior:</a:t>
            </a:r>
            <a:endParaRPr lang="en-US" sz="2000" dirty="0"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120638" y="2579041"/>
                <a:ext cx="5937261" cy="1763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FontTx/>
                  <a:buNone/>
                  <a:defRPr/>
                </a:pPr>
                <a:r>
                  <a:rPr lang="en-US" sz="2000" dirty="0" smtClean="0">
                    <a:latin typeface="+mn-lt"/>
                    <a:cs typeface="Tahoma" pitchFamily="34" charset="0"/>
                  </a:rPr>
                  <a:t>Conventional </a:t>
                </a:r>
                <a:r>
                  <a:rPr lang="en-US" sz="2000" dirty="0" smtClean="0">
                    <a:latin typeface="+mn-lt"/>
                    <a:cs typeface="Tahoma" pitchFamily="34" charset="0"/>
                  </a:rPr>
                  <a:t>C-H amp. gain </a:t>
                </a:r>
                <a:r>
                  <a:rPr lang="en-US" sz="2000" dirty="0" smtClean="0">
                    <a:latin typeface="+mn-lt"/>
                    <a:cs typeface="Tahoma" pitchFamily="34" charset="0"/>
                  </a:rPr>
                  <a:t>≈ g</a:t>
                </a:r>
                <a:r>
                  <a:rPr lang="en-US" sz="2000" baseline="-25000" dirty="0" smtClean="0">
                    <a:cs typeface="Tahoma" pitchFamily="34" charset="0"/>
                  </a:rPr>
                  <a:t>m1-2</a:t>
                </a:r>
                <a:r>
                  <a:rPr lang="en-US" sz="2000" dirty="0" smtClean="0">
                    <a:cs typeface="Tahoma" pitchFamily="34" charset="0"/>
                  </a:rPr>
                  <a:t> R</a:t>
                </a:r>
                <a:r>
                  <a:rPr lang="en-US" sz="2000" baseline="-25000" dirty="0" smtClean="0">
                    <a:cs typeface="Tahoma" pitchFamily="34" charset="0"/>
                  </a:rPr>
                  <a:t>F</a:t>
                </a:r>
                <a:endParaRPr lang="en-US" sz="2000" dirty="0" smtClean="0"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  <a:buFontTx/>
                  <a:buNone/>
                  <a:defRPr/>
                </a:pPr>
                <a:r>
                  <a:rPr lang="en-US" sz="2000" dirty="0" smtClean="0">
                    <a:latin typeface="+mn-lt"/>
                    <a:cs typeface="Tahoma" pitchFamily="34" charset="0"/>
                  </a:rPr>
                  <a:t>Modified </a:t>
                </a:r>
                <a:r>
                  <a:rPr lang="en-US" sz="2000" dirty="0" smtClean="0">
                    <a:latin typeface="+mn-lt"/>
                    <a:cs typeface="Tahoma" pitchFamily="34" charset="0"/>
                  </a:rPr>
                  <a:t>C-H amp. provides gain </a:t>
                </a:r>
                <a:r>
                  <a:rPr lang="en-US" sz="2000" dirty="0" smtClean="0">
                    <a:latin typeface="+mn-lt"/>
                    <a:cs typeface="Tahoma" pitchFamily="34" charset="0"/>
                  </a:rPr>
                  <a:t>enhancement by a factor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  <a:cs typeface="Tahoma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/>
                            <a:cs typeface="Tahoma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b="1" i="0" smtClean="0">
                                <a:latin typeface="Cambria Math"/>
                                <a:cs typeface="Tahoma" pitchFamily="34" charset="0"/>
                              </a:rPr>
                              <m:t>R</m:t>
                            </m:r>
                            <m:r>
                              <m:rPr>
                                <m:nor/>
                              </m:rPr>
                              <a:rPr lang="en-US" sz="2000" b="1" i="0" baseline="-25000" dirty="0" smtClean="0">
                                <a:cs typeface="Tahoma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1" i="0" smtClean="0">
                                <a:latin typeface="Cambria Math"/>
                                <a:cs typeface="Tahoma" pitchFamily="34" charset="0"/>
                              </a:rPr>
                              <m:t>R</m:t>
                            </m:r>
                            <m:r>
                              <m:rPr>
                                <m:nor/>
                              </m:rPr>
                              <a:rPr lang="en-US" sz="2000" b="1" i="0" baseline="-25000" dirty="0" smtClean="0">
                                <a:cs typeface="Tahoma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>
                    <a:cs typeface="Tahoma" pitchFamily="34" charset="0"/>
                  </a:rPr>
                  <a:t> while  0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cs typeface="Tahoma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atin typeface="Cambria Math"/>
                            <a:cs typeface="Tahoma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cs typeface="Tahoma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latin typeface="Cambria Math"/>
                            <a:cs typeface="Tahoma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cs typeface="Tahoma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000" dirty="0" smtClean="0">
                    <a:cs typeface="Tahoma" pitchFamily="34" charset="0"/>
                  </a:rPr>
                  <a:t> &lt; 2.5</a:t>
                </a:r>
                <a:endParaRPr lang="en-US" sz="2000" dirty="0"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38" y="2579041"/>
                <a:ext cx="5937261" cy="176368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129" r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5155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362075" y="255588"/>
            <a:ext cx="6410325" cy="6810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Block Diagram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smtClean="0"/>
              <a:t>Slide </a:t>
            </a:r>
            <a:fld id="{9EF22868-657F-4E4A-840B-35DFA1DFEECB}" type="slidenum">
              <a:rPr lang="en-US" sz="1200" smtClean="0"/>
              <a:pPr/>
              <a:t>8</a:t>
            </a:fld>
            <a:endParaRPr lang="en-US" sz="1200" smtClean="0"/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4642" y="3049933"/>
            <a:ext cx="4439141" cy="272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7313" y="1085844"/>
            <a:ext cx="8813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2000" dirty="0">
                <a:solidFill>
                  <a:srgbClr val="0000FF"/>
                </a:solidFill>
                <a:latin typeface="+mn-lt"/>
                <a:cs typeface="Tahoma" pitchFamily="34" charset="0"/>
              </a:rPr>
              <a:t>Single-ended</a:t>
            </a:r>
            <a:r>
              <a:rPr lang="en-US" sz="2000" dirty="0">
                <a:latin typeface="+mn-lt"/>
                <a:cs typeface="Tahoma" pitchFamily="34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Tahoma" pitchFamily="34" charset="0"/>
              </a:rPr>
              <a:t>gain and BW measurements</a:t>
            </a:r>
            <a:r>
              <a:rPr lang="en-US" sz="2000" dirty="0">
                <a:latin typeface="+mn-lt"/>
                <a:cs typeface="Tahoma" pitchFamily="34" charset="0"/>
              </a:rPr>
              <a:t> have be chosen due to unavailability of 4-port s-</a:t>
            </a:r>
            <a:r>
              <a:rPr lang="en-US" sz="2000" dirty="0" err="1">
                <a:latin typeface="+mn-lt"/>
                <a:cs typeface="Tahoma" pitchFamily="34" charset="0"/>
              </a:rPr>
              <a:t>param</a:t>
            </a:r>
            <a:r>
              <a:rPr lang="en-US" sz="2000" dirty="0">
                <a:latin typeface="+mn-lt"/>
                <a:cs typeface="Tahoma" pitchFamily="34" charset="0"/>
              </a:rPr>
              <a:t> measurement for </a:t>
            </a:r>
            <a:r>
              <a:rPr lang="en-US" sz="2000" dirty="0" smtClean="0">
                <a:latin typeface="+mn-lt"/>
                <a:cs typeface="Tahoma" pitchFamily="34" charset="0"/>
              </a:rPr>
              <a:t>frequencies &gt; 67 GHz    </a:t>
            </a:r>
            <a:r>
              <a:rPr lang="en-US" sz="3200" dirty="0" smtClean="0">
                <a:solidFill>
                  <a:srgbClr val="0000FF"/>
                </a:solidFill>
                <a:latin typeface="+mn-lt"/>
                <a:cs typeface="Tahoma" pitchFamily="34" charset="0"/>
              </a:rPr>
              <a:t>→</a:t>
            </a:r>
            <a:r>
              <a:rPr lang="en-US" sz="2000" dirty="0" smtClean="0">
                <a:latin typeface="+mn-lt"/>
                <a:cs typeface="Tahoma" pitchFamily="34" charset="0"/>
              </a:rPr>
              <a:t> ~6dB </a:t>
            </a:r>
            <a:r>
              <a:rPr lang="en-US" sz="2000" dirty="0">
                <a:latin typeface="+mn-lt"/>
                <a:cs typeface="Tahoma" pitchFamily="34" charset="0"/>
              </a:rPr>
              <a:t>gain has been added to get the differential equivalent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362075" y="255588"/>
            <a:ext cx="6410325" cy="6810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Schematic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smtClean="0"/>
              <a:t>Slide </a:t>
            </a:r>
            <a:fld id="{9EF22868-657F-4E4A-840B-35DFA1DFEECB}" type="slidenum">
              <a:rPr lang="en-US" sz="1200" smtClean="0"/>
              <a:pPr/>
              <a:t>9</a:t>
            </a:fld>
            <a:endParaRPr lang="en-US" sz="1200" smtClean="0"/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46" y="1525534"/>
            <a:ext cx="3668712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7943" y="1299289"/>
            <a:ext cx="4451191" cy="480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4" name="Elbow Connector 16"/>
          <p:cNvCxnSpPr>
            <a:cxnSpLocks noChangeShapeType="1"/>
          </p:cNvCxnSpPr>
          <p:nvPr/>
        </p:nvCxnSpPr>
        <p:spPr bwMode="auto">
          <a:xfrm>
            <a:off x="3490908" y="2817759"/>
            <a:ext cx="1443038" cy="355600"/>
          </a:xfrm>
          <a:prstGeom prst="bentConnector3">
            <a:avLst>
              <a:gd name="adj1" fmla="val 50000"/>
            </a:avLst>
          </a:prstGeom>
          <a:noFill/>
          <a:ln w="3175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630238" y="4029069"/>
            <a:ext cx="39925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2000" dirty="0" smtClean="0">
                <a:latin typeface="+mn-lt"/>
                <a:cs typeface="Tahoma" pitchFamily="34" charset="0"/>
              </a:rPr>
              <a:t>R</a:t>
            </a:r>
            <a:r>
              <a:rPr lang="en-US" sz="2000" baseline="-25000" dirty="0" smtClean="0">
                <a:latin typeface="+mn-lt"/>
                <a:cs typeface="Tahoma" pitchFamily="34" charset="0"/>
              </a:rPr>
              <a:t>1</a:t>
            </a:r>
            <a:r>
              <a:rPr lang="en-US" sz="2000" dirty="0" smtClean="0">
                <a:latin typeface="+mn-lt"/>
                <a:cs typeface="Tahoma" pitchFamily="34" charset="0"/>
              </a:rPr>
              <a:t> =30 </a:t>
            </a:r>
            <a:r>
              <a:rPr lang="el-GR" sz="2000" dirty="0" smtClean="0">
                <a:latin typeface="+mn-lt"/>
                <a:cs typeface="Tahoma" pitchFamily="34" charset="0"/>
              </a:rPr>
              <a:t>Ω</a:t>
            </a:r>
            <a:endParaRPr lang="en-US" sz="2000" dirty="0" smtClean="0">
              <a:latin typeface="+mn-lt"/>
              <a:cs typeface="Tahoma" pitchFamily="34" charset="0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en-US" sz="2000" dirty="0" smtClean="0">
                <a:cs typeface="Tahoma" pitchFamily="34" charset="0"/>
              </a:rPr>
              <a:t>R</a:t>
            </a:r>
            <a:r>
              <a:rPr lang="en-US" sz="2000" baseline="-25000" dirty="0" smtClean="0">
                <a:cs typeface="Tahoma" pitchFamily="34" charset="0"/>
              </a:rPr>
              <a:t>2</a:t>
            </a:r>
            <a:r>
              <a:rPr lang="en-US" sz="2000" dirty="0" smtClean="0">
                <a:cs typeface="Tahoma" pitchFamily="34" charset="0"/>
              </a:rPr>
              <a:t> =50 </a:t>
            </a:r>
            <a:r>
              <a:rPr lang="el-GR" sz="2000" dirty="0">
                <a:cs typeface="Tahoma" pitchFamily="34" charset="0"/>
              </a:rPr>
              <a:t>Ω</a:t>
            </a:r>
            <a:endParaRPr lang="en-US" sz="2000" dirty="0">
              <a:cs typeface="Tahoma" pitchFamily="34" charset="0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en-US" sz="2000" dirty="0" smtClean="0">
                <a:cs typeface="Tahoma" pitchFamily="34" charset="0"/>
              </a:rPr>
              <a:t>R</a:t>
            </a:r>
            <a:r>
              <a:rPr lang="en-US" sz="2000" baseline="-25000" dirty="0" smtClean="0">
                <a:cs typeface="Tahoma" pitchFamily="34" charset="0"/>
              </a:rPr>
              <a:t>F</a:t>
            </a:r>
            <a:r>
              <a:rPr lang="en-US" sz="2000" dirty="0" smtClean="0">
                <a:cs typeface="Tahoma" pitchFamily="34" charset="0"/>
              </a:rPr>
              <a:t> =40 </a:t>
            </a:r>
            <a:r>
              <a:rPr lang="el-GR" sz="2000" dirty="0">
                <a:cs typeface="Tahoma" pitchFamily="34" charset="0"/>
              </a:rPr>
              <a:t>Ω</a:t>
            </a:r>
            <a:endParaRPr lang="en-US" sz="2000" dirty="0">
              <a:cs typeface="Tahoma" pitchFamily="34" charset="0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en-US" sz="2000" dirty="0" smtClean="0">
                <a:cs typeface="Tahoma" pitchFamily="34" charset="0"/>
              </a:rPr>
              <a:t>Q</a:t>
            </a:r>
            <a:r>
              <a:rPr lang="en-US" sz="2000" baseline="-25000" dirty="0" smtClean="0">
                <a:cs typeface="Tahoma" pitchFamily="34" charset="0"/>
              </a:rPr>
              <a:t>1-8</a:t>
            </a:r>
            <a:r>
              <a:rPr lang="en-US" sz="2000" dirty="0" smtClean="0">
                <a:cs typeface="Tahoma" pitchFamily="34" charset="0"/>
              </a:rPr>
              <a:t> =3x0.25 </a:t>
            </a:r>
            <a:r>
              <a:rPr lang="el-GR" sz="2000" dirty="0" smtClean="0">
                <a:cs typeface="Tahoma" pitchFamily="34" charset="0"/>
              </a:rPr>
              <a:t>μ</a:t>
            </a:r>
            <a:r>
              <a:rPr lang="en-US" sz="2000" dirty="0" smtClean="0">
                <a:cs typeface="Tahoma" pitchFamily="34" charset="0"/>
              </a:rPr>
              <a:t>m</a:t>
            </a:r>
            <a:endParaRPr lang="en-US" sz="20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8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">
  <a:themeElements>
    <a:clrScheme name="Powerpoint Template 3">
      <a:dk1>
        <a:srgbClr val="000000"/>
      </a:dk1>
      <a:lt1>
        <a:srgbClr val="FFFFCC"/>
      </a:lt1>
      <a:dk2>
        <a:srgbClr val="999933"/>
      </a:dk2>
      <a:lt2>
        <a:srgbClr val="808000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>
            <a:schemeClr val="tx1"/>
          </a:buClr>
          <a:buSzPct val="125000"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>
            <a:schemeClr val="tx1"/>
          </a:buClr>
          <a:buSzPct val="125000"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HD:Credence Foils:Powerpoint Template</Template>
  <TotalTime>1867</TotalTime>
  <Pages>2</Pages>
  <Words>536</Words>
  <Application>Microsoft Office PowerPoint</Application>
  <PresentationFormat>On-screen Show (4:3)</PresentationFormat>
  <Paragraphs>105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Powerpoint Template</vt:lpstr>
      <vt:lpstr>Slide 1</vt:lpstr>
      <vt:lpstr>Outline</vt:lpstr>
      <vt:lpstr>Motivation - I </vt:lpstr>
      <vt:lpstr>Motivation - II </vt:lpstr>
      <vt:lpstr>Applications - I</vt:lpstr>
      <vt:lpstr>TSC 250nm InP HBT process</vt:lpstr>
      <vt:lpstr>Modified Cherry-Hooper stage [1-3]</vt:lpstr>
      <vt:lpstr>Block Diagram</vt:lpstr>
      <vt:lpstr>Schematic</vt:lpstr>
      <vt:lpstr>Compact layout</vt:lpstr>
      <vt:lpstr>Symmetric layout</vt:lpstr>
      <vt:lpstr>EM Simulation</vt:lpstr>
      <vt:lpstr>S-parameter measurement results - I</vt:lpstr>
      <vt:lpstr>S-parameter measurement results - II</vt:lpstr>
      <vt:lpstr>Eye diagrams @ 30 Gb/s</vt:lpstr>
      <vt:lpstr>Eye diagrams @ 40 Gb/s</vt:lpstr>
      <vt:lpstr>Comparison table</vt:lpstr>
      <vt:lpstr>Thank you for your listening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Presentation Guide</dc:title>
  <dc:creator>Simon Mahon</dc:creator>
  <cp:lastModifiedBy>mark rodwell</cp:lastModifiedBy>
  <cp:revision>305</cp:revision>
  <cp:lastPrinted>2002-02-05T19:22:32Z</cp:lastPrinted>
  <dcterms:created xsi:type="dcterms:W3CDTF">1996-01-26T05:25:42Z</dcterms:created>
  <dcterms:modified xsi:type="dcterms:W3CDTF">2013-10-17T22:17:06Z</dcterms:modified>
</cp:coreProperties>
</file>