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</p:sldMasterIdLst>
  <p:notesMasterIdLst>
    <p:notesMasterId r:id="rId23"/>
  </p:notesMasterIdLst>
  <p:handoutMasterIdLst>
    <p:handoutMasterId r:id="rId24"/>
  </p:handoutMasterIdLst>
  <p:sldIdLst>
    <p:sldId id="417" r:id="rId3"/>
    <p:sldId id="418" r:id="rId4"/>
    <p:sldId id="465" r:id="rId5"/>
    <p:sldId id="464" r:id="rId6"/>
    <p:sldId id="499" r:id="rId7"/>
    <p:sldId id="501" r:id="rId8"/>
    <p:sldId id="498" r:id="rId9"/>
    <p:sldId id="500" r:id="rId10"/>
    <p:sldId id="491" r:id="rId11"/>
    <p:sldId id="492" r:id="rId12"/>
    <p:sldId id="493" r:id="rId13"/>
    <p:sldId id="496" r:id="rId14"/>
    <p:sldId id="494" r:id="rId15"/>
    <p:sldId id="495" r:id="rId16"/>
    <p:sldId id="502" r:id="rId17"/>
    <p:sldId id="503" r:id="rId18"/>
    <p:sldId id="504" r:id="rId19"/>
    <p:sldId id="505" r:id="rId20"/>
    <p:sldId id="507" r:id="rId21"/>
    <p:sldId id="489" r:id="rId22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</p:showPr>
  <p:clrMru>
    <a:srgbClr val="FFFF00"/>
    <a:srgbClr val="FFFFFF"/>
    <a:srgbClr val="DDDDDD"/>
    <a:srgbClr val="969696"/>
    <a:srgbClr val="FFFFCC"/>
    <a:srgbClr val="CCCCFF"/>
    <a:srgbClr val="66CCFF"/>
    <a:srgbClr val="CCECFF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890" autoAdjust="0"/>
    <p:restoredTop sz="94583" autoAdjust="0"/>
  </p:normalViewPr>
  <p:slideViewPr>
    <p:cSldViewPr>
      <p:cViewPr varScale="1">
        <p:scale>
          <a:sx n="131" d="100"/>
          <a:sy n="131" d="100"/>
        </p:scale>
        <p:origin x="-8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2138"/>
            <a:ext cx="513715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5797" rIns="93173" bIns="45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461963"/>
            <a:ext cx="5253038" cy="3940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8500"/>
            <a:ext cx="4635500" cy="3476625"/>
          </a:xfrm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xfrm>
            <a:off x="699416" y="4404470"/>
            <a:ext cx="5598868" cy="417064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331" tIns="39667" rIns="79331" bIns="39667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3963652" y="8806146"/>
            <a:ext cx="3032277" cy="46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331" tIns="39667" rIns="79331" bIns="39667" anchor="b"/>
          <a:lstStyle>
            <a:lvl1pPr defTabSz="930275">
              <a:defRPr sz="10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FB1F8B3-2162-4E7C-B614-3007F9340270}" type="slidenum">
              <a:rPr lang="en-US" b="0">
                <a:solidFill>
                  <a:prstClr val="black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</a:t>
            </a:fld>
            <a:endParaRPr lang="en-US" b="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2pPr>
      <a:lvl3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3pPr>
      <a:lvl4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4pPr>
      <a:lvl5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15950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25525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436688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859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220" name="Straight Connector 8"/>
          <p:cNvCxnSpPr>
            <a:cxnSpLocks noChangeShapeType="1"/>
          </p:cNvCxnSpPr>
          <p:nvPr/>
        </p:nvCxn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615950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025525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436688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85975" indent="-231775" algn="l" defTabSz="927100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  <a:ea typeface="Calibri" pitchFamily="34" charset="0"/>
          <a:cs typeface="Calibri" pitchFamily="34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561975" y="1526421"/>
            <a:ext cx="80497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30% PAE W-band InP Power Amplifiers using Sub-quarter-wavelength Baluns for Series-connected Power-combining</a:t>
            </a:r>
            <a:endParaRPr lang="en-US" sz="1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28650" y="3835400"/>
            <a:ext cx="791640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000" u="sng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H.C. </a:t>
            </a:r>
            <a:r>
              <a:rPr lang="en-US" sz="2000" u="sng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Park,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S. Daneshgar, </a:t>
            </a:r>
            <a:r>
              <a:rPr lang="en-US" sz="2000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J. C. Rode, </a:t>
            </a:r>
            <a:r>
              <a:rPr lang="en-US" sz="2000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Z. Griffith, </a:t>
            </a:r>
            <a:r>
              <a:rPr lang="en-US" sz="2000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M. Urteaga,           </a:t>
            </a:r>
            <a:b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B.S. Kim, </a:t>
            </a:r>
            <a:r>
              <a:rPr lang="en-US" sz="2000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Rodwell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0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University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of California at Santa Barbara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0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Teledyne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Scientific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Imaging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Company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0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Sungkyunkwan University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en-US" sz="2000" b="0" dirty="0" smtClean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16</a:t>
            </a:r>
            <a:r>
              <a:rPr lang="en-US" sz="2000" b="0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October, 2013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0" u="sng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hcpark@ece.ucsb.edu</a:t>
            </a:r>
            <a:endParaRPr lang="en-US" sz="2000" b="0" u="sng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4" name="Picture 6" descr="seal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76200"/>
            <a:ext cx="917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 noGrp="1"/>
          </p:cNvSpPr>
          <p:nvPr/>
        </p:nvSpPr>
        <p:spPr>
          <a:xfrm>
            <a:off x="3456595" y="64516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rgbClr val="000000">
                    <a:tint val="75000"/>
                  </a:srgbClr>
                </a:solidFill>
                <a:latin typeface="Arial Narrow"/>
              </a:rPr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</a:t>
            </a:fld>
            <a:endParaRPr lang="en-US" sz="1200" b="0" dirty="0">
              <a:solidFill>
                <a:srgbClr val="000000">
                  <a:tint val="75000"/>
                </a:srgbClr>
              </a:solidFill>
              <a:latin typeface="Arial Narrow"/>
            </a:endParaRPr>
          </a:p>
        </p:txBody>
      </p:sp>
      <p:pic>
        <p:nvPicPr>
          <p:cNvPr id="7" name="Picture 2" descr="http://www.csics.org/images/2010/New%20Site/CSICS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218" y="6057900"/>
            <a:ext cx="763732" cy="777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www.aw.id.ucsb.edu/logos/images/ucsbwave_1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237763"/>
            <a:ext cx="1147074" cy="610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0"/>
            <a:ext cx="8174038" cy="2829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defTabSz="820738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300" b="0" i="1" dirty="0" smtClean="0">
                <a:latin typeface="Arial" charset="0"/>
              </a:rPr>
              <a:t>2013 IEEE Compound Semiconductor IC Symposium, October 13-15, Monterey, C</a:t>
            </a:r>
            <a:endParaRPr lang="en-US" sz="1300" b="0" i="1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87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Balun Configurations in PA ICs </a:t>
            </a:r>
          </a:p>
        </p:txBody>
      </p:sp>
      <p:pic>
        <p:nvPicPr>
          <p:cNvPr id="19458" name="Picture 2" descr="https://encrypted-tbn2.gstatic.com/images?q=tbn:ANd9GcRVmbD6jwKFoFPWu2MGFEeRcddppWxIwlSANJSpXo2dnqWYKuvJ8kp5UBeZ"/>
          <p:cNvPicPr>
            <a:picLocks noChangeAspect="1" noChangeArrowheads="1"/>
          </p:cNvPicPr>
          <p:nvPr/>
        </p:nvPicPr>
        <p:blipFill>
          <a:blip r:embed="rId3" cstate="print"/>
          <a:srcRect l="26609" t="8791" r="5854" b="22111"/>
          <a:stretch>
            <a:fillRect/>
          </a:stretch>
        </p:blipFill>
        <p:spPr bwMode="auto">
          <a:xfrm>
            <a:off x="7911380" y="57998"/>
            <a:ext cx="1214320" cy="421639"/>
          </a:xfrm>
          <a:prstGeom prst="rect">
            <a:avLst/>
          </a:prstGeom>
          <a:noFill/>
        </p:spPr>
      </p:pic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10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9923" y="38862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TRs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8573" y="23622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GND (M</a:t>
            </a:r>
            <a:r>
              <a:rPr lang="en-US" sz="1800" baseline="-25000" dirty="0" smtClean="0">
                <a:solidFill>
                  <a:srgbClr val="FFFFFF"/>
                </a:solidFill>
                <a:latin typeface="Arial" charset="0"/>
              </a:rPr>
              <a:t>1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)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371600"/>
            <a:ext cx="597217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88573" y="23622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GND (M</a:t>
            </a:r>
            <a:r>
              <a:rPr lang="en-US" sz="1800" baseline="-25000" dirty="0" smtClean="0">
                <a:solidFill>
                  <a:srgbClr val="FFFFFF"/>
                </a:solidFill>
                <a:latin typeface="Arial" charset="0"/>
              </a:rPr>
              <a:t>1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)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9923" y="38862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TRs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312420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M</a:t>
            </a:r>
            <a:r>
              <a:rPr lang="en-US" sz="1800" baseline="-25000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1800" baseline="-25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38978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CAP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2895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CAP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4988915"/>
            <a:ext cx="1892300" cy="128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09045" y="808783"/>
            <a:ext cx="1443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804863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Step 2</a:t>
            </a:r>
            <a:endParaRPr lang="en-US" sz="28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Balun Configurations in PA ICs </a:t>
            </a:r>
          </a:p>
        </p:txBody>
      </p:sp>
      <p:pic>
        <p:nvPicPr>
          <p:cNvPr id="19458" name="Picture 2" descr="https://encrypted-tbn2.gstatic.com/images?q=tbn:ANd9GcRVmbD6jwKFoFPWu2MGFEeRcddppWxIwlSANJSpXo2dnqWYKuvJ8kp5UBeZ"/>
          <p:cNvPicPr>
            <a:picLocks noChangeAspect="1" noChangeArrowheads="1"/>
          </p:cNvPicPr>
          <p:nvPr/>
        </p:nvPicPr>
        <p:blipFill>
          <a:blip r:embed="rId3" cstate="print"/>
          <a:srcRect l="26609" t="8791" r="5854" b="22111"/>
          <a:stretch>
            <a:fillRect/>
          </a:stretch>
        </p:blipFill>
        <p:spPr bwMode="auto">
          <a:xfrm>
            <a:off x="7911380" y="57998"/>
            <a:ext cx="1214320" cy="421639"/>
          </a:xfrm>
          <a:prstGeom prst="rect">
            <a:avLst/>
          </a:prstGeom>
          <a:noFill/>
        </p:spPr>
      </p:pic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11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71600"/>
            <a:ext cx="59531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38600" y="312420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M</a:t>
            </a:r>
            <a:r>
              <a:rPr lang="en-US" sz="1800" baseline="-25000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1800" baseline="-25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845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CAP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2895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CAP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4267" y="417933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M</a:t>
            </a:r>
            <a:r>
              <a:rPr lang="en-US" sz="1800" baseline="-25000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1800" baseline="-25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8573" y="23622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GND (M</a:t>
            </a:r>
            <a:r>
              <a:rPr lang="en-US" sz="1800" baseline="-25000" dirty="0" smtClean="0">
                <a:solidFill>
                  <a:srgbClr val="FFFFFF"/>
                </a:solidFill>
                <a:latin typeface="Arial" charset="0"/>
              </a:rPr>
              <a:t>1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)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9923" y="38862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TRs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2757" y="5867400"/>
            <a:ext cx="78850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8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</a:t>
            </a:r>
            <a:r>
              <a:rPr lang="en-US" sz="2800" b="0" baseline="-25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</a:t>
            </a:r>
            <a:r>
              <a:rPr lang="en-US" sz="28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–M</a:t>
            </a:r>
            <a:r>
              <a:rPr lang="en-US" sz="2800" b="0" baseline="-25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</a:t>
            </a:r>
            <a:r>
              <a:rPr lang="en-US" sz="28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Microstrip </a:t>
            </a:r>
            <a:r>
              <a:rPr lang="en-US" sz="2800" b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transmission lines </a:t>
            </a:r>
            <a:endParaRPr lang="en-US" sz="2800" b="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8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But, E-fields between M</a:t>
            </a:r>
            <a:r>
              <a:rPr lang="en-US" sz="2800" b="0" baseline="-25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</a:t>
            </a:r>
            <a:r>
              <a:rPr lang="en-US" sz="28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-M</a:t>
            </a:r>
            <a:r>
              <a:rPr lang="en-US" sz="2800" b="0" baseline="-25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</a:t>
            </a:r>
            <a:r>
              <a:rPr lang="en-US" sz="28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are not negligible !! 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988915"/>
            <a:ext cx="1909460" cy="129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09045" y="808783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804863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8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Step 3</a:t>
            </a:r>
            <a:endParaRPr lang="en-US" sz="2800" b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Balun Configurations in PA ICs </a:t>
            </a:r>
          </a:p>
        </p:txBody>
      </p:sp>
      <p:pic>
        <p:nvPicPr>
          <p:cNvPr id="19458" name="Picture 2" descr="https://encrypted-tbn2.gstatic.com/images?q=tbn:ANd9GcRVmbD6jwKFoFPWu2MGFEeRcddppWxIwlSANJSpXo2dnqWYKuvJ8kp5UBeZ"/>
          <p:cNvPicPr>
            <a:picLocks noChangeAspect="1" noChangeArrowheads="1"/>
          </p:cNvPicPr>
          <p:nvPr/>
        </p:nvPicPr>
        <p:blipFill>
          <a:blip r:embed="rId3" cstate="print"/>
          <a:srcRect l="26609" t="8791" r="5854" b="22111"/>
          <a:stretch>
            <a:fillRect/>
          </a:stretch>
        </p:blipFill>
        <p:spPr bwMode="auto">
          <a:xfrm>
            <a:off x="7911380" y="57998"/>
            <a:ext cx="1214320" cy="421639"/>
          </a:xfrm>
          <a:prstGeom prst="rect">
            <a:avLst/>
          </a:prstGeom>
          <a:noFill/>
        </p:spPr>
      </p:pic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12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371600"/>
            <a:ext cx="597217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57347" y="3200400"/>
            <a:ext cx="1657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Walls M</a:t>
            </a:r>
            <a:r>
              <a:rPr lang="en-US" sz="1800" baseline="-25000" dirty="0" smtClean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n-US" sz="1800" dirty="0">
                <a:solidFill>
                  <a:srgbClr val="FFFFFF"/>
                </a:solidFill>
                <a:latin typeface="Arial" charset="0"/>
              </a:rPr>
              <a:t>-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M</a:t>
            </a:r>
            <a:r>
              <a:rPr lang="en-US" sz="1800" baseline="-25000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1800" baseline="-25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845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CAP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2895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CAP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4267" y="417933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M</a:t>
            </a:r>
            <a:r>
              <a:rPr lang="en-US" sz="1800" baseline="-25000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1800" baseline="-25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8573" y="23622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GND (M</a:t>
            </a:r>
            <a:r>
              <a:rPr lang="en-US" sz="1800" baseline="-25000" dirty="0" smtClean="0">
                <a:solidFill>
                  <a:srgbClr val="FFFFFF"/>
                </a:solidFill>
                <a:latin typeface="Arial" charset="0"/>
              </a:rPr>
              <a:t>1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)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9923" y="38862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TRs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4990118"/>
            <a:ext cx="1884260" cy="127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62103" y="5867400"/>
            <a:ext cx="7477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</a:t>
            </a:r>
            <a:r>
              <a:rPr lang="en-US" sz="2800" b="0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</a:t>
            </a: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–M</a:t>
            </a:r>
            <a:r>
              <a:rPr lang="en-US" sz="2800" b="0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</a:t>
            </a: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E-field shield using sidewalls</a:t>
            </a:r>
          </a:p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Well-balanced balun with </a:t>
            </a:r>
            <a:r>
              <a:rPr lang="en-US" sz="2800" b="0" u="sng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short length (</a:t>
            </a:r>
            <a:r>
              <a:rPr lang="el-GR" sz="2800" b="0" u="sng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λ</a:t>
            </a:r>
            <a:r>
              <a:rPr lang="en-US" sz="2800" b="0" u="sng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/16)</a:t>
            </a:r>
          </a:p>
        </p:txBody>
      </p:sp>
      <p:grpSp>
        <p:nvGrpSpPr>
          <p:cNvPr id="16" name="Group 33"/>
          <p:cNvGrpSpPr/>
          <p:nvPr/>
        </p:nvGrpSpPr>
        <p:grpSpPr>
          <a:xfrm>
            <a:off x="5999320" y="924222"/>
            <a:ext cx="2805113" cy="2314575"/>
            <a:chOff x="6099810" y="232291"/>
            <a:chExt cx="2805113" cy="2314575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810" y="232291"/>
              <a:ext cx="2805113" cy="2314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233597" y="1034534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sidewall</a:t>
              </a:r>
              <a:endParaRPr lang="en-US" sz="18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50993" y="1186934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sidewall</a:t>
              </a:r>
              <a:endParaRPr lang="en-US" sz="18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20000" y="849868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M</a:t>
              </a:r>
              <a:r>
                <a:rPr lang="en-US" sz="1800" baseline="-25000" dirty="0" smtClean="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en-US" sz="1800" baseline="-250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9810" y="2177534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M</a:t>
              </a:r>
              <a:r>
                <a:rPr lang="en-US" sz="1800" baseline="-250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1800" baseline="-250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53400" y="198120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TRs</a:t>
              </a:r>
              <a:endParaRPr lang="en-US" sz="1800" baseline="-250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56045" y="30480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CAP</a:t>
              </a:r>
              <a:endParaRPr lang="en-US" sz="1800" baseline="-25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09045" y="808783"/>
            <a:ext cx="1443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804863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Step 4</a:t>
            </a:r>
            <a:endParaRPr lang="en-US" sz="28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2:1 Balun Test Results </a:t>
            </a:r>
          </a:p>
        </p:txBody>
      </p:sp>
      <p:pic>
        <p:nvPicPr>
          <p:cNvPr id="19458" name="Picture 2" descr="https://encrypted-tbn2.gstatic.com/images?q=tbn:ANd9GcRVmbD6jwKFoFPWu2MGFEeRcddppWxIwlSANJSpXo2dnqWYKuvJ8kp5UBeZ"/>
          <p:cNvPicPr>
            <a:picLocks noChangeAspect="1" noChangeArrowheads="1"/>
          </p:cNvPicPr>
          <p:nvPr/>
        </p:nvPicPr>
        <p:blipFill>
          <a:blip r:embed="rId3" cstate="print"/>
          <a:srcRect l="26609" t="8791" r="5854" b="22111"/>
          <a:stretch>
            <a:fillRect/>
          </a:stretch>
        </p:blipFill>
        <p:spPr bwMode="auto">
          <a:xfrm>
            <a:off x="7911380" y="57998"/>
            <a:ext cx="1214320" cy="421639"/>
          </a:xfrm>
          <a:prstGeom prst="rect">
            <a:avLst/>
          </a:prstGeom>
          <a:noFill/>
        </p:spPr>
      </p:pic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13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553" y="792055"/>
            <a:ext cx="1714229" cy="18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883" y="2558222"/>
            <a:ext cx="1719412" cy="189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745" y="4357725"/>
            <a:ext cx="1729278" cy="191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42" y="1397288"/>
            <a:ext cx="4910630" cy="394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338379" y="5390944"/>
            <a:ext cx="4548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*Does not de-embed losses of PADs , capacitors, and interconnection lines</a:t>
            </a:r>
            <a:endParaRPr lang="en-US" sz="1800" b="0" i="1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9240" y="971465"/>
            <a:ext cx="4849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Back-to-back measured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S-parameters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37594" y="879855"/>
            <a:ext cx="18950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</a:t>
            </a:r>
            <a:r>
              <a:rPr lang="en-US" sz="2400" b="0" u="sng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</a:t>
            </a: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= 103fF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F</a:t>
            </a:r>
            <a:r>
              <a:rPr lang="en-US" sz="2400" b="0" u="sng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</a:t>
            </a: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= 81GHz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I.L. = -1.1dB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S21 = -1.76dB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37594" y="2648087"/>
            <a:ext cx="18950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</a:t>
            </a:r>
            <a:r>
              <a:rPr lang="en-US" sz="2400" b="0" u="sng" baseline="-250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</a:t>
            </a: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= 78fF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F</a:t>
            </a:r>
            <a:r>
              <a:rPr lang="en-US" sz="2400" b="0" u="sng" baseline="-250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</a:t>
            </a: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= </a:t>
            </a: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94GHz</a:t>
            </a:r>
            <a:endParaRPr lang="en-US" sz="2400" b="0" u="sng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I.L. = -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1.2dB 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S21 = -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1.79dB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7594" y="4451091"/>
            <a:ext cx="18950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</a:t>
            </a:r>
            <a:r>
              <a:rPr lang="en-US" sz="2400" b="0" u="sng" baseline="-250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</a:t>
            </a: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= 65fF</a:t>
            </a:r>
            <a:endParaRPr lang="en-US" sz="2400" b="0" u="sng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F</a:t>
            </a:r>
            <a:r>
              <a:rPr lang="en-US" sz="2400" b="0" u="sng" baseline="-250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</a:t>
            </a: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= </a:t>
            </a: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103GHz</a:t>
            </a:r>
            <a:endParaRPr lang="en-US" sz="2400" b="0" u="sng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I.L. = -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1.2dB 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S21 = -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1.56dB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19" y="884510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v1</a:t>
            </a:r>
            <a:endParaRPr lang="en-US" sz="1800" b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740" y="2635104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v2</a:t>
            </a:r>
            <a:endParaRPr lang="en-US" sz="1800" b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19" y="4455152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v3</a:t>
            </a:r>
            <a:endParaRPr lang="en-US" sz="1800" b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4195" y="6388905"/>
            <a:ext cx="8803822" cy="41524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0.6~0.8 dB single-pass insertion loss (used for 4:1 power combining)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InP HBT (Teledyne 250nm HBT)</a:t>
            </a:r>
          </a:p>
        </p:txBody>
      </p:sp>
      <p:pic>
        <p:nvPicPr>
          <p:cNvPr id="19458" name="Picture 2" descr="https://encrypted-tbn2.gstatic.com/images?q=tbn:ANd9GcRVmbD6jwKFoFPWu2MGFEeRcddppWxIwlSANJSpXo2dnqWYKuvJ8kp5UBeZ"/>
          <p:cNvPicPr>
            <a:picLocks noChangeAspect="1" noChangeArrowheads="1"/>
          </p:cNvPicPr>
          <p:nvPr/>
        </p:nvPicPr>
        <p:blipFill>
          <a:blip r:embed="rId3" cstate="print"/>
          <a:srcRect l="26609" t="8791" r="5854" b="22111"/>
          <a:stretch>
            <a:fillRect/>
          </a:stretch>
        </p:blipFill>
        <p:spPr bwMode="auto">
          <a:xfrm>
            <a:off x="7911380" y="57998"/>
            <a:ext cx="1214320" cy="421639"/>
          </a:xfrm>
          <a:prstGeom prst="rect">
            <a:avLst/>
          </a:prstGeom>
          <a:noFill/>
        </p:spPr>
      </p:pic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14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089" y="1024495"/>
            <a:ext cx="4022435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cell: 0.25</a:t>
            </a:r>
            <a:r>
              <a:rPr lang="el-GR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μ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 x 6</a:t>
            </a:r>
            <a:r>
              <a:rPr lang="el-GR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μ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 x 4-fingers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BV</a:t>
            </a:r>
            <a:r>
              <a:rPr lang="en-US" sz="2400" b="0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CEO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= 4.5V ,  I</a:t>
            </a:r>
            <a:r>
              <a:rPr lang="en-US" sz="2400" b="0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C,max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= 72mA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2400" b="0" baseline="-250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out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= 15.5dBm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US" sz="2400" b="0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opt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= 56</a:t>
            </a:r>
            <a:r>
              <a:rPr lang="el-GR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Ω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4058" y="2990900"/>
            <a:ext cx="2887337" cy="245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94195" y="4050897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Base</a:t>
            </a:r>
            <a:endParaRPr lang="en-US" sz="18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9924" y="2798181"/>
            <a:ext cx="218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Emitters to GND</a:t>
            </a:r>
            <a:endParaRPr lang="en-US" sz="18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6232" y="1390408"/>
            <a:ext cx="4193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MAG/MSG including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EM-Momentum results</a:t>
            </a:r>
            <a:endParaRPr lang="en-US" sz="20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8945" y="5070825"/>
            <a:ext cx="51601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350GHz f</a:t>
            </a:r>
            <a:r>
              <a:rPr lang="el-GR" sz="2400" b="0" baseline="-2500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, 590GHz f</a:t>
            </a:r>
            <a:r>
              <a:rPr lang="en-US" sz="2400" b="0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max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@ J</a:t>
            </a:r>
            <a:r>
              <a:rPr lang="en-US" sz="2400" b="0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=6mA/</a:t>
            </a:r>
            <a:r>
              <a:rPr lang="el-GR" sz="2400" b="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μ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2400" b="0" baseline="300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grpSp>
        <p:nvGrpSpPr>
          <p:cNvPr id="13" name="Group 8"/>
          <p:cNvGrpSpPr/>
          <p:nvPr/>
        </p:nvGrpSpPr>
        <p:grpSpPr>
          <a:xfrm>
            <a:off x="4222096" y="1787175"/>
            <a:ext cx="4271264" cy="3174609"/>
            <a:chOff x="3886200" y="1447800"/>
            <a:chExt cx="4957064" cy="375417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447800"/>
              <a:ext cx="4957064" cy="3754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 bwMode="auto">
            <a:xfrm>
              <a:off x="4254500" y="4318000"/>
              <a:ext cx="45847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7162800" y="1459230"/>
              <a:ext cx="0" cy="3352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Rectangle 16"/>
          <p:cNvSpPr/>
          <p:nvPr/>
        </p:nvSpPr>
        <p:spPr>
          <a:xfrm>
            <a:off x="4155598" y="5623660"/>
            <a:ext cx="3070149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~13dB MAG @ 85 GHz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88799" y="4039578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Collector</a:t>
            </a:r>
            <a:endParaRPr lang="en-US" sz="18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9024" y="5633697"/>
            <a:ext cx="251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Courtesy: Teledyne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Science Company </a:t>
            </a:r>
            <a:endParaRPr lang="en-US" sz="20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 PA Designs Using 2:1 Balun</a:t>
            </a:r>
          </a:p>
        </p:txBody>
      </p:sp>
      <p:pic>
        <p:nvPicPr>
          <p:cNvPr id="19458" name="Picture 2" descr="https://encrypted-tbn2.gstatic.com/images?q=tbn:ANd9GcRVmbD6jwKFoFPWu2MGFEeRcddppWxIwlSANJSpXo2dnqWYKuvJ8kp5UBeZ"/>
          <p:cNvPicPr>
            <a:picLocks noChangeAspect="1" noChangeArrowheads="1"/>
          </p:cNvPicPr>
          <p:nvPr/>
        </p:nvPicPr>
        <p:blipFill>
          <a:blip r:embed="rId3" cstate="print"/>
          <a:srcRect l="26609" t="8791" r="5854" b="22111"/>
          <a:stretch>
            <a:fillRect/>
          </a:stretch>
        </p:blipFill>
        <p:spPr bwMode="auto">
          <a:xfrm>
            <a:off x="7911380" y="57998"/>
            <a:ext cx="1214320" cy="421639"/>
          </a:xfrm>
          <a:prstGeom prst="rect">
            <a:avLst/>
          </a:prstGeom>
          <a:noFill/>
        </p:spPr>
      </p:pic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15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931491"/>
            <a:ext cx="4931826" cy="346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21" t="3027" r="6592" b="2940"/>
          <a:stretch/>
        </p:blipFill>
        <p:spPr bwMode="auto">
          <a:xfrm>
            <a:off x="5882637" y="931491"/>
            <a:ext cx="2760293" cy="501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 bwMode="auto">
          <a:xfrm>
            <a:off x="1236203" y="1008404"/>
            <a:ext cx="3070877" cy="92294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0000"/>
              </a:buClr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323888" y="2444097"/>
            <a:ext cx="1845891" cy="8374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0000"/>
              </a:buClr>
            </a:pPr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4307080" y="1931350"/>
            <a:ext cx="2016808" cy="5127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1239519" y="3401227"/>
            <a:ext cx="3070877" cy="922946"/>
          </a:xfrm>
          <a:prstGeom prst="rect">
            <a:avLst/>
          </a:prstGeom>
          <a:noFill/>
          <a:ln w="28575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0000"/>
              </a:buClr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323887" y="3557019"/>
            <a:ext cx="1845891" cy="837488"/>
          </a:xfrm>
          <a:prstGeom prst="rect">
            <a:avLst/>
          </a:prstGeom>
          <a:noFill/>
          <a:ln w="28575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4307079" y="3401227"/>
            <a:ext cx="2016808" cy="155792"/>
          </a:xfrm>
          <a:prstGeom prst="straightConnector1">
            <a:avLst/>
          </a:prstGeom>
          <a:noFill/>
          <a:ln w="28575" cap="flat" cmpd="sng" algn="ctr">
            <a:solidFill>
              <a:srgbClr val="0099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1620519" y="2730667"/>
            <a:ext cx="2341881" cy="461473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0000"/>
              </a:buClr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710679" y="3401226"/>
            <a:ext cx="1083085" cy="396073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0000"/>
              </a:buClr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30318" y="4640712"/>
            <a:ext cx="535987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defTabSz="804863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Identical input / output baluns</a:t>
            </a:r>
          </a:p>
          <a:p>
            <a:pPr marL="342900" indent="-342900" defTabSz="804863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2-stage input matching networks</a:t>
            </a:r>
          </a:p>
          <a:p>
            <a:pPr marL="342900" indent="-342900" defTabSz="804863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Active bias – thermal / class-AB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Single-Stage PA IC Test Results (86GHz)</a:t>
            </a:r>
          </a:p>
        </p:txBody>
      </p:sp>
      <p:pic>
        <p:nvPicPr>
          <p:cNvPr id="19458" name="Picture 2" descr="https://encrypted-tbn2.gstatic.com/images?q=tbn:ANd9GcRVmbD6jwKFoFPWu2MGFEeRcddppWxIwlSANJSpXo2dnqWYKuvJ8kp5UBeZ"/>
          <p:cNvPicPr>
            <a:picLocks noChangeAspect="1" noChangeArrowheads="1"/>
          </p:cNvPicPr>
          <p:nvPr/>
        </p:nvPicPr>
        <p:blipFill>
          <a:blip r:embed="rId3" cstate="print"/>
          <a:srcRect l="26609" t="8791" r="5854" b="22111"/>
          <a:stretch>
            <a:fillRect/>
          </a:stretch>
        </p:blipFill>
        <p:spPr bwMode="auto">
          <a:xfrm>
            <a:off x="7911380" y="57998"/>
            <a:ext cx="1214320" cy="421639"/>
          </a:xfrm>
          <a:prstGeom prst="rect">
            <a:avLst/>
          </a:prstGeom>
          <a:noFill/>
        </p:spPr>
      </p:pic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16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774" y="5102538"/>
            <a:ext cx="8120765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lvl="1" algn="ctr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10dB Gain, 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&gt;100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mW </a:t>
            </a: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</a:t>
            </a:r>
            <a:r>
              <a:rPr lang="en-US" sz="2400" b="0" baseline="-2500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SAT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,  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&gt;30%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PAE,  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23GHz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3dB-bandwidth</a:t>
            </a:r>
            <a:endParaRPr lang="en-US" sz="2400" b="0" baseline="30000" dirty="0" smtClean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95"/>
          <a:stretch/>
        </p:blipFill>
        <p:spPr bwMode="auto">
          <a:xfrm>
            <a:off x="84480" y="1307788"/>
            <a:ext cx="8889430" cy="36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5895" y="5785593"/>
            <a:ext cx="8822120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Power per unit IC die area* =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294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mW/mm</a:t>
            </a:r>
            <a:r>
              <a:rPr lang="en-US" sz="2400" b="0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(if pad area included)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                                            =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723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mW/mm</a:t>
            </a:r>
            <a:r>
              <a:rPr lang="en-US" sz="2400" b="0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(if pad area not included)</a:t>
            </a:r>
            <a:endParaRPr lang="en-US" sz="2400" b="0" baseline="30000" dirty="0" smtClean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Two-Stage PA IC Test Results (86GHz)</a:t>
            </a:r>
          </a:p>
        </p:txBody>
      </p:sp>
      <p:pic>
        <p:nvPicPr>
          <p:cNvPr id="19458" name="Picture 2" descr="https://encrypted-tbn2.gstatic.com/images?q=tbn:ANd9GcRVmbD6jwKFoFPWu2MGFEeRcddppWxIwlSANJSpXo2dnqWYKuvJ8kp5UBeZ"/>
          <p:cNvPicPr>
            <a:picLocks noChangeAspect="1" noChangeArrowheads="1"/>
          </p:cNvPicPr>
          <p:nvPr/>
        </p:nvPicPr>
        <p:blipFill>
          <a:blip r:embed="rId3" cstate="print"/>
          <a:srcRect l="26609" t="8791" r="5854" b="22111"/>
          <a:stretch>
            <a:fillRect/>
          </a:stretch>
        </p:blipFill>
        <p:spPr bwMode="auto">
          <a:xfrm>
            <a:off x="7911380" y="57998"/>
            <a:ext cx="1214320" cy="421639"/>
          </a:xfrm>
          <a:prstGeom prst="rect">
            <a:avLst/>
          </a:prstGeom>
          <a:noFill/>
        </p:spPr>
      </p:pic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17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774" y="5102538"/>
            <a:ext cx="8120765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lvl="1" algn="ctr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17.5dB Gain, &gt;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200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mW </a:t>
            </a: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</a:t>
            </a:r>
            <a:r>
              <a:rPr lang="en-US" sz="2400" b="0" baseline="-2500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SAT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,  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&gt;30%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PAE</a:t>
            </a:r>
            <a:endParaRPr lang="en-US" sz="2400" b="0" baseline="30000" dirty="0" smtClean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895" y="5785593"/>
            <a:ext cx="8822120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Power per unit IC die area* =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307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mW/mm</a:t>
            </a:r>
            <a:r>
              <a:rPr lang="en-US" sz="2400" b="0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(if pad area included)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                                                 =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497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mW/mm</a:t>
            </a:r>
            <a:r>
              <a:rPr lang="en-US" sz="2400" b="0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(if pad area not included)</a:t>
            </a:r>
            <a:endParaRPr lang="en-US" sz="2400" b="0" baseline="30000" dirty="0" smtClean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745"/>
          <a:stretch/>
        </p:blipFill>
        <p:spPr bwMode="auto">
          <a:xfrm>
            <a:off x="18300" y="772675"/>
            <a:ext cx="5312650" cy="436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 descr="Picture1"/>
          <p:cNvPicPr>
            <a:picLocks noChangeAspect="1" noChangeArrowheads="1"/>
          </p:cNvPicPr>
          <p:nvPr/>
        </p:nvPicPr>
        <p:blipFill>
          <a:blip r:embed="rId5" cstate="print"/>
          <a:srcRect l="35313"/>
          <a:stretch>
            <a:fillRect/>
          </a:stretch>
        </p:blipFill>
        <p:spPr bwMode="auto">
          <a:xfrm>
            <a:off x="5404163" y="1000360"/>
            <a:ext cx="3630083" cy="356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32188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800 mW 1.3mm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Design Using 4:1 Baluns</a:t>
            </a:r>
          </a:p>
        </p:txBody>
      </p:sp>
      <p:pic>
        <p:nvPicPr>
          <p:cNvPr id="19458" name="Picture 2" descr="https://encrypted-tbn2.gstatic.com/images?q=tbn:ANd9GcRVmbD6jwKFoFPWu2MGFEeRcddppWxIwlSANJSpXo2dnqWYKuvJ8kp5UBeZ"/>
          <p:cNvPicPr>
            <a:picLocks noChangeAspect="1" noChangeArrowheads="1"/>
          </p:cNvPicPr>
          <p:nvPr/>
        </p:nvPicPr>
        <p:blipFill>
          <a:blip r:embed="rId3" cstate="print"/>
          <a:srcRect l="26609" t="8791" r="5854" b="22111"/>
          <a:stretch>
            <a:fillRect/>
          </a:stretch>
        </p:blipFill>
        <p:spPr bwMode="auto">
          <a:xfrm>
            <a:off x="7911380" y="57998"/>
            <a:ext cx="1214320" cy="421639"/>
          </a:xfrm>
          <a:prstGeom prst="rect">
            <a:avLst/>
          </a:prstGeom>
          <a:noFill/>
        </p:spPr>
      </p:pic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18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004" y="722083"/>
            <a:ext cx="82632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Baluns for 4:1 series-connected power-combining </a:t>
            </a:r>
            <a:endParaRPr lang="en-US" sz="20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74" y="3646542"/>
            <a:ext cx="4572858" cy="262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61" y="3646543"/>
            <a:ext cx="3023492" cy="27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779362" y="3277210"/>
            <a:ext cx="4355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4:1 Two-Stage Layout (1.2x1.1mm</a:t>
            </a:r>
            <a:r>
              <a:rPr lang="en-US" sz="2000" b="0" baseline="30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)</a:t>
            </a:r>
            <a:endParaRPr lang="en-US" sz="20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2604" y="3277210"/>
            <a:ext cx="3023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4:1 Two-Stage Schematic</a:t>
            </a:r>
            <a:endParaRPr lang="en-US" sz="20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pic>
        <p:nvPicPr>
          <p:cNvPr id="17" name="Picture 16" descr="series_lin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91" y="1066916"/>
            <a:ext cx="6678760" cy="2052905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94195" y="6429035"/>
            <a:ext cx="8272555" cy="41524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Small-signal data looks good. Need driver amp for P</a:t>
            </a:r>
            <a:r>
              <a:rPr lang="en-US" sz="2400" i="1" baseline="-25000" dirty="0" smtClean="0">
                <a:latin typeface="Calibri" pitchFamily="34" charset="0"/>
                <a:cs typeface="Calibri" pitchFamily="34" charset="0"/>
              </a:rPr>
              <a:t>sat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testing.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40730" y="76200"/>
            <a:ext cx="8229600" cy="609600"/>
          </a:xfrm>
        </p:spPr>
        <p:txBody>
          <a:bodyPr/>
          <a:lstStyle/>
          <a:p>
            <a:r>
              <a:rPr lang="en-US" sz="3200" b="1" dirty="0" smtClean="0"/>
              <a:t>Sub-λ/4 </a:t>
            </a:r>
            <a:r>
              <a:rPr lang="en-US" sz="3200" dirty="0" smtClean="0"/>
              <a:t>Baluns for </a:t>
            </a:r>
            <a:r>
              <a:rPr lang="en-US" sz="3200" b="1" dirty="0" smtClean="0"/>
              <a:t>Series</a:t>
            </a:r>
            <a:r>
              <a:rPr lang="en-US" sz="3200" dirty="0" smtClean="0"/>
              <a:t> Combining</a:t>
            </a:r>
          </a:p>
        </p:txBody>
      </p:sp>
      <p:pic>
        <p:nvPicPr>
          <p:cNvPr id="19458" name="Picture 2" descr="https://encrypted-tbn2.gstatic.com/images?q=tbn:ANd9GcRVmbD6jwKFoFPWu2MGFEeRcddppWxIwlSANJSpXo2dnqWYKuvJ8kp5UBeZ"/>
          <p:cNvPicPr>
            <a:picLocks noChangeAspect="1" noChangeArrowheads="1"/>
          </p:cNvPicPr>
          <p:nvPr/>
        </p:nvPicPr>
        <p:blipFill>
          <a:blip r:embed="rId3" cstate="print"/>
          <a:srcRect l="26609" t="8791" r="5854" b="22111"/>
          <a:stretch>
            <a:fillRect/>
          </a:stretch>
        </p:blipFill>
        <p:spPr bwMode="auto">
          <a:xfrm>
            <a:off x="7911380" y="57998"/>
            <a:ext cx="1214320" cy="421639"/>
          </a:xfrm>
          <a:prstGeom prst="rect">
            <a:avLst/>
          </a:prstGeom>
          <a:noFill/>
        </p:spPr>
      </p:pic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19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21" t="3027" r="6592" b="2940"/>
          <a:stretch/>
        </p:blipFill>
        <p:spPr bwMode="auto">
          <a:xfrm>
            <a:off x="7304220" y="784091"/>
            <a:ext cx="1435689" cy="260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93" t="3813" r="2935" b="2950"/>
          <a:stretch/>
        </p:blipFill>
        <p:spPr bwMode="auto">
          <a:xfrm>
            <a:off x="5957239" y="3546128"/>
            <a:ext cx="2782211" cy="276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 rot="16200000">
            <a:off x="6232315" y="1844580"/>
            <a:ext cx="1571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450 x 820 </a:t>
            </a:r>
            <a:r>
              <a:rPr lang="en-US" sz="1600" b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um</a:t>
            </a:r>
            <a:r>
              <a:rPr lang="en-US" sz="1600" b="0" baseline="30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</a:t>
            </a:r>
            <a:endParaRPr lang="en-US" sz="1600" b="0" baseline="300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3599" y="6278036"/>
            <a:ext cx="1836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825 </a:t>
            </a:r>
            <a:r>
              <a:rPr lang="en-US" sz="1600" b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</a:t>
            </a:r>
            <a:r>
              <a:rPr lang="en-US" sz="1600" b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820 um</a:t>
            </a:r>
            <a:r>
              <a:rPr lang="en-US" sz="1600" b="0" baseline="30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1600" b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194" y="824165"/>
            <a:ext cx="6451075" cy="535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0" dirty="0" smtClean="0">
                <a:latin typeface="Calibri" pitchFamily="34" charset="0"/>
              </a:rPr>
              <a:t>Series combining using sub-</a:t>
            </a:r>
            <a:r>
              <a:rPr lang="en-US" sz="2100" b="0" dirty="0" smtClean="0">
                <a:latin typeface="Symbol" pitchFamily="18" charset="2"/>
              </a:rPr>
              <a:t>l</a:t>
            </a:r>
            <a:r>
              <a:rPr lang="en-US" sz="2100" b="0" dirty="0" smtClean="0">
                <a:latin typeface="Calibri" pitchFamily="34" charset="0"/>
              </a:rPr>
              <a:t>/4 baluns </a:t>
            </a:r>
            <a:br>
              <a:rPr lang="en-US" sz="2100" b="0" dirty="0" smtClean="0">
                <a:latin typeface="Calibri" pitchFamily="34" charset="0"/>
              </a:rPr>
            </a:br>
            <a:r>
              <a:rPr lang="en-US" sz="2100" b="0" dirty="0" smtClean="0">
                <a:latin typeface="Calibri" pitchFamily="34" charset="0"/>
              </a:rPr>
              <a:t>     Low-loss (~0.6 dB @85GHz) → high  efficiency</a:t>
            </a:r>
            <a:br>
              <a:rPr lang="en-US" sz="2100" b="0" dirty="0" smtClean="0">
                <a:latin typeface="Calibri" pitchFamily="34" charset="0"/>
              </a:rPr>
            </a:br>
            <a:r>
              <a:rPr lang="en-US" sz="2100" b="0" dirty="0" smtClean="0">
                <a:latin typeface="Calibri" pitchFamily="34" charset="0"/>
              </a:rPr>
              <a:t>     Compact→ small die area</a:t>
            </a:r>
            <a:br>
              <a:rPr lang="en-US" sz="2100" b="0" dirty="0" smtClean="0">
                <a:latin typeface="Calibri" pitchFamily="34" charset="0"/>
              </a:rPr>
            </a:br>
            <a:r>
              <a:rPr lang="en-US" sz="2100" b="0" dirty="0" smtClean="0">
                <a:latin typeface="Calibri" pitchFamily="34" charset="0"/>
              </a:rPr>
              <a:t/>
            </a:r>
            <a:br>
              <a:rPr lang="en-US" sz="2100" b="0" dirty="0" smtClean="0">
                <a:latin typeface="Calibri" pitchFamily="34" charset="0"/>
              </a:rPr>
            </a:br>
            <a:r>
              <a:rPr lang="en-US" sz="2100" b="0" dirty="0" smtClean="0">
                <a:latin typeface="Calibri" pitchFamily="34" charset="0"/>
              </a:rPr>
              <a:t/>
            </a:r>
            <a:br>
              <a:rPr lang="en-US" sz="2100" b="0" dirty="0" smtClean="0">
                <a:latin typeface="Calibri" pitchFamily="34" charset="0"/>
              </a:rPr>
            </a:br>
            <a:r>
              <a:rPr lang="en-US" sz="2100" b="0" dirty="0" smtClean="0">
                <a:latin typeface="Calibri" pitchFamily="34" charset="0"/>
              </a:rPr>
              <a:t>2:1 baluns→ effective 2:1 series connection</a:t>
            </a:r>
            <a:br>
              <a:rPr lang="en-US" sz="2100" b="0" dirty="0" smtClean="0">
                <a:latin typeface="Calibri" pitchFamily="34" charset="0"/>
              </a:rPr>
            </a:br>
            <a:r>
              <a:rPr lang="en-US" sz="2100" b="0" dirty="0" smtClean="0">
                <a:latin typeface="Calibri" pitchFamily="34" charset="0"/>
              </a:rPr>
              <a:t>     4:1 increase in output power.</a:t>
            </a:r>
          </a:p>
          <a:p>
            <a:r>
              <a:rPr lang="en-US" sz="2100" b="0" dirty="0" smtClean="0">
                <a:latin typeface="Calibri" pitchFamily="34" charset="0"/>
              </a:rPr>
              <a:t/>
            </a:r>
            <a:br>
              <a:rPr lang="en-US" sz="2100" b="0" dirty="0" smtClean="0">
                <a:latin typeface="Calibri" pitchFamily="34" charset="0"/>
              </a:rPr>
            </a:br>
            <a:r>
              <a:rPr lang="en-US" sz="2100" b="0" dirty="0" smtClean="0">
                <a:latin typeface="Calibri" pitchFamily="34" charset="0"/>
              </a:rPr>
              <a:t>W-band power amplifiers using 2:1 baluns</a:t>
            </a:r>
            <a:br>
              <a:rPr lang="en-US" sz="2100" b="0" dirty="0" smtClean="0">
                <a:latin typeface="Calibri" pitchFamily="34" charset="0"/>
              </a:rPr>
            </a:br>
            <a:r>
              <a:rPr lang="en-US" sz="2100" b="0" dirty="0" smtClean="0">
                <a:latin typeface="Calibri" pitchFamily="34" charset="0"/>
              </a:rPr>
              <a:t>     Record &gt;30% PAE @ 100mW, 200mW  </a:t>
            </a:r>
            <a:br>
              <a:rPr lang="en-US" sz="2100" b="0" dirty="0" smtClean="0">
                <a:latin typeface="Calibri" pitchFamily="34" charset="0"/>
              </a:rPr>
            </a:br>
            <a:r>
              <a:rPr lang="en-US" sz="2100" b="0" dirty="0" smtClean="0">
                <a:latin typeface="Calibri" pitchFamily="34" charset="0"/>
              </a:rPr>
              <a:t>     Record 23  GHz 3-dB bandwidth </a:t>
            </a:r>
            <a:br>
              <a:rPr lang="en-US" sz="2100" b="0" dirty="0" smtClean="0">
                <a:latin typeface="Calibri" pitchFamily="34" charset="0"/>
              </a:rPr>
            </a:br>
            <a:r>
              <a:rPr lang="en-US" sz="2100" b="0" dirty="0" smtClean="0">
                <a:latin typeface="Calibri" pitchFamily="34" charset="0"/>
              </a:rPr>
              <a:t>     Record 723mW/mm</a:t>
            </a:r>
            <a:r>
              <a:rPr lang="en-US" sz="2100" b="0" baseline="30000" dirty="0" smtClean="0">
                <a:latin typeface="Calibri" pitchFamily="34" charset="0"/>
              </a:rPr>
              <a:t>2</a:t>
            </a:r>
            <a:r>
              <a:rPr lang="en-US" sz="2100" b="0" dirty="0" smtClean="0">
                <a:latin typeface="Calibri" pitchFamily="34" charset="0"/>
              </a:rPr>
              <a:t> power density </a:t>
            </a:r>
          </a:p>
          <a:p>
            <a:r>
              <a:rPr lang="en-US" sz="2100" b="0" dirty="0" smtClean="0">
                <a:latin typeface="Calibri" pitchFamily="34" charset="0"/>
              </a:rPr>
              <a:t/>
            </a:r>
            <a:br>
              <a:rPr lang="en-US" sz="2100" b="0" dirty="0" smtClean="0">
                <a:latin typeface="Calibri" pitchFamily="34" charset="0"/>
              </a:rPr>
            </a:br>
            <a:r>
              <a:rPr lang="en-US" sz="2100" b="0" dirty="0" smtClean="0">
                <a:latin typeface="Calibri" pitchFamily="34" charset="0"/>
              </a:rPr>
              <a:t>Completed new designs in test</a:t>
            </a:r>
            <a:br>
              <a:rPr lang="en-US" sz="2100" b="0" dirty="0" smtClean="0">
                <a:latin typeface="Calibri" pitchFamily="34" charset="0"/>
              </a:rPr>
            </a:br>
            <a:r>
              <a:rPr lang="en-US" sz="2100" b="0" dirty="0" smtClean="0">
                <a:latin typeface="Calibri" pitchFamily="34" charset="0"/>
              </a:rPr>
              <a:t>     Higher-efficiency ~200 mW, 85 GHz designs</a:t>
            </a:r>
            <a:br>
              <a:rPr lang="en-US" sz="2100" b="0" dirty="0" smtClean="0">
                <a:latin typeface="Calibri" pitchFamily="34" charset="0"/>
              </a:rPr>
            </a:br>
            <a:r>
              <a:rPr lang="en-US" sz="2100" b="0" dirty="0" smtClean="0">
                <a:latin typeface="Calibri" pitchFamily="34" charset="0"/>
              </a:rPr>
              <a:t>     4:1 balun design: goal 800 mW, 85 GHz, 1.3 mm</a:t>
            </a:r>
            <a:r>
              <a:rPr lang="en-US" sz="2100" b="0" baseline="30000" dirty="0" smtClean="0">
                <a:latin typeface="Calibri" pitchFamily="34" charset="0"/>
              </a:rPr>
              <a:t>2</a:t>
            </a:r>
            <a:r>
              <a:rPr lang="en-US" sz="2100" b="0" dirty="0" smtClean="0">
                <a:latin typeface="Calibri" pitchFamily="34" charset="0"/>
              </a:rPr>
              <a:t/>
            </a:r>
            <a:br>
              <a:rPr lang="en-US" sz="2100" b="0" dirty="0" smtClean="0">
                <a:latin typeface="Calibri" pitchFamily="34" charset="0"/>
              </a:rPr>
            </a:br>
            <a:r>
              <a:rPr lang="en-US" sz="2100" b="0" dirty="0" smtClean="0">
                <a:latin typeface="Calibri" pitchFamily="34" charset="0"/>
              </a:rPr>
              <a:t>     220 GHz 4:1 balun design has been taped  out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1740023" y="2984941"/>
          <a:ext cx="5032932" cy="1062530"/>
        </p:xfrm>
        <a:graphic>
          <a:graphicData uri="http://schemas.openxmlformats.org/presentationml/2006/ole">
            <p:oleObj spid="_x0000_s19459" name="Equation" r:id="rId4" imgW="2044440" imgH="431640" progId="Equation.3">
              <p:embed/>
            </p:oleObj>
          </a:graphicData>
        </a:graphic>
      </p:graphicFrame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mm-Wave Power Amplifier: </a:t>
            </a:r>
            <a:r>
              <a:rPr lang="en-US" sz="3200" b="1" dirty="0" smtClean="0"/>
              <a:t>Challenges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381000" y="914400"/>
            <a:ext cx="8668806" cy="108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mm-Wave PAs: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applications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: High resolution imaging, high speed communication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needed: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High power / High efficiency / Small die area ( low cost) </a:t>
            </a: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2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9458" name="Picture 2" descr="https://encrypted-tbn2.gstatic.com/images?q=tbn:ANd9GcRVmbD6jwKFoFPWu2MGFEeRcddppWxIwlSANJSpXo2dnqWYKuvJ8kp5UBeZ"/>
          <p:cNvPicPr>
            <a:picLocks noChangeAspect="1" noChangeArrowheads="1"/>
          </p:cNvPicPr>
          <p:nvPr/>
        </p:nvPicPr>
        <p:blipFill>
          <a:blip r:embed="rId5" cstate="print"/>
          <a:srcRect l="26609" t="8791" r="5854" b="22111"/>
          <a:stretch>
            <a:fillRect/>
          </a:stretch>
        </p:blipFill>
        <p:spPr bwMode="auto">
          <a:xfrm>
            <a:off x="7911380" y="57998"/>
            <a:ext cx="1214320" cy="421639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 bwMode="auto">
          <a:xfrm>
            <a:off x="2371045" y="1974997"/>
            <a:ext cx="0" cy="31209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6276470" y="1993314"/>
            <a:ext cx="0" cy="31209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330379" y="1990107"/>
            <a:ext cx="13936" cy="98352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1991570" y="1986995"/>
            <a:ext cx="121432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737155" y="1986995"/>
            <a:ext cx="121432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710425" y="1986995"/>
            <a:ext cx="288401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170090" y="2301886"/>
            <a:ext cx="3642960" cy="41524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i="1" u="sng" dirty="0" smtClean="0">
                <a:latin typeface="Calibri" pitchFamily="34" charset="0"/>
                <a:cs typeface="Calibri" pitchFamily="34" charset="0"/>
              </a:rPr>
              <a:t>Extensive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power combining</a:t>
            </a: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5105400" y="2330705"/>
            <a:ext cx="3564930" cy="41524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i="1" u="sng" dirty="0" smtClean="0">
                <a:latin typeface="Calibri" pitchFamily="34" charset="0"/>
                <a:cs typeface="Calibri" pitchFamily="34" charset="0"/>
              </a:rPr>
              <a:t>Compact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power-combining 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6317585" y="4123366"/>
            <a:ext cx="0" cy="45537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5103265" y="4578736"/>
            <a:ext cx="3735020" cy="41524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i="1" u="sng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ff</a:t>
            </a:r>
            <a:r>
              <a:rPr lang="en-US" sz="2400" i="1" u="sng" dirty="0" smtClean="0">
                <a:latin typeface="Calibri" pitchFamily="34" charset="0"/>
                <a:cs typeface="Calibri" pitchFamily="34" charset="0"/>
              </a:rPr>
              <a:t>icient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power-combining 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2826415" y="4112055"/>
            <a:ext cx="2428640" cy="1131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5482740" y="4123366"/>
            <a:ext cx="136611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245984" y="4578736"/>
            <a:ext cx="6071601" cy="14124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Class E/D/F are poor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@ mm-wave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insufficient f</a:t>
            </a:r>
            <a:r>
              <a:rPr lang="en-US" sz="2400" b="0" baseline="-25000" dirty="0" smtClean="0">
                <a:latin typeface="Calibri" pitchFamily="34" charset="0"/>
                <a:cs typeface="Calibri" pitchFamily="34" charset="0"/>
              </a:rPr>
              <a:t>max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, 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high losses in harmonic terminations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efficiency must instead come from combiner 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>
            <a:off x="3054100" y="4123366"/>
            <a:ext cx="0" cy="45537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94195" y="6277245"/>
            <a:ext cx="8670330" cy="47064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Goal: efficient, compact mm-wave power-combiners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4" grpId="0" animBg="1"/>
      <p:bldP spid="55" grpId="0"/>
      <p:bldP spid="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9044" y="2532022"/>
            <a:ext cx="8333885" cy="398463"/>
          </a:xfrm>
          <a:prstGeom prst="rect">
            <a:avLst/>
          </a:prstGeom>
        </p:spPr>
        <p:txBody>
          <a:bodyPr/>
          <a:lstStyle>
            <a:lvl1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defTabSz="9271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 eaLnBrk="1" hangingPunct="1">
              <a:buClrTx/>
            </a:pP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</a:rPr>
              <a:t>Thanks for your attention! </a:t>
            </a:r>
          </a:p>
          <a:p>
            <a:pPr algn="ctr" eaLnBrk="1" hangingPunct="1">
              <a:buClrTx/>
            </a:pPr>
            <a:endParaRPr lang="en-US" sz="3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</a:pP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</a:rPr>
              <a:t>Questions? </a:t>
            </a:r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</a:pPr>
            <a:endParaRPr lang="en-US" sz="32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4642" y="6168509"/>
            <a:ext cx="3414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800" b="0" u="sng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hcpark@ece.ucsb.edu</a:t>
            </a:r>
          </a:p>
        </p:txBody>
      </p:sp>
      <p:pic>
        <p:nvPicPr>
          <p:cNvPr id="8" name="Picture 2" descr="http://www.csics.org/images/2010/New%20Site/CSICS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218" y="6057900"/>
            <a:ext cx="763732" cy="777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ttp://www.aw.id.ucsb.edu/logos/images/ucsbwave_1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237763"/>
            <a:ext cx="1147074" cy="610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2557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b="1" dirty="0" smtClean="0"/>
              <a:t>Parallel</a:t>
            </a:r>
            <a:r>
              <a:rPr lang="en-US" sz="3200" dirty="0" smtClean="0"/>
              <a:t> Power-Combining</a:t>
            </a: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3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9458" name="Picture 2" descr="https://encrypted-tbn2.gstatic.com/images?q=tbn:ANd9GcRVmbD6jwKFoFPWu2MGFEeRcddppWxIwlSANJSpXo2dnqWYKuvJ8kp5UBeZ"/>
          <p:cNvPicPr>
            <a:picLocks noChangeAspect="1" noChangeArrowheads="1"/>
          </p:cNvPicPr>
          <p:nvPr/>
        </p:nvPicPr>
        <p:blipFill>
          <a:blip r:embed="rId3" cstate="print"/>
          <a:srcRect l="26609" t="8791" r="5854" b="22111"/>
          <a:stretch>
            <a:fillRect/>
          </a:stretch>
        </p:blipFill>
        <p:spPr bwMode="auto">
          <a:xfrm>
            <a:off x="7911380" y="57998"/>
            <a:ext cx="1214320" cy="421639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0" y="924465"/>
            <a:ext cx="3152889" cy="135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 descr="2013_10_29_oct_mosfet_dra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18540" y="1238110"/>
            <a:ext cx="370332" cy="461772"/>
          </a:xfrm>
          <a:prstGeom prst="rect">
            <a:avLst/>
          </a:prstGeom>
        </p:spPr>
      </p:pic>
      <p:pic>
        <p:nvPicPr>
          <p:cNvPr id="26" name="Picture 25" descr="2013_10_29_oct_mosfet_dra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18540" y="2224745"/>
            <a:ext cx="278892" cy="278892"/>
          </a:xfrm>
          <a:prstGeom prst="rect">
            <a:avLst/>
          </a:prstGeom>
        </p:spPr>
      </p:pic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964840" y="1000360"/>
            <a:ext cx="4933175" cy="1597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Output power: P</a:t>
            </a:r>
            <a:r>
              <a:rPr lang="en-US" sz="2400" b="0" baseline="-25000" dirty="0" smtClean="0">
                <a:latin typeface="Calibri" pitchFamily="34" charset="0"/>
                <a:cs typeface="Calibri" pitchFamily="34" charset="0"/>
              </a:rPr>
              <a:t>OUT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x V x  I 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Parallel connection increases P</a:t>
            </a:r>
            <a:r>
              <a:rPr lang="en-US" sz="2400" b="0" baseline="-25000" dirty="0" smtClean="0">
                <a:latin typeface="Calibri" pitchFamily="34" charset="0"/>
                <a:cs typeface="Calibri" pitchFamily="34" charset="0"/>
              </a:rPr>
              <a:t>OUT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Load Impedance: Z</a:t>
            </a:r>
            <a:r>
              <a:rPr lang="en-US" sz="2400" b="0" baseline="-25000" dirty="0" smtClean="0">
                <a:latin typeface="Calibri" pitchFamily="34" charset="0"/>
                <a:cs typeface="Calibri" pitchFamily="34" charset="0"/>
              </a:rPr>
              <a:t>OPT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=  V / (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x I) 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Parallel connection decreases Z</a:t>
            </a:r>
            <a:r>
              <a:rPr lang="en-US" sz="2400" b="0" baseline="-25000" dirty="0" smtClean="0">
                <a:latin typeface="Calibri" pitchFamily="34" charset="0"/>
                <a:cs typeface="Calibri" pitchFamily="34" charset="0"/>
              </a:rPr>
              <a:t>opt</a:t>
            </a:r>
            <a:endParaRPr lang="en-US" sz="2400" b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" y="3709084"/>
            <a:ext cx="3768358" cy="192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964840" y="3577483"/>
            <a:ext cx="4933175" cy="2446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High P</a:t>
            </a:r>
            <a:r>
              <a:rPr lang="en-US" sz="2400" b="0" baseline="-25000" dirty="0" smtClean="0">
                <a:latin typeface="Calibri" pitchFamily="34" charset="0"/>
                <a:cs typeface="Calibri" pitchFamily="34" charset="0"/>
              </a:rPr>
              <a:t>OUT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→ Low Z</a:t>
            </a:r>
            <a:r>
              <a:rPr lang="en-US" sz="2400" b="0" baseline="-25000" dirty="0" smtClean="0">
                <a:latin typeface="Calibri" pitchFamily="34" charset="0"/>
                <a:cs typeface="Calibri" pitchFamily="34" charset="0"/>
              </a:rPr>
              <a:t>opt</a:t>
            </a:r>
          </a:p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Needs impedance transformation: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lumped lines, Wilkinson, ...</a:t>
            </a:r>
          </a:p>
          <a:p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High insertion loss </a:t>
            </a:r>
            <a:br>
              <a:rPr lang="en-US" sz="2400" i="1" dirty="0" smtClean="0">
                <a:latin typeface="Calibri" pitchFamily="34" charset="0"/>
                <a:cs typeface="Calibri" pitchFamily="34" charset="0"/>
              </a:rPr>
            </a:b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Small bandwidth</a:t>
            </a:r>
            <a:br>
              <a:rPr lang="en-US" sz="2400" i="1" dirty="0" smtClean="0">
                <a:latin typeface="Calibri" pitchFamily="34" charset="0"/>
                <a:cs typeface="Calibri" pitchFamily="34" charset="0"/>
              </a:rPr>
            </a:b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Large die area</a:t>
            </a:r>
          </a:p>
        </p:txBody>
      </p:sp>
      <p:pic>
        <p:nvPicPr>
          <p:cNvPr id="30" name="Picture 29" descr="2013_10_29_oct_mosfet_dra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18168" y="4946900"/>
            <a:ext cx="278892" cy="278892"/>
          </a:xfrm>
          <a:prstGeom prst="rect">
            <a:avLst/>
          </a:prstGeom>
        </p:spPr>
      </p:pic>
      <p:pic>
        <p:nvPicPr>
          <p:cNvPr id="31" name="Picture 30" descr="2013_10_29_oct_mosfet_dra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66378" y="5275168"/>
            <a:ext cx="278892" cy="278892"/>
          </a:xfrm>
          <a:prstGeom prst="rect">
            <a:avLst/>
          </a:prstGeom>
        </p:spPr>
      </p:pic>
      <p:pic>
        <p:nvPicPr>
          <p:cNvPr id="32" name="Picture 31" descr="2013_10_29_oct_mosfet_dra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4005" y="5629955"/>
            <a:ext cx="278892" cy="2788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2013_10_29_oct_mosfet_dra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46225" y="2594155"/>
            <a:ext cx="295933" cy="369085"/>
          </a:xfrm>
          <a:prstGeom prst="rect">
            <a:avLst/>
          </a:prstGeom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b="1" dirty="0" smtClean="0"/>
              <a:t>Series</a:t>
            </a:r>
            <a:r>
              <a:rPr lang="en-US" sz="3200" dirty="0" smtClean="0"/>
              <a:t> Power-Combining &amp; Stacks</a:t>
            </a: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4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9458" name="Picture 2" descr="https://encrypted-tbn2.gstatic.com/images?q=tbn:ANd9GcRVmbD6jwKFoFPWu2MGFEeRcddppWxIwlSANJSpXo2dnqWYKuvJ8kp5UBeZ"/>
          <p:cNvPicPr>
            <a:picLocks noChangeAspect="1" noChangeArrowheads="1"/>
          </p:cNvPicPr>
          <p:nvPr/>
        </p:nvPicPr>
        <p:blipFill>
          <a:blip r:embed="rId4" cstate="print"/>
          <a:srcRect l="26609" t="8791" r="5854" b="22111"/>
          <a:stretch>
            <a:fillRect/>
          </a:stretch>
        </p:blipFill>
        <p:spPr bwMode="auto">
          <a:xfrm>
            <a:off x="7911380" y="57998"/>
            <a:ext cx="1214320" cy="421639"/>
          </a:xfrm>
          <a:prstGeom prst="rect">
            <a:avLst/>
          </a:prstGeom>
          <a:noFill/>
        </p:spPr>
      </p:pic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964840" y="1000360"/>
            <a:ext cx="4933175" cy="7476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Parallel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connections:  I</a:t>
            </a:r>
            <a:r>
              <a:rPr lang="en-US" sz="2400" b="0" baseline="-25000" dirty="0" smtClean="0">
                <a:latin typeface="Calibri" pitchFamily="34" charset="0"/>
                <a:cs typeface="Calibri" pitchFamily="34" charset="0"/>
              </a:rPr>
              <a:t>out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=N x I 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Series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connections: V</a:t>
            </a:r>
            <a:r>
              <a:rPr lang="en-US" sz="2400" b="0" baseline="-25000" dirty="0" smtClean="0">
                <a:latin typeface="Calibri" pitchFamily="34" charset="0"/>
                <a:cs typeface="Calibri" pitchFamily="34" charset="0"/>
              </a:rPr>
              <a:t>out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=N x V</a:t>
            </a:r>
          </a:p>
        </p:txBody>
      </p:sp>
      <p:pic>
        <p:nvPicPr>
          <p:cNvPr id="21" name="Picture 20" descr="2013_10_29_oct_mosfet_dra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8325" y="2214680"/>
            <a:ext cx="295933" cy="369085"/>
          </a:xfrm>
          <a:prstGeom prst="rect">
            <a:avLst/>
          </a:prstGeom>
        </p:spPr>
      </p:pic>
      <p:pic>
        <p:nvPicPr>
          <p:cNvPr id="24" name="Picture 23" descr="stack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3670" y="3656685"/>
            <a:ext cx="1862938" cy="2996794"/>
          </a:xfrm>
          <a:prstGeom prst="rect">
            <a:avLst/>
          </a:prstGeom>
        </p:spPr>
      </p:pic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2522835" y="4152185"/>
            <a:ext cx="6545269" cy="7476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Local voltage feedback: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drives gates, sets voltage distribution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2598730" y="4911135"/>
            <a:ext cx="6299285" cy="108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Design challenge: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need uniform RF voltage distribution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need ~unity RF current gain per element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2522836" y="5973665"/>
            <a:ext cx="6527580" cy="415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...needed for simultaneous compression of all FETs.</a:t>
            </a:r>
          </a:p>
        </p:txBody>
      </p:sp>
      <p:pic>
        <p:nvPicPr>
          <p:cNvPr id="36" name="Picture 35" descr="2013_10_29_oct_mosfet_dra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9862" y="2897735"/>
            <a:ext cx="295933" cy="369085"/>
          </a:xfrm>
          <a:prstGeom prst="rect">
            <a:avLst/>
          </a:prstGeom>
        </p:spPr>
      </p:pic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964840" y="1922411"/>
            <a:ext cx="4933175" cy="17448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Output power: P</a:t>
            </a:r>
            <a:r>
              <a:rPr lang="en-US" sz="2400" b="0" baseline="-25000" dirty="0" smtClean="0">
                <a:latin typeface="Calibri" pitchFamily="34" charset="0"/>
                <a:cs typeface="Calibri" pitchFamily="34" charset="0"/>
              </a:rPr>
              <a:t>out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=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x V x I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Load impedance: Z</a:t>
            </a:r>
            <a:r>
              <a:rPr lang="en-US" sz="2400" b="0" baseline="-25000" dirty="0" smtClean="0">
                <a:latin typeface="Calibri" pitchFamily="34" charset="0"/>
                <a:cs typeface="Calibri" pitchFamily="34" charset="0"/>
              </a:rPr>
              <a:t>opt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=V/I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Small or zero power-combining losses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Small die area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How do we drive the gates 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40" name="Picture 39" descr="stack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195" y="848570"/>
            <a:ext cx="3525926" cy="262128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 bwMode="auto">
          <a:xfrm>
            <a:off x="6469375" y="1911099"/>
            <a:ext cx="379475" cy="379475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series_lin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195" y="924465"/>
            <a:ext cx="5053890" cy="3043731"/>
          </a:xfrm>
          <a:prstGeom prst="rect">
            <a:avLst/>
          </a:prstGeom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321880" y="76200"/>
            <a:ext cx="8229600" cy="609600"/>
          </a:xfrm>
        </p:spPr>
        <p:txBody>
          <a:bodyPr/>
          <a:lstStyle/>
          <a:p>
            <a:r>
              <a:rPr lang="en-US" sz="3200" b="1" dirty="0" smtClean="0"/>
              <a:t>Standard λ/4</a:t>
            </a:r>
            <a:r>
              <a:rPr lang="en-US" sz="3200" dirty="0" smtClean="0"/>
              <a:t> </a:t>
            </a:r>
            <a:r>
              <a:rPr lang="en-US" sz="3200" smtClean="0"/>
              <a:t>Baluns</a:t>
            </a:r>
            <a:r>
              <a:rPr lang="en-US" sz="3200" dirty="0" smtClean="0"/>
              <a:t>: </a:t>
            </a:r>
            <a:r>
              <a:rPr lang="en-US" sz="3200" b="1" dirty="0" smtClean="0"/>
              <a:t>Series</a:t>
            </a:r>
            <a:r>
              <a:rPr lang="en-US" sz="3200" dirty="0" smtClean="0"/>
              <a:t> Combining</a:t>
            </a:r>
          </a:p>
        </p:txBody>
      </p:sp>
      <p:pic>
        <p:nvPicPr>
          <p:cNvPr id="19458" name="Picture 2" descr="https://encrypted-tbn2.gstatic.com/images?q=tbn:ANd9GcRVmbD6jwKFoFPWu2MGFEeRcddppWxIwlSANJSpXo2dnqWYKuvJ8kp5UBeZ"/>
          <p:cNvPicPr>
            <a:picLocks noChangeAspect="1" noChangeArrowheads="1"/>
          </p:cNvPicPr>
          <p:nvPr/>
        </p:nvPicPr>
        <p:blipFill>
          <a:blip r:embed="rId5" cstate="print"/>
          <a:srcRect l="26609" t="8791" r="5854" b="22111"/>
          <a:stretch>
            <a:fillRect/>
          </a:stretch>
        </p:blipFill>
        <p:spPr bwMode="auto">
          <a:xfrm>
            <a:off x="7911380" y="57998"/>
            <a:ext cx="1214320" cy="421639"/>
          </a:xfrm>
          <a:prstGeom prst="rect">
            <a:avLst/>
          </a:prstGeom>
          <a:noFill/>
        </p:spPr>
      </p:pic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5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5255056" y="3866863"/>
            <a:ext cx="3642960" cy="14124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Standard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Symbol" pitchFamily="18" charset="2"/>
                <a:cs typeface="Calibri" pitchFamily="34" charset="0"/>
              </a:rPr>
              <a:t>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/4 balun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: 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Symbol" pitchFamily="18" charset="2"/>
                <a:cs typeface="Calibri" pitchFamily="34" charset="0"/>
              </a:rPr>
              <a:t>l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/4 stub→ open circuit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long lines→ high losses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long lines → large die</a:t>
            </a:r>
          </a:p>
        </p:txBody>
      </p:sp>
      <p:pic>
        <p:nvPicPr>
          <p:cNvPr id="13" name="Picture 12" descr="2013_10_14_balun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7775" y="4729268"/>
            <a:ext cx="4567123" cy="1887322"/>
          </a:xfrm>
          <a:prstGeom prst="rect">
            <a:avLst/>
          </a:prstGeom>
        </p:spPr>
      </p:pic>
      <p:pic>
        <p:nvPicPr>
          <p:cNvPr id="16" name="Picture 15" descr="2013_10_29_oct_mosfet_dra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48450" y="4592113"/>
            <a:ext cx="278892" cy="278892"/>
          </a:xfrm>
          <a:prstGeom prst="rect">
            <a:avLst/>
          </a:prstGeom>
        </p:spPr>
      </p:pic>
      <p:pic>
        <p:nvPicPr>
          <p:cNvPr id="17" name="Picture 16" descr="2013_10_29_oct_mosfet_draw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98502" y="1531625"/>
            <a:ext cx="295933" cy="369085"/>
          </a:xfrm>
          <a:prstGeom prst="rect">
            <a:avLst/>
          </a:prstGeom>
        </p:spPr>
      </p:pic>
      <p:pic>
        <p:nvPicPr>
          <p:cNvPr id="18" name="Picture 17" descr="2013_10_29_oct_mosfet_draw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91342" y="2604545"/>
            <a:ext cx="295933" cy="369085"/>
          </a:xfrm>
          <a:prstGeom prst="rect">
            <a:avLst/>
          </a:prstGeom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5255055" y="924465"/>
            <a:ext cx="3888945" cy="20772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Balun combiner: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voltages  add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2:1 series connection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each source sees 25 </a:t>
            </a:r>
            <a:r>
              <a:rPr lang="en-US" sz="2400" b="0" dirty="0" smtClean="0">
                <a:latin typeface="Symbol" pitchFamily="18" charset="2"/>
                <a:cs typeface="Calibri" pitchFamily="34" charset="0"/>
              </a:rPr>
              <a:t>W</a:t>
            </a:r>
            <a:br>
              <a:rPr lang="en-US" sz="2400" b="0" dirty="0" smtClean="0">
                <a:latin typeface="Symbol" pitchFamily="18" charset="2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→ double I</a:t>
            </a:r>
            <a:r>
              <a:rPr lang="en-US" sz="2400" b="0" baseline="-25000" dirty="0" smtClean="0">
                <a:latin typeface="Calibri" pitchFamily="34" charset="0"/>
                <a:cs typeface="Calibri" pitchFamily="34" charset="0"/>
              </a:rPr>
              <a:t>max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for each source</a:t>
            </a:r>
            <a:r>
              <a:rPr lang="en-US" sz="2400" b="0" dirty="0" smtClean="0">
                <a:latin typeface="Symbol" pitchFamily="18" charset="2"/>
                <a:cs typeface="Calibri" pitchFamily="34" charset="0"/>
              </a:rPr>
              <a:t/>
            </a:r>
            <a:br>
              <a:rPr lang="en-US" sz="2400" b="0" dirty="0" smtClean="0">
                <a:latin typeface="Symbol" pitchFamily="18" charset="2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4:1 increased P</a:t>
            </a:r>
            <a:r>
              <a:rPr lang="en-US" sz="2400" b="0" baseline="-25000" dirty="0" smtClean="0">
                <a:latin typeface="Calibri" pitchFamily="34" charset="0"/>
                <a:cs typeface="Calibri" pitchFamily="34" charset="0"/>
              </a:rPr>
              <a:t>out</a:t>
            </a:r>
            <a:endParaRPr lang="en-US" sz="24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929040" y="5184639"/>
            <a:ext cx="379475" cy="30358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054100" y="5184638"/>
            <a:ext cx="379475" cy="30358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826415" y="1607520"/>
            <a:ext cx="379475" cy="30358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25460" y="1607520"/>
            <a:ext cx="379475" cy="30358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30" name="Picture 29" descr="2013_10_29_oct_mosfet_dra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20765" y="4895693"/>
            <a:ext cx="278892" cy="27889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 bwMode="auto">
          <a:xfrm>
            <a:off x="1612095" y="5640009"/>
            <a:ext cx="379475" cy="30358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522835" y="5640008"/>
            <a:ext cx="379475" cy="30358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3660775" y="2366892"/>
          <a:ext cx="1143000" cy="457200"/>
        </p:xfrm>
        <a:graphic>
          <a:graphicData uri="http://schemas.openxmlformats.org/presentationml/2006/ole">
            <p:oleObj spid="_x0000_s35844" name="Equation" r:id="rId9" imgW="57132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series_li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95" y="924465"/>
            <a:ext cx="4565121" cy="2884010"/>
          </a:xfrm>
          <a:prstGeom prst="rect">
            <a:avLst/>
          </a:prstGeom>
        </p:spPr>
      </p:pic>
      <p:pic>
        <p:nvPicPr>
          <p:cNvPr id="45" name="Picture 44" descr="2013_10_14_balu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984" y="4795110"/>
            <a:ext cx="4503420" cy="1815084"/>
          </a:xfrm>
          <a:prstGeom prst="rect">
            <a:avLst/>
          </a:prstGeom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40730" y="76200"/>
            <a:ext cx="8229600" cy="609600"/>
          </a:xfrm>
        </p:spPr>
        <p:txBody>
          <a:bodyPr/>
          <a:lstStyle/>
          <a:p>
            <a:r>
              <a:rPr lang="en-US" sz="3200" b="1" dirty="0" smtClean="0"/>
              <a:t>Sub-λ/4 </a:t>
            </a:r>
            <a:r>
              <a:rPr lang="en-US" sz="3200" smtClean="0"/>
              <a:t>Baluns</a:t>
            </a:r>
            <a:r>
              <a:rPr lang="en-US" sz="3200" dirty="0" smtClean="0"/>
              <a:t> for </a:t>
            </a:r>
            <a:r>
              <a:rPr lang="en-US" sz="3200" b="1" dirty="0" smtClean="0"/>
              <a:t>Series</a:t>
            </a:r>
            <a:r>
              <a:rPr lang="en-US" sz="3200" dirty="0" smtClean="0"/>
              <a:t> Combining</a:t>
            </a:r>
          </a:p>
        </p:txBody>
      </p:sp>
      <p:pic>
        <p:nvPicPr>
          <p:cNvPr id="19458" name="Picture 2" descr="https://encrypted-tbn2.gstatic.com/images?q=tbn:ANd9GcRVmbD6jwKFoFPWu2MGFEeRcddppWxIwlSANJSpXo2dnqWYKuvJ8kp5UBeZ"/>
          <p:cNvPicPr>
            <a:picLocks noChangeAspect="1" noChangeArrowheads="1"/>
          </p:cNvPicPr>
          <p:nvPr/>
        </p:nvPicPr>
        <p:blipFill>
          <a:blip r:embed="rId5" cstate="print"/>
          <a:srcRect l="26609" t="8791" r="5854" b="22111"/>
          <a:stretch>
            <a:fillRect/>
          </a:stretch>
        </p:blipFill>
        <p:spPr bwMode="auto">
          <a:xfrm>
            <a:off x="7911380" y="57998"/>
            <a:ext cx="1214320" cy="421639"/>
          </a:xfrm>
          <a:prstGeom prst="rect">
            <a:avLst/>
          </a:prstGeom>
          <a:noFill/>
        </p:spPr>
      </p:pic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6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71045" y="1759310"/>
            <a:ext cx="758950" cy="15179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73670" y="1683415"/>
            <a:ext cx="607160" cy="227685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49565" y="5260534"/>
            <a:ext cx="683055" cy="30358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826415" y="5260533"/>
            <a:ext cx="758950" cy="30358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49564" y="2442365"/>
            <a:ext cx="1290216" cy="45537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4951476" y="924465"/>
            <a:ext cx="4116630" cy="7476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What if balun length is &lt;&lt;</a:t>
            </a:r>
            <a:r>
              <a:rPr lang="en-US" sz="2400" dirty="0" smtClean="0">
                <a:latin typeface="Symbol" pitchFamily="18" charset="2"/>
                <a:cs typeface="Calibri" pitchFamily="34" charset="0"/>
              </a:rPr>
              <a:t>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/4 ?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Stub becomes inductive !</a:t>
            </a: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5084965" y="2366470"/>
            <a:ext cx="3585365" cy="17448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Sub-</a:t>
            </a:r>
            <a:r>
              <a:rPr lang="en-US" sz="2400" dirty="0" smtClean="0">
                <a:latin typeface="Symbol" pitchFamily="18" charset="2"/>
                <a:cs typeface="Calibri" pitchFamily="34" charset="0"/>
              </a:rPr>
              <a:t>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/4 balun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: 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stub→ inductive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tunes  transistor C</a:t>
            </a:r>
            <a:r>
              <a:rPr lang="en-US" sz="2400" b="0" baseline="-25000" dirty="0" smtClean="0">
                <a:latin typeface="Calibri" pitchFamily="34" charset="0"/>
                <a:cs typeface="Calibri" pitchFamily="34" charset="0"/>
              </a:rPr>
              <a:t>out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!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short lines→ low losses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short lines → small die</a:t>
            </a:r>
          </a:p>
        </p:txBody>
      </p:sp>
      <p:pic>
        <p:nvPicPr>
          <p:cNvPr id="42" name="Picture 41" descr="2013_10_29_oct_mosfet_dra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1380" y="2925632"/>
            <a:ext cx="295933" cy="369085"/>
          </a:xfrm>
          <a:prstGeom prst="rect">
            <a:avLst/>
          </a:prstGeom>
        </p:spPr>
      </p:pic>
      <p:pic>
        <p:nvPicPr>
          <p:cNvPr id="43" name="Picture 42" descr="2013_10_29_oct_mosfet_dra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2607" y="3229212"/>
            <a:ext cx="295933" cy="369085"/>
          </a:xfrm>
          <a:prstGeom prst="rect">
            <a:avLst/>
          </a:prstGeom>
        </p:spPr>
      </p:pic>
      <p:pic>
        <p:nvPicPr>
          <p:cNvPr id="44" name="Picture 43" descr="2013_10_29_oct_mosfet_dra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39065" y="3608687"/>
            <a:ext cx="295933" cy="369085"/>
          </a:xfrm>
          <a:prstGeom prst="rect">
            <a:avLst/>
          </a:prstGeom>
        </p:spPr>
      </p:pic>
      <p:pic>
        <p:nvPicPr>
          <p:cNvPr id="46" name="Picture 45" descr="2013_10_14_balu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5054" y="5402269"/>
            <a:ext cx="1659636" cy="11567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b="1" dirty="0" smtClean="0"/>
              <a:t>Sub-λ/4</a:t>
            </a:r>
            <a:r>
              <a:rPr lang="en-US" sz="3200" dirty="0" smtClean="0"/>
              <a:t> </a:t>
            </a:r>
            <a:r>
              <a:rPr lang="en-US" sz="3200" smtClean="0"/>
              <a:t>Baluns</a:t>
            </a:r>
            <a:r>
              <a:rPr lang="en-US" sz="3200" dirty="0" smtClean="0"/>
              <a:t> for </a:t>
            </a:r>
            <a:r>
              <a:rPr lang="en-US" sz="3200" b="1" dirty="0" smtClean="0"/>
              <a:t>Series</a:t>
            </a:r>
            <a:r>
              <a:rPr lang="en-US" sz="3200" dirty="0" smtClean="0"/>
              <a:t> Combining</a:t>
            </a:r>
          </a:p>
        </p:txBody>
      </p:sp>
      <p:pic>
        <p:nvPicPr>
          <p:cNvPr id="19458" name="Picture 2" descr="https://encrypted-tbn2.gstatic.com/images?q=tbn:ANd9GcRVmbD6jwKFoFPWu2MGFEeRcddppWxIwlSANJSpXo2dnqWYKuvJ8kp5UBeZ"/>
          <p:cNvPicPr>
            <a:picLocks noChangeAspect="1" noChangeArrowheads="1"/>
          </p:cNvPicPr>
          <p:nvPr/>
        </p:nvPicPr>
        <p:blipFill>
          <a:blip r:embed="rId3" cstate="print"/>
          <a:srcRect l="26609" t="8791" r="5854" b="22111"/>
          <a:stretch>
            <a:fillRect/>
          </a:stretch>
        </p:blipFill>
        <p:spPr bwMode="auto">
          <a:xfrm>
            <a:off x="7911380" y="57998"/>
            <a:ext cx="1214320" cy="421639"/>
          </a:xfrm>
          <a:prstGeom prst="rect">
            <a:avLst/>
          </a:prstGeom>
          <a:noFill/>
        </p:spPr>
      </p:pic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7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950864" y="964595"/>
            <a:ext cx="3643571" cy="7476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2:1  baluns: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2:1  series  connection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933175" y="2092459"/>
            <a:ext cx="4192525" cy="14124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Each device loaded by 25</a:t>
            </a:r>
            <a:r>
              <a:rPr lang="en-US" sz="2400" dirty="0" smtClean="0">
                <a:latin typeface="Symbol" pitchFamily="18" charset="2"/>
                <a:cs typeface="Calibri" pitchFamily="34" charset="0"/>
              </a:rPr>
              <a:t>W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→ HBTs are 2:1  larger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than needed for 50</a:t>
            </a:r>
            <a:r>
              <a:rPr lang="en-US" sz="2400" b="0" dirty="0" smtClean="0">
                <a:latin typeface="Symbol" pitchFamily="18" charset="2"/>
                <a:cs typeface="Calibri" pitchFamily="34" charset="0"/>
              </a:rPr>
              <a:t>W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load.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→ 4:1 increased P</a:t>
            </a:r>
            <a:r>
              <a:rPr lang="en-US" sz="2400" b="0" baseline="-25000" dirty="0" smtClean="0">
                <a:latin typeface="Calibri" pitchFamily="34" charset="0"/>
                <a:cs typeface="Calibri" pitchFamily="34" charset="0"/>
              </a:rPr>
              <a:t>out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933175" y="3762149"/>
            <a:ext cx="4192525" cy="108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Sub</a:t>
            </a:r>
            <a:r>
              <a:rPr lang="en-US" sz="2400" dirty="0" smtClean="0">
                <a:latin typeface="Symbol" pitchFamily="18" charset="2"/>
                <a:cs typeface="Calibri" pitchFamily="34" charset="0"/>
              </a:rPr>
              <a:t> 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/4 balun: inductive stub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balun inductive  stub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tunes HBT C</a:t>
            </a:r>
            <a:r>
              <a:rPr lang="en-US" sz="2400" b="0" baseline="-25000" dirty="0" smtClean="0">
                <a:latin typeface="Calibri" pitchFamily="34" charset="0"/>
                <a:cs typeface="Calibri" pitchFamily="34" charset="0"/>
              </a:rPr>
              <a:t>out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951475" y="5174585"/>
            <a:ext cx="4192525" cy="415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Similar network on input.</a:t>
            </a:r>
          </a:p>
        </p:txBody>
      </p:sp>
      <p:pic>
        <p:nvPicPr>
          <p:cNvPr id="24" name="Picture 23" descr="2013_10_14_baluns.jpg"/>
          <p:cNvPicPr>
            <a:picLocks noChangeAspect="1"/>
          </p:cNvPicPr>
          <p:nvPr/>
        </p:nvPicPr>
        <p:blipFill>
          <a:blip r:embed="rId4" cstate="print"/>
          <a:srcRect r="6732"/>
          <a:stretch>
            <a:fillRect/>
          </a:stretch>
        </p:blipFill>
        <p:spPr>
          <a:xfrm>
            <a:off x="170090" y="1076254"/>
            <a:ext cx="4705490" cy="37555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b="1" dirty="0" smtClean="0"/>
              <a:t>Sub-λ/4</a:t>
            </a:r>
            <a:r>
              <a:rPr lang="en-US" sz="3200" dirty="0" smtClean="0"/>
              <a:t> Balun Series-Combiner: Design</a:t>
            </a:r>
          </a:p>
        </p:txBody>
      </p:sp>
      <p:pic>
        <p:nvPicPr>
          <p:cNvPr id="19458" name="Picture 2" descr="https://encrypted-tbn2.gstatic.com/images?q=tbn:ANd9GcRVmbD6jwKFoFPWu2MGFEeRcddppWxIwlSANJSpXo2dnqWYKuvJ8kp5UBeZ"/>
          <p:cNvPicPr>
            <a:picLocks noChangeAspect="1" noChangeArrowheads="1"/>
          </p:cNvPicPr>
          <p:nvPr/>
        </p:nvPicPr>
        <p:blipFill>
          <a:blip r:embed="rId4" cstate="print"/>
          <a:srcRect l="26609" t="8791" r="5854" b="22111"/>
          <a:stretch>
            <a:fillRect/>
          </a:stretch>
        </p:blipFill>
        <p:spPr bwMode="auto">
          <a:xfrm>
            <a:off x="7911380" y="57998"/>
            <a:ext cx="1214320" cy="421639"/>
          </a:xfrm>
          <a:prstGeom prst="rect">
            <a:avLst/>
          </a:prstGeom>
          <a:noFill/>
        </p:spPr>
      </p:pic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8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950864" y="964595"/>
            <a:ext cx="3947151" cy="108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Each HBT loaded by 25</a:t>
            </a:r>
            <a:r>
              <a:rPr lang="en-US" sz="2400" dirty="0" smtClean="0">
                <a:latin typeface="Symbol" pitchFamily="18" charset="2"/>
                <a:cs typeface="Calibri" pitchFamily="34" charset="0"/>
              </a:rPr>
              <a:t>W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HBT junction area selected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so that I</a:t>
            </a:r>
            <a:r>
              <a:rPr lang="en-US" sz="2400" b="0" baseline="-25000" dirty="0" smtClean="0">
                <a:latin typeface="Calibri" pitchFamily="34" charset="0"/>
                <a:cs typeface="Calibri" pitchFamily="34" charset="0"/>
              </a:rPr>
              <a:t>max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=V</a:t>
            </a:r>
            <a:r>
              <a:rPr lang="en-US" sz="2400" b="0" baseline="-25000" dirty="0" smtClean="0">
                <a:latin typeface="Calibri" pitchFamily="34" charset="0"/>
                <a:cs typeface="Calibri" pitchFamily="34" charset="0"/>
              </a:rPr>
              <a:t>max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/25</a:t>
            </a:r>
            <a:r>
              <a:rPr lang="en-US" sz="2400" b="0" dirty="0" smtClean="0">
                <a:latin typeface="Symbol" pitchFamily="18" charset="2"/>
                <a:cs typeface="Calibri" pitchFamily="34" charset="0"/>
              </a:rPr>
              <a:t>W</a:t>
            </a:r>
            <a:endParaRPr lang="en-US" sz="24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933175" y="2121278"/>
            <a:ext cx="4192525" cy="108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Each HBT has some C</a:t>
            </a:r>
            <a:r>
              <a:rPr lang="en-US" sz="2400" baseline="-25000" dirty="0" smtClean="0">
                <a:latin typeface="Calibri" pitchFamily="34" charset="0"/>
                <a:cs typeface="Calibri" pitchFamily="34" charset="0"/>
              </a:rPr>
              <a:t>out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.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Stub length picked so that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 Z</a:t>
            </a:r>
            <a:r>
              <a:rPr lang="en-US" sz="2400" b="0" baseline="-25000" dirty="0" smtClean="0">
                <a:latin typeface="Calibri" pitchFamily="34" charset="0"/>
                <a:cs typeface="Calibri" pitchFamily="34" charset="0"/>
              </a:rPr>
              <a:t>stub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=-1/j</a:t>
            </a:r>
            <a:r>
              <a:rPr lang="en-US" sz="2400" b="0" dirty="0" smtClean="0">
                <a:latin typeface="Symbol" pitchFamily="18" charset="2"/>
                <a:cs typeface="Calibri" pitchFamily="34" charset="0"/>
              </a:rPr>
              <a:t>w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2400" b="0" baseline="-25000" dirty="0" smtClean="0">
                <a:latin typeface="Calibri" pitchFamily="34" charset="0"/>
                <a:cs typeface="Calibri" pitchFamily="34" charset="0"/>
              </a:rPr>
              <a:t>out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→ tunes HBT</a:t>
            </a:r>
          </a:p>
        </p:txBody>
      </p:sp>
      <p:pic>
        <p:nvPicPr>
          <p:cNvPr id="10" name="Picture 9" descr="2013_10_14_baluns.jpg"/>
          <p:cNvPicPr>
            <a:picLocks noChangeAspect="1"/>
          </p:cNvPicPr>
          <p:nvPr/>
        </p:nvPicPr>
        <p:blipFill>
          <a:blip r:embed="rId5" cstate="print"/>
          <a:srcRect r="6732"/>
          <a:stretch>
            <a:fillRect/>
          </a:stretch>
        </p:blipFill>
        <p:spPr>
          <a:xfrm>
            <a:off x="94196" y="1152150"/>
            <a:ext cx="4680428" cy="3946540"/>
          </a:xfrm>
          <a:prstGeom prst="rect">
            <a:avLst/>
          </a:prstGeom>
        </p:spPr>
      </p:pic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5027370" y="3580790"/>
          <a:ext cx="2906713" cy="1189037"/>
        </p:xfrm>
        <a:graphic>
          <a:graphicData uri="http://schemas.openxmlformats.org/presentationml/2006/ole">
            <p:oleObj spid="_x0000_s38914" name="Equation" r:id="rId6" imgW="1180800" imgH="482400" progId="Equation.3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>
            <a:off x="6014005" y="4491530"/>
            <a:ext cx="0" cy="31209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938110" y="4491530"/>
            <a:ext cx="303580" cy="348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933175" y="4853498"/>
            <a:ext cx="4192525" cy="7476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4:1 more power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than without combiner.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Balun Configurations in PA ICs </a:t>
            </a:r>
          </a:p>
        </p:txBody>
      </p:sp>
      <p:pic>
        <p:nvPicPr>
          <p:cNvPr id="19458" name="Picture 2" descr="https://encrypted-tbn2.gstatic.com/images?q=tbn:ANd9GcRVmbD6jwKFoFPWu2MGFEeRcddppWxIwlSANJSpXo2dnqWYKuvJ8kp5UBeZ"/>
          <p:cNvPicPr>
            <a:picLocks noChangeAspect="1" noChangeArrowheads="1"/>
          </p:cNvPicPr>
          <p:nvPr/>
        </p:nvPicPr>
        <p:blipFill>
          <a:blip r:embed="rId3" cstate="print"/>
          <a:srcRect l="26609" t="8791" r="5854" b="22111"/>
          <a:stretch>
            <a:fillRect/>
          </a:stretch>
        </p:blipFill>
        <p:spPr bwMode="auto">
          <a:xfrm>
            <a:off x="7911380" y="57998"/>
            <a:ext cx="1214320" cy="421639"/>
          </a:xfrm>
          <a:prstGeom prst="rect">
            <a:avLst/>
          </a:prstGeom>
          <a:noFill/>
        </p:spPr>
      </p:pic>
      <p:sp>
        <p:nvSpPr>
          <p:cNvPr id="23" name="Slide Number Placeholder 3"/>
          <p:cNvSpPr txBox="1">
            <a:spLocks noGrp="1"/>
          </p:cNvSpPr>
          <p:nvPr/>
        </p:nvSpPr>
        <p:spPr>
          <a:xfrm>
            <a:off x="8442644" y="6506075"/>
            <a:ext cx="701355" cy="3519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fld id="{8F2897B0-1EF2-404E-B40D-0E3F968C476F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t>9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97000"/>
            <a:ext cx="596265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19923" y="38862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TRs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88573" y="23622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GND (M</a:t>
            </a:r>
            <a:r>
              <a:rPr lang="en-US" sz="1800" baseline="-25000" dirty="0" smtClean="0">
                <a:solidFill>
                  <a:srgbClr val="FFFFFF"/>
                </a:solidFill>
                <a:latin typeface="Arial" charset="0"/>
              </a:rPr>
              <a:t>1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)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988915"/>
            <a:ext cx="1886033" cy="127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590675" y="5867400"/>
            <a:ext cx="7477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2 (diff.) x 8 finger TR cells + GND (M</a:t>
            </a:r>
            <a:r>
              <a:rPr lang="en-US" sz="2800" b="0" baseline="-250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1</a:t>
            </a: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9045" y="808783"/>
            <a:ext cx="1443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804863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173038" algn="l"/>
                <a:tab pos="630238" algn="l"/>
                <a:tab pos="1719263" algn="l"/>
              </a:tabLst>
            </a:pP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Step 1</a:t>
            </a:r>
            <a:endParaRPr lang="en-US" sz="2800" b="0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in_text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in_line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thin_text_template</Template>
  <TotalTime>524</TotalTime>
  <Pages>2</Pages>
  <Words>631</Words>
  <Application>Microsoft Office PowerPoint</Application>
  <PresentationFormat>On-screen Show (4:3)</PresentationFormat>
  <Paragraphs>160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thin_text_template</vt:lpstr>
      <vt:lpstr>thin_line_template</vt:lpstr>
      <vt:lpstr>Equation</vt:lpstr>
      <vt:lpstr>Slide 1</vt:lpstr>
      <vt:lpstr>mm-Wave Power Amplifier: Challenges</vt:lpstr>
      <vt:lpstr>Parallel Power-Combining</vt:lpstr>
      <vt:lpstr>Series Power-Combining &amp; Stacks</vt:lpstr>
      <vt:lpstr>Standard λ/4 Baluns: Series Combining</vt:lpstr>
      <vt:lpstr>Sub-λ/4 Baluns for Series Combining</vt:lpstr>
      <vt:lpstr>Sub-λ/4 Baluns for Series Combining</vt:lpstr>
      <vt:lpstr>Sub-λ/4 Balun Series-Combiner: Design</vt:lpstr>
      <vt:lpstr>Balun Configurations in PA ICs </vt:lpstr>
      <vt:lpstr>Balun Configurations in PA ICs </vt:lpstr>
      <vt:lpstr>Balun Configurations in PA ICs </vt:lpstr>
      <vt:lpstr>Balun Configurations in PA ICs </vt:lpstr>
      <vt:lpstr>2:1 Balun Test Results </vt:lpstr>
      <vt:lpstr>InP HBT (Teledyne 250nm HBT)</vt:lpstr>
      <vt:lpstr> PA Designs Using 2:1 Balun</vt:lpstr>
      <vt:lpstr>Single-Stage PA IC Test Results (86GHz)</vt:lpstr>
      <vt:lpstr>Two-Stage PA IC Test Results (86GHz)</vt:lpstr>
      <vt:lpstr>800 mW 1.3mm2 Design Using 4:1 Baluns</vt:lpstr>
      <vt:lpstr>Sub-λ/4 Baluns for Series Combining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Watt-Level  mm-Wave and Sub-mm-Wave Solid State Sources</dc:title>
  <dc:creator>mark rodwell</dc:creator>
  <cp:lastModifiedBy>mark rodwell</cp:lastModifiedBy>
  <cp:revision>52</cp:revision>
  <cp:lastPrinted>2002-08-11T02:20:55Z</cp:lastPrinted>
  <dcterms:created xsi:type="dcterms:W3CDTF">2013-10-14T21:08:43Z</dcterms:created>
  <dcterms:modified xsi:type="dcterms:W3CDTF">2013-10-17T21:36:22Z</dcterms:modified>
</cp:coreProperties>
</file>