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</p:sldMasterIdLst>
  <p:notesMasterIdLst>
    <p:notesMasterId r:id="rId46"/>
  </p:notes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84" d="100"/>
          <a:sy n="84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0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3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9.wmf"/><Relationship Id="rId1" Type="http://schemas.openxmlformats.org/officeDocument/2006/relationships/image" Target="../media/image88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7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Relationship Id="rId5" Type="http://schemas.openxmlformats.org/officeDocument/2006/relationships/image" Target="../media/image11.wmf"/><Relationship Id="rId4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Relationship Id="rId6" Type="http://schemas.openxmlformats.org/officeDocument/2006/relationships/image" Target="../media/image26.wmf"/><Relationship Id="rId5" Type="http://schemas.openxmlformats.org/officeDocument/2006/relationships/image" Target="../media/image25.wmf"/><Relationship Id="rId4" Type="http://schemas.openxmlformats.org/officeDocument/2006/relationships/image" Target="../media/image24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wmf"/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wmf"/><Relationship Id="rId2" Type="http://schemas.openxmlformats.org/officeDocument/2006/relationships/image" Target="../media/image22.wmf"/><Relationship Id="rId1" Type="http://schemas.openxmlformats.org/officeDocument/2006/relationships/image" Target="../media/image30.wmf"/><Relationship Id="rId4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4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image" Target="../media/image43.wmf"/><Relationship Id="rId1" Type="http://schemas.openxmlformats.org/officeDocument/2006/relationships/image" Target="../media/image11.wmf"/><Relationship Id="rId6" Type="http://schemas.openxmlformats.org/officeDocument/2006/relationships/image" Target="../media/image46.wmf"/><Relationship Id="rId5" Type="http://schemas.openxmlformats.org/officeDocument/2006/relationships/image" Target="../media/image1.wmf"/><Relationship Id="rId4" Type="http://schemas.openxmlformats.org/officeDocument/2006/relationships/image" Target="../media/image4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0F362-A976-473B-832B-AF2BFE58967E}" type="datetimeFigureOut">
              <a:rPr lang="en-US" smtClean="0"/>
              <a:t>6/24/2013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F5E54-F118-490C-99F1-E9D3D18277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627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E8DBC5-8CDD-4A83-9E88-D7511136719D}" type="slidenum">
              <a:rPr lang="en-US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D1936A0-00ED-47D7-BDE3-8015595A083A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9788" y="455613"/>
            <a:ext cx="5181600" cy="3886200"/>
          </a:xfrm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2191"/>
            <a:ext cx="5033367" cy="4115405"/>
          </a:xfrm>
        </p:spPr>
        <p:txBody>
          <a:bodyPr lIns="91632" tIns="45040" rIns="91632" bIns="45040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455613"/>
            <a:ext cx="5183187" cy="3887787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706" y="4343400"/>
            <a:ext cx="5034593" cy="4114800"/>
          </a:xfrm>
          <a:noFill/>
          <a:ln/>
        </p:spPr>
        <p:txBody>
          <a:bodyPr/>
          <a:lstStyle/>
          <a:p>
            <a:endParaRPr lang="en-US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455613"/>
            <a:ext cx="5183187" cy="3887787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706" y="4343400"/>
            <a:ext cx="5034593" cy="4114800"/>
          </a:xfrm>
          <a:noFill/>
          <a:ln/>
        </p:spPr>
        <p:txBody>
          <a:bodyPr/>
          <a:lstStyle/>
          <a:p>
            <a:endParaRPr lang="en-US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455613"/>
            <a:ext cx="5183187" cy="3887787"/>
          </a:xfrm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1706" y="4343400"/>
            <a:ext cx="5034593" cy="4114800"/>
          </a:xfrm>
          <a:noFill/>
          <a:ln/>
        </p:spPr>
        <p:txBody>
          <a:bodyPr/>
          <a:lstStyle/>
          <a:p>
            <a:endParaRPr lang="en-US" dirty="0" smtClean="0">
              <a:ea typeface="MS PGothic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407586-CBA3-4E2C-84A4-ED27D7A9335E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829577-EE23-40EE-8F82-31475BFCE297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531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192F-B9E4-4859-AA8D-02AFFD6338F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631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192F-B9E4-4859-AA8D-02AFFD6338F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1631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128AE2-817A-4609-914C-A3D589C7A7F9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8200" y="455613"/>
            <a:ext cx="5181600" cy="388620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317" y="4342191"/>
            <a:ext cx="5033367" cy="4115405"/>
          </a:xfrm>
        </p:spPr>
        <p:txBody>
          <a:bodyPr lIns="91562" tIns="45005" rIns="91562" bIns="45005"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p. </a:t>
            </a:r>
            <a:fld id="{CEEE54F7-0401-4328-8909-5DA7F47DBC6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862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p. </a:t>
            </a:r>
            <a:fld id="{0A1CA024-80B8-47C0-817A-4A763E80057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255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2650" y="0"/>
            <a:ext cx="196215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" y="0"/>
            <a:ext cx="573405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p. </a:t>
            </a:r>
            <a:fld id="{1202D89B-1BFF-4B88-81DE-FD885C4707B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959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1148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1148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924800" y="152400"/>
            <a:ext cx="1066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p. </a:t>
            </a:r>
            <a:fld id="{EEF3F808-B24C-4786-9352-754E425C1F9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76154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7772400" cy="914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1148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1148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924800" y="152400"/>
            <a:ext cx="1066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p. </a:t>
            </a:r>
            <a:fld id="{5F0A85B3-4039-4DCA-909B-DAF270091F8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253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321DB865-9502-4AC1-BDAA-50E12058C3D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856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EF225D3E-DAAB-48F0-84BB-0866E1DF39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377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87ABDF24-C7E5-4A0B-A440-CC48F67A619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1784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6298C276-5230-4F9F-AFCF-0F8A9F75D3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4085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9A6C8077-6658-4AA8-AD50-007EEA7423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821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C4BBDBAC-65AB-4AE3-A436-2E169C016C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67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p. </a:t>
            </a:r>
            <a:fld id="{1F55D3FB-4CCA-4285-9439-969AB9128F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8830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601ECC35-52D3-4595-8642-FAE5349C70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3646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FD31E7F3-5BF2-4C35-8F72-60A955035F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2806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147CAB4D-8AAA-437C-929E-9889903F35F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459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DAD90509-FB74-4EC0-96B6-0907240B356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726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81700" y="0"/>
            <a:ext cx="1943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5676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F8111ECE-F3B4-49B7-986D-00D8C30BB6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3206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1148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1148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B60500E6-DD04-4A41-B5B1-96A5388EA6D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0436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24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2585B2A6-9B37-4634-9E26-0E1872984D5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45721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114800" y="12954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114800" y="3429000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B59B0947-3E3D-4E1D-A9FA-7D38EBD7DAD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921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p. </a:t>
            </a:r>
            <a:fld id="{A7FF91BE-D93D-45D3-887F-65F467113D1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86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00" y="1295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p. </a:t>
            </a:r>
            <a:fld id="{01A226E7-BC1D-4885-B6F5-FCDE5050215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4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p. </a:t>
            </a:r>
            <a:fld id="{53D0243F-F21C-4F27-98FF-85AC06D4D6A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6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p. </a:t>
            </a:r>
            <a:fld id="{94CB16ED-22E6-4FF2-9AD6-5978130FFC0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703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p. </a:t>
            </a:r>
            <a:fld id="{87D7C31E-8C48-4A21-835B-DD0B918B373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542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p. </a:t>
            </a:r>
            <a:fld id="{0A881E65-3DFB-4FC2-A610-5BD427F48AA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609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>
                <a:solidFill>
                  <a:srgbClr val="000000"/>
                </a:solidFill>
              </a:rPr>
              <a:t>p. </a:t>
            </a:r>
            <a:fld id="{F905E34B-CB1B-4BB3-8CA1-4008EFE1A62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823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0"/>
            <a:ext cx="7772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95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152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p. </a:t>
            </a:r>
            <a:fld id="{1E21F7DC-D2C9-4CF1-AF59-894182949B8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2" name="Text Box 8"/>
          <p:cNvSpPr txBox="1">
            <a:spLocks noChangeArrowheads="1"/>
          </p:cNvSpPr>
          <p:nvPr userDrawn="1"/>
        </p:nvSpPr>
        <p:spPr bwMode="auto">
          <a:xfrm>
            <a:off x="8001000" y="64770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"/>
              </a:rPr>
              <a:t>DRC 2013</a:t>
            </a:r>
            <a:endParaRPr lang="en-US" sz="1400" dirty="0">
              <a:solidFill>
                <a:srgbClr val="000000"/>
              </a:solidFill>
              <a:latin typeface="Ar"/>
            </a:endParaRPr>
          </a:p>
        </p:txBody>
      </p:sp>
    </p:spTree>
    <p:extLst>
      <p:ext uri="{BB962C8B-B14F-4D97-AF65-F5344CB8AC3E}">
        <p14:creationId xmlns:p14="http://schemas.microsoft.com/office/powerpoint/2010/main" val="114483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u="sng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2954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924800" y="1524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1" smtClean="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0F799E45-E713-4AF2-8663-474034544240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3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u="sng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13" Type="http://schemas.openxmlformats.org/officeDocument/2006/relationships/oleObject" Target="../embeddings/oleObject14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25.wmf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24.wmf"/><Relationship Id="rId4" Type="http://schemas.openxmlformats.org/officeDocument/2006/relationships/image" Target="../media/image21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26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5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32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20.bin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6.wmf"/><Relationship Id="rId11" Type="http://schemas.openxmlformats.org/officeDocument/2006/relationships/image" Target="../media/image40.emf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39.emf"/><Relationship Id="rId4" Type="http://schemas.openxmlformats.org/officeDocument/2006/relationships/image" Target="../media/image35.wmf"/><Relationship Id="rId9" Type="http://schemas.openxmlformats.org/officeDocument/2006/relationships/image" Target="../media/image38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mp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24.bin"/><Relationship Id="rId7" Type="http://schemas.openxmlformats.org/officeDocument/2006/relationships/oleObject" Target="../embeddings/oleObject26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6.wmf"/><Relationship Id="rId11" Type="http://schemas.openxmlformats.org/officeDocument/2006/relationships/image" Target="../media/image40.emf"/><Relationship Id="rId5" Type="http://schemas.openxmlformats.org/officeDocument/2006/relationships/oleObject" Target="../embeddings/oleObject25.bin"/><Relationship Id="rId10" Type="http://schemas.openxmlformats.org/officeDocument/2006/relationships/image" Target="../media/image39.emf"/><Relationship Id="rId4" Type="http://schemas.openxmlformats.org/officeDocument/2006/relationships/image" Target="../media/image42.wmf"/><Relationship Id="rId9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wmf"/><Relationship Id="rId13" Type="http://schemas.openxmlformats.org/officeDocument/2006/relationships/image" Target="../media/image49.png"/><Relationship Id="rId3" Type="http://schemas.openxmlformats.org/officeDocument/2006/relationships/oleObject" Target="../embeddings/oleObject27.bin"/><Relationship Id="rId7" Type="http://schemas.openxmlformats.org/officeDocument/2006/relationships/oleObject" Target="../embeddings/oleObject29.bin"/><Relationship Id="rId12" Type="http://schemas.openxmlformats.org/officeDocument/2006/relationships/image" Target="../media/image48.png"/><Relationship Id="rId1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2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43.wmf"/><Relationship Id="rId11" Type="http://schemas.openxmlformats.org/officeDocument/2006/relationships/image" Target="../media/image47.png"/><Relationship Id="rId5" Type="http://schemas.openxmlformats.org/officeDocument/2006/relationships/oleObject" Target="../embeddings/oleObject28.bin"/><Relationship Id="rId15" Type="http://schemas.openxmlformats.org/officeDocument/2006/relationships/image" Target="../media/image1.wmf"/><Relationship Id="rId10" Type="http://schemas.openxmlformats.org/officeDocument/2006/relationships/image" Target="../media/image45.wmf"/><Relationship Id="rId4" Type="http://schemas.openxmlformats.org/officeDocument/2006/relationships/image" Target="../media/image11.wmf"/><Relationship Id="rId9" Type="http://schemas.openxmlformats.org/officeDocument/2006/relationships/oleObject" Target="../embeddings/oleObject30.bin"/><Relationship Id="rId14" Type="http://schemas.openxmlformats.org/officeDocument/2006/relationships/oleObject" Target="../embeddings/oleObject31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33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wmf"/><Relationship Id="rId11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png"/><Relationship Id="rId4" Type="http://schemas.openxmlformats.org/officeDocument/2006/relationships/image" Target="../media/image1.wmf"/><Relationship Id="rId9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oleObject" Target="../embeddings/oleObject34.bin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9.wmf"/><Relationship Id="rId5" Type="http://schemas.openxmlformats.org/officeDocument/2006/relationships/oleObject" Target="../embeddings/oleObject35.bin"/><Relationship Id="rId10" Type="http://schemas.openxmlformats.org/officeDocument/2006/relationships/image" Target="../media/image80.wmf"/><Relationship Id="rId4" Type="http://schemas.openxmlformats.org/officeDocument/2006/relationships/image" Target="../media/image78.wmf"/><Relationship Id="rId9" Type="http://schemas.openxmlformats.org/officeDocument/2006/relationships/oleObject" Target="../embeddings/oleObject36.bin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5.png"/><Relationship Id="rId5" Type="http://schemas.openxmlformats.org/officeDocument/2006/relationships/image" Target="../media/image83.wmf"/><Relationship Id="rId4" Type="http://schemas.openxmlformats.org/officeDocument/2006/relationships/oleObject" Target="../embeddings/oleObject37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3" Type="http://schemas.openxmlformats.org/officeDocument/2006/relationships/image" Target="../media/image90.png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38.bin"/><Relationship Id="rId4" Type="http://schemas.openxmlformats.org/officeDocument/2006/relationships/image" Target="../media/image9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11.wmf"/><Relationship Id="rId3" Type="http://schemas.openxmlformats.org/officeDocument/2006/relationships/image" Target="../media/image12.png"/><Relationship Id="rId7" Type="http://schemas.openxmlformats.org/officeDocument/2006/relationships/image" Target="../media/image8.wmf"/><Relationship Id="rId12" Type="http://schemas.openxmlformats.org/officeDocument/2006/relationships/oleObject" Target="../embeddings/oleObject8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9.wmf"/><Relationship Id="rId1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oleObject" Target="../embeddings/oleObject44.bin"/><Relationship Id="rId3" Type="http://schemas.openxmlformats.org/officeDocument/2006/relationships/image" Target="../media/image93.png"/><Relationship Id="rId7" Type="http://schemas.openxmlformats.org/officeDocument/2006/relationships/image" Target="../media/image8.wmf"/><Relationship Id="rId12" Type="http://schemas.openxmlformats.org/officeDocument/2006/relationships/image" Target="../media/image49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41.bin"/><Relationship Id="rId11" Type="http://schemas.openxmlformats.org/officeDocument/2006/relationships/image" Target="../media/image10.wmf"/><Relationship Id="rId5" Type="http://schemas.openxmlformats.org/officeDocument/2006/relationships/image" Target="../media/image7.wmf"/><Relationship Id="rId10" Type="http://schemas.openxmlformats.org/officeDocument/2006/relationships/oleObject" Target="../embeddings/oleObject43.bin"/><Relationship Id="rId4" Type="http://schemas.openxmlformats.org/officeDocument/2006/relationships/oleObject" Target="../embeddings/oleObject40.bin"/><Relationship Id="rId9" Type="http://schemas.openxmlformats.org/officeDocument/2006/relationships/image" Target="../media/image92.wmf"/><Relationship Id="rId14" Type="http://schemas.openxmlformats.org/officeDocument/2006/relationships/image" Target="../media/image11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46.bin"/><Relationship Id="rId5" Type="http://schemas.openxmlformats.org/officeDocument/2006/relationships/image" Target="../media/image94.wmf"/><Relationship Id="rId4" Type="http://schemas.openxmlformats.org/officeDocument/2006/relationships/oleObject" Target="../embeddings/oleObject45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97.wmf"/><Relationship Id="rId4" Type="http://schemas.openxmlformats.org/officeDocument/2006/relationships/oleObject" Target="../embeddings/oleObject47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8.jpe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0BED8A0E-1064-425E-8EBF-183A72C7B034}" type="slidenum">
              <a:rPr lang="en-US">
                <a:solidFill>
                  <a:srgbClr val="000000"/>
                </a:solidFill>
              </a:rPr>
              <a:pPr/>
              <a:t>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815975"/>
            <a:ext cx="9144000" cy="1470025"/>
          </a:xfrm>
        </p:spPr>
        <p:txBody>
          <a:bodyPr/>
          <a:lstStyle/>
          <a:p>
            <a:pPr algn="ctr"/>
            <a:r>
              <a:rPr lang="en-US" sz="3600" b="1" u="none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Performance Impact of Post-Regrowth Channel Etching </a:t>
            </a:r>
            <a:r>
              <a:rPr lang="en-US" sz="3600" b="1" u="none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 InGaAs </a:t>
            </a:r>
            <a:r>
              <a:rPr lang="en-US" sz="3600" b="1" u="none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MOSFETs Having MOCVD Source-Drain Regrowth</a:t>
            </a:r>
            <a:endParaRPr lang="en-US" sz="3600" u="none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295400" y="5638800"/>
            <a:ext cx="6400800" cy="1066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Device Research Conference </a:t>
            </a:r>
            <a:r>
              <a:rPr lang="en-US" sz="2000" dirty="0" smtClean="0"/>
              <a:t>2013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Notre Dame, Indiana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 smtClean="0"/>
              <a:t>6/24/2013</a:t>
            </a:r>
            <a:endParaRPr lang="en-US" sz="2000" dirty="0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609600" y="2514600"/>
            <a:ext cx="79248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000000"/>
                </a:solidFill>
              </a:rPr>
              <a:t>Andrew D. </a:t>
            </a:r>
            <a:r>
              <a:rPr lang="en-US" sz="2400" b="1" dirty="0">
                <a:solidFill>
                  <a:srgbClr val="000000"/>
                </a:solidFill>
              </a:rPr>
              <a:t>Carter</a:t>
            </a:r>
            <a:r>
              <a:rPr lang="en-US" sz="2400" baseline="30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>
                <a:solidFill>
                  <a:srgbClr val="000000"/>
                </a:solidFill>
              </a:rPr>
              <a:t>S. </a:t>
            </a:r>
            <a:r>
              <a:rPr lang="en-US" sz="2400" dirty="0">
                <a:solidFill>
                  <a:srgbClr val="000000"/>
                </a:solidFill>
              </a:rPr>
              <a:t>Lee</a:t>
            </a:r>
            <a:r>
              <a:rPr lang="en-US" sz="2400" baseline="30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>
                <a:solidFill>
                  <a:srgbClr val="000000"/>
                </a:solidFill>
              </a:rPr>
              <a:t>D.C. </a:t>
            </a:r>
            <a:r>
              <a:rPr lang="en-US" sz="2400" dirty="0">
                <a:solidFill>
                  <a:srgbClr val="000000"/>
                </a:solidFill>
              </a:rPr>
              <a:t>Elias</a:t>
            </a:r>
            <a:r>
              <a:rPr lang="en-US" sz="2400" baseline="30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>
                <a:solidFill>
                  <a:srgbClr val="000000"/>
                </a:solidFill>
              </a:rPr>
              <a:t>C.-Y. </a:t>
            </a:r>
            <a:r>
              <a:rPr lang="en-US" sz="2400" dirty="0">
                <a:solidFill>
                  <a:srgbClr val="000000"/>
                </a:solidFill>
              </a:rPr>
              <a:t>Huang</a:t>
            </a:r>
            <a:r>
              <a:rPr lang="en-US" sz="2400" baseline="30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,   J</a:t>
            </a:r>
            <a:r>
              <a:rPr lang="en-US" sz="2400" dirty="0">
                <a:solidFill>
                  <a:srgbClr val="000000"/>
                </a:solidFill>
              </a:rPr>
              <a:t>. J. M. </a:t>
            </a:r>
            <a:r>
              <a:rPr lang="en-US" sz="2400" dirty="0">
                <a:solidFill>
                  <a:srgbClr val="000000"/>
                </a:solidFill>
              </a:rPr>
              <a:t>Law</a:t>
            </a:r>
            <a:r>
              <a:rPr lang="en-US" sz="2400" baseline="30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>
                <a:solidFill>
                  <a:srgbClr val="000000"/>
                </a:solidFill>
              </a:rPr>
              <a:t>W. J. </a:t>
            </a:r>
            <a:r>
              <a:rPr lang="en-US" sz="2400" dirty="0">
                <a:solidFill>
                  <a:srgbClr val="000000"/>
                </a:solidFill>
              </a:rPr>
              <a:t>Mitchell</a:t>
            </a:r>
            <a:r>
              <a:rPr lang="en-US" sz="2400" baseline="30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, </a:t>
            </a:r>
            <a:r>
              <a:rPr lang="en-US" sz="2400" dirty="0">
                <a:solidFill>
                  <a:srgbClr val="000000"/>
                </a:solidFill>
              </a:rPr>
              <a:t>B. J. </a:t>
            </a:r>
            <a:r>
              <a:rPr lang="en-US" sz="2400" dirty="0">
                <a:solidFill>
                  <a:srgbClr val="000000"/>
                </a:solidFill>
              </a:rPr>
              <a:t>Thibeault</a:t>
            </a:r>
            <a:r>
              <a:rPr lang="en-US" sz="2400" baseline="30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,                             V</a:t>
            </a:r>
            <a:r>
              <a:rPr lang="en-US" sz="2400" dirty="0">
                <a:solidFill>
                  <a:srgbClr val="000000"/>
                </a:solidFill>
              </a:rPr>
              <a:t>. Chobpattana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, S. </a:t>
            </a:r>
            <a:r>
              <a:rPr lang="en-US" sz="2400" dirty="0">
                <a:solidFill>
                  <a:srgbClr val="000000"/>
                </a:solidFill>
              </a:rPr>
              <a:t>Stemmer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,                                                      A. C. Gossard</a:t>
            </a:r>
            <a:r>
              <a:rPr lang="en-US" sz="2400" baseline="30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, and M. J. W. Rodwell</a:t>
            </a:r>
            <a:r>
              <a:rPr lang="en-US" sz="2400" baseline="30000" dirty="0">
                <a:solidFill>
                  <a:srgbClr val="000000"/>
                </a:solidFill>
              </a:rPr>
              <a:t>1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aseline="30000" dirty="0">
                <a:solidFill>
                  <a:srgbClr val="000000"/>
                </a:solidFill>
              </a:rPr>
              <a:t>1</a:t>
            </a:r>
            <a:r>
              <a:rPr lang="en-US" sz="2400" dirty="0">
                <a:solidFill>
                  <a:srgbClr val="000000"/>
                </a:solidFill>
              </a:rPr>
              <a:t>ECE </a:t>
            </a:r>
            <a:r>
              <a:rPr lang="en-US" sz="2400" dirty="0">
                <a:solidFill>
                  <a:srgbClr val="000000"/>
                </a:solidFill>
              </a:rPr>
              <a:t>Department</a:t>
            </a:r>
            <a:r>
              <a:rPr lang="en-US" sz="2400" dirty="0">
                <a:solidFill>
                  <a:srgbClr val="000000"/>
                </a:solidFill>
              </a:rPr>
              <a:t>,  </a:t>
            </a:r>
            <a:r>
              <a:rPr lang="en-US" sz="2400" baseline="30000" dirty="0">
                <a:solidFill>
                  <a:srgbClr val="000000"/>
                </a:solidFill>
              </a:rPr>
              <a:t>2</a:t>
            </a:r>
            <a:r>
              <a:rPr lang="en-US" sz="2400" dirty="0">
                <a:solidFill>
                  <a:srgbClr val="000000"/>
                </a:solidFill>
              </a:rPr>
              <a:t>Materials </a:t>
            </a:r>
            <a:r>
              <a:rPr lang="en-US" sz="2400" dirty="0">
                <a:solidFill>
                  <a:srgbClr val="000000"/>
                </a:solidFill>
              </a:rPr>
              <a:t>Department, </a:t>
            </a:r>
            <a:endParaRPr lang="en-US" sz="2400" dirty="0">
              <a:solidFill>
                <a:srgbClr val="000000"/>
              </a:solidFill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</a:rPr>
              <a:t>University </a:t>
            </a:r>
            <a:r>
              <a:rPr lang="en-US" sz="2400" dirty="0">
                <a:solidFill>
                  <a:srgbClr val="000000"/>
                </a:solidFill>
              </a:rPr>
              <a:t>of California, Santa Barbara, CA </a:t>
            </a:r>
            <a:r>
              <a:rPr lang="en-US" sz="2400" dirty="0">
                <a:solidFill>
                  <a:srgbClr val="000000"/>
                </a:solidFill>
              </a:rPr>
              <a:t>93106</a:t>
            </a:r>
            <a:endParaRPr lang="en-US" sz="2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579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02" y="-113189"/>
            <a:ext cx="8229600" cy="1143000"/>
          </a:xfrm>
        </p:spPr>
        <p:txBody>
          <a:bodyPr/>
          <a:lstStyle/>
          <a:p>
            <a:r>
              <a:rPr lang="en-US" sz="3200" dirty="0" smtClean="0"/>
              <a:t>MBE Versus MOCVD S/D Regrowth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94707018"/>
              </p:ext>
            </p:extLst>
          </p:nvPr>
        </p:nvGraphicFramePr>
        <p:xfrm>
          <a:off x="2654416" y="3762375"/>
          <a:ext cx="3246437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8" name="Graph" r:id="rId3" imgW="3875760" imgH="2956320" progId="Origin50.Graph">
                  <p:embed/>
                </p:oleObj>
              </mc:Choice>
              <mc:Fallback>
                <p:oleObj name="Graph" r:id="rId3" imgW="3875760" imgH="295632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4416" y="3762375"/>
                        <a:ext cx="3246437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7998183"/>
              </p:ext>
            </p:extLst>
          </p:nvPr>
        </p:nvGraphicFramePr>
        <p:xfrm>
          <a:off x="52503" y="3733800"/>
          <a:ext cx="2990851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Graph" r:id="rId5" imgW="3875837" imgH="2956560" progId="Origin50.Graph">
                  <p:embed/>
                </p:oleObj>
              </mc:Choice>
              <mc:Fallback>
                <p:oleObj name="Graph" r:id="rId5" imgW="3875837" imgH="295656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03" y="3733800"/>
                        <a:ext cx="2990851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65728841"/>
              </p:ext>
            </p:extLst>
          </p:nvPr>
        </p:nvGraphicFramePr>
        <p:xfrm>
          <a:off x="6001096" y="3724275"/>
          <a:ext cx="3700463" cy="2676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0" name="Graph" r:id="rId7" imgW="3718440" imgH="2895480" progId="Origin50.Graph">
                  <p:embed/>
                </p:oleObj>
              </mc:Choice>
              <mc:Fallback>
                <p:oleObj name="Graph" r:id="rId7" imgW="3718440" imgH="289548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1096" y="3724275"/>
                        <a:ext cx="3700463" cy="2676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360872" y="3616101"/>
            <a:ext cx="5430328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68 </a:t>
            </a:r>
            <a:r>
              <a:rPr lang="en-US" sz="14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sz="1400" b="1" baseline="-250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(1 nm Al</a:t>
            </a:r>
            <a:r>
              <a:rPr lang="en-US" sz="14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4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 4 nm 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HfO</a:t>
            </a:r>
            <a:r>
              <a:rPr lang="en-US" sz="14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), 10 nm channel, </a:t>
            </a:r>
            <a:r>
              <a:rPr lang="en-US" sz="1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MOCVD InGaAs Regrowth</a:t>
            </a:r>
            <a:endParaRPr lang="en-US" sz="1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7" name="Objec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7144426"/>
              </p:ext>
            </p:extLst>
          </p:nvPr>
        </p:nvGraphicFramePr>
        <p:xfrm>
          <a:off x="0" y="992187"/>
          <a:ext cx="3016250" cy="2589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1" name="Graph" r:id="rId9" imgW="3875760" imgH="2956320" progId="Origin50.Graph">
                  <p:embed/>
                </p:oleObj>
              </mc:Choice>
              <mc:Fallback>
                <p:oleObj name="Graph" r:id="rId9" imgW="3875760" imgH="295632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2187"/>
                        <a:ext cx="3016250" cy="2589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479502"/>
              </p:ext>
            </p:extLst>
          </p:nvPr>
        </p:nvGraphicFramePr>
        <p:xfrm>
          <a:off x="2661852" y="962025"/>
          <a:ext cx="3230948" cy="268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2" name="Graph" r:id="rId11" imgW="3875760" imgH="2956320" progId="Origin50.Graph">
                  <p:embed/>
                </p:oleObj>
              </mc:Choice>
              <mc:Fallback>
                <p:oleObj name="Graph" r:id="rId11" imgW="3875760" imgH="295632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1852" y="962025"/>
                        <a:ext cx="3230948" cy="268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304800" y="838200"/>
            <a:ext cx="6019800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81 nm </a:t>
            </a:r>
            <a:r>
              <a:rPr lang="en-US" sz="14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sz="1400" b="1" baseline="-250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(1 nm Al</a:t>
            </a:r>
            <a:r>
              <a:rPr lang="en-US" sz="14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4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 4 nm 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HfO</a:t>
            </a:r>
            <a:r>
              <a:rPr lang="en-US" sz="14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), 10 nm channel, </a:t>
            </a:r>
            <a:r>
              <a:rPr lang="en-US" sz="1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MBE InGaAs Regrowth</a:t>
            </a:r>
            <a:endParaRPr lang="en-US" sz="1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30" name="Object 2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3035914"/>
              </p:ext>
            </p:extLst>
          </p:nvPr>
        </p:nvGraphicFramePr>
        <p:xfrm>
          <a:off x="6049847" y="965350"/>
          <a:ext cx="3266998" cy="2616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33" name="Graph" r:id="rId13" imgW="3718440" imgH="2895480" progId="Origin50.Graph">
                  <p:embed/>
                </p:oleObj>
              </mc:Choice>
              <mc:Fallback>
                <p:oleObj name="Graph" r:id="rId13" imgW="3718440" imgH="289548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9847" y="965350"/>
                        <a:ext cx="3266998" cy="2616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15"/>
          <p:cNvSpPr txBox="1">
            <a:spLocks noChangeArrowheads="1"/>
          </p:cNvSpPr>
          <p:nvPr/>
        </p:nvSpPr>
        <p:spPr bwMode="auto">
          <a:xfrm>
            <a:off x="76200" y="6359301"/>
            <a:ext cx="1371600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result</a:t>
            </a:r>
          </a:p>
        </p:txBody>
      </p:sp>
      <p:cxnSp>
        <p:nvCxnSpPr>
          <p:cNvPr id="32" name="Straight Connector 31"/>
          <p:cNvCxnSpPr/>
          <p:nvPr/>
        </p:nvCxnSpPr>
        <p:spPr bwMode="auto">
          <a:xfrm>
            <a:off x="685800" y="6477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Rectangle 6"/>
          <p:cNvSpPr>
            <a:spLocks noChangeArrowheads="1"/>
          </p:cNvSpPr>
          <p:nvPr/>
        </p:nvSpPr>
        <p:spPr bwMode="auto">
          <a:xfrm>
            <a:off x="513272" y="6535579"/>
            <a:ext cx="816186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04788" indent="-204788" defTabSz="9271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Similar on-state performance, but large </a:t>
            </a:r>
            <a:r>
              <a:rPr lang="en-US" sz="1600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Vth</a:t>
            </a:r>
            <a:r>
              <a:rPr lang="en-US" sz="16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shift, poor SS, DIBL</a:t>
            </a:r>
            <a:endParaRPr lang="en-US" sz="1600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6007100" y="902835"/>
            <a:ext cx="0" cy="5456466"/>
          </a:xfrm>
          <a:prstGeom prst="lin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152400"/>
            <a:ext cx="10668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3E096346-A79F-4F65-AF0D-573F389C3BBD}" type="slidenum">
              <a:rPr lang="en-US">
                <a:solidFill>
                  <a:srgbClr val="000000"/>
                </a:solidFill>
              </a:rPr>
              <a:pPr/>
              <a:t>10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8001000" y="64770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"/>
              </a:rPr>
              <a:t>DRC 2013</a:t>
            </a:r>
            <a:endParaRPr lang="en-US" sz="1400" dirty="0">
              <a:solidFill>
                <a:srgbClr val="000000"/>
              </a:solidFill>
              <a:latin typeface="Ar"/>
            </a:endParaRPr>
          </a:p>
        </p:txBody>
      </p:sp>
    </p:spTree>
    <p:extLst>
      <p:ext uri="{BB962C8B-B14F-4D97-AF65-F5344CB8AC3E}">
        <p14:creationId xmlns:p14="http://schemas.microsoft.com/office/powerpoint/2010/main" val="1369391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8424913"/>
              </p:ext>
            </p:extLst>
          </p:nvPr>
        </p:nvGraphicFramePr>
        <p:xfrm>
          <a:off x="3048000" y="1424404"/>
          <a:ext cx="4305300" cy="430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6" name="KGPlot" r:id="rId4" imgW="6858000" imgH="6858000" progId="KGraph_Plot">
                  <p:embed/>
                </p:oleObj>
              </mc:Choice>
              <mc:Fallback>
                <p:oleObj name="KGPlot" r:id="rId4" imgW="6858000" imgH="68580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424404"/>
                        <a:ext cx="4305300" cy="430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6587367"/>
              </p:ext>
            </p:extLst>
          </p:nvPr>
        </p:nvGraphicFramePr>
        <p:xfrm>
          <a:off x="304800" y="1316116"/>
          <a:ext cx="4290596" cy="4290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7" name="KGPlot" r:id="rId6" imgW="6858000" imgH="6858000" progId="KGraph_Plot">
                  <p:embed/>
                </p:oleObj>
              </mc:Choice>
              <mc:Fallback>
                <p:oleObj name="KGPlot" r:id="rId6" imgW="6858000" imgH="68580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16116"/>
                        <a:ext cx="4290596" cy="42905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19" y="253884"/>
            <a:ext cx="8435181" cy="398463"/>
          </a:xfrm>
        </p:spPr>
        <p:txBody>
          <a:bodyPr/>
          <a:lstStyle/>
          <a:p>
            <a:r>
              <a:rPr lang="en-US" sz="3200" dirty="0" smtClean="0"/>
              <a:t>Poor subthreshold: Channel Degradation</a:t>
            </a:r>
            <a:endParaRPr lang="en-US" sz="3200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29590" y="1066800"/>
            <a:ext cx="79248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342900" indent="-342900" defTabSz="9271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dirty="0">
              <a:solidFill>
                <a:srgbClr val="000000"/>
              </a:solidFill>
            </a:endParaRPr>
          </a:p>
          <a:p>
            <a:pPr marL="204788" indent="-204788" defTabSz="9271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152400" y="914400"/>
            <a:ext cx="8763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>
                <a:solidFill>
                  <a:srgbClr val="000000"/>
                </a:solidFill>
                <a:cs typeface="Tahoma" pitchFamily="34" charset="0"/>
              </a:rPr>
              <a:t> &gt; </a:t>
            </a:r>
            <a:r>
              <a:rPr lang="en-US" sz="2000" b="1" dirty="0">
                <a:solidFill>
                  <a:srgbClr val="000000"/>
                </a:solidFill>
                <a:cs typeface="Tahoma" pitchFamily="34" charset="0"/>
              </a:rPr>
              <a:t>300 </a:t>
            </a:r>
            <a:r>
              <a:rPr lang="en-US" sz="2000" b="1" dirty="0">
                <a:solidFill>
                  <a:srgbClr val="000000"/>
                </a:solidFill>
                <a:cs typeface="Tahoma" pitchFamily="34" charset="0"/>
              </a:rPr>
              <a:t>mV/</a:t>
            </a:r>
            <a:r>
              <a:rPr lang="en-US" sz="2000" b="1" dirty="0" err="1">
                <a:solidFill>
                  <a:srgbClr val="000000"/>
                </a:solidFill>
                <a:cs typeface="Tahoma" pitchFamily="34" charset="0"/>
              </a:rPr>
              <a:t>dec</a:t>
            </a:r>
            <a:r>
              <a:rPr lang="en-US" sz="2000" b="1" dirty="0">
                <a:solidFill>
                  <a:srgbClr val="000000"/>
                </a:solidFill>
                <a:cs typeface="Tahoma" pitchFamily="34" charset="0"/>
              </a:rPr>
              <a:t> subthreshold </a:t>
            </a:r>
            <a:r>
              <a:rPr lang="en-US" sz="2000" b="1" dirty="0">
                <a:solidFill>
                  <a:srgbClr val="000000"/>
                </a:solidFill>
                <a:cs typeface="Tahoma" pitchFamily="34" charset="0"/>
              </a:rPr>
              <a:t>swing </a:t>
            </a:r>
            <a:r>
              <a:rPr lang="en-US" sz="2000" b="1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 </a:t>
            </a:r>
            <a:r>
              <a:rPr lang="en-US" sz="2000" b="1" dirty="0" err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D</a:t>
            </a:r>
            <a:r>
              <a:rPr lang="en-US" sz="2000" b="1" baseline="-25000" dirty="0" err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it</a:t>
            </a:r>
            <a:r>
              <a:rPr lang="en-US" sz="2000" b="1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? Channel degradation?</a:t>
            </a:r>
            <a:endParaRPr lang="en-US" sz="2000" b="1" dirty="0">
              <a:solidFill>
                <a:srgbClr val="000000"/>
              </a:solidFill>
              <a:cs typeface="Tahoma" pitchFamily="34" charset="0"/>
            </a:endParaRPr>
          </a:p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cs typeface="Tahoma" pitchFamily="34" charset="0"/>
              </a:rPr>
              <a:t> Experiment: SiO</a:t>
            </a:r>
            <a:r>
              <a:rPr lang="en-US" sz="2000" baseline="-25000" dirty="0">
                <a:solidFill>
                  <a:srgbClr val="000000"/>
                </a:solidFill>
                <a:cs typeface="Tahoma" pitchFamily="34" charset="0"/>
              </a:rPr>
              <a:t>2</a:t>
            </a:r>
            <a:r>
              <a:rPr lang="en-US" sz="2000" dirty="0">
                <a:solidFill>
                  <a:srgbClr val="000000"/>
                </a:solidFill>
                <a:cs typeface="Tahoma" pitchFamily="34" charset="0"/>
              </a:rPr>
              <a:t> capping + high temp anneal </a:t>
            </a:r>
            <a:r>
              <a:rPr lang="en-US" sz="20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+ strip  </a:t>
            </a:r>
            <a:r>
              <a:rPr lang="en-US" sz="20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MOSCAP 5 nm Al</a:t>
            </a:r>
            <a:r>
              <a:rPr lang="en-US" sz="2000" baseline="-250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2</a:t>
            </a:r>
            <a:r>
              <a:rPr lang="en-US" sz="20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O</a:t>
            </a:r>
            <a:r>
              <a:rPr lang="en-US" sz="2000" baseline="-250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3</a:t>
            </a:r>
            <a:endParaRPr lang="en-US" sz="2000" dirty="0">
              <a:solidFill>
                <a:srgbClr val="000000"/>
              </a:solidFill>
              <a:cs typeface="Tahoma" pitchFamily="34" charset="0"/>
              <a:sym typeface="Wingdings" pitchFamily="2" charset="2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4258108" y="2391608"/>
            <a:ext cx="609600" cy="19812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endParaRPr lang="en-US" sz="1000" b="1">
              <a:solidFill>
                <a:srgbClr val="000000"/>
              </a:solidFill>
            </a:endParaRPr>
          </a:p>
        </p:txBody>
      </p:sp>
      <p:cxnSp>
        <p:nvCxnSpPr>
          <p:cNvPr id="16" name="Straight Arrow Connector 15"/>
          <p:cNvCxnSpPr>
            <a:stCxn id="15" idx="6"/>
          </p:cNvCxnSpPr>
          <p:nvPr/>
        </p:nvCxnSpPr>
        <p:spPr bwMode="auto">
          <a:xfrm flipV="1">
            <a:off x="4867708" y="3192009"/>
            <a:ext cx="1785088" cy="190199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6477000" y="2713470"/>
            <a:ext cx="264360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>
                <a:solidFill>
                  <a:srgbClr val="000000"/>
                </a:solidFill>
                <a:cs typeface="Calibri" pitchFamily="34" charset="0"/>
                <a:sym typeface="Wingdings" pitchFamily="2" charset="2"/>
              </a:rPr>
              <a:t>Large dispersion  Large </a:t>
            </a:r>
            <a:r>
              <a:rPr lang="en-US" sz="2400" b="1" i="1" dirty="0" err="1">
                <a:solidFill>
                  <a:srgbClr val="000000"/>
                </a:solidFill>
                <a:cs typeface="Calibri" pitchFamily="34" charset="0"/>
                <a:sym typeface="Wingdings" pitchFamily="2" charset="2"/>
              </a:rPr>
              <a:t>D</a:t>
            </a:r>
            <a:r>
              <a:rPr lang="en-US" sz="2400" b="1" i="1" baseline="-25000" dirty="0" err="1">
                <a:solidFill>
                  <a:srgbClr val="000000"/>
                </a:solidFill>
                <a:cs typeface="Calibri" pitchFamily="34" charset="0"/>
                <a:sym typeface="Wingdings" pitchFamily="2" charset="2"/>
              </a:rPr>
              <a:t>it</a:t>
            </a:r>
            <a:endParaRPr lang="en-US" sz="2400" b="1" i="1" baseline="-25000" dirty="0">
              <a:solidFill>
                <a:srgbClr val="000000"/>
              </a:solidFill>
              <a:cs typeface="Calibri" pitchFamily="34" charset="0"/>
              <a:sym typeface="Wingdings" pitchFamily="2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8600" y="5911334"/>
            <a:ext cx="8686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b="1" dirty="0" err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InP</a:t>
            </a:r>
            <a:r>
              <a:rPr lang="en-US" sz="2000" b="1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channel capping for RG </a:t>
            </a:r>
            <a:r>
              <a:rPr lang="en-US" sz="2000" b="1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 </a:t>
            </a:r>
            <a:r>
              <a:rPr lang="en-US" sz="2000" b="1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large subthreshold swing for FETs </a:t>
            </a:r>
            <a:r>
              <a:rPr lang="en-US" sz="2000" b="1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</a:t>
            </a:r>
          </a:p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endParaRPr lang="en-US" sz="2000" b="1" dirty="0">
              <a:solidFill>
                <a:srgbClr val="000000"/>
              </a:solidFill>
              <a:cs typeface="Tahoma" pitchFamily="34" charset="0"/>
              <a:sym typeface="Wingdings" pitchFamily="2" charset="2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152400"/>
            <a:ext cx="1066800" cy="4572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p. </a:t>
            </a:r>
            <a:fld id="{3E096346-A79F-4F65-AF0D-573F389C3BBD}" type="slidenum">
              <a:rPr lang="en-US">
                <a:solidFill>
                  <a:srgbClr val="000000"/>
                </a:solidFill>
              </a:rPr>
              <a:pPr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80010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"/>
              </a:rPr>
              <a:t>DRC 2013</a:t>
            </a:r>
            <a:endParaRPr lang="en-US" sz="1400" dirty="0">
              <a:solidFill>
                <a:srgbClr val="000000"/>
              </a:solidFill>
              <a:latin typeface="Ar"/>
            </a:endParaRPr>
          </a:p>
        </p:txBody>
      </p:sp>
    </p:spTree>
    <p:extLst>
      <p:ext uri="{BB962C8B-B14F-4D97-AF65-F5344CB8AC3E}">
        <p14:creationId xmlns:p14="http://schemas.microsoft.com/office/powerpoint/2010/main" val="4384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0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768" y="1066800"/>
            <a:ext cx="3580032" cy="386449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645" y="-120804"/>
            <a:ext cx="7772400" cy="1143000"/>
          </a:xfrm>
        </p:spPr>
        <p:txBody>
          <a:bodyPr/>
          <a:lstStyle/>
          <a:p>
            <a:r>
              <a:rPr lang="en-US" sz="3200" dirty="0" smtClean="0"/>
              <a:t>MOCVD: Digital Channel Etching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p. </a:t>
            </a:r>
            <a:fld id="{B59B0947-3E3D-4E1D-A9FA-7D38EBD7DA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304800" y="1490210"/>
            <a:ext cx="5003800" cy="2548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>
                <a:solidFill>
                  <a:srgbClr val="000000"/>
                </a:solidFill>
                <a:cs typeface="Tahoma" pitchFamily="34" charset="0"/>
              </a:rPr>
              <a:t>Digital semiconductor etching*</a:t>
            </a:r>
          </a:p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cs typeface="Tahoma" pitchFamily="34" charset="0"/>
              </a:rPr>
              <a:t>Before ALD deposition: </a:t>
            </a:r>
            <a:br>
              <a:rPr lang="en-US" sz="2400" dirty="0">
                <a:solidFill>
                  <a:srgbClr val="000000"/>
                </a:solidFill>
                <a:cs typeface="Tahoma" pitchFamily="34" charset="0"/>
              </a:rPr>
            </a:br>
            <a:r>
              <a:rPr lang="en-US" sz="2400" dirty="0">
                <a:solidFill>
                  <a:srgbClr val="000000"/>
                </a:solidFill>
                <a:cs typeface="Tahoma" pitchFamily="34" charset="0"/>
              </a:rPr>
              <a:t>   Oxidize channel surface (UV O</a:t>
            </a:r>
            <a:r>
              <a:rPr lang="en-US" sz="2400" baseline="-25000" dirty="0">
                <a:solidFill>
                  <a:srgbClr val="000000"/>
                </a:solidFill>
                <a:cs typeface="Tahoma" pitchFamily="34" charset="0"/>
              </a:rPr>
              <a:t>3</a:t>
            </a:r>
            <a:r>
              <a:rPr lang="en-US" sz="2400" dirty="0">
                <a:solidFill>
                  <a:srgbClr val="000000"/>
                </a:solidFill>
                <a:cs typeface="Tahoma" pitchFamily="34" charset="0"/>
              </a:rPr>
              <a:t>)</a:t>
            </a:r>
            <a:br>
              <a:rPr lang="en-US" sz="2400" dirty="0">
                <a:solidFill>
                  <a:srgbClr val="000000"/>
                </a:solidFill>
                <a:cs typeface="Tahoma" pitchFamily="34" charset="0"/>
              </a:rPr>
            </a:br>
            <a:r>
              <a:rPr lang="en-US" sz="2400" dirty="0">
                <a:solidFill>
                  <a:srgbClr val="000000"/>
                </a:solidFill>
                <a:cs typeface="Tahoma" pitchFamily="34" charset="0"/>
              </a:rPr>
              <a:t>   Etch oxide in </a:t>
            </a:r>
            <a:r>
              <a:rPr lang="en-US" sz="2400" dirty="0" err="1">
                <a:solidFill>
                  <a:srgbClr val="000000"/>
                </a:solidFill>
                <a:cs typeface="Tahoma" pitchFamily="34" charset="0"/>
              </a:rPr>
              <a:t>HCl:DI</a:t>
            </a:r>
            <a:endParaRPr lang="en-US" sz="2400" dirty="0">
              <a:solidFill>
                <a:srgbClr val="000000"/>
              </a:solidFill>
              <a:cs typeface="Tahoma" pitchFamily="34" charset="0"/>
            </a:endParaRPr>
          </a:p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cs typeface="Tahoma" pitchFamily="34" charset="0"/>
              </a:rPr>
              <a:t>Repeat as needed</a:t>
            </a:r>
          </a:p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cs typeface="Tahoma" pitchFamily="34" charset="0"/>
              </a:rPr>
              <a:t>Etches ~ 1.2 nm per cycle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95250" y="6535579"/>
            <a:ext cx="24193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* </a:t>
            </a:r>
            <a:r>
              <a:rPr lang="en-US" sz="1600" dirty="0" err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S.Lee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et al, IPRM 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2013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28600" y="5094137"/>
            <a:ext cx="8610600" cy="84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 smtClean="0">
                <a:solidFill>
                  <a:srgbClr val="000000"/>
                </a:solidFill>
                <a:cs typeface="Tahoma" pitchFamily="34" charset="0"/>
              </a:rPr>
              <a:t>Top-down thin </a:t>
            </a:r>
            <a:r>
              <a:rPr lang="en-US" sz="2400" b="1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channels  Increase </a:t>
            </a:r>
            <a:r>
              <a:rPr lang="en-US" sz="2400" b="1" dirty="0" err="1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C</a:t>
            </a:r>
            <a:r>
              <a:rPr lang="en-US" sz="2400" b="1" baseline="-25000" dirty="0" err="1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depth</a:t>
            </a:r>
            <a:endParaRPr lang="en-US" sz="2400" b="1" dirty="0">
              <a:solidFill>
                <a:srgbClr val="000000"/>
              </a:solidFill>
              <a:cs typeface="Tahoma" pitchFamily="34" charset="0"/>
              <a:sym typeface="Wingdings" pitchFamily="2" charset="2"/>
            </a:endParaRPr>
          </a:p>
          <a:p>
            <a:pPr algn="ctr"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Simultaneous damage removal and body scaling </a:t>
            </a:r>
            <a:endParaRPr lang="en-US" sz="2400" dirty="0">
              <a:solidFill>
                <a:srgbClr val="000000"/>
              </a:solidFill>
              <a:cs typeface="Tahoma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 flipH="1">
            <a:off x="4533900" y="2999046"/>
            <a:ext cx="2362884" cy="1932246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ot"/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80010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"/>
              </a:rPr>
              <a:t>DRC 2013</a:t>
            </a:r>
            <a:endParaRPr lang="en-US" sz="1400" dirty="0">
              <a:solidFill>
                <a:srgbClr val="000000"/>
              </a:solidFill>
              <a:latin typeface="Ar"/>
            </a:endParaRPr>
          </a:p>
        </p:txBody>
      </p:sp>
    </p:spTree>
    <p:extLst>
      <p:ext uri="{BB962C8B-B14F-4D97-AF65-F5344CB8AC3E}">
        <p14:creationId xmlns:p14="http://schemas.microsoft.com/office/powerpoint/2010/main" val="301712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02" y="-113189"/>
            <a:ext cx="8229600" cy="1143000"/>
          </a:xfrm>
        </p:spPr>
        <p:txBody>
          <a:bodyPr/>
          <a:lstStyle/>
          <a:p>
            <a:r>
              <a:rPr lang="en-US" sz="3200" dirty="0" smtClean="0"/>
              <a:t>MOCVD RG with Digital Channel Etching</a:t>
            </a:r>
            <a:endParaRPr lang="en-US" sz="3200" dirty="0"/>
          </a:p>
        </p:txBody>
      </p:sp>
      <p:graphicFrame>
        <p:nvGraphicFramePr>
          <p:cNvPr id="4" name="Objec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6677908"/>
              </p:ext>
            </p:extLst>
          </p:nvPr>
        </p:nvGraphicFramePr>
        <p:xfrm>
          <a:off x="4208579" y="914400"/>
          <a:ext cx="3246437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8" name="Graph" r:id="rId3" imgW="3875760" imgH="2956320" progId="Origin50.Graph">
                  <p:embed/>
                </p:oleObj>
              </mc:Choice>
              <mc:Fallback>
                <p:oleObj name="Graph" r:id="rId3" imgW="3875760" imgH="295632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8579" y="914400"/>
                        <a:ext cx="3246437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90683764"/>
              </p:ext>
            </p:extLst>
          </p:nvPr>
        </p:nvGraphicFramePr>
        <p:xfrm>
          <a:off x="1273292" y="885825"/>
          <a:ext cx="316536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9" name="Graph" r:id="rId5" imgW="3875837" imgH="2956560" progId="Origin50.Graph">
                  <p:embed/>
                </p:oleObj>
              </mc:Choice>
              <mc:Fallback>
                <p:oleObj name="Graph" r:id="rId5" imgW="3875837" imgH="295656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3292" y="885825"/>
                        <a:ext cx="316536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 Box 15"/>
          <p:cNvSpPr txBox="1">
            <a:spLocks noChangeArrowheads="1"/>
          </p:cNvSpPr>
          <p:nvPr/>
        </p:nvSpPr>
        <p:spPr bwMode="auto">
          <a:xfrm>
            <a:off x="1143000" y="3657600"/>
            <a:ext cx="6629400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65 nm actual  </a:t>
            </a:r>
            <a:r>
              <a:rPr lang="en-US" sz="14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sz="1400" b="1" baseline="-250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(1 nm Al</a:t>
            </a:r>
            <a:r>
              <a:rPr lang="en-US" sz="14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4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 4 nm HfO</a:t>
            </a:r>
            <a:r>
              <a:rPr lang="en-US" sz="14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 </a:t>
            </a:r>
            <a:r>
              <a:rPr lang="en-US" sz="1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 cycles of digital etching (~ 6.5 nm channel)</a:t>
            </a:r>
            <a:endParaRPr lang="en-US" sz="1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1447800" y="762000"/>
            <a:ext cx="6400800" cy="495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68 nm actual </a:t>
            </a:r>
            <a:r>
              <a:rPr lang="en-US" sz="14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en-US" sz="1400" b="1" baseline="-25000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(1 nm Al</a:t>
            </a:r>
            <a:r>
              <a:rPr lang="en-US" sz="14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O</a:t>
            </a:r>
            <a:r>
              <a:rPr lang="en-US" sz="14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3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/ 4 nm HfO</a:t>
            </a:r>
            <a:r>
              <a:rPr lang="en-US" sz="14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), </a:t>
            </a:r>
            <a:r>
              <a:rPr lang="en-US" sz="1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No digital </a:t>
            </a:r>
            <a:r>
              <a:rPr lang="en-US" sz="1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etching </a:t>
            </a:r>
            <a:r>
              <a:rPr lang="en-US" sz="1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(~ 10 nm </a:t>
            </a:r>
            <a:r>
              <a:rPr lang="en-US" sz="14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channel)</a:t>
            </a:r>
          </a:p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endParaRPr lang="en-US" sz="14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5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6464046"/>
              </p:ext>
            </p:extLst>
          </p:nvPr>
        </p:nvGraphicFramePr>
        <p:xfrm>
          <a:off x="1295401" y="3798888"/>
          <a:ext cx="316536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0" name="Graph" r:id="rId7" imgW="3875837" imgH="2956560" progId="Origin50.Graph">
                  <p:embed/>
                </p:oleObj>
              </mc:Choice>
              <mc:Fallback>
                <p:oleObj name="Graph" r:id="rId7" imgW="3875837" imgH="295656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5401" y="3798888"/>
                        <a:ext cx="316536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8568358"/>
              </p:ext>
            </p:extLst>
          </p:nvPr>
        </p:nvGraphicFramePr>
        <p:xfrm>
          <a:off x="4221163" y="3810000"/>
          <a:ext cx="3246437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61" name="Graph" r:id="rId9" imgW="3875760" imgH="2956320" progId="Origin50.Graph">
                  <p:embed/>
                </p:oleObj>
              </mc:Choice>
              <mc:Fallback>
                <p:oleObj name="Graph" r:id="rId9" imgW="3875760" imgH="295632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1163" y="3810000"/>
                        <a:ext cx="3246437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6200" y="6359301"/>
            <a:ext cx="1371600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result</a:t>
            </a:r>
          </a:p>
        </p:txBody>
      </p:sp>
      <p:cxnSp>
        <p:nvCxnSpPr>
          <p:cNvPr id="15" name="Straight Connector 14"/>
          <p:cNvCxnSpPr/>
          <p:nvPr/>
        </p:nvCxnSpPr>
        <p:spPr bwMode="auto">
          <a:xfrm>
            <a:off x="685800" y="6477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513272" y="6504801"/>
            <a:ext cx="81618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04788" indent="-204788" defTabSz="927100">
              <a:spcBef>
                <a:spcPct val="20000"/>
              </a:spcBef>
              <a:buClr>
                <a:srgbClr val="000000"/>
              </a:buClr>
            </a:pP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All devices improve with channel etch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thinner channel, remove surface damage</a:t>
            </a:r>
            <a:endParaRPr lang="en-US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152400"/>
            <a:ext cx="10668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3E096346-A79F-4F65-AF0D-573F389C3BBD}" type="slidenum">
              <a:rPr lang="en-US">
                <a:solidFill>
                  <a:srgbClr val="000000"/>
                </a:solidFill>
              </a:rPr>
              <a:pPr/>
              <a:t>13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51" y="-118947"/>
            <a:ext cx="7772400" cy="1143000"/>
          </a:xfrm>
        </p:spPr>
        <p:txBody>
          <a:bodyPr/>
          <a:lstStyle/>
          <a:p>
            <a:r>
              <a:rPr lang="en-US" sz="3200" dirty="0"/>
              <a:t>MOCVD RG with Digital Channel Etching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p. </a:t>
            </a:r>
            <a:fld id="{B59B0947-3E3D-4E1D-A9FA-7D38EBD7DA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Box 15"/>
          <p:cNvSpPr txBox="1">
            <a:spLocks noChangeArrowheads="1"/>
          </p:cNvSpPr>
          <p:nvPr/>
        </p:nvSpPr>
        <p:spPr bwMode="auto">
          <a:xfrm>
            <a:off x="76200" y="6359301"/>
            <a:ext cx="1371600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result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685800" y="6477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513272" y="6504801"/>
            <a:ext cx="81618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04788" indent="-204788" defTabSz="927100">
              <a:spcBef>
                <a:spcPct val="20000"/>
              </a:spcBef>
              <a:buClr>
                <a:srgbClr val="000000"/>
              </a:buClr>
            </a:pP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All devices improve with channel etch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thinner channel, remove surface damage</a:t>
            </a:r>
            <a:endParaRPr lang="en-US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9170779"/>
              </p:ext>
            </p:extLst>
          </p:nvPr>
        </p:nvGraphicFramePr>
        <p:xfrm>
          <a:off x="609600" y="1865867"/>
          <a:ext cx="3657599" cy="4006803"/>
        </p:xfrm>
        <a:graphic>
          <a:graphicData uri="http://schemas.openxmlformats.org/drawingml/2006/table">
            <a:tbl>
              <a:tblPr/>
              <a:tblGrid>
                <a:gridCol w="240467"/>
                <a:gridCol w="569522"/>
                <a:gridCol w="569522"/>
                <a:gridCol w="569522"/>
                <a:gridCol w="569522"/>
                <a:gridCol w="569522"/>
                <a:gridCol w="569522"/>
              </a:tblGrid>
              <a:tr h="190801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gm map</a:t>
                      </a:r>
                    </a:p>
                  </a:txBody>
                  <a:tcPr marL="9723" marR="9723" marT="9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0801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9723" marR="9723" marT="9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9723" marR="9723" marT="9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0.89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766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6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9723" marR="9723" marT="9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0.93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A07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0.90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0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1.10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5E4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9723" marR="9723" marT="9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Blank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1.09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5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0.91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B7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1.16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9723" marR="9723" marT="9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Open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1.01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1.11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3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1.03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E9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0.92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27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1.05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E884"/>
                    </a:solidFill>
                  </a:tcPr>
                </a:tc>
              </a:tr>
              <a:tr h="5724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9723" marR="9723" marT="9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0.99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E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1.00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0.96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C47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0.88</a:t>
                      </a: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696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Open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23" marR="9723" marT="972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80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723" marR="9723" marT="9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9723" marR="9723" marT="9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9723" marR="9723" marT="9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9723" marR="9723" marT="9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9723" marR="9723" marT="9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9723" marR="9723" marT="9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9723" marR="9723" marT="972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8841293"/>
              </p:ext>
            </p:extLst>
          </p:nvPr>
        </p:nvGraphicFramePr>
        <p:xfrm>
          <a:off x="4800600" y="1882838"/>
          <a:ext cx="3657603" cy="3965631"/>
        </p:xfrm>
        <a:graphic>
          <a:graphicData uri="http://schemas.openxmlformats.org/drawingml/2006/table">
            <a:tbl>
              <a:tblPr/>
              <a:tblGrid>
                <a:gridCol w="240465"/>
                <a:gridCol w="569523"/>
                <a:gridCol w="569523"/>
                <a:gridCol w="569523"/>
                <a:gridCol w="569523"/>
                <a:gridCol w="569523"/>
                <a:gridCol w="569523"/>
              </a:tblGrid>
              <a:tr h="18883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gm map</a:t>
                      </a:r>
                    </a:p>
                  </a:txBody>
                  <a:tcPr marL="8885" marR="8885" marT="8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88839"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</a:t>
                      </a:r>
                    </a:p>
                  </a:txBody>
                  <a:tcPr marL="8885" marR="8885" marT="8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1.38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DE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</a:t>
                      </a:r>
                    </a:p>
                  </a:txBody>
                  <a:tcPr marL="8885" marR="8885" marT="8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1.45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B8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1.51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</a:t>
                      </a:r>
                    </a:p>
                  </a:txBody>
                  <a:tcPr marL="8885" marR="8885" marT="8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DB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1.21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A57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1.53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8D2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1.53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D5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</a:t>
                      </a:r>
                    </a:p>
                  </a:txBody>
                  <a:tcPr marL="8885" marR="8885" marT="8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1.38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5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Blank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1.45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9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1.53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CD3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1.48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E2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6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</a:t>
                      </a:r>
                    </a:p>
                  </a:txBody>
                  <a:tcPr marL="8885" marR="8885" marT="8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947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1.58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AC57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1.42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1.36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17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1.26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B47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1.47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E683"/>
                    </a:solidFill>
                  </a:tcPr>
                </a:tc>
              </a:tr>
              <a:tr h="56651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</a:t>
                      </a:r>
                    </a:p>
                  </a:txBody>
                  <a:tcPr marL="8885" marR="8885" marT="8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1.09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8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1.38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D6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1.42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E2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1.47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E6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1.39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98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1.50</a:t>
                      </a:r>
                    </a:p>
                  </a:txBody>
                  <a:tcPr marL="8885" marR="8885" marT="888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D82"/>
                    </a:solidFill>
                  </a:tcPr>
                </a:tc>
              </a:tr>
              <a:tr h="1888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885" marR="8885" marT="8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</a:t>
                      </a:r>
                    </a:p>
                  </a:txBody>
                  <a:tcPr marL="8885" marR="8885" marT="8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</a:t>
                      </a:r>
                    </a:p>
                  </a:txBody>
                  <a:tcPr marL="8885" marR="8885" marT="8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</a:t>
                      </a:r>
                    </a:p>
                  </a:txBody>
                  <a:tcPr marL="8885" marR="8885" marT="8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</a:t>
                      </a:r>
                    </a:p>
                  </a:txBody>
                  <a:tcPr marL="8885" marR="8885" marT="8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</a:t>
                      </a:r>
                    </a:p>
                  </a:txBody>
                  <a:tcPr marL="8885" marR="8885" marT="8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</a:t>
                      </a:r>
                    </a:p>
                  </a:txBody>
                  <a:tcPr marL="8885" marR="8885" marT="888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Title 1"/>
          <p:cNvSpPr txBox="1">
            <a:spLocks/>
          </p:cNvSpPr>
          <p:nvPr/>
        </p:nvSpPr>
        <p:spPr bwMode="auto">
          <a:xfrm>
            <a:off x="1295400" y="1049338"/>
            <a:ext cx="6858000" cy="3984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2pPr>
            <a:lvl3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3pPr>
            <a:lvl4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4pPr>
            <a:lvl5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/>
            <a:r>
              <a:rPr lang="en-US" sz="2400" dirty="0" smtClean="0">
                <a:solidFill>
                  <a:prstClr val="black"/>
                </a:solidFill>
                <a:ea typeface="ＭＳ Ｐゴシック" charset="-128"/>
              </a:rPr>
              <a:t>Peak transconductance (</a:t>
            </a:r>
            <a:r>
              <a:rPr lang="en-US" sz="2400" dirty="0" err="1" smtClean="0">
                <a:solidFill>
                  <a:prstClr val="black"/>
                </a:solidFill>
                <a:ea typeface="ＭＳ Ｐゴシック" charset="-128"/>
              </a:rPr>
              <a:t>mS</a:t>
            </a:r>
            <a:r>
              <a:rPr lang="en-US" sz="2400" dirty="0" smtClean="0">
                <a:solidFill>
                  <a:prstClr val="black"/>
                </a:solidFill>
                <a:ea typeface="ＭＳ Ｐゴシック" charset="-128"/>
              </a:rPr>
              <a:t>/micron):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ea typeface="ＭＳ Ｐゴシック" charset="-128"/>
              </a:rPr>
              <a:t>50 nm as drawn gate length, 0.5 V </a:t>
            </a:r>
            <a:r>
              <a:rPr lang="en-US" sz="2400" dirty="0" err="1" smtClean="0">
                <a:solidFill>
                  <a:prstClr val="black"/>
                </a:solidFill>
                <a:ea typeface="ＭＳ Ｐゴシック" charset="-128"/>
              </a:rPr>
              <a:t>V</a:t>
            </a:r>
            <a:r>
              <a:rPr lang="en-US" sz="2400" baseline="-25000" dirty="0" err="1" smtClean="0">
                <a:solidFill>
                  <a:prstClr val="black"/>
                </a:solidFill>
                <a:ea typeface="ＭＳ Ｐゴシック" charset="-128"/>
              </a:rPr>
              <a:t>gs</a:t>
            </a:r>
            <a:r>
              <a:rPr lang="en-US" sz="2400" dirty="0" smtClean="0">
                <a:solidFill>
                  <a:prstClr val="black"/>
                </a:solidFill>
                <a:ea typeface="ＭＳ Ｐゴシック" charset="-128"/>
              </a:rPr>
              <a:t> 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533400" y="1757870"/>
            <a:ext cx="3756005" cy="3984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2pPr>
            <a:lvl3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3pPr>
            <a:lvl4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4pPr>
            <a:lvl5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/>
            <a:r>
              <a:rPr lang="en-US" sz="2000" dirty="0" smtClean="0">
                <a:solidFill>
                  <a:prstClr val="black"/>
                </a:solidFill>
                <a:ea typeface="ＭＳ Ｐゴシック" charset="-128"/>
              </a:rPr>
              <a:t>No Etching (10 nm </a:t>
            </a:r>
            <a:r>
              <a:rPr lang="en-US" sz="2000" dirty="0" err="1" smtClean="0">
                <a:solidFill>
                  <a:prstClr val="black"/>
                </a:solidFill>
                <a:ea typeface="ＭＳ Ｐゴシック" charset="-128"/>
              </a:rPr>
              <a:t>ch.</a:t>
            </a:r>
            <a:r>
              <a:rPr lang="en-US" sz="2000" dirty="0" smtClean="0">
                <a:solidFill>
                  <a:prstClr val="black"/>
                </a:solidFill>
                <a:ea typeface="ＭＳ Ｐゴシック" charset="-128"/>
              </a:rPr>
              <a:t>)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4636008" y="1752600"/>
            <a:ext cx="4203192" cy="3984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2pPr>
            <a:lvl3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3pPr>
            <a:lvl4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4pPr>
            <a:lvl5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/>
            <a:r>
              <a:rPr lang="en-US" sz="2000" dirty="0" smtClean="0">
                <a:solidFill>
                  <a:prstClr val="black"/>
                </a:solidFill>
                <a:ea typeface="ＭＳ Ｐゴシック" charset="-128"/>
              </a:rPr>
              <a:t>2 Cycle Etching (~6.5 nm </a:t>
            </a:r>
            <a:r>
              <a:rPr lang="en-US" sz="2000" dirty="0" err="1" smtClean="0">
                <a:solidFill>
                  <a:prstClr val="black"/>
                </a:solidFill>
                <a:ea typeface="ＭＳ Ｐゴシック" charset="-128"/>
              </a:rPr>
              <a:t>ch.</a:t>
            </a:r>
            <a:r>
              <a:rPr lang="en-US" sz="2000" dirty="0" smtClean="0">
                <a:solidFill>
                  <a:prstClr val="black"/>
                </a:solidFill>
                <a:ea typeface="ＭＳ Ｐゴシック" charset="-128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1624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02" y="-113189"/>
            <a:ext cx="8229600" cy="1143000"/>
          </a:xfrm>
        </p:spPr>
        <p:txBody>
          <a:bodyPr/>
          <a:lstStyle/>
          <a:p>
            <a:r>
              <a:rPr lang="en-US" sz="3200" dirty="0"/>
              <a:t>MOCVD RG with Digital Channel Etching</a:t>
            </a:r>
          </a:p>
        </p:txBody>
      </p:sp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76200" y="6359301"/>
            <a:ext cx="1371600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result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85800" y="6477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13272" y="6504801"/>
            <a:ext cx="81618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04788" indent="-204788" defTabSz="927100">
              <a:spcBef>
                <a:spcPct val="20000"/>
              </a:spcBef>
              <a:buClr>
                <a:srgbClr val="000000"/>
              </a:buClr>
            </a:pP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All devices improve with channel etch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  <a:sym typeface="Wingdings" pitchFamily="2" charset="2"/>
              </a:rPr>
              <a:t> thinner channel, remove surface damage</a:t>
            </a:r>
            <a:endParaRPr lang="en-US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818" y="914400"/>
            <a:ext cx="6067182" cy="5288911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152400"/>
            <a:ext cx="1066800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p. </a:t>
            </a:r>
            <a:fld id="{B59B0947-3E3D-4E1D-A9FA-7D38EBD7DA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7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02" y="-113189"/>
            <a:ext cx="8229600" cy="1143000"/>
          </a:xfrm>
        </p:spPr>
        <p:txBody>
          <a:bodyPr/>
          <a:lstStyle/>
          <a:p>
            <a:r>
              <a:rPr lang="en-US" sz="3200" dirty="0"/>
              <a:t>MOCVD RG with Digital Channel Etching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152400"/>
            <a:ext cx="1066800" cy="457200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</a:rPr>
              <a:t>p. </a:t>
            </a:r>
            <a:fld id="{B59B0947-3E3D-4E1D-A9FA-7D38EBD7DA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989220"/>
            <a:ext cx="4778788" cy="5259180"/>
          </a:xfrm>
          <a:prstGeom prst="rect">
            <a:avLst/>
          </a:prstGeom>
        </p:spPr>
      </p:pic>
      <p:sp>
        <p:nvSpPr>
          <p:cNvPr id="8" name="Text Box 15"/>
          <p:cNvSpPr txBox="1">
            <a:spLocks noChangeArrowheads="1"/>
          </p:cNvSpPr>
          <p:nvPr/>
        </p:nvSpPr>
        <p:spPr bwMode="auto">
          <a:xfrm>
            <a:off x="76200" y="6359301"/>
            <a:ext cx="1371600" cy="193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sz="1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result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685800" y="6477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13272" y="6504801"/>
            <a:ext cx="816186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04788" indent="-204788" defTabSz="927100">
              <a:spcBef>
                <a:spcPct val="20000"/>
              </a:spcBef>
              <a:buClr>
                <a:srgbClr val="000000"/>
              </a:buClr>
            </a:pP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Lower performance for not etched channels not due to metal-RG contact</a:t>
            </a:r>
            <a:endParaRPr lang="en-US" baseline="-25000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8001000" y="64770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"/>
              </a:rPr>
              <a:t>DRC 2013</a:t>
            </a:r>
            <a:endParaRPr lang="en-US" sz="1400" dirty="0">
              <a:solidFill>
                <a:srgbClr val="000000"/>
              </a:solidFill>
              <a:latin typeface="Ar"/>
            </a:endParaRPr>
          </a:p>
        </p:txBody>
      </p:sp>
    </p:spTree>
    <p:extLst>
      <p:ext uri="{BB962C8B-B14F-4D97-AF65-F5344CB8AC3E}">
        <p14:creationId xmlns:p14="http://schemas.microsoft.com/office/powerpoint/2010/main" val="2584554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 bwMode="auto">
          <a:xfrm>
            <a:off x="4737410" y="4191000"/>
            <a:ext cx="457200" cy="3810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953000" y="1213624"/>
            <a:ext cx="457200" cy="3810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2" y="-118947"/>
            <a:ext cx="7772400" cy="1143000"/>
          </a:xfrm>
        </p:spPr>
        <p:txBody>
          <a:bodyPr/>
          <a:lstStyle/>
          <a:p>
            <a:r>
              <a:rPr lang="en-US" sz="3200" dirty="0" smtClean="0"/>
              <a:t>MOCVD RG: Recent Results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p. </a:t>
            </a:r>
            <a:fld id="{B59B0947-3E3D-4E1D-A9FA-7D38EBD7DA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17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9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9560071"/>
              </p:ext>
            </p:extLst>
          </p:nvPr>
        </p:nvGraphicFramePr>
        <p:xfrm>
          <a:off x="-50800" y="838200"/>
          <a:ext cx="32004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3" name="Graph" r:id="rId3" imgW="3875760" imgH="2956320" progId="Origin50.Graph">
                  <p:embed/>
                </p:oleObj>
              </mc:Choice>
              <mc:Fallback>
                <p:oleObj name="Graph" r:id="rId3" imgW="3875760" imgH="295632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838200"/>
                        <a:ext cx="32004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7136100"/>
              </p:ext>
            </p:extLst>
          </p:nvPr>
        </p:nvGraphicFramePr>
        <p:xfrm>
          <a:off x="2667000" y="838200"/>
          <a:ext cx="3475038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4" name="Graph" r:id="rId5" imgW="3875760" imgH="2956320" progId="Origin50.Graph">
                  <p:embed/>
                </p:oleObj>
              </mc:Choice>
              <mc:Fallback>
                <p:oleObj name="Graph" r:id="rId5" imgW="3875760" imgH="295632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838200"/>
                        <a:ext cx="3475038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6694709"/>
              </p:ext>
            </p:extLst>
          </p:nvPr>
        </p:nvGraphicFramePr>
        <p:xfrm>
          <a:off x="6172200" y="876300"/>
          <a:ext cx="350520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5" name="Graph" r:id="rId7" imgW="3718440" imgH="2895480" progId="Origin50.Graph">
                  <p:embed/>
                </p:oleObj>
              </mc:Choice>
              <mc:Fallback>
                <p:oleObj name="Graph" r:id="rId7" imgW="3718440" imgH="289548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876300"/>
                        <a:ext cx="3505200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95506" y="730150"/>
            <a:ext cx="8859328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48 nm gate length,  ~ 3.8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nm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HfO</a:t>
            </a:r>
            <a:r>
              <a:rPr lang="en-US" b="1" baseline="-25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InGaAs with 2 cycle digital etching, p-doped back barrier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13272" y="35814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436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8765" r="11208" b="3700"/>
          <a:stretch>
            <a:fillRect/>
          </a:stretch>
        </p:blipFill>
        <p:spPr bwMode="auto">
          <a:xfrm>
            <a:off x="152400" y="4018154"/>
            <a:ext cx="2638581" cy="238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368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1"/>
          <a:stretch>
            <a:fillRect/>
          </a:stretch>
        </p:blipFill>
        <p:spPr bwMode="auto">
          <a:xfrm>
            <a:off x="6096000" y="4094355"/>
            <a:ext cx="2913369" cy="215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60872" y="3668497"/>
            <a:ext cx="8859328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40 nm gate length,  ~ 3.6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nm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HfO</a:t>
            </a:r>
            <a:r>
              <a:rPr lang="en-US" b="1" baseline="-25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InAs</a:t>
            </a:r>
            <a:r>
              <a:rPr lang="en-US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/InGaAs channel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digitally etched *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64911" y="6577645"/>
            <a:ext cx="220980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* </a:t>
            </a:r>
            <a:r>
              <a:rPr lang="en-US" sz="14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S. </a:t>
            </a:r>
            <a:r>
              <a:rPr lang="en-US" sz="14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Lee </a:t>
            </a:r>
            <a:r>
              <a:rPr lang="en-US" sz="1400" i="1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et al</a:t>
            </a:r>
            <a:r>
              <a:rPr lang="en-US" sz="14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VLSI  2013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2286000" y="6521350"/>
            <a:ext cx="6705600" cy="2492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 performance III-V MOS using aggressively scaled ALD dielectrics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4367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7684" r="2901" b="4730"/>
          <a:stretch>
            <a:fillRect/>
          </a:stretch>
        </p:blipFill>
        <p:spPr bwMode="auto">
          <a:xfrm>
            <a:off x="2949794" y="4038600"/>
            <a:ext cx="3070006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5950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A540572F-4E62-45DD-9AB0-1C11BCAB1F1C}" type="slidenum">
              <a:rPr lang="en-US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Conclusions</a:t>
            </a:r>
          </a:p>
        </p:txBody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8763000" cy="29718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/>
              <a:t>65 nm </a:t>
            </a:r>
            <a:r>
              <a:rPr lang="en-US" sz="2400" dirty="0"/>
              <a:t>gate </a:t>
            </a:r>
            <a:r>
              <a:rPr lang="en-US" sz="2400" dirty="0" smtClean="0"/>
              <a:t>last InGaAs </a:t>
            </a:r>
            <a:r>
              <a:rPr lang="en-US" sz="2400" dirty="0"/>
              <a:t>MOSFET process </a:t>
            </a:r>
            <a:r>
              <a:rPr lang="en-US" sz="2400" dirty="0" smtClean="0"/>
              <a:t>flow using MOCVD</a:t>
            </a:r>
            <a:endParaRPr 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sz="24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err="1"/>
              <a:t>J</a:t>
            </a:r>
            <a:r>
              <a:rPr lang="en-US" sz="2400" baseline="-25000" dirty="0" err="1"/>
              <a:t>drain</a:t>
            </a:r>
            <a:r>
              <a:rPr lang="en-US" sz="2400" baseline="-25000" dirty="0"/>
              <a:t> </a:t>
            </a:r>
            <a:r>
              <a:rPr lang="en-US" sz="2400" dirty="0" smtClean="0"/>
              <a:t>= 0.78 mA/</a:t>
            </a:r>
            <a:r>
              <a:rPr lang="en-US" sz="2400" dirty="0" smtClean="0">
                <a:latin typeface="Symbol" pitchFamily="18" charset="2"/>
              </a:rPr>
              <a:t>m</a:t>
            </a:r>
            <a:r>
              <a:rPr lang="en-US" sz="2400" dirty="0" smtClean="0"/>
              <a:t>m at 0.5 V </a:t>
            </a:r>
            <a:r>
              <a:rPr lang="en-US" sz="2400" dirty="0" err="1" smtClean="0"/>
              <a:t>V</a:t>
            </a:r>
            <a:r>
              <a:rPr lang="en-US" sz="2400" baseline="-25000" dirty="0" err="1"/>
              <a:t>g</a:t>
            </a:r>
            <a:r>
              <a:rPr lang="en-US" sz="2400" baseline="-25000" dirty="0" err="1" smtClean="0"/>
              <a:t>s</a:t>
            </a:r>
            <a:r>
              <a:rPr lang="en-US" sz="2400" dirty="0" smtClean="0"/>
              <a:t> – 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th</a:t>
            </a:r>
            <a:r>
              <a:rPr lang="en-US" sz="2400" dirty="0" smtClean="0"/>
              <a:t> , 0.5 V 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ds</a:t>
            </a:r>
            <a:endParaRPr 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sz="24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 smtClean="0"/>
              <a:t>Peak transconductance:  1.58 </a:t>
            </a:r>
            <a:r>
              <a:rPr lang="en-US" sz="2400" dirty="0" err="1" smtClean="0"/>
              <a:t>mS</a:t>
            </a:r>
            <a:r>
              <a:rPr lang="en-US" sz="2400" dirty="0" smtClean="0"/>
              <a:t>/micron at 0.5 V 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ds</a:t>
            </a:r>
            <a:endParaRPr lang="en-US" sz="2400" dirty="0"/>
          </a:p>
          <a:p>
            <a:pPr>
              <a:lnSpc>
                <a:spcPct val="80000"/>
              </a:lnSpc>
              <a:buFontTx/>
              <a:buNone/>
            </a:pPr>
            <a:endParaRPr lang="en-US" sz="24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/>
              <a:t>Self-aligned </a:t>
            </a:r>
            <a:r>
              <a:rPr lang="en-US" sz="2400" dirty="0" smtClean="0"/>
              <a:t>process path for sub-50 </a:t>
            </a:r>
            <a:r>
              <a:rPr lang="en-US" sz="2400" dirty="0"/>
              <a:t>nm III-V VLSI</a:t>
            </a:r>
          </a:p>
          <a:p>
            <a:pPr>
              <a:lnSpc>
                <a:spcPct val="80000"/>
              </a:lnSpc>
              <a:buFontTx/>
              <a:buNone/>
            </a:pPr>
            <a:endParaRPr lang="en-US" sz="2400" dirty="0"/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/>
              <a:t>Continued research </a:t>
            </a:r>
            <a:r>
              <a:rPr lang="en-US" sz="2400" dirty="0" smtClean="0"/>
              <a:t>areas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 dirty="0"/>
              <a:t> </a:t>
            </a:r>
            <a:r>
              <a:rPr lang="en-US" sz="2400" dirty="0" smtClean="0"/>
              <a:t>    Thinner gate dielectrics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400" dirty="0" smtClean="0"/>
              <a:t>Body scaling (thin planar QW and/or </a:t>
            </a:r>
            <a:r>
              <a:rPr lang="en-US" sz="2400" dirty="0" err="1" smtClean="0"/>
              <a:t>FinFETs</a:t>
            </a:r>
            <a:r>
              <a:rPr lang="en-US" sz="2400" dirty="0" smtClean="0"/>
              <a:t>)</a:t>
            </a:r>
            <a:endParaRPr lang="en-US" sz="2400" dirty="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400" dirty="0" smtClean="0"/>
              <a:t>Improved</a:t>
            </a:r>
            <a:r>
              <a:rPr lang="en-US" sz="2400" i="1" dirty="0" smtClean="0"/>
              <a:t> </a:t>
            </a:r>
            <a:r>
              <a:rPr lang="en-US" sz="2400" i="1" dirty="0" err="1" smtClean="0"/>
              <a:t>D</a:t>
            </a:r>
            <a:r>
              <a:rPr lang="en-US" sz="2400" i="1" baseline="-25000" dirty="0" err="1" smtClean="0"/>
              <a:t>it</a:t>
            </a:r>
            <a:r>
              <a:rPr lang="en-US" sz="2400" i="1" baseline="-25000" dirty="0" smtClean="0"/>
              <a:t> </a:t>
            </a:r>
            <a:r>
              <a:rPr lang="en-US" sz="2400" dirty="0"/>
              <a:t>passivation techniques</a:t>
            </a:r>
            <a:endParaRPr lang="en-US" sz="2400" i="1" dirty="0"/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  <a:p>
            <a:pPr lvl="1">
              <a:lnSpc>
                <a:spcPct val="80000"/>
              </a:lnSpc>
              <a:buFontTx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00895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1EF4D1EC-FB7F-440D-B8F3-C40737189AD7}" type="slidenum">
              <a:rPr lang="en-US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514600"/>
            <a:ext cx="9144000" cy="1143000"/>
          </a:xfrm>
        </p:spPr>
        <p:txBody>
          <a:bodyPr/>
          <a:lstStyle/>
          <a:p>
            <a:pPr algn="ctr"/>
            <a:r>
              <a:rPr lang="en-US" sz="2800" dirty="0"/>
              <a:t>Thanks for your time!</a:t>
            </a:r>
            <a:br>
              <a:rPr lang="en-US" sz="2800" dirty="0"/>
            </a:br>
            <a:r>
              <a:rPr lang="en-US" sz="2800" dirty="0"/>
              <a:t>Questions?</a:t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contact address: </a:t>
            </a:r>
            <a:r>
              <a:rPr lang="en-US" sz="2800" dirty="0" err="1"/>
              <a:t>adc</a:t>
            </a:r>
            <a:r>
              <a:rPr lang="en-US" sz="2800" dirty="0"/>
              <a:t> [at] ece.ucsb.edu</a:t>
            </a:r>
          </a:p>
        </p:txBody>
      </p:sp>
      <p:sp>
        <p:nvSpPr>
          <p:cNvPr id="195588" name="Rectangle 4"/>
          <p:cNvSpPr>
            <a:spLocks noChangeArrowheads="1"/>
          </p:cNvSpPr>
          <p:nvPr/>
        </p:nvSpPr>
        <p:spPr bwMode="auto">
          <a:xfrm>
            <a:off x="304800" y="4953000"/>
            <a:ext cx="8610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</a:rPr>
              <a:t>This research was supported by the SRC Non-classical CMOS Research Center (Task </a:t>
            </a:r>
            <a:r>
              <a:rPr lang="en-US" sz="1400" i="1" dirty="0">
                <a:solidFill>
                  <a:srgbClr val="000000"/>
                </a:solidFill>
              </a:rPr>
              <a:t>1437.009). </a:t>
            </a:r>
            <a:r>
              <a:rPr lang="en-US" sz="1400" i="1" dirty="0">
                <a:solidFill>
                  <a:srgbClr val="000000"/>
                </a:solidFill>
              </a:rPr>
              <a:t/>
            </a:r>
            <a:br>
              <a:rPr lang="en-US" sz="1400" i="1" dirty="0">
                <a:solidFill>
                  <a:srgbClr val="000000"/>
                </a:solidFill>
              </a:rPr>
            </a:br>
            <a:r>
              <a:rPr lang="en-US" sz="1400" i="1" dirty="0">
                <a:solidFill>
                  <a:srgbClr val="000000"/>
                </a:solidFill>
              </a:rPr>
              <a:t>A portion of this work was done in the UCSB nanofabrication facility, part of NSF funded NNIN network and </a:t>
            </a:r>
            <a:br>
              <a:rPr lang="en-US" sz="1400" i="1" dirty="0">
                <a:solidFill>
                  <a:srgbClr val="000000"/>
                </a:solidFill>
              </a:rPr>
            </a:br>
            <a:r>
              <a:rPr lang="en-US" sz="1400" i="1" dirty="0">
                <a:solidFill>
                  <a:srgbClr val="000000"/>
                </a:solidFill>
              </a:rPr>
              <a:t>MRL Central Facilities supported by the MRSEC Program of the NSF under award No. MR05-20415.</a:t>
            </a:r>
          </a:p>
        </p:txBody>
      </p:sp>
    </p:spTree>
    <p:extLst>
      <p:ext uri="{BB962C8B-B14F-4D97-AF65-F5344CB8AC3E}">
        <p14:creationId xmlns:p14="http://schemas.microsoft.com/office/powerpoint/2010/main" val="327098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2DC65DCA-2335-4C8A-A74C-5D3D94D71E1C}" type="slidenum">
              <a:rPr lang="en-US">
                <a:solidFill>
                  <a:srgbClr val="000000"/>
                </a:solidFill>
              </a:rPr>
              <a:pPr/>
              <a:t>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Overview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90600"/>
            <a:ext cx="7772400" cy="48006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Why III-V </a:t>
            </a:r>
            <a:r>
              <a:rPr lang="en-US" dirty="0" smtClean="0"/>
              <a:t>for VLSI?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Device </a:t>
            </a:r>
            <a:r>
              <a:rPr lang="en-US" dirty="0"/>
              <a:t>Physics and </a:t>
            </a:r>
            <a:r>
              <a:rPr lang="en-US" dirty="0" smtClean="0"/>
              <a:t>Scaling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Process </a:t>
            </a:r>
            <a:r>
              <a:rPr lang="en-US" dirty="0" smtClean="0"/>
              <a:t>Flows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Measurements</a:t>
            </a:r>
          </a:p>
          <a:p>
            <a:pPr marL="0" indent="0">
              <a:buNone/>
            </a:pPr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477062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D788CAAA-9933-49B7-8512-55CE54610425}" type="slidenum">
              <a:rPr lang="en-US">
                <a:solidFill>
                  <a:srgbClr val="000000"/>
                </a:solidFill>
              </a:rPr>
              <a:pPr/>
              <a:t>20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2743200"/>
            <a:ext cx="4495800" cy="1143000"/>
          </a:xfrm>
        </p:spPr>
        <p:txBody>
          <a:bodyPr/>
          <a:lstStyle/>
          <a:p>
            <a:r>
              <a:rPr lang="en-US"/>
              <a:t>BACK UP SLIDES</a:t>
            </a:r>
          </a:p>
        </p:txBody>
      </p:sp>
    </p:spTree>
    <p:extLst>
      <p:ext uri="{BB962C8B-B14F-4D97-AF65-F5344CB8AC3E}">
        <p14:creationId xmlns:p14="http://schemas.microsoft.com/office/powerpoint/2010/main" val="1350293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Source-Drain Regrowth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p. </a:t>
            </a:r>
            <a:fld id="{1F55D3FB-4CCA-4285-9439-969AB9128F67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 descr="frame.pdf - Adobe Acrobat Pro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3" t="27786" r="8890" b="10905"/>
          <a:stretch/>
        </p:blipFill>
        <p:spPr>
          <a:xfrm>
            <a:off x="188321" y="1143000"/>
            <a:ext cx="857467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55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/>
          <p:cNvSpPr/>
          <p:nvPr/>
        </p:nvSpPr>
        <p:spPr bwMode="auto">
          <a:xfrm>
            <a:off x="4737410" y="4191000"/>
            <a:ext cx="457200" cy="3810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4953000" y="1213624"/>
            <a:ext cx="457200" cy="381000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042" y="-118947"/>
            <a:ext cx="7772400" cy="1143000"/>
          </a:xfrm>
        </p:spPr>
        <p:txBody>
          <a:bodyPr/>
          <a:lstStyle/>
          <a:p>
            <a:r>
              <a:rPr lang="en-US" sz="3200" dirty="0" smtClean="0"/>
              <a:t>MOCVD RG: Recent Results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p. </a:t>
            </a:r>
            <a:fld id="{B59B0947-3E3D-4E1D-A9FA-7D38EBD7DADB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9" name="Objec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3770405"/>
              </p:ext>
            </p:extLst>
          </p:nvPr>
        </p:nvGraphicFramePr>
        <p:xfrm>
          <a:off x="-50800" y="838200"/>
          <a:ext cx="3200400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Graph" r:id="rId3" imgW="3875760" imgH="2956320" progId="Origin50.Graph">
                  <p:embed/>
                </p:oleObj>
              </mc:Choice>
              <mc:Fallback>
                <p:oleObj name="Graph" r:id="rId3" imgW="3875760" imgH="295632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0800" y="838200"/>
                        <a:ext cx="3200400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1172541"/>
              </p:ext>
            </p:extLst>
          </p:nvPr>
        </p:nvGraphicFramePr>
        <p:xfrm>
          <a:off x="2667000" y="838200"/>
          <a:ext cx="3475038" cy="274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Graph" r:id="rId5" imgW="3875760" imgH="2956320" progId="Origin50.Graph">
                  <p:embed/>
                </p:oleObj>
              </mc:Choice>
              <mc:Fallback>
                <p:oleObj name="Graph" r:id="rId5" imgW="3875760" imgH="295632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838200"/>
                        <a:ext cx="3475038" cy="274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67218915"/>
              </p:ext>
            </p:extLst>
          </p:nvPr>
        </p:nvGraphicFramePr>
        <p:xfrm>
          <a:off x="6172200" y="876300"/>
          <a:ext cx="350520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Graph" r:id="rId7" imgW="3718440" imgH="2895480" progId="Origin50.Graph">
                  <p:embed/>
                </p:oleObj>
              </mc:Choice>
              <mc:Fallback>
                <p:oleObj name="Graph" r:id="rId7" imgW="3718440" imgH="2895480" progId="Origin50.Graph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72200" y="876300"/>
                        <a:ext cx="3505200" cy="2628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295506" y="730150"/>
            <a:ext cx="8859328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48 nm gate length,  ~ 3.8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nm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HfO</a:t>
            </a:r>
            <a:r>
              <a:rPr lang="en-US" b="1" baseline="-25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InGaAs with 2 cycle digital etching, p-doped back barrier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13272" y="35814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24366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8765" r="11208" b="3700"/>
          <a:stretch>
            <a:fillRect/>
          </a:stretch>
        </p:blipFill>
        <p:spPr bwMode="auto">
          <a:xfrm>
            <a:off x="152400" y="4018154"/>
            <a:ext cx="2638581" cy="238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4368" name="Picture 1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11"/>
          <a:stretch>
            <a:fillRect/>
          </a:stretch>
        </p:blipFill>
        <p:spPr bwMode="auto">
          <a:xfrm>
            <a:off x="6096000" y="4094355"/>
            <a:ext cx="2913369" cy="215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60872" y="3668497"/>
            <a:ext cx="8859328" cy="2492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40 nm gate length,  ~ 3.6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nm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HfO</a:t>
            </a:r>
            <a:r>
              <a:rPr lang="en-US" b="1" baseline="-250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InAs</a:t>
            </a:r>
            <a:r>
              <a:rPr lang="en-US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/InGaAs  channel, digitally etched *</a:t>
            </a:r>
            <a:endParaRPr lang="en-US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22302" y="6629400"/>
            <a:ext cx="1868238" cy="184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* </a:t>
            </a:r>
            <a:r>
              <a:rPr lang="en-US" sz="12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S. Lee </a:t>
            </a:r>
            <a:r>
              <a:rPr lang="en-US" sz="1200" i="1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et al</a:t>
            </a:r>
            <a:r>
              <a:rPr lang="en-US" sz="12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, VLSI 2013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2286000" y="6521350"/>
            <a:ext cx="6705600" cy="249299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</a:pPr>
            <a:r>
              <a:rPr lang="en-US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High performance III-V MOS using aggressively scaled ALD dielectrics</a:t>
            </a:r>
            <a:endParaRPr lang="en-US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24367" name="Picture 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" t="7684" r="2901" b="4730"/>
          <a:stretch>
            <a:fillRect/>
          </a:stretch>
        </p:blipFill>
        <p:spPr bwMode="auto">
          <a:xfrm>
            <a:off x="2949794" y="4038600"/>
            <a:ext cx="3070006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9807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F0C56908-336E-41F6-B8D6-2A9C4FC86466}" type="slidenum">
              <a:rPr lang="en-US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184322" name="Object 2"/>
          <p:cNvGraphicFramePr>
            <a:graphicFrameLocks noChangeAspect="1"/>
          </p:cNvGraphicFramePr>
          <p:nvPr/>
        </p:nvGraphicFramePr>
        <p:xfrm>
          <a:off x="703263" y="3605213"/>
          <a:ext cx="1963737" cy="690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8" name="Equation" r:id="rId3" imgW="1193760" imgH="419040" progId="Equation.3">
                  <p:embed/>
                </p:oleObj>
              </mc:Choice>
              <mc:Fallback>
                <p:oleObj name="Equation" r:id="rId3" imgW="11937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3263" y="3605213"/>
                        <a:ext cx="1963737" cy="690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2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7772400" cy="914400"/>
          </a:xfrm>
        </p:spPr>
        <p:txBody>
          <a:bodyPr/>
          <a:lstStyle/>
          <a:p>
            <a:r>
              <a:rPr lang="en-US"/>
              <a:t>FET Device Physics</a:t>
            </a:r>
          </a:p>
        </p:txBody>
      </p:sp>
      <p:graphicFrame>
        <p:nvGraphicFramePr>
          <p:cNvPr id="184324" name="Object 4"/>
          <p:cNvGraphicFramePr>
            <a:graphicFrameLocks noChangeAspect="1"/>
          </p:cNvGraphicFramePr>
          <p:nvPr/>
        </p:nvGraphicFramePr>
        <p:xfrm>
          <a:off x="1136650" y="914400"/>
          <a:ext cx="1149350" cy="709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9" name="Equation" r:id="rId5" imgW="698400" imgH="431640" progId="Equation.3">
                  <p:embed/>
                </p:oleObj>
              </mc:Choice>
              <mc:Fallback>
                <p:oleObj name="Equation" r:id="rId5" imgW="698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36650" y="914400"/>
                        <a:ext cx="1149350" cy="709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25" name="Object 5"/>
          <p:cNvGraphicFramePr>
            <a:graphicFrameLocks noChangeAspect="1"/>
          </p:cNvGraphicFramePr>
          <p:nvPr/>
        </p:nvGraphicFramePr>
        <p:xfrm>
          <a:off x="855663" y="1757363"/>
          <a:ext cx="1735137" cy="85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0" name="Equation" r:id="rId7" imgW="1054080" imgH="520560" progId="Equation.3">
                  <p:embed/>
                </p:oleObj>
              </mc:Choice>
              <mc:Fallback>
                <p:oleObj name="Equation" r:id="rId7" imgW="1054080" imgH="520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5663" y="1757363"/>
                        <a:ext cx="1735137" cy="85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26" name="Object 6"/>
          <p:cNvGraphicFramePr>
            <a:graphicFrameLocks noChangeAspect="1"/>
          </p:cNvGraphicFramePr>
          <p:nvPr/>
        </p:nvGraphicFramePr>
        <p:xfrm>
          <a:off x="842963" y="2765425"/>
          <a:ext cx="1671637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1" name="Equation" r:id="rId9" imgW="1015920" imgH="419040" progId="Equation.3">
                  <p:embed/>
                </p:oleObj>
              </mc:Choice>
              <mc:Fallback>
                <p:oleObj name="Equation" r:id="rId9" imgW="101592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3" y="2765425"/>
                        <a:ext cx="1671637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27" name="Picture 7" descr="capnetwork_beyondthreshold_noDi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914400"/>
            <a:ext cx="6116638" cy="254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28" name="Picture 8" descr="ebd_mosfet_canonical_quantum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0563" y="3943350"/>
            <a:ext cx="3190875" cy="2744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29" name="Rectangle 9"/>
          <p:cNvSpPr>
            <a:spLocks noChangeArrowheads="1"/>
          </p:cNvSpPr>
          <p:nvPr/>
        </p:nvSpPr>
        <p:spPr bwMode="auto">
          <a:xfrm>
            <a:off x="5421313" y="3849688"/>
            <a:ext cx="3722687" cy="294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4330" name="Picture 10" descr="ebd_mosfet_canonical_withoutcaps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3810000"/>
            <a:ext cx="38671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4331" name="Object 11"/>
          <p:cNvGraphicFramePr>
            <a:graphicFrameLocks noChangeAspect="1"/>
          </p:cNvGraphicFramePr>
          <p:nvPr/>
        </p:nvGraphicFramePr>
        <p:xfrm>
          <a:off x="196850" y="4473575"/>
          <a:ext cx="3613150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2" name="Equation" r:id="rId14" imgW="1384200" imgH="241200" progId="Equation.3">
                  <p:embed/>
                </p:oleObj>
              </mc:Choice>
              <mc:Fallback>
                <p:oleObj name="Equation" r:id="rId14" imgW="1384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850" y="4473575"/>
                        <a:ext cx="3613150" cy="6318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332" name="Object 12"/>
          <p:cNvGraphicFramePr>
            <a:graphicFrameLocks noChangeAspect="1"/>
          </p:cNvGraphicFramePr>
          <p:nvPr/>
        </p:nvGraphicFramePr>
        <p:xfrm>
          <a:off x="533400" y="5257800"/>
          <a:ext cx="2743200" cy="627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3" name="Equation" r:id="rId16" imgW="1054080" imgH="241200" progId="Equation.3">
                  <p:embed/>
                </p:oleObj>
              </mc:Choice>
              <mc:Fallback>
                <p:oleObj name="Equation" r:id="rId16" imgW="1054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257800"/>
                        <a:ext cx="2743200" cy="627063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4333" name="Text Box 13"/>
          <p:cNvSpPr txBox="1">
            <a:spLocks noChangeArrowheads="1"/>
          </p:cNvSpPr>
          <p:nvPr/>
        </p:nvSpPr>
        <p:spPr bwMode="auto">
          <a:xfrm>
            <a:off x="152400" y="6292850"/>
            <a:ext cx="3551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i="1">
                <a:solidFill>
                  <a:srgbClr val="000000"/>
                </a:solidFill>
                <a:latin typeface="Times New Roman" pitchFamily="18" charset="0"/>
              </a:rPr>
              <a:t>*C</a:t>
            </a:r>
            <a:r>
              <a:rPr lang="en-US" sz="1600" i="1" baseline="-25000">
                <a:solidFill>
                  <a:srgbClr val="000000"/>
                </a:solidFill>
                <a:latin typeface="Times New Roman" pitchFamily="18" charset="0"/>
              </a:rPr>
              <a:t>effective</a:t>
            </a:r>
            <a:r>
              <a:rPr lang="en-US" sz="1600" i="1">
                <a:solidFill>
                  <a:srgbClr val="000000"/>
                </a:solidFill>
                <a:latin typeface="Times New Roman" pitchFamily="18" charset="0"/>
              </a:rPr>
              <a:t> includes C</a:t>
            </a:r>
            <a:r>
              <a:rPr lang="en-US" sz="1600" i="1" baseline="-25000">
                <a:solidFill>
                  <a:srgbClr val="000000"/>
                </a:solidFill>
                <a:latin typeface="Times New Roman" pitchFamily="18" charset="0"/>
              </a:rPr>
              <a:t>ox</a:t>
            </a:r>
            <a:r>
              <a:rPr lang="en-US" sz="1600" i="1">
                <a:solidFill>
                  <a:srgbClr val="000000"/>
                </a:solidFill>
                <a:latin typeface="Times New Roman" pitchFamily="18" charset="0"/>
              </a:rPr>
              <a:t>, C</a:t>
            </a:r>
            <a:r>
              <a:rPr lang="en-US" sz="1600" i="1" baseline="-25000">
                <a:solidFill>
                  <a:srgbClr val="000000"/>
                </a:solidFill>
                <a:latin typeface="Times New Roman" pitchFamily="18" charset="0"/>
              </a:rPr>
              <a:t>depth</a:t>
            </a:r>
            <a:r>
              <a:rPr lang="en-US" sz="1600" i="1">
                <a:solidFill>
                  <a:srgbClr val="000000"/>
                </a:solidFill>
                <a:latin typeface="Times New Roman" pitchFamily="18" charset="0"/>
              </a:rPr>
              <a:t>, C</a:t>
            </a:r>
            <a:r>
              <a:rPr lang="en-US" sz="1600" i="1" baseline="-25000">
                <a:solidFill>
                  <a:srgbClr val="000000"/>
                </a:solidFill>
                <a:latin typeface="Times New Roman" pitchFamily="18" charset="0"/>
              </a:rPr>
              <a:t>dos </a:t>
            </a:r>
          </a:p>
        </p:txBody>
      </p:sp>
      <p:sp>
        <p:nvSpPr>
          <p:cNvPr id="184334" name="Text Box 14"/>
          <p:cNvSpPr txBox="1">
            <a:spLocks noChangeArrowheads="1"/>
          </p:cNvSpPr>
          <p:nvPr/>
        </p:nvSpPr>
        <p:spPr bwMode="auto">
          <a:xfrm>
            <a:off x="4038600" y="6232525"/>
            <a:ext cx="495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"/>
              </a:rPr>
              <a:t>Electron band diagram of a quantum well FET</a:t>
            </a:r>
          </a:p>
        </p:txBody>
      </p:sp>
    </p:spTree>
    <p:extLst>
      <p:ext uri="{BB962C8B-B14F-4D97-AF65-F5344CB8AC3E}">
        <p14:creationId xmlns:p14="http://schemas.microsoft.com/office/powerpoint/2010/main" val="147137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F52CDF08-2622-4DEE-AD9C-B406FB0BCD8C}" type="slidenum">
              <a:rPr lang="en-US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FET Device Scaling</a:t>
            </a:r>
          </a:p>
        </p:txBody>
      </p:sp>
      <p:sp>
        <p:nvSpPr>
          <p:cNvPr id="187398" name="Line 6"/>
          <p:cNvSpPr>
            <a:spLocks noChangeShapeType="1"/>
          </p:cNvSpPr>
          <p:nvPr/>
        </p:nvSpPr>
        <p:spPr bwMode="auto">
          <a:xfrm>
            <a:off x="1524000" y="1371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399" name="Line 7"/>
          <p:cNvSpPr>
            <a:spLocks noChangeShapeType="1"/>
          </p:cNvSpPr>
          <p:nvPr/>
        </p:nvSpPr>
        <p:spPr bwMode="auto">
          <a:xfrm>
            <a:off x="3048000" y="1371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00" name="Line 8"/>
          <p:cNvSpPr>
            <a:spLocks noChangeShapeType="1"/>
          </p:cNvSpPr>
          <p:nvPr/>
        </p:nvSpPr>
        <p:spPr bwMode="auto">
          <a:xfrm>
            <a:off x="1524000" y="13716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03" name="Text Box 11"/>
          <p:cNvSpPr txBox="1">
            <a:spLocks noChangeArrowheads="1"/>
          </p:cNvSpPr>
          <p:nvPr/>
        </p:nvSpPr>
        <p:spPr bwMode="auto">
          <a:xfrm>
            <a:off x="152400" y="3886200"/>
            <a:ext cx="89154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Si CMOS scaling: Contacted gate pitch 4x the gate length</a:t>
            </a:r>
            <a:r>
              <a:rPr lang="en-US" sz="2000" baseline="30000">
                <a:solidFill>
                  <a:srgbClr val="000000"/>
                </a:solidFill>
                <a:latin typeface="Ar"/>
              </a:rPr>
              <a:t>1)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4:1 reduction of contact area</a:t>
            </a:r>
            <a:r>
              <a:rPr lang="en-US" sz="2000" baseline="30000">
                <a:solidFill>
                  <a:srgbClr val="000000"/>
                </a:solidFill>
                <a:latin typeface="Ar"/>
              </a:rPr>
              <a:t>2)</a:t>
            </a:r>
            <a:r>
              <a:rPr lang="en-US" sz="2000">
                <a:solidFill>
                  <a:srgbClr val="000000"/>
                </a:solidFill>
                <a:latin typeface="Ar"/>
              </a:rPr>
              <a:t> </a:t>
            </a:r>
            <a:r>
              <a:rPr lang="en-US" sz="2000">
                <a:solidFill>
                  <a:srgbClr val="000000"/>
                </a:solidFill>
                <a:latin typeface="Ar"/>
                <a:sym typeface="Wingdings" pitchFamily="2" charset="2"/>
              </a:rPr>
              <a:t> 4:1</a:t>
            </a:r>
            <a:r>
              <a:rPr lang="en-US" sz="2000">
                <a:solidFill>
                  <a:srgbClr val="000000"/>
                </a:solidFill>
                <a:latin typeface="Ar"/>
              </a:rPr>
              <a:t> reduction of </a:t>
            </a: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contact</a:t>
            </a:r>
            <a:endParaRPr lang="en-US" sz="2000">
              <a:solidFill>
                <a:srgbClr val="000000"/>
              </a:solidFill>
              <a:latin typeface="Ar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22 nm node </a:t>
            </a:r>
            <a:r>
              <a:rPr lang="en-US" sz="2000">
                <a:solidFill>
                  <a:srgbClr val="000000"/>
                </a:solidFill>
                <a:latin typeface="Ar"/>
                <a:sym typeface="Wingdings" pitchFamily="2" charset="2"/>
              </a:rPr>
              <a:t></a:t>
            </a:r>
            <a:r>
              <a:rPr lang="en-US" sz="2000">
                <a:solidFill>
                  <a:srgbClr val="000000"/>
                </a:solidFill>
                <a:latin typeface="Ar"/>
              </a:rPr>
              <a:t> 33 nm L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S/D</a:t>
            </a:r>
            <a:r>
              <a:rPr lang="en-US" sz="2000">
                <a:solidFill>
                  <a:srgbClr val="000000"/>
                </a:solidFill>
                <a:latin typeface="Ar"/>
              </a:rPr>
              <a:t> </a:t>
            </a:r>
            <a:r>
              <a:rPr lang="en-US" sz="2000">
                <a:solidFill>
                  <a:srgbClr val="000000"/>
                </a:solidFill>
                <a:latin typeface="Ar"/>
                <a:sym typeface="Wingdings" pitchFamily="2" charset="2"/>
              </a:rPr>
              <a:t> For L</a:t>
            </a:r>
            <a:r>
              <a:rPr lang="en-US" sz="2000" baseline="-25000">
                <a:solidFill>
                  <a:srgbClr val="000000"/>
                </a:solidFill>
                <a:latin typeface="Ar"/>
                <a:sym typeface="Wingdings" pitchFamily="2" charset="2"/>
              </a:rPr>
              <a:t>S/D </a:t>
            </a:r>
            <a:r>
              <a:rPr lang="en-US" sz="2000">
                <a:solidFill>
                  <a:srgbClr val="000000"/>
                </a:solidFill>
                <a:latin typeface="Ar"/>
                <a:sym typeface="Wingdings" pitchFamily="2" charset="2"/>
              </a:rPr>
              <a:t>= L</a:t>
            </a:r>
            <a:r>
              <a:rPr lang="en-US" sz="2000" baseline="-25000">
                <a:solidFill>
                  <a:srgbClr val="000000"/>
                </a:solidFill>
                <a:latin typeface="Ar"/>
                <a:sym typeface="Wingdings" pitchFamily="2" charset="2"/>
              </a:rPr>
              <a:t>T</a:t>
            </a:r>
            <a:r>
              <a:rPr lang="en-US" sz="2000">
                <a:solidFill>
                  <a:srgbClr val="000000"/>
                </a:solidFill>
                <a:latin typeface="Ar"/>
              </a:rPr>
              <a:t>, requires 5x10</a:t>
            </a:r>
            <a:r>
              <a:rPr lang="en-US" sz="2000" baseline="30000">
                <a:solidFill>
                  <a:srgbClr val="000000"/>
                </a:solidFill>
                <a:latin typeface="Ar"/>
              </a:rPr>
              <a:t>-9</a:t>
            </a:r>
            <a:r>
              <a:rPr lang="en-US" sz="2000">
                <a:solidFill>
                  <a:srgbClr val="000000"/>
                </a:solidFill>
                <a:latin typeface="Ar"/>
              </a:rPr>
              <a:t> ohm-cm</a:t>
            </a:r>
            <a:r>
              <a:rPr lang="en-US" sz="2000" baseline="30000">
                <a:solidFill>
                  <a:srgbClr val="000000"/>
                </a:solidFill>
                <a:latin typeface="Ar"/>
              </a:rPr>
              <a:t>2 </a:t>
            </a: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contact</a:t>
            </a:r>
            <a:r>
              <a:rPr lang="en-US" sz="2000">
                <a:solidFill>
                  <a:srgbClr val="000000"/>
                </a:solidFill>
                <a:latin typeface="Ar"/>
              </a:rPr>
              <a:t>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endParaRPr lang="en-US" sz="2000" baseline="30000">
              <a:solidFill>
                <a:srgbClr val="000000"/>
              </a:solidFill>
              <a:latin typeface="Ar"/>
            </a:endParaRPr>
          </a:p>
        </p:txBody>
      </p:sp>
      <p:pic>
        <p:nvPicPr>
          <p:cNvPr id="187407" name="Picture 15" descr="gatefirst_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23270" r="9111" b="2750"/>
          <a:stretch>
            <a:fillRect/>
          </a:stretch>
        </p:blipFill>
        <p:spPr bwMode="auto">
          <a:xfrm>
            <a:off x="609600" y="2159000"/>
            <a:ext cx="1752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7408" name="Picture 16" descr="gatefirst_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8" t="23270" r="9111" b="2750"/>
          <a:stretch>
            <a:fillRect/>
          </a:stretch>
        </p:blipFill>
        <p:spPr bwMode="auto">
          <a:xfrm>
            <a:off x="2286000" y="2159000"/>
            <a:ext cx="16764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7409" name="Object 17"/>
          <p:cNvGraphicFramePr>
            <a:graphicFrameLocks noChangeAspect="1"/>
          </p:cNvGraphicFramePr>
          <p:nvPr/>
        </p:nvGraphicFramePr>
        <p:xfrm>
          <a:off x="2057400" y="5334000"/>
          <a:ext cx="4495800" cy="960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7" name="Equation" r:id="rId4" imgW="2336760" imgH="1358640" progId="Equation.3">
                  <p:embed/>
                </p:oleObj>
              </mc:Choice>
              <mc:Fallback>
                <p:oleObj name="Equation" r:id="rId4" imgW="2336760" imgH="1358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3264"/>
                      <a:stretch>
                        <a:fillRect/>
                      </a:stretch>
                    </p:blipFill>
                    <p:spPr bwMode="auto">
                      <a:xfrm>
                        <a:off x="2057400" y="5334000"/>
                        <a:ext cx="4495800" cy="960438"/>
                      </a:xfrm>
                      <a:prstGeom prst="rect">
                        <a:avLst/>
                      </a:prstGeom>
                      <a:solidFill>
                        <a:srgbClr val="FFFF00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7410" name="Picture 18" descr="gatefirst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23270" r="9111" b="2750"/>
          <a:stretch>
            <a:fillRect/>
          </a:stretch>
        </p:blipFill>
        <p:spPr bwMode="auto">
          <a:xfrm>
            <a:off x="5181600" y="1295400"/>
            <a:ext cx="2514600" cy="24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7415" name="Text Box 23"/>
          <p:cNvSpPr txBox="1">
            <a:spLocks noChangeArrowheads="1"/>
          </p:cNvSpPr>
          <p:nvPr/>
        </p:nvSpPr>
        <p:spPr bwMode="auto">
          <a:xfrm>
            <a:off x="1062038" y="914400"/>
            <a:ext cx="259556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Contacted Gate Pitch</a:t>
            </a:r>
          </a:p>
        </p:txBody>
      </p:sp>
      <p:sp>
        <p:nvSpPr>
          <p:cNvPr id="187418" name="Line 26"/>
          <p:cNvSpPr>
            <a:spLocks noChangeShapeType="1"/>
          </p:cNvSpPr>
          <p:nvPr/>
        </p:nvSpPr>
        <p:spPr bwMode="auto">
          <a:xfrm flipV="1">
            <a:off x="6781800" y="304800"/>
            <a:ext cx="762000" cy="762000"/>
          </a:xfrm>
          <a:prstGeom prst="line">
            <a:avLst/>
          </a:prstGeom>
          <a:noFill/>
          <a:ln w="34925">
            <a:solidFill>
              <a:srgbClr val="00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20" name="Line 28"/>
          <p:cNvSpPr>
            <a:spLocks noChangeShapeType="1"/>
          </p:cNvSpPr>
          <p:nvPr/>
        </p:nvSpPr>
        <p:spPr bwMode="auto">
          <a:xfrm flipV="1">
            <a:off x="6781800" y="533400"/>
            <a:ext cx="822325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21" name="Line 29"/>
          <p:cNvSpPr>
            <a:spLocks noChangeShapeType="1"/>
          </p:cNvSpPr>
          <p:nvPr/>
        </p:nvSpPr>
        <p:spPr bwMode="auto">
          <a:xfrm flipV="1">
            <a:off x="7543800" y="14478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22" name="Line 30"/>
          <p:cNvSpPr>
            <a:spLocks noChangeShapeType="1"/>
          </p:cNvSpPr>
          <p:nvPr/>
        </p:nvSpPr>
        <p:spPr bwMode="auto">
          <a:xfrm flipV="1">
            <a:off x="7543800" y="18288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23" name="Line 31"/>
          <p:cNvSpPr>
            <a:spLocks noChangeShapeType="1"/>
          </p:cNvSpPr>
          <p:nvPr/>
        </p:nvSpPr>
        <p:spPr bwMode="auto">
          <a:xfrm flipV="1">
            <a:off x="6858000" y="1219200"/>
            <a:ext cx="892175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24" name="Line 32"/>
          <p:cNvSpPr>
            <a:spLocks noChangeShapeType="1"/>
          </p:cNvSpPr>
          <p:nvPr/>
        </p:nvSpPr>
        <p:spPr bwMode="auto">
          <a:xfrm flipV="1">
            <a:off x="5334000" y="1219200"/>
            <a:ext cx="892175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01" name="Text Box 9"/>
          <p:cNvSpPr txBox="1">
            <a:spLocks noChangeArrowheads="1"/>
          </p:cNvSpPr>
          <p:nvPr/>
        </p:nvSpPr>
        <p:spPr bwMode="auto">
          <a:xfrm>
            <a:off x="5410200" y="1524000"/>
            <a:ext cx="6096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L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S/D</a:t>
            </a:r>
            <a:endParaRPr lang="en-US" sz="2000">
              <a:solidFill>
                <a:srgbClr val="000000"/>
              </a:solidFill>
              <a:latin typeface="Ar"/>
            </a:endParaRPr>
          </a:p>
        </p:txBody>
      </p:sp>
      <p:sp>
        <p:nvSpPr>
          <p:cNvPr id="187425" name="Line 33"/>
          <p:cNvSpPr>
            <a:spLocks noChangeShapeType="1"/>
          </p:cNvSpPr>
          <p:nvPr/>
        </p:nvSpPr>
        <p:spPr bwMode="auto">
          <a:xfrm flipV="1">
            <a:off x="6172200" y="533400"/>
            <a:ext cx="822325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16" name="Text Box 24"/>
          <p:cNvSpPr txBox="1">
            <a:spLocks noChangeArrowheads="1"/>
          </p:cNvSpPr>
          <p:nvPr/>
        </p:nvSpPr>
        <p:spPr bwMode="auto">
          <a:xfrm>
            <a:off x="6278563" y="660400"/>
            <a:ext cx="427037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L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g</a:t>
            </a:r>
            <a:endParaRPr lang="en-US" sz="2000">
              <a:solidFill>
                <a:srgbClr val="000000"/>
              </a:solidFill>
              <a:latin typeface="Ar"/>
            </a:endParaRPr>
          </a:p>
        </p:txBody>
      </p:sp>
      <p:sp>
        <p:nvSpPr>
          <p:cNvPr id="187419" name="Text Box 27"/>
          <p:cNvSpPr txBox="1">
            <a:spLocks noChangeArrowheads="1"/>
          </p:cNvSpPr>
          <p:nvPr/>
        </p:nvSpPr>
        <p:spPr bwMode="auto">
          <a:xfrm>
            <a:off x="7597775" y="127000"/>
            <a:ext cx="70802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W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S/D</a:t>
            </a:r>
            <a:endParaRPr lang="en-US" sz="2000">
              <a:solidFill>
                <a:srgbClr val="000000"/>
              </a:solidFill>
              <a:latin typeface="Ar"/>
            </a:endParaRPr>
          </a:p>
        </p:txBody>
      </p:sp>
      <p:sp>
        <p:nvSpPr>
          <p:cNvPr id="187404" name="Text Box 12"/>
          <p:cNvSpPr txBox="1">
            <a:spLocks noChangeArrowheads="1"/>
          </p:cNvSpPr>
          <p:nvPr/>
        </p:nvSpPr>
        <p:spPr bwMode="auto">
          <a:xfrm>
            <a:off x="0" y="6324600"/>
            <a:ext cx="2590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aseline="30000">
                <a:solidFill>
                  <a:srgbClr val="000000"/>
                </a:solidFill>
                <a:latin typeface="Ar"/>
              </a:rPr>
              <a:t>1)  </a:t>
            </a:r>
            <a:r>
              <a:rPr lang="en-US" sz="1200">
                <a:solidFill>
                  <a:srgbClr val="000000"/>
                </a:solidFill>
                <a:latin typeface="Ar"/>
              </a:rPr>
              <a:t>S. Natarajan, </a:t>
            </a:r>
            <a:r>
              <a:rPr lang="en-US" sz="1200" i="1">
                <a:solidFill>
                  <a:srgbClr val="000000"/>
                </a:solidFill>
                <a:latin typeface="Ar"/>
              </a:rPr>
              <a:t>et al</a:t>
            </a:r>
            <a:r>
              <a:rPr lang="en-US" sz="1200">
                <a:solidFill>
                  <a:srgbClr val="000000"/>
                </a:solidFill>
                <a:latin typeface="Ar"/>
              </a:rPr>
              <a:t>, IEDM 2008.</a:t>
            </a:r>
          </a:p>
        </p:txBody>
      </p:sp>
      <p:sp>
        <p:nvSpPr>
          <p:cNvPr id="187411" name="Line 19"/>
          <p:cNvSpPr>
            <a:spLocks noChangeShapeType="1"/>
          </p:cNvSpPr>
          <p:nvPr/>
        </p:nvSpPr>
        <p:spPr bwMode="auto">
          <a:xfrm>
            <a:off x="5334000" y="2057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12" name="Line 20"/>
          <p:cNvSpPr>
            <a:spLocks noChangeShapeType="1"/>
          </p:cNvSpPr>
          <p:nvPr/>
        </p:nvSpPr>
        <p:spPr bwMode="auto">
          <a:xfrm>
            <a:off x="6172200" y="1219200"/>
            <a:ext cx="6858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26" name="Text Box 34"/>
          <p:cNvSpPr txBox="1">
            <a:spLocks noChangeArrowheads="1"/>
          </p:cNvSpPr>
          <p:nvPr/>
        </p:nvSpPr>
        <p:spPr bwMode="auto">
          <a:xfrm>
            <a:off x="0" y="6553200"/>
            <a:ext cx="3352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aseline="30000">
                <a:solidFill>
                  <a:srgbClr val="000000"/>
                </a:solidFill>
                <a:latin typeface="Ar"/>
              </a:rPr>
              <a:t>2)  </a:t>
            </a:r>
            <a:r>
              <a:rPr lang="en-US" sz="1200">
                <a:solidFill>
                  <a:srgbClr val="000000"/>
                </a:solidFill>
                <a:latin typeface="Ar"/>
              </a:rPr>
              <a:t>M.J.W. Rodwell, </a:t>
            </a:r>
            <a:r>
              <a:rPr lang="en-US" sz="1200" i="1">
                <a:solidFill>
                  <a:srgbClr val="000000"/>
                </a:solidFill>
                <a:latin typeface="Ar"/>
              </a:rPr>
              <a:t>et al</a:t>
            </a:r>
            <a:r>
              <a:rPr lang="en-US" sz="1200">
                <a:solidFill>
                  <a:srgbClr val="000000"/>
                </a:solidFill>
                <a:latin typeface="Ar"/>
              </a:rPr>
              <a:t>, IPRM 2010.</a:t>
            </a:r>
          </a:p>
        </p:txBody>
      </p:sp>
      <p:sp>
        <p:nvSpPr>
          <p:cNvPr id="187433" name="Text Box 41"/>
          <p:cNvSpPr txBox="1">
            <a:spLocks noChangeArrowheads="1"/>
          </p:cNvSpPr>
          <p:nvPr/>
        </p:nvSpPr>
        <p:spPr bwMode="auto">
          <a:xfrm>
            <a:off x="619125" y="2193925"/>
            <a:ext cx="60007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L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S/D</a:t>
            </a:r>
            <a:endParaRPr lang="en-US" sz="2000">
              <a:solidFill>
                <a:srgbClr val="000000"/>
              </a:solidFill>
              <a:latin typeface="Ar"/>
            </a:endParaRPr>
          </a:p>
        </p:txBody>
      </p:sp>
      <p:sp>
        <p:nvSpPr>
          <p:cNvPr id="187434" name="Text Box 42"/>
          <p:cNvSpPr txBox="1">
            <a:spLocks noChangeArrowheads="1"/>
          </p:cNvSpPr>
          <p:nvPr/>
        </p:nvSpPr>
        <p:spPr bwMode="auto">
          <a:xfrm>
            <a:off x="1295400" y="1676400"/>
            <a:ext cx="417513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L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g</a:t>
            </a:r>
            <a:endParaRPr lang="en-US" sz="2000">
              <a:solidFill>
                <a:srgbClr val="000000"/>
              </a:solidFill>
              <a:latin typeface="Ar"/>
            </a:endParaRPr>
          </a:p>
        </p:txBody>
      </p:sp>
      <p:sp>
        <p:nvSpPr>
          <p:cNvPr id="187435" name="Line 43"/>
          <p:cNvSpPr>
            <a:spLocks noChangeShapeType="1"/>
          </p:cNvSpPr>
          <p:nvPr/>
        </p:nvSpPr>
        <p:spPr bwMode="auto">
          <a:xfrm>
            <a:off x="685800" y="26670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36" name="Line 44"/>
          <p:cNvSpPr>
            <a:spLocks noChangeShapeType="1"/>
          </p:cNvSpPr>
          <p:nvPr/>
        </p:nvSpPr>
        <p:spPr bwMode="auto">
          <a:xfrm>
            <a:off x="1219200" y="21336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37" name="Line 45"/>
          <p:cNvSpPr>
            <a:spLocks noChangeShapeType="1"/>
          </p:cNvSpPr>
          <p:nvPr/>
        </p:nvSpPr>
        <p:spPr bwMode="auto">
          <a:xfrm>
            <a:off x="1752600" y="26670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38" name="Line 46"/>
          <p:cNvSpPr>
            <a:spLocks noChangeShapeType="1"/>
          </p:cNvSpPr>
          <p:nvPr/>
        </p:nvSpPr>
        <p:spPr bwMode="auto">
          <a:xfrm>
            <a:off x="2286000" y="26670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39" name="Line 47"/>
          <p:cNvSpPr>
            <a:spLocks noChangeShapeType="1"/>
          </p:cNvSpPr>
          <p:nvPr/>
        </p:nvSpPr>
        <p:spPr bwMode="auto">
          <a:xfrm>
            <a:off x="2819400" y="2133600"/>
            <a:ext cx="5334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7440" name="Line 48"/>
          <p:cNvSpPr>
            <a:spLocks noChangeShapeType="1"/>
          </p:cNvSpPr>
          <p:nvPr/>
        </p:nvSpPr>
        <p:spPr bwMode="auto">
          <a:xfrm>
            <a:off x="3352800" y="2667000"/>
            <a:ext cx="5334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03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8FD605D7-D068-43BD-AC7B-E014379894FC}" type="slidenum">
              <a:rPr lang="en-US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Gate First FET Process Flow</a:t>
            </a:r>
          </a:p>
        </p:txBody>
      </p:sp>
      <p:pic>
        <p:nvPicPr>
          <p:cNvPr id="157699" name="Picture 3" descr="fet_gate_first_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21"/>
          <a:stretch>
            <a:fillRect/>
          </a:stretch>
        </p:blipFill>
        <p:spPr bwMode="auto">
          <a:xfrm>
            <a:off x="4103688" y="3014663"/>
            <a:ext cx="4887912" cy="3411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770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838200"/>
            <a:ext cx="7878763" cy="4114800"/>
          </a:xfrm>
          <a:noFill/>
          <a:ln/>
        </p:spPr>
        <p:txBody>
          <a:bodyPr/>
          <a:lstStyle/>
          <a:p>
            <a:pPr>
              <a:buFontTx/>
              <a:buNone/>
            </a:pPr>
            <a:r>
              <a:rPr lang="en-US" sz="2800"/>
              <a:t>Thick (10 nm) channel</a:t>
            </a:r>
          </a:p>
          <a:p>
            <a:pPr lvl="1">
              <a:buFontTx/>
              <a:buNone/>
            </a:pPr>
            <a:r>
              <a:rPr lang="en-US" sz="2400">
                <a:sym typeface="Wingdings" pitchFamily="2" charset="2"/>
              </a:rPr>
              <a:t>Process damage mitigation </a:t>
            </a:r>
          </a:p>
          <a:p>
            <a:pPr>
              <a:buFontTx/>
              <a:buNone/>
            </a:pPr>
            <a:r>
              <a:rPr lang="en-US" sz="2800"/>
              <a:t>Heavy ( ~ 9x10</a:t>
            </a:r>
            <a:r>
              <a:rPr lang="en-US" sz="2800" baseline="30000"/>
              <a:t>12</a:t>
            </a:r>
            <a:r>
              <a:rPr lang="en-US" sz="2800" baseline="-25000"/>
              <a:t> </a:t>
            </a:r>
            <a:r>
              <a:rPr lang="en-US" sz="2800"/>
              <a:t>cm</a:t>
            </a:r>
            <a:r>
              <a:rPr lang="en-US" sz="2800" baseline="30000"/>
              <a:t>-2</a:t>
            </a:r>
            <a:r>
              <a:rPr lang="en-US" sz="2800"/>
              <a:t>) </a:t>
            </a:r>
            <a:r>
              <a:rPr lang="en-US" sz="2800">
                <a:latin typeface="Symbol" pitchFamily="18" charset="2"/>
              </a:rPr>
              <a:t>d</a:t>
            </a:r>
            <a:r>
              <a:rPr lang="en-US" sz="2800"/>
              <a:t> doping</a:t>
            </a:r>
          </a:p>
          <a:p>
            <a:pPr lvl="1">
              <a:buFontTx/>
              <a:buNone/>
            </a:pPr>
            <a:r>
              <a:rPr lang="en-US" sz="2400">
                <a:sym typeface="Wingdings" pitchFamily="2" charset="2"/>
              </a:rPr>
              <a:t>Prevents ungated sidewall current choke</a:t>
            </a:r>
          </a:p>
          <a:p>
            <a:pPr>
              <a:buFontTx/>
              <a:buNone/>
            </a:pPr>
            <a:r>
              <a:rPr lang="en-US" sz="2800">
                <a:sym typeface="Wingdings" pitchFamily="2" charset="2"/>
              </a:rPr>
              <a:t>In</a:t>
            </a:r>
            <a:r>
              <a:rPr lang="en-US" sz="2800" baseline="-25000">
                <a:sym typeface="Wingdings" pitchFamily="2" charset="2"/>
              </a:rPr>
              <a:t>0.52</a:t>
            </a:r>
            <a:r>
              <a:rPr lang="en-US" sz="2800">
                <a:sym typeface="Wingdings" pitchFamily="2" charset="2"/>
              </a:rPr>
              <a:t>Al</a:t>
            </a:r>
            <a:r>
              <a:rPr lang="en-US" sz="2800" baseline="-25000">
                <a:sym typeface="Wingdings" pitchFamily="2" charset="2"/>
              </a:rPr>
              <a:t>0.48</a:t>
            </a:r>
            <a:r>
              <a:rPr lang="en-US" sz="2800">
                <a:sym typeface="Wingdings" pitchFamily="2" charset="2"/>
              </a:rPr>
              <a:t>As heterobarrier</a:t>
            </a:r>
          </a:p>
          <a:p>
            <a:pPr lvl="1">
              <a:buFontTx/>
              <a:buNone/>
            </a:pPr>
            <a:r>
              <a:rPr lang="en-US" sz="2400">
                <a:sym typeface="Wingdings" pitchFamily="2" charset="2"/>
              </a:rPr>
              <a:t>Carrier confinement</a:t>
            </a:r>
          </a:p>
          <a:p>
            <a:pPr>
              <a:buFontTx/>
              <a:buNone/>
            </a:pPr>
            <a:r>
              <a:rPr lang="en-US" sz="2800">
                <a:sym typeface="Wingdings" pitchFamily="2" charset="2"/>
              </a:rPr>
              <a:t>Semi-insulating InP</a:t>
            </a:r>
          </a:p>
          <a:p>
            <a:pPr lvl="1">
              <a:buFontTx/>
              <a:buNone/>
            </a:pPr>
            <a:r>
              <a:rPr lang="en-US" sz="2400">
                <a:sym typeface="Wingdings" pitchFamily="2" charset="2"/>
              </a:rPr>
              <a:t>Device isolation</a:t>
            </a:r>
          </a:p>
          <a:p>
            <a:pPr>
              <a:buFontTx/>
              <a:buNone/>
            </a:pPr>
            <a:endParaRPr lang="en-US" sz="2800">
              <a:sym typeface="Wingdings" pitchFamily="2" charset="2"/>
            </a:endParaRPr>
          </a:p>
          <a:p>
            <a:pPr>
              <a:buFontTx/>
              <a:buNone/>
            </a:pPr>
            <a:endParaRPr lang="en-US" sz="2800">
              <a:sym typeface="Wingdings" pitchFamily="2" charset="2"/>
            </a:endParaRPr>
          </a:p>
          <a:p>
            <a:pPr>
              <a:buFontTx/>
              <a:buNone/>
            </a:pPr>
            <a:endParaRPr lang="en-US" sz="2800">
              <a:sym typeface="Wingdings" pitchFamily="2" charset="2"/>
            </a:endParaRPr>
          </a:p>
          <a:p>
            <a:pPr>
              <a:buFontTx/>
              <a:buNone/>
            </a:pPr>
            <a:endParaRPr lang="en-US" sz="280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01180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496691A0-253D-43A0-A7FB-6CAB30B1C553}" type="slidenum">
              <a:rPr lang="en-US">
                <a:solidFill>
                  <a:srgbClr val="000000"/>
                </a:solidFill>
              </a:rPr>
              <a:pPr/>
              <a:t>26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8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Gate First FET Process Flow</a:t>
            </a:r>
          </a:p>
        </p:txBody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5051425"/>
            <a:ext cx="8340725" cy="1465263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/>
              <a:t>Front End: Gate Stack Definition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 i="1"/>
              <a:t>In-situ </a:t>
            </a:r>
            <a:r>
              <a:rPr lang="en-US" sz="2000"/>
              <a:t>hydrogen plasma / TMA treatment before Al</a:t>
            </a:r>
            <a:r>
              <a:rPr lang="en-US" sz="2000" baseline="-25000"/>
              <a:t>2</a:t>
            </a:r>
            <a:r>
              <a:rPr lang="en-US" sz="2000"/>
              <a:t>O</a:t>
            </a:r>
            <a:r>
              <a:rPr lang="en-US" sz="2000" baseline="-25000"/>
              <a:t>3</a:t>
            </a:r>
            <a:r>
              <a:rPr lang="en-US" sz="2000"/>
              <a:t> growth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/>
              <a:t>Mixed e-beam / optical lithography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/>
              <a:t>Bi-layer gate (Sputtered W + e-beam evaporated Cr)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800"/>
              <a:t>High selectivity, low power dry etch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baseline="-25000"/>
          </a:p>
        </p:txBody>
      </p:sp>
      <p:pic>
        <p:nvPicPr>
          <p:cNvPr id="158728" name="Picture 8" descr="gatefirst_1pr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310991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9" name="Picture 9" descr="gatefirst_2pr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219200"/>
            <a:ext cx="3109913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0462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0498FAE2-55B6-404A-986B-B536E8FD0685}" type="slidenum">
              <a:rPr lang="en-US">
                <a:solidFill>
                  <a:srgbClr val="000000"/>
                </a:solidFill>
              </a:rPr>
              <a:pPr/>
              <a:t>27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74082" name="Picture 25" descr="TILT0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743200"/>
            <a:ext cx="44196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pPr defTabSz="927100"/>
            <a:r>
              <a:rPr lang="en-US"/>
              <a:t>FET Process Development</a:t>
            </a:r>
          </a:p>
        </p:txBody>
      </p:sp>
      <p:sp>
        <p:nvSpPr>
          <p:cNvPr id="174084" name="Text Box 6"/>
          <p:cNvSpPr txBox="1">
            <a:spLocks noChangeArrowheads="1"/>
          </p:cNvSpPr>
          <p:nvPr/>
        </p:nvSpPr>
        <p:spPr bwMode="auto">
          <a:xfrm>
            <a:off x="320675" y="914400"/>
            <a:ext cx="8442325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  <a:latin typeface="Ar"/>
              </a:rPr>
              <a:t>Use optical lithography to produce &gt;0.5um gates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Use electron beam lithography to produce sub-100nm gates</a:t>
            </a: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Need to investigate possible e-beam damage to oxides</a:t>
            </a:r>
          </a:p>
        </p:txBody>
      </p:sp>
      <p:pic>
        <p:nvPicPr>
          <p:cNvPr id="174086" name="Picture 5" descr="00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0" r="6076"/>
          <a:stretch>
            <a:fillRect/>
          </a:stretch>
        </p:blipFill>
        <p:spPr bwMode="auto">
          <a:xfrm>
            <a:off x="228600" y="2667000"/>
            <a:ext cx="3657600" cy="346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7" name="Text Box 6"/>
          <p:cNvSpPr txBox="1">
            <a:spLocks noChangeArrowheads="1"/>
          </p:cNvSpPr>
          <p:nvPr/>
        </p:nvSpPr>
        <p:spPr bwMode="auto">
          <a:xfrm>
            <a:off x="609600" y="3535363"/>
            <a:ext cx="9144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Cr</a:t>
            </a: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088" name="Text Box 7"/>
          <p:cNvSpPr txBox="1">
            <a:spLocks noChangeArrowheads="1"/>
          </p:cNvSpPr>
          <p:nvPr/>
        </p:nvSpPr>
        <p:spPr bwMode="auto">
          <a:xfrm>
            <a:off x="457200" y="2971800"/>
            <a:ext cx="1676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5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HSQ (SiO</a:t>
            </a:r>
            <a:r>
              <a:rPr lang="en-US" sz="2000" baseline="-25000">
                <a:solidFill>
                  <a:srgbClr val="FFFFFF"/>
                </a:solidFill>
                <a:latin typeface="Arial" pitchFamily="34" charset="0"/>
              </a:rPr>
              <a:t>2</a:t>
            </a: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)</a:t>
            </a: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089" name="Text Box 8"/>
          <p:cNvSpPr txBox="1">
            <a:spLocks noChangeArrowheads="1"/>
          </p:cNvSpPr>
          <p:nvPr/>
        </p:nvSpPr>
        <p:spPr bwMode="auto">
          <a:xfrm>
            <a:off x="2667000" y="54102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W</a:t>
            </a: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090" name="Text Box 9"/>
          <p:cNvSpPr txBox="1">
            <a:spLocks noChangeArrowheads="1"/>
          </p:cNvSpPr>
          <p:nvPr/>
        </p:nvSpPr>
        <p:spPr bwMode="auto">
          <a:xfrm>
            <a:off x="457200" y="45720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Cr</a:t>
            </a: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091" name="Text Box 10"/>
          <p:cNvSpPr txBox="1">
            <a:spLocks noChangeArrowheads="1"/>
          </p:cNvSpPr>
          <p:nvPr/>
        </p:nvSpPr>
        <p:spPr bwMode="auto">
          <a:xfrm>
            <a:off x="2057400" y="4343400"/>
            <a:ext cx="9144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SiO</a:t>
            </a:r>
            <a:r>
              <a:rPr lang="en-US" sz="2000" baseline="-25000">
                <a:solidFill>
                  <a:srgbClr val="FFFFFF"/>
                </a:solidFill>
                <a:latin typeface="Arial" pitchFamily="34" charset="0"/>
              </a:rPr>
              <a:t>2</a:t>
            </a: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092" name="Line 11"/>
          <p:cNvSpPr>
            <a:spLocks noChangeShapeType="1"/>
          </p:cNvSpPr>
          <p:nvPr/>
        </p:nvSpPr>
        <p:spPr bwMode="auto">
          <a:xfrm>
            <a:off x="1295400" y="3200400"/>
            <a:ext cx="99060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093" name="Line 12"/>
          <p:cNvSpPr>
            <a:spLocks noChangeShapeType="1"/>
          </p:cNvSpPr>
          <p:nvPr/>
        </p:nvSpPr>
        <p:spPr bwMode="auto">
          <a:xfrm>
            <a:off x="1295400" y="3733800"/>
            <a:ext cx="609600" cy="762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094" name="Line 13"/>
          <p:cNvSpPr>
            <a:spLocks noChangeShapeType="1"/>
          </p:cNvSpPr>
          <p:nvPr/>
        </p:nvSpPr>
        <p:spPr bwMode="auto">
          <a:xfrm>
            <a:off x="1143000" y="4800600"/>
            <a:ext cx="609600" cy="1524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095" name="Line 14"/>
          <p:cNvSpPr>
            <a:spLocks noChangeShapeType="1"/>
          </p:cNvSpPr>
          <p:nvPr/>
        </p:nvSpPr>
        <p:spPr bwMode="auto">
          <a:xfrm flipH="1" flipV="1">
            <a:off x="2362200" y="5181600"/>
            <a:ext cx="609600" cy="381000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096" name="Text Box 15"/>
          <p:cNvSpPr txBox="1">
            <a:spLocks noChangeArrowheads="1"/>
          </p:cNvSpPr>
          <p:nvPr/>
        </p:nvSpPr>
        <p:spPr bwMode="auto">
          <a:xfrm>
            <a:off x="1143000" y="6248400"/>
            <a:ext cx="1828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EBL Tests</a:t>
            </a:r>
          </a:p>
        </p:txBody>
      </p:sp>
      <p:sp>
        <p:nvSpPr>
          <p:cNvPr id="174097" name="Line 17"/>
          <p:cNvSpPr>
            <a:spLocks noChangeShapeType="1"/>
          </p:cNvSpPr>
          <p:nvPr/>
        </p:nvSpPr>
        <p:spPr bwMode="auto">
          <a:xfrm>
            <a:off x="5410200" y="3276600"/>
            <a:ext cx="914400" cy="3016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098" name="Line 18"/>
          <p:cNvSpPr>
            <a:spLocks noChangeShapeType="1"/>
          </p:cNvSpPr>
          <p:nvPr/>
        </p:nvSpPr>
        <p:spPr bwMode="auto">
          <a:xfrm>
            <a:off x="5181600" y="4343400"/>
            <a:ext cx="1066800" cy="334963"/>
          </a:xfrm>
          <a:prstGeom prst="line">
            <a:avLst/>
          </a:prstGeom>
          <a:noFill/>
          <a:ln w="2222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099" name="Line 19"/>
          <p:cNvSpPr>
            <a:spLocks noChangeShapeType="1"/>
          </p:cNvSpPr>
          <p:nvPr/>
        </p:nvSpPr>
        <p:spPr bwMode="auto">
          <a:xfrm flipV="1">
            <a:off x="5486400" y="4830763"/>
            <a:ext cx="762000" cy="198437"/>
          </a:xfrm>
          <a:prstGeom prst="line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00" name="Text Box 20"/>
          <p:cNvSpPr txBox="1">
            <a:spLocks noChangeArrowheads="1"/>
          </p:cNvSpPr>
          <p:nvPr/>
        </p:nvSpPr>
        <p:spPr bwMode="auto">
          <a:xfrm>
            <a:off x="4419600" y="4114800"/>
            <a:ext cx="914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Cr + SiN</a:t>
            </a:r>
            <a:r>
              <a:rPr lang="en-US" sz="2000" baseline="-25000">
                <a:solidFill>
                  <a:srgbClr val="FFFFFF"/>
                </a:solidFill>
                <a:latin typeface="Arial" pitchFamily="34" charset="0"/>
              </a:rPr>
              <a:t>x</a:t>
            </a: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101" name="Text Box 21"/>
          <p:cNvSpPr txBox="1">
            <a:spLocks noChangeArrowheads="1"/>
          </p:cNvSpPr>
          <p:nvPr/>
        </p:nvSpPr>
        <p:spPr bwMode="auto">
          <a:xfrm>
            <a:off x="4495800" y="2955925"/>
            <a:ext cx="914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SiO</a:t>
            </a:r>
            <a:r>
              <a:rPr lang="en-US" sz="2000" baseline="-25000">
                <a:solidFill>
                  <a:srgbClr val="FFFFFF"/>
                </a:solidFill>
                <a:latin typeface="Arial" pitchFamily="34" charset="0"/>
              </a:rPr>
              <a:t>2 </a:t>
            </a: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+ SiN</a:t>
            </a:r>
            <a:r>
              <a:rPr lang="en-US" sz="2000" baseline="-25000">
                <a:solidFill>
                  <a:srgbClr val="FFFFFF"/>
                </a:solidFill>
                <a:latin typeface="Arial" pitchFamily="34" charset="0"/>
              </a:rPr>
              <a:t>x</a:t>
            </a: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102" name="Text Box 22"/>
          <p:cNvSpPr txBox="1">
            <a:spLocks noChangeArrowheads="1"/>
          </p:cNvSpPr>
          <p:nvPr/>
        </p:nvSpPr>
        <p:spPr bwMode="auto">
          <a:xfrm>
            <a:off x="4572000" y="4800600"/>
            <a:ext cx="9144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W + SiN</a:t>
            </a:r>
            <a:r>
              <a:rPr lang="en-US" sz="2000" baseline="-25000">
                <a:solidFill>
                  <a:srgbClr val="FFFFFF"/>
                </a:solidFill>
                <a:latin typeface="Arial" pitchFamily="34" charset="0"/>
              </a:rPr>
              <a:t>x</a:t>
            </a: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103" name="Text Box 23"/>
          <p:cNvSpPr txBox="1">
            <a:spLocks noChangeArrowheads="1"/>
          </p:cNvSpPr>
          <p:nvPr/>
        </p:nvSpPr>
        <p:spPr bwMode="auto">
          <a:xfrm>
            <a:off x="7315200" y="3382963"/>
            <a:ext cx="12192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000">
                <a:solidFill>
                  <a:srgbClr val="FFFFFF"/>
                </a:solidFill>
                <a:latin typeface="Arial" pitchFamily="34" charset="0"/>
              </a:rPr>
              <a:t>Field: SiN</a:t>
            </a:r>
            <a:r>
              <a:rPr lang="en-US" sz="2000" baseline="-25000">
                <a:solidFill>
                  <a:srgbClr val="FFFFFF"/>
                </a:solidFill>
                <a:latin typeface="Arial" pitchFamily="34" charset="0"/>
              </a:rPr>
              <a:t>x</a:t>
            </a:r>
            <a:endParaRPr lang="en-US" sz="20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74104" name="Text Box 24"/>
          <p:cNvSpPr txBox="1">
            <a:spLocks noChangeArrowheads="1"/>
          </p:cNvSpPr>
          <p:nvPr/>
        </p:nvSpPr>
        <p:spPr bwMode="auto">
          <a:xfrm>
            <a:off x="4114800" y="6202363"/>
            <a:ext cx="4953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000">
                <a:solidFill>
                  <a:srgbClr val="000000"/>
                </a:solidFill>
                <a:latin typeface="Arial" pitchFamily="34" charset="0"/>
              </a:rPr>
              <a:t>Finished Gate Etch + Sidewall Deposition</a:t>
            </a:r>
          </a:p>
        </p:txBody>
      </p:sp>
    </p:spTree>
    <p:extLst>
      <p:ext uri="{BB962C8B-B14F-4D97-AF65-F5344CB8AC3E}">
        <p14:creationId xmlns:p14="http://schemas.microsoft.com/office/powerpoint/2010/main" val="28435713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95D7AA45-2C87-4E18-9AE8-1196C0989923}" type="slidenum">
              <a:rPr lang="en-US">
                <a:solidFill>
                  <a:srgbClr val="000000"/>
                </a:solidFill>
              </a:rPr>
              <a:pPr/>
              <a:t>28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6130" name="Rectangle 5"/>
          <p:cNvSpPr>
            <a:spLocks noGrp="1" noChangeArrowheads="1"/>
          </p:cNvSpPr>
          <p:nvPr>
            <p:ph type="title" idx="4294967295"/>
          </p:nvPr>
        </p:nvSpPr>
        <p:spPr/>
        <p:txBody>
          <a:bodyPr lIns="0" tIns="0" rIns="0" bIns="0"/>
          <a:lstStyle/>
          <a:p>
            <a:pPr defTabSz="927100"/>
            <a:r>
              <a:rPr lang="en-US"/>
              <a:t>FET Process Development</a:t>
            </a:r>
          </a:p>
        </p:txBody>
      </p:sp>
      <p:sp>
        <p:nvSpPr>
          <p:cNvPr id="176131" name="Text Box 6"/>
          <p:cNvSpPr txBox="1">
            <a:spLocks noChangeArrowheads="1"/>
          </p:cNvSpPr>
          <p:nvPr/>
        </p:nvSpPr>
        <p:spPr bwMode="auto">
          <a:xfrm>
            <a:off x="304800" y="1042988"/>
            <a:ext cx="8839200" cy="32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  <a:latin typeface="Ar"/>
              </a:rPr>
              <a:t>ICP dry etches calibrated to perform at sub-100nm scale</a:t>
            </a:r>
          </a:p>
        </p:txBody>
      </p: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8" r="10608"/>
          <a:stretch>
            <a:fillRect/>
          </a:stretch>
        </p:blipFill>
        <p:spPr bwMode="auto">
          <a:xfrm>
            <a:off x="622300" y="2011363"/>
            <a:ext cx="3686175" cy="2513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613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6" r="17099"/>
          <a:stretch>
            <a:fillRect/>
          </a:stretch>
        </p:blipFill>
        <p:spPr bwMode="auto">
          <a:xfrm>
            <a:off x="5422900" y="2085975"/>
            <a:ext cx="3187700" cy="246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6135" name="Text Box 7"/>
          <p:cNvSpPr txBox="1">
            <a:spLocks noChangeArrowheads="1"/>
          </p:cNvSpPr>
          <p:nvPr/>
        </p:nvSpPr>
        <p:spPr bwMode="auto">
          <a:xfrm>
            <a:off x="4122738" y="2579688"/>
            <a:ext cx="16129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400" u="sng">
                <a:solidFill>
                  <a:srgbClr val="000000"/>
                </a:solidFill>
                <a:latin typeface="Ar"/>
              </a:rPr>
              <a:t>Increased ICP Power</a:t>
            </a:r>
          </a:p>
        </p:txBody>
      </p:sp>
      <p:sp>
        <p:nvSpPr>
          <p:cNvPr id="176136" name="Line 8"/>
          <p:cNvSpPr>
            <a:spLocks noChangeShapeType="1"/>
          </p:cNvSpPr>
          <p:nvPr/>
        </p:nvSpPr>
        <p:spPr bwMode="auto">
          <a:xfrm>
            <a:off x="4314825" y="3502025"/>
            <a:ext cx="80645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6137" name="Line 9"/>
          <p:cNvSpPr>
            <a:spLocks noChangeShapeType="1"/>
          </p:cNvSpPr>
          <p:nvPr/>
        </p:nvSpPr>
        <p:spPr bwMode="auto">
          <a:xfrm>
            <a:off x="388938" y="2184400"/>
            <a:ext cx="5381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6138" name="Line 10"/>
          <p:cNvSpPr>
            <a:spLocks noChangeShapeType="1"/>
          </p:cNvSpPr>
          <p:nvPr/>
        </p:nvSpPr>
        <p:spPr bwMode="auto">
          <a:xfrm flipV="1">
            <a:off x="427038" y="2184400"/>
            <a:ext cx="0" cy="211296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6139" name="Line 11"/>
          <p:cNvSpPr>
            <a:spLocks noChangeShapeType="1"/>
          </p:cNvSpPr>
          <p:nvPr/>
        </p:nvSpPr>
        <p:spPr bwMode="auto">
          <a:xfrm>
            <a:off x="427038" y="3595688"/>
            <a:ext cx="5381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6140" name="Line 12"/>
          <p:cNvSpPr>
            <a:spLocks noChangeShapeType="1"/>
          </p:cNvSpPr>
          <p:nvPr/>
        </p:nvSpPr>
        <p:spPr bwMode="auto">
          <a:xfrm>
            <a:off x="427038" y="4257675"/>
            <a:ext cx="538162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6142" name="Text Box 6"/>
          <p:cNvSpPr txBox="1">
            <a:spLocks noChangeArrowheads="1"/>
          </p:cNvSpPr>
          <p:nvPr/>
        </p:nvSpPr>
        <p:spPr bwMode="auto">
          <a:xfrm>
            <a:off x="381000" y="4953000"/>
            <a:ext cx="88392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  <a:latin typeface="Ar"/>
              </a:rPr>
              <a:t>Higher power dry etch </a:t>
            </a:r>
            <a:r>
              <a:rPr lang="en-US">
                <a:solidFill>
                  <a:srgbClr val="000000"/>
                </a:solidFill>
                <a:latin typeface="Ar"/>
                <a:sym typeface="Wingdings" pitchFamily="2" charset="2"/>
              </a:rPr>
              <a:t> vertical gate stack</a:t>
            </a:r>
            <a:endParaRPr lang="en-US">
              <a:solidFill>
                <a:srgbClr val="000000"/>
              </a:solidFill>
              <a:latin typeface="Ar"/>
            </a:endParaRPr>
          </a:p>
          <a:p>
            <a:pPr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>
                <a:solidFill>
                  <a:srgbClr val="000000"/>
                </a:solidFill>
                <a:latin typeface="Ar"/>
              </a:rPr>
              <a:t>Undercutting leads to fallen gates, ungated access regions                 </a:t>
            </a:r>
            <a:r>
              <a:rPr lang="en-US">
                <a:solidFill>
                  <a:srgbClr val="000000"/>
                </a:solidFill>
                <a:latin typeface="Ar"/>
                <a:sym typeface="Wingdings" pitchFamily="2" charset="2"/>
              </a:rPr>
              <a:t> Minimize Cr undercut by reducing thickness</a:t>
            </a:r>
            <a:endParaRPr lang="en-US">
              <a:solidFill>
                <a:srgbClr val="000000"/>
              </a:solidFill>
              <a:latin typeface="Ar"/>
            </a:endParaRPr>
          </a:p>
        </p:txBody>
      </p:sp>
    </p:spTree>
    <p:extLst>
      <p:ext uri="{BB962C8B-B14F-4D97-AF65-F5344CB8AC3E}">
        <p14:creationId xmlns:p14="http://schemas.microsoft.com/office/powerpoint/2010/main" val="32866225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218A26BE-E423-4141-8237-94823AA04D1E}" type="slidenum">
              <a:rPr lang="en-US">
                <a:solidFill>
                  <a:srgbClr val="000000"/>
                </a:solidFill>
              </a:rPr>
              <a:pPr/>
              <a:t>29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Gate First FET Process Flow</a:t>
            </a:r>
          </a:p>
        </p:txBody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588" y="4886325"/>
            <a:ext cx="8340725" cy="1628775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/>
              <a:t>Front End: Gate Stack Definition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/>
              <a:t>Sidewall Deposition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800"/>
              <a:t>Conformal, protects S/D short circuit to gate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2000"/>
              <a:t>Sidewall etch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800"/>
              <a:t>Vertical gate stack </a:t>
            </a:r>
            <a:r>
              <a:rPr lang="en-US" sz="1800">
                <a:sym typeface="Wingdings" pitchFamily="2" charset="2"/>
              </a:rPr>
              <a:t></a:t>
            </a:r>
            <a:r>
              <a:rPr lang="en-US" sz="1800"/>
              <a:t> self aligned sidewall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2000" baseline="-25000"/>
          </a:p>
        </p:txBody>
      </p:sp>
      <p:pic>
        <p:nvPicPr>
          <p:cNvPr id="159752" name="Picture 8" descr="gatefirst_3prim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066800"/>
            <a:ext cx="311308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53" name="Picture 9" descr="gatefirst_4pr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213" y="1084263"/>
            <a:ext cx="3100387" cy="3563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50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7924800" y="152400"/>
            <a:ext cx="10668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45CFF25B-8E8C-4D1B-B2BD-061F48BEAC6E}" type="slidenum">
              <a:rPr lang="en-US">
                <a:solidFill>
                  <a:srgbClr val="000000"/>
                </a:solidFill>
              </a:rPr>
              <a:pPr/>
              <a:t>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66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772400" cy="762000"/>
          </a:xfrm>
        </p:spPr>
        <p:txBody>
          <a:bodyPr/>
          <a:lstStyle/>
          <a:p>
            <a:r>
              <a:rPr lang="en-US"/>
              <a:t>Why III V VLSI?</a:t>
            </a: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0025" y="838200"/>
            <a:ext cx="6276975" cy="5257800"/>
          </a:xfrm>
        </p:spPr>
        <p:txBody>
          <a:bodyPr/>
          <a:lstStyle/>
          <a:p>
            <a:pPr>
              <a:lnSpc>
                <a:spcPct val="125000"/>
              </a:lnSpc>
              <a:buFontTx/>
              <a:buNone/>
              <a:tabLst>
                <a:tab pos="5257800" algn="l"/>
              </a:tabLst>
            </a:pPr>
            <a:r>
              <a:rPr lang="en-US" sz="2000" dirty="0"/>
              <a:t>Higher electron velocities than Si MOS</a:t>
            </a:r>
          </a:p>
          <a:p>
            <a:pPr lvl="1">
              <a:lnSpc>
                <a:spcPct val="125000"/>
              </a:lnSpc>
              <a:buFontTx/>
              <a:buNone/>
              <a:tabLst>
                <a:tab pos="5257800" algn="l"/>
              </a:tabLst>
            </a:pPr>
            <a:r>
              <a:rPr lang="en-US" sz="2000" dirty="0"/>
              <a:t>For short </a:t>
            </a:r>
            <a:r>
              <a:rPr lang="en-US" sz="2000" dirty="0" err="1"/>
              <a:t>L</a:t>
            </a:r>
            <a:r>
              <a:rPr lang="en-US" sz="2000" baseline="-25000" dirty="0" err="1"/>
              <a:t>g</a:t>
            </a:r>
            <a:r>
              <a:rPr lang="en-US" sz="2000" dirty="0"/>
              <a:t> FETs, </a:t>
            </a:r>
          </a:p>
          <a:p>
            <a:pPr lvl="1">
              <a:lnSpc>
                <a:spcPct val="125000"/>
              </a:lnSpc>
              <a:buFontTx/>
              <a:buNone/>
              <a:tabLst>
                <a:tab pos="5257800" algn="l"/>
              </a:tabLst>
            </a:pPr>
            <a:r>
              <a:rPr lang="en-US" sz="2000" dirty="0"/>
              <a:t>Transconductance, </a:t>
            </a:r>
          </a:p>
          <a:p>
            <a:pPr lvl="1">
              <a:lnSpc>
                <a:spcPct val="125000"/>
              </a:lnSpc>
              <a:buFontTx/>
              <a:buNone/>
              <a:tabLst>
                <a:tab pos="5257800" algn="l"/>
              </a:tabLst>
            </a:pPr>
            <a:r>
              <a:rPr lang="en-US" sz="2000" dirty="0" err="1"/>
              <a:t>J</a:t>
            </a:r>
            <a:r>
              <a:rPr lang="en-US" sz="2000" baseline="-25000" dirty="0" err="1"/>
              <a:t>d</a:t>
            </a:r>
            <a:r>
              <a:rPr lang="en-US" sz="2000" dirty="0"/>
              <a:t> and </a:t>
            </a:r>
            <a:r>
              <a:rPr lang="en-US" sz="2000" dirty="0" err="1"/>
              <a:t>g</a:t>
            </a:r>
            <a:r>
              <a:rPr lang="en-US" sz="2000" baseline="-25000" dirty="0" err="1"/>
              <a:t>m</a:t>
            </a:r>
            <a:r>
              <a:rPr lang="en-US" sz="2000" dirty="0"/>
              <a:t> are key figures of merit in VLSI</a:t>
            </a:r>
          </a:p>
          <a:p>
            <a:pPr lvl="1">
              <a:lnSpc>
                <a:spcPct val="125000"/>
              </a:lnSpc>
              <a:buFontTx/>
              <a:buNone/>
              <a:tabLst>
                <a:tab pos="5257800" algn="l"/>
              </a:tabLst>
            </a:pPr>
            <a:endParaRPr lang="en-US" sz="1000" dirty="0"/>
          </a:p>
          <a:p>
            <a:pPr>
              <a:lnSpc>
                <a:spcPct val="125000"/>
              </a:lnSpc>
              <a:buFontTx/>
              <a:buNone/>
              <a:tabLst>
                <a:tab pos="5257800" algn="l"/>
              </a:tabLst>
            </a:pPr>
            <a:r>
              <a:rPr lang="en-US" sz="2000" dirty="0"/>
              <a:t>However:</a:t>
            </a:r>
          </a:p>
          <a:p>
            <a:pPr lvl="1">
              <a:lnSpc>
                <a:spcPct val="125000"/>
              </a:lnSpc>
              <a:buFontTx/>
              <a:buNone/>
              <a:tabLst>
                <a:tab pos="5257800" algn="l"/>
              </a:tabLst>
            </a:pPr>
            <a:r>
              <a:rPr lang="en-US" sz="1800" dirty="0" err="1"/>
              <a:t>J</a:t>
            </a:r>
            <a:r>
              <a:rPr lang="en-US" sz="1800" baseline="-25000" dirty="0" err="1"/>
              <a:t>d</a:t>
            </a:r>
            <a:r>
              <a:rPr lang="en-US" sz="1800" dirty="0"/>
              <a:t> and </a:t>
            </a:r>
            <a:r>
              <a:rPr lang="en-US" sz="1800" dirty="0" err="1"/>
              <a:t>g</a:t>
            </a:r>
            <a:r>
              <a:rPr lang="en-US" sz="1800" baseline="-25000" dirty="0" err="1"/>
              <a:t>m</a:t>
            </a:r>
            <a:r>
              <a:rPr lang="en-US" sz="1800" dirty="0"/>
              <a:t> degraded by source large </a:t>
            </a:r>
            <a:r>
              <a:rPr lang="en-US" sz="1800" dirty="0" err="1"/>
              <a:t>R</a:t>
            </a:r>
            <a:r>
              <a:rPr lang="en-US" sz="1800" baseline="-25000" dirty="0" err="1"/>
              <a:t>access</a:t>
            </a:r>
            <a:endParaRPr lang="en-US" sz="1800" dirty="0"/>
          </a:p>
          <a:p>
            <a:pPr lvl="1">
              <a:lnSpc>
                <a:spcPct val="125000"/>
              </a:lnSpc>
              <a:buFontTx/>
              <a:buNone/>
              <a:tabLst>
                <a:tab pos="5257800" algn="l"/>
              </a:tabLst>
            </a:pPr>
            <a:r>
              <a:rPr lang="en-US" sz="1800" dirty="0" err="1"/>
              <a:t>J</a:t>
            </a:r>
            <a:r>
              <a:rPr lang="en-US" sz="1800" baseline="-25000" dirty="0" err="1"/>
              <a:t>d</a:t>
            </a:r>
            <a:r>
              <a:rPr lang="en-US" sz="1800" dirty="0"/>
              <a:t> and </a:t>
            </a:r>
            <a:r>
              <a:rPr lang="en-US" sz="1800" dirty="0" err="1"/>
              <a:t>g</a:t>
            </a:r>
            <a:r>
              <a:rPr lang="en-US" sz="1800" baseline="-25000" dirty="0" err="1"/>
              <a:t>m</a:t>
            </a:r>
            <a:r>
              <a:rPr lang="en-US" sz="1800" dirty="0"/>
              <a:t> degraded by interface trap density, </a:t>
            </a:r>
            <a:r>
              <a:rPr lang="en-US" sz="1800" i="1" dirty="0" err="1"/>
              <a:t>D</a:t>
            </a:r>
            <a:r>
              <a:rPr lang="en-US" sz="1800" i="1" baseline="-25000" dirty="0" err="1"/>
              <a:t>it</a:t>
            </a:r>
            <a:endParaRPr lang="en-US" sz="1800" i="1" baseline="-25000" dirty="0"/>
          </a:p>
          <a:p>
            <a:pPr lvl="1">
              <a:lnSpc>
                <a:spcPct val="125000"/>
              </a:lnSpc>
              <a:buFontTx/>
              <a:buNone/>
              <a:tabLst>
                <a:tab pos="5257800" algn="l"/>
              </a:tabLst>
            </a:pPr>
            <a:endParaRPr lang="en-US" sz="1000" i="1" baseline="-25000" dirty="0"/>
          </a:p>
          <a:p>
            <a:pPr>
              <a:lnSpc>
                <a:spcPct val="125000"/>
              </a:lnSpc>
              <a:buFontTx/>
              <a:buNone/>
              <a:tabLst>
                <a:tab pos="5257800" algn="l"/>
              </a:tabLst>
            </a:pPr>
            <a:r>
              <a:rPr lang="en-US" sz="2000" b="1" dirty="0"/>
              <a:t>Therefore, we must develop:</a:t>
            </a:r>
          </a:p>
          <a:p>
            <a:pPr lvl="1">
              <a:lnSpc>
                <a:spcPct val="125000"/>
              </a:lnSpc>
              <a:buFontTx/>
              <a:buNone/>
              <a:tabLst>
                <a:tab pos="5257800" algn="l"/>
              </a:tabLst>
            </a:pPr>
            <a:r>
              <a:rPr lang="en-US" sz="1800" b="1" dirty="0"/>
              <a:t>Low access resistance source/drain contacts</a:t>
            </a:r>
          </a:p>
          <a:p>
            <a:pPr lvl="1">
              <a:lnSpc>
                <a:spcPct val="125000"/>
              </a:lnSpc>
              <a:buFontTx/>
              <a:buNone/>
              <a:tabLst>
                <a:tab pos="5257800" algn="l"/>
              </a:tabLst>
            </a:pPr>
            <a:r>
              <a:rPr lang="en-US" sz="1800" b="1" dirty="0"/>
              <a:t>Thin, high-k, low </a:t>
            </a:r>
            <a:r>
              <a:rPr lang="en-US" sz="1800" b="1" i="1" dirty="0" err="1"/>
              <a:t>D</a:t>
            </a:r>
            <a:r>
              <a:rPr lang="en-US" sz="1800" b="1" i="1" baseline="-25000" dirty="0" err="1"/>
              <a:t>it</a:t>
            </a:r>
            <a:r>
              <a:rPr lang="en-US" sz="1800" b="1" i="1" baseline="-25000" dirty="0"/>
              <a:t> </a:t>
            </a:r>
            <a:r>
              <a:rPr lang="en-US" sz="1800" b="1" dirty="0"/>
              <a:t>dielectrics on InGaAs</a:t>
            </a:r>
          </a:p>
          <a:p>
            <a:pPr lvl="1">
              <a:lnSpc>
                <a:spcPct val="125000"/>
              </a:lnSpc>
              <a:buFontTx/>
              <a:buNone/>
              <a:tabLst>
                <a:tab pos="5257800" algn="l"/>
              </a:tabLst>
            </a:pPr>
            <a:r>
              <a:rPr lang="en-US" sz="1800" b="1" dirty="0"/>
              <a:t>Fully self-aligned process modules </a:t>
            </a:r>
          </a:p>
        </p:txBody>
      </p:sp>
      <p:graphicFrame>
        <p:nvGraphicFramePr>
          <p:cNvPr id="156676" name="Object 4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048000" y="1339850"/>
          <a:ext cx="2249488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3" imgW="1384200" imgH="241200" progId="Equation.3">
                  <p:embed/>
                </p:oleObj>
              </mc:Choice>
              <mc:Fallback>
                <p:oleObj name="Equation" r:id="rId3" imgW="1384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339850"/>
                        <a:ext cx="2249488" cy="393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7" name="Object 5"/>
          <p:cNvGraphicFramePr>
            <a:graphicFrameLocks noChangeAspect="1"/>
          </p:cNvGraphicFramePr>
          <p:nvPr/>
        </p:nvGraphicFramePr>
        <p:xfrm>
          <a:off x="4514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4" name="Equation" r:id="rId5" imgW="114120" imgH="215640" progId="Equation.3">
                  <p:embed/>
                </p:oleObj>
              </mc:Choice>
              <mc:Fallback>
                <p:oleObj name="Equation" r:id="rId5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4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6678" name="Object 6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070225" y="1776413"/>
          <a:ext cx="1806575" cy="412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Equation" r:id="rId7" imgW="1054080" imgH="241200" progId="Equation.3">
                  <p:embed/>
                </p:oleObj>
              </mc:Choice>
              <mc:Fallback>
                <p:oleObj name="Equation" r:id="rId7" imgW="105408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0225" y="1776413"/>
                        <a:ext cx="1806575" cy="4127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6679" name="Picture 7" descr="moscap_trap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1" t="18634" r="13518" b="20836"/>
          <a:stretch>
            <a:fillRect/>
          </a:stretch>
        </p:blipFill>
        <p:spPr bwMode="auto">
          <a:xfrm>
            <a:off x="6589713" y="2438400"/>
            <a:ext cx="1666875" cy="17684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680" name="Text Box 8"/>
          <p:cNvSpPr txBox="1">
            <a:spLocks noChangeArrowheads="1"/>
          </p:cNvSpPr>
          <p:nvPr/>
        </p:nvSpPr>
        <p:spPr bwMode="auto">
          <a:xfrm>
            <a:off x="0" y="6338888"/>
            <a:ext cx="687387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i="1">
                <a:solidFill>
                  <a:srgbClr val="000000"/>
                </a:solidFill>
              </a:rPr>
              <a:t>MOSFETs have been, and </a:t>
            </a:r>
            <a:r>
              <a:rPr lang="en-US" i="1" u="sng">
                <a:solidFill>
                  <a:srgbClr val="000000"/>
                </a:solidFill>
              </a:rPr>
              <a:t>always</a:t>
            </a:r>
            <a:r>
              <a:rPr lang="en-US" i="1">
                <a:solidFill>
                  <a:srgbClr val="000000"/>
                </a:solidFill>
              </a:rPr>
              <a:t> will be, a </a:t>
            </a:r>
            <a:r>
              <a:rPr lang="en-US" b="1" i="1">
                <a:solidFill>
                  <a:srgbClr val="000000"/>
                </a:solidFill>
              </a:rPr>
              <a:t>materials challenge</a:t>
            </a:r>
            <a:r>
              <a:rPr lang="en-US" i="1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156682" name="Line 10"/>
          <p:cNvSpPr>
            <a:spLocks noChangeShapeType="1"/>
          </p:cNvSpPr>
          <p:nvPr/>
        </p:nvSpPr>
        <p:spPr bwMode="auto">
          <a:xfrm flipH="1">
            <a:off x="6629400" y="949325"/>
            <a:ext cx="371475" cy="1038225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6683" name="Text Box 11"/>
          <p:cNvSpPr txBox="1">
            <a:spLocks noChangeArrowheads="1"/>
          </p:cNvSpPr>
          <p:nvPr/>
        </p:nvSpPr>
        <p:spPr bwMode="auto">
          <a:xfrm>
            <a:off x="6643688" y="641350"/>
            <a:ext cx="6905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FF0000"/>
                </a:solidFill>
              </a:rPr>
              <a:t>1/R</a:t>
            </a:r>
            <a:r>
              <a:rPr lang="en-US" sz="1400" baseline="-2500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156685" name="Line 13"/>
          <p:cNvSpPr>
            <a:spLocks noChangeShapeType="1"/>
          </p:cNvSpPr>
          <p:nvPr/>
        </p:nvSpPr>
        <p:spPr bwMode="auto">
          <a:xfrm>
            <a:off x="8216900" y="793750"/>
            <a:ext cx="0" cy="384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6686" name="Oval 14"/>
          <p:cNvSpPr>
            <a:spLocks noChangeArrowheads="1"/>
          </p:cNvSpPr>
          <p:nvPr/>
        </p:nvSpPr>
        <p:spPr bwMode="auto">
          <a:xfrm>
            <a:off x="8180388" y="450850"/>
            <a:ext cx="76200" cy="77788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6687" name="Text Box 15"/>
          <p:cNvSpPr txBox="1">
            <a:spLocks noChangeArrowheads="1"/>
          </p:cNvSpPr>
          <p:nvPr/>
        </p:nvSpPr>
        <p:spPr bwMode="auto">
          <a:xfrm>
            <a:off x="8258175" y="325438"/>
            <a:ext cx="6524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FF0000"/>
                </a:solidFill>
              </a:rPr>
              <a:t>J</a:t>
            </a:r>
            <a:r>
              <a:rPr lang="en-US" sz="1400" baseline="-25000" dirty="0" err="1">
                <a:solidFill>
                  <a:srgbClr val="FF0000"/>
                </a:solidFill>
              </a:rPr>
              <a:t>d,max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156688" name="Text Box 16"/>
          <p:cNvSpPr txBox="1">
            <a:spLocks noChangeArrowheads="1"/>
          </p:cNvSpPr>
          <p:nvPr/>
        </p:nvSpPr>
        <p:spPr bwMode="auto">
          <a:xfrm>
            <a:off x="8294688" y="811213"/>
            <a:ext cx="652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FF0000"/>
                </a:solidFill>
              </a:rPr>
              <a:t>g</a:t>
            </a:r>
            <a:r>
              <a:rPr lang="en-US" sz="1400" baseline="-25000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56689" name="Line 17"/>
          <p:cNvSpPr>
            <a:spLocks noChangeShapeType="1"/>
          </p:cNvSpPr>
          <p:nvPr/>
        </p:nvSpPr>
        <p:spPr bwMode="auto">
          <a:xfrm>
            <a:off x="1447800" y="471488"/>
            <a:ext cx="76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56692" name="Picture 20" descr="transistor_id_vds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87338"/>
            <a:ext cx="2035175" cy="1998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9" descr="fet_gate_last_simpl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2845" y="4446774"/>
            <a:ext cx="3271838" cy="1663740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152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803B59B2-63EA-4541-B385-0A43A64A1388}" type="slidenum">
              <a:rPr lang="en-US">
                <a:solidFill>
                  <a:srgbClr val="000000"/>
                </a:solidFill>
              </a:rPr>
              <a:pPr/>
              <a:t>30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FET Process Development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91600" cy="1219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2400"/>
              <a:t>Low power etch </a:t>
            </a:r>
            <a:r>
              <a:rPr lang="en-US" sz="2400">
                <a:sym typeface="Wingdings" pitchFamily="2" charset="2"/>
              </a:rPr>
              <a:t> Isotropic etching + undercut   fallen gates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sz="2400">
                <a:sym typeface="Wingdings" pitchFamily="2" charset="2"/>
              </a:rPr>
              <a:t>Large undercuts  ungated regions  high R</a:t>
            </a:r>
            <a:r>
              <a:rPr lang="en-US" sz="2400" baseline="-25000">
                <a:sym typeface="Wingdings" pitchFamily="2" charset="2"/>
              </a:rPr>
              <a:t>access</a:t>
            </a:r>
            <a:endParaRPr lang="en-US" sz="2400">
              <a:sym typeface="Wingdings" pitchFamily="2" charset="2"/>
            </a:endParaRPr>
          </a:p>
        </p:txBody>
      </p:sp>
      <p:pic>
        <p:nvPicPr>
          <p:cNvPr id="197636" name="Picture 8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9" t="10005" r="15433" b="-53"/>
          <a:stretch>
            <a:fillRect/>
          </a:stretch>
        </p:blipFill>
        <p:spPr bwMode="auto">
          <a:xfrm rot="-1856016">
            <a:off x="609600" y="2362200"/>
            <a:ext cx="2374900" cy="3508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37" name="Text Box 5"/>
          <p:cNvSpPr txBox="1">
            <a:spLocks noChangeArrowheads="1"/>
          </p:cNvSpPr>
          <p:nvPr/>
        </p:nvSpPr>
        <p:spPr bwMode="auto">
          <a:xfrm>
            <a:off x="195263" y="5626100"/>
            <a:ext cx="2286000" cy="10795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</a:rPr>
              <a:t>Thick gate stack:            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Small L</a:t>
            </a:r>
            <a:r>
              <a:rPr lang="en-US" sz="1600" baseline="-250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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                             Large sidewall foot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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 Unreliable gates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</a:t>
            </a:r>
          </a:p>
        </p:txBody>
      </p:sp>
      <p:pic>
        <p:nvPicPr>
          <p:cNvPr id="197638" name="Picture 6" descr="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9460">
            <a:off x="2876550" y="2511425"/>
            <a:ext cx="3051175" cy="30511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39" name="Picture 7" descr="ald_sidewall_t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4" r="15092" b="12924"/>
          <a:stretch>
            <a:fillRect/>
          </a:stretch>
        </p:blipFill>
        <p:spPr bwMode="auto">
          <a:xfrm rot="-1530966">
            <a:off x="6134100" y="1981200"/>
            <a:ext cx="2781300" cy="34925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3276600" y="5626100"/>
            <a:ext cx="2344738" cy="10795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</a:rPr>
              <a:t>Thin Cr stack:        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Small L</a:t>
            </a:r>
            <a:r>
              <a:rPr lang="en-US" sz="1600" baseline="-250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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                        Large sidewall foot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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 Repeatable gate etch?</a:t>
            </a:r>
            <a:endParaRPr lang="en-US" sz="16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97641" name="Text Box 9"/>
          <p:cNvSpPr txBox="1">
            <a:spLocks noChangeArrowheads="1"/>
          </p:cNvSpPr>
          <p:nvPr/>
        </p:nvSpPr>
        <p:spPr bwMode="auto">
          <a:xfrm>
            <a:off x="6172200" y="5638800"/>
            <a:ext cx="2755900" cy="10795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</a:rPr>
              <a:t>ALD SiO</a:t>
            </a:r>
            <a:r>
              <a:rPr lang="en-US" sz="1600" b="1" i="1" baseline="-25000">
                <a:solidFill>
                  <a:srgbClr val="000000"/>
                </a:solidFill>
                <a:latin typeface="Times New Roman" pitchFamily="18" charset="0"/>
              </a:rPr>
              <a:t>2 </a:t>
            </a:r>
            <a:r>
              <a:rPr lang="en-US" sz="1600" b="1" i="1">
                <a:solidFill>
                  <a:srgbClr val="000000"/>
                </a:solidFill>
                <a:latin typeface="Times New Roman" pitchFamily="18" charset="0"/>
              </a:rPr>
              <a:t>sidewall: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                  Small L</a:t>
            </a:r>
            <a:r>
              <a:rPr lang="en-US" sz="1600" baseline="-250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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                             Still sidewall foot!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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</a:rPr>
              <a:t>  Unrepeatable gate undercut </a:t>
            </a:r>
            <a:r>
              <a:rPr lang="en-US" sz="1600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</a:t>
            </a:r>
            <a:endParaRPr lang="en-US" sz="1600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97642" name="Picture 10" descr="ald_sidewall_t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90176" r="84833" b="-246"/>
          <a:stretch>
            <a:fillRect/>
          </a:stretch>
        </p:blipFill>
        <p:spPr bwMode="auto">
          <a:xfrm>
            <a:off x="7032625" y="4989513"/>
            <a:ext cx="604838" cy="407987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644" name="Picture 12" descr="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30" r="80229"/>
          <a:stretch>
            <a:fillRect/>
          </a:stretch>
        </p:blipFill>
        <p:spPr bwMode="auto">
          <a:xfrm>
            <a:off x="3660775" y="5029200"/>
            <a:ext cx="603250" cy="2889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956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9BD5AFBB-DC89-4695-B481-4D2FD7FDAC82}" type="slidenum">
              <a:rPr lang="en-US">
                <a:solidFill>
                  <a:srgbClr val="000000"/>
                </a:solidFill>
              </a:rPr>
              <a:pPr/>
              <a:t>31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0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Gate First FET Process Flow</a:t>
            </a:r>
          </a:p>
        </p:txBody>
      </p:sp>
      <p:pic>
        <p:nvPicPr>
          <p:cNvPr id="160773" name="Picture 5" descr="gatefirst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17"/>
          <a:stretch>
            <a:fillRect/>
          </a:stretch>
        </p:blipFill>
        <p:spPr bwMode="auto">
          <a:xfrm>
            <a:off x="6175375" y="1063625"/>
            <a:ext cx="2816225" cy="3224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0775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284163" y="4356100"/>
            <a:ext cx="8340725" cy="2197100"/>
          </a:xfrm>
          <a:noFill/>
          <a:ln/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800"/>
              <a:t>Regrowth and Back End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600"/>
              <a:t>Surface preparation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400"/>
              <a:t>UV O</a:t>
            </a:r>
            <a:r>
              <a:rPr lang="en-US" sz="1400" baseline="-25000"/>
              <a:t>3</a:t>
            </a:r>
            <a:r>
              <a:rPr lang="en-US" sz="1400"/>
              <a:t> exposure to clean the source/drain, removed </a:t>
            </a:r>
            <a:r>
              <a:rPr lang="en-US" sz="1400" i="1"/>
              <a:t>ex-situ </a:t>
            </a:r>
            <a:r>
              <a:rPr lang="en-US" sz="1400"/>
              <a:t>before MBE load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600"/>
              <a:t>MBE InAs Regrowth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400"/>
              <a:t>Low arsenic flux, high temperature </a:t>
            </a:r>
            <a:r>
              <a:rPr lang="en-US" sz="1400">
                <a:sym typeface="Wingdings" pitchFamily="2" charset="2"/>
              </a:rPr>
              <a:t> near gate fill in</a:t>
            </a:r>
            <a:endParaRPr lang="en-US" sz="1400"/>
          </a:p>
          <a:p>
            <a:pPr lvl="1">
              <a:lnSpc>
                <a:spcPct val="80000"/>
              </a:lnSpc>
              <a:buFontTx/>
              <a:buNone/>
            </a:pPr>
            <a:r>
              <a:rPr lang="en-US" sz="1600"/>
              <a:t>Metallization and Mesa Isolation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400" i="1"/>
              <a:t>In-situ</a:t>
            </a:r>
            <a:r>
              <a:rPr lang="en-US" sz="1400" i="1" baseline="-25000"/>
              <a:t> </a:t>
            </a:r>
            <a:r>
              <a:rPr lang="en-US" sz="1400"/>
              <a:t>Mo in MBE optional for lower </a:t>
            </a:r>
            <a:r>
              <a:rPr lang="en-US" sz="1400">
                <a:latin typeface="Symbol" pitchFamily="18" charset="2"/>
              </a:rPr>
              <a:t>r</a:t>
            </a:r>
            <a:r>
              <a:rPr lang="en-US" sz="1400" baseline="-25000"/>
              <a:t>c</a:t>
            </a:r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400"/>
              <a:t>Ti/Pd/Au liftoff</a:t>
            </a:r>
            <a:endParaRPr lang="en-US" sz="1400" baseline="-25000"/>
          </a:p>
          <a:p>
            <a:pPr lvl="2">
              <a:lnSpc>
                <a:spcPct val="80000"/>
              </a:lnSpc>
              <a:buFontTx/>
              <a:buNone/>
            </a:pPr>
            <a:r>
              <a:rPr lang="en-US" sz="1400"/>
              <a:t>Wet etch for mesa isolation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en-US" sz="1600" baseline="-25000"/>
          </a:p>
        </p:txBody>
      </p:sp>
      <p:pic>
        <p:nvPicPr>
          <p:cNvPr id="160776" name="Picture 8" descr="gatefirst_6pr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066800"/>
            <a:ext cx="292893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7" name="Picture 9" descr="gatefirst_5pri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066800"/>
            <a:ext cx="2779712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9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B7258030-9DC1-491B-8BB4-DEA09FBEA121}" type="slidenum">
              <a:rPr lang="en-US">
                <a:solidFill>
                  <a:srgbClr val="000000"/>
                </a:solidFill>
              </a:rPr>
              <a:pPr/>
              <a:t>32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Gate First FET Process Flow</a:t>
            </a:r>
          </a:p>
        </p:txBody>
      </p:sp>
      <p:pic>
        <p:nvPicPr>
          <p:cNvPr id="168963" name="Picture 3" descr="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9460">
            <a:off x="4681538" y="862013"/>
            <a:ext cx="4419600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64" name="Picture 4" descr="J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29780">
            <a:off x="39688" y="1447800"/>
            <a:ext cx="4221162" cy="422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5" name="Rectangle 5"/>
          <p:cNvSpPr>
            <a:spLocks noChangeArrowheads="1"/>
          </p:cNvSpPr>
          <p:nvPr/>
        </p:nvSpPr>
        <p:spPr bwMode="auto">
          <a:xfrm>
            <a:off x="1614488" y="4075113"/>
            <a:ext cx="941387" cy="838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8966" name="Line 6"/>
          <p:cNvSpPr>
            <a:spLocks noChangeShapeType="1"/>
          </p:cNvSpPr>
          <p:nvPr/>
        </p:nvSpPr>
        <p:spPr bwMode="auto">
          <a:xfrm flipV="1">
            <a:off x="2613025" y="1933575"/>
            <a:ext cx="1779588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8967" name="Line 7"/>
          <p:cNvSpPr>
            <a:spLocks noChangeShapeType="1"/>
          </p:cNvSpPr>
          <p:nvPr/>
        </p:nvSpPr>
        <p:spPr bwMode="auto">
          <a:xfrm>
            <a:off x="2590800" y="4876800"/>
            <a:ext cx="3143250" cy="9890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8968" name="Text Box 8"/>
          <p:cNvSpPr txBox="1">
            <a:spLocks noChangeArrowheads="1"/>
          </p:cNvSpPr>
          <p:nvPr/>
        </p:nvSpPr>
        <p:spPr bwMode="auto">
          <a:xfrm>
            <a:off x="269875" y="4324350"/>
            <a:ext cx="15716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700">
                <a:solidFill>
                  <a:srgbClr val="FFFFFF"/>
                </a:solidFill>
              </a:rPr>
              <a:t>Regrowth</a:t>
            </a:r>
          </a:p>
        </p:txBody>
      </p:sp>
      <p:sp>
        <p:nvSpPr>
          <p:cNvPr id="168969" name="Text Box 9"/>
          <p:cNvSpPr txBox="1">
            <a:spLocks noChangeArrowheads="1"/>
          </p:cNvSpPr>
          <p:nvPr/>
        </p:nvSpPr>
        <p:spPr bwMode="auto">
          <a:xfrm>
            <a:off x="3097213" y="4406900"/>
            <a:ext cx="15716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700">
                <a:solidFill>
                  <a:srgbClr val="FFFFFF"/>
                </a:solidFill>
              </a:rPr>
              <a:t>Regrowth</a:t>
            </a:r>
          </a:p>
        </p:txBody>
      </p:sp>
      <p:sp>
        <p:nvSpPr>
          <p:cNvPr id="168970" name="Text Box 10"/>
          <p:cNvSpPr txBox="1">
            <a:spLocks noChangeArrowheads="1"/>
          </p:cNvSpPr>
          <p:nvPr/>
        </p:nvSpPr>
        <p:spPr bwMode="auto">
          <a:xfrm>
            <a:off x="6529388" y="3254375"/>
            <a:ext cx="1571625" cy="35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700">
                <a:solidFill>
                  <a:srgbClr val="FFFFFF"/>
                </a:solidFill>
              </a:rPr>
              <a:t>Tungsten</a:t>
            </a:r>
          </a:p>
        </p:txBody>
      </p:sp>
      <p:sp>
        <p:nvSpPr>
          <p:cNvPr id="168971" name="Text Box 11"/>
          <p:cNvSpPr txBox="1">
            <a:spLocks noChangeArrowheads="1"/>
          </p:cNvSpPr>
          <p:nvPr/>
        </p:nvSpPr>
        <p:spPr bwMode="auto">
          <a:xfrm>
            <a:off x="6553200" y="2468563"/>
            <a:ext cx="1571625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700">
                <a:solidFill>
                  <a:srgbClr val="FFFFFF"/>
                </a:solidFill>
              </a:rPr>
              <a:t>Chrome</a:t>
            </a:r>
          </a:p>
        </p:txBody>
      </p:sp>
      <p:sp>
        <p:nvSpPr>
          <p:cNvPr id="168972" name="Text Box 12"/>
          <p:cNvSpPr txBox="1">
            <a:spLocks noChangeArrowheads="1"/>
          </p:cNvSpPr>
          <p:nvPr/>
        </p:nvSpPr>
        <p:spPr bwMode="auto">
          <a:xfrm>
            <a:off x="6608763" y="1492250"/>
            <a:ext cx="8016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FFFFFF"/>
                </a:solidFill>
              </a:rPr>
              <a:t>SiO</a:t>
            </a:r>
            <a:r>
              <a:rPr lang="en-US" sz="2000" baseline="-2500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168973" name="Line 13"/>
          <p:cNvSpPr>
            <a:spLocks noChangeShapeType="1"/>
          </p:cNvSpPr>
          <p:nvPr/>
        </p:nvSpPr>
        <p:spPr bwMode="auto">
          <a:xfrm flipH="1" flipV="1">
            <a:off x="6223000" y="3762375"/>
            <a:ext cx="663575" cy="766763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8974" name="Line 14"/>
          <p:cNvSpPr>
            <a:spLocks noChangeShapeType="1"/>
          </p:cNvSpPr>
          <p:nvPr/>
        </p:nvSpPr>
        <p:spPr bwMode="auto">
          <a:xfrm flipV="1">
            <a:off x="7413625" y="3619500"/>
            <a:ext cx="488950" cy="871538"/>
          </a:xfrm>
          <a:prstGeom prst="line">
            <a:avLst/>
          </a:prstGeom>
          <a:noFill/>
          <a:ln w="1587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8975" name="Text Box 15"/>
          <p:cNvSpPr txBox="1">
            <a:spLocks noChangeArrowheads="1"/>
          </p:cNvSpPr>
          <p:nvPr/>
        </p:nvSpPr>
        <p:spPr bwMode="auto">
          <a:xfrm>
            <a:off x="6629400" y="4522788"/>
            <a:ext cx="1695450" cy="35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700">
                <a:solidFill>
                  <a:srgbClr val="FFFFFF"/>
                </a:solidFill>
              </a:rPr>
              <a:t>SiN</a:t>
            </a:r>
            <a:r>
              <a:rPr lang="en-US" sz="1700" baseline="-25000">
                <a:solidFill>
                  <a:srgbClr val="FFFFFF"/>
                </a:solidFill>
              </a:rPr>
              <a:t>x </a:t>
            </a:r>
            <a:r>
              <a:rPr lang="en-US" sz="1700">
                <a:solidFill>
                  <a:srgbClr val="FFFFFF"/>
                </a:solidFill>
              </a:rPr>
              <a:t>Sidewalls</a:t>
            </a:r>
          </a:p>
        </p:txBody>
      </p:sp>
      <p:pic>
        <p:nvPicPr>
          <p:cNvPr id="168976" name="Picture 16" descr="K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050" r="85262"/>
          <a:stretch>
            <a:fillRect/>
          </a:stretch>
        </p:blipFill>
        <p:spPr bwMode="auto">
          <a:xfrm>
            <a:off x="5765800" y="4983163"/>
            <a:ext cx="612775" cy="45402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8978" name="Picture 18" descr="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929" r="82687"/>
          <a:stretch>
            <a:fillRect/>
          </a:stretch>
        </p:blipFill>
        <p:spPr bwMode="auto">
          <a:xfrm>
            <a:off x="841375" y="5464175"/>
            <a:ext cx="692150" cy="4032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79" name="Text Box 19"/>
          <p:cNvSpPr txBox="1">
            <a:spLocks noChangeArrowheads="1"/>
          </p:cNvSpPr>
          <p:nvPr/>
        </p:nvSpPr>
        <p:spPr bwMode="auto">
          <a:xfrm>
            <a:off x="76200" y="6324600"/>
            <a:ext cx="541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"/>
              </a:rPr>
              <a:t>TEM micrographs of 60 nm L</a:t>
            </a:r>
            <a:r>
              <a:rPr lang="en-US" sz="2400" baseline="-25000">
                <a:solidFill>
                  <a:srgbClr val="000000"/>
                </a:solidFill>
                <a:latin typeface="Ar"/>
              </a:rPr>
              <a:t>g</a:t>
            </a:r>
            <a:r>
              <a:rPr lang="en-US" sz="2400">
                <a:solidFill>
                  <a:srgbClr val="000000"/>
                </a:solidFill>
                <a:latin typeface="Ar"/>
              </a:rPr>
              <a:t> device</a:t>
            </a:r>
          </a:p>
        </p:txBody>
      </p:sp>
    </p:spTree>
    <p:extLst>
      <p:ext uri="{BB962C8B-B14F-4D97-AF65-F5344CB8AC3E}">
        <p14:creationId xmlns:p14="http://schemas.microsoft.com/office/powerpoint/2010/main" val="105004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5F4C911B-7743-48E0-BDF7-A56F9072D1D4}" type="slidenum">
              <a:rPr lang="en-US">
                <a:solidFill>
                  <a:srgbClr val="000000"/>
                </a:solidFill>
              </a:rPr>
              <a:pPr/>
              <a:t>33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841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-11113"/>
            <a:ext cx="7772400" cy="914401"/>
          </a:xfrm>
        </p:spPr>
        <p:txBody>
          <a:bodyPr/>
          <a:lstStyle/>
          <a:p>
            <a:r>
              <a:rPr lang="en-US"/>
              <a:t>Gate First FET Results</a:t>
            </a:r>
          </a:p>
        </p:txBody>
      </p:sp>
      <p:pic>
        <p:nvPicPr>
          <p:cNvPr id="188419" name="Picture 3" descr="figure4_dr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7"/>
          <a:stretch>
            <a:fillRect/>
          </a:stretch>
        </p:blipFill>
        <p:spPr>
          <a:xfrm>
            <a:off x="381000" y="1536700"/>
            <a:ext cx="3225800" cy="3681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8420" name="Picture 4" descr="figure5_drc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692" b="17885"/>
          <a:stretch>
            <a:fillRect/>
          </a:stretch>
        </p:blipFill>
        <p:spPr>
          <a:xfrm>
            <a:off x="4643438" y="1576388"/>
            <a:ext cx="3071812" cy="3724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8421" name="Oval 5"/>
          <p:cNvSpPr>
            <a:spLocks noChangeArrowheads="1"/>
          </p:cNvSpPr>
          <p:nvPr/>
        </p:nvSpPr>
        <p:spPr bwMode="auto">
          <a:xfrm rot="-457581">
            <a:off x="1981200" y="4051300"/>
            <a:ext cx="1743075" cy="338138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8422" name="Oval 6"/>
          <p:cNvSpPr>
            <a:spLocks noChangeArrowheads="1"/>
          </p:cNvSpPr>
          <p:nvPr/>
        </p:nvSpPr>
        <p:spPr bwMode="auto">
          <a:xfrm rot="-218102">
            <a:off x="6477000" y="4191000"/>
            <a:ext cx="1352550" cy="3016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8423" name="Line 7"/>
          <p:cNvSpPr>
            <a:spLocks noChangeShapeType="1"/>
          </p:cNvSpPr>
          <p:nvPr/>
        </p:nvSpPr>
        <p:spPr bwMode="auto">
          <a:xfrm flipH="1" flipV="1">
            <a:off x="3644900" y="4264025"/>
            <a:ext cx="346075" cy="1343025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8424" name="Line 8"/>
          <p:cNvSpPr>
            <a:spLocks noChangeShapeType="1"/>
          </p:cNvSpPr>
          <p:nvPr/>
        </p:nvSpPr>
        <p:spPr bwMode="auto">
          <a:xfrm flipV="1">
            <a:off x="4989513" y="4456113"/>
            <a:ext cx="2419350" cy="1150937"/>
          </a:xfrm>
          <a:prstGeom prst="line">
            <a:avLst/>
          </a:prstGeom>
          <a:noFill/>
          <a:ln w="22225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8425" name="Text Box 9"/>
          <p:cNvSpPr txBox="1">
            <a:spLocks noChangeArrowheads="1"/>
          </p:cNvSpPr>
          <p:nvPr/>
        </p:nvSpPr>
        <p:spPr bwMode="auto">
          <a:xfrm>
            <a:off x="1722438" y="960438"/>
            <a:ext cx="1460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>
                <a:solidFill>
                  <a:srgbClr val="000000"/>
                </a:solidFill>
              </a:rPr>
              <a:t>60 nm L</a:t>
            </a:r>
            <a:r>
              <a:rPr lang="en-US" sz="2400" u="sng" baseline="-25000">
                <a:solidFill>
                  <a:srgbClr val="000000"/>
                </a:solidFill>
              </a:rPr>
              <a:t>g</a:t>
            </a:r>
            <a:endParaRPr lang="en-US" sz="2400" u="sng">
              <a:solidFill>
                <a:srgbClr val="000000"/>
              </a:solidFill>
            </a:endParaRPr>
          </a:p>
        </p:txBody>
      </p:sp>
      <p:sp>
        <p:nvSpPr>
          <p:cNvPr id="188426" name="Text Box 10"/>
          <p:cNvSpPr txBox="1">
            <a:spLocks noChangeArrowheads="1"/>
          </p:cNvSpPr>
          <p:nvPr/>
        </p:nvSpPr>
        <p:spPr bwMode="auto">
          <a:xfrm>
            <a:off x="6026150" y="998538"/>
            <a:ext cx="16129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>
                <a:solidFill>
                  <a:srgbClr val="000000"/>
                </a:solidFill>
              </a:rPr>
              <a:t>115 nm L</a:t>
            </a:r>
            <a:r>
              <a:rPr lang="en-US" sz="2400" u="sng" baseline="-25000">
                <a:solidFill>
                  <a:srgbClr val="000000"/>
                </a:solidFill>
              </a:rPr>
              <a:t>g</a:t>
            </a:r>
            <a:endParaRPr lang="en-US" sz="2400" u="sng">
              <a:solidFill>
                <a:srgbClr val="000000"/>
              </a:solidFill>
            </a:endParaRPr>
          </a:p>
        </p:txBody>
      </p:sp>
      <p:sp>
        <p:nvSpPr>
          <p:cNvPr id="188427" name="Text Box 11"/>
          <p:cNvSpPr txBox="1">
            <a:spLocks noChangeArrowheads="1"/>
          </p:cNvSpPr>
          <p:nvPr/>
        </p:nvSpPr>
        <p:spPr bwMode="auto">
          <a:xfrm>
            <a:off x="1100138" y="5475288"/>
            <a:ext cx="3921125" cy="9255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i="1" u="sng">
                <a:solidFill>
                  <a:srgbClr val="000000"/>
                </a:solidFill>
              </a:rPr>
              <a:t>Increased leakage current:                                                                 </a:t>
            </a:r>
            <a:r>
              <a:rPr lang="en-US">
                <a:solidFill>
                  <a:srgbClr val="000000"/>
                </a:solidFill>
              </a:rPr>
              <a:t>Heavy </a:t>
            </a:r>
            <a:r>
              <a:rPr lang="en-US">
                <a:solidFill>
                  <a:srgbClr val="000000"/>
                </a:solidFill>
                <a:latin typeface="Symbol" pitchFamily="18" charset="2"/>
              </a:rPr>
              <a:t>d </a:t>
            </a:r>
            <a:r>
              <a:rPr lang="en-US">
                <a:solidFill>
                  <a:srgbClr val="000000"/>
                </a:solidFill>
              </a:rPr>
              <a:t>doping leakage path                 Drain induced barrier lowering</a:t>
            </a:r>
            <a:endParaRPr lang="en-US" i="1" u="sn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929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36A8FD02-1831-4228-AF95-ACB71C8DFC9F}" type="slidenum">
              <a:rPr lang="en-US">
                <a:solidFill>
                  <a:srgbClr val="000000"/>
                </a:solidFill>
              </a:rPr>
              <a:pPr/>
              <a:t>34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89442" name="Picture 2" descr="figure4_drc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7"/>
          <a:stretch>
            <a:fillRect/>
          </a:stretch>
        </p:blipFill>
        <p:spPr>
          <a:xfrm>
            <a:off x="762000" y="1508125"/>
            <a:ext cx="2657475" cy="3033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94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Gate First FET Results</a:t>
            </a:r>
          </a:p>
        </p:txBody>
      </p:sp>
      <p:pic>
        <p:nvPicPr>
          <p:cNvPr id="189444" name="Picture 4" descr="60nmGm_dr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3" y="1393825"/>
            <a:ext cx="3649662" cy="307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445" name="Line 5"/>
          <p:cNvSpPr>
            <a:spLocks noChangeShapeType="1"/>
          </p:cNvSpPr>
          <p:nvPr/>
        </p:nvSpPr>
        <p:spPr bwMode="auto">
          <a:xfrm flipV="1">
            <a:off x="3343275" y="2047875"/>
            <a:ext cx="0" cy="168910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9446" name="Line 6"/>
          <p:cNvSpPr>
            <a:spLocks noChangeShapeType="1"/>
          </p:cNvSpPr>
          <p:nvPr/>
        </p:nvSpPr>
        <p:spPr bwMode="auto">
          <a:xfrm flipV="1">
            <a:off x="3343275" y="2468563"/>
            <a:ext cx="2611438" cy="3841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1652588" y="936625"/>
            <a:ext cx="1460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 u="sng">
                <a:solidFill>
                  <a:srgbClr val="000000"/>
                </a:solidFill>
              </a:rPr>
              <a:t>60 nm L</a:t>
            </a:r>
            <a:r>
              <a:rPr lang="en-US" sz="2400" u="sng" baseline="-25000">
                <a:solidFill>
                  <a:srgbClr val="000000"/>
                </a:solidFill>
              </a:rPr>
              <a:t>g</a:t>
            </a:r>
            <a:endParaRPr lang="en-US" sz="2400" u="sng">
              <a:solidFill>
                <a:srgbClr val="000000"/>
              </a:solidFill>
            </a:endParaRPr>
          </a:p>
        </p:txBody>
      </p:sp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228600" y="4724400"/>
            <a:ext cx="86106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 High J</a:t>
            </a:r>
            <a:r>
              <a:rPr lang="en-US" sz="2400" baseline="-25000">
                <a:solidFill>
                  <a:srgbClr val="000000"/>
                </a:solidFill>
              </a:rPr>
              <a:t>drain </a:t>
            </a:r>
            <a:r>
              <a:rPr lang="en-US" sz="2400">
                <a:solidFill>
                  <a:srgbClr val="000000"/>
                </a:solidFill>
              </a:rPr>
              <a:t>but depletion mode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 Transconductance: Similar to previous results</a:t>
            </a:r>
            <a:r>
              <a:rPr lang="en-US" sz="2400" baseline="30000">
                <a:solidFill>
                  <a:srgbClr val="000000"/>
                </a:solidFill>
              </a:rPr>
              <a:t>*</a:t>
            </a:r>
            <a:r>
              <a:rPr lang="en-US" sz="2400">
                <a:solidFill>
                  <a:srgbClr val="000000"/>
                </a:solidFill>
              </a:rPr>
              <a:t> (~0.3mS/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400">
                <a:solidFill>
                  <a:srgbClr val="000000"/>
                </a:solidFill>
              </a:rPr>
              <a:t>m)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 Low R</a:t>
            </a:r>
            <a:r>
              <a:rPr lang="en-US" sz="2400" baseline="-25000">
                <a:solidFill>
                  <a:srgbClr val="000000"/>
                </a:solidFill>
              </a:rPr>
              <a:t>on </a:t>
            </a:r>
            <a:r>
              <a:rPr lang="en-US" sz="2400">
                <a:solidFill>
                  <a:srgbClr val="000000"/>
                </a:solidFill>
              </a:rPr>
              <a:t>(371 ohm-</a:t>
            </a:r>
            <a:r>
              <a:rPr lang="en-US" sz="240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2400">
                <a:solidFill>
                  <a:srgbClr val="000000"/>
                </a:solidFill>
              </a:rPr>
              <a:t>m) for InGaAs MOSFETs</a:t>
            </a:r>
          </a:p>
        </p:txBody>
      </p:sp>
      <p:sp>
        <p:nvSpPr>
          <p:cNvPr id="189451" name="Line 11"/>
          <p:cNvSpPr>
            <a:spLocks noChangeShapeType="1"/>
          </p:cNvSpPr>
          <p:nvPr/>
        </p:nvSpPr>
        <p:spPr bwMode="auto">
          <a:xfrm flipV="1">
            <a:off x="1371600" y="2667000"/>
            <a:ext cx="533400" cy="1371600"/>
          </a:xfrm>
          <a:prstGeom prst="line">
            <a:avLst/>
          </a:prstGeom>
          <a:noFill/>
          <a:ln w="127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9453" name="Text Box 13"/>
          <p:cNvSpPr txBox="1">
            <a:spLocks noChangeArrowheads="1"/>
          </p:cNvSpPr>
          <p:nvPr/>
        </p:nvSpPr>
        <p:spPr bwMode="auto">
          <a:xfrm>
            <a:off x="1295400" y="2514600"/>
            <a:ext cx="69056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FF0000"/>
                </a:solidFill>
              </a:rPr>
              <a:t>1/R</a:t>
            </a:r>
            <a:r>
              <a:rPr lang="en-US" sz="1400" baseline="-25000">
                <a:solidFill>
                  <a:srgbClr val="FF0000"/>
                </a:solidFill>
              </a:rPr>
              <a:t>on</a:t>
            </a:r>
          </a:p>
        </p:txBody>
      </p:sp>
      <p:sp>
        <p:nvSpPr>
          <p:cNvPr id="189454" name="Text Box 14"/>
          <p:cNvSpPr txBox="1">
            <a:spLocks noChangeArrowheads="1"/>
          </p:cNvSpPr>
          <p:nvPr/>
        </p:nvSpPr>
        <p:spPr bwMode="auto">
          <a:xfrm>
            <a:off x="0" y="6553200"/>
            <a:ext cx="3352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aseline="30000">
                <a:solidFill>
                  <a:srgbClr val="000000"/>
                </a:solidFill>
                <a:latin typeface="Ar"/>
              </a:rPr>
              <a:t>*) </a:t>
            </a:r>
            <a:r>
              <a:rPr lang="en-US" sz="1200">
                <a:solidFill>
                  <a:srgbClr val="000000"/>
                </a:solidFill>
                <a:latin typeface="Ar"/>
              </a:rPr>
              <a:t>U. Singisetti </a:t>
            </a:r>
            <a:r>
              <a:rPr lang="en-US" sz="1200" i="1">
                <a:solidFill>
                  <a:srgbClr val="000000"/>
                </a:solidFill>
                <a:latin typeface="Ar"/>
              </a:rPr>
              <a:t>et al, IEEE EDL Nov. 2009.</a:t>
            </a:r>
            <a:endParaRPr lang="en-US" sz="1200">
              <a:solidFill>
                <a:srgbClr val="000000"/>
              </a:solidFill>
              <a:latin typeface="Ar"/>
            </a:endParaRPr>
          </a:p>
        </p:txBody>
      </p:sp>
    </p:spTree>
    <p:extLst>
      <p:ext uri="{BB962C8B-B14F-4D97-AF65-F5344CB8AC3E}">
        <p14:creationId xmlns:p14="http://schemas.microsoft.com/office/powerpoint/2010/main" val="398854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890B2B4A-CBBD-4ECB-9CC3-5E0E79B5ED44}" type="slidenum">
              <a:rPr lang="en-US">
                <a:solidFill>
                  <a:srgbClr val="000000"/>
                </a:solidFill>
              </a:rPr>
              <a:pPr/>
              <a:t>35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Gate First FET Results</a:t>
            </a:r>
          </a:p>
        </p:txBody>
      </p:sp>
      <p:sp>
        <p:nvSpPr>
          <p:cNvPr id="210952" name="Text Box 8"/>
          <p:cNvSpPr txBox="1">
            <a:spLocks noChangeArrowheads="1"/>
          </p:cNvSpPr>
          <p:nvPr/>
        </p:nvSpPr>
        <p:spPr bwMode="auto">
          <a:xfrm>
            <a:off x="228600" y="4724400"/>
            <a:ext cx="8610600" cy="1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 J</a:t>
            </a:r>
            <a:r>
              <a:rPr lang="en-US" sz="2400" baseline="-25000">
                <a:solidFill>
                  <a:srgbClr val="000000"/>
                </a:solidFill>
              </a:rPr>
              <a:t>drain </a:t>
            </a:r>
            <a:r>
              <a:rPr lang="en-US" sz="2400">
                <a:solidFill>
                  <a:srgbClr val="000000"/>
                </a:solidFill>
              </a:rPr>
              <a:t>increases rapidly with gate length scaling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</a:rPr>
              <a:t> Transconductance: Relatively flat with gate length scaling</a:t>
            </a:r>
          </a:p>
        </p:txBody>
      </p:sp>
      <p:sp>
        <p:nvSpPr>
          <p:cNvPr id="210955" name="Text Box 11"/>
          <p:cNvSpPr txBox="1">
            <a:spLocks noChangeArrowheads="1"/>
          </p:cNvSpPr>
          <p:nvPr/>
        </p:nvSpPr>
        <p:spPr bwMode="auto">
          <a:xfrm>
            <a:off x="0" y="6553200"/>
            <a:ext cx="3352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aseline="30000">
                <a:solidFill>
                  <a:srgbClr val="000000"/>
                </a:solidFill>
                <a:latin typeface="Ar"/>
              </a:rPr>
              <a:t>*) </a:t>
            </a:r>
            <a:r>
              <a:rPr lang="en-US" sz="1200">
                <a:solidFill>
                  <a:srgbClr val="000000"/>
                </a:solidFill>
                <a:latin typeface="Ar"/>
              </a:rPr>
              <a:t>U. Singisetti </a:t>
            </a:r>
            <a:r>
              <a:rPr lang="en-US" sz="1200" i="1">
                <a:solidFill>
                  <a:srgbClr val="000000"/>
                </a:solidFill>
                <a:latin typeface="Ar"/>
              </a:rPr>
              <a:t>et al, IEEE EDL Nov. 2009.</a:t>
            </a:r>
            <a:endParaRPr lang="en-US" sz="1200">
              <a:solidFill>
                <a:srgbClr val="000000"/>
              </a:solidFill>
              <a:latin typeface="Ar"/>
            </a:endParaRPr>
          </a:p>
        </p:txBody>
      </p:sp>
      <p:pic>
        <p:nvPicPr>
          <p:cNvPr id="210957" name="Picture 13" descr="fet_gate_first_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21"/>
          <a:stretch>
            <a:fillRect/>
          </a:stretch>
        </p:blipFill>
        <p:spPr bwMode="auto">
          <a:xfrm>
            <a:off x="4495800" y="1371600"/>
            <a:ext cx="4343400" cy="303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960" name="Picture 16" descr="Untitled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50"/>
          <a:stretch>
            <a:fillRect/>
          </a:stretch>
        </p:blipFill>
        <p:spPr bwMode="auto">
          <a:xfrm>
            <a:off x="533400" y="1316038"/>
            <a:ext cx="3733800" cy="333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0961" name="Text Box 17"/>
          <p:cNvSpPr txBox="1">
            <a:spLocks noChangeArrowheads="1"/>
          </p:cNvSpPr>
          <p:nvPr/>
        </p:nvSpPr>
        <p:spPr bwMode="auto">
          <a:xfrm>
            <a:off x="2514600" y="14478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"/>
              </a:rPr>
              <a:t>W</a:t>
            </a:r>
            <a:r>
              <a:rPr lang="en-US" sz="1400" b="1" baseline="-25000">
                <a:solidFill>
                  <a:srgbClr val="000000"/>
                </a:solidFill>
                <a:latin typeface="Ar"/>
              </a:rPr>
              <a:t>g</a:t>
            </a:r>
            <a:r>
              <a:rPr lang="en-US" sz="1400" b="1">
                <a:solidFill>
                  <a:srgbClr val="000000"/>
                </a:solidFill>
                <a:latin typeface="Ar"/>
              </a:rPr>
              <a:t> = 9 </a:t>
            </a:r>
            <a:r>
              <a:rPr lang="en-US" sz="1400" b="1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400" b="1">
                <a:solidFill>
                  <a:srgbClr val="000000"/>
                </a:solidFill>
                <a:latin typeface="Ar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046655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969C84EB-BC1A-49F4-8B79-91048F33C005}" type="slidenum">
              <a:rPr lang="en-US">
                <a:solidFill>
                  <a:srgbClr val="000000"/>
                </a:solidFill>
              </a:rPr>
              <a:pPr/>
              <a:t>36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FET: Access Resistance</a:t>
            </a:r>
          </a:p>
        </p:txBody>
      </p:sp>
      <p:sp>
        <p:nvSpPr>
          <p:cNvPr id="204807" name="Text Box 7"/>
          <p:cNvSpPr txBox="1">
            <a:spLocks noChangeArrowheads="1"/>
          </p:cNvSpPr>
          <p:nvPr/>
        </p:nvSpPr>
        <p:spPr bwMode="auto">
          <a:xfrm>
            <a:off x="1295400" y="6308725"/>
            <a:ext cx="6019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u="sng">
                <a:solidFill>
                  <a:srgbClr val="000000"/>
                </a:solidFill>
              </a:rPr>
              <a:t>Gateless transistor effective diagnostic of regrowth</a:t>
            </a:r>
          </a:p>
        </p:txBody>
      </p:sp>
      <p:graphicFrame>
        <p:nvGraphicFramePr>
          <p:cNvPr id="204808" name="Object 8"/>
          <p:cNvGraphicFramePr>
            <a:graphicFrameLocks noChangeAspect="1"/>
          </p:cNvGraphicFramePr>
          <p:nvPr/>
        </p:nvGraphicFramePr>
        <p:xfrm>
          <a:off x="152400" y="228600"/>
          <a:ext cx="4191000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KGPlot" r:id="rId3" imgW="6858000" imgH="6858000" progId="KGraph_Plot">
                  <p:embed/>
                </p:oleObj>
              </mc:Choice>
              <mc:Fallback>
                <p:oleObj name="KGPlot" r:id="rId3" imgW="6858000" imgH="68580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28600"/>
                        <a:ext cx="4191000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10" name="Object 10"/>
          <p:cNvGraphicFramePr>
            <a:graphicFrameLocks noChangeAspect="1"/>
          </p:cNvGraphicFramePr>
          <p:nvPr/>
        </p:nvGraphicFramePr>
        <p:xfrm>
          <a:off x="4495800" y="228600"/>
          <a:ext cx="4191000" cy="419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0" name="KGPlot" r:id="rId5" imgW="6858000" imgH="6858000" progId="KGraph_Plot">
                  <p:embed/>
                </p:oleObj>
              </mc:Choice>
              <mc:Fallback>
                <p:oleObj name="KGPlot" r:id="rId5" imgW="6858000" imgH="6858000" progId="KGraph_Plot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228600"/>
                        <a:ext cx="4191000" cy="419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4811" name="Picture 11" descr="qwtlm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295775"/>
            <a:ext cx="1828800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12" name="Picture 12" descr="fe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4240213"/>
            <a:ext cx="1905000" cy="1398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4813" name="Object 13"/>
          <p:cNvGraphicFramePr>
            <a:graphicFrameLocks noChangeAspect="1"/>
          </p:cNvGraphicFramePr>
          <p:nvPr/>
        </p:nvGraphicFramePr>
        <p:xfrm>
          <a:off x="3200400" y="4535488"/>
          <a:ext cx="24384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1" name="Equation" r:id="rId9" imgW="1688760" imgH="419040" progId="Equation.3">
                  <p:embed/>
                </p:oleObj>
              </mc:Choice>
              <mc:Fallback>
                <p:oleObj name="Equation" r:id="rId9" imgW="16887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535488"/>
                        <a:ext cx="2438400" cy="6032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4814" name="Text Box 14"/>
          <p:cNvSpPr txBox="1">
            <a:spLocks noChangeArrowheads="1"/>
          </p:cNvSpPr>
          <p:nvPr/>
        </p:nvSpPr>
        <p:spPr bwMode="auto">
          <a:xfrm>
            <a:off x="0" y="5715000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MOSFET On Resistance </a:t>
            </a:r>
          </a:p>
        </p:txBody>
      </p:sp>
      <p:sp>
        <p:nvSpPr>
          <p:cNvPr id="204815" name="Text Box 15"/>
          <p:cNvSpPr txBox="1">
            <a:spLocks noChangeArrowheads="1"/>
          </p:cNvSpPr>
          <p:nvPr/>
        </p:nvSpPr>
        <p:spPr bwMode="auto">
          <a:xfrm>
            <a:off x="4267200" y="5715000"/>
            <a:ext cx="4191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Gateless Transistor Resistance</a:t>
            </a:r>
          </a:p>
        </p:txBody>
      </p:sp>
      <p:sp>
        <p:nvSpPr>
          <p:cNvPr id="204817" name="Text Box 17"/>
          <p:cNvSpPr txBox="1">
            <a:spLocks noChangeArrowheads="1"/>
          </p:cNvSpPr>
          <p:nvPr/>
        </p:nvSpPr>
        <p:spPr bwMode="auto">
          <a:xfrm>
            <a:off x="1066800" y="15240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"/>
              </a:rPr>
              <a:t>W</a:t>
            </a:r>
            <a:r>
              <a:rPr lang="en-US" sz="1200" baseline="-25000">
                <a:solidFill>
                  <a:srgbClr val="000000"/>
                </a:solidFill>
                <a:latin typeface="Ar"/>
              </a:rPr>
              <a:t>g</a:t>
            </a:r>
            <a:r>
              <a:rPr lang="en-US" sz="1200">
                <a:solidFill>
                  <a:srgbClr val="000000"/>
                </a:solidFill>
                <a:latin typeface="Ar"/>
              </a:rPr>
              <a:t>=9 </a:t>
            </a:r>
            <a:r>
              <a:rPr lang="en-US" sz="120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>
                <a:solidFill>
                  <a:srgbClr val="000000"/>
                </a:solidFill>
                <a:latin typeface="Ar"/>
              </a:rPr>
              <a:t>m                          T</a:t>
            </a:r>
            <a:r>
              <a:rPr lang="en-US" sz="1200" baseline="-25000">
                <a:solidFill>
                  <a:srgbClr val="000000"/>
                </a:solidFill>
                <a:latin typeface="Ar"/>
              </a:rPr>
              <a:t>chan</a:t>
            </a:r>
            <a:r>
              <a:rPr lang="en-US" sz="1200">
                <a:solidFill>
                  <a:srgbClr val="000000"/>
                </a:solidFill>
                <a:latin typeface="Ar"/>
              </a:rPr>
              <a:t>=10 nm</a:t>
            </a:r>
            <a:endParaRPr lang="en-US" sz="1200" baseline="-25000">
              <a:solidFill>
                <a:srgbClr val="000000"/>
              </a:solidFill>
              <a:latin typeface="Ar"/>
            </a:endParaRPr>
          </a:p>
        </p:txBody>
      </p:sp>
      <p:sp>
        <p:nvSpPr>
          <p:cNvPr id="204818" name="Text Box 18"/>
          <p:cNvSpPr txBox="1">
            <a:spLocks noChangeArrowheads="1"/>
          </p:cNvSpPr>
          <p:nvPr/>
        </p:nvSpPr>
        <p:spPr bwMode="auto">
          <a:xfrm>
            <a:off x="5410200" y="1219200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>
                <a:solidFill>
                  <a:srgbClr val="000000"/>
                </a:solidFill>
                <a:latin typeface="Ar"/>
              </a:rPr>
              <a:t>W</a:t>
            </a:r>
            <a:r>
              <a:rPr lang="en-US" sz="1200" baseline="-25000">
                <a:solidFill>
                  <a:srgbClr val="000000"/>
                </a:solidFill>
                <a:latin typeface="Ar"/>
              </a:rPr>
              <a:t>g</a:t>
            </a:r>
            <a:r>
              <a:rPr lang="en-US" sz="1200">
                <a:solidFill>
                  <a:srgbClr val="000000"/>
                </a:solidFill>
                <a:latin typeface="Ar"/>
              </a:rPr>
              <a:t>=25 </a:t>
            </a:r>
            <a:r>
              <a:rPr lang="en-US" sz="120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200">
                <a:solidFill>
                  <a:srgbClr val="000000"/>
                </a:solidFill>
                <a:latin typeface="Ar"/>
              </a:rPr>
              <a:t>m                          T</a:t>
            </a:r>
            <a:r>
              <a:rPr lang="en-US" sz="1200" baseline="-25000">
                <a:solidFill>
                  <a:srgbClr val="000000"/>
                </a:solidFill>
                <a:latin typeface="Ar"/>
              </a:rPr>
              <a:t>chan</a:t>
            </a:r>
            <a:r>
              <a:rPr lang="en-US" sz="1200">
                <a:solidFill>
                  <a:srgbClr val="000000"/>
                </a:solidFill>
                <a:latin typeface="Ar"/>
              </a:rPr>
              <a:t>=15 nm</a:t>
            </a:r>
            <a:endParaRPr lang="en-US" sz="1200" baseline="-25000">
              <a:solidFill>
                <a:srgbClr val="000000"/>
              </a:solidFill>
              <a:latin typeface="Ar"/>
            </a:endParaRPr>
          </a:p>
        </p:txBody>
      </p:sp>
      <p:sp>
        <p:nvSpPr>
          <p:cNvPr id="204819" name="Text Box 19"/>
          <p:cNvSpPr txBox="1">
            <a:spLocks noChangeArrowheads="1"/>
          </p:cNvSpPr>
          <p:nvPr/>
        </p:nvSpPr>
        <p:spPr bwMode="auto">
          <a:xfrm>
            <a:off x="-76200" y="4676775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i="1">
                <a:solidFill>
                  <a:srgbClr val="000000"/>
                </a:solidFill>
                <a:latin typeface="Ar"/>
              </a:rPr>
              <a:t>R</a:t>
            </a:r>
            <a:r>
              <a:rPr lang="en-US" sz="1600" b="1" i="1" baseline="-25000">
                <a:solidFill>
                  <a:srgbClr val="000000"/>
                </a:solidFill>
                <a:latin typeface="Ar"/>
              </a:rPr>
              <a:t>access</a:t>
            </a:r>
            <a:r>
              <a:rPr lang="en-US" sz="1600" b="1" i="1">
                <a:solidFill>
                  <a:srgbClr val="000000"/>
                </a:solidFill>
                <a:latin typeface="Ar"/>
              </a:rPr>
              <a:t>:                  200 ohm-</a:t>
            </a:r>
            <a:r>
              <a:rPr lang="en-US" sz="1600" b="1" i="1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600" b="1" i="1">
                <a:solidFill>
                  <a:srgbClr val="000000"/>
                </a:solidFill>
                <a:latin typeface="Ar"/>
              </a:rPr>
              <a:t>m</a:t>
            </a:r>
            <a:endParaRPr lang="en-US" sz="1600" b="1" i="1" baseline="-25000">
              <a:solidFill>
                <a:srgbClr val="000000"/>
              </a:solidFill>
              <a:latin typeface="Ar"/>
            </a:endParaRPr>
          </a:p>
        </p:txBody>
      </p:sp>
      <p:sp>
        <p:nvSpPr>
          <p:cNvPr id="204820" name="Text Box 20"/>
          <p:cNvSpPr txBox="1">
            <a:spLocks noChangeArrowheads="1"/>
          </p:cNvSpPr>
          <p:nvPr/>
        </p:nvSpPr>
        <p:spPr bwMode="auto">
          <a:xfrm>
            <a:off x="7391400" y="4676775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i="1">
                <a:solidFill>
                  <a:srgbClr val="000000"/>
                </a:solidFill>
                <a:latin typeface="Ar"/>
              </a:rPr>
              <a:t>R</a:t>
            </a:r>
            <a:r>
              <a:rPr lang="en-US" sz="1600" b="1" i="1" baseline="-25000">
                <a:solidFill>
                  <a:srgbClr val="000000"/>
                </a:solidFill>
                <a:latin typeface="Ar"/>
              </a:rPr>
              <a:t>access</a:t>
            </a:r>
            <a:r>
              <a:rPr lang="en-US" sz="1600" b="1" i="1">
                <a:solidFill>
                  <a:srgbClr val="000000"/>
                </a:solidFill>
                <a:latin typeface="Ar"/>
              </a:rPr>
              <a:t>:                  100 ohm-</a:t>
            </a:r>
            <a:r>
              <a:rPr lang="en-US" sz="1600" b="1" i="1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600" b="1" i="1">
                <a:solidFill>
                  <a:srgbClr val="000000"/>
                </a:solidFill>
                <a:latin typeface="Ar"/>
              </a:rPr>
              <a:t>m</a:t>
            </a:r>
            <a:endParaRPr lang="en-US" sz="1600" b="1" i="1" baseline="-25000">
              <a:solidFill>
                <a:srgbClr val="000000"/>
              </a:solidFill>
              <a:latin typeface="Ar"/>
            </a:endParaRPr>
          </a:p>
        </p:txBody>
      </p:sp>
    </p:spTree>
    <p:extLst>
      <p:ext uri="{BB962C8B-B14F-4D97-AF65-F5344CB8AC3E}">
        <p14:creationId xmlns:p14="http://schemas.microsoft.com/office/powerpoint/2010/main" val="169424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920D8D8B-B0CC-469F-AAE6-FD81884101CD}" type="slidenum">
              <a:rPr lang="en-US">
                <a:solidFill>
                  <a:srgbClr val="000000"/>
                </a:solidFill>
              </a:rPr>
              <a:pPr/>
              <a:t>37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179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34290" tIns="34290" rIns="34290" bIns="34290"/>
          <a:lstStyle/>
          <a:p>
            <a:r>
              <a:rPr lang="en-US"/>
              <a:t>Gate First FET: Metal-Regrowth TLM</a:t>
            </a:r>
          </a:p>
        </p:txBody>
      </p:sp>
      <p:pic>
        <p:nvPicPr>
          <p:cNvPr id="161796" name="Picture 22" descr="TLM 4 point structure final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73125"/>
            <a:ext cx="3352800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61797" name="Object 5"/>
          <p:cNvGraphicFramePr>
            <a:graphicFrameLocks noChangeAspect="1"/>
          </p:cNvGraphicFramePr>
          <p:nvPr/>
        </p:nvGraphicFramePr>
        <p:xfrm>
          <a:off x="990600" y="3124200"/>
          <a:ext cx="2286000" cy="2089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4" imgW="1485720" imgH="1358640" progId="Equation.3">
                  <p:embed/>
                </p:oleObj>
              </mc:Choice>
              <mc:Fallback>
                <p:oleObj name="Equation" r:id="rId4" imgW="1485720" imgH="1358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3124200"/>
                        <a:ext cx="2286000" cy="208915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1798" name="Picture 6" descr="figure8_dr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009650"/>
            <a:ext cx="3506788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9" name="Rectangle 7"/>
          <p:cNvSpPr>
            <a:spLocks noChangeArrowheads="1"/>
          </p:cNvSpPr>
          <p:nvPr/>
        </p:nvSpPr>
        <p:spPr bwMode="auto">
          <a:xfrm>
            <a:off x="4398963" y="4622800"/>
            <a:ext cx="4059237" cy="71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Metal-Regrowth access resistance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is not a limiting factor in J</a:t>
            </a:r>
            <a:r>
              <a:rPr lang="en-US" sz="2000" baseline="-25000">
                <a:solidFill>
                  <a:srgbClr val="000000"/>
                </a:solidFill>
                <a:latin typeface="Times New Roman" pitchFamily="18" charset="0"/>
              </a:rPr>
              <a:t>drain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161802" name="Rectangle 10"/>
          <p:cNvSpPr>
            <a:spLocks noChangeArrowheads="1"/>
          </p:cNvSpPr>
          <p:nvPr/>
        </p:nvSpPr>
        <p:spPr bwMode="auto">
          <a:xfrm>
            <a:off x="193675" y="5410200"/>
            <a:ext cx="8340725" cy="219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i="1">
                <a:solidFill>
                  <a:srgbClr val="000000"/>
                </a:solidFill>
              </a:rPr>
              <a:t>Ex-situ </a:t>
            </a:r>
            <a:r>
              <a:rPr lang="en-US" sz="2000">
                <a:solidFill>
                  <a:srgbClr val="000000"/>
                </a:solidFill>
              </a:rPr>
              <a:t>Ti/Pd/Au / n-type InAs contacts: </a:t>
            </a: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US" sz="2000" baseline="-25000">
                <a:solidFill>
                  <a:srgbClr val="000000"/>
                </a:solidFill>
              </a:rPr>
              <a:t>c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1400">
                <a:solidFill>
                  <a:srgbClr val="000000"/>
                </a:solidFill>
              </a:rPr>
              <a:t>= </a:t>
            </a:r>
            <a:r>
              <a:rPr lang="en-US" sz="2000">
                <a:solidFill>
                  <a:srgbClr val="000000"/>
                </a:solidFill>
              </a:rPr>
              <a:t>2 x 10</a:t>
            </a:r>
            <a:r>
              <a:rPr lang="en-US" sz="2000" baseline="30000">
                <a:solidFill>
                  <a:srgbClr val="000000"/>
                </a:solidFill>
              </a:rPr>
              <a:t>-8</a:t>
            </a:r>
            <a:r>
              <a:rPr lang="en-US" sz="2000">
                <a:solidFill>
                  <a:srgbClr val="000000"/>
                </a:solidFill>
              </a:rPr>
              <a:t> ohm-cm</a:t>
            </a:r>
            <a:r>
              <a:rPr lang="en-US" sz="2000" baseline="30000">
                <a:solidFill>
                  <a:srgbClr val="000000"/>
                </a:solidFill>
              </a:rPr>
              <a:t>2</a:t>
            </a:r>
            <a:r>
              <a:rPr lang="en-US" sz="3200">
                <a:solidFill>
                  <a:srgbClr val="000000"/>
                </a:solidFill>
              </a:rPr>
              <a:t> </a:t>
            </a:r>
            <a:endParaRPr lang="en-US" sz="2000" i="1">
              <a:solidFill>
                <a:srgbClr val="000000"/>
              </a:solidFill>
            </a:endParaRPr>
          </a:p>
          <a:p>
            <a:pPr marL="342900" indent="-34290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</a:pPr>
            <a:r>
              <a:rPr lang="en-US" sz="2000" i="1">
                <a:solidFill>
                  <a:srgbClr val="000000"/>
                </a:solidFill>
              </a:rPr>
              <a:t>In-situ </a:t>
            </a:r>
            <a:r>
              <a:rPr lang="en-US" sz="2000">
                <a:solidFill>
                  <a:srgbClr val="000000"/>
                </a:solidFill>
              </a:rPr>
              <a:t>Mo /</a:t>
            </a:r>
            <a:r>
              <a:rPr lang="en-US" sz="2000" i="1">
                <a:solidFill>
                  <a:srgbClr val="000000"/>
                </a:solidFill>
              </a:rPr>
              <a:t> </a:t>
            </a:r>
            <a:r>
              <a:rPr lang="en-US" sz="2000">
                <a:solidFill>
                  <a:srgbClr val="000000"/>
                </a:solidFill>
              </a:rPr>
              <a:t>n-type InAs contacts have shown </a:t>
            </a:r>
            <a:r>
              <a:rPr lang="en-US" sz="2000">
                <a:solidFill>
                  <a:srgbClr val="000000"/>
                </a:solidFill>
                <a:latin typeface="Symbol" pitchFamily="18" charset="2"/>
              </a:rPr>
              <a:t>r</a:t>
            </a:r>
            <a:r>
              <a:rPr lang="en-US" sz="2000" baseline="-25000">
                <a:solidFill>
                  <a:srgbClr val="000000"/>
                </a:solidFill>
              </a:rPr>
              <a:t>c</a:t>
            </a:r>
            <a:r>
              <a:rPr lang="en-US" sz="2000">
                <a:solidFill>
                  <a:srgbClr val="000000"/>
                </a:solidFill>
              </a:rPr>
              <a:t> </a:t>
            </a:r>
            <a:r>
              <a:rPr lang="en-US" sz="1400">
                <a:solidFill>
                  <a:srgbClr val="000000"/>
                </a:solidFill>
              </a:rPr>
              <a:t>= </a:t>
            </a:r>
            <a:r>
              <a:rPr lang="en-US" sz="2000">
                <a:solidFill>
                  <a:srgbClr val="000000"/>
                </a:solidFill>
              </a:rPr>
              <a:t>6 x 10</a:t>
            </a:r>
            <a:r>
              <a:rPr lang="en-US" sz="2000" baseline="30000">
                <a:solidFill>
                  <a:srgbClr val="000000"/>
                </a:solidFill>
              </a:rPr>
              <a:t>-9</a:t>
            </a:r>
            <a:r>
              <a:rPr lang="en-US" sz="2000">
                <a:solidFill>
                  <a:srgbClr val="000000"/>
                </a:solidFill>
              </a:rPr>
              <a:t> ohm-cm</a:t>
            </a:r>
            <a:r>
              <a:rPr lang="en-US" sz="2000" baseline="30000">
                <a:solidFill>
                  <a:srgbClr val="000000"/>
                </a:solidFill>
              </a:rPr>
              <a:t>2</a:t>
            </a:r>
            <a:r>
              <a:rPr lang="en-US" sz="3200">
                <a:solidFill>
                  <a:srgbClr val="000000"/>
                </a:solidFill>
              </a:rPr>
              <a:t> </a:t>
            </a:r>
            <a:r>
              <a:rPr lang="en-US" baseline="30000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161804" name="Text Box 12"/>
          <p:cNvSpPr txBox="1">
            <a:spLocks noChangeArrowheads="1"/>
          </p:cNvSpPr>
          <p:nvPr/>
        </p:nvSpPr>
        <p:spPr bwMode="auto">
          <a:xfrm>
            <a:off x="5410200" y="1981200"/>
            <a:ext cx="1828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>
                <a:solidFill>
                  <a:srgbClr val="000000"/>
                </a:solidFill>
                <a:latin typeface="Ar"/>
              </a:rPr>
              <a:t>W</a:t>
            </a:r>
            <a:r>
              <a:rPr lang="en-US" sz="1400" b="1" baseline="-25000">
                <a:solidFill>
                  <a:srgbClr val="000000"/>
                </a:solidFill>
                <a:latin typeface="Ar"/>
              </a:rPr>
              <a:t>g</a:t>
            </a:r>
            <a:r>
              <a:rPr lang="en-US" sz="1400" b="1">
                <a:solidFill>
                  <a:srgbClr val="000000"/>
                </a:solidFill>
                <a:latin typeface="Ar"/>
              </a:rPr>
              <a:t> = 14 </a:t>
            </a:r>
            <a:r>
              <a:rPr lang="en-US" sz="1400" b="1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US" sz="1400" b="1">
                <a:solidFill>
                  <a:srgbClr val="000000"/>
                </a:solidFill>
                <a:latin typeface="Ar"/>
              </a:rPr>
              <a:t>m</a:t>
            </a:r>
          </a:p>
        </p:txBody>
      </p:sp>
      <p:sp>
        <p:nvSpPr>
          <p:cNvPr id="161805" name="Text Box 13"/>
          <p:cNvSpPr txBox="1">
            <a:spLocks noChangeArrowheads="1"/>
          </p:cNvSpPr>
          <p:nvPr/>
        </p:nvSpPr>
        <p:spPr bwMode="auto">
          <a:xfrm>
            <a:off x="0" y="6553200"/>
            <a:ext cx="3352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aseline="30000">
                <a:solidFill>
                  <a:srgbClr val="000000"/>
                </a:solidFill>
                <a:latin typeface="Ar"/>
              </a:rPr>
              <a:t>*)  </a:t>
            </a:r>
            <a:r>
              <a:rPr lang="en-US" sz="1200">
                <a:solidFill>
                  <a:srgbClr val="000000"/>
                </a:solidFill>
                <a:latin typeface="Ar"/>
              </a:rPr>
              <a:t>M.J.W. Rodwell, </a:t>
            </a:r>
            <a:r>
              <a:rPr lang="en-US" sz="1200" i="1">
                <a:solidFill>
                  <a:srgbClr val="000000"/>
                </a:solidFill>
                <a:latin typeface="Ar"/>
              </a:rPr>
              <a:t>et al</a:t>
            </a:r>
            <a:r>
              <a:rPr lang="en-US" sz="1200">
                <a:solidFill>
                  <a:srgbClr val="000000"/>
                </a:solidFill>
                <a:latin typeface="Ar"/>
              </a:rPr>
              <a:t>, IPRM 2010.</a:t>
            </a:r>
          </a:p>
        </p:txBody>
      </p:sp>
    </p:spTree>
    <p:extLst>
      <p:ext uri="{BB962C8B-B14F-4D97-AF65-F5344CB8AC3E}">
        <p14:creationId xmlns:p14="http://schemas.microsoft.com/office/powerpoint/2010/main" val="2416536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8F13BF1B-0A0C-40C5-9F27-02C050A72244}" type="slidenum">
              <a:rPr lang="en-US">
                <a:solidFill>
                  <a:srgbClr val="000000"/>
                </a:solidFill>
              </a:rPr>
              <a:pPr/>
              <a:t>38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1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Gate First FET: Issues</a:t>
            </a:r>
          </a:p>
        </p:txBody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Ungated region </a:t>
            </a:r>
            <a:r>
              <a:rPr lang="en-US" sz="2800">
                <a:sym typeface="Wingdings" pitchFamily="2" charset="2"/>
              </a:rPr>
              <a:t> potential </a:t>
            </a:r>
            <a:r>
              <a:rPr lang="en-US" sz="2800"/>
              <a:t>current choke	</a:t>
            </a:r>
          </a:p>
          <a:p>
            <a:pPr lvl="1">
              <a:buFontTx/>
              <a:buNone/>
            </a:pPr>
            <a:r>
              <a:rPr lang="en-US" sz="2400"/>
              <a:t>Thinner sidewall can help…</a:t>
            </a:r>
          </a:p>
          <a:p>
            <a:pPr lvl="1">
              <a:buFontTx/>
              <a:buNone/>
            </a:pPr>
            <a:r>
              <a:rPr lang="en-US" sz="2400"/>
              <a:t>… but hard to control with gate undercut</a:t>
            </a:r>
          </a:p>
        </p:txBody>
      </p:sp>
      <p:pic>
        <p:nvPicPr>
          <p:cNvPr id="201732" name="Picture 4" descr="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52324">
            <a:off x="5181600" y="2667000"/>
            <a:ext cx="3386138" cy="3386138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3" name="Oval 5"/>
          <p:cNvSpPr>
            <a:spLocks noChangeArrowheads="1"/>
          </p:cNvSpPr>
          <p:nvPr/>
        </p:nvSpPr>
        <p:spPr bwMode="auto">
          <a:xfrm>
            <a:off x="6081713" y="4743450"/>
            <a:ext cx="623887" cy="66675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1734" name="Oval 6"/>
          <p:cNvSpPr>
            <a:spLocks noChangeArrowheads="1"/>
          </p:cNvSpPr>
          <p:nvPr/>
        </p:nvSpPr>
        <p:spPr bwMode="auto">
          <a:xfrm>
            <a:off x="7239000" y="4800600"/>
            <a:ext cx="623888" cy="666750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01737" name="Picture 9" descr="qwtlm_surface_pin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222625"/>
            <a:ext cx="4086225" cy="24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1738" name="Text Box 10"/>
          <p:cNvSpPr txBox="1">
            <a:spLocks noChangeArrowheads="1"/>
          </p:cNvSpPr>
          <p:nvPr/>
        </p:nvSpPr>
        <p:spPr bwMode="auto">
          <a:xfrm>
            <a:off x="76200" y="5638800"/>
            <a:ext cx="548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600">
                <a:solidFill>
                  <a:srgbClr val="000000"/>
                </a:solidFill>
                <a:latin typeface="Ar"/>
              </a:rPr>
              <a:t>Electron band diagram of channel underneath sidewall</a:t>
            </a:r>
          </a:p>
        </p:txBody>
      </p:sp>
    </p:spTree>
    <p:extLst>
      <p:ext uri="{BB962C8B-B14F-4D97-AF65-F5344CB8AC3E}">
        <p14:creationId xmlns:p14="http://schemas.microsoft.com/office/powerpoint/2010/main" val="4045112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EBF56E37-AB11-4099-AA9C-28C5E402AEE4}" type="slidenum">
              <a:rPr lang="en-US">
                <a:solidFill>
                  <a:srgbClr val="000000"/>
                </a:solidFill>
              </a:rPr>
              <a:pPr/>
              <a:t>39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8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Gate First FET: Issues</a:t>
            </a:r>
          </a:p>
        </p:txBody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066800"/>
            <a:ext cx="83820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800"/>
              <a:t>Heavy </a:t>
            </a:r>
            <a:r>
              <a:rPr lang="en-US" sz="2800">
                <a:latin typeface="Symbol" pitchFamily="18" charset="2"/>
              </a:rPr>
              <a:t>d</a:t>
            </a:r>
            <a:r>
              <a:rPr lang="en-US" sz="2800"/>
              <a:t> doping </a:t>
            </a:r>
            <a:r>
              <a:rPr lang="en-US" sz="2800">
                <a:sym typeface="Wingdings" pitchFamily="2" charset="2"/>
              </a:rPr>
              <a:t> parallel conduction, poor g</a:t>
            </a:r>
            <a:r>
              <a:rPr lang="en-US" sz="2800" baseline="-25000">
                <a:sym typeface="Wingdings" pitchFamily="2" charset="2"/>
              </a:rPr>
              <a:t>m</a:t>
            </a:r>
            <a:endParaRPr lang="en-US" sz="2800"/>
          </a:p>
          <a:p>
            <a:pPr lvl="1">
              <a:buFontTx/>
              <a:buNone/>
            </a:pPr>
            <a:r>
              <a:rPr lang="en-US" sz="2400"/>
              <a:t>Large leakage current in device</a:t>
            </a:r>
          </a:p>
          <a:p>
            <a:pPr lvl="1">
              <a:buFontTx/>
              <a:buNone/>
            </a:pPr>
            <a:r>
              <a:rPr lang="en-US" sz="2400"/>
              <a:t>Decreases C</a:t>
            </a:r>
            <a:r>
              <a:rPr lang="en-US" sz="2400" baseline="-25000"/>
              <a:t>depth</a:t>
            </a:r>
            <a:r>
              <a:rPr lang="en-US" sz="2400"/>
              <a:t> </a:t>
            </a:r>
            <a:r>
              <a:rPr lang="en-US" sz="2400">
                <a:sym typeface="Wingdings" pitchFamily="2" charset="2"/>
              </a:rPr>
              <a:t> limits g</a:t>
            </a:r>
            <a:r>
              <a:rPr lang="en-US" sz="2400" baseline="-25000">
                <a:sym typeface="Wingdings" pitchFamily="2" charset="2"/>
              </a:rPr>
              <a:t>m</a:t>
            </a:r>
            <a:endParaRPr lang="en-US" sz="2400"/>
          </a:p>
        </p:txBody>
      </p:sp>
      <p:pic>
        <p:nvPicPr>
          <p:cNvPr id="208904" name="Picture 8" descr="ebd_mosfet_channel_10nm_3E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5600"/>
            <a:ext cx="3935413" cy="2325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905" name="Picture 9" descr="ebd_mosfet_channel_10nm_1E1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895600"/>
            <a:ext cx="3930650" cy="232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8906" name="Object 10"/>
          <p:cNvGraphicFramePr>
            <a:graphicFrameLocks noChangeAspect="1"/>
          </p:cNvGraphicFramePr>
          <p:nvPr/>
        </p:nvGraphicFramePr>
        <p:xfrm>
          <a:off x="1320800" y="5334000"/>
          <a:ext cx="2336800" cy="407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8" name="Equation" r:id="rId5" imgW="1307880" imgH="228600" progId="Equation.3">
                  <p:embed/>
                </p:oleObj>
              </mc:Choice>
              <mc:Fallback>
                <p:oleObj name="Equation" r:id="rId5" imgW="13078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0800" y="5334000"/>
                        <a:ext cx="2336800" cy="407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8907" name="Object 11"/>
          <p:cNvGraphicFramePr>
            <a:graphicFrameLocks noChangeAspect="1"/>
          </p:cNvGraphicFramePr>
          <p:nvPr/>
        </p:nvGraphicFramePr>
        <p:xfrm>
          <a:off x="6116638" y="5334000"/>
          <a:ext cx="1384300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9" name="Equation" r:id="rId7" imgW="774360" imgH="203040" progId="Equation.3">
                  <p:embed/>
                </p:oleObj>
              </mc:Choice>
              <mc:Fallback>
                <p:oleObj name="Equation" r:id="rId7" imgW="77436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6638" y="5334000"/>
                        <a:ext cx="1384300" cy="361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8908" name="Rectangle 12"/>
          <p:cNvSpPr>
            <a:spLocks noChangeArrowheads="1"/>
          </p:cNvSpPr>
          <p:nvPr/>
        </p:nvSpPr>
        <p:spPr bwMode="auto">
          <a:xfrm>
            <a:off x="762000" y="6096000"/>
            <a:ext cx="8382000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2400" u="sng">
                <a:solidFill>
                  <a:srgbClr val="000000"/>
                </a:solidFill>
              </a:rPr>
              <a:t>Must reduce </a:t>
            </a:r>
            <a:r>
              <a:rPr lang="en-US" sz="2400" u="sng">
                <a:solidFill>
                  <a:srgbClr val="000000"/>
                </a:solidFill>
                <a:latin typeface="Symbol" pitchFamily="18" charset="2"/>
              </a:rPr>
              <a:t>d</a:t>
            </a:r>
            <a:r>
              <a:rPr lang="en-US" sz="2400" u="sng">
                <a:solidFill>
                  <a:srgbClr val="000000"/>
                </a:solidFill>
              </a:rPr>
              <a:t> doping while maintaining low R</a:t>
            </a:r>
            <a:r>
              <a:rPr lang="en-US" sz="2400" u="sng" baseline="-25000">
                <a:solidFill>
                  <a:srgbClr val="000000"/>
                </a:solidFill>
              </a:rPr>
              <a:t>access</a:t>
            </a:r>
            <a:endParaRPr lang="en-US" sz="2400" u="sn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14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375" y="1058380"/>
            <a:ext cx="5661025" cy="2446820"/>
          </a:xfrm>
          <a:prstGeom prst="rect">
            <a:avLst/>
          </a:prstGeom>
        </p:spPr>
      </p:pic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p. </a:t>
            </a:r>
            <a:fld id="{FA5A778E-CF33-4D20-B5E4-74AAE1E5D7BE}" type="slidenum">
              <a:rPr lang="en-US">
                <a:solidFill>
                  <a:srgbClr val="000000"/>
                </a:solidFill>
              </a:rPr>
              <a:pPr>
                <a:defRPr/>
              </a:pPr>
              <a:t>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4419600"/>
            <a:ext cx="4819650" cy="229235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i="1" dirty="0" err="1" smtClean="0"/>
              <a:t>D</a:t>
            </a:r>
            <a:r>
              <a:rPr lang="en-US" i="1" baseline="-25000" dirty="0" err="1" smtClean="0"/>
              <a:t>it</a:t>
            </a:r>
            <a:r>
              <a:rPr lang="en-US" dirty="0" smtClean="0"/>
              <a:t> problem</a:t>
            </a:r>
          </a:p>
          <a:p>
            <a:pPr marL="457200" lvl="1" indent="0" eaLnBrk="1" hangingPunct="1">
              <a:buNone/>
            </a:pPr>
            <a:r>
              <a:rPr lang="en-US" dirty="0" smtClean="0">
                <a:cs typeface="Arial" pitchFamily="34" charset="0"/>
              </a:rPr>
              <a:t>↑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it</a:t>
            </a:r>
            <a:r>
              <a:rPr lang="en-US" i="1" baseline="-25000" dirty="0" smtClean="0"/>
              <a:t> </a:t>
            </a:r>
            <a:r>
              <a:rPr lang="en-US" i="1" dirty="0" smtClean="0"/>
              <a:t>, </a:t>
            </a:r>
            <a:r>
              <a:rPr lang="en-US" i="1" dirty="0" smtClean="0">
                <a:cs typeface="Arial" pitchFamily="34" charset="0"/>
              </a:rPr>
              <a:t>↓ </a:t>
            </a:r>
            <a:r>
              <a:rPr lang="en-US" i="1" dirty="0" err="1" smtClean="0"/>
              <a:t>V</a:t>
            </a:r>
            <a:r>
              <a:rPr lang="en-US" i="1" baseline="-25000" dirty="0" err="1" smtClean="0"/>
              <a:t>surface</a:t>
            </a:r>
            <a:endParaRPr lang="en-US" i="1" dirty="0" smtClean="0"/>
          </a:p>
          <a:p>
            <a:pPr marL="457200" lvl="1" indent="0" eaLnBrk="1" hangingPunct="1">
              <a:buNone/>
            </a:pPr>
            <a:r>
              <a:rPr lang="en-US" i="1" dirty="0" err="1" smtClean="0"/>
              <a:t>V</a:t>
            </a:r>
            <a:r>
              <a:rPr lang="en-US" i="1" baseline="-25000" dirty="0" err="1" smtClean="0"/>
              <a:t>surface</a:t>
            </a:r>
            <a:r>
              <a:rPr lang="en-US" i="1" dirty="0" smtClean="0"/>
              <a:t> supplies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dos</a:t>
            </a:r>
            <a:endParaRPr lang="en-US" i="1" dirty="0" smtClean="0"/>
          </a:p>
          <a:p>
            <a:pPr marL="457200" lvl="1" indent="0" eaLnBrk="1" hangingPunct="1">
              <a:buNone/>
            </a:pPr>
            <a:r>
              <a:rPr lang="en-US" i="1" dirty="0" smtClean="0">
                <a:cs typeface="Arial" pitchFamily="34" charset="0"/>
              </a:rPr>
              <a:t>↓ </a:t>
            </a:r>
            <a:r>
              <a:rPr lang="en-US" i="1" dirty="0" err="1" smtClean="0"/>
              <a:t>V</a:t>
            </a:r>
            <a:r>
              <a:rPr lang="en-US" i="1" baseline="-25000" dirty="0" err="1" smtClean="0"/>
              <a:t>surface</a:t>
            </a:r>
            <a:r>
              <a:rPr lang="en-US" dirty="0" smtClean="0"/>
              <a:t> =</a:t>
            </a:r>
            <a:r>
              <a:rPr lang="en-US" i="1" dirty="0" smtClean="0">
                <a:cs typeface="Arial" pitchFamily="34" charset="0"/>
              </a:rPr>
              <a:t>↓ </a:t>
            </a:r>
            <a:r>
              <a:rPr lang="en-US" i="1" dirty="0" err="1" smtClean="0">
                <a:cs typeface="Arial" pitchFamily="34" charset="0"/>
              </a:rPr>
              <a:t>n</a:t>
            </a:r>
            <a:r>
              <a:rPr lang="en-US" i="1" baseline="-25000" dirty="0" err="1" smtClean="0">
                <a:cs typeface="Arial" pitchFamily="34" charset="0"/>
              </a:rPr>
              <a:t>dos</a:t>
            </a:r>
            <a:r>
              <a:rPr lang="en-US" dirty="0" smtClean="0"/>
              <a:t> in </a:t>
            </a:r>
            <a:r>
              <a:rPr lang="en-US" i="1" dirty="0" err="1" smtClean="0"/>
              <a:t>C</a:t>
            </a:r>
            <a:r>
              <a:rPr lang="en-US" i="1" baseline="-25000" dirty="0" err="1" smtClean="0"/>
              <a:t>dos</a:t>
            </a:r>
            <a:endParaRPr lang="en-US" i="1" dirty="0" smtClean="0"/>
          </a:p>
        </p:txBody>
      </p:sp>
      <p:graphicFrame>
        <p:nvGraphicFramePr>
          <p:cNvPr id="7174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9448917"/>
              </p:ext>
            </p:extLst>
          </p:nvPr>
        </p:nvGraphicFramePr>
        <p:xfrm>
          <a:off x="836613" y="1019175"/>
          <a:ext cx="1671637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Equation" r:id="rId4" imgW="1016000" imgH="457200" progId="Equation.3">
                  <p:embed/>
                </p:oleObj>
              </mc:Choice>
              <mc:Fallback>
                <p:oleObj name="Equation" r:id="rId4" imgW="1016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6613" y="1019175"/>
                        <a:ext cx="1671637" cy="752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2459222"/>
              </p:ext>
            </p:extLst>
          </p:nvPr>
        </p:nvGraphicFramePr>
        <p:xfrm>
          <a:off x="622300" y="1809750"/>
          <a:ext cx="225742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6" name="Equation" r:id="rId6" imgW="1371600" imgH="545760" progId="Equation.3">
                  <p:embed/>
                </p:oleObj>
              </mc:Choice>
              <mc:Fallback>
                <p:oleObj name="Equation" r:id="rId6" imgW="137160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" y="1809750"/>
                        <a:ext cx="2257425" cy="898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767965"/>
              </p:ext>
            </p:extLst>
          </p:nvPr>
        </p:nvGraphicFramePr>
        <p:xfrm>
          <a:off x="692150" y="2803525"/>
          <a:ext cx="1963738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Equation" r:id="rId8" imgW="1193800" imgH="419100" progId="Equation.3">
                  <p:embed/>
                </p:oleObj>
              </mc:Choice>
              <mc:Fallback>
                <p:oleObj name="Equation" r:id="rId8" imgW="11938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2803525"/>
                        <a:ext cx="1963738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7" name="Oval 9"/>
          <p:cNvSpPr>
            <a:spLocks noChangeArrowheads="1"/>
          </p:cNvSpPr>
          <p:nvPr/>
        </p:nvSpPr>
        <p:spPr bwMode="auto">
          <a:xfrm>
            <a:off x="3543299" y="4070839"/>
            <a:ext cx="2095500" cy="7175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graphicFrame>
        <p:nvGraphicFramePr>
          <p:cNvPr id="7178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6674969"/>
              </p:ext>
            </p:extLst>
          </p:nvPr>
        </p:nvGraphicFramePr>
        <p:xfrm>
          <a:off x="3774341" y="4209883"/>
          <a:ext cx="1651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8" name="Equation" r:id="rId10" imgW="1002865" imgH="253890" progId="Equation.3">
                  <p:embed/>
                </p:oleObj>
              </mc:Choice>
              <mc:Fallback>
                <p:oleObj name="Equation" r:id="rId10" imgW="1002865" imgH="25389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4341" y="4209883"/>
                        <a:ext cx="16510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80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6348003"/>
              </p:ext>
            </p:extLst>
          </p:nvPr>
        </p:nvGraphicFramePr>
        <p:xfrm>
          <a:off x="720725" y="3629025"/>
          <a:ext cx="1963738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9" name="Equation" r:id="rId12" imgW="1193800" imgH="419100" progId="Equation.3">
                  <p:embed/>
                </p:oleObj>
              </mc:Choice>
              <mc:Fallback>
                <p:oleObj name="Equation" r:id="rId12" imgW="11938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" y="3629025"/>
                        <a:ext cx="1963738" cy="690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91" name="Freeform 25"/>
          <p:cNvSpPr>
            <a:spLocks/>
          </p:cNvSpPr>
          <p:nvPr/>
        </p:nvSpPr>
        <p:spPr bwMode="auto">
          <a:xfrm>
            <a:off x="4591049" y="2549525"/>
            <a:ext cx="704852" cy="1358900"/>
          </a:xfrm>
          <a:custGeom>
            <a:avLst/>
            <a:gdLst>
              <a:gd name="T0" fmla="*/ 0 w 546"/>
              <a:gd name="T1" fmla="*/ 885825 h 558"/>
              <a:gd name="T2" fmla="*/ 438150 w 546"/>
              <a:gd name="T3" fmla="*/ 142875 h 558"/>
              <a:gd name="T4" fmla="*/ 866775 w 546"/>
              <a:gd name="T5" fmla="*/ 28575 h 558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46" h="558">
                <a:moveTo>
                  <a:pt x="0" y="558"/>
                </a:moveTo>
                <a:cubicBezTo>
                  <a:pt x="92" y="369"/>
                  <a:pt x="185" y="180"/>
                  <a:pt x="276" y="90"/>
                </a:cubicBezTo>
                <a:cubicBezTo>
                  <a:pt x="367" y="0"/>
                  <a:pt x="456" y="9"/>
                  <a:pt x="546" y="1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03469" y="6412468"/>
            <a:ext cx="4916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Electron band diagram: gate-insulator-channel</a:t>
            </a:r>
          </a:p>
        </p:txBody>
      </p:sp>
      <p:pic>
        <p:nvPicPr>
          <p:cNvPr id="25" name="Picture 13" descr="ebd_mosfet_canonical_quantum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30" y="4094285"/>
            <a:ext cx="265937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1" name="Line 14"/>
          <p:cNvSpPr>
            <a:spLocks noChangeShapeType="1"/>
          </p:cNvSpPr>
          <p:nvPr/>
        </p:nvSpPr>
        <p:spPr bwMode="auto">
          <a:xfrm>
            <a:off x="6958202" y="4803851"/>
            <a:ext cx="1910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82" name="Line 15"/>
          <p:cNvSpPr>
            <a:spLocks noChangeShapeType="1"/>
          </p:cNvSpPr>
          <p:nvPr/>
        </p:nvSpPr>
        <p:spPr bwMode="auto">
          <a:xfrm>
            <a:off x="6959790" y="4872114"/>
            <a:ext cx="1910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83" name="Line 16"/>
          <p:cNvSpPr>
            <a:spLocks noChangeShapeType="1"/>
          </p:cNvSpPr>
          <p:nvPr/>
        </p:nvSpPr>
        <p:spPr bwMode="auto">
          <a:xfrm>
            <a:off x="6959790" y="4929264"/>
            <a:ext cx="1910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84" name="Line 18"/>
          <p:cNvSpPr>
            <a:spLocks noChangeShapeType="1"/>
          </p:cNvSpPr>
          <p:nvPr/>
        </p:nvSpPr>
        <p:spPr bwMode="auto">
          <a:xfrm>
            <a:off x="6959790" y="4700664"/>
            <a:ext cx="1910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85" name="Line 19"/>
          <p:cNvSpPr>
            <a:spLocks noChangeShapeType="1"/>
          </p:cNvSpPr>
          <p:nvPr/>
        </p:nvSpPr>
        <p:spPr bwMode="auto">
          <a:xfrm>
            <a:off x="6961377" y="4768926"/>
            <a:ext cx="1910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86" name="Line 20"/>
          <p:cNvSpPr>
            <a:spLocks noChangeShapeType="1"/>
          </p:cNvSpPr>
          <p:nvPr/>
        </p:nvSpPr>
        <p:spPr bwMode="auto">
          <a:xfrm>
            <a:off x="6961377" y="4826076"/>
            <a:ext cx="1910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87" name="Line 21"/>
          <p:cNvSpPr>
            <a:spLocks noChangeShapeType="1"/>
          </p:cNvSpPr>
          <p:nvPr/>
        </p:nvSpPr>
        <p:spPr bwMode="auto">
          <a:xfrm>
            <a:off x="6951852" y="4664151"/>
            <a:ext cx="1910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88" name="Line 22"/>
          <p:cNvSpPr>
            <a:spLocks noChangeShapeType="1"/>
          </p:cNvSpPr>
          <p:nvPr/>
        </p:nvSpPr>
        <p:spPr bwMode="auto">
          <a:xfrm>
            <a:off x="6953440" y="4732414"/>
            <a:ext cx="1910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89" name="Line 23"/>
          <p:cNvSpPr>
            <a:spLocks noChangeShapeType="1"/>
          </p:cNvSpPr>
          <p:nvPr/>
        </p:nvSpPr>
        <p:spPr bwMode="auto">
          <a:xfrm>
            <a:off x="6953440" y="4789564"/>
            <a:ext cx="19104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190" name="Freeform 24"/>
          <p:cNvSpPr>
            <a:spLocks/>
          </p:cNvSpPr>
          <p:nvPr/>
        </p:nvSpPr>
        <p:spPr bwMode="auto">
          <a:xfrm>
            <a:off x="5638799" y="4732414"/>
            <a:ext cx="1351695" cy="196850"/>
          </a:xfrm>
          <a:custGeom>
            <a:avLst/>
            <a:gdLst>
              <a:gd name="T0" fmla="*/ 0 w 606"/>
              <a:gd name="T1" fmla="*/ 0 h 857"/>
              <a:gd name="T2" fmla="*/ 611109 w 606"/>
              <a:gd name="T3" fmla="*/ 1152525 h 857"/>
              <a:gd name="T4" fmla="*/ 1143000 w 606"/>
              <a:gd name="T5" fmla="*/ 1247775 h 857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606" h="857">
                <a:moveTo>
                  <a:pt x="0" y="0"/>
                </a:moveTo>
                <a:cubicBezTo>
                  <a:pt x="111" y="297"/>
                  <a:pt x="223" y="595"/>
                  <a:pt x="324" y="726"/>
                </a:cubicBezTo>
                <a:cubicBezTo>
                  <a:pt x="425" y="857"/>
                  <a:pt x="515" y="821"/>
                  <a:pt x="606" y="786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7772400" cy="914400"/>
          </a:xfrm>
        </p:spPr>
        <p:txBody>
          <a:bodyPr/>
          <a:lstStyle/>
          <a:p>
            <a:r>
              <a:rPr lang="en-US" sz="3200" dirty="0"/>
              <a:t>FET Device Physics</a:t>
            </a:r>
          </a:p>
        </p:txBody>
      </p:sp>
    </p:spTree>
    <p:extLst>
      <p:ext uri="{BB962C8B-B14F-4D97-AF65-F5344CB8AC3E}">
        <p14:creationId xmlns:p14="http://schemas.microsoft.com/office/powerpoint/2010/main" val="263797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FB6C14E3-B38B-4798-8CE5-CDEDE04962E9}" type="slidenum">
              <a:rPr lang="en-US">
                <a:solidFill>
                  <a:srgbClr val="000000"/>
                </a:solidFill>
              </a:rPr>
              <a:pPr/>
              <a:t>40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FET Device Physics</a:t>
            </a:r>
          </a:p>
        </p:txBody>
      </p:sp>
      <p:pic>
        <p:nvPicPr>
          <p:cNvPr id="185347" name="Picture 3" descr="capnetwork_beyondthreshol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1235075"/>
            <a:ext cx="6124575" cy="254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5348" name="Object 4"/>
          <p:cNvGraphicFramePr>
            <a:graphicFrameLocks noChangeAspect="1"/>
          </p:cNvGraphicFramePr>
          <p:nvPr/>
        </p:nvGraphicFramePr>
        <p:xfrm>
          <a:off x="823913" y="923925"/>
          <a:ext cx="1671637" cy="752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9" name="Equation" r:id="rId4" imgW="1015920" imgH="457200" progId="Equation.3">
                  <p:embed/>
                </p:oleObj>
              </mc:Choice>
              <mc:Fallback>
                <p:oleObj name="Equation" r:id="rId4" imgW="101592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3913" y="923925"/>
                        <a:ext cx="1671637" cy="75247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49" name="Object 5"/>
          <p:cNvGraphicFramePr>
            <a:graphicFrameLocks noChangeAspect="1"/>
          </p:cNvGraphicFramePr>
          <p:nvPr/>
        </p:nvGraphicFramePr>
        <p:xfrm>
          <a:off x="552450" y="1822450"/>
          <a:ext cx="2257425" cy="898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0" name="Equation" r:id="rId6" imgW="1371600" imgH="545760" progId="Equation.3">
                  <p:embed/>
                </p:oleObj>
              </mc:Choice>
              <mc:Fallback>
                <p:oleObj name="Equation" r:id="rId6" imgW="1371600" imgH="545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1822450"/>
                        <a:ext cx="2257425" cy="89852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5350" name="Object 6"/>
          <p:cNvGraphicFramePr>
            <a:graphicFrameLocks noChangeAspect="1"/>
          </p:cNvGraphicFramePr>
          <p:nvPr/>
        </p:nvGraphicFramePr>
        <p:xfrm>
          <a:off x="692150" y="2816225"/>
          <a:ext cx="1963738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1" name="Equation" r:id="rId8" imgW="1193760" imgH="419040" progId="Equation.3">
                  <p:embed/>
                </p:oleObj>
              </mc:Choice>
              <mc:Fallback>
                <p:oleObj name="Equation" r:id="rId8" imgW="11937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2816225"/>
                        <a:ext cx="1963738" cy="68738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51" name="Oval 7"/>
          <p:cNvSpPr>
            <a:spLocks noChangeArrowheads="1"/>
          </p:cNvSpPr>
          <p:nvPr/>
        </p:nvSpPr>
        <p:spPr bwMode="auto">
          <a:xfrm>
            <a:off x="4124325" y="3471863"/>
            <a:ext cx="2095500" cy="717550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185352" name="Object 8"/>
          <p:cNvGraphicFramePr>
            <a:graphicFrameLocks noChangeAspect="1"/>
          </p:cNvGraphicFramePr>
          <p:nvPr/>
        </p:nvGraphicFramePr>
        <p:xfrm>
          <a:off x="4349750" y="3600450"/>
          <a:ext cx="16510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2" name="Equation" r:id="rId10" imgW="1002960" imgH="253800" progId="Equation.3">
                  <p:embed/>
                </p:oleObj>
              </mc:Choice>
              <mc:Fallback>
                <p:oleObj name="Equation" r:id="rId10" imgW="1002960" imgH="253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9750" y="3600450"/>
                        <a:ext cx="1651000" cy="419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5353" name="Picture 9" descr="ebd_mosfet_canonical_withoutcap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9675" y="4406900"/>
            <a:ext cx="38671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5354" name="Object 10"/>
          <p:cNvGraphicFramePr>
            <a:graphicFrameLocks noChangeAspect="1"/>
          </p:cNvGraphicFramePr>
          <p:nvPr/>
        </p:nvGraphicFramePr>
        <p:xfrm>
          <a:off x="720725" y="3641725"/>
          <a:ext cx="1963738" cy="690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" name="Equation" r:id="rId13" imgW="1193760" imgH="419040" progId="Equation.3">
                  <p:embed/>
                </p:oleObj>
              </mc:Choice>
              <mc:Fallback>
                <p:oleObj name="Equation" r:id="rId13" imgW="119376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725" y="3641725"/>
                        <a:ext cx="1963738" cy="69056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5355" name="Line 11"/>
          <p:cNvSpPr>
            <a:spLocks noChangeShapeType="1"/>
          </p:cNvSpPr>
          <p:nvPr/>
        </p:nvSpPr>
        <p:spPr bwMode="auto">
          <a:xfrm>
            <a:off x="5962650" y="5467350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56" name="Line 12"/>
          <p:cNvSpPr>
            <a:spLocks noChangeShapeType="1"/>
          </p:cNvSpPr>
          <p:nvPr/>
        </p:nvSpPr>
        <p:spPr bwMode="auto">
          <a:xfrm>
            <a:off x="5964238" y="5535613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57" name="Line 13"/>
          <p:cNvSpPr>
            <a:spLocks noChangeShapeType="1"/>
          </p:cNvSpPr>
          <p:nvPr/>
        </p:nvSpPr>
        <p:spPr bwMode="auto">
          <a:xfrm>
            <a:off x="5964238" y="5592763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58" name="Line 14"/>
          <p:cNvSpPr>
            <a:spLocks noChangeShapeType="1"/>
          </p:cNvSpPr>
          <p:nvPr/>
        </p:nvSpPr>
        <p:spPr bwMode="auto">
          <a:xfrm>
            <a:off x="5964238" y="5364163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59" name="Line 15"/>
          <p:cNvSpPr>
            <a:spLocks noChangeShapeType="1"/>
          </p:cNvSpPr>
          <p:nvPr/>
        </p:nvSpPr>
        <p:spPr bwMode="auto">
          <a:xfrm>
            <a:off x="5965825" y="5432425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60" name="Line 16"/>
          <p:cNvSpPr>
            <a:spLocks noChangeShapeType="1"/>
          </p:cNvSpPr>
          <p:nvPr/>
        </p:nvSpPr>
        <p:spPr bwMode="auto">
          <a:xfrm>
            <a:off x="5965825" y="5489575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61" name="Line 17"/>
          <p:cNvSpPr>
            <a:spLocks noChangeShapeType="1"/>
          </p:cNvSpPr>
          <p:nvPr/>
        </p:nvSpPr>
        <p:spPr bwMode="auto">
          <a:xfrm>
            <a:off x="5956300" y="5327650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62" name="Line 18"/>
          <p:cNvSpPr>
            <a:spLocks noChangeShapeType="1"/>
          </p:cNvSpPr>
          <p:nvPr/>
        </p:nvSpPr>
        <p:spPr bwMode="auto">
          <a:xfrm>
            <a:off x="5957888" y="5395913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63" name="Line 19"/>
          <p:cNvSpPr>
            <a:spLocks noChangeShapeType="1"/>
          </p:cNvSpPr>
          <p:nvPr/>
        </p:nvSpPr>
        <p:spPr bwMode="auto">
          <a:xfrm>
            <a:off x="5957888" y="5453063"/>
            <a:ext cx="1619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64" name="Freeform 20"/>
          <p:cNvSpPr>
            <a:spLocks/>
          </p:cNvSpPr>
          <p:nvPr/>
        </p:nvSpPr>
        <p:spPr bwMode="auto">
          <a:xfrm>
            <a:off x="4705350" y="4276725"/>
            <a:ext cx="1143000" cy="1360488"/>
          </a:xfrm>
          <a:custGeom>
            <a:avLst/>
            <a:gdLst>
              <a:gd name="T0" fmla="*/ 0 w 606"/>
              <a:gd name="T1" fmla="*/ 0 h 857"/>
              <a:gd name="T2" fmla="*/ 324 w 606"/>
              <a:gd name="T3" fmla="*/ 726 h 857"/>
              <a:gd name="T4" fmla="*/ 606 w 606"/>
              <a:gd name="T5" fmla="*/ 786 h 8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06" h="857">
                <a:moveTo>
                  <a:pt x="0" y="0"/>
                </a:moveTo>
                <a:cubicBezTo>
                  <a:pt x="111" y="297"/>
                  <a:pt x="223" y="595"/>
                  <a:pt x="324" y="726"/>
                </a:cubicBezTo>
                <a:cubicBezTo>
                  <a:pt x="425" y="857"/>
                  <a:pt x="515" y="821"/>
                  <a:pt x="606" y="786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65" name="Freeform 21"/>
          <p:cNvSpPr>
            <a:spLocks/>
          </p:cNvSpPr>
          <p:nvPr/>
        </p:nvSpPr>
        <p:spPr bwMode="auto">
          <a:xfrm>
            <a:off x="4429125" y="2600325"/>
            <a:ext cx="866775" cy="885825"/>
          </a:xfrm>
          <a:custGeom>
            <a:avLst/>
            <a:gdLst>
              <a:gd name="T0" fmla="*/ 0 w 546"/>
              <a:gd name="T1" fmla="*/ 558 h 558"/>
              <a:gd name="T2" fmla="*/ 276 w 546"/>
              <a:gd name="T3" fmla="*/ 90 h 558"/>
              <a:gd name="T4" fmla="*/ 546 w 546"/>
              <a:gd name="T5" fmla="*/ 18 h 5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46" h="558">
                <a:moveTo>
                  <a:pt x="0" y="558"/>
                </a:moveTo>
                <a:cubicBezTo>
                  <a:pt x="92" y="369"/>
                  <a:pt x="185" y="180"/>
                  <a:pt x="276" y="90"/>
                </a:cubicBezTo>
                <a:cubicBezTo>
                  <a:pt x="367" y="0"/>
                  <a:pt x="456" y="9"/>
                  <a:pt x="546" y="18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85366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0" y="4495800"/>
            <a:ext cx="4819650" cy="2292350"/>
          </a:xfrm>
          <a:noFill/>
          <a:ln/>
        </p:spPr>
        <p:txBody>
          <a:bodyPr/>
          <a:lstStyle/>
          <a:p>
            <a:r>
              <a:rPr lang="en-US" sz="2800" i="1"/>
              <a:t>Dit</a:t>
            </a:r>
            <a:r>
              <a:rPr lang="en-US" sz="2800"/>
              <a:t> problem</a:t>
            </a:r>
          </a:p>
          <a:p>
            <a:pPr lvl="1"/>
            <a:r>
              <a:rPr lang="en-US" sz="2400"/>
              <a:t>↑</a:t>
            </a:r>
            <a:r>
              <a:rPr lang="en-US" sz="2400" i="1"/>
              <a:t>Cit , ↓ Vsurface</a:t>
            </a:r>
          </a:p>
          <a:p>
            <a:pPr lvl="1"/>
            <a:r>
              <a:rPr lang="en-US" sz="2400" i="1"/>
              <a:t> Vsurface</a:t>
            </a:r>
            <a:r>
              <a:rPr lang="en-US" sz="2400"/>
              <a:t> also supplies </a:t>
            </a:r>
            <a:r>
              <a:rPr lang="en-US" sz="2400" i="1"/>
              <a:t>Cdos</a:t>
            </a:r>
          </a:p>
          <a:p>
            <a:pPr lvl="1"/>
            <a:r>
              <a:rPr lang="en-US" sz="2400" i="1"/>
              <a:t>↓ Vsurface</a:t>
            </a:r>
            <a:r>
              <a:rPr lang="en-US" sz="2400"/>
              <a:t> =</a:t>
            </a:r>
            <a:r>
              <a:rPr lang="en-US" sz="2400" i="1"/>
              <a:t>↓ ndos</a:t>
            </a:r>
            <a:r>
              <a:rPr lang="en-US" sz="2400"/>
              <a:t> in </a:t>
            </a:r>
            <a:r>
              <a:rPr lang="en-US" sz="2400" i="1"/>
              <a:t>Cdos</a:t>
            </a:r>
          </a:p>
        </p:txBody>
      </p:sp>
    </p:spTree>
    <p:extLst>
      <p:ext uri="{BB962C8B-B14F-4D97-AF65-F5344CB8AC3E}">
        <p14:creationId xmlns:p14="http://schemas.microsoft.com/office/powerpoint/2010/main" val="371666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CF7C6339-5C4E-4F4B-B03A-CD54296B752C}" type="slidenum">
              <a:rPr lang="en-US">
                <a:solidFill>
                  <a:srgbClr val="000000"/>
                </a:solidFill>
              </a:rPr>
              <a:pPr/>
              <a:t>41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9922" name="Text Box 2"/>
          <p:cNvSpPr txBox="1">
            <a:spLocks noChangeArrowheads="1"/>
          </p:cNvSpPr>
          <p:nvPr/>
        </p:nvSpPr>
        <p:spPr bwMode="auto">
          <a:xfrm>
            <a:off x="107950" y="6553200"/>
            <a:ext cx="1568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>
                <a:solidFill>
                  <a:srgbClr val="000000"/>
                </a:solidFill>
              </a:rPr>
              <a:t>Rodwell, IPRM 2010</a:t>
            </a:r>
          </a:p>
        </p:txBody>
      </p:sp>
      <p:pic>
        <p:nvPicPr>
          <p:cNvPr id="209923" name="Picture 3" descr="MOSFET_dimensi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550" y="914400"/>
            <a:ext cx="490855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9924" name="Rectangle 4"/>
          <p:cNvSpPr>
            <a:spLocks noChangeArrowheads="1"/>
          </p:cNvSpPr>
          <p:nvPr/>
        </p:nvSpPr>
        <p:spPr bwMode="auto">
          <a:xfrm>
            <a:off x="152400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 u="sng">
                <a:solidFill>
                  <a:srgbClr val="000000"/>
                </a:solidFill>
              </a:rPr>
              <a:t>FET Device Scaling</a:t>
            </a:r>
          </a:p>
        </p:txBody>
      </p:sp>
      <p:graphicFrame>
        <p:nvGraphicFramePr>
          <p:cNvPr id="209975" name="Group 55"/>
          <p:cNvGraphicFramePr>
            <a:graphicFrameLocks noGrp="1"/>
          </p:cNvGraphicFramePr>
          <p:nvPr/>
        </p:nvGraphicFramePr>
        <p:xfrm>
          <a:off x="196850" y="3059113"/>
          <a:ext cx="8718550" cy="3432048"/>
        </p:xfrm>
        <a:graphic>
          <a:graphicData uri="http://schemas.openxmlformats.org/drawingml/2006/table">
            <a:tbl>
              <a:tblPr/>
              <a:tblGrid>
                <a:gridCol w="3938588"/>
                <a:gridCol w="1285875"/>
                <a:gridCol w="3494087"/>
              </a:tblGrid>
              <a:tr h="2571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FET parameters</a:t>
                      </a:r>
                      <a:endPara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Scaling Rule</a:t>
                      </a:r>
                      <a:endPara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How?</a:t>
                      </a:r>
                      <a:endParaRPr kumimoji="0" lang="en-US" sz="1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65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Current Density               , g</a:t>
                      </a:r>
                      <a:r>
                        <a:rPr kumimoji="0" lang="en-US" sz="14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m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increase  2:1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143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Gate Length and Contact Spacing (L</a:t>
                      </a:r>
                      <a:r>
                        <a:rPr kumimoji="0" lang="en-US" sz="1400" b="0" i="0" u="none" strike="noStrike" cap="none" normalizeH="0" baseline="-5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,L</a:t>
                      </a:r>
                      <a:r>
                        <a:rPr kumimoji="0" lang="en-US" sz="1400" b="0" i="0" u="none" strike="noStrike" cap="none" normalizeH="0" baseline="-4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S/D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decrease 2:1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Lithographic Scaling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85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Channel Electron Density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increase  2:1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Channel Material and Orientation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6767"/>
                    </a:solidFill>
                  </a:tcPr>
                </a:tc>
              </a:tr>
              <a:tr h="23812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Electron Transport Mass (m*</a:t>
                      </a:r>
                      <a:r>
                        <a:rPr kumimoji="0" lang="en-US" sz="1400" b="0" i="0" u="none" strike="noStrike" cap="none" normalizeH="0" baseline="-5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transverse 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constant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Channel Material and Orientation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6767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Gate Capacitance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itchFamily="18" charset="2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increase  2:1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29368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Channel Density of States</a:t>
                      </a:r>
                      <a:endParaRPr kumimoji="0" lang="en-US" sz="1400" b="0" i="0" u="none" strike="noStrike" cap="none" normalizeH="0" baseline="-5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increase  2:1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Channel Material and Orientation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36767"/>
                    </a:solidFill>
                  </a:tcPr>
                </a:tc>
              </a:tr>
              <a:tr h="2365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Channel Thickness (T</a:t>
                      </a:r>
                      <a:r>
                        <a:rPr kumimoji="0" lang="en-US" sz="1400" b="0" i="0" u="none" strike="noStrike" cap="none" normalizeH="0" baseline="-5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inv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decrease 2:1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Materials Engineering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127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        Effective Oxide Thickness (T</a:t>
                      </a:r>
                      <a:r>
                        <a:rPr kumimoji="0" lang="en-US" sz="1400" b="0" i="0" u="none" strike="noStrike" cap="none" normalizeH="0" baseline="-5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ox</a:t>
                      </a: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decrease 2:1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Materials Engineering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  <a:tr h="30480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Source/Drain Contact Resistivity </a:t>
                      </a: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decrease 4:1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t" latinLnBrk="0" hangingPunct="1">
                        <a:lnSpc>
                          <a:spcPct val="12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Materials Engineering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09972" name="Object 52"/>
          <p:cNvGraphicFramePr>
            <a:graphicFrameLocks noChangeAspect="1"/>
          </p:cNvGraphicFramePr>
          <p:nvPr/>
        </p:nvGraphicFramePr>
        <p:xfrm>
          <a:off x="1543050" y="3465513"/>
          <a:ext cx="6477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6" name="Equation" r:id="rId4" imgW="647640" imgH="203040" progId="Equation.3">
                  <p:embed/>
                </p:oleObj>
              </mc:Choice>
              <mc:Fallback>
                <p:oleObj name="Equation" r:id="rId4" imgW="6476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3050" y="3465513"/>
                        <a:ext cx="6477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9973" name="Object 53"/>
          <p:cNvGraphicFramePr>
            <a:graphicFrameLocks noChangeAspect="1"/>
          </p:cNvGraphicFramePr>
          <p:nvPr/>
        </p:nvGraphicFramePr>
        <p:xfrm>
          <a:off x="2609850" y="3465513"/>
          <a:ext cx="6477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7" name="Equation" r:id="rId6" imgW="647640" imgH="203040" progId="Equation.3">
                  <p:embed/>
                </p:oleObj>
              </mc:Choice>
              <mc:Fallback>
                <p:oleObj name="Equation" r:id="rId6" imgW="64764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9850" y="3465513"/>
                        <a:ext cx="6477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976693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5E6F7DED-EF1B-47DB-AEE1-2E8BCA8F942A}" type="slidenum">
              <a:rPr lang="en-US">
                <a:solidFill>
                  <a:srgbClr val="000000"/>
                </a:solidFill>
              </a:rPr>
              <a:pPr/>
              <a:t>42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FET Device Scaling</a:t>
            </a:r>
          </a:p>
        </p:txBody>
      </p:sp>
      <p:sp>
        <p:nvSpPr>
          <p:cNvPr id="207875" name="Line 3"/>
          <p:cNvSpPr>
            <a:spLocks noChangeShapeType="1"/>
          </p:cNvSpPr>
          <p:nvPr/>
        </p:nvSpPr>
        <p:spPr bwMode="auto">
          <a:xfrm>
            <a:off x="1524000" y="16287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876" name="Line 4"/>
          <p:cNvSpPr>
            <a:spLocks noChangeShapeType="1"/>
          </p:cNvSpPr>
          <p:nvPr/>
        </p:nvSpPr>
        <p:spPr bwMode="auto">
          <a:xfrm>
            <a:off x="3276600" y="1628775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877" name="Line 5"/>
          <p:cNvSpPr>
            <a:spLocks noChangeShapeType="1"/>
          </p:cNvSpPr>
          <p:nvPr/>
        </p:nvSpPr>
        <p:spPr bwMode="auto">
          <a:xfrm>
            <a:off x="1524000" y="1628775"/>
            <a:ext cx="1752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878" name="Text Box 6"/>
          <p:cNvSpPr txBox="1">
            <a:spLocks noChangeArrowheads="1"/>
          </p:cNvSpPr>
          <p:nvPr/>
        </p:nvSpPr>
        <p:spPr bwMode="auto">
          <a:xfrm>
            <a:off x="152400" y="3886200"/>
            <a:ext cx="89154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000">
                <a:solidFill>
                  <a:srgbClr val="000000"/>
                </a:solidFill>
                <a:latin typeface="Ar"/>
              </a:rPr>
              <a:t> 5 nm channel, 500 cm</a:t>
            </a:r>
            <a:r>
              <a:rPr lang="en-US" sz="2000" baseline="30000">
                <a:solidFill>
                  <a:srgbClr val="000000"/>
                </a:solidFill>
                <a:latin typeface="Ar"/>
              </a:rPr>
              <a:t>2</a:t>
            </a:r>
            <a:r>
              <a:rPr lang="en-US" sz="2000">
                <a:solidFill>
                  <a:srgbClr val="000000"/>
                </a:solidFill>
                <a:latin typeface="Ar"/>
              </a:rPr>
              <a:t>/(V*s) mobility, 5E19 cm</a:t>
            </a:r>
            <a:r>
              <a:rPr lang="en-US" sz="2000" baseline="30000">
                <a:solidFill>
                  <a:srgbClr val="000000"/>
                </a:solidFill>
                <a:latin typeface="Ar"/>
              </a:rPr>
              <a:t>-3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 </a:t>
            </a:r>
            <a:r>
              <a:rPr lang="en-US" sz="2000">
                <a:solidFill>
                  <a:srgbClr val="000000"/>
                </a:solidFill>
                <a:latin typeface="Ar"/>
              </a:rPr>
              <a:t>carriers = 500 ohm/sq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000">
                <a:solidFill>
                  <a:srgbClr val="000000"/>
                </a:solidFill>
                <a:latin typeface="Ar"/>
              </a:rPr>
              <a:t> 5E-9 ohm cm</a:t>
            </a:r>
            <a:r>
              <a:rPr lang="en-US" sz="2000" baseline="30000">
                <a:solidFill>
                  <a:srgbClr val="000000"/>
                </a:solidFill>
                <a:latin typeface="Ar"/>
              </a:rPr>
              <a:t>2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 </a:t>
            </a:r>
            <a:r>
              <a:rPr lang="en-US" sz="2000">
                <a:solidFill>
                  <a:srgbClr val="000000"/>
                </a:solidFill>
                <a:latin typeface="Ar"/>
              </a:rPr>
              <a:t>contact resistance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sz="2000">
                <a:solidFill>
                  <a:srgbClr val="000000"/>
                </a:solidFill>
                <a:latin typeface="Ar"/>
              </a:rPr>
              <a:t> L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transfer</a:t>
            </a:r>
            <a:r>
              <a:rPr lang="en-US" sz="2000">
                <a:solidFill>
                  <a:srgbClr val="000000"/>
                </a:solidFill>
                <a:latin typeface="Ar"/>
              </a:rPr>
              <a:t> ~ 31 nm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en-US" sz="2000" baseline="30000">
              <a:solidFill>
                <a:srgbClr val="000000"/>
              </a:solidFill>
              <a:latin typeface="Ar"/>
            </a:endParaRPr>
          </a:p>
        </p:txBody>
      </p:sp>
      <p:pic>
        <p:nvPicPr>
          <p:cNvPr id="207879" name="Picture 7" descr="gatefirst_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23270" r="9111" b="2750"/>
          <a:stretch>
            <a:fillRect/>
          </a:stretch>
        </p:blipFill>
        <p:spPr bwMode="auto">
          <a:xfrm>
            <a:off x="609600" y="2035175"/>
            <a:ext cx="1752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80" name="Picture 8" descr="gatefirst_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23270" r="9111" b="2750"/>
          <a:stretch>
            <a:fillRect/>
          </a:stretch>
        </p:blipFill>
        <p:spPr bwMode="auto">
          <a:xfrm>
            <a:off x="2362200" y="2035175"/>
            <a:ext cx="1752600" cy="172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07881" name="Object 9"/>
          <p:cNvGraphicFramePr>
            <a:graphicFrameLocks noChangeAspect="1"/>
          </p:cNvGraphicFramePr>
          <p:nvPr/>
        </p:nvGraphicFramePr>
        <p:xfrm>
          <a:off x="1371600" y="5181600"/>
          <a:ext cx="5638800" cy="120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Equation" r:id="rId4" imgW="2336760" imgH="1358640" progId="Equation.3">
                  <p:embed/>
                </p:oleObj>
              </mc:Choice>
              <mc:Fallback>
                <p:oleObj name="Equation" r:id="rId4" imgW="2336760" imgH="1358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63202"/>
                      <a:stretch>
                        <a:fillRect/>
                      </a:stretch>
                    </p:blipFill>
                    <p:spPr bwMode="auto">
                      <a:xfrm>
                        <a:off x="1371600" y="5181600"/>
                        <a:ext cx="5638800" cy="12065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7882" name="Picture 10" descr="gatefirst_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4" t="23270" r="9111" b="2750"/>
          <a:stretch>
            <a:fillRect/>
          </a:stretch>
        </p:blipFill>
        <p:spPr bwMode="auto">
          <a:xfrm>
            <a:off x="5181600" y="1295400"/>
            <a:ext cx="2514600" cy="2478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883" name="Text Box 11"/>
          <p:cNvSpPr txBox="1">
            <a:spLocks noChangeArrowheads="1"/>
          </p:cNvSpPr>
          <p:nvPr/>
        </p:nvSpPr>
        <p:spPr bwMode="auto">
          <a:xfrm>
            <a:off x="1066800" y="1219200"/>
            <a:ext cx="25955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Contacted Gate Pitch</a:t>
            </a:r>
          </a:p>
        </p:txBody>
      </p:sp>
      <p:sp>
        <p:nvSpPr>
          <p:cNvPr id="207884" name="Line 12"/>
          <p:cNvSpPr>
            <a:spLocks noChangeShapeType="1"/>
          </p:cNvSpPr>
          <p:nvPr/>
        </p:nvSpPr>
        <p:spPr bwMode="auto">
          <a:xfrm flipV="1">
            <a:off x="6781800" y="304800"/>
            <a:ext cx="762000" cy="762000"/>
          </a:xfrm>
          <a:prstGeom prst="line">
            <a:avLst/>
          </a:prstGeom>
          <a:noFill/>
          <a:ln w="34925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885" name="Line 13"/>
          <p:cNvSpPr>
            <a:spLocks noChangeShapeType="1"/>
          </p:cNvSpPr>
          <p:nvPr/>
        </p:nvSpPr>
        <p:spPr bwMode="auto">
          <a:xfrm flipV="1">
            <a:off x="6781800" y="533400"/>
            <a:ext cx="822325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886" name="Line 14"/>
          <p:cNvSpPr>
            <a:spLocks noChangeShapeType="1"/>
          </p:cNvSpPr>
          <p:nvPr/>
        </p:nvSpPr>
        <p:spPr bwMode="auto">
          <a:xfrm flipV="1">
            <a:off x="7543800" y="14478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887" name="Line 15"/>
          <p:cNvSpPr>
            <a:spLocks noChangeShapeType="1"/>
          </p:cNvSpPr>
          <p:nvPr/>
        </p:nvSpPr>
        <p:spPr bwMode="auto">
          <a:xfrm flipV="1">
            <a:off x="7543800" y="1828800"/>
            <a:ext cx="685800" cy="762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888" name="Line 16"/>
          <p:cNvSpPr>
            <a:spLocks noChangeShapeType="1"/>
          </p:cNvSpPr>
          <p:nvPr/>
        </p:nvSpPr>
        <p:spPr bwMode="auto">
          <a:xfrm flipV="1">
            <a:off x="6858000" y="1219200"/>
            <a:ext cx="892175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889" name="Line 17"/>
          <p:cNvSpPr>
            <a:spLocks noChangeShapeType="1"/>
          </p:cNvSpPr>
          <p:nvPr/>
        </p:nvSpPr>
        <p:spPr bwMode="auto">
          <a:xfrm flipV="1">
            <a:off x="5334000" y="1219200"/>
            <a:ext cx="892175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890" name="Text Box 18"/>
          <p:cNvSpPr txBox="1">
            <a:spLocks noChangeArrowheads="1"/>
          </p:cNvSpPr>
          <p:nvPr/>
        </p:nvSpPr>
        <p:spPr bwMode="auto">
          <a:xfrm>
            <a:off x="5410200" y="1524000"/>
            <a:ext cx="60960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L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S/D</a:t>
            </a:r>
            <a:endParaRPr lang="en-US" sz="2000">
              <a:solidFill>
                <a:srgbClr val="000000"/>
              </a:solidFill>
              <a:latin typeface="Ar"/>
            </a:endParaRPr>
          </a:p>
        </p:txBody>
      </p:sp>
      <p:sp>
        <p:nvSpPr>
          <p:cNvPr id="207891" name="Line 19"/>
          <p:cNvSpPr>
            <a:spLocks noChangeShapeType="1"/>
          </p:cNvSpPr>
          <p:nvPr/>
        </p:nvSpPr>
        <p:spPr bwMode="auto">
          <a:xfrm flipV="1">
            <a:off x="6172200" y="533400"/>
            <a:ext cx="822325" cy="914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892" name="Text Box 20"/>
          <p:cNvSpPr txBox="1">
            <a:spLocks noChangeArrowheads="1"/>
          </p:cNvSpPr>
          <p:nvPr/>
        </p:nvSpPr>
        <p:spPr bwMode="auto">
          <a:xfrm>
            <a:off x="6278563" y="660400"/>
            <a:ext cx="427037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L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g</a:t>
            </a:r>
            <a:endParaRPr lang="en-US" sz="2000">
              <a:solidFill>
                <a:srgbClr val="000000"/>
              </a:solidFill>
              <a:latin typeface="Ar"/>
            </a:endParaRPr>
          </a:p>
        </p:txBody>
      </p:sp>
      <p:sp>
        <p:nvSpPr>
          <p:cNvPr id="207893" name="Text Box 21"/>
          <p:cNvSpPr txBox="1">
            <a:spLocks noChangeArrowheads="1"/>
          </p:cNvSpPr>
          <p:nvPr/>
        </p:nvSpPr>
        <p:spPr bwMode="auto">
          <a:xfrm>
            <a:off x="7597775" y="127000"/>
            <a:ext cx="708025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  <a:latin typeface="Ar"/>
              </a:rPr>
              <a:t>W</a:t>
            </a:r>
            <a:r>
              <a:rPr lang="en-US" sz="2000" baseline="-25000">
                <a:solidFill>
                  <a:srgbClr val="000000"/>
                </a:solidFill>
                <a:latin typeface="Ar"/>
              </a:rPr>
              <a:t>S/D</a:t>
            </a:r>
            <a:endParaRPr lang="en-US" sz="2000">
              <a:solidFill>
                <a:srgbClr val="000000"/>
              </a:solidFill>
              <a:latin typeface="Ar"/>
            </a:endParaRPr>
          </a:p>
        </p:txBody>
      </p:sp>
      <p:sp>
        <p:nvSpPr>
          <p:cNvPr id="207894" name="Text Box 22"/>
          <p:cNvSpPr txBox="1">
            <a:spLocks noChangeArrowheads="1"/>
          </p:cNvSpPr>
          <p:nvPr/>
        </p:nvSpPr>
        <p:spPr bwMode="auto">
          <a:xfrm>
            <a:off x="0" y="6324600"/>
            <a:ext cx="2590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aseline="30000">
                <a:solidFill>
                  <a:srgbClr val="000000"/>
                </a:solidFill>
                <a:latin typeface="Ar"/>
              </a:rPr>
              <a:t>1)  </a:t>
            </a:r>
            <a:r>
              <a:rPr lang="en-US" sz="1200">
                <a:solidFill>
                  <a:srgbClr val="000000"/>
                </a:solidFill>
                <a:latin typeface="Ar"/>
              </a:rPr>
              <a:t>S. Natarajan, </a:t>
            </a:r>
            <a:r>
              <a:rPr lang="en-US" sz="1200" i="1">
                <a:solidFill>
                  <a:srgbClr val="000000"/>
                </a:solidFill>
                <a:latin typeface="Ar"/>
              </a:rPr>
              <a:t>et al</a:t>
            </a:r>
            <a:r>
              <a:rPr lang="en-US" sz="1200">
                <a:solidFill>
                  <a:srgbClr val="000000"/>
                </a:solidFill>
                <a:latin typeface="Ar"/>
              </a:rPr>
              <a:t>, IEDM 2008.</a:t>
            </a:r>
          </a:p>
        </p:txBody>
      </p:sp>
      <p:sp>
        <p:nvSpPr>
          <p:cNvPr id="207895" name="Line 23"/>
          <p:cNvSpPr>
            <a:spLocks noChangeShapeType="1"/>
          </p:cNvSpPr>
          <p:nvPr/>
        </p:nvSpPr>
        <p:spPr bwMode="auto">
          <a:xfrm>
            <a:off x="5334000" y="20574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896" name="Line 24"/>
          <p:cNvSpPr>
            <a:spLocks noChangeShapeType="1"/>
          </p:cNvSpPr>
          <p:nvPr/>
        </p:nvSpPr>
        <p:spPr bwMode="auto">
          <a:xfrm>
            <a:off x="6172200" y="1219200"/>
            <a:ext cx="685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7897" name="Text Box 25"/>
          <p:cNvSpPr txBox="1">
            <a:spLocks noChangeArrowheads="1"/>
          </p:cNvSpPr>
          <p:nvPr/>
        </p:nvSpPr>
        <p:spPr bwMode="auto">
          <a:xfrm>
            <a:off x="0" y="6553200"/>
            <a:ext cx="3352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200" baseline="30000">
                <a:solidFill>
                  <a:srgbClr val="000000"/>
                </a:solidFill>
                <a:latin typeface="Ar"/>
              </a:rPr>
              <a:t>2)  </a:t>
            </a:r>
            <a:r>
              <a:rPr lang="en-US" sz="1200">
                <a:solidFill>
                  <a:srgbClr val="000000"/>
                </a:solidFill>
                <a:latin typeface="Ar"/>
              </a:rPr>
              <a:t>M.J.W. Rodwell, </a:t>
            </a:r>
            <a:r>
              <a:rPr lang="en-US" sz="1200" i="1">
                <a:solidFill>
                  <a:srgbClr val="000000"/>
                </a:solidFill>
                <a:latin typeface="Ar"/>
              </a:rPr>
              <a:t>et al</a:t>
            </a:r>
            <a:r>
              <a:rPr lang="en-US" sz="1200">
                <a:solidFill>
                  <a:srgbClr val="000000"/>
                </a:solidFill>
                <a:latin typeface="Ar"/>
              </a:rPr>
              <a:t>, IPRM 2010.</a:t>
            </a:r>
          </a:p>
        </p:txBody>
      </p:sp>
    </p:spTree>
    <p:extLst>
      <p:ext uri="{BB962C8B-B14F-4D97-AF65-F5344CB8AC3E}">
        <p14:creationId xmlns:p14="http://schemas.microsoft.com/office/powerpoint/2010/main" val="485879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8AB41AFF-8CBB-48B0-AD42-9E47669FBDA6}" type="slidenum">
              <a:rPr lang="en-US">
                <a:solidFill>
                  <a:srgbClr val="000000"/>
                </a:solidFill>
              </a:rPr>
              <a:pPr/>
              <a:t>43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FET Process Development</a:t>
            </a:r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3988" y="909638"/>
            <a:ext cx="77724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/>
              <a:t>1) Poorly controlled dry etch undercut</a:t>
            </a:r>
          </a:p>
          <a:p>
            <a:pPr lvl="1"/>
            <a:r>
              <a:rPr lang="en-US"/>
              <a:t>Low power etch </a:t>
            </a:r>
            <a:r>
              <a:rPr lang="en-US">
                <a:sym typeface="Wingdings" pitchFamily="2" charset="2"/>
              </a:rPr>
              <a:t> Isotropic etching</a:t>
            </a:r>
            <a:endParaRPr lang="en-US"/>
          </a:p>
        </p:txBody>
      </p:sp>
      <p:pic>
        <p:nvPicPr>
          <p:cNvPr id="171012" name="Picture 8" descr="Pictur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99" t="10005" r="15433" b="-53"/>
          <a:stretch>
            <a:fillRect/>
          </a:stretch>
        </p:blipFill>
        <p:spPr bwMode="auto">
          <a:xfrm rot="-1856016">
            <a:off x="609600" y="2420938"/>
            <a:ext cx="2374900" cy="35083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3" name="Text Box 5"/>
          <p:cNvSpPr txBox="1">
            <a:spLocks noChangeArrowheads="1"/>
          </p:cNvSpPr>
          <p:nvPr/>
        </p:nvSpPr>
        <p:spPr bwMode="auto">
          <a:xfrm>
            <a:off x="195263" y="5502275"/>
            <a:ext cx="2286000" cy="12001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</a:rPr>
              <a:t>Thick gate stack:         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Small L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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                            Large sidewall foot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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unreliable gates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</a:t>
            </a:r>
          </a:p>
        </p:txBody>
      </p:sp>
      <p:pic>
        <p:nvPicPr>
          <p:cNvPr id="171014" name="Picture 6" descr="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39460">
            <a:off x="2876550" y="2352675"/>
            <a:ext cx="3051175" cy="3051175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1015" name="Picture 7" descr="ald_sidewall_te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4" r="15092" b="12924"/>
          <a:stretch>
            <a:fillRect/>
          </a:stretch>
        </p:blipFill>
        <p:spPr bwMode="auto">
          <a:xfrm rot="-1530966">
            <a:off x="6197600" y="1931988"/>
            <a:ext cx="2781300" cy="3492500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1016" name="Text Box 8"/>
          <p:cNvSpPr txBox="1">
            <a:spLocks noChangeArrowheads="1"/>
          </p:cNvSpPr>
          <p:nvPr/>
        </p:nvSpPr>
        <p:spPr bwMode="auto">
          <a:xfrm>
            <a:off x="3419475" y="5507038"/>
            <a:ext cx="2344738" cy="12001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</a:rPr>
              <a:t>Thin Cr stack:        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Small L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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                       Large sidewall foot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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Reliable gate etch?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1017" name="Text Box 9"/>
          <p:cNvSpPr txBox="1">
            <a:spLocks noChangeArrowheads="1"/>
          </p:cNvSpPr>
          <p:nvPr/>
        </p:nvSpPr>
        <p:spPr bwMode="auto">
          <a:xfrm>
            <a:off x="6196013" y="5502275"/>
            <a:ext cx="2755900" cy="1200150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b="1" i="1">
                <a:solidFill>
                  <a:srgbClr val="000000"/>
                </a:solidFill>
                <a:latin typeface="Times New Roman" pitchFamily="18" charset="0"/>
              </a:rPr>
              <a:t>ALD SiO</a:t>
            </a:r>
            <a:r>
              <a:rPr lang="en-US" b="1" i="1" baseline="-25000">
                <a:solidFill>
                  <a:srgbClr val="000000"/>
                </a:solidFill>
                <a:latin typeface="Times New Roman" pitchFamily="18" charset="0"/>
              </a:rPr>
              <a:t>2 </a:t>
            </a:r>
            <a:r>
              <a:rPr lang="en-US" b="1" i="1">
                <a:solidFill>
                  <a:srgbClr val="000000"/>
                </a:solidFill>
                <a:latin typeface="Times New Roman" pitchFamily="18" charset="0"/>
              </a:rPr>
              <a:t>sidewall: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                 Small L</a:t>
            </a:r>
            <a:r>
              <a:rPr lang="en-US" baseline="-25000">
                <a:solidFill>
                  <a:srgbClr val="000000"/>
                </a:solidFill>
                <a:latin typeface="Times New Roman" pitchFamily="18" charset="0"/>
              </a:rPr>
              <a:t>g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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                            Still sidewall foot!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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</a:rPr>
              <a:t>  Unreliable gate undercut </a:t>
            </a:r>
            <a:r>
              <a:rPr lang="en-US">
                <a:solidFill>
                  <a:srgbClr val="000000"/>
                </a:solidFill>
                <a:latin typeface="Times New Roman" pitchFamily="18" charset="0"/>
                <a:sym typeface="Wingdings" pitchFamily="2" charset="2"/>
              </a:rPr>
              <a:t></a:t>
            </a:r>
            <a:endParaRPr lang="en-US" baseline="-250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71018" name="Picture 10" descr="ald_sidewall_te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" t="90176" r="84833" b="-246"/>
          <a:stretch>
            <a:fillRect/>
          </a:stretch>
        </p:blipFill>
        <p:spPr bwMode="auto">
          <a:xfrm>
            <a:off x="7096125" y="4940300"/>
            <a:ext cx="604838" cy="407988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917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830" y="-108858"/>
            <a:ext cx="7772400" cy="1143000"/>
          </a:xfrm>
        </p:spPr>
        <p:txBody>
          <a:bodyPr/>
          <a:lstStyle/>
          <a:p>
            <a:r>
              <a:rPr lang="en-US" sz="3200" dirty="0"/>
              <a:t>Candidate III-V </a:t>
            </a:r>
            <a:r>
              <a:rPr lang="en-US" sz="3200" dirty="0" smtClean="0"/>
              <a:t>Planar Geometries</a:t>
            </a:r>
            <a:endParaRPr lang="en-US" sz="3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p. </a:t>
            </a:r>
            <a:fld id="{B60500E6-DD04-4A41-B5B1-96A5388EA6DF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Picture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8162" y="1016330"/>
            <a:ext cx="3163238" cy="2717470"/>
          </a:xfrm>
          <a:prstGeom prst="rect">
            <a:avLst/>
          </a:prstGeom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219200"/>
            <a:ext cx="22260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marL="204788" indent="-204788" defTabSz="927100" fontAlgn="base"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</a:pPr>
            <a:r>
              <a:rPr lang="en-US" sz="2000" b="1" i="1" dirty="0">
                <a:solidFill>
                  <a:srgbClr val="FFFF99"/>
                </a:solidFill>
                <a:latin typeface="Tahoma" pitchFamily="34" charset="0"/>
                <a:cs typeface="Tahoma" pitchFamily="34" charset="0"/>
              </a:rPr>
              <a:t>Intel IEDM 2009</a:t>
            </a:r>
            <a:endParaRPr lang="en-US" sz="2000" i="1" baseline="-25000" dirty="0">
              <a:solidFill>
                <a:srgbClr val="FFFF99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3733800"/>
            <a:ext cx="3773487" cy="2971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sz="2400" i="1" dirty="0" smtClean="0"/>
              <a:t>“Trench” MOSFET</a:t>
            </a:r>
          </a:p>
          <a:p>
            <a:pPr marL="0" indent="0" eaLnBrk="1" hangingPunct="1">
              <a:buNone/>
            </a:pPr>
            <a:r>
              <a:rPr lang="en-US" sz="2400" dirty="0" smtClean="0"/>
              <a:t>   Leverages HEMT tech.</a:t>
            </a:r>
          </a:p>
          <a:p>
            <a:pPr marL="0" indent="0" eaLnBrk="1" hangingPunct="1">
              <a:buNone/>
            </a:pPr>
            <a:r>
              <a:rPr lang="en-US" sz="2400" dirty="0" smtClean="0"/>
              <a:t>   Gate oxide </a:t>
            </a:r>
            <a:r>
              <a:rPr lang="en-US" sz="2400" dirty="0" smtClean="0">
                <a:sym typeface="Wingdings" pitchFamily="2" charset="2"/>
              </a:rPr>
              <a:t> Low </a:t>
            </a:r>
            <a:r>
              <a:rPr lang="en-US" sz="2400" dirty="0" err="1" smtClean="0">
                <a:sym typeface="Wingdings" pitchFamily="2" charset="2"/>
              </a:rPr>
              <a:t>I</a:t>
            </a:r>
            <a:r>
              <a:rPr lang="en-US" sz="2400" baseline="-25000" dirty="0" err="1" smtClean="0">
                <a:sym typeface="Wingdings" pitchFamily="2" charset="2"/>
              </a:rPr>
              <a:t>g</a:t>
            </a:r>
            <a:r>
              <a:rPr lang="en-US" sz="2400" dirty="0" smtClean="0">
                <a:sym typeface="Wingdings" pitchFamily="2" charset="2"/>
              </a:rPr>
              <a:t> </a:t>
            </a:r>
          </a:p>
          <a:p>
            <a:pPr marL="0" indent="0" eaLnBrk="1" hangingPunct="1">
              <a:buNone/>
            </a:pPr>
            <a:r>
              <a:rPr lang="en-US" sz="2400" dirty="0" smtClean="0">
                <a:sym typeface="Wingdings" pitchFamily="2" charset="2"/>
              </a:rPr>
              <a:t>   Small footprint </a:t>
            </a:r>
          </a:p>
          <a:p>
            <a:pPr marL="0" indent="0" eaLnBrk="1" hangingPunct="1">
              <a:buNone/>
            </a:pPr>
            <a:r>
              <a:rPr lang="en-US" sz="2400" b="1" dirty="0" smtClean="0">
                <a:sym typeface="Wingdings" pitchFamily="2" charset="2"/>
              </a:rPr>
              <a:t>   But</a:t>
            </a:r>
          </a:p>
          <a:p>
            <a:pPr marL="0" indent="0" eaLnBrk="1" hangingPunct="1">
              <a:buNone/>
            </a:pPr>
            <a:r>
              <a:rPr lang="en-US" sz="2400" b="1" dirty="0" smtClean="0">
                <a:sym typeface="Wingdings" pitchFamily="2" charset="2"/>
              </a:rPr>
              <a:t>        Will the </a:t>
            </a:r>
            <a:r>
              <a:rPr lang="en-US" sz="2400" b="1" dirty="0" err="1" smtClean="0">
                <a:sym typeface="Wingdings" pitchFamily="2" charset="2"/>
              </a:rPr>
              <a:t>L</a:t>
            </a:r>
            <a:r>
              <a:rPr lang="en-US" sz="2400" b="1" baseline="-25000" dirty="0" err="1" smtClean="0">
                <a:sym typeface="Wingdings" pitchFamily="2" charset="2"/>
              </a:rPr>
              <a:t>g</a:t>
            </a:r>
            <a:r>
              <a:rPr lang="en-US" sz="2400" b="1" dirty="0" smtClean="0">
                <a:sym typeface="Wingdings" pitchFamily="2" charset="2"/>
              </a:rPr>
              <a:t> scale?</a:t>
            </a:r>
            <a:endParaRPr lang="en-US" sz="2400" b="1" dirty="0" smtClean="0"/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4191000" y="3733800"/>
            <a:ext cx="4876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FontTx/>
              <a:buNone/>
            </a:pPr>
            <a:r>
              <a:rPr lang="en-US" sz="2400" i="1" dirty="0" smtClean="0">
                <a:solidFill>
                  <a:srgbClr val="000000"/>
                </a:solidFill>
              </a:rPr>
              <a:t>Replacement Gate MOSFET</a:t>
            </a:r>
          </a:p>
          <a:p>
            <a:pPr marL="0" indent="0" eaLnBrk="1" hangingPunct="1">
              <a:buFontTx/>
              <a:buNone/>
            </a:pPr>
            <a:r>
              <a:rPr lang="en-US" sz="2400" i="1" dirty="0" smtClean="0">
                <a:solidFill>
                  <a:srgbClr val="000000"/>
                </a:solidFill>
              </a:rPr>
              <a:t>   </a:t>
            </a:r>
            <a:r>
              <a:rPr lang="en-US" sz="2400" dirty="0" smtClean="0">
                <a:solidFill>
                  <a:srgbClr val="000000"/>
                </a:solidFill>
              </a:rPr>
              <a:t>Easily defined </a:t>
            </a:r>
            <a:r>
              <a:rPr lang="en-US" sz="2400" dirty="0" err="1" smtClean="0">
                <a:solidFill>
                  <a:srgbClr val="000000"/>
                </a:solidFill>
              </a:rPr>
              <a:t>L</a:t>
            </a:r>
            <a:r>
              <a:rPr lang="en-US" sz="2400" baseline="-25000" dirty="0" err="1" smtClean="0">
                <a:solidFill>
                  <a:srgbClr val="000000"/>
                </a:solidFill>
              </a:rPr>
              <a:t>g</a:t>
            </a:r>
            <a:r>
              <a:rPr lang="en-US" sz="2400" dirty="0" smtClean="0">
                <a:solidFill>
                  <a:srgbClr val="000000"/>
                </a:solidFill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sym typeface="Wingdings" pitchFamily="2" charset="2"/>
              </a:rPr>
              <a:t>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US" sz="2400" i="1" dirty="0" smtClean="0">
                <a:solidFill>
                  <a:srgbClr val="000000"/>
                </a:solidFill>
              </a:rPr>
              <a:t>   </a:t>
            </a:r>
            <a:r>
              <a:rPr lang="en-US" sz="2400" dirty="0" smtClean="0">
                <a:solidFill>
                  <a:srgbClr val="000000"/>
                </a:solidFill>
              </a:rPr>
              <a:t>Gate oxide </a:t>
            </a:r>
            <a:r>
              <a:rPr lang="en-US" sz="2400" dirty="0" smtClean="0">
                <a:solidFill>
                  <a:srgbClr val="000000"/>
                </a:solidFill>
                <a:sym typeface="Wingdings" pitchFamily="2" charset="2"/>
              </a:rPr>
              <a:t>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  </a:t>
            </a:r>
            <a:r>
              <a:rPr lang="en-US" sz="2400" dirty="0" smtClean="0">
                <a:solidFill>
                  <a:srgbClr val="000000"/>
                </a:solidFill>
              </a:rPr>
              <a:t>Small footprint </a:t>
            </a:r>
            <a:r>
              <a:rPr lang="en-US" sz="2400" dirty="0" smtClean="0">
                <a:solidFill>
                  <a:srgbClr val="000000"/>
                </a:solidFill>
                <a:sym typeface="Wingdings" pitchFamily="2" charset="2"/>
              </a:rPr>
              <a:t></a:t>
            </a:r>
            <a:endParaRPr lang="en-US" sz="2400" dirty="0" smtClean="0">
              <a:solidFill>
                <a:srgbClr val="000000"/>
              </a:solidFill>
            </a:endParaRPr>
          </a:p>
          <a:p>
            <a:pPr marL="0" indent="0" eaLnBrk="1" hangingPunct="1">
              <a:buFontTx/>
              <a:buNone/>
            </a:pPr>
            <a:r>
              <a:rPr lang="en-US" sz="2400" i="1" dirty="0">
                <a:solidFill>
                  <a:srgbClr val="000000"/>
                </a:solidFill>
              </a:rPr>
              <a:t> </a:t>
            </a:r>
            <a:r>
              <a:rPr lang="en-US" sz="2400" i="1" dirty="0" smtClean="0">
                <a:solidFill>
                  <a:srgbClr val="000000"/>
                </a:solidFill>
              </a:rPr>
              <a:t>  </a:t>
            </a:r>
            <a:r>
              <a:rPr lang="en-US" sz="2400" b="1" dirty="0" smtClean="0">
                <a:solidFill>
                  <a:srgbClr val="000000"/>
                </a:solidFill>
                <a:sym typeface="Wingdings" pitchFamily="2" charset="2"/>
              </a:rPr>
              <a:t>But</a:t>
            </a:r>
            <a:endParaRPr lang="en-US" sz="2400" b="1" dirty="0">
              <a:solidFill>
                <a:srgbClr val="000000"/>
              </a:solidFill>
              <a:sym typeface="Wingdings" pitchFamily="2" charset="2"/>
            </a:endParaRPr>
          </a:p>
          <a:p>
            <a:pPr marL="0" indent="0" eaLnBrk="1" hangingPunct="1">
              <a:buFontTx/>
              <a:buNone/>
            </a:pPr>
            <a:r>
              <a:rPr lang="en-US" sz="2400" b="1" dirty="0">
                <a:solidFill>
                  <a:srgbClr val="000000"/>
                </a:solidFill>
                <a:sym typeface="Wingdings" pitchFamily="2" charset="2"/>
              </a:rPr>
              <a:t>   </a:t>
            </a:r>
            <a:r>
              <a:rPr lang="en-US" sz="2400" b="1" dirty="0" smtClean="0">
                <a:solidFill>
                  <a:srgbClr val="000000"/>
                </a:solidFill>
                <a:sym typeface="Wingdings" pitchFamily="2" charset="2"/>
              </a:rPr>
              <a:t>     Is RG doping high enough?</a:t>
            </a:r>
            <a:endParaRPr lang="en-US" sz="2400" b="1" dirty="0">
              <a:solidFill>
                <a:srgbClr val="000000"/>
              </a:solidFill>
            </a:endParaRPr>
          </a:p>
          <a:p>
            <a:pPr marL="0" indent="0" eaLnBrk="1" hangingPunct="1">
              <a:buFontTx/>
              <a:buNone/>
            </a:pPr>
            <a:endParaRPr lang="en-US" sz="2400" b="1" i="1" dirty="0" smtClean="0">
              <a:solidFill>
                <a:srgbClr val="000000"/>
              </a:solidFill>
            </a:endParaRPr>
          </a:p>
        </p:txBody>
      </p:sp>
      <p:pic>
        <p:nvPicPr>
          <p:cNvPr id="9" name="Picture 59" descr="fet_gate_last_simp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146" y="1289942"/>
            <a:ext cx="4309599" cy="2191445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001000" y="64770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"/>
              </a:rPr>
              <a:t>DRC 2013</a:t>
            </a:r>
            <a:endParaRPr lang="en-US" sz="1400" dirty="0">
              <a:solidFill>
                <a:srgbClr val="000000"/>
              </a:solidFill>
              <a:latin typeface="Ar"/>
            </a:endParaRPr>
          </a:p>
        </p:txBody>
      </p:sp>
    </p:spTree>
    <p:extLst>
      <p:ext uri="{BB962C8B-B14F-4D97-AF65-F5344CB8AC3E}">
        <p14:creationId xmlns:p14="http://schemas.microsoft.com/office/powerpoint/2010/main" val="113485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/>
          <p:cNvSpPr txBox="1">
            <a:spLocks noChangeArrowheads="1"/>
          </p:cNvSpPr>
          <p:nvPr/>
        </p:nvSpPr>
        <p:spPr bwMode="auto">
          <a:xfrm>
            <a:off x="86060" y="6543911"/>
            <a:ext cx="2133600" cy="2476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defRPr/>
            </a:pPr>
            <a:fld id="{7EB0504B-7C15-45E2-840A-3EC76BC7509F}" type="slidenum">
              <a:rPr lang="en-US" sz="1000" b="1">
                <a:solidFill>
                  <a:srgbClr val="FFFFFF"/>
                </a:solidFill>
              </a:rPr>
              <a:pPr eaLnBrk="0" fontAlgn="base" hangingPunct="0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F0000"/>
                </a:buClr>
                <a:defRPr/>
              </a:pPr>
              <a:t>6</a:t>
            </a:fld>
            <a:endParaRPr lang="en-US" sz="1000" b="1" dirty="0">
              <a:solidFill>
                <a:srgbClr val="FFFFFF"/>
              </a:solidFill>
            </a:endParaRPr>
          </a:p>
        </p:txBody>
      </p:sp>
      <p:pic>
        <p:nvPicPr>
          <p:cNvPr id="33796" name="Picture 8" descr="2011_7_july_substitutional_gate_process.jpg"/>
          <p:cNvPicPr>
            <a:picLocks noChangeAspect="1"/>
          </p:cNvPicPr>
          <p:nvPr/>
        </p:nvPicPr>
        <p:blipFill rotWithShape="1">
          <a:blip r:embed="rId3" cstate="print"/>
          <a:srcRect t="7589" r="11967" b="50000"/>
          <a:stretch/>
        </p:blipFill>
        <p:spPr bwMode="auto">
          <a:xfrm>
            <a:off x="59971" y="914400"/>
            <a:ext cx="9084029" cy="206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5"/>
          <p:cNvSpPr txBox="1">
            <a:spLocks noChangeArrowheads="1"/>
          </p:cNvSpPr>
          <p:nvPr/>
        </p:nvSpPr>
        <p:spPr bwMode="auto">
          <a:xfrm>
            <a:off x="5343860" y="3535942"/>
            <a:ext cx="3723940" cy="217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b="1" dirty="0">
                <a:solidFill>
                  <a:srgbClr val="000000"/>
                </a:solidFill>
                <a:cs typeface="Calibri" pitchFamily="34" charset="0"/>
              </a:rPr>
              <a:t>MBE S/D Regrowth</a:t>
            </a:r>
          </a:p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400" dirty="0">
                <a:solidFill>
                  <a:srgbClr val="000000"/>
                </a:solidFill>
                <a:cs typeface="Calibri" pitchFamily="34" charset="0"/>
              </a:rPr>
              <a:t>Low-damage </a:t>
            </a:r>
            <a:r>
              <a:rPr lang="en-US" sz="2400" dirty="0">
                <a:solidFill>
                  <a:srgbClr val="000000"/>
                </a:solidFill>
                <a:cs typeface="Calibri" pitchFamily="34" charset="0"/>
              </a:rPr>
              <a:t>process</a:t>
            </a:r>
            <a:br>
              <a:rPr lang="en-US" sz="2400" dirty="0">
                <a:solidFill>
                  <a:srgbClr val="000000"/>
                </a:solidFill>
                <a:cs typeface="Calibri" pitchFamily="34" charset="0"/>
              </a:rPr>
            </a:br>
            <a:r>
              <a:rPr lang="en-US" sz="2400" dirty="0">
                <a:solidFill>
                  <a:srgbClr val="000000"/>
                </a:solidFill>
                <a:cs typeface="Calibri" pitchFamily="34" charset="0"/>
              </a:rPr>
              <a:t>  </a:t>
            </a:r>
            <a:r>
              <a:rPr lang="en-US" sz="2400" dirty="0">
                <a:solidFill>
                  <a:srgbClr val="000000"/>
                </a:solidFill>
                <a:cs typeface="Calibri" pitchFamily="34" charset="0"/>
              </a:rPr>
              <a:t>  Thermal </a:t>
            </a:r>
            <a:r>
              <a:rPr lang="en-US" sz="2400" dirty="0">
                <a:solidFill>
                  <a:srgbClr val="000000"/>
                </a:solidFill>
                <a:cs typeface="Calibri" pitchFamily="34" charset="0"/>
              </a:rPr>
              <a:t>gate metal            </a:t>
            </a:r>
            <a:br>
              <a:rPr lang="en-US" sz="2400" dirty="0">
                <a:solidFill>
                  <a:srgbClr val="000000"/>
                </a:solidFill>
                <a:cs typeface="Calibri" pitchFamily="34" charset="0"/>
              </a:rPr>
            </a:br>
            <a:r>
              <a:rPr lang="en-US" sz="2400" dirty="0">
                <a:solidFill>
                  <a:srgbClr val="000000"/>
                </a:solidFill>
                <a:cs typeface="Calibri" pitchFamily="34" charset="0"/>
              </a:rPr>
              <a:t>    </a:t>
            </a:r>
            <a:r>
              <a:rPr lang="en-US" sz="2400" dirty="0">
                <a:solidFill>
                  <a:srgbClr val="000000"/>
                </a:solidFill>
                <a:cs typeface="Calibri" pitchFamily="34" charset="0"/>
              </a:rPr>
              <a:t>No/Low-damage </a:t>
            </a:r>
            <a:r>
              <a:rPr lang="en-US" sz="2400" dirty="0">
                <a:solidFill>
                  <a:srgbClr val="000000"/>
                </a:solidFill>
                <a:cs typeface="Calibri" pitchFamily="34" charset="0"/>
              </a:rPr>
              <a:t>plasma</a:t>
            </a:r>
            <a:br>
              <a:rPr lang="en-US" sz="2400" dirty="0">
                <a:solidFill>
                  <a:srgbClr val="000000"/>
                </a:solidFill>
                <a:cs typeface="Calibri" pitchFamily="34" charset="0"/>
              </a:rPr>
            </a:br>
            <a:r>
              <a:rPr lang="en-US" sz="2400" dirty="0">
                <a:solidFill>
                  <a:srgbClr val="000000"/>
                </a:solidFill>
                <a:cs typeface="Calibri" pitchFamily="34" charset="0"/>
              </a:rPr>
              <a:t>    </a:t>
            </a:r>
            <a:r>
              <a:rPr lang="en-US" sz="2400" dirty="0">
                <a:solidFill>
                  <a:srgbClr val="000000"/>
                </a:solidFill>
                <a:cs typeface="Calibri" pitchFamily="34" charset="0"/>
              </a:rPr>
              <a:t>Dielectric post-regrowth</a:t>
            </a:r>
            <a:r>
              <a:rPr lang="en-US" sz="2400" dirty="0">
                <a:solidFill>
                  <a:srgbClr val="000000"/>
                </a:solidFill>
                <a:cs typeface="Calibri" pitchFamily="34" charset="0"/>
              </a:rPr>
              <a:t/>
            </a:r>
            <a:br>
              <a:rPr lang="en-US" sz="2400" dirty="0">
                <a:solidFill>
                  <a:srgbClr val="000000"/>
                </a:solidFill>
                <a:cs typeface="Calibri" pitchFamily="34" charset="0"/>
              </a:rPr>
            </a:br>
            <a:endParaRPr lang="en-US" sz="24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598" y="-108858"/>
            <a:ext cx="7772400" cy="1143000"/>
          </a:xfrm>
        </p:spPr>
        <p:txBody>
          <a:bodyPr/>
          <a:lstStyle/>
          <a:p>
            <a:r>
              <a:rPr lang="en-US" sz="3200" dirty="0"/>
              <a:t>Gate </a:t>
            </a:r>
            <a:r>
              <a:rPr lang="en-US" sz="3200" dirty="0" smtClean="0"/>
              <a:t>Replacement FET Process Flow</a:t>
            </a:r>
            <a:endParaRPr lang="en-US" sz="3200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152400"/>
            <a:ext cx="10668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3E096346-A79F-4F65-AF0D-573F389C3BBD}" type="slidenum">
              <a:rPr lang="en-US">
                <a:solidFill>
                  <a:srgbClr val="000000"/>
                </a:solidFill>
              </a:rPr>
              <a:pPr/>
              <a:t>6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60" y="3429000"/>
            <a:ext cx="5025567" cy="2438636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238460" y="5943836"/>
            <a:ext cx="4800600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rgbClr val="000000"/>
                </a:solidFill>
                <a:latin typeface="Ar"/>
              </a:rPr>
              <a:t>STEM FET cross section, color-coded by chemistry</a:t>
            </a:r>
            <a:br>
              <a:rPr lang="en-US" sz="1600" dirty="0">
                <a:solidFill>
                  <a:srgbClr val="000000"/>
                </a:solidFill>
                <a:latin typeface="Ar"/>
              </a:rPr>
            </a:br>
            <a:r>
              <a:rPr lang="en-US" sz="1400" i="1" dirty="0">
                <a:solidFill>
                  <a:srgbClr val="000000"/>
                </a:solidFill>
                <a:latin typeface="Ar"/>
              </a:rPr>
              <a:t>Figure courtesy Jeremy </a:t>
            </a:r>
            <a:r>
              <a:rPr lang="en-US" sz="1400" i="1" dirty="0">
                <a:solidFill>
                  <a:srgbClr val="000000"/>
                </a:solidFill>
                <a:latin typeface="Ar"/>
              </a:rPr>
              <a:t>Law (UCSB)</a:t>
            </a:r>
            <a:endParaRPr lang="en-US" sz="1400" i="1" dirty="0">
              <a:solidFill>
                <a:srgbClr val="000000"/>
              </a:solidFill>
              <a:latin typeface="Ar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1495760" y="4842111"/>
            <a:ext cx="2781300" cy="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838660" y="4308711"/>
            <a:ext cx="21717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100 nm </a:t>
            </a:r>
            <a:r>
              <a:rPr lang="en-US" sz="2400" b="1" dirty="0" err="1">
                <a:solidFill>
                  <a:srgbClr val="FF0000"/>
                </a:solidFill>
              </a:rPr>
              <a:t>L</a:t>
            </a:r>
            <a:r>
              <a:rPr lang="en-US" sz="2400" b="1" baseline="-25000" dirty="0" err="1">
                <a:solidFill>
                  <a:srgbClr val="FF0000"/>
                </a:solidFill>
              </a:rPr>
              <a:t>g</a:t>
            </a:r>
            <a:endParaRPr lang="en-US" sz="2400" b="1" baseline="-25000" dirty="0">
              <a:solidFill>
                <a:srgbClr val="FF00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4004010" y="5124686"/>
            <a:ext cx="6350" cy="327025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503875" y="5070711"/>
            <a:ext cx="2696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10 nm Thick Well</a:t>
            </a:r>
            <a:endParaRPr lang="en-US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8460" y="4308711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</a:rPr>
              <a:t>InAs</a:t>
            </a:r>
            <a:r>
              <a:rPr lang="en-US" b="1" dirty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S/D</a:t>
            </a:r>
            <a:endParaRPr lang="en-US" b="1" baseline="-25000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71960" y="3786979"/>
            <a:ext cx="2781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Nickel Gate Metal</a:t>
            </a:r>
            <a:endParaRPr lang="en-US" b="1" baseline="-250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43000" y="5451711"/>
            <a:ext cx="3495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</a:rPr>
              <a:t>InAlAs</a:t>
            </a:r>
            <a:r>
              <a:rPr lang="en-US" b="1" dirty="0">
                <a:solidFill>
                  <a:srgbClr val="000000"/>
                </a:solidFill>
              </a:rPr>
              <a:t> Back Barrier</a:t>
            </a:r>
            <a:endParaRPr lang="en-US" b="1" baseline="-25000" dirty="0">
              <a:solidFill>
                <a:srgbClr val="000000"/>
              </a:solidFill>
            </a:endParaRP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8001000" y="64770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"/>
              </a:rPr>
              <a:t>DRC 2013</a:t>
            </a:r>
            <a:endParaRPr lang="en-US" sz="1400" dirty="0">
              <a:solidFill>
                <a:srgbClr val="000000"/>
              </a:solidFill>
              <a:latin typeface="Ar"/>
            </a:endParaRPr>
          </a:p>
        </p:txBody>
      </p:sp>
    </p:spTree>
    <p:extLst>
      <p:ext uri="{BB962C8B-B14F-4D97-AF65-F5344CB8AC3E}">
        <p14:creationId xmlns:p14="http://schemas.microsoft.com/office/powerpoint/2010/main" val="7768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8" descr="2011_7_july_substitutional_gate_process.jpg"/>
          <p:cNvPicPr>
            <a:picLocks noChangeAspect="1"/>
          </p:cNvPicPr>
          <p:nvPr/>
        </p:nvPicPr>
        <p:blipFill rotWithShape="1">
          <a:blip r:embed="rId3" cstate="print"/>
          <a:srcRect t="7589" r="11967" b="50000"/>
          <a:stretch/>
        </p:blipFill>
        <p:spPr bwMode="auto">
          <a:xfrm>
            <a:off x="59971" y="914400"/>
            <a:ext cx="9084029" cy="206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598" y="-108858"/>
            <a:ext cx="7772400" cy="1143000"/>
          </a:xfrm>
        </p:spPr>
        <p:txBody>
          <a:bodyPr/>
          <a:lstStyle/>
          <a:p>
            <a:r>
              <a:rPr lang="en-US" sz="3200" dirty="0"/>
              <a:t>Gate </a:t>
            </a:r>
            <a:r>
              <a:rPr lang="en-US" sz="3200" dirty="0" smtClean="0"/>
              <a:t>Replacement FET Challenges</a:t>
            </a:r>
            <a:endParaRPr lang="en-US" sz="3200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152400"/>
            <a:ext cx="10668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3E096346-A79F-4F65-AF0D-573F389C3BBD}" type="slidenum">
              <a:rPr lang="en-US">
                <a:solidFill>
                  <a:srgbClr val="000000"/>
                </a:solidFill>
              </a:rPr>
              <a:pPr/>
              <a:t>7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2438400" y="914400"/>
            <a:ext cx="1600200" cy="1905000"/>
          </a:xfrm>
          <a:prstGeom prst="rect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152400" y="6123801"/>
            <a:ext cx="9220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cs typeface="Calibri" pitchFamily="34" charset="0"/>
              </a:rPr>
              <a:t>MBE regrowth is non-selective </a:t>
            </a:r>
            <a:r>
              <a:rPr lang="en-US" sz="2000" dirty="0">
                <a:solidFill>
                  <a:srgbClr val="000000"/>
                </a:solidFill>
                <a:cs typeface="Calibri" pitchFamily="34" charset="0"/>
                <a:sym typeface="Wingdings" pitchFamily="2" charset="2"/>
              </a:rPr>
              <a:t> requires photoresist </a:t>
            </a:r>
            <a:r>
              <a:rPr lang="en-US" sz="2000" dirty="0">
                <a:solidFill>
                  <a:srgbClr val="000000"/>
                </a:solidFill>
                <a:cs typeface="Calibri" pitchFamily="34" charset="0"/>
              </a:rPr>
              <a:t>planarization</a:t>
            </a:r>
            <a:endParaRPr lang="en-US" sz="20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17" y="3159972"/>
            <a:ext cx="2971800" cy="2377440"/>
          </a:xfrm>
          <a:prstGeom prst="rect">
            <a:avLst/>
          </a:prstGeom>
        </p:spPr>
      </p:pic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892559" y="5655820"/>
            <a:ext cx="372394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cs typeface="Calibri" pitchFamily="34" charset="0"/>
              </a:rPr>
              <a:t>SEM of dummy gate </a:t>
            </a:r>
            <a:endParaRPr lang="en-US" sz="2000" dirty="0">
              <a:solidFill>
                <a:srgbClr val="000000"/>
              </a:solidFill>
              <a:cs typeface="Calibri" pitchFamily="34" charset="0"/>
            </a:endParaRPr>
          </a:p>
        </p:txBody>
      </p:sp>
      <p:pic>
        <p:nvPicPr>
          <p:cNvPr id="23" name="Picture 16" descr="mee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13"/>
          <a:stretch>
            <a:fillRect/>
          </a:stretch>
        </p:blipFill>
        <p:spPr bwMode="auto">
          <a:xfrm>
            <a:off x="4953000" y="2994181"/>
            <a:ext cx="3276600" cy="291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8001000" y="64770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"/>
              </a:rPr>
              <a:t>DRC 2013</a:t>
            </a:r>
            <a:endParaRPr lang="en-US" sz="1400" dirty="0">
              <a:solidFill>
                <a:srgbClr val="000000"/>
              </a:solidFill>
              <a:latin typeface="Ar"/>
            </a:endParaRPr>
          </a:p>
        </p:txBody>
      </p:sp>
    </p:spTree>
    <p:extLst>
      <p:ext uri="{BB962C8B-B14F-4D97-AF65-F5344CB8AC3E}">
        <p14:creationId xmlns:p14="http://schemas.microsoft.com/office/powerpoint/2010/main" val="275545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6" name="Picture 8" descr="2011_7_july_substitutional_gate_process.jpg"/>
          <p:cNvPicPr>
            <a:picLocks noChangeAspect="1"/>
          </p:cNvPicPr>
          <p:nvPr/>
        </p:nvPicPr>
        <p:blipFill rotWithShape="1">
          <a:blip r:embed="rId3" cstate="print"/>
          <a:srcRect t="7589" r="11967" b="50000"/>
          <a:stretch/>
        </p:blipFill>
        <p:spPr bwMode="auto">
          <a:xfrm>
            <a:off x="59971" y="914400"/>
            <a:ext cx="9084029" cy="2068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0" name="Text Box 5"/>
          <p:cNvSpPr txBox="1">
            <a:spLocks noChangeArrowheads="1"/>
          </p:cNvSpPr>
          <p:nvPr/>
        </p:nvSpPr>
        <p:spPr bwMode="auto">
          <a:xfrm>
            <a:off x="457200" y="6276201"/>
            <a:ext cx="8991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cs typeface="Calibri" pitchFamily="34" charset="0"/>
              </a:rPr>
              <a:t>Short dummy gates are hard to </a:t>
            </a:r>
            <a:r>
              <a:rPr lang="en-US" sz="2000" dirty="0" err="1">
                <a:solidFill>
                  <a:srgbClr val="000000"/>
                </a:solidFill>
                <a:cs typeface="Calibri" pitchFamily="34" charset="0"/>
              </a:rPr>
              <a:t>planarize</a:t>
            </a:r>
            <a:r>
              <a:rPr lang="en-US" sz="2000" dirty="0">
                <a:solidFill>
                  <a:srgbClr val="000000"/>
                </a:solidFill>
                <a:cs typeface="Calibri" pitchFamily="34" charset="0"/>
              </a:rPr>
              <a:t>, aspect-ratio-limited gate length</a:t>
            </a:r>
            <a:endParaRPr lang="en-US" sz="20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01598" y="-108858"/>
            <a:ext cx="7772400" cy="1143000"/>
          </a:xfrm>
        </p:spPr>
        <p:txBody>
          <a:bodyPr/>
          <a:lstStyle/>
          <a:p>
            <a:r>
              <a:rPr lang="en-US" sz="3200" dirty="0"/>
              <a:t>Gate Replacement FET </a:t>
            </a:r>
            <a:r>
              <a:rPr lang="en-US" sz="3200" dirty="0" smtClean="0"/>
              <a:t>Challenges</a:t>
            </a:r>
            <a:endParaRPr lang="en-US" sz="3200" dirty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152400"/>
            <a:ext cx="10668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3E096346-A79F-4F65-AF0D-573F389C3BBD}" type="slidenum">
              <a:rPr lang="en-US">
                <a:solidFill>
                  <a:srgbClr val="000000"/>
                </a:solidFill>
              </a:rPr>
              <a:pPr/>
              <a:t>8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1241502" y="914400"/>
            <a:ext cx="2784088" cy="1905000"/>
          </a:xfrm>
          <a:prstGeom prst="rect">
            <a:avLst/>
          </a:prstGeom>
          <a:noFill/>
          <a:ln w="476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85"/>
          <a:stretch/>
        </p:blipFill>
        <p:spPr>
          <a:xfrm>
            <a:off x="1676400" y="2971800"/>
            <a:ext cx="3075879" cy="31154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79"/>
          <a:stretch/>
        </p:blipFill>
        <p:spPr>
          <a:xfrm>
            <a:off x="4648200" y="3012090"/>
            <a:ext cx="2895600" cy="308391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 bwMode="auto">
          <a:xfrm flipV="1">
            <a:off x="1447800" y="4191000"/>
            <a:ext cx="609600" cy="33851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 Box 5"/>
          <p:cNvSpPr txBox="1">
            <a:spLocks noChangeArrowheads="1"/>
          </p:cNvSpPr>
          <p:nvPr/>
        </p:nvSpPr>
        <p:spPr bwMode="auto">
          <a:xfrm>
            <a:off x="593802" y="4560174"/>
            <a:ext cx="1295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cs typeface="Calibri" pitchFamily="34" charset="0"/>
              </a:rPr>
              <a:t>Photoresist</a:t>
            </a:r>
            <a:endParaRPr lang="en-US" sz="2000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33400" y="3429000"/>
            <a:ext cx="1295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cs typeface="Calibri" pitchFamily="34" charset="0"/>
              </a:rPr>
              <a:t>Regrowth</a:t>
            </a:r>
            <a:endParaRPr lang="en-US" sz="2000" dirty="0">
              <a:solidFill>
                <a:srgbClr val="000000"/>
              </a:solidFill>
              <a:cs typeface="Calibri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 bwMode="auto">
          <a:xfrm flipV="1">
            <a:off x="1676400" y="3090486"/>
            <a:ext cx="1143000" cy="338514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8001000" y="65532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"/>
              </a:rPr>
              <a:t>DRC 2013</a:t>
            </a:r>
            <a:endParaRPr lang="en-US" sz="1400" dirty="0">
              <a:solidFill>
                <a:srgbClr val="000000"/>
              </a:solidFill>
              <a:latin typeface="Ar"/>
            </a:endParaRPr>
          </a:p>
        </p:txBody>
      </p:sp>
    </p:spTree>
    <p:extLst>
      <p:ext uri="{BB962C8B-B14F-4D97-AF65-F5344CB8AC3E}">
        <p14:creationId xmlns:p14="http://schemas.microsoft.com/office/powerpoint/2010/main" val="380512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02" y="-113189"/>
            <a:ext cx="8229600" cy="1143000"/>
          </a:xfrm>
        </p:spPr>
        <p:txBody>
          <a:bodyPr/>
          <a:lstStyle/>
          <a:p>
            <a:r>
              <a:rPr lang="en-US" sz="3200" dirty="0" smtClean="0"/>
              <a:t>Solution: MOCVD S/D Regrowth *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3" y="1643005"/>
            <a:ext cx="4318937" cy="34551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630680"/>
            <a:ext cx="4343400" cy="347472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8600" y="5410200"/>
            <a:ext cx="93726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MBE is non-selective to the SiO</a:t>
            </a:r>
            <a:r>
              <a:rPr lang="en-US" sz="2000" baseline="-250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2</a:t>
            </a:r>
            <a:r>
              <a:rPr lang="en-US" sz="20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pillar, while MOCVD is selective!</a:t>
            </a:r>
          </a:p>
          <a:p>
            <a:pPr defTabSz="804863" eaLnBrk="0" fontAlgn="base" hangingPunct="0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>
                <a:srgbClr val="FF0000"/>
              </a:buClr>
              <a:tabLst>
                <a:tab pos="173038" algn="l"/>
                <a:tab pos="630238" algn="l"/>
                <a:tab pos="1719263" algn="l"/>
              </a:tabLst>
            </a:pPr>
            <a:r>
              <a:rPr lang="en-US" sz="20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 PR planarization no longer </a:t>
            </a:r>
            <a:r>
              <a:rPr lang="en-US" sz="20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necessary  short </a:t>
            </a:r>
            <a:r>
              <a:rPr lang="en-US" sz="2000" dirty="0" err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L</a:t>
            </a:r>
            <a:r>
              <a:rPr lang="en-US" sz="2000" baseline="-25000" dirty="0" err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g</a:t>
            </a:r>
            <a:r>
              <a:rPr lang="en-US" sz="20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that will not fall over</a:t>
            </a:r>
            <a:endParaRPr lang="en-US" sz="2000" dirty="0">
              <a:solidFill>
                <a:srgbClr val="000000"/>
              </a:solidFill>
              <a:cs typeface="Tahoma" pitchFamily="34" charset="0"/>
              <a:sym typeface="Wingdings" pitchFamily="2" charset="2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609600" y="1029811"/>
            <a:ext cx="3525837" cy="3984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2pPr>
            <a:lvl3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3pPr>
            <a:lvl4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4pPr>
            <a:lvl5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/>
            <a:r>
              <a:rPr lang="en-US" sz="2400" dirty="0" smtClean="0">
                <a:solidFill>
                  <a:prstClr val="black"/>
                </a:solidFill>
                <a:ea typeface="ＭＳ Ｐゴシック" charset="-128"/>
              </a:rPr>
              <a:t>MBE </a:t>
            </a:r>
            <a:r>
              <a:rPr lang="en-US" sz="2400" dirty="0" err="1" smtClean="0">
                <a:solidFill>
                  <a:prstClr val="black"/>
                </a:solidFill>
                <a:ea typeface="ＭＳ Ｐゴシック" charset="-128"/>
              </a:rPr>
              <a:t>InAs</a:t>
            </a:r>
            <a:r>
              <a:rPr lang="en-US" sz="2400" dirty="0" smtClean="0">
                <a:solidFill>
                  <a:prstClr val="black"/>
                </a:solidFill>
                <a:ea typeface="ＭＳ Ｐゴシック" charset="-128"/>
              </a:rPr>
              <a:t> RG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5003800" y="1016318"/>
            <a:ext cx="3525837" cy="3984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34" charset="0"/>
                <a:ea typeface="ＭＳ Ｐゴシック" charset="0"/>
                <a:cs typeface="Tahoma" pitchFamily="34" charset="0"/>
              </a:defRPr>
            </a:lvl1pPr>
            <a:lvl2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2pPr>
            <a:lvl3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3pPr>
            <a:lvl4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4pPr>
            <a:lvl5pPr algn="l" defTabSz="9271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Tahoma" pitchFamily="-112" charset="0"/>
                <a:ea typeface="ＭＳ Ｐゴシック" charset="0"/>
                <a:cs typeface="Tahoma" pitchFamily="-112" charset="0"/>
              </a:defRPr>
            </a:lvl5pPr>
            <a:lvl6pPr marL="4572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6pPr>
            <a:lvl7pPr marL="9144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7pPr>
            <a:lvl8pPr marL="13716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8pPr>
            <a:lvl9pPr marL="1828800" algn="l" defTabSz="927100" rtl="0" eaLnBrk="1" fontAlgn="base" hangingPunct="1">
              <a:lnSpc>
                <a:spcPct val="87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Impact" pitchFamily="34" charset="0"/>
              </a:defRPr>
            </a:lvl9pPr>
          </a:lstStyle>
          <a:p>
            <a:pPr algn="ctr"/>
            <a:r>
              <a:rPr lang="en-US" sz="2400" dirty="0" smtClean="0">
                <a:solidFill>
                  <a:prstClr val="black"/>
                </a:solidFill>
                <a:ea typeface="ＭＳ Ｐゴシック" charset="-128"/>
              </a:rPr>
              <a:t>MOCVD InGaAs RG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95250" y="6535579"/>
            <a:ext cx="7600950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* </a:t>
            </a:r>
            <a:r>
              <a:rPr lang="en-US" sz="1600" dirty="0" err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Terao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</a:t>
            </a:r>
            <a:r>
              <a:rPr lang="en-US" sz="1600" i="1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et al, 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APEX 	2011, and </a:t>
            </a:r>
            <a:r>
              <a:rPr lang="en-US" sz="1600" dirty="0" err="1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Egard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 </a:t>
            </a:r>
            <a:r>
              <a:rPr lang="en-US" sz="1600" i="1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et al</a:t>
            </a:r>
            <a:r>
              <a:rPr lang="en-US" sz="1600" dirty="0">
                <a:solidFill>
                  <a:srgbClr val="000000"/>
                </a:solidFill>
                <a:cs typeface="Tahoma" pitchFamily="34" charset="0"/>
                <a:sym typeface="Wingdings" pitchFamily="2" charset="2"/>
              </a:rPr>
              <a:t>, DRC 2011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152400"/>
            <a:ext cx="1066800" cy="4572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p. </a:t>
            </a:r>
            <a:fld id="{3E096346-A79F-4F65-AF0D-573F389C3BBD}" type="slidenum">
              <a:rPr lang="en-US">
                <a:solidFill>
                  <a:srgbClr val="000000"/>
                </a:solidFill>
              </a:rPr>
              <a:pPr/>
              <a:t>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8001000" y="6477000"/>
            <a:ext cx="1066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Ar"/>
              </a:rPr>
              <a:t>DRC 2013</a:t>
            </a:r>
            <a:endParaRPr lang="en-US" sz="1400" dirty="0">
              <a:solidFill>
                <a:srgbClr val="000000"/>
              </a:solidFill>
              <a:latin typeface="Ar"/>
            </a:endParaRPr>
          </a:p>
        </p:txBody>
      </p:sp>
    </p:spTree>
    <p:extLst>
      <p:ext uri="{BB962C8B-B14F-4D97-AF65-F5344CB8AC3E}">
        <p14:creationId xmlns:p14="http://schemas.microsoft.com/office/powerpoint/2010/main" val="1817381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2057</Words>
  <Application>Microsoft Office PowerPoint</Application>
  <PresentationFormat>On-screen Show (4:3)</PresentationFormat>
  <Paragraphs>451</Paragraphs>
  <Slides>43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Default Design</vt:lpstr>
      <vt:lpstr>1_Default Design</vt:lpstr>
      <vt:lpstr>Equation</vt:lpstr>
      <vt:lpstr>Origin Graph</vt:lpstr>
      <vt:lpstr>Graph</vt:lpstr>
      <vt:lpstr>KGPlot</vt:lpstr>
      <vt:lpstr>Performance Impact of Post-Regrowth Channel Etching on InGaAs MOSFETs Having MOCVD Source-Drain Regrowth</vt:lpstr>
      <vt:lpstr>Overview</vt:lpstr>
      <vt:lpstr>Why III V VLSI?</vt:lpstr>
      <vt:lpstr>FET Device Physics</vt:lpstr>
      <vt:lpstr>Candidate III-V Planar Geometries</vt:lpstr>
      <vt:lpstr>Gate Replacement FET Process Flow</vt:lpstr>
      <vt:lpstr>Gate Replacement FET Challenges</vt:lpstr>
      <vt:lpstr>Gate Replacement FET Challenges</vt:lpstr>
      <vt:lpstr>Solution: MOCVD S/D Regrowth *</vt:lpstr>
      <vt:lpstr>MBE Versus MOCVD S/D Regrowth</vt:lpstr>
      <vt:lpstr>Poor subthreshold: Channel Degradation</vt:lpstr>
      <vt:lpstr>MOCVD: Digital Channel Etching</vt:lpstr>
      <vt:lpstr>MOCVD RG with Digital Channel Etching</vt:lpstr>
      <vt:lpstr>MOCVD RG with Digital Channel Etching</vt:lpstr>
      <vt:lpstr>MOCVD RG with Digital Channel Etching</vt:lpstr>
      <vt:lpstr>MOCVD RG with Digital Channel Etching</vt:lpstr>
      <vt:lpstr>MOCVD RG: Recent Results</vt:lpstr>
      <vt:lpstr>Conclusions</vt:lpstr>
      <vt:lpstr>Thanks for your time! Questions?   contact address: adc [at] ece.ucsb.edu</vt:lpstr>
      <vt:lpstr>BACK UP SLIDES</vt:lpstr>
      <vt:lpstr>Source-Drain Regrowth Data</vt:lpstr>
      <vt:lpstr>MOCVD RG: Recent Results</vt:lpstr>
      <vt:lpstr>FET Device Physics</vt:lpstr>
      <vt:lpstr>FET Device Scaling</vt:lpstr>
      <vt:lpstr>Gate First FET Process Flow</vt:lpstr>
      <vt:lpstr>Gate First FET Process Flow</vt:lpstr>
      <vt:lpstr>FET Process Development</vt:lpstr>
      <vt:lpstr>FET Process Development</vt:lpstr>
      <vt:lpstr>Gate First FET Process Flow</vt:lpstr>
      <vt:lpstr>FET Process Development</vt:lpstr>
      <vt:lpstr>Gate First FET Process Flow</vt:lpstr>
      <vt:lpstr>Gate First FET Process Flow</vt:lpstr>
      <vt:lpstr>Gate First FET Results</vt:lpstr>
      <vt:lpstr>Gate First FET Results</vt:lpstr>
      <vt:lpstr>Gate First FET Results</vt:lpstr>
      <vt:lpstr>FET: Access Resistance</vt:lpstr>
      <vt:lpstr>Gate First FET: Metal-Regrowth TLM</vt:lpstr>
      <vt:lpstr>Gate First FET: Issues</vt:lpstr>
      <vt:lpstr>Gate First FET: Issues</vt:lpstr>
      <vt:lpstr>FET Device Physics</vt:lpstr>
      <vt:lpstr>PowerPoint Presentation</vt:lpstr>
      <vt:lpstr>FET Device Scaling</vt:lpstr>
      <vt:lpstr>FET Process Development</vt:lpstr>
    </vt:vector>
  </TitlesOfParts>
  <Company>ECE UCSB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Impact of Post-Regrowth Channel Etching on InGaAs MOSFETs Having MOCVD Source-Drain Regrowth</dc:title>
  <dc:creator>Andy Carter</dc:creator>
  <cp:lastModifiedBy>Andy Carter</cp:lastModifiedBy>
  <cp:revision>8</cp:revision>
  <dcterms:created xsi:type="dcterms:W3CDTF">2013-06-24T18:22:00Z</dcterms:created>
  <dcterms:modified xsi:type="dcterms:W3CDTF">2013-06-24T19:00:19Z</dcterms:modified>
</cp:coreProperties>
</file>