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2" r:id="rId6"/>
    <p:sldMasterId id="2147483734" r:id="rId7"/>
  </p:sldMasterIdLst>
  <p:notesMasterIdLst>
    <p:notesMasterId r:id="rId52"/>
  </p:notesMasterIdLst>
  <p:handoutMasterIdLst>
    <p:handoutMasterId r:id="rId53"/>
  </p:handoutMasterIdLst>
  <p:sldIdLst>
    <p:sldId id="256" r:id="rId8"/>
    <p:sldId id="260" r:id="rId9"/>
    <p:sldId id="322" r:id="rId10"/>
    <p:sldId id="284" r:id="rId11"/>
    <p:sldId id="324" r:id="rId12"/>
    <p:sldId id="287" r:id="rId13"/>
    <p:sldId id="329" r:id="rId14"/>
    <p:sldId id="318" r:id="rId15"/>
    <p:sldId id="317" r:id="rId16"/>
    <p:sldId id="291" r:id="rId17"/>
    <p:sldId id="319" r:id="rId18"/>
    <p:sldId id="334" r:id="rId19"/>
    <p:sldId id="341" r:id="rId20"/>
    <p:sldId id="331" r:id="rId21"/>
    <p:sldId id="340" r:id="rId22"/>
    <p:sldId id="339" r:id="rId23"/>
    <p:sldId id="338" r:id="rId24"/>
    <p:sldId id="266" r:id="rId25"/>
    <p:sldId id="265" r:id="rId26"/>
    <p:sldId id="344" r:id="rId27"/>
    <p:sldId id="335" r:id="rId28"/>
    <p:sldId id="345" r:id="rId29"/>
    <p:sldId id="346" r:id="rId30"/>
    <p:sldId id="315" r:id="rId31"/>
    <p:sldId id="280" r:id="rId32"/>
    <p:sldId id="270" r:id="rId33"/>
    <p:sldId id="347" r:id="rId34"/>
    <p:sldId id="348" r:id="rId35"/>
    <p:sldId id="349" r:id="rId36"/>
    <p:sldId id="350" r:id="rId37"/>
    <p:sldId id="351" r:id="rId38"/>
    <p:sldId id="352" r:id="rId39"/>
    <p:sldId id="305" r:id="rId40"/>
    <p:sldId id="306" r:id="rId41"/>
    <p:sldId id="353" r:id="rId42"/>
    <p:sldId id="308" r:id="rId43"/>
    <p:sldId id="309" r:id="rId44"/>
    <p:sldId id="290" r:id="rId45"/>
    <p:sldId id="310" r:id="rId46"/>
    <p:sldId id="325" r:id="rId47"/>
    <p:sldId id="330" r:id="rId48"/>
    <p:sldId id="261" r:id="rId49"/>
    <p:sldId id="323" r:id="rId50"/>
    <p:sldId id="263" r:id="rId51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CC"/>
    <a:srgbClr val="FFFFFF"/>
    <a:srgbClr val="DDDDDD"/>
    <a:srgbClr val="969696"/>
    <a:srgbClr val="CCCCFF"/>
    <a:srgbClr val="66CCFF"/>
    <a:srgbClr val="CCECFF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90" autoAdjust="0"/>
    <p:restoredTop sz="94583" autoAdjust="0"/>
  </p:normalViewPr>
  <p:slideViewPr>
    <p:cSldViewPr>
      <p:cViewPr varScale="1">
        <p:scale>
          <a:sx n="96" d="100"/>
          <a:sy n="96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60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6" Type="http://schemas.openxmlformats.org/officeDocument/2006/relationships/image" Target="../media/image118.wmf"/><Relationship Id="rId11" Type="http://schemas.openxmlformats.org/officeDocument/2006/relationships/image" Target="../media/image123.wmf"/><Relationship Id="rId5" Type="http://schemas.openxmlformats.org/officeDocument/2006/relationships/image" Target="../media/image117.wmf"/><Relationship Id="rId10" Type="http://schemas.openxmlformats.org/officeDocument/2006/relationships/image" Target="../media/image122.wmf"/><Relationship Id="rId4" Type="http://schemas.openxmlformats.org/officeDocument/2006/relationships/image" Target="../media/image116.wmf"/><Relationship Id="rId9" Type="http://schemas.openxmlformats.org/officeDocument/2006/relationships/image" Target="../media/image12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6" Type="http://schemas.openxmlformats.org/officeDocument/2006/relationships/image" Target="../media/image141.wmf"/><Relationship Id="rId5" Type="http://schemas.openxmlformats.org/officeDocument/2006/relationships/image" Target="../media/image140.wmf"/><Relationship Id="rId4" Type="http://schemas.openxmlformats.org/officeDocument/2006/relationships/image" Target="../media/image1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2138"/>
            <a:ext cx="5137150" cy="417512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385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2138"/>
            <a:ext cx="5137150" cy="417512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4455" y="461404"/>
            <a:ext cx="5207272" cy="3942628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2138"/>
            <a:ext cx="5137150" cy="417512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6" y="4402138"/>
            <a:ext cx="5137150" cy="417512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89" y="8805863"/>
            <a:ext cx="3032125" cy="463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956" tIns="46478" rIns="92956" bIns="46478"/>
          <a:lstStyle/>
          <a:p>
            <a:fld id="{929B687A-ACA1-41DC-AF36-8E666E063186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89" y="8805863"/>
            <a:ext cx="3032125" cy="463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945" tIns="46474" rIns="92945" bIns="46474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1F497D"/>
              </a:buClr>
            </a:pPr>
            <a:fld id="{FC17F11B-2891-4470-A2FB-B2E2820D7BE0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1F497D"/>
                </a:buClr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2970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3277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34820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35844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22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ea typeface="Calibri" pitchFamily="34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emf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5.jpeg"/><Relationship Id="rId2" Type="http://schemas.openxmlformats.org/officeDocument/2006/relationships/tags" Target="../tags/tag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03.jpe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02.jpeg"/><Relationship Id="rId5" Type="http://schemas.openxmlformats.org/officeDocument/2006/relationships/image" Target="../media/image100.jpeg"/><Relationship Id="rId10" Type="http://schemas.openxmlformats.org/officeDocument/2006/relationships/image" Target="../media/image101.jpeg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4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129.jpeg"/><Relationship Id="rId18" Type="http://schemas.openxmlformats.org/officeDocument/2006/relationships/oleObject" Target="../embeddings/oleObject34.bin"/><Relationship Id="rId26" Type="http://schemas.openxmlformats.org/officeDocument/2006/relationships/image" Target="../media/image135.jpeg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132.jpeg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128.jpeg"/><Relationship Id="rId17" Type="http://schemas.openxmlformats.org/officeDocument/2006/relationships/oleObject" Target="../embeddings/oleObject33.bin"/><Relationship Id="rId25" Type="http://schemas.openxmlformats.org/officeDocument/2006/relationships/image" Target="../media/image134.jpeg"/><Relationship Id="rId2" Type="http://schemas.openxmlformats.org/officeDocument/2006/relationships/slideLayout" Target="../slideLayouts/slideLayout41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6.jpeg"/><Relationship Id="rId11" Type="http://schemas.openxmlformats.org/officeDocument/2006/relationships/image" Target="../media/image127.jpeg"/><Relationship Id="rId24" Type="http://schemas.openxmlformats.org/officeDocument/2006/relationships/image" Target="../media/image133.jpeg"/><Relationship Id="rId5" Type="http://schemas.openxmlformats.org/officeDocument/2006/relationships/image" Target="../media/image125.jpeg"/><Relationship Id="rId15" Type="http://schemas.openxmlformats.org/officeDocument/2006/relationships/image" Target="../media/image131.jpeg"/><Relationship Id="rId23" Type="http://schemas.openxmlformats.org/officeDocument/2006/relationships/oleObject" Target="../embeddings/oleObject38.bin"/><Relationship Id="rId10" Type="http://schemas.openxmlformats.org/officeDocument/2006/relationships/oleObject" Target="../embeddings/oleObject31.bin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124.jpe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130.jpeg"/><Relationship Id="rId22" Type="http://schemas.openxmlformats.org/officeDocument/2006/relationships/oleObject" Target="../embeddings/oleObject37.bin"/><Relationship Id="rId27" Type="http://schemas.openxmlformats.org/officeDocument/2006/relationships/oleObject" Target="../embeddings/oleObject39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oleObject" Target="../embeddings/oleObject45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145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4.jpeg"/><Relationship Id="rId11" Type="http://schemas.openxmlformats.org/officeDocument/2006/relationships/oleObject" Target="../embeddings/oleObject44.bin"/><Relationship Id="rId5" Type="http://schemas.openxmlformats.org/officeDocument/2006/relationships/image" Target="../media/image143.jpeg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142.jpeg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7772400" cy="1981200"/>
          </a:xfrm>
        </p:spPr>
        <p:txBody>
          <a:bodyPr/>
          <a:lstStyle/>
          <a:p>
            <a:pPr eaLnBrk="1" hangingPunct="1">
              <a:lnSpc>
                <a:spcPct val="117000"/>
              </a:lnSpc>
            </a:pPr>
            <a:r>
              <a:rPr lang="en-US" sz="3400" dirty="0" smtClean="0"/>
              <a:t>Nanometer InP Electron Devices for VLSI and THz Applications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360363" y="0"/>
            <a:ext cx="8174037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300" b="0" i="1" dirty="0">
                <a:solidFill>
                  <a:srgbClr val="000000"/>
                </a:solidFill>
                <a:latin typeface="Arial" charset="0"/>
                <a:cs typeface="Arial" charset="0"/>
              </a:rPr>
              <a:t>2014 </a:t>
            </a:r>
            <a:r>
              <a:rPr lang="en-US" sz="1300" b="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Device Research Conference, June 22-24, Santa Barbara, CA.</a:t>
            </a:r>
            <a:endParaRPr lang="en-US" sz="1300" b="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9157" name="AutoShape 6" descr="data:image/jpeg;base64,/9j/4AAQSkZJRgABAQAAAQABAAD/2wCEAAkGBwgHERUIBwgUFBUWFhYVFRcWExYRFxsXFh0iFxYZExcYHCggIBoqGxceJzEhJSkrMS4uGCA/ODMsNzQtLjcBCgoKDg0OGxAQGjAmICYvMS8vNi0sLCwxMTU4LDcrNiwsLC4vMiwvLzAsLS0vLCwsLDcsMCwuLCwtLDQsLCwsLf/AABEIAQsAvQMBEQACEQEDEQH/xAAcAAEAAgMBAQEAAAAAAAAAAAAABggBAgUHBAP/xABFEAACAQIBBgoHBgQFBQEAAAAAAQIDBAUGBxEhMXEXMjVBUVVhcpKzEiKBkaHS0xNCUnOxwRQ0YnQzgpOi0SSywuHxI//EABsBAQACAwEBAAAAAAAAAAAAAAABAgQFBgMH/8QANxEBAAECAwMMAQQBAwUAAAAAAAECAwQRMQUSIQYTMkFRYXGBkaHB0bEiM+HwQhQjUjSCorLx/9oADAMBAAIRAxEAPwD3EAAAAAAAAAAAAAAAAAAAAAAAAAAAAAAAAAAAAAAAAAAAAAAAAAAAAAAAAAAAAAAAAAAAAAAAAAAAAAAAAAAAAAAAAYerWB5LHPvhD1rBbjxU/mIzekW5lnh2wnqW48VP5hvHNycO2E9S3Hip/MN45uTh2wnqW48VP5hvHNycO2E9S3Hip/MN45uTh2wnqW48VP5hvHNyRz64VLVHBLh7nTf7kTVEapps1VTlTxnubSz44ZHXLAblb/QX7kRXTOkr1YW7TGdVMxHfEw04dsIezBrjxU/mLZvPm5lnh2wnqW48VP5hvHNycO2E9S3Hip/MN45uTh2wnqW48VP5hvHNycO2E9S3Hip/MN45uTh2wnqW48VP5hvHNycO2E9S3Hip/MN45uXouS2N0so7Sli9vRlCNVSajLQ2tEnHXo1fdJUmMpydUIAAAAAAAYlsApbS4q3IpLKp0hsQkAAbQhKo1CnHS3sREzERnK9u3XdriiiM5nSHcs8Hp0/WufWfR91f8muu4uqeFHCHZ4Dk7atxFWI/VV2dUffnw7nShCNNejCKS6EtBiTMzOcuit26LdO7RERHdGTYhd81zYW1z/iU9fStT9//ACetu/XRpLXYvZWFxMfro49scJ9evzzhwb+wqWetvTHmf7M2Vm/Tc8XFbS2TdwU560TpPxPZ+J9nyHu1QAAAALQZoeRrTuz8yReNGNX0pTElUAAAAAABiWwCltLirciksqnSGxCQABIcHslbx+1mvWkvcuZGrxV7fq3Y0h3mwtmxh7XO1x+uqPSOz5n06nRMVvwAAA1qQjUThOOlPU0TEzE5w87lui5RNFcZxOqL31s7SbpPZtT7Gbizc5yjefNto4KcHfm1OmseH94S+c9WCAAAFoM0PI1p3Z+ZIvGjGr6UpiSqAAAAAAAxLYBS2lxVuRSWVTpDYhIB+1lSVapGm+d69y1v4I87tW7RMszAWIv4q3bnSZ4+EcZ9oSw0r6eAAAAABysoKXpQjVS2PR7H/wC0jMwVWVU0uY5TWIqs0XY1icvKf5iHCNk4sAAALQZoeRrTuz8yReNGNX0pTElUAAAAAABiWwCltLirciksqnSGxCQD7MHa+2jp7f0Zj4r9qf71tvsKYjH28+//ANZSY1L6IAAAAAB8GN/4L3x/VGThP3Y82j5Q/wDQ1eNP5hHDauAAAAC0GaHka07s/MkXjRjV9KUxJVAAAAAAAYlsApbS4q3IpLKp0hsQkA/S2q/YTjV6Gn7Of4FLlO9TNLIwl/mL9F3smJ8uv2S1NPWmaR9SiYmM4ZCQAAAAcfKCstEaCfP6T3LUv1+BnYKjjNXk5TlPiI3aLEa570/iPXj6OKbBx4AAAWgzQ8jWndn5ki8aMavpSmJKoAAAAAADEtgFLaXFW5FJZVOkNiEgADt4LfJpWtV61xe1dG9GuxdjKd+PN2PJ/acVUxhbk8Y6PfHZ4x1d3g65hOqAAAD8rivTtourVepfHsRaiia6t2GNisVbw1qbtyeEe/dHei1zXncSdWptfwXMjc26IopimHzXF4mvE3qrtes+3ZH98X5l2OAAAFoM0PI1p3Z+ZIvGjGr6UpiSqAAAAAAAxLYBS2lxVuRSWVTpDYhIAAAdWzxmdP1LqPpL8S2+1c5hXcHE8aODp8ByjrtxFGIjejtjXzjr8dfGXTp4haVOLcR9r9F+5mHVh7lP+Lo7W1sFdj9N2POcp9JyfpK7toa5V4r/ADIrFqudKZ9HtXj8LRGdV2mP+6Hx3GMW9PVR0zfuXvf7HvRg656XBqcVyiw1qMrX659I9Z+Ilxbq6q3T9OtLcuZbjYW7VNuMqXIYzHXsXXv3Z8I6o8PvV+J6MQAAAAFoM0PI1p3Z+ZIvGjGr6UpiSqAAAAAAAxLYBS2lxVuRSWVTpDYhIAAAAAAAAAAAAAABaDNDyNad2fmSLxoxq+lKYkqgAAAAAAMS2AUtpcVbkUllU6Q2ISAAAHbybyTxrKV6MLtNMU9Eqkn6FNPtlzvsim+wwMbtLDYOP92rj2Rxn0+8oI46PQsOzLw0elimMtv8NKmopPn9abenwo5y9yrnP/ates/Efa24+2tmYwlrRQxa4T6ZKnNe5RX6nhTyrv5/qt0+WcfMm53onj+afHsNTrYfUhdRXNBOnU/022n7JN9huMJylwt6d25E0T38Y9fuMu9G7MIFOEqbdOpFpptNNNNNammnrT7DoImJjONEMEgAAAALQZoeRrTuz8yReNGNX0pTElUAAAAAABiWwCltLirciksqnSGxCQABOM2mQzynm73EU1bU3oehuLqT/BFrWorna6dC16WtDtvbH+jp5u3+5PtHb49kec99qYze9W1vRtIRt7WlGEIpKMYpRiktiSWxHz2uuquqaq5zmdc136lUgACGZwchLXKeDurSKhdRXqz2Kej7lXs6JbVu0o3eyNs14OuKK+NudY7O+PmOvxUqpz4wr9WpVLeUqFeDjKLcZRepqUXoafamj6LTVFVMVUznE8YUaFgAAALQZoeRrTuz8yReNGNX0pTElUAAAAAABiWwCltLirciksqnSGxCQD9rK1q31SFnbL16k40496b9FaezSyly5Taom5VpETM+XEWkwTC7fBbenhtnHRCnFRXa+eT7W9Lfa2fJ8ViK8Requ16zP9jy0esRk+08EgAAAA8Uz3YFGzuKeM28NCrJwqaNn2kF6r3uHlnc8mMZNyzVYqnjTxjwn6n8vOqMpeZnUqgAABaDNDyNad2fmSLxoxq+lKYkqgAAAAAAMS2AUtpcVbkUllU6Q2ISASvNZQVxi1spLVF1J+GnJr46DUber3Nn3Mu6PePhMRxWMPmj1AAAAAAguee3hWwuVWS106tKa3uX2f6TZv8Ak1XNOOiI64mPbP4Ur0eBH0NQAAALQZoeRrTuz8yReNGNX0pTElUAAAAAABiWwCltLirciksqnSGxCQCS5t7yFjilrVqS0JzdP/Vi6cf90kavbVqbmAu0x2Z+kxP4hMarJHzF6gAAAAAQDPZeRt8OVs9tWtTit0dNRvd6i96Oi5MWpqxm/wD8aZn14fKlejwc+gKAAABaDNDyNad2fmSLxoxq+lKYkqgAAAAAAMS2AUtpcVbkUllU6Q2ISAbQnOm1UpTakmmmtqa1prt0kTETGU6CzORuUFHKW0p4hTa9LR6NWK+7UXGW7nXY0fLNpYKrB4iq1Omsd8dX1Pe9KZzh3DBWAAAAB4Bncyjhjl5/C2s9NK3UoJrZKo3/APo12alH/K+k+icnsBOGw2/XH6q+Pl1ffm8pnOUHN8gAAALQZoeRrTuz8yReNGNX0pTElUAAAAAABiWwCltLirciksqnSGxCQABIMjMq7zJSv/E2y9KnLQqtNvQpJbGnzSWl6H2s120tm28da3KuExpPZ/HamJyWBycyjwvKSn/E4XcqWz0oPVUg+icdq37HzNnzrGYC/hK9y7Tl2T1T4T/Z7XpExLrGGkAxOUYJynJJLW29SSXSIiZnKB5NnFzmUpRlhOTNfS5aY1K8XqS540Hzt/jWpc2l612GxuT9UVRfxUaaUz+avr14cJpNWejyJLRqR2SgAAAALQZoeRrTuz8yReNGNX0pTElUAAAAAABiWwCltLirciksqnSGxCQAAA/W1ubizmrizrzpzWyUJOElua1lLlui5Tu1xEx2TGcCYYfnTyqsl6FS4p1vzaWl++m46faaW9ycwNyc4pmnwn7zTvS+yrngylmtEbe1j2qnUb+NTQeNPJfBRPGap84+kzVKLY5lTjmP+riuJTnH8C0Qp9K0wgkno6XpZtsLs7C4XjaoiJ7dZ9Z4+is8XHM0AAAAAAtBmh5GtO7PzJF40Y1fSlMSVQAAAAAAGJbAKW0uKtyKSyqdIbEJAAADalTnWap0oOUnsSTk3uSIqqimM5nKFaqqaKZqqnKI7eDu2mR+N3PrO2UF/XJL4LS/ejX3Nq4aj/LPwhqL238DbnLfz8Iz9+Ee76KmQuMwWmLpS7FN/vFHnG2MNPbHl/Lxp5S4KZ470eX1MuLiGE4hhv8APWkoLp0aY+JaVp9pnWcTavft1RP59NW1w2Ow+J/Zrifz6Tx9nxHuygAAAAALQZoeRrTuz8yReNGNX0pTElUAAAAAABiWwCltLirciksqnSGxCQAB0sCwa5xup9hb6ktc5taVFfu+hGLi8XRhqN6ryjtYO0NoWsFa5yvjM6R2/wAds/L1HB8GssHj9nZ0tf3pPXKXef7bDk8Ti7uIqzrny6ofOsbtG/jK967PDqjqjwj51dExmCAazhGonCpFNPU01pTXaiYmYnOFqappnOmcpQXKvI+FJO+wiGzXOmterndP5fd0G/2ftSZmLd6fCfv79XY7H2/NdUWcTPhV8T9+vag5v3XAAAAAtBmh5GtO7PzJF40Y1fSlMSVQAAAAAAGJbAKW0uKtyKSyqdIbEJAMpOXqxWlvUktel82gZ5akzEcZewZO4VDB6EbZL1uNN9M3t9i2LsRxWMxM4i7NfV1eD5ftPHVYzEVXOrSO6P7xnvdMxWuAAAAB5blvhEcMuPtKEdEKumSXRJcdLs1p+063ZeKm9Zyq1p4fT6LsDHzisNu1z+qjhPh1T8eSOmybwAAALQZoeRrTuz8yReNGNX0pTElUAAAAAABiWwCltLirciksqnSGxCQDr5JUI3N7RpzWpScvAnJfFIw9oVzRhq5jsy9ZyazbN2bWBu1R2Zes5fL104x8xAAAAAAi2cS3VW0VbnhUi/Y/Va+K9xttjV7uI3e2J+3R8mbs04yaP+VM+3H4eaHUu+AAAC0GaHka07s/MkXjRjV9KUxJVAAAAAAAYlsApbS4q3IpLKp0hsQkA7mRVRU76k3z+nH3xej4mBtOnPC1+X5ajbtG9gLmXdPvD1g4981AAAAAAjeX9WNOylFvjThFb9PpfpFmz2RTM4mJ7In6+W/5N0TVjonsiZ9svl5edY+hAAABaDNDyNad2fmSLxoxq+lKYkqgAAAAAAMS2AUtpcVbkUllU6Q2ISAfra152s43FLbCSkt8XpKXKIrpmidJjJ53bVN23Vbq0mJj1e0WN3SvqcbqhLTGaTXt5n2nD3bdVquaKtYfKcRYrsXarVesTk/c83gAAAADz3OPiUa1SGHUpcT1596XFW9R/wC46TYuH3aJuz18I8P/AL+HccmMHNFqrEVf5cI8I19Z/CGm7dSAAAFoM0PI1p3Z+ZIvGjGr6UpiSqAAAAAAAxLYBS2lxVuRSWVTpDYhIAAk+RuUiwl/wl7J/ZSelPb6Enz918//ANNVtLAc/G/R0o9/5c/tzY/+rp52104/8o++z07HpdOcKqVSnJNNaU09Kaexpo5aYmJylwFVNVMzTVGUw2IVAAHByoyjo4LD7Om1KtJerHo/qn0Ls5/e1sMBgKsTVnPCmNZ+I/vButk7Irxte9VwojWe3ujv/HpE+WVqtSvJ1a09MpNuTe1t7WdbTTFMRTGkPotFFNFMU0xlEcIaFlgAAAtBmh5GtO7PzJF40Y1fSlMSVQAAAAAAGJbAKW0uKtyKSyqdIbEJAAADqYPlBiOD+raVtMfwS9aHsW1ezQYmJwVnEdOOPbGv98Wvxuy8NjONynj2xwn+fNK7XODbtf8AWWE0/wCiSmv92g1FzYdef6K48+H25u9yVuRP+1cifGJj8Zv3lnAwz7lrWe9QX/mecbEvddVPv9PGnktis+NdPv8ATi4nl1f3K+zsaSorp0+nP2NrQvc95nWNjWqJzuTve0NthOTOHtTvXpmufSPufXyRWpOdVupVm5N6229Lb6W2beIimMojg6OmmKYimmMojsakpAAAABaDNDyNad2fmSLxoxq+lKYkqgAAAAAAMS2AUtpcVbkUllU6Q2ISAAAAAAAAAAAAAAAWgzQ8jWndn5ki8aMavpSmJKoAAAAAAA9eoDypZisnlqWKXfio/SIyX35Z4C8n+tbvxUfpDKDnKjgLyf61u/FR+kMoOcqOAvJ/rW78VH6Qyg5yo4C8n+tbvxUfpDKDnKjgLyf61u/FR+kMoOcqeUZxMnLXJW+lhVjWnOChCWmo4uWmS0vixS0ewrL1onOOKMkLvqwu2jeV6VpUk0qlWnTbW1KclFtaefQwiZyh7nwF5P8AWt34qP0i+UPDnKjgLyf61u/FR+kMoOcqOAvJ/rW78VH6Qyg5yo4C8n+tbvxUfpDKDnKjgLyf61u/FR+kMoOcqOAvJ/rW78VH6Qyg5yp6Bkzglvk5a08ItKs5QpJqLnocnpk5a/RSW2XQSrM5zm6gQAAAAAAAAAAAAAAAVtz5crz/ACqP6MpOr3t6IAQ9HQyd/nLb+4oeZEmFatFwS7GAAAAAAAAAAAAAAAAAAAAAAAFbc+XK8/yqP6MpOr3t6IAQ9HQyd/nLb+4oeZEmFatFwS7GAAAAAAAAAAAAAAAAAAAAAAAFbc+XK8/yqP6MpOr3t6IAQ9HQyd/nLb+4oeZEmFatFwS7GAAAAAAAAAAAAAAAAAAAAAAAFbc+XK8/yqP6MpOr3t6IAQ9HQyd/nLb+4oeZEmFatFwS7GAAAAAAAAAAD//Z"/>
          <p:cNvSpPr>
            <a:spLocks noChangeAspect="1" noChangeArrowheads="1"/>
          </p:cNvSpPr>
          <p:nvPr/>
        </p:nvSpPr>
        <p:spPr bwMode="auto">
          <a:xfrm>
            <a:off x="120650" y="-130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2667000"/>
            <a:ext cx="64770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 eaLnBrk="1" hangingPunct="1">
              <a:buClr>
                <a:srgbClr val="FF0000"/>
              </a:buClr>
              <a:defRPr/>
            </a:pPr>
            <a:r>
              <a:rPr lang="en-US" sz="2400" i="1" kern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M.J.W. Rodwell, UCSB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97775" y="3732580"/>
            <a:ext cx="8077200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 eaLnBrk="1" hangingPunct="1">
              <a:buClr>
                <a:srgbClr val="FF0000"/>
              </a:buClr>
              <a:defRPr/>
            </a:pPr>
            <a:r>
              <a:rPr lang="en-US" sz="2400" b="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S. Lee, C.-Y. Huang, D. Elias, V. Chobpattanna, J. Rode, </a:t>
            </a:r>
            <a:br>
              <a:rPr lang="en-US" sz="2400" b="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400" b="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H.-W. Chiang, P. Choudhary, R. Maurer, , A.C. Gossard, </a:t>
            </a:r>
            <a:br>
              <a:rPr lang="en-US" sz="2400" b="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400" b="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S. Stemmer: </a:t>
            </a:r>
            <a:r>
              <a:rPr lang="en-US" sz="240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UCSB</a:t>
            </a:r>
          </a:p>
          <a:p>
            <a:pPr defTabSz="927100" eaLnBrk="1" hangingPunct="1">
              <a:buClr>
                <a:srgbClr val="FF0000"/>
              </a:buClr>
              <a:defRPr/>
            </a:pPr>
            <a:endParaRPr lang="en-US" sz="2400" b="0" i="1" kern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defTabSz="927100" eaLnBrk="1" hangingPunct="1">
              <a:buClr>
                <a:srgbClr val="FF0000"/>
              </a:buClr>
              <a:defRPr/>
            </a:pPr>
            <a:r>
              <a:rPr lang="en-US" sz="2400" b="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M. Urteaga, B. Brar: </a:t>
            </a:r>
            <a:r>
              <a:rPr lang="en-US" sz="2400" i="1" kern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Teledyne Scientific</a:t>
            </a:r>
            <a:endParaRPr lang="en-US" sz="2400" b="0" i="1" kern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defTabSz="927100" eaLnBrk="1" hangingPunct="1">
              <a:buClr>
                <a:srgbClr val="FF0000"/>
              </a:buClr>
              <a:defRPr/>
            </a:pPr>
            <a:endParaRPr lang="en-US" sz="2400" b="0" i="1" kern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458200" cy="3984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MOSFET: 2.5nm ZrO</a:t>
            </a:r>
            <a:r>
              <a:rPr lang="en-US" baseline="-25000" dirty="0" smtClean="0">
                <a:solidFill>
                  <a:srgbClr val="FFFF00"/>
                </a:solidFill>
              </a:rPr>
              <a:t>2 </a:t>
            </a:r>
            <a:r>
              <a:rPr lang="en-US" dirty="0" smtClean="0">
                <a:solidFill>
                  <a:srgbClr val="FFFF00"/>
                </a:solidFill>
              </a:rPr>
              <a:t>/ 1nm Al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O</a:t>
            </a:r>
            <a:r>
              <a:rPr lang="en-US" baseline="-25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 / 2.5nm InAs</a:t>
            </a:r>
          </a:p>
        </p:txBody>
      </p:sp>
      <p:cxnSp>
        <p:nvCxnSpPr>
          <p:cNvPr id="63492" name="Straight Connector 15"/>
          <p:cNvCxnSpPr>
            <a:cxnSpLocks noChangeShapeType="1"/>
          </p:cNvCxnSpPr>
          <p:nvPr/>
        </p:nvCxnSpPr>
        <p:spPr bwMode="auto">
          <a:xfrm>
            <a:off x="457200" y="685800"/>
            <a:ext cx="8153400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174" y="779055"/>
            <a:ext cx="7952426" cy="575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205890" y="6530343"/>
            <a:ext cx="2793009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*Heavy elements look brighter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245985" y="6530343"/>
            <a:ext cx="2761269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Courtesy of S. Kraemer (UCSB)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80901" y="6540695"/>
            <a:ext cx="2910284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Lee </a:t>
            </a:r>
            <a:r>
              <a:rPr lang="en-US" sz="1600" i="1" dirty="0" smtClean="0">
                <a:solidFill>
                  <a:srgbClr val="FFFF00"/>
                </a:solidFill>
                <a:latin typeface="Calibri" pitchFamily="34" charset="0"/>
              </a:rPr>
              <a:t>et al.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, 2014 VSLI Symposium</a:t>
            </a:r>
            <a:endParaRPr lang="en-US" sz="16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MOSFET: 2.5nm ZrO</a:t>
            </a:r>
            <a:r>
              <a:rPr lang="en-US" baseline="-25000" dirty="0" smtClean="0"/>
              <a:t>2 </a:t>
            </a:r>
            <a:r>
              <a:rPr lang="en-US" dirty="0" smtClean="0"/>
              <a:t>/ 1nm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/ 2.5nm InAs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041" t="8334" r="1620" b="3905"/>
          <a:stretch>
            <a:fillRect/>
          </a:stretch>
        </p:blipFill>
        <p:spPr bwMode="auto">
          <a:xfrm>
            <a:off x="30163" y="740650"/>
            <a:ext cx="37560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 l="2403" t="8369" r="12669" b="3874"/>
          <a:stretch>
            <a:fillRect/>
          </a:stretch>
        </p:blipFill>
        <p:spPr bwMode="auto">
          <a:xfrm>
            <a:off x="5340100" y="779055"/>
            <a:ext cx="3270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80901" y="6540695"/>
            <a:ext cx="2910284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Lee </a:t>
            </a:r>
            <a:r>
              <a:rPr lang="en-US" sz="1600" i="1" dirty="0" smtClean="0">
                <a:latin typeface="Calibri" pitchFamily="34" charset="0"/>
              </a:rPr>
              <a:t>et al.</a:t>
            </a:r>
            <a:r>
              <a:rPr lang="en-US" sz="1600" dirty="0" smtClean="0">
                <a:latin typeface="Calibri" pitchFamily="34" charset="0"/>
              </a:rPr>
              <a:t>, 2014 VSLI Symposium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 l="3560" t="8977" r="10744" b="2850"/>
          <a:stretch>
            <a:fillRect/>
          </a:stretch>
        </p:blipFill>
        <p:spPr bwMode="auto">
          <a:xfrm>
            <a:off x="78615" y="3736217"/>
            <a:ext cx="3265487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 l="54193" t="8010" b="48746"/>
          <a:stretch>
            <a:fillRect/>
          </a:stretch>
        </p:blipFill>
        <p:spPr bwMode="auto">
          <a:xfrm>
            <a:off x="5076975" y="3966670"/>
            <a:ext cx="3642765" cy="248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MOSFET: 2.5nm ZrO</a:t>
            </a:r>
            <a:r>
              <a:rPr lang="en-US" baseline="-25000" dirty="0" smtClean="0"/>
              <a:t>2</a:t>
            </a:r>
            <a:r>
              <a:rPr lang="en-US" dirty="0" smtClean="0"/>
              <a:t>/ 1nm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/ 2.5nm InAs</a:t>
            </a:r>
            <a:endParaRPr lang="en-US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/>
          <a:srcRect l="2162" t="7922" b="2614"/>
          <a:stretch>
            <a:fillRect/>
          </a:stretch>
        </p:blipFill>
        <p:spPr bwMode="auto">
          <a:xfrm>
            <a:off x="78615" y="1355130"/>
            <a:ext cx="4627689" cy="375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 descr="Pict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24" y="1316725"/>
            <a:ext cx="4303166" cy="38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08935" y="6540695"/>
            <a:ext cx="3375924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FETs: Lee </a:t>
            </a:r>
            <a:r>
              <a:rPr lang="en-US" sz="1600" i="1" dirty="0" smtClean="0">
                <a:latin typeface="Calibri" pitchFamily="34" charset="0"/>
              </a:rPr>
              <a:t>et al.</a:t>
            </a:r>
            <a:r>
              <a:rPr lang="en-US" sz="1600" dirty="0" smtClean="0">
                <a:latin typeface="Calibri" pitchFamily="34" charset="0"/>
              </a:rPr>
              <a:t>, 2014 VSLI Symposium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2665" y="6501400"/>
            <a:ext cx="3879524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Dielectrics: V. Chobpattana, </a:t>
            </a:r>
            <a:r>
              <a:rPr lang="en-US" sz="1600" i="1" dirty="0" smtClean="0">
                <a:latin typeface="Calibri" pitchFamily="34" charset="0"/>
              </a:rPr>
              <a:t>et al</a:t>
            </a:r>
            <a:r>
              <a:rPr lang="en-US" sz="1600" dirty="0" smtClean="0">
                <a:latin typeface="Calibri" pitchFamily="34" charset="0"/>
              </a:rPr>
              <a:t>., APL 2014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1879" y="5388989"/>
            <a:ext cx="842434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  <a:sym typeface="Symbol" pitchFamily="18" charset="2"/>
              </a:rPr>
              <a:t>Performance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: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Equals Intel 22nm </a:t>
            </a: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NMOS </a:t>
            </a: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finFET (HP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), surpasses 14nm FDSOI 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Channel, Dielectric, and Spacer Design</a:t>
            </a:r>
            <a:endParaRPr lang="en-US" dirty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21879" y="4112055"/>
            <a:ext cx="842434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  <a:sym typeface="Symbol" pitchFamily="18" charset="2"/>
              </a:rPr>
              <a:t>On-current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: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Thin dielectrics, thin channels; too thin ?→ scattering .  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high indium content 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(not clear why)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.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pic>
        <p:nvPicPr>
          <p:cNvPr id="22" name="Picture 21" descr="Pictur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9685" y="716829"/>
            <a:ext cx="4035270" cy="3547016"/>
          </a:xfrm>
          <a:prstGeom prst="rect">
            <a:avLst/>
          </a:prstGeom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21880" y="5192843"/>
            <a:ext cx="842434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  <a:sym typeface="Symbol" pitchFamily="18" charset="2"/>
              </a:rPr>
              <a:t>Subthreshold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: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dielectrics, thin channels, thick spacers 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21880" y="6009430"/>
            <a:ext cx="842434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  <a:sym typeface="Symbol" pitchFamily="18" charset="2"/>
              </a:rPr>
              <a:t>Tunneling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: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thin channels, low indium content, thick spacers 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pic>
        <p:nvPicPr>
          <p:cNvPr id="25" name="Picture 24" descr="2014_6_22_MOSFETS_DR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564" y="772675"/>
            <a:ext cx="4016371" cy="3232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340937" cy="398463"/>
          </a:xfrm>
        </p:spPr>
        <p:txBody>
          <a:bodyPr/>
          <a:lstStyle/>
          <a:p>
            <a:r>
              <a:rPr lang="en-US" dirty="0" smtClean="0"/>
              <a:t>Double Heterojunction MOSFETs: Low Leakage</a:t>
            </a:r>
            <a:endParaRPr lang="en-US" dirty="0"/>
          </a:p>
        </p:txBody>
      </p:sp>
      <p:pic>
        <p:nvPicPr>
          <p:cNvPr id="3" name="Picture 2" descr="2014_6_22_MOSFETS_D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475" y="802234"/>
            <a:ext cx="3820332" cy="285719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1879" y="5016851"/>
            <a:ext cx="842434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InP spacer in highest-field region: BTBT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 r="39951" b="50838"/>
          <a:stretch>
            <a:fillRect/>
          </a:stretch>
        </p:blipFill>
        <p:spPr bwMode="auto">
          <a:xfrm>
            <a:off x="4932520" y="1215048"/>
            <a:ext cx="3672005" cy="225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16175" y="3544215"/>
            <a:ext cx="2412071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Byeongkyu Cho: MS report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66648" y="3659430"/>
            <a:ext cx="4179349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Huang </a:t>
            </a: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</a:rPr>
              <a:t>et al.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, 2014 DRC</a:t>
            </a:r>
            <a:r>
              <a:rPr lang="en-US" sz="1600" b="0" dirty="0" smtClean="0">
                <a:latin typeface="Calibri" pitchFamily="34" charset="0"/>
              </a:rPr>
              <a:t>,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2014 Les Eastman Conf., 2014 IEDM (submitted)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9045" y="5592926"/>
            <a:ext cx="842434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InGaAs spacer in lower-field regions: less added resistance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9045" y="4440776"/>
            <a:ext cx="842434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Meet GP (1nA/</a:t>
            </a:r>
            <a:r>
              <a:rPr lang="en-US" sz="2400" i="1" dirty="0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m), LP  (30pA/</a:t>
            </a:r>
            <a:r>
              <a:rPr lang="en-US" sz="2400" i="1" dirty="0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m), ULP (10 pA/</a:t>
            </a:r>
            <a:r>
              <a:rPr lang="en-US" sz="2400" i="1" dirty="0" smtClean="0">
                <a:solidFill>
                  <a:srgbClr val="00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m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m) specs ?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itle 4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8382000" cy="533400"/>
          </a:xfrm>
        </p:spPr>
        <p:txBody>
          <a:bodyPr/>
          <a:lstStyle/>
          <a:p>
            <a:pPr eaLnBrk="1" hangingPunct="1"/>
            <a:r>
              <a:rPr lang="en-US" smtClean="0"/>
              <a:t>FinFETs</a:t>
            </a:r>
            <a:r>
              <a:rPr lang="en-US" dirty="0" smtClean="0"/>
              <a:t> by Atomic Layer Epitaxy: Why ?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93830" y="4067761"/>
            <a:ext cx="7607215" cy="85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1F497D"/>
              </a:buClr>
            </a:pPr>
            <a:r>
              <a:rPr lang="en-US" sz="2800" i="1" u="sng" smtClean="0">
                <a:solidFill>
                  <a:srgbClr val="000000"/>
                </a:solidFill>
                <a:latin typeface="Calibri" pitchFamily="34" charset="0"/>
              </a:rPr>
              <a:t>FinFETs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body must be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&lt; 4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nm thick  body  for 8 nm L</a:t>
            </a:r>
            <a:r>
              <a:rPr lang="en-US" sz="2800" i="1" baseline="-25000" dirty="0">
                <a:solidFill>
                  <a:srgbClr val="000000"/>
                </a:solidFill>
                <a:latin typeface="Calibri" pitchFamily="34" charset="0"/>
              </a:rPr>
              <a:t>g</a:t>
            </a:r>
          </a:p>
        </p:txBody>
      </p:sp>
      <p:pic>
        <p:nvPicPr>
          <p:cNvPr id="25607" name="Picture 19" descr="2013_6_june_SRC_future_draw_1.jpg"/>
          <p:cNvPicPr>
            <a:picLocks noChangeAspect="1"/>
          </p:cNvPicPr>
          <p:nvPr/>
        </p:nvPicPr>
        <p:blipFill>
          <a:blip r:embed="rId3" cstate="print"/>
          <a:srcRect r="15073"/>
          <a:stretch>
            <a:fillRect/>
          </a:stretch>
        </p:blipFill>
        <p:spPr bwMode="auto">
          <a:xfrm>
            <a:off x="2843775" y="894270"/>
            <a:ext cx="26066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232235" y="5223660"/>
            <a:ext cx="8645955" cy="47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1F497D"/>
              </a:buClr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Need smooth interfaces, precise fin thickness control </a:t>
            </a:r>
            <a:endParaRPr lang="en-US" sz="2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2235" y="5876545"/>
            <a:ext cx="8645955" cy="47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>
              <a:lnSpc>
                <a:spcPct val="90000"/>
              </a:lnSpc>
              <a:spcBef>
                <a:spcPct val="50000"/>
              </a:spcBef>
              <a:buClr>
                <a:srgbClr val="1F497D"/>
              </a:buClr>
            </a:pPr>
            <a:r>
              <a:rPr lang="en-US" sz="2800" i="1" smtClean="0">
                <a:solidFill>
                  <a:schemeClr val="tx2"/>
                </a:solidFill>
                <a:latin typeface="Calibri" pitchFamily="34" charset="0"/>
              </a:rPr>
              <a:t>Is fin dry-etching feasible </a:t>
            </a:r>
            <a:r>
              <a:rPr lang="en-US" sz="2800" i="1" dirty="0" smtClean="0">
                <a:solidFill>
                  <a:schemeClr val="tx2"/>
                </a:solidFill>
                <a:latin typeface="Calibri" pitchFamily="34" charset="0"/>
              </a:rPr>
              <a:t>? Damage ?</a:t>
            </a:r>
            <a:endParaRPr lang="en-US" sz="2800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2296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finFET by Sidewall Epitaxial Growth</a:t>
            </a:r>
          </a:p>
        </p:txBody>
      </p:sp>
      <p:pic>
        <p:nvPicPr>
          <p:cNvPr id="66566" name="Picture 37" descr="doron_draw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0" y="855865"/>
            <a:ext cx="9049079" cy="49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79"/>
          <p:cNvSpPr txBox="1">
            <a:spLocks noChangeArrowheads="1"/>
          </p:cNvSpPr>
          <p:nvPr/>
        </p:nvSpPr>
        <p:spPr bwMode="auto">
          <a:xfrm>
            <a:off x="155425" y="6616615"/>
            <a:ext cx="207387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Cohen-Elias </a:t>
            </a:r>
            <a:r>
              <a:rPr lang="en-US" sz="1400" b="0" i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et al.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, DRC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75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229600" cy="3984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99"/>
                </a:solidFill>
              </a:rPr>
              <a:t>finFET by Sidewall Epitaxial Growth</a:t>
            </a:r>
            <a:endParaRPr lang="en-US" baseline="-25000" dirty="0" smtClean="0">
              <a:solidFill>
                <a:srgbClr val="FFFF99"/>
              </a:solidFill>
            </a:endParaRPr>
          </a:p>
        </p:txBody>
      </p:sp>
      <p:cxnSp>
        <p:nvCxnSpPr>
          <p:cNvPr id="67588" name="Straight Connector 12"/>
          <p:cNvCxnSpPr>
            <a:cxnSpLocks noChangeShapeType="1"/>
          </p:cNvCxnSpPr>
          <p:nvPr/>
        </p:nvCxnSpPr>
        <p:spPr bwMode="auto">
          <a:xfrm>
            <a:off x="457200" y="685800"/>
            <a:ext cx="8153400" cy="0"/>
          </a:xfrm>
          <a:prstGeom prst="lin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</p:spPr>
      </p:cxn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68119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8" descr="OA3_notilt_gate_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46125"/>
            <a:ext cx="45720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7591" name="Straight Arrow Connector 13"/>
          <p:cNvCxnSpPr>
            <a:cxnSpLocks noChangeShapeType="1"/>
          </p:cNvCxnSpPr>
          <p:nvPr/>
        </p:nvCxnSpPr>
        <p:spPr bwMode="auto">
          <a:xfrm flipH="1">
            <a:off x="2438400" y="2270125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7592" name="Straight Arrow Connector 13"/>
          <p:cNvCxnSpPr>
            <a:cxnSpLocks noChangeShapeType="1"/>
          </p:cNvCxnSpPr>
          <p:nvPr/>
        </p:nvCxnSpPr>
        <p:spPr bwMode="auto">
          <a:xfrm>
            <a:off x="1952625" y="2028825"/>
            <a:ext cx="381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7593" name="Straight Arrow Connector 21"/>
          <p:cNvCxnSpPr>
            <a:cxnSpLocks noChangeShapeType="1"/>
          </p:cNvCxnSpPr>
          <p:nvPr/>
        </p:nvCxnSpPr>
        <p:spPr bwMode="auto">
          <a:xfrm>
            <a:off x="1524000" y="3249613"/>
            <a:ext cx="533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7594" name="Rectangle 5"/>
          <p:cNvSpPr>
            <a:spLocks noChangeArrowheads="1"/>
          </p:cNvSpPr>
          <p:nvPr/>
        </p:nvSpPr>
        <p:spPr bwMode="auto">
          <a:xfrm>
            <a:off x="1143000" y="1793875"/>
            <a:ext cx="8382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i="1" dirty="0">
                <a:latin typeface="Calibri" pitchFamily="34" charset="0"/>
              </a:rPr>
              <a:t>HfO</a:t>
            </a:r>
            <a:r>
              <a:rPr lang="en-US" sz="2400" i="1" baseline="-25000" dirty="0">
                <a:latin typeface="Calibri" pitchFamily="34" charset="0"/>
              </a:rPr>
              <a:t>2</a:t>
            </a:r>
          </a:p>
        </p:txBody>
      </p:sp>
      <p:sp>
        <p:nvSpPr>
          <p:cNvPr id="67595" name="Rectangle 5"/>
          <p:cNvSpPr>
            <a:spLocks noChangeArrowheads="1"/>
          </p:cNvSpPr>
          <p:nvPr/>
        </p:nvSpPr>
        <p:spPr bwMode="auto">
          <a:xfrm>
            <a:off x="990600" y="3048000"/>
            <a:ext cx="8382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i="1" dirty="0">
                <a:latin typeface="Calibri" pitchFamily="34" charset="0"/>
              </a:rPr>
              <a:t>TiN</a:t>
            </a:r>
            <a:endParaRPr lang="en-US" sz="2400" i="1" baseline="-25000" dirty="0">
              <a:latin typeface="Calibri" pitchFamily="34" charset="0"/>
            </a:endParaRPr>
          </a:p>
        </p:txBody>
      </p:sp>
      <p:sp>
        <p:nvSpPr>
          <p:cNvPr id="67596" name="Rectangle 5"/>
          <p:cNvSpPr>
            <a:spLocks noChangeArrowheads="1"/>
          </p:cNvSpPr>
          <p:nvPr/>
        </p:nvSpPr>
        <p:spPr bwMode="auto">
          <a:xfrm>
            <a:off x="2895600" y="2057400"/>
            <a:ext cx="1447800" cy="452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hangingPunct="0"/>
            <a:r>
              <a:rPr lang="en-US" sz="2400" i="1" dirty="0">
                <a:latin typeface="Calibri" pitchFamily="34" charset="0"/>
              </a:rPr>
              <a:t>fin, ~8nm</a:t>
            </a:r>
            <a:endParaRPr lang="en-US" sz="2400" i="1" baseline="-25000" dirty="0">
              <a:latin typeface="Calibri" pitchFamily="34" charset="0"/>
            </a:endParaRPr>
          </a:p>
        </p:txBody>
      </p:sp>
      <p:pic>
        <p:nvPicPr>
          <p:cNvPr id="67597" name="Picture 2" descr="C:\Users\treed\Documents\Doron_PostDoc\Material\afinfet\proc26\proc26b\After_RG_and_ISO_InP_Etch\pic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762000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3" descr="C:\Users\treed\Documents\Doron_PostDoc\Material\afinfet\proc26\proc26b\After_RG_and_ISO_InP_Etch\pic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2911475"/>
            <a:ext cx="2743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TextBox 18"/>
          <p:cNvSpPr txBox="1">
            <a:spLocks noChangeArrowheads="1"/>
          </p:cNvSpPr>
          <p:nvPr/>
        </p:nvSpPr>
        <p:spPr bwMode="auto">
          <a:xfrm rot="-5400000">
            <a:off x="4545013" y="3717925"/>
            <a:ext cx="1947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FF99"/>
                </a:solidFill>
                <a:latin typeface="Calibri" pitchFamily="34" charset="0"/>
              </a:rPr>
              <a:t>100 nm fin pitch</a:t>
            </a:r>
          </a:p>
        </p:txBody>
      </p:sp>
      <p:sp>
        <p:nvSpPr>
          <p:cNvPr id="20" name="TextBox 19"/>
          <p:cNvSpPr txBox="1"/>
          <p:nvPr/>
        </p:nvSpPr>
        <p:spPr>
          <a:xfrm rot="3251995">
            <a:off x="6602413" y="4471988"/>
            <a:ext cx="1219200" cy="368300"/>
          </a:xfrm>
          <a:prstGeom prst="rect">
            <a:avLst/>
          </a:prstGeom>
          <a:noFill/>
          <a:effectLst>
            <a:outerShdw dist="25400" dir="30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99"/>
                </a:solidFill>
                <a:latin typeface="Calibri"/>
              </a:rPr>
              <a:t>drain</a:t>
            </a:r>
          </a:p>
        </p:txBody>
      </p:sp>
      <p:sp>
        <p:nvSpPr>
          <p:cNvPr id="67601" name="TextBox 20"/>
          <p:cNvSpPr txBox="1">
            <a:spLocks noChangeArrowheads="1"/>
          </p:cNvSpPr>
          <p:nvPr/>
        </p:nvSpPr>
        <p:spPr bwMode="auto">
          <a:xfrm rot="-5400000">
            <a:off x="4545013" y="1660525"/>
            <a:ext cx="1947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FF99"/>
                </a:solidFill>
                <a:latin typeface="Calibri" pitchFamily="34" charset="0"/>
              </a:rPr>
              <a:t>50 nm fin pitch</a:t>
            </a:r>
          </a:p>
        </p:txBody>
      </p:sp>
      <p:sp>
        <p:nvSpPr>
          <p:cNvPr id="23" name="TextBox 22"/>
          <p:cNvSpPr txBox="1"/>
          <p:nvPr/>
        </p:nvSpPr>
        <p:spPr>
          <a:xfrm rot="3251995">
            <a:off x="5764213" y="3236913"/>
            <a:ext cx="1219200" cy="368300"/>
          </a:xfrm>
          <a:prstGeom prst="rect">
            <a:avLst/>
          </a:prstGeom>
          <a:noFill/>
          <a:effectLst>
            <a:outerShdw dist="25400" dir="30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99"/>
                </a:solidFill>
                <a:latin typeface="Calibri"/>
              </a:rPr>
              <a:t>source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4138" y="3516313"/>
            <a:ext cx="1947862" cy="369887"/>
          </a:xfrm>
          <a:prstGeom prst="rect">
            <a:avLst/>
          </a:prstGeom>
          <a:noFill/>
          <a:effectLst>
            <a:outerShdw dist="254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99"/>
                </a:solidFill>
                <a:latin typeface="Calibri"/>
              </a:rPr>
              <a:t>channel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6781800" y="3733800"/>
            <a:ext cx="228600" cy="76200"/>
          </a:xfrm>
          <a:prstGeom prst="straightConnector1">
            <a:avLst/>
          </a:prstGeom>
          <a:noFill/>
          <a:ln w="1905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>
            <a:outerShdw dist="25400" dir="1800000" algn="ctr" rotWithShape="0">
              <a:schemeClr val="tx1"/>
            </a:outerShdw>
          </a:effectLst>
        </p:spPr>
      </p:cxnSp>
      <p:sp>
        <p:nvSpPr>
          <p:cNvPr id="67605" name="TextBox 26"/>
          <p:cNvSpPr txBox="1">
            <a:spLocks noChangeArrowheads="1"/>
          </p:cNvSpPr>
          <p:nvPr/>
        </p:nvSpPr>
        <p:spPr bwMode="auto">
          <a:xfrm rot="-5400000">
            <a:off x="6661944" y="2634456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FF99"/>
                </a:solidFill>
                <a:latin typeface="Calibri" pitchFamily="34" charset="0"/>
              </a:rPr>
              <a:t>10 nm thick fins, 100 nm  tall</a:t>
            </a:r>
          </a:p>
        </p:txBody>
      </p:sp>
      <p:sp>
        <p:nvSpPr>
          <p:cNvPr id="22" name="Text Box 179"/>
          <p:cNvSpPr txBox="1">
            <a:spLocks noChangeArrowheads="1"/>
          </p:cNvSpPr>
          <p:nvPr/>
        </p:nvSpPr>
        <p:spPr bwMode="auto">
          <a:xfrm>
            <a:off x="155425" y="6616615"/>
            <a:ext cx="207387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0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Cohen-Elias </a:t>
            </a:r>
            <a:r>
              <a:rPr lang="en-US" sz="1400" b="0" i="1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et al.</a:t>
            </a:r>
            <a:r>
              <a:rPr lang="en-US" sz="1400" b="0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, DRC 2013</a:t>
            </a:r>
          </a:p>
        </p:txBody>
      </p:sp>
      <p:sp>
        <p:nvSpPr>
          <p:cNvPr id="25" name="Text Box 179"/>
          <p:cNvSpPr txBox="1">
            <a:spLocks noChangeArrowheads="1"/>
          </p:cNvSpPr>
          <p:nvPr/>
        </p:nvSpPr>
        <p:spPr bwMode="auto">
          <a:xfrm>
            <a:off x="7221945" y="5490958"/>
            <a:ext cx="165141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BTBT: need &lt;5nm  fins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THz Transistors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20" descr="2013_11_16_Nov_THz_HBT_HEMT_dra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86200"/>
            <a:ext cx="26511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8" descr="2013_11_16_Nov_THz_HBT_HEMT_draw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914400"/>
            <a:ext cx="201136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581400" y="9906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183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THz Transistor Scaling Laws (to double bandwidth)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990600" y="3429000"/>
          <a:ext cx="1498600" cy="344488"/>
        </p:xfrm>
        <a:graphic>
          <a:graphicData uri="http://schemas.openxmlformats.org/presentationml/2006/ole">
            <p:oleObj spid="_x0000_s72706" name="Equation" r:id="rId6" imgW="990360" imgH="228600" progId="Equation.3">
              <p:embed/>
            </p:oleObj>
          </a:graphicData>
        </a:graphic>
      </p:graphicFrame>
      <p:cxnSp>
        <p:nvCxnSpPr>
          <p:cNvPr id="6184" name="Straight Arrow Connector 21"/>
          <p:cNvCxnSpPr>
            <a:cxnSpLocks noChangeShapeType="1"/>
          </p:cNvCxnSpPr>
          <p:nvPr/>
        </p:nvCxnSpPr>
        <p:spPr bwMode="auto">
          <a:xfrm flipH="1">
            <a:off x="1447800" y="2743200"/>
            <a:ext cx="3810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524000" y="2286000"/>
          <a:ext cx="306388" cy="344488"/>
        </p:xfrm>
        <a:graphic>
          <a:graphicData uri="http://schemas.openxmlformats.org/presentationml/2006/ole">
            <p:oleObj spid="_x0000_s72707" name="Equation" r:id="rId7" imgW="203040" imgH="228600" progId="Equation.3">
              <p:embed/>
            </p:oleObj>
          </a:graphicData>
        </a:graphic>
      </p:graphicFrame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3581400" y="4443413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HBT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152400" y="5638800"/>
          <a:ext cx="311150" cy="349250"/>
        </p:xfrm>
        <a:graphic>
          <a:graphicData uri="http://schemas.openxmlformats.org/presentationml/2006/ole">
            <p:oleObj spid="_x0000_s72708" name="Equation" r:id="rId8" imgW="203040" imgH="228600" progId="Equation.3">
              <p:embed/>
            </p:oleObj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803275" y="6532563"/>
          <a:ext cx="1787525" cy="325437"/>
        </p:xfrm>
        <a:graphic>
          <a:graphicData uri="http://schemas.openxmlformats.org/presentationml/2006/ole">
            <p:oleObj spid="_x0000_s72709" name="Equation" r:id="rId9" imgW="1180800" imgH="215640" progId="Equation.3">
              <p:embed/>
            </p:oleObj>
          </a:graphicData>
        </a:graphic>
      </p:graphicFrame>
      <p:cxnSp>
        <p:nvCxnSpPr>
          <p:cNvPr id="6207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1981200" y="582295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cxnSp>
        <p:nvCxnSpPr>
          <p:cNvPr id="6208" name="Straight Arrow Connector 21"/>
          <p:cNvCxnSpPr>
            <a:cxnSpLocks noChangeShapeType="1"/>
          </p:cNvCxnSpPr>
          <p:nvPr/>
        </p:nvCxnSpPr>
        <p:spPr bwMode="auto">
          <a:xfrm>
            <a:off x="533400" y="5824538"/>
            <a:ext cx="9144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sp>
        <p:nvSpPr>
          <p:cNvPr id="6209" name="Rectangle 14"/>
          <p:cNvSpPr>
            <a:spLocks noChangeArrowheads="1"/>
          </p:cNvSpPr>
          <p:nvPr/>
        </p:nvSpPr>
        <p:spPr bwMode="auto">
          <a:xfrm>
            <a:off x="304800" y="2276475"/>
            <a:ext cx="7397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6475"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source</a:t>
            </a:r>
          </a:p>
        </p:txBody>
      </p:sp>
      <p:sp>
        <p:nvSpPr>
          <p:cNvPr id="6210" name="Rectangle 16"/>
          <p:cNvSpPr>
            <a:spLocks noChangeArrowheads="1"/>
          </p:cNvSpPr>
          <p:nvPr/>
        </p:nvSpPr>
        <p:spPr bwMode="auto">
          <a:xfrm>
            <a:off x="2286000" y="2276475"/>
            <a:ext cx="6111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6475"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drain</a:t>
            </a:r>
          </a:p>
        </p:txBody>
      </p:sp>
      <p:sp>
        <p:nvSpPr>
          <p:cNvPr id="6211" name="Rectangle 17"/>
          <p:cNvSpPr>
            <a:spLocks noChangeArrowheads="1"/>
          </p:cNvSpPr>
          <p:nvPr/>
        </p:nvSpPr>
        <p:spPr bwMode="auto">
          <a:xfrm>
            <a:off x="1295400" y="1447800"/>
            <a:ext cx="5429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6475"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gate</a:t>
            </a:r>
          </a:p>
        </p:txBody>
      </p:sp>
      <p:sp>
        <p:nvSpPr>
          <p:cNvPr id="6212" name="Rectangle 19"/>
          <p:cNvSpPr>
            <a:spLocks noChangeArrowheads="1"/>
          </p:cNvSpPr>
          <p:nvPr/>
        </p:nvSpPr>
        <p:spPr bwMode="auto">
          <a:xfrm>
            <a:off x="1295400" y="3876675"/>
            <a:ext cx="8048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6475"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emitter</a:t>
            </a:r>
          </a:p>
        </p:txBody>
      </p:sp>
      <p:sp>
        <p:nvSpPr>
          <p:cNvPr id="6213" name="Rectangle 21"/>
          <p:cNvSpPr>
            <a:spLocks noChangeArrowheads="1"/>
          </p:cNvSpPr>
          <p:nvPr/>
        </p:nvSpPr>
        <p:spPr bwMode="auto">
          <a:xfrm>
            <a:off x="2166938" y="5476875"/>
            <a:ext cx="573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6475"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base</a:t>
            </a:r>
          </a:p>
        </p:txBody>
      </p:sp>
      <p:sp>
        <p:nvSpPr>
          <p:cNvPr id="6214" name="Rectangle 22"/>
          <p:cNvSpPr>
            <a:spLocks noChangeArrowheads="1"/>
          </p:cNvSpPr>
          <p:nvPr/>
        </p:nvSpPr>
        <p:spPr bwMode="auto">
          <a:xfrm>
            <a:off x="2743200" y="5705475"/>
            <a:ext cx="9080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06475"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collector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 FETs &amp; VLSI: how small can we go ?</a:t>
            </a:r>
          </a:p>
        </p:txBody>
      </p:sp>
      <p:sp>
        <p:nvSpPr>
          <p:cNvPr id="2052" name="Text Box 44"/>
          <p:cNvSpPr txBox="1">
            <a:spLocks noChangeArrowheads="1"/>
          </p:cNvSpPr>
          <p:nvPr/>
        </p:nvSpPr>
        <p:spPr bwMode="auto">
          <a:xfrm>
            <a:off x="228600" y="1295400"/>
            <a:ext cx="32004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4 nm FET: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 engineering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grand challenge</a:t>
            </a:r>
          </a:p>
        </p:txBody>
      </p:sp>
      <p:pic>
        <p:nvPicPr>
          <p:cNvPr id="2053" name="Picture 6" descr="2013_11_16_Nov_THz_HBT_HEMT_dra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8188" y="914400"/>
            <a:ext cx="1954212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304800" y="4572000"/>
          <a:ext cx="1885950" cy="2209800"/>
        </p:xfrm>
        <a:graphic>
          <a:graphicData uri="http://schemas.openxmlformats.org/presentationml/2006/ole">
            <p:oleObj spid="_x0000_s68610" name="KGPlot" r:id="rId5" imgW="2730240" imgH="3200400" progId="KGraph_Plot">
              <p:embed/>
            </p:oleObj>
          </a:graphicData>
        </a:graphic>
      </p:graphicFrame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228600" y="3260725"/>
            <a:ext cx="4953000" cy="390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Can we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make even good 8nm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FETs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?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228600" y="3886200"/>
            <a:ext cx="41148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Can we manage </a:t>
            </a:r>
            <a:r>
              <a:rPr lang="en-US" sz="20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CV</a:t>
            </a:r>
            <a:r>
              <a:rPr lang="en-US" sz="2000" b="0" i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dissipation ?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Are tunnel FETs viable ? Alternatives ?</a:t>
            </a:r>
          </a:p>
        </p:txBody>
      </p:sp>
      <p:pic>
        <p:nvPicPr>
          <p:cNvPr id="11" name="Picture 10" descr="tunnel_FET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5867400"/>
            <a:ext cx="19050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unnel_FET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724400"/>
            <a:ext cx="10668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4724400" y="990600"/>
            <a:ext cx="41148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Will 2-D semiconductors 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scale better than bulk ?</a:t>
            </a:r>
          </a:p>
        </p:txBody>
      </p:sp>
      <p:pic>
        <p:nvPicPr>
          <p:cNvPr id="14" name="Picture 13" descr="Picture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1689100"/>
            <a:ext cx="16113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Picture14.jpg"/>
          <p:cNvPicPr>
            <a:picLocks noChangeAspect="1"/>
          </p:cNvPicPr>
          <p:nvPr/>
        </p:nvPicPr>
        <p:blipFill>
          <a:blip r:embed="rId9" cstate="print"/>
          <a:srcRect t="8829" b="14658"/>
          <a:stretch>
            <a:fillRect/>
          </a:stretch>
        </p:blipFill>
        <p:spPr bwMode="auto">
          <a:xfrm>
            <a:off x="6657975" y="1689100"/>
            <a:ext cx="17240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5416910" y="4187950"/>
            <a:ext cx="3188835" cy="1560179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32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Perhaps bulk semiconductors</a:t>
            </a:r>
            <a:br>
              <a:rPr lang="en-US" sz="32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32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can do very well.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2-3 THz Field-Effect Transistors are Feasible.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5650" y="388937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684955" cy="18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THz FETs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Regrown low-resistivity source/drain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Very thin channels, high-K dielectrics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Gates scaled to 9 nm junctions</a:t>
            </a:r>
          </a:p>
        </p:txBody>
      </p:sp>
      <p:pic>
        <p:nvPicPr>
          <p:cNvPr id="5" name="Picture 14" descr="2012_8_21_FCRP_HBT_HEMT_draw.jpg"/>
          <p:cNvPicPr>
            <a:picLocks noChangeAspect="1"/>
          </p:cNvPicPr>
          <p:nvPr/>
        </p:nvPicPr>
        <p:blipFill>
          <a:blip r:embed="rId3" cstate="print"/>
          <a:srcRect r="7329"/>
          <a:stretch>
            <a:fillRect/>
          </a:stretch>
        </p:blipFill>
        <p:spPr bwMode="auto">
          <a:xfrm>
            <a:off x="5263290" y="817460"/>
            <a:ext cx="2841970" cy="295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Sensitive, low-noise receivers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375" y="6143625"/>
            <a:ext cx="4454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dB less noise →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need 3 dB less transmit power.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607465" y="3928265"/>
            <a:ext cx="652885" cy="27651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III-V MOS: Benefits THz HEMTs</a:t>
            </a:r>
            <a:endParaRPr lang="en-US" dirty="0"/>
          </a:p>
        </p:txBody>
      </p:sp>
      <p:pic>
        <p:nvPicPr>
          <p:cNvPr id="3" name="Picture 2" descr="2013_1_2_feb_THz_HBT_HEMT_draw.jpg"/>
          <p:cNvPicPr>
            <a:picLocks noChangeAspect="1"/>
          </p:cNvPicPr>
          <p:nvPr/>
        </p:nvPicPr>
        <p:blipFill>
          <a:blip r:embed="rId3" cstate="print"/>
          <a:srcRect r="9088"/>
          <a:stretch>
            <a:fillRect/>
          </a:stretch>
        </p:blipFill>
        <p:spPr>
          <a:xfrm>
            <a:off x="4149545" y="855865"/>
            <a:ext cx="2189085" cy="2618232"/>
          </a:xfrm>
          <a:prstGeom prst="rect">
            <a:avLst/>
          </a:prstGeom>
        </p:spPr>
      </p:pic>
      <p:pic>
        <p:nvPicPr>
          <p:cNvPr id="4" name="Picture 3" descr="2013_1_2_feb_THz_HBT_HEMT_draw.jpg"/>
          <p:cNvPicPr>
            <a:picLocks noChangeAspect="1"/>
          </p:cNvPicPr>
          <p:nvPr/>
        </p:nvPicPr>
        <p:blipFill>
          <a:blip r:embed="rId4" cstate="print"/>
          <a:srcRect r="9844"/>
          <a:stretch>
            <a:fillRect/>
          </a:stretch>
        </p:blipFill>
        <p:spPr>
          <a:xfrm>
            <a:off x="1153955" y="1944451"/>
            <a:ext cx="1758695" cy="137769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38740" y="3378682"/>
            <a:ext cx="200499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VLSI III-V MOS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03165" y="3372128"/>
            <a:ext cx="18045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THz III-V MOS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3740" y="3785976"/>
          <a:ext cx="3289300" cy="2921000"/>
        </p:xfrm>
        <a:graphic>
          <a:graphicData uri="http://schemas.openxmlformats.org/presentationml/2006/ole">
            <p:oleObj spid="_x0000_s107522" name="Graph" r:id="rId5" imgW="3291840" imgH="2926080" progId="">
              <p:embed/>
            </p:oleObj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3548595" y="3835031"/>
          <a:ext cx="3289300" cy="2921000"/>
        </p:xfrm>
        <a:graphic>
          <a:graphicData uri="http://schemas.openxmlformats.org/presentationml/2006/ole">
            <p:oleObj spid="_x0000_s107523" name="Graph" r:id="rId6" imgW="3291840" imgH="2926080" progId="">
              <p:embed/>
            </p:oleObj>
          </a:graphicData>
        </a:graphic>
      </p:graphicFrame>
      <p:sp>
        <p:nvSpPr>
          <p:cNvPr id="15" name="Text Box 179"/>
          <p:cNvSpPr txBox="1">
            <a:spLocks noChangeArrowheads="1"/>
          </p:cNvSpPr>
          <p:nvPr/>
        </p:nvSpPr>
        <p:spPr bwMode="auto">
          <a:xfrm>
            <a:off x="1345980" y="6616615"/>
            <a:ext cx="334123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S. Lee </a:t>
            </a:r>
            <a:r>
              <a:rPr lang="en-US" sz="1400" b="0" i="1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et al.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, EDL, June 2014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0335" y="5080415"/>
            <a:ext cx="1229824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</a:rPr>
              <a:t>3mS/micron</a:t>
            </a:r>
            <a:endParaRPr lang="en-US" sz="16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459725" y="3697835"/>
            <a:ext cx="0" cy="3840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112610" y="3774645"/>
            <a:ext cx="537670" cy="4224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1000335" y="1931205"/>
            <a:ext cx="691290" cy="537670"/>
          </a:xfrm>
          <a:prstGeom prst="ellips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114080" y="2046420"/>
            <a:ext cx="921720" cy="499265"/>
          </a:xfrm>
          <a:prstGeom prst="ellips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3 THz Bipolar Transistors are Feasible.</a:t>
            </a:r>
          </a:p>
        </p:txBody>
      </p:sp>
      <p:pic>
        <p:nvPicPr>
          <p:cNvPr id="53251" name="Picture 13" descr="2012_8_21_FCRP_HBT_d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38" y="112395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225" y="3927475"/>
            <a:ext cx="42291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7337160" y="3966670"/>
            <a:ext cx="614480" cy="26115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375" y="4065419"/>
            <a:ext cx="44545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Efficient power amplifiers,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ADCs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complex mm-wave systems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37160" y="5771705"/>
            <a:ext cx="614480" cy="23043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37160" y="5080415"/>
            <a:ext cx="614480" cy="23043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337160" y="4427530"/>
            <a:ext cx="614480" cy="230430"/>
          </a:xfrm>
          <a:prstGeom prst="rect">
            <a:avLst/>
          </a:prstGeom>
          <a:solidFill>
            <a:srgbClr val="FFFF00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7475" y="1163105"/>
            <a:ext cx="445452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Needs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0.5 </a:t>
            </a:r>
            <a:r>
              <a:rPr lang="en-US" sz="2400" b="0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W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</a:t>
            </a:r>
            <a:r>
              <a:rPr lang="en-US" sz="2400" b="0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</a:t>
            </a:r>
            <a:r>
              <a:rPr lang="en-US" sz="2400" b="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resistivity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contacts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ultra-shallow→ refractory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~100 mA/</a:t>
            </a:r>
            <a:r>
              <a:rPr lang="en-US" sz="2400" b="0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</a:t>
            </a:r>
            <a:r>
              <a:rPr lang="en-US" sz="2400" b="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current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16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nm junctions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47450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THz InP HBTs: Performance @ 128 nm Node</a:t>
            </a:r>
          </a:p>
        </p:txBody>
      </p:sp>
      <p:graphicFrame>
        <p:nvGraphicFramePr>
          <p:cNvPr id="593922" name="Object 5"/>
          <p:cNvGraphicFramePr>
            <a:graphicFrameLocks noChangeAspect="1"/>
          </p:cNvGraphicFramePr>
          <p:nvPr/>
        </p:nvGraphicFramePr>
        <p:xfrm>
          <a:off x="693095" y="932675"/>
          <a:ext cx="2913063" cy="2686050"/>
        </p:xfrm>
        <a:graphic>
          <a:graphicData uri="http://schemas.openxmlformats.org/presentationml/2006/ole">
            <p:oleObj spid="_x0000_s109570" name="KGPlot" r:id="rId4" imgW="5854680" imgH="5397480" progId="KGraph_Plot">
              <p:embed/>
            </p:oleObj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b="5405"/>
          <a:stretch>
            <a:fillRect/>
          </a:stretch>
        </p:blipFill>
        <p:spPr bwMode="auto">
          <a:xfrm>
            <a:off x="4641850" y="950365"/>
            <a:ext cx="33591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2510" y="663840"/>
            <a:ext cx="47244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UCSB: V</a:t>
            </a:r>
            <a:r>
              <a:rPr lang="en-US" sz="1600" dirty="0">
                <a:solidFill>
                  <a:srgbClr val="FFFF99"/>
                </a:solidFill>
                <a:latin typeface="Calibri" pitchFamily="34" charset="0"/>
              </a:rPr>
              <a:t>. Jain </a:t>
            </a:r>
            <a:r>
              <a:rPr lang="en-US" sz="1600" i="1" dirty="0">
                <a:solidFill>
                  <a:srgbClr val="FFFF99"/>
                </a:solidFill>
                <a:latin typeface="Calibri" pitchFamily="34" charset="0"/>
              </a:rPr>
              <a:t>et al</a:t>
            </a:r>
            <a:r>
              <a:rPr lang="en-US" sz="1600" dirty="0">
                <a:solidFill>
                  <a:srgbClr val="FFFF99"/>
                </a:solidFill>
                <a:latin typeface="Calibri" pitchFamily="34" charset="0"/>
              </a:rPr>
              <a:t>: 2011 </a:t>
            </a: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DRC</a:t>
            </a:r>
            <a:endParaRPr lang="en-US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48810" y="663840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Teledyne: M</a:t>
            </a:r>
            <a:r>
              <a:rPr lang="en-US" sz="1600" dirty="0">
                <a:solidFill>
                  <a:srgbClr val="FFFF99"/>
                </a:solidFill>
                <a:latin typeface="Calibri" pitchFamily="34" charset="0"/>
              </a:rPr>
              <a:t>. Urteaga </a:t>
            </a:r>
            <a:r>
              <a:rPr lang="en-US" sz="1600" i="1" dirty="0">
                <a:solidFill>
                  <a:srgbClr val="FFFF99"/>
                </a:solidFill>
                <a:latin typeface="Calibri" pitchFamily="34" charset="0"/>
              </a:rPr>
              <a:t>et al</a:t>
            </a:r>
            <a:r>
              <a:rPr lang="en-US" sz="1600" dirty="0">
                <a:solidFill>
                  <a:srgbClr val="FFFF99"/>
                </a:solidFill>
                <a:latin typeface="Calibri" pitchFamily="34" charset="0"/>
              </a:rPr>
              <a:t>: 2011 </a:t>
            </a: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DRC</a:t>
            </a:r>
            <a:endParaRPr lang="en-US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pic>
        <p:nvPicPr>
          <p:cNvPr id="14" name="Picture 13" descr="Picture8.jpg"/>
          <p:cNvPicPr>
            <a:picLocks noChangeAspect="1"/>
          </p:cNvPicPr>
          <p:nvPr/>
        </p:nvPicPr>
        <p:blipFill>
          <a:blip r:embed="rId6" cstate="print"/>
          <a:srcRect l="8368" t="3554" r="6087" b="4227"/>
          <a:stretch>
            <a:fillRect/>
          </a:stretch>
        </p:blipFill>
        <p:spPr>
          <a:xfrm>
            <a:off x="577880" y="3966670"/>
            <a:ext cx="3123641" cy="2852925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92510" y="3744420"/>
            <a:ext cx="47244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UCSB: J. Rode </a:t>
            </a:r>
            <a:r>
              <a:rPr lang="en-US" sz="1600" i="1" dirty="0" smtClean="0">
                <a:solidFill>
                  <a:srgbClr val="FFFF99"/>
                </a:solidFill>
                <a:latin typeface="Calibri" pitchFamily="34" charset="0"/>
              </a:rPr>
              <a:t>et </a:t>
            </a:r>
            <a:r>
              <a:rPr lang="en-US" sz="1600" i="1" dirty="0">
                <a:solidFill>
                  <a:srgbClr val="FFFF99"/>
                </a:solidFill>
                <a:latin typeface="Calibri" pitchFamily="34" charset="0"/>
              </a:rPr>
              <a:t>al</a:t>
            </a:r>
            <a:r>
              <a:rPr lang="en-US" sz="1600" dirty="0">
                <a:solidFill>
                  <a:srgbClr val="FFFF99"/>
                </a:solidFill>
                <a:latin typeface="Calibri" pitchFamily="34" charset="0"/>
              </a:rPr>
              <a:t>: </a:t>
            </a: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unpublished</a:t>
            </a:r>
            <a:endParaRPr lang="en-US" sz="1600" dirty="0">
              <a:solidFill>
                <a:srgbClr val="FFFF99"/>
              </a:solidFill>
              <a:latin typeface="Calibri" pitchFamily="34" charset="0"/>
            </a:endParaRPr>
          </a:p>
        </p:txBody>
      </p:sp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0405" y="4006902"/>
            <a:ext cx="3623958" cy="285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 bwMode="auto">
          <a:xfrm>
            <a:off x="5263290" y="5464465"/>
            <a:ext cx="1344175" cy="614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301110" y="5550106"/>
            <a:ext cx="184402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BVCEO=4.3 V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533010" y="3736240"/>
            <a:ext cx="387949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UCSB: J. Rode </a:t>
            </a:r>
            <a:r>
              <a:rPr lang="en-US" sz="1600" i="1" dirty="0" smtClean="0">
                <a:solidFill>
                  <a:srgbClr val="FFFF99"/>
                </a:solidFill>
                <a:latin typeface="Calibri" pitchFamily="34" charset="0"/>
              </a:rPr>
              <a:t>et </a:t>
            </a:r>
            <a:r>
              <a:rPr lang="en-US" sz="1600" i="1" dirty="0">
                <a:solidFill>
                  <a:srgbClr val="FFFF99"/>
                </a:solidFill>
                <a:latin typeface="Calibri" pitchFamily="34" charset="0"/>
              </a:rPr>
              <a:t>al</a:t>
            </a:r>
            <a:r>
              <a:rPr lang="en-US" sz="1600" dirty="0">
                <a:solidFill>
                  <a:srgbClr val="FFFF99"/>
                </a:solidFill>
                <a:latin typeface="Calibri" pitchFamily="34" charset="0"/>
              </a:rPr>
              <a:t>: </a:t>
            </a:r>
            <a:r>
              <a:rPr lang="en-US" sz="1600" dirty="0" smtClean="0">
                <a:solidFill>
                  <a:srgbClr val="FFFF99"/>
                </a:solidFill>
                <a:latin typeface="Calibri" pitchFamily="34" charset="0"/>
              </a:rPr>
              <a:t>unpublished</a:t>
            </a:r>
            <a:endParaRPr lang="en-US" sz="1600" dirty="0">
              <a:solidFill>
                <a:srgbClr val="FFFF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8615" y="76200"/>
            <a:ext cx="8686800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28600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5225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2013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49555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IMS 2014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304800" y="327660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</a:rPr>
              <a:t>Not shown: 670 GHz HBT   amplifier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81000" y="3505200"/>
            <a:ext cx="266700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</a:rPr>
              <a:t>J. Hacker, TSC, IMS 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</a:rPr>
              <a:t>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icture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445000"/>
            <a:ext cx="3271838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Pictur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763838"/>
            <a:ext cx="3271838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7" descr="Picture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066800"/>
            <a:ext cx="326231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213225" y="609600"/>
          <a:ext cx="4930775" cy="4916488"/>
        </p:xfrm>
        <a:graphic>
          <a:graphicData uri="http://schemas.openxmlformats.org/presentationml/2006/ole">
            <p:oleObj spid="_x0000_s80898" name="KGPlot" r:id="rId7" imgW="3666960" imgH="3654360" progId="KGraph_Plot">
              <p:embed/>
            </p:oleObj>
          </a:graphicData>
        </a:graphic>
      </p:graphicFrame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Extreme Currents: Quadratic I-V Characteristics</a:t>
            </a:r>
          </a:p>
        </p:txBody>
      </p:sp>
      <p:sp>
        <p:nvSpPr>
          <p:cNvPr id="15369" name="Text Box 4"/>
          <p:cNvSpPr txBox="1">
            <a:spLocks noChangeArrowheads="1"/>
          </p:cNvSpPr>
          <p:nvPr/>
        </p:nvSpPr>
        <p:spPr bwMode="auto">
          <a:xfrm>
            <a:off x="385763" y="835025"/>
            <a:ext cx="4224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Boltzmann</a:t>
            </a:r>
            <a:endParaRPr lang="en-US" sz="2400" b="0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289799" name="Object 4"/>
          <p:cNvGraphicFramePr>
            <a:graphicFrameLocks noChangeAspect="1"/>
          </p:cNvGraphicFramePr>
          <p:nvPr/>
        </p:nvGraphicFramePr>
        <p:xfrm>
          <a:off x="7086600" y="3124200"/>
          <a:ext cx="1827213" cy="730250"/>
        </p:xfrm>
        <a:graphic>
          <a:graphicData uri="http://schemas.openxmlformats.org/presentationml/2006/ole">
            <p:oleObj spid="_x0000_s80899" name="Equation" r:id="rId8" imgW="1054080" imgH="419040" progId="Equation.3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5334000" y="3962400"/>
          <a:ext cx="1571625" cy="400050"/>
        </p:xfrm>
        <a:graphic>
          <a:graphicData uri="http://schemas.openxmlformats.org/presentationml/2006/ole">
            <p:oleObj spid="_x0000_s80900" name="Equation" r:id="rId9" imgW="901440" imgH="228600" progId="Equation.3">
              <p:embed/>
            </p:oleObj>
          </a:graphicData>
        </a:graphic>
      </p:graphicFrame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81000" y="2438400"/>
            <a:ext cx="422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Fermi-Dirac</a:t>
            </a:r>
            <a:endParaRPr lang="en-US" sz="2400" b="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81000" y="4038600"/>
            <a:ext cx="422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FF"/>
                </a:solidFill>
                <a:latin typeface="Calibri" pitchFamily="34" charset="0"/>
                <a:cs typeface="Arial" charset="0"/>
                <a:sym typeface="Symbol" pitchFamily="18" charset="2"/>
              </a:rPr>
              <a:t>Highly Degenerate</a:t>
            </a:r>
            <a:endParaRPr lang="en-US" sz="2400" b="0" baseline="-2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0" y="6324600"/>
            <a:ext cx="9144000" cy="30777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Highly degenerate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limit→ Transconductance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varies as </a:t>
            </a:r>
            <a:r>
              <a:rPr lang="en-US" sz="20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J</a:t>
            </a:r>
            <a:r>
              <a:rPr lang="en-US" sz="2000" b="0" i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1/2</a:t>
            </a:r>
            <a:r>
              <a:rPr lang="en-US" sz="20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(m*)</a:t>
            </a:r>
            <a:r>
              <a:rPr lang="en-US" sz="2000" b="0" i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1/2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→ must increase </a:t>
            </a:r>
            <a:r>
              <a:rPr lang="en-US" sz="20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m*</a:t>
            </a:r>
            <a:endParaRPr lang="en-US" sz="2000" b="0" i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5791200"/>
            <a:ext cx="9144000" cy="3079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 eaLnBrk="1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High currents→ transconductance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less than  </a:t>
            </a:r>
            <a:r>
              <a:rPr lang="en-US" sz="20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qI/kT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→ bandwidth decreases </a:t>
            </a:r>
            <a:endParaRPr lang="en-US" sz="2000" b="0" i="1" baseline="30000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951640" y="1163105"/>
            <a:ext cx="230430" cy="230430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Ultra Low-Resistivity Refractory Contacts</a:t>
            </a:r>
          </a:p>
        </p:txBody>
      </p:sp>
      <p:sp>
        <p:nvSpPr>
          <p:cNvPr id="9222" name="Text Box 44"/>
          <p:cNvSpPr txBox="1">
            <a:spLocks noChangeArrowheads="1"/>
          </p:cNvSpPr>
          <p:nvPr/>
        </p:nvSpPr>
        <p:spPr bwMode="auto">
          <a:xfrm>
            <a:off x="155575" y="5781675"/>
            <a:ext cx="88392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Performance sufficient for 32 nm /2.8 THz node.</a:t>
            </a:r>
          </a:p>
        </p:txBody>
      </p:sp>
      <p:sp>
        <p:nvSpPr>
          <p:cNvPr id="9223" name="Text Box 44"/>
          <p:cNvSpPr txBox="1">
            <a:spLocks noChangeArrowheads="1"/>
          </p:cNvSpPr>
          <p:nvPr/>
        </p:nvSpPr>
        <p:spPr bwMode="auto">
          <a:xfrm>
            <a:off x="155575" y="5314950"/>
            <a:ext cx="88392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Low penetration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depth: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~ 1 nm.</a:t>
            </a:r>
          </a:p>
        </p:txBody>
      </p:sp>
      <p:sp>
        <p:nvSpPr>
          <p:cNvPr id="9224" name="Text Box 44"/>
          <p:cNvSpPr txBox="1">
            <a:spLocks noChangeArrowheads="1"/>
          </p:cNvSpPr>
          <p:nvPr/>
        </p:nvSpPr>
        <p:spPr bwMode="auto">
          <a:xfrm>
            <a:off x="155575" y="4876800"/>
            <a:ext cx="88392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Refractory: robust under high-current operation.</a:t>
            </a:r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609600" y="804863"/>
          <a:ext cx="2641600" cy="3843337"/>
        </p:xfrm>
        <a:graphic>
          <a:graphicData uri="http://schemas.openxmlformats.org/presentationml/2006/ole">
            <p:oleObj spid="_x0000_s74754" name="KGPlot" r:id="rId5" imgW="5308560" imgH="7721640" progId="KGraph_Plot">
              <p:embed/>
            </p:oleObj>
          </a:graphicData>
        </a:graphic>
      </p:graphicFrame>
      <p:graphicFrame>
        <p:nvGraphicFramePr>
          <p:cNvPr id="9219" name="Object 9"/>
          <p:cNvGraphicFramePr>
            <a:graphicFrameLocks noChangeAspect="1"/>
          </p:cNvGraphicFramePr>
          <p:nvPr/>
        </p:nvGraphicFramePr>
        <p:xfrm>
          <a:off x="5605463" y="955675"/>
          <a:ext cx="2166937" cy="3692525"/>
        </p:xfrm>
        <a:graphic>
          <a:graphicData uri="http://schemas.openxmlformats.org/presentationml/2006/ole">
            <p:oleObj spid="_x0000_s74755" name="KGPlot" r:id="rId6" imgW="4343400" imgH="7404120" progId="KGraph_Plot">
              <p:embed/>
            </p:oleObj>
          </a:graphicData>
        </a:graphic>
      </p:graphicFrame>
      <p:graphicFrame>
        <p:nvGraphicFramePr>
          <p:cNvPr id="9220" name="Object 10"/>
          <p:cNvGraphicFramePr>
            <a:graphicFrameLocks noChangeAspect="1"/>
          </p:cNvGraphicFramePr>
          <p:nvPr/>
        </p:nvGraphicFramePr>
        <p:xfrm>
          <a:off x="3319463" y="947738"/>
          <a:ext cx="2166937" cy="3700462"/>
        </p:xfrm>
        <a:graphic>
          <a:graphicData uri="http://schemas.openxmlformats.org/presentationml/2006/ole">
            <p:oleObj spid="_x0000_s74756" name="KGPlot" r:id="rId7" imgW="4343400" imgH="7416720" progId="KGraph_Plot">
              <p:embed/>
            </p:oleObj>
          </a:graphicData>
        </a:graphic>
      </p:graphicFrame>
      <p:cxnSp>
        <p:nvCxnSpPr>
          <p:cNvPr id="9225" name="Straight Connector 30"/>
          <p:cNvCxnSpPr>
            <a:cxnSpLocks noChangeShapeType="1"/>
          </p:cNvCxnSpPr>
          <p:nvPr/>
        </p:nvCxnSpPr>
        <p:spPr bwMode="auto">
          <a:xfrm>
            <a:off x="1447800" y="2895600"/>
            <a:ext cx="69342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9226" name="TextBox 31"/>
          <p:cNvSpPr txBox="1">
            <a:spLocks noChangeArrowheads="1"/>
          </p:cNvSpPr>
          <p:nvPr/>
        </p:nvSpPr>
        <p:spPr bwMode="auto">
          <a:xfrm>
            <a:off x="7875588" y="2362200"/>
            <a:ext cx="117951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32 nm  node </a:t>
            </a:r>
            <a:b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requirements</a:t>
            </a: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6280150" y="68580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pic>
        <p:nvPicPr>
          <p:cNvPr id="13" name="Picture 12" descr="Picture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64957" y="5307193"/>
            <a:ext cx="2639568" cy="10789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18" name="Picture 17" descr="Picture1.jpg"/>
          <p:cNvPicPr>
            <a:picLocks noChangeAspect="1"/>
          </p:cNvPicPr>
          <p:nvPr/>
        </p:nvPicPr>
        <p:blipFill>
          <a:blip r:embed="rId3" cstate="print"/>
          <a:srcRect l="13962" t="14720" r="3184" b="9958"/>
          <a:stretch>
            <a:fillRect/>
          </a:stretch>
        </p:blipFill>
        <p:spPr>
          <a:xfrm>
            <a:off x="0" y="702245"/>
            <a:ext cx="5997577" cy="6155756"/>
          </a:xfrm>
          <a:prstGeom prst="rect">
            <a:avLst/>
          </a:prstGeom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47450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b="1" dirty="0" smtClean="0">
                <a:solidFill>
                  <a:srgbClr val="FFFF00"/>
                </a:solidFill>
              </a:rPr>
              <a:t>Refractory Emitter Contact  and Via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624928" y="2852925"/>
            <a:ext cx="249555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sputtered,</a:t>
            </a:r>
            <a:b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dry-etched W/TiW  via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607465" y="855865"/>
            <a:ext cx="249555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low-resistivity</a:t>
            </a:r>
            <a:b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Mo contact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608240" y="5080415"/>
            <a:ext cx="2495550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Refractory metals→  high currents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6323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4948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b="1" dirty="0" smtClean="0"/>
              <a:t>Needed: Much Better Base Ohmic Contacts </a:t>
            </a: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base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37373" y="-3458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Needed: Much Better Base Ohmic Contacts 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emitter</a:t>
            </a:r>
          </a:p>
        </p:txBody>
      </p:sp>
      <p:sp>
        <p:nvSpPr>
          <p:cNvPr id="56328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Ti</a:t>
            </a:r>
          </a:p>
        </p:txBody>
      </p:sp>
      <p:sp>
        <p:nvSpPr>
          <p:cNvPr id="56329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Pd</a:t>
            </a:r>
          </a:p>
        </p:txBody>
      </p:sp>
      <p:sp>
        <p:nvSpPr>
          <p:cNvPr id="56330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Au</a:t>
            </a:r>
          </a:p>
        </p:txBody>
      </p:sp>
      <p:sp>
        <p:nvSpPr>
          <p:cNvPr id="56331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Ti</a:t>
            </a:r>
          </a:p>
        </p:txBody>
      </p:sp>
      <p:sp>
        <p:nvSpPr>
          <p:cNvPr id="56332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Pd</a:t>
            </a:r>
          </a:p>
        </p:txBody>
      </p:sp>
      <p:sp>
        <p:nvSpPr>
          <p:cNvPr id="56333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Au</a:t>
            </a:r>
          </a:p>
        </p:txBody>
      </p:sp>
      <p:sp>
        <p:nvSpPr>
          <p:cNvPr id="56334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base</a:t>
            </a:r>
          </a:p>
        </p:txBody>
      </p:sp>
      <p:sp>
        <p:nvSpPr>
          <p:cNvPr id="56335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emitter</a:t>
            </a:r>
          </a:p>
        </p:txBody>
      </p:sp>
      <p:sp>
        <p:nvSpPr>
          <p:cNvPr id="56336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~5 nm deep </a:t>
            </a:r>
            <a:br>
              <a:rPr lang="en-US" sz="36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Pt contact</a:t>
            </a:r>
            <a:br>
              <a:rPr lang="en-US" sz="36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36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reaction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(into 25 nm  base)</a:t>
            </a:r>
            <a:endParaRPr lang="en-US" sz="3600" b="0" i="1" dirty="0">
              <a:solidFill>
                <a:srgbClr val="FFFF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cxnSp>
        <p:nvCxnSpPr>
          <p:cNvPr id="56337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56338" name="Straight Connector 31"/>
          <p:cNvCxnSpPr>
            <a:cxnSpLocks noChangeShapeType="1"/>
          </p:cNvCxnSpPr>
          <p:nvPr/>
        </p:nvCxnSpPr>
        <p:spPr bwMode="auto">
          <a:xfrm flipH="1">
            <a:off x="3035300" y="2819400"/>
            <a:ext cx="3670300" cy="17240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56339" name="Text Box 4"/>
          <p:cNvSpPr txBox="1">
            <a:spLocks noChangeArrowheads="1"/>
          </p:cNvSpPr>
          <p:nvPr/>
        </p:nvSpPr>
        <p:spPr bwMode="auto">
          <a:xfrm>
            <a:off x="6723063" y="678487"/>
            <a:ext cx="2420937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Pt/Ti/Pd/Au</a:t>
            </a:r>
            <a:r>
              <a:rPr lang="en-US" sz="2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4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b="0" i="1" dirty="0">
                <a:solidFill>
                  <a:srgbClr val="FFFF00"/>
                </a:solidFill>
                <a:latin typeface="Calibri" pitchFamily="34" charset="0"/>
                <a:cs typeface="Arial" charset="0"/>
                <a:sym typeface="Symbol" pitchFamily="18" charset="2"/>
              </a:rPr>
              <a:t>(3.5/12/17/70 nm)</a:t>
            </a:r>
            <a:endParaRPr lang="en-US" sz="3600" b="0" i="1" dirty="0">
              <a:solidFill>
                <a:srgbClr val="FFFF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Two-Step Base Contact Process</a:t>
            </a:r>
          </a:p>
        </p:txBody>
      </p:sp>
      <p:pic>
        <p:nvPicPr>
          <p:cNvPr id="12" name="Picture 10" descr="2013_11_16_Nov_THz_HBT_HEMT_dra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0325" y="914400"/>
            <a:ext cx="2971800" cy="31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3830" y="1009485"/>
            <a:ext cx="295718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1) Blanket deposit 1nm Pt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2) Blanket deposit 10nm Ru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	(refractory)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3) Pattern deposit Ti/Au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17475" y="5363830"/>
            <a:ext cx="89916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Surface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not exposed to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photoresist→ less surface contamination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1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nm Pt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layer: 2-3 nm surface penetration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Thick Au:  low metal resistance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459724" y="2584090"/>
            <a:ext cx="960125" cy="53767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879240" y="2699305"/>
            <a:ext cx="652885" cy="38405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7" name="Straight Arrow Connector 18"/>
          <p:cNvCxnSpPr>
            <a:cxnSpLocks noChangeShapeType="1"/>
          </p:cNvCxnSpPr>
          <p:nvPr/>
        </p:nvCxnSpPr>
        <p:spPr bwMode="auto">
          <a:xfrm>
            <a:off x="4225925" y="879467"/>
            <a:ext cx="0" cy="57626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417747" cy="398463"/>
          </a:xfrm>
        </p:spPr>
        <p:txBody>
          <a:bodyPr/>
          <a:lstStyle/>
          <a:p>
            <a:r>
              <a:rPr lang="en-US" dirty="0" smtClean="0"/>
              <a:t>High-frequency electronics: How high can it go ?</a:t>
            </a:r>
          </a:p>
        </p:txBody>
      </p:sp>
      <p:pic>
        <p:nvPicPr>
          <p:cNvPr id="104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4312260"/>
            <a:ext cx="14224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12"/>
          <p:cNvSpPr txBox="1">
            <a:spLocks noChangeArrowheads="1"/>
          </p:cNvSpPr>
          <p:nvPr/>
        </p:nvSpPr>
        <p:spPr bwMode="auto">
          <a:xfrm>
            <a:off x="3422650" y="3812198"/>
            <a:ext cx="32623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Video-resolution radar</a:t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→ fly &amp; drive through fog &amp; rain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94195" y="3324897"/>
            <a:ext cx="20764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Applications</a:t>
            </a:r>
          </a:p>
        </p:txBody>
      </p:sp>
      <p:sp>
        <p:nvSpPr>
          <p:cNvPr id="1043" name="Text Box 14"/>
          <p:cNvSpPr txBox="1">
            <a:spLocks noChangeArrowheads="1"/>
          </p:cNvSpPr>
          <p:nvPr/>
        </p:nvSpPr>
        <p:spPr bwMode="auto">
          <a:xfrm>
            <a:off x="76200" y="3739173"/>
            <a:ext cx="2811463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100+ Gb/s wireless networks   </a:t>
            </a:r>
          </a:p>
        </p:txBody>
      </p:sp>
      <p:pic>
        <p:nvPicPr>
          <p:cNvPr id="1040" name="Picture 34" descr="Fibreopti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5002823"/>
            <a:ext cx="18827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8" descr="sing_40mV_40G"/>
          <p:cNvPicPr>
            <a:picLocks noChangeAspect="1" noChangeArrowheads="1"/>
          </p:cNvPicPr>
          <p:nvPr/>
        </p:nvPicPr>
        <p:blipFill>
          <a:blip r:embed="rId6" cstate="print"/>
          <a:srcRect l="4256" t="22655" r="17021" b="17876"/>
          <a:stretch>
            <a:fillRect/>
          </a:stretch>
        </p:blipFill>
        <p:spPr bwMode="auto">
          <a:xfrm>
            <a:off x="7337425" y="4420210"/>
            <a:ext cx="165417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145338" y="3739173"/>
            <a:ext cx="18383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near-Terabit</a:t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optical fiber links</a:t>
            </a:r>
          </a:p>
        </p:txBody>
      </p:sp>
      <p:pic>
        <p:nvPicPr>
          <p:cNvPr id="25" name="Picture 24" descr="Picture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4336073"/>
            <a:ext cx="163988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5365" y="5490990"/>
            <a:ext cx="2935287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2011_3_7_march_longhaul_produc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9363" y="4009048"/>
            <a:ext cx="711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2011_3_7_march_longhaul_produc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475" y="4712310"/>
            <a:ext cx="711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2011_3_7_march_longhaul_produc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82838" y="4672623"/>
            <a:ext cx="7112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3900" y="5210785"/>
            <a:ext cx="27305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H="1">
            <a:off x="808038" y="4393223"/>
            <a:ext cx="346075" cy="1920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H="1">
            <a:off x="846138" y="4469423"/>
            <a:ext cx="346075" cy="1920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/>
          </a:ln>
        </p:spPr>
      </p:cxnSp>
      <p:grpSp>
        <p:nvGrpSpPr>
          <p:cNvPr id="2" name="Group 36"/>
          <p:cNvGrpSpPr>
            <a:grpSpLocks/>
          </p:cNvGrpSpPr>
          <p:nvPr/>
        </p:nvGrpSpPr>
        <p:grpSpPr bwMode="auto">
          <a:xfrm flipH="1">
            <a:off x="1960563" y="4315435"/>
            <a:ext cx="384175" cy="269875"/>
            <a:chOff x="1998865" y="4734770"/>
            <a:chExt cx="384050" cy="268835"/>
          </a:xfrm>
        </p:grpSpPr>
        <p:cxnSp>
          <p:nvCxnSpPr>
            <p:cNvPr id="1056" name="Straight Arrow Connector 32"/>
            <p:cNvCxnSpPr>
              <a:cxnSpLocks noChangeShapeType="1"/>
            </p:cNvCxnSpPr>
            <p:nvPr/>
          </p:nvCxnSpPr>
          <p:spPr bwMode="auto">
            <a:xfrm flipH="1">
              <a:off x="1998865" y="4734770"/>
              <a:ext cx="345645" cy="1920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057" name="Straight Arrow Connector 33"/>
            <p:cNvCxnSpPr>
              <a:cxnSpLocks noChangeShapeType="1"/>
            </p:cNvCxnSpPr>
            <p:nvPr/>
          </p:nvCxnSpPr>
          <p:spPr bwMode="auto">
            <a:xfrm flipH="1">
              <a:off x="2037270" y="4811580"/>
              <a:ext cx="345645" cy="1920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 type="arrow" w="med" len="med"/>
              <a:tailEnd/>
            </a:ln>
          </p:spPr>
        </p:cxnSp>
      </p:grp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H="1" flipV="1">
            <a:off x="1768475" y="4545623"/>
            <a:ext cx="268288" cy="576262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 type="arrow" w="med" len="med"/>
            <a:tailEnd/>
          </a:ln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 flipH="1" flipV="1">
            <a:off x="1844675" y="4545623"/>
            <a:ext cx="269875" cy="576262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</p:spPr>
      </p:cxnSp>
      <p:grpSp>
        <p:nvGrpSpPr>
          <p:cNvPr id="3" name="Group 43"/>
          <p:cNvGrpSpPr>
            <a:grpSpLocks/>
          </p:cNvGrpSpPr>
          <p:nvPr/>
        </p:nvGrpSpPr>
        <p:grpSpPr bwMode="auto">
          <a:xfrm flipH="1">
            <a:off x="1077913" y="4623410"/>
            <a:ext cx="344487" cy="576263"/>
            <a:chOff x="1153955" y="5232815"/>
            <a:chExt cx="345645" cy="576074"/>
          </a:xfrm>
        </p:grpSpPr>
        <p:cxnSp>
          <p:nvCxnSpPr>
            <p:cNvPr id="1054" name="Straight Arrow Connector 41"/>
            <p:cNvCxnSpPr>
              <a:cxnSpLocks noChangeShapeType="1"/>
            </p:cNvCxnSpPr>
            <p:nvPr/>
          </p:nvCxnSpPr>
          <p:spPr bwMode="auto">
            <a:xfrm flipH="1" flipV="1">
              <a:off x="1153955" y="5232815"/>
              <a:ext cx="268835" cy="576074"/>
            </a:xfrm>
            <a:prstGeom prst="straightConnector1">
              <a:avLst/>
            </a:prstGeom>
            <a:noFill/>
            <a:ln w="9525" algn="ctr">
              <a:solidFill>
                <a:schemeClr val="accent1"/>
              </a:solidFill>
              <a:round/>
              <a:headEnd type="arrow" w="med" len="med"/>
              <a:tailEnd/>
            </a:ln>
          </p:spPr>
        </p:cxnSp>
        <p:cxnSp>
          <p:nvCxnSpPr>
            <p:cNvPr id="1055" name="Straight Arrow Connector 42"/>
            <p:cNvCxnSpPr>
              <a:cxnSpLocks noChangeShapeType="1"/>
            </p:cNvCxnSpPr>
            <p:nvPr/>
          </p:nvCxnSpPr>
          <p:spPr bwMode="auto">
            <a:xfrm flipH="1" flipV="1">
              <a:off x="1230765" y="5232815"/>
              <a:ext cx="268835" cy="576074"/>
            </a:xfrm>
            <a:prstGeom prst="straightConnector1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</p:grpSp>
      <p:pic>
        <p:nvPicPr>
          <p:cNvPr id="45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925" y="5248885"/>
            <a:ext cx="27305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" name="Text Box 14"/>
          <p:cNvSpPr txBox="1">
            <a:spLocks noChangeArrowheads="1"/>
          </p:cNvSpPr>
          <p:nvPr/>
        </p:nvSpPr>
        <p:spPr bwMode="auto">
          <a:xfrm>
            <a:off x="769938" y="779463"/>
            <a:ext cx="3686175" cy="33178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820 GHz transistor ICs today</a:t>
            </a:r>
          </a:p>
        </p:txBody>
      </p:sp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1588" y="1379835"/>
          <a:ext cx="8913812" cy="2052637"/>
        </p:xfrm>
        <a:graphic>
          <a:graphicData uri="http://schemas.openxmlformats.org/presentationml/2006/ole">
            <p:oleObj spid="_x0000_s97282" name="KGPlot" r:id="rId11" imgW="6781680" imgH="1562040" progId="KGraph_Plot">
              <p:embed/>
            </p:oleObj>
          </a:graphicData>
        </a:graphic>
      </p:graphicFrame>
      <p:sp>
        <p:nvSpPr>
          <p:cNvPr id="1050" name="TextBox 48"/>
          <p:cNvSpPr txBox="1">
            <a:spLocks noChangeArrowheads="1"/>
          </p:cNvSpPr>
          <p:nvPr/>
        </p:nvSpPr>
        <p:spPr bwMode="auto">
          <a:xfrm>
            <a:off x="6922677" y="1121072"/>
            <a:ext cx="1519968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*ITU band designations</a:t>
            </a:r>
          </a:p>
        </p:txBody>
      </p:sp>
      <p:sp>
        <p:nvSpPr>
          <p:cNvPr id="1051" name="TextBox 49"/>
          <p:cNvSpPr txBox="1">
            <a:spLocks noChangeArrowheads="1"/>
          </p:cNvSpPr>
          <p:nvPr/>
        </p:nvSpPr>
        <p:spPr bwMode="auto">
          <a:xfrm>
            <a:off x="6962775" y="1272862"/>
            <a:ext cx="1770036" cy="2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** IR bands as per ISO 20473</a:t>
            </a:r>
          </a:p>
        </p:txBody>
      </p:sp>
      <p:cxnSp>
        <p:nvCxnSpPr>
          <p:cNvPr id="1052" name="Straight Arrow Connector 18"/>
          <p:cNvCxnSpPr>
            <a:cxnSpLocks noChangeShapeType="1"/>
          </p:cNvCxnSpPr>
          <p:nvPr/>
        </p:nvCxnSpPr>
        <p:spPr bwMode="auto">
          <a:xfrm>
            <a:off x="4879975" y="879467"/>
            <a:ext cx="0" cy="57626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53" name="Text Box 14"/>
          <p:cNvSpPr txBox="1">
            <a:spLocks noChangeArrowheads="1"/>
          </p:cNvSpPr>
          <p:nvPr/>
        </p:nvSpPr>
        <p:spPr bwMode="auto">
          <a:xfrm>
            <a:off x="4802188" y="779463"/>
            <a:ext cx="2727325" cy="33178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THz clearly feasible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94195" y="6436592"/>
            <a:ext cx="895561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Transistor Goal:  &lt; 3 dB noise, &gt;1 W power, 10% efficiency, 50-500GHz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9"/>
          <p:cNvSpPr>
            <a:spLocks noChangeArrowheads="1"/>
          </p:cNvSpPr>
          <p:nvPr/>
        </p:nvSpPr>
        <p:spPr bwMode="auto">
          <a:xfrm>
            <a:off x="4840835" y="5181600"/>
            <a:ext cx="3429000" cy="304800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Two-Step Base Contact Process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0" y="4159250"/>
          <a:ext cx="4400550" cy="2687638"/>
        </p:xfrm>
        <a:graphic>
          <a:graphicData uri="http://schemas.openxmlformats.org/presentationml/2006/ole">
            <p:oleObj spid="_x0000_s111618" name="KGPlot" r:id="rId5" imgW="5892840" imgH="3593880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5686332" y="663575"/>
          <a:ext cx="2533650" cy="3729038"/>
        </p:xfrm>
        <a:graphic>
          <a:graphicData uri="http://schemas.openxmlformats.org/presentationml/2006/ole">
            <p:oleObj spid="_x0000_s111619" name="KGPlot" r:id="rId6" imgW="5308560" imgH="7810200" progId="KGraph_Plot">
              <p:embed/>
            </p:oleObj>
          </a:graphicData>
        </a:graphic>
      </p:graphicFrame>
      <p:cxnSp>
        <p:nvCxnSpPr>
          <p:cNvPr id="13318" name="Straight Connector 12"/>
          <p:cNvCxnSpPr>
            <a:cxnSpLocks noChangeShapeType="1"/>
          </p:cNvCxnSpPr>
          <p:nvPr/>
        </p:nvCxnSpPr>
        <p:spPr bwMode="auto">
          <a:xfrm>
            <a:off x="6338795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7836660" y="2124020"/>
            <a:ext cx="1228725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32 nm node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requirement</a:t>
            </a:r>
          </a:p>
        </p:txBody>
      </p:sp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Increased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surface doping: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reduced contact resistivity,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increased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Auger recombination.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→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Surface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doping spike 2-5nm thick.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Need limited-penetration metal</a:t>
            </a:r>
            <a:endParaRPr lang="en-US" sz="20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cxnSp>
        <p:nvCxnSpPr>
          <p:cNvPr id="13321" name="Straight Connector 17"/>
          <p:cNvCxnSpPr>
            <a:cxnSpLocks noChangeShapeType="1"/>
          </p:cNvCxnSpPr>
          <p:nvPr/>
        </p:nvCxnSpPr>
        <p:spPr bwMode="auto">
          <a:xfrm flipH="1">
            <a:off x="7604032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pic>
        <p:nvPicPr>
          <p:cNvPr id="12" name="Picture 10" descr="2013_11_16_Nov_THz_HBT_HEMT_draw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0325" y="914400"/>
            <a:ext cx="2971800" cy="31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"Near-Refractory" Base Ohmic Contacts </a:t>
            </a:r>
          </a:p>
        </p:txBody>
      </p:sp>
      <p:pic>
        <p:nvPicPr>
          <p:cNvPr id="23" name="Picture 22" descr="Picture7.jpg"/>
          <p:cNvPicPr>
            <a:picLocks noChangeAspect="1"/>
          </p:cNvPicPr>
          <p:nvPr/>
        </p:nvPicPr>
        <p:blipFill>
          <a:blip r:embed="rId4" cstate="print"/>
          <a:srcRect l="1001" t="10240" r="24778" b="16400"/>
          <a:stretch>
            <a:fillRect/>
          </a:stretch>
        </p:blipFill>
        <p:spPr>
          <a:xfrm>
            <a:off x="117020" y="587029"/>
            <a:ext cx="8372289" cy="62119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buClr>
                <a:srgbClr val="FF0000"/>
              </a:buClr>
              <a:defRPr/>
            </a:pPr>
            <a:r>
              <a:rPr lang="en-US" sz="2900" b="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THz InP HBTs</a:t>
            </a:r>
          </a:p>
        </p:txBody>
      </p:sp>
      <p:pic>
        <p:nvPicPr>
          <p:cNvPr id="58372" name="Picture 18" descr="this_one1.jpg"/>
          <p:cNvPicPr>
            <a:picLocks noChangeAspect="1"/>
          </p:cNvPicPr>
          <p:nvPr/>
        </p:nvPicPr>
        <p:blipFill>
          <a:blip r:embed="rId4" cstate="print"/>
          <a:srcRect l="14090" t="11621" r="19611" b="16650"/>
          <a:stretch>
            <a:fillRect/>
          </a:stretch>
        </p:blipFill>
        <p:spPr bwMode="auto">
          <a:xfrm>
            <a:off x="76200" y="685800"/>
            <a:ext cx="51419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Picture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6850" y="3276600"/>
            <a:ext cx="37909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Picture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52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6450" y="37338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143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680530" y="6324600"/>
            <a:ext cx="400080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0" i="1" dirty="0" smtClean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a few more things  to fix </a:t>
            </a:r>
            <a:r>
              <a:rPr lang="en-US" sz="2800" b="0" i="1" dirty="0">
                <a:solidFill>
                  <a:srgbClr val="FFFF00"/>
                </a:solidFill>
                <a:latin typeface="Calibri" pitchFamily="34" charset="0"/>
                <a:sym typeface="Symbol" pitchFamily="18" charset="2"/>
              </a:rPr>
              <a:t>...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76200" y="533400"/>
            <a:ext cx="89916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1-D, 30 THz diodes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398463"/>
          </a:xfrm>
        </p:spPr>
        <p:txBody>
          <a:bodyPr/>
          <a:lstStyle/>
          <a:p>
            <a:pPr eaLnBrk="1" hangingPunct="1"/>
            <a:r>
              <a:rPr lang="en-US" dirty="0" smtClean="0"/>
              <a:t>1-D (nm) Diodes for 30THz mixing/detection</a:t>
            </a:r>
          </a:p>
        </p:txBody>
      </p:sp>
      <p:graphicFrame>
        <p:nvGraphicFramePr>
          <p:cNvPr id="27650" name="Object 10"/>
          <p:cNvGraphicFramePr>
            <a:graphicFrameLocks noChangeAspect="1"/>
          </p:cNvGraphicFramePr>
          <p:nvPr/>
        </p:nvGraphicFramePr>
        <p:xfrm>
          <a:off x="2943225" y="1008063"/>
          <a:ext cx="5110163" cy="363537"/>
        </p:xfrm>
        <a:graphic>
          <a:graphicData uri="http://schemas.openxmlformats.org/presentationml/2006/ole">
            <p:oleObj spid="_x0000_s93186" name="Equation" r:id="rId4" imgW="3377880" imgH="241200" progId="Equation.3">
              <p:embed/>
            </p:oleObj>
          </a:graphicData>
        </a:graphic>
      </p:graphicFrame>
      <p:pic>
        <p:nvPicPr>
          <p:cNvPr id="10" name="Picture 9" descr="Picture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62200"/>
            <a:ext cx="26670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3736" name="Object 8"/>
          <p:cNvGraphicFramePr>
            <a:graphicFrameLocks noChangeAspect="1"/>
          </p:cNvGraphicFramePr>
          <p:nvPr/>
        </p:nvGraphicFramePr>
        <p:xfrm>
          <a:off x="2962275" y="1617663"/>
          <a:ext cx="5840413" cy="363537"/>
        </p:xfrm>
        <a:graphic>
          <a:graphicData uri="http://schemas.openxmlformats.org/presentationml/2006/ole">
            <p:oleObj spid="_x0000_s93187" name="Equation" r:id="rId6" imgW="3860640" imgH="241200" progId="Equation.3">
              <p:embed/>
            </p:oleObj>
          </a:graphicData>
        </a:graphic>
      </p:graphicFrame>
      <p:graphicFrame>
        <p:nvGraphicFramePr>
          <p:cNvPr id="73737" name="Object 9"/>
          <p:cNvGraphicFramePr>
            <a:graphicFrameLocks noChangeAspect="1"/>
          </p:cNvGraphicFramePr>
          <p:nvPr/>
        </p:nvGraphicFramePr>
        <p:xfrm>
          <a:off x="2962275" y="1312863"/>
          <a:ext cx="5648325" cy="363537"/>
        </p:xfrm>
        <a:graphic>
          <a:graphicData uri="http://schemas.openxmlformats.org/presentationml/2006/ole">
            <p:oleObj spid="_x0000_s93188" name="Equation" r:id="rId7" imgW="3733560" imgH="241200" progId="Equation.3">
              <p:embed/>
            </p:oleObj>
          </a:graphicData>
        </a:graphic>
      </p:graphicFrame>
      <p:graphicFrame>
        <p:nvGraphicFramePr>
          <p:cNvPr id="73738" name="Object 10"/>
          <p:cNvGraphicFramePr>
            <a:graphicFrameLocks noChangeAspect="1"/>
          </p:cNvGraphicFramePr>
          <p:nvPr/>
        </p:nvGraphicFramePr>
        <p:xfrm>
          <a:off x="2990850" y="2551113"/>
          <a:ext cx="4572000" cy="344487"/>
        </p:xfrm>
        <a:graphic>
          <a:graphicData uri="http://schemas.openxmlformats.org/presentationml/2006/ole">
            <p:oleObj spid="_x0000_s93189" name="Equation" r:id="rId8" imgW="3022560" imgH="228600" progId="Equation.3">
              <p:embed/>
            </p:oleObj>
          </a:graphicData>
        </a:graphic>
      </p:graphicFrame>
      <p:graphicFrame>
        <p:nvGraphicFramePr>
          <p:cNvPr id="73739" name="Object 11"/>
          <p:cNvGraphicFramePr>
            <a:graphicFrameLocks noChangeAspect="1"/>
          </p:cNvGraphicFramePr>
          <p:nvPr/>
        </p:nvGraphicFramePr>
        <p:xfrm>
          <a:off x="2933700" y="3044825"/>
          <a:ext cx="5094288" cy="363538"/>
        </p:xfrm>
        <a:graphic>
          <a:graphicData uri="http://schemas.openxmlformats.org/presentationml/2006/ole">
            <p:oleObj spid="_x0000_s93190" name="Equation" r:id="rId9" imgW="3365280" imgH="241200" progId="Equation.3">
              <p:embed/>
            </p:oleObj>
          </a:graphicData>
        </a:graphic>
      </p:graphicFrame>
      <p:pic>
        <p:nvPicPr>
          <p:cNvPr id="17" name="Picture 16" descr="p_50_d_1_3.jpg"/>
          <p:cNvPicPr>
            <a:picLocks noChangeAspect="1"/>
          </p:cNvPicPr>
          <p:nvPr/>
        </p:nvPicPr>
        <p:blipFill>
          <a:blip r:embed="rId10" cstate="print"/>
          <a:srcRect l="38249" t="58081" r="25800"/>
          <a:stretch>
            <a:fillRect/>
          </a:stretch>
        </p:blipFill>
        <p:spPr bwMode="auto">
          <a:xfrm>
            <a:off x="6400800" y="4114800"/>
            <a:ext cx="26146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Picture11.jpg"/>
          <p:cNvPicPr>
            <a:picLocks noChangeAspect="1"/>
          </p:cNvPicPr>
          <p:nvPr/>
        </p:nvPicPr>
        <p:blipFill>
          <a:blip r:embed="rId11" cstate="print"/>
          <a:srcRect l="6633" t="8273" r="10458" b="2831"/>
          <a:stretch>
            <a:fillRect/>
          </a:stretch>
        </p:blipFill>
        <p:spPr bwMode="auto">
          <a:xfrm>
            <a:off x="2743200" y="4038600"/>
            <a:ext cx="36385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3741" name="Object 13"/>
          <p:cNvGraphicFramePr>
            <a:graphicFrameLocks noChangeAspect="1"/>
          </p:cNvGraphicFramePr>
          <p:nvPr/>
        </p:nvGraphicFramePr>
        <p:xfrm>
          <a:off x="2920585" y="3406775"/>
          <a:ext cx="5402263" cy="727075"/>
        </p:xfrm>
        <a:graphic>
          <a:graphicData uri="http://schemas.openxmlformats.org/presentationml/2006/ole">
            <p:oleObj spid="_x0000_s93191" name="Equation" r:id="rId12" imgW="3568680" imgH="482400" progId="Equation.3">
              <p:embed/>
            </p:oleObj>
          </a:graphicData>
        </a:graphic>
      </p:graphicFrame>
      <p:pic>
        <p:nvPicPr>
          <p:cNvPr id="27660" name="Picture 20" descr="2013_3_25_30THz_diode_array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838200"/>
            <a:ext cx="256381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134938"/>
            <a:ext cx="8416925" cy="3984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THz &amp; nm Transistors: What's Needed</a:t>
            </a: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270640" y="1124700"/>
            <a:ext cx="8763000" cy="1163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What do we want ?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	VLSI:  lots of on-current, no off-current, low voltage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THz:  high frequencies. Low noise, high power, high gain.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70640" y="2891330"/>
            <a:ext cx="8763000" cy="23267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How do we get it ?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Extreme current densities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Extremely thin dielectrics (FETs)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Extremely low-resistivity contacts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few-nm critical dimensions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   ...and sufficient states to carry the current</a:t>
            </a:r>
            <a:endParaRPr lang="en-US" sz="280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28600" y="104775"/>
            <a:ext cx="861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(end)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76200" y="533400"/>
            <a:ext cx="89916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Backup slides</a:t>
            </a:r>
            <a:endParaRPr lang="en-US" sz="8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InAs/InGaAs MOSET: Process Flow</a:t>
            </a:r>
          </a:p>
        </p:txBody>
      </p:sp>
      <p:pic>
        <p:nvPicPr>
          <p:cNvPr id="5" name="Picture 4" descr="2014_6_22_HEMT_HBT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090" y="924465"/>
            <a:ext cx="8723376" cy="1969618"/>
          </a:xfrm>
          <a:prstGeom prst="rect">
            <a:avLst/>
          </a:prstGeom>
        </p:spPr>
      </p:pic>
      <p:pic>
        <p:nvPicPr>
          <p:cNvPr id="6" name="Picture 5" descr="2014_6_22_HEMT_HB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347" y="3428995"/>
            <a:ext cx="8849563" cy="182148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6811" y="5694895"/>
            <a:ext cx="9026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Development process flow </a:t>
            </a:r>
            <a:r>
              <a:rPr lang="en-US" sz="2000" b="0" u="sng" dirty="0" smtClean="0">
                <a:latin typeface="Calibri" pitchFamily="34" charset="0"/>
                <a:cs typeface="Calibri" pitchFamily="34" charset="0"/>
              </a:rPr>
              <a:t>does not provide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a small S/D contact pitch,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But: in manufacturing, the vertical spacer </a:t>
            </a:r>
            <a:r>
              <a:rPr lang="en-US" sz="2000" b="0" u="sng" dirty="0" smtClean="0">
                <a:latin typeface="Calibri" pitchFamily="34" charset="0"/>
                <a:cs typeface="Calibri" pitchFamily="34" charset="0"/>
              </a:rPr>
              <a:t>can provide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a small S/D contact pitch.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76200" y="533400"/>
            <a:ext cx="89916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set aside slides</a:t>
            </a:r>
            <a:endParaRPr lang="en-US" sz="8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76200" y="533400"/>
            <a:ext cx="8991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8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nm  </a:t>
            </a:r>
            <a:br>
              <a:rPr lang="en-US" sz="8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8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(III-V) MOSFETs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52400" y="3567113"/>
          <a:ext cx="2133600" cy="3138487"/>
        </p:xfrm>
        <a:graphic>
          <a:graphicData uri="http://schemas.openxmlformats.org/presentationml/2006/ole">
            <p:oleObj spid="_x0000_s99330" name="KGPlot" r:id="rId4" imgW="5308560" imgH="7810200" progId="KGraph_Plot">
              <p:embed/>
            </p:oleObj>
          </a:graphicData>
        </a:graphic>
      </p:graphicFrame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140200" y="3290098"/>
            <a:ext cx="28956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Excellent contacts 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>
          <a:xfrm>
            <a:off x="455612" y="241410"/>
            <a:ext cx="8688387" cy="398463"/>
          </a:xfrm>
        </p:spPr>
        <p:txBody>
          <a:bodyPr/>
          <a:lstStyle/>
          <a:p>
            <a:pPr eaLnBrk="1" hangingPunct="1"/>
            <a:r>
              <a:rPr lang="en-US" b="0" dirty="0" smtClean="0"/>
              <a:t>Why III-V MOS ? Other good reasons</a:t>
            </a:r>
          </a:p>
        </p:txBody>
      </p:sp>
      <p:pic>
        <p:nvPicPr>
          <p:cNvPr id="13" name="Picture 70" descr="Picture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6535" y="1316725"/>
            <a:ext cx="2743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2" descr="Picture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274763"/>
            <a:ext cx="3084513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73"/>
          <p:cNvSpPr txBox="1">
            <a:spLocks noChangeArrowheads="1"/>
          </p:cNvSpPr>
          <p:nvPr/>
        </p:nvSpPr>
        <p:spPr bwMode="auto">
          <a:xfrm rot="5400000">
            <a:off x="7704931" y="2124869"/>
            <a:ext cx="2209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0" dirty="0">
                <a:solidFill>
                  <a:srgbClr val="000000"/>
                </a:solidFill>
                <a:latin typeface="Calibri" pitchFamily="34" charset="0"/>
              </a:rPr>
              <a:t>Y-K. Choi et al, VLSI Tech. Symp., 2001</a:t>
            </a:r>
            <a:endParaRPr lang="en-US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2743200" y="4419600"/>
          <a:ext cx="3962400" cy="2306638"/>
        </p:xfrm>
        <a:graphic>
          <a:graphicData uri="http://schemas.openxmlformats.org/presentationml/2006/ole">
            <p:oleObj spid="_x0000_s99331" name="KGPlot" r:id="rId7" imgW="4711680" imgH="2743200" progId="KGraph_Plot">
              <p:embed/>
            </p:oleObj>
          </a:graphicData>
        </a:graphic>
      </p:graphicFrame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888038" y="6553200"/>
            <a:ext cx="30273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Narrow"/>
              </a:rPr>
              <a:t>http://nano.boisestate.edu/research-areas/gate-oxide-studies/</a:t>
            </a:r>
          </a:p>
        </p:txBody>
      </p:sp>
      <p:pic>
        <p:nvPicPr>
          <p:cNvPr id="21" name="Picture 20" descr="Picture6.jpg"/>
          <p:cNvPicPr>
            <a:picLocks noChangeAspect="1"/>
          </p:cNvPicPr>
          <p:nvPr/>
        </p:nvPicPr>
        <p:blipFill>
          <a:blip r:embed="rId8" cstate="print"/>
          <a:srcRect l="24779" t="24670" r="32742" b="15417"/>
          <a:stretch>
            <a:fillRect/>
          </a:stretch>
        </p:blipFill>
        <p:spPr bwMode="auto">
          <a:xfrm>
            <a:off x="6858000" y="4495800"/>
            <a:ext cx="14478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H="1" flipV="1">
            <a:off x="8305800" y="6477000"/>
            <a:ext cx="152400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94195" y="819090"/>
            <a:ext cx="89736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nm-precise epitaxy, large heterojunctions → thin channels, 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bandgap engineering</a:t>
            </a:r>
            <a:endParaRPr lang="en-US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276600" y="3429000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Dielectric-channel interface: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</a:t>
            </a:r>
            <a:r>
              <a:rPr lang="en-US" sz="2000" b="0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2000" b="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no SiO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at interface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5146880" y="2798460"/>
            <a:ext cx="2766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(1nm hard for SOI)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 descr="Picture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7020" y="1508750"/>
            <a:ext cx="2342705" cy="11257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Key question: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3290" y="949058"/>
            <a:ext cx="3765495" cy="332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" y="2221000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...can we get high I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2400" y="153966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Compared to Silicon MOS,...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52400" y="313986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..and low I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off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and low V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DD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52400" y="405426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...at a VLSI-</a:t>
            </a:r>
            <a:r>
              <a:rPr lang="en-US" sz="2400" b="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relevant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(8-10nm) technology node ?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6200" y="4888000"/>
            <a:ext cx="5867400" cy="4247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Performance @ e.g. 35nm is not important.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6200" y="5502065"/>
            <a:ext cx="5867400" cy="4247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 S/D pitch is essential.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2124" y="740650"/>
            <a:ext cx="3611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Intel 22nm finFETs  Jan, IEDM 2012 </a:t>
            </a:r>
            <a:endParaRPr lang="en-US" sz="16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Transistor Design: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What Matters ?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3"/>
          <p:cNvSpPr>
            <a:spLocks noChangeArrowheads="1"/>
          </p:cNvSpPr>
          <p:nvPr/>
        </p:nvSpPr>
        <p:spPr bwMode="auto">
          <a:xfrm>
            <a:off x="457200" y="152400"/>
            <a:ext cx="84232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30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Scaling: How (V,I,R,C,</a:t>
            </a:r>
            <a:r>
              <a:rPr lang="en-US" sz="3600" b="0" dirty="0" smtClean="0">
                <a:solidFill>
                  <a:srgbClr val="000000"/>
                </a:solidFill>
                <a:latin typeface="Symbol" pitchFamily="18" charset="2"/>
                <a:cs typeface="Tahoma" pitchFamily="34" charset="0"/>
              </a:rPr>
              <a:t>t</a:t>
            </a:r>
            <a:r>
              <a:rPr lang="en-US" sz="30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 varies with geometry</a:t>
            </a:r>
            <a:endParaRPr lang="en-US" sz="30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87" name="Picture 17" descr="device_phys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4913313"/>
            <a:ext cx="10953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7" descr="device_physi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5251450"/>
            <a:ext cx="8651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6" descr="device_physic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9788" y="5251450"/>
            <a:ext cx="16240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762000" y="6365875"/>
          <a:ext cx="1306513" cy="339725"/>
        </p:xfrm>
        <a:graphic>
          <a:graphicData uri="http://schemas.openxmlformats.org/presentationml/2006/ole">
            <p:oleObj spid="_x0000_s98306" name="Equation" r:id="rId7" imgW="876240" imgH="228600" progId="Equation.3">
              <p:embed/>
            </p:oleObj>
          </a:graphicData>
        </a:graphic>
      </p:graphicFrame>
      <p:sp>
        <p:nvSpPr>
          <p:cNvPr id="3090" name="Text Box 44"/>
          <p:cNvSpPr txBox="1">
            <a:spLocks noChangeArrowheads="1"/>
          </p:cNvSpPr>
          <p:nvPr/>
        </p:nvSpPr>
        <p:spPr bwMode="auto">
          <a:xfrm>
            <a:off x="152400" y="4572000"/>
            <a:ext cx="37338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Bulk and Contact Resistances</a:t>
            </a:r>
          </a:p>
        </p:txBody>
      </p:sp>
      <p:sp>
        <p:nvSpPr>
          <p:cNvPr id="3091" name="Text Box 44"/>
          <p:cNvSpPr txBox="1">
            <a:spLocks noChangeArrowheads="1"/>
          </p:cNvSpPr>
          <p:nvPr/>
        </p:nvSpPr>
        <p:spPr bwMode="auto">
          <a:xfrm>
            <a:off x="152400" y="762000"/>
            <a:ext cx="32004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Depletion Layers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368425" y="1517650"/>
          <a:ext cx="904875" cy="596900"/>
        </p:xfrm>
        <a:graphic>
          <a:graphicData uri="http://schemas.openxmlformats.org/presentationml/2006/ole">
            <p:oleObj spid="_x0000_s98307" name="Equation" r:id="rId8" imgW="596880" imgH="393480" progId="Equation.3">
              <p:embed/>
            </p:oleObj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368425" y="2508250"/>
          <a:ext cx="695325" cy="596900"/>
        </p:xfrm>
        <a:graphic>
          <a:graphicData uri="http://schemas.openxmlformats.org/presentationml/2006/ole">
            <p:oleObj spid="_x0000_s98308" name="Equation" r:id="rId9" imgW="457200" imgH="393480" progId="Equation.3">
              <p:embed/>
            </p:oleObj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1368425" y="3498850"/>
          <a:ext cx="2136775" cy="614363"/>
        </p:xfrm>
        <a:graphic>
          <a:graphicData uri="http://schemas.openxmlformats.org/presentationml/2006/ole">
            <p:oleObj spid="_x0000_s98309" name="Equation" r:id="rId10" imgW="1409400" imgH="406080" progId="Equation.3">
              <p:embed/>
            </p:oleObj>
          </a:graphicData>
        </a:graphic>
      </p:graphicFrame>
      <p:pic>
        <p:nvPicPr>
          <p:cNvPr id="3092" name="Picture 16" descr="device_physic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225" y="1136650"/>
            <a:ext cx="105886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35" descr="device_physic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1625" y="2425700"/>
            <a:ext cx="8651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36" descr="device_physic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988" y="3422650"/>
            <a:ext cx="10112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5" name="Text Box 44"/>
          <p:cNvSpPr txBox="1">
            <a:spLocks noChangeArrowheads="1"/>
          </p:cNvSpPr>
          <p:nvPr/>
        </p:nvSpPr>
        <p:spPr bwMode="auto">
          <a:xfrm>
            <a:off x="4225925" y="2622550"/>
            <a:ext cx="32004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Thermal Resistance</a:t>
            </a:r>
          </a:p>
        </p:txBody>
      </p:sp>
      <p:pic>
        <p:nvPicPr>
          <p:cNvPr id="3096" name="Picture 7" descr="device_physics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4800" y="1047750"/>
            <a:ext cx="17303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38" descr="device_physics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0263" y="1331913"/>
            <a:ext cx="2982912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8" name="Text Box 44"/>
          <p:cNvSpPr txBox="1">
            <a:spLocks noChangeArrowheads="1"/>
          </p:cNvSpPr>
          <p:nvPr/>
        </p:nvSpPr>
        <p:spPr bwMode="auto">
          <a:xfrm>
            <a:off x="4397375" y="701675"/>
            <a:ext cx="32004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Fringing Capacitances</a:t>
            </a:r>
          </a:p>
        </p:txBody>
      </p:sp>
      <p:graphicFrame>
        <p:nvGraphicFramePr>
          <p:cNvPr id="90119" name="Object 9"/>
          <p:cNvGraphicFramePr>
            <a:graphicFrameLocks noChangeAspect="1"/>
          </p:cNvGraphicFramePr>
          <p:nvPr/>
        </p:nvGraphicFramePr>
        <p:xfrm>
          <a:off x="6569075" y="2046288"/>
          <a:ext cx="1295400" cy="365125"/>
        </p:xfrm>
        <a:graphic>
          <a:graphicData uri="http://schemas.openxmlformats.org/presentationml/2006/ole">
            <p:oleObj spid="_x0000_s98310" name="Equation" r:id="rId16" imgW="850680" imgH="241200" progId="Equation.3">
              <p:embed/>
            </p:oleObj>
          </a:graphicData>
        </a:graphic>
      </p:graphicFrame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4473575" y="2046288"/>
          <a:ext cx="1295400" cy="365125"/>
        </p:xfrm>
        <a:graphic>
          <a:graphicData uri="http://schemas.openxmlformats.org/presentationml/2006/ole">
            <p:oleObj spid="_x0000_s98311" name="Equation" r:id="rId17" imgW="850680" imgH="241200" progId="Equation.3">
              <p:embed/>
            </p:oleObj>
          </a:graphicData>
        </a:graphic>
      </p:graphicFrame>
      <p:cxnSp>
        <p:nvCxnSpPr>
          <p:cNvPr id="3099" name="Straight Connector 24"/>
          <p:cNvCxnSpPr>
            <a:cxnSpLocks noChangeShapeType="1"/>
          </p:cNvCxnSpPr>
          <p:nvPr/>
        </p:nvCxnSpPr>
        <p:spPr bwMode="auto">
          <a:xfrm rot="5400000">
            <a:off x="1181100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3100" name="Straight Connector 25"/>
          <p:cNvCxnSpPr>
            <a:cxnSpLocks noChangeShapeType="1"/>
          </p:cNvCxnSpPr>
          <p:nvPr/>
        </p:nvCxnSpPr>
        <p:spPr bwMode="auto">
          <a:xfrm rot="10800000">
            <a:off x="152400" y="4565650"/>
            <a:ext cx="36576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3101" name="Straight Connector 29"/>
          <p:cNvCxnSpPr>
            <a:cxnSpLocks noChangeShapeType="1"/>
          </p:cNvCxnSpPr>
          <p:nvPr/>
        </p:nvCxnSpPr>
        <p:spPr bwMode="auto">
          <a:xfrm rot="10800000">
            <a:off x="4343400" y="2506663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2314575" y="6472238"/>
          <a:ext cx="1489075" cy="182562"/>
        </p:xfrm>
        <a:graphic>
          <a:graphicData uri="http://schemas.openxmlformats.org/presentationml/2006/ole">
            <p:oleObj spid="_x0000_s98312" name="Equation" r:id="rId18" imgW="1447560" imgH="177480" progId="Equation.3">
              <p:embed/>
            </p:oleObj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7132638" y="741363"/>
          <a:ext cx="1725612" cy="207962"/>
        </p:xfrm>
        <a:graphic>
          <a:graphicData uri="http://schemas.openxmlformats.org/presentationml/2006/ole">
            <p:oleObj spid="_x0000_s98313" name="Equation" r:id="rId19" imgW="1676160" imgH="203040" progId="Equation.3">
              <p:embed/>
            </p:oleObj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7197725" y="990600"/>
          <a:ext cx="1857375" cy="207963"/>
        </p:xfrm>
        <a:graphic>
          <a:graphicData uri="http://schemas.openxmlformats.org/presentationml/2006/ole">
            <p:oleObj spid="_x0000_s98314" name="Equation" r:id="rId20" imgW="1803240" imgH="203040" progId="Equation.3">
              <p:embed/>
            </p:oleObj>
          </a:graphicData>
        </a:graphic>
      </p:graphicFrame>
      <p:pic>
        <p:nvPicPr>
          <p:cNvPr id="3102" name="Picture 18" descr="hbt_thermal_resistance3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18000" y="296545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11"/>
          <p:cNvGraphicFramePr>
            <a:graphicFrameLocks noChangeAspect="1"/>
          </p:cNvGraphicFramePr>
          <p:nvPr/>
        </p:nvGraphicFramePr>
        <p:xfrm>
          <a:off x="5964238" y="3851275"/>
          <a:ext cx="2333625" cy="666750"/>
        </p:xfrm>
        <a:graphic>
          <a:graphicData uri="http://schemas.openxmlformats.org/presentationml/2006/ole">
            <p:oleObj spid="_x0000_s98315" name="Equation" r:id="rId22" imgW="1549080" imgH="444240" progId="Equation.3">
              <p:embed/>
            </p:oleObj>
          </a:graphicData>
        </a:graphic>
      </p:graphicFrame>
      <p:graphicFrame>
        <p:nvGraphicFramePr>
          <p:cNvPr id="28" name="Object 12"/>
          <p:cNvGraphicFramePr>
            <a:graphicFrameLocks noChangeAspect="1"/>
          </p:cNvGraphicFramePr>
          <p:nvPr/>
        </p:nvGraphicFramePr>
        <p:xfrm>
          <a:off x="5922963" y="2889250"/>
          <a:ext cx="1220787" cy="647700"/>
        </p:xfrm>
        <a:graphic>
          <a:graphicData uri="http://schemas.openxmlformats.org/presentationml/2006/ole">
            <p:oleObj spid="_x0000_s98316" name="Equation" r:id="rId23" imgW="812520" imgH="431640" progId="Equation.3">
              <p:embed/>
            </p:oleObj>
          </a:graphicData>
        </a:graphic>
      </p:graphicFrame>
      <p:pic>
        <p:nvPicPr>
          <p:cNvPr id="3103" name="Picture 10" descr="Picture1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219950" y="2770188"/>
            <a:ext cx="1384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04" name="Straight Arrow Connector 35"/>
          <p:cNvCxnSpPr>
            <a:cxnSpLocks noChangeShapeType="1"/>
          </p:cNvCxnSpPr>
          <p:nvPr/>
        </p:nvCxnSpPr>
        <p:spPr bwMode="auto">
          <a:xfrm>
            <a:off x="7067550" y="311785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105" name="Straight Arrow Connector 36"/>
          <p:cNvCxnSpPr>
            <a:cxnSpLocks noChangeShapeType="1"/>
          </p:cNvCxnSpPr>
          <p:nvPr/>
        </p:nvCxnSpPr>
        <p:spPr bwMode="auto">
          <a:xfrm flipH="1">
            <a:off x="5040313" y="4081463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106" name="Straight Arrow Connector 37"/>
          <p:cNvCxnSpPr>
            <a:cxnSpLocks noChangeShapeType="1"/>
          </p:cNvCxnSpPr>
          <p:nvPr/>
        </p:nvCxnSpPr>
        <p:spPr bwMode="auto">
          <a:xfrm>
            <a:off x="7981950" y="266065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107" name="Straight Arrow Connector 38"/>
          <p:cNvCxnSpPr>
            <a:cxnSpLocks noChangeShapeType="1"/>
          </p:cNvCxnSpPr>
          <p:nvPr/>
        </p:nvCxnSpPr>
        <p:spPr bwMode="auto">
          <a:xfrm>
            <a:off x="7219950" y="266065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3108" name="Text Box 5"/>
          <p:cNvSpPr txBox="1">
            <a:spLocks noChangeArrowheads="1"/>
          </p:cNvSpPr>
          <p:nvPr/>
        </p:nvSpPr>
        <p:spPr bwMode="auto">
          <a:xfrm>
            <a:off x="4495800" y="4856163"/>
            <a:ext cx="426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Available states to carry current</a:t>
            </a:r>
            <a:endParaRPr lang="en-US" sz="2000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109" name="Picture 55" descr="E_K_dispersion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6294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0" name="Picture 58" descr="E_K_dispersion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8006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1" name="Text Box 5"/>
          <p:cNvSpPr txBox="1">
            <a:spLocks noChangeArrowheads="1"/>
          </p:cNvSpPr>
          <p:nvPr/>
        </p:nvSpPr>
        <p:spPr bwMode="auto">
          <a:xfrm>
            <a:off x="61722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→ capacitance,     </a:t>
            </a:r>
            <a:br>
              <a:rPr lang="en-US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  transconductance</a:t>
            </a:r>
            <a:br>
              <a:rPr lang="en-US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  contact resistance</a:t>
            </a:r>
            <a:endParaRPr lang="en-US" sz="1800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3112" name="Straight Connector 29"/>
          <p:cNvCxnSpPr>
            <a:cxnSpLocks noChangeShapeType="1"/>
          </p:cNvCxnSpPr>
          <p:nvPr/>
        </p:nvCxnSpPr>
        <p:spPr bwMode="auto">
          <a:xfrm rot="10800000">
            <a:off x="4379913" y="4735513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7797800" y="2546350"/>
          <a:ext cx="209550" cy="247650"/>
        </p:xfrm>
        <a:graphic>
          <a:graphicData uri="http://schemas.openxmlformats.org/presentationml/2006/ole">
            <p:oleObj spid="_x0000_s98317" name="Equation" r:id="rId27" imgW="139680" imgH="164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7"/>
          <p:cNvSpPr>
            <a:spLocks noChangeArrowheads="1"/>
          </p:cNvSpPr>
          <p:nvPr/>
        </p:nvSpPr>
        <p:spPr bwMode="auto">
          <a:xfrm>
            <a:off x="76200" y="1257300"/>
            <a:ext cx="6553200" cy="3810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686800" cy="3984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THz &amp; nm Transistors: State Density Limits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828800" y="1257300"/>
            <a:ext cx="1524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2-D: FET</a:t>
            </a: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4495800" y="1257300"/>
            <a:ext cx="1524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3-D: Bipolar</a:t>
            </a:r>
          </a:p>
        </p:txBody>
      </p:sp>
      <p:sp>
        <p:nvSpPr>
          <p:cNvPr id="3083" name="Rectangle 5"/>
          <p:cNvSpPr>
            <a:spLocks noChangeArrowheads="1"/>
          </p:cNvSpPr>
          <p:nvPr/>
        </p:nvSpPr>
        <p:spPr bwMode="auto">
          <a:xfrm>
            <a:off x="76200" y="3619500"/>
            <a:ext cx="12192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current</a:t>
            </a:r>
          </a:p>
        </p:txBody>
      </p:sp>
      <p:sp>
        <p:nvSpPr>
          <p:cNvPr id="3084" name="Rectangle 5"/>
          <p:cNvSpPr>
            <a:spLocks noChangeArrowheads="1"/>
          </p:cNvSpPr>
          <p:nvPr/>
        </p:nvSpPr>
        <p:spPr bwMode="auto">
          <a:xfrm>
            <a:off x="76200" y="4524375"/>
            <a:ext cx="1676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conductivity</a:t>
            </a: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76200" y="2781300"/>
            <a:ext cx="16002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capacitance</a:t>
            </a:r>
          </a:p>
        </p:txBody>
      </p:sp>
      <p:cxnSp>
        <p:nvCxnSpPr>
          <p:cNvPr id="3086" name="Straight Connector 35"/>
          <p:cNvCxnSpPr>
            <a:cxnSpLocks noChangeShapeType="1"/>
          </p:cNvCxnSpPr>
          <p:nvPr/>
        </p:nvCxnSpPr>
        <p:spPr bwMode="auto">
          <a:xfrm rot="16200000" flipH="1">
            <a:off x="-328612" y="3124200"/>
            <a:ext cx="38862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88" name="Straight Connector 37"/>
          <p:cNvCxnSpPr>
            <a:cxnSpLocks noChangeShapeType="1"/>
          </p:cNvCxnSpPr>
          <p:nvPr/>
        </p:nvCxnSpPr>
        <p:spPr bwMode="auto">
          <a:xfrm>
            <a:off x="4267200" y="1600200"/>
            <a:ext cx="0" cy="346710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13" name="Straight Connector 39"/>
          <p:cNvCxnSpPr>
            <a:cxnSpLocks noChangeShapeType="1"/>
          </p:cNvCxnSpPr>
          <p:nvPr/>
        </p:nvCxnSpPr>
        <p:spPr bwMode="auto">
          <a:xfrm>
            <a:off x="0" y="16383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14" name="Straight Connector 41"/>
          <p:cNvCxnSpPr>
            <a:cxnSpLocks noChangeShapeType="1"/>
          </p:cNvCxnSpPr>
          <p:nvPr/>
        </p:nvCxnSpPr>
        <p:spPr bwMode="auto">
          <a:xfrm>
            <a:off x="0" y="34671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15" name="Straight Connector 42"/>
          <p:cNvCxnSpPr>
            <a:cxnSpLocks noChangeShapeType="1"/>
          </p:cNvCxnSpPr>
          <p:nvPr/>
        </p:nvCxnSpPr>
        <p:spPr bwMode="auto">
          <a:xfrm>
            <a:off x="0" y="25527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116" name="Straight Connector 44"/>
          <p:cNvCxnSpPr>
            <a:cxnSpLocks noChangeShapeType="1"/>
          </p:cNvCxnSpPr>
          <p:nvPr/>
        </p:nvCxnSpPr>
        <p:spPr bwMode="auto">
          <a:xfrm>
            <a:off x="0" y="42291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3" name="Straight Connector 48"/>
          <p:cNvCxnSpPr>
            <a:cxnSpLocks noChangeShapeType="1"/>
          </p:cNvCxnSpPr>
          <p:nvPr/>
        </p:nvCxnSpPr>
        <p:spPr bwMode="auto">
          <a:xfrm rot="5400000">
            <a:off x="1423988" y="1447800"/>
            <a:ext cx="381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4" name="Straight Connector 52"/>
          <p:cNvCxnSpPr>
            <a:cxnSpLocks noChangeShapeType="1"/>
          </p:cNvCxnSpPr>
          <p:nvPr/>
        </p:nvCxnSpPr>
        <p:spPr bwMode="auto">
          <a:xfrm rot="5400000">
            <a:off x="4076700" y="1447800"/>
            <a:ext cx="381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4119" name="Picture 55" descr="E_K_dispers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862013"/>
            <a:ext cx="24479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58" descr="E_K_dispersi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1988" y="2590800"/>
            <a:ext cx="2055812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59" descr="E_K_dispersio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819650"/>
            <a:ext cx="203041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1692275" y="4305300"/>
          <a:ext cx="2232025" cy="741363"/>
        </p:xfrm>
        <a:graphic>
          <a:graphicData uri="http://schemas.openxmlformats.org/presentationml/2006/ole">
            <p:oleObj spid="_x0000_s70658" name="Equation" r:id="rId7" imgW="1498320" imgH="49500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343400" y="4305300"/>
          <a:ext cx="2270125" cy="741363"/>
        </p:xfrm>
        <a:graphic>
          <a:graphicData uri="http://schemas.openxmlformats.org/presentationml/2006/ole">
            <p:oleObj spid="_x0000_s70659" name="Equation" r:id="rId8" imgW="1523880" imgH="49500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379913" y="3556000"/>
          <a:ext cx="1247775" cy="627063"/>
        </p:xfrm>
        <a:graphic>
          <a:graphicData uri="http://schemas.openxmlformats.org/presentationml/2006/ole">
            <p:oleObj spid="_x0000_s70660" name="Equation" r:id="rId9" imgW="838080" imgH="419040" progId="Equation.3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1692275" y="3552825"/>
          <a:ext cx="2490788" cy="646113"/>
        </p:xfrm>
        <a:graphic>
          <a:graphicData uri="http://schemas.openxmlformats.org/presentationml/2006/ole">
            <p:oleObj spid="_x0000_s70661" name="Equation" r:id="rId10" imgW="1676160" imgH="431640" progId="Equation.3">
              <p:embed/>
            </p:oleObj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1884363" y="2679700"/>
          <a:ext cx="1239837" cy="635000"/>
        </p:xfrm>
        <a:graphic>
          <a:graphicData uri="http://schemas.openxmlformats.org/presentationml/2006/ole">
            <p:oleObj spid="_x0000_s70662" name="Equation" r:id="rId11" imgW="825480" imgH="419040" progId="Equation.3">
              <p:embed/>
            </p:oleObj>
          </a:graphicData>
        </a:graphic>
      </p:graphicFrame>
      <p:pic>
        <p:nvPicPr>
          <p:cNvPr id="3104" name="Picture 14" descr="HBT_color_section.jpg"/>
          <p:cNvPicPr>
            <a:picLocks noChangeAspect="1"/>
          </p:cNvPicPr>
          <p:nvPr/>
        </p:nvPicPr>
        <p:blipFill>
          <a:blip r:embed="rId12" cstate="print"/>
          <a:srcRect l="26129" r="25992" b="63191"/>
          <a:stretch>
            <a:fillRect/>
          </a:stretch>
        </p:blipFill>
        <p:spPr bwMode="auto">
          <a:xfrm>
            <a:off x="4572000" y="1727200"/>
            <a:ext cx="1600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69863" y="5299075"/>
            <a:ext cx="662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# available states / energy determines</a:t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</a:t>
            </a: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on-state 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capacitance, </a:t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</a:t>
            </a: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current &amp; transconductance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</a:t>
            </a:r>
            <a:b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	</a:t>
            </a: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contact/access </a:t>
            </a:r>
            <a:r>
              <a:rPr lang="en-US" sz="22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resistance </a:t>
            </a:r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3116263" y="3543300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1F497D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" name="Oval 11"/>
          <p:cNvSpPr>
            <a:spLocks noChangeArrowheads="1"/>
          </p:cNvSpPr>
          <p:nvPr/>
        </p:nvSpPr>
        <p:spPr bwMode="auto">
          <a:xfrm>
            <a:off x="2728913" y="2698750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1F497D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994275" y="3540125"/>
            <a:ext cx="614363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1F497D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6226175" y="4503738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1F497D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Oval 11"/>
          <p:cNvSpPr>
            <a:spLocks noChangeArrowheads="1"/>
          </p:cNvSpPr>
          <p:nvPr/>
        </p:nvSpPr>
        <p:spPr bwMode="auto">
          <a:xfrm>
            <a:off x="3535363" y="4503738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1F497D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3692525" y="3540125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1F497D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4103" name="Object 2"/>
          <p:cNvGraphicFramePr>
            <a:graphicFrameLocks noChangeAspect="1"/>
          </p:cNvGraphicFramePr>
          <p:nvPr/>
        </p:nvGraphicFramePr>
        <p:xfrm>
          <a:off x="130175" y="762000"/>
          <a:ext cx="4468813" cy="401638"/>
        </p:xfrm>
        <a:graphic>
          <a:graphicData uri="http://schemas.openxmlformats.org/presentationml/2006/ole">
            <p:oleObj spid="_x0000_s70663" name="Equation" r:id="rId13" imgW="2539800" imgH="228600" progId="Equation.3">
              <p:embed/>
            </p:oleObj>
          </a:graphicData>
        </a:graphic>
      </p:graphicFrame>
      <p:pic>
        <p:nvPicPr>
          <p:cNvPr id="39" name="Picture 38" descr="2013_11_16_Nov_THz_HBT_HEMT_draw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81200" y="1676400"/>
            <a:ext cx="14478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2" grpId="0"/>
      <p:bldP spid="3082" grpId="0"/>
      <p:bldP spid="3083" grpId="0"/>
      <p:bldP spid="3084" grpId="0"/>
      <p:bldP spid="3085" grpId="0"/>
      <p:bldP spid="34" grpId="0"/>
      <p:bldP spid="40" grpId="0" animBg="1"/>
      <p:bldP spid="42" grpId="0" animBg="1"/>
      <p:bldP spid="43" grpId="0" animBg="1"/>
      <p:bldP spid="4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>
          <a:xfrm>
            <a:off x="455612" y="241410"/>
            <a:ext cx="8688387" cy="398463"/>
          </a:xfrm>
        </p:spPr>
        <p:txBody>
          <a:bodyPr/>
          <a:lstStyle/>
          <a:p>
            <a:pPr eaLnBrk="1" hangingPunct="1"/>
            <a:r>
              <a:rPr lang="en-US" sz="2800" b="0" dirty="0" smtClean="0"/>
              <a:t>Why III-V MOS ?</a:t>
            </a:r>
          </a:p>
        </p:txBody>
      </p:sp>
      <p:pic>
        <p:nvPicPr>
          <p:cNvPr id="12" name="Picture 4" descr="freehand_draw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57400"/>
            <a:ext cx="32178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013_11_16_Nov_THz_HBT_HEMT_dra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133600"/>
            <a:ext cx="2667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52400" y="990600"/>
            <a:ext cx="89154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vs. Si: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Low m*→ higher velocity.   Fewer states→ less scattering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→ higher current.  Can then trade for lower voltage or smaller FETs.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28600" y="4343400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Problems: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Low m*→ less charge.   Low m* → more S/D tunneling.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Narrow </a:t>
            </a:r>
            <a:r>
              <a:rPr lang="en-US" sz="24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bandgap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more band-band tunneling, impact ionization.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19" descr="2014_6_23_DRC_draw.jpg"/>
          <p:cNvPicPr>
            <a:picLocks noChangeAspect="1"/>
          </p:cNvPicPr>
          <p:nvPr/>
        </p:nvPicPr>
        <p:blipFill>
          <a:blip r:embed="rId5" cstate="print"/>
          <a:srcRect r="4494"/>
          <a:stretch>
            <a:fillRect/>
          </a:stretch>
        </p:blipFill>
        <p:spPr>
          <a:xfrm>
            <a:off x="1115550" y="5387655"/>
            <a:ext cx="2189085" cy="1185672"/>
          </a:xfrm>
          <a:prstGeom prst="rect">
            <a:avLst/>
          </a:prstGeom>
        </p:spPr>
      </p:pic>
      <p:pic>
        <p:nvPicPr>
          <p:cNvPr id="21" name="Picture 20" descr="2014_6_23_DRC_draw.jpg"/>
          <p:cNvPicPr>
            <a:picLocks noChangeAspect="1"/>
          </p:cNvPicPr>
          <p:nvPr/>
        </p:nvPicPr>
        <p:blipFill>
          <a:blip r:embed="rId6" cstate="print"/>
          <a:srcRect r="4494"/>
          <a:stretch>
            <a:fillRect/>
          </a:stretch>
        </p:blipFill>
        <p:spPr>
          <a:xfrm>
            <a:off x="4456785" y="5218803"/>
            <a:ext cx="2189085" cy="15514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581400" y="990600"/>
          <a:ext cx="548640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82880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?? nm Node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~10 nm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 @0.5V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3*10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/cm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0.5 nm (fin: 1.0 nm)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2.5 nm (fin: 5 nm)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W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9491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3200" b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nm/VLSI MOSFET Scaling: </a:t>
            </a:r>
            <a:r>
              <a:rPr lang="en-US" sz="32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Targets</a:t>
            </a:r>
            <a:endParaRPr lang="en-US" sz="32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9458" name="Object 10"/>
          <p:cNvGraphicFramePr>
            <a:graphicFrameLocks noChangeAspect="1"/>
          </p:cNvGraphicFramePr>
          <p:nvPr/>
        </p:nvGraphicFramePr>
        <p:xfrm>
          <a:off x="838200" y="2971800"/>
          <a:ext cx="1498600" cy="344488"/>
        </p:xfrm>
        <a:graphic>
          <a:graphicData uri="http://schemas.openxmlformats.org/presentationml/2006/ole">
            <p:oleObj spid="_x0000_s84994" name="Equation" r:id="rId4" imgW="990360" imgH="228600" progId="Equation.3">
              <p:embed/>
            </p:oleObj>
          </a:graphicData>
        </a:graphic>
      </p:graphicFrame>
      <p:cxnSp>
        <p:nvCxnSpPr>
          <p:cNvPr id="19492" name="Straight Arrow Connector 21"/>
          <p:cNvCxnSpPr>
            <a:cxnSpLocks noChangeShapeType="1"/>
          </p:cNvCxnSpPr>
          <p:nvPr/>
        </p:nvCxnSpPr>
        <p:spPr bwMode="auto">
          <a:xfrm flipH="1">
            <a:off x="1447800" y="1524000"/>
            <a:ext cx="3810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524000" y="1066800"/>
          <a:ext cx="306388" cy="344488"/>
        </p:xfrm>
        <a:graphic>
          <a:graphicData uri="http://schemas.openxmlformats.org/presentationml/2006/ole">
            <p:oleObj spid="_x0000_s84995" name="Equation" r:id="rId5" imgW="203040" imgH="228600" progId="Equation.3">
              <p:embed/>
            </p:oleObj>
          </a:graphicData>
        </a:graphic>
      </p:graphicFrame>
      <p:pic>
        <p:nvPicPr>
          <p:cNvPr id="19493" name="Picture 13" descr="2013_11_16_Nov_THz_HBT_HEMT_draw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677988"/>
            <a:ext cx="22098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94" name="Picture 11" descr="2013_6_june_SRC_future_draw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114800"/>
            <a:ext cx="19050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>
          <a:xfrm>
            <a:off x="455612" y="165515"/>
            <a:ext cx="8494557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Research III-V MOS: Lateral Spacers &amp; Tunneling</a:t>
            </a:r>
            <a:endParaRPr lang="en-US" sz="2800" b="0" dirty="0" smtClean="0"/>
          </a:p>
        </p:txBody>
      </p:sp>
      <p:pic>
        <p:nvPicPr>
          <p:cNvPr id="13" name="Picture 12" descr="2013_2_25_feb_mosfet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9130" y="1390804"/>
            <a:ext cx="2227478" cy="22686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5550" y="896114"/>
            <a:ext cx="30358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cs typeface="+mn-cs"/>
              </a:rPr>
              <a:t>Small S/D contact pitch</a:t>
            </a:r>
            <a:endParaRPr lang="en-US" sz="1800" i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26015" y="880965"/>
            <a:ext cx="3813050" cy="2812693"/>
            <a:chOff x="94195" y="3732580"/>
            <a:chExt cx="3813050" cy="2812693"/>
          </a:xfrm>
        </p:grpSpPr>
        <p:pic>
          <p:nvPicPr>
            <p:cNvPr id="15" name="Picture 14" descr="2013_2_25_feb_mosfet_draw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075" y="4112055"/>
              <a:ext cx="2855671" cy="243321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4195" y="3732580"/>
              <a:ext cx="3813050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i="1" dirty="0" smtClean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MOS-HEMT with large contact pitch</a:t>
              </a:r>
              <a:endParaRPr lang="en-US" sz="1800" i="1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94165" y="3875245"/>
            <a:ext cx="2882790" cy="2894990"/>
            <a:chOff x="550785" y="3873390"/>
            <a:chExt cx="2882790" cy="2894990"/>
          </a:xfrm>
        </p:grpSpPr>
        <p:pic>
          <p:nvPicPr>
            <p:cNvPr id="29" name="Picture 28" descr="Picture1.jpg"/>
            <p:cNvPicPr>
              <a:picLocks noChangeAspect="1"/>
            </p:cNvPicPr>
            <p:nvPr/>
          </p:nvPicPr>
          <p:blipFill>
            <a:blip r:embed="rId5" cstate="email"/>
            <a:srcRect t="12987"/>
            <a:stretch>
              <a:fillRect/>
            </a:stretch>
          </p:blipFill>
          <p:spPr>
            <a:xfrm>
              <a:off x="616005" y="4389100"/>
              <a:ext cx="2273808" cy="2042239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 bwMode="auto">
            <a:xfrm>
              <a:off x="2140005" y="4242722"/>
              <a:ext cx="0" cy="838200"/>
            </a:xfrm>
            <a:prstGeom prst="straightConnector1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2140005" y="4166522"/>
              <a:ext cx="0" cy="22860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1745890" y="6463930"/>
              <a:ext cx="1156115" cy="304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2048" tIns="41025" rIns="82048" bIns="41025">
              <a:spAutoFit/>
            </a:bodyPr>
            <a:lstStyle/>
            <a:p>
              <a:pPr algn="r" defTabSz="82073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UCSB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0785" y="3873390"/>
              <a:ext cx="28827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no lateral gate-drain space</a:t>
              </a:r>
              <a:endParaRPr lang="en-US" sz="1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42395" y="3997238"/>
            <a:ext cx="2713615" cy="2239877"/>
            <a:chOff x="4420210" y="4187950"/>
            <a:chExt cx="2713615" cy="2239877"/>
          </a:xfrm>
        </p:grpSpPr>
        <p:pic>
          <p:nvPicPr>
            <p:cNvPr id="39" name="Picture 38" descr="Picture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7586" y="4818833"/>
              <a:ext cx="2340864" cy="1304544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 bwMode="auto">
            <a:xfrm>
              <a:off x="6357185" y="4377792"/>
              <a:ext cx="0" cy="1295400"/>
            </a:xfrm>
            <a:prstGeom prst="straightConnector1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Text Box 44"/>
            <p:cNvSpPr txBox="1">
              <a:spLocks noChangeArrowheads="1"/>
            </p:cNvSpPr>
            <p:nvPr/>
          </p:nvSpPr>
          <p:spPr bwMode="auto">
            <a:xfrm>
              <a:off x="5294655" y="6123377"/>
              <a:ext cx="1839170" cy="3044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82048" tIns="41025" rIns="82048" bIns="41025">
              <a:spAutoFit/>
            </a:bodyPr>
            <a:lstStyle/>
            <a:p>
              <a:pPr algn="r" defTabSz="82073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Lin, IEDM2013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 flipV="1">
              <a:off x="6357185" y="4377792"/>
              <a:ext cx="0" cy="4553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Rectangle 21"/>
            <p:cNvSpPr/>
            <p:nvPr/>
          </p:nvSpPr>
          <p:spPr bwMode="auto">
            <a:xfrm>
              <a:off x="6165795" y="4187950"/>
              <a:ext cx="379475" cy="37947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20210" y="4225793"/>
              <a:ext cx="2590800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~70 nm gate-drain space</a:t>
              </a:r>
              <a:endParaRPr lang="en-US" sz="1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must build devices with small S/D pitch.</a:t>
            </a:r>
            <a:endParaRPr lang="en-US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905000" y="9144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 pitch ~ 3 times lithographic half-pitch (technology node dimension)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10157"/>
          <a:stretch>
            <a:fillRect/>
          </a:stretch>
        </p:blipFill>
        <p:spPr bwMode="auto">
          <a:xfrm>
            <a:off x="1905000" y="1752600"/>
            <a:ext cx="5238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8406" y="5997714"/>
            <a:ext cx="9026979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 S/D pitch hard to realize if we require ~20-50nm lateral gate-drain spacers !</a:t>
            </a:r>
            <a:endParaRPr lang="en-US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960460" y="5618085"/>
            <a:ext cx="51816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Intel 35nm NMOS</a:t>
            </a:r>
            <a:endParaRPr lang="en-US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spacers: less leakage, small S/D pitch</a:t>
            </a:r>
            <a:endParaRPr lang="en-US" dirty="0"/>
          </a:p>
        </p:txBody>
      </p:sp>
      <p:pic>
        <p:nvPicPr>
          <p:cNvPr id="4" name="Picture 3" descr="MOSFE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63" y="1353152"/>
            <a:ext cx="4119787" cy="3381618"/>
          </a:xfrm>
          <a:prstGeom prst="rect">
            <a:avLst/>
          </a:prstGeom>
        </p:spPr>
      </p:pic>
      <p:pic>
        <p:nvPicPr>
          <p:cNvPr id="5" name="Picture 4" descr="MOSFE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6050" y="1336693"/>
            <a:ext cx="4119787" cy="3436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341570" y="3160165"/>
            <a:ext cx="422455" cy="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8406" y="5426060"/>
            <a:ext cx="9026979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Suppress band-band tunneling, S/D tunneling.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Long gate length, small footprint.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thin_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thin_text_template</Template>
  <TotalTime>1246</TotalTime>
  <Pages>2</Pages>
  <Words>1258</Words>
  <Application>Microsoft Office PowerPoint</Application>
  <PresentationFormat>On-screen Show (4:3)</PresentationFormat>
  <Paragraphs>265</Paragraphs>
  <Slides>44</Slides>
  <Notes>35</Notes>
  <HiddenSlides>2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thin_text_template</vt:lpstr>
      <vt:lpstr>thin_line_template</vt:lpstr>
      <vt:lpstr>2_thin_line_template</vt:lpstr>
      <vt:lpstr>bold_title_template</vt:lpstr>
      <vt:lpstr>4_thin_line_template</vt:lpstr>
      <vt:lpstr>3_thin_line_template</vt:lpstr>
      <vt:lpstr>1_thin_line_template</vt:lpstr>
      <vt:lpstr>KGPlot</vt:lpstr>
      <vt:lpstr>Equation</vt:lpstr>
      <vt:lpstr>Graph</vt:lpstr>
      <vt:lpstr>Nanometer InP Electron Devices for VLSI and THz Applications</vt:lpstr>
      <vt:lpstr>nm FETs &amp; VLSI: how small can we go ?</vt:lpstr>
      <vt:lpstr>High-frequency electronics: How high can it go ?</vt:lpstr>
      <vt:lpstr>Slide 4</vt:lpstr>
      <vt:lpstr>Why III-V MOS ?</vt:lpstr>
      <vt:lpstr>Slide 6</vt:lpstr>
      <vt:lpstr>Research III-V MOS: Lateral Spacers &amp; Tunneling</vt:lpstr>
      <vt:lpstr>We must build devices with small S/D pitch.</vt:lpstr>
      <vt:lpstr>Vertical spacers: less leakage, small S/D pitch</vt:lpstr>
      <vt:lpstr>MOSFET: 2.5nm ZrO2 / 1nm Al2O3 / 2.5nm InAs</vt:lpstr>
      <vt:lpstr>MOSFET: 2.5nm ZrO2 / 1nm Al2O3 / 2.5nm InAs</vt:lpstr>
      <vt:lpstr>MOSFET: 2.5nm ZrO2/ 1nm Al2O3 / 2.5nm InAs</vt:lpstr>
      <vt:lpstr>Channel, Dielectric, and Spacer Design</vt:lpstr>
      <vt:lpstr>Double Heterojunction MOSFETs: Low Leakage</vt:lpstr>
      <vt:lpstr>FinFETs by Atomic Layer Epitaxy: Why ?</vt:lpstr>
      <vt:lpstr>finFET by Sidewall Epitaxial Growth</vt:lpstr>
      <vt:lpstr>finFET by Sidewall Epitaxial Growth</vt:lpstr>
      <vt:lpstr>Slide 18</vt:lpstr>
      <vt:lpstr>Slide 19</vt:lpstr>
      <vt:lpstr>2-3 THz Field-Effect Transistors are Feasible.</vt:lpstr>
      <vt:lpstr>III-V MOS: Benefits THz HEMTs</vt:lpstr>
      <vt:lpstr>3 THz Bipolar Transistors are Feasible.</vt:lpstr>
      <vt:lpstr>THz InP HBTs: Performance @ 128 nm Node</vt:lpstr>
      <vt:lpstr>  InP HBT Integrated Circuits: 600 GHz &amp; Beyond </vt:lpstr>
      <vt:lpstr>Extreme Currents: Quadratic I-V Characteristics</vt:lpstr>
      <vt:lpstr>Ultra Low-Resistivity Refractory Contacts</vt:lpstr>
      <vt:lpstr>Refractory Emitter Contact  and Via</vt:lpstr>
      <vt:lpstr>Needed: Much Better Base Ohmic Contacts </vt:lpstr>
      <vt:lpstr>Two-Step Base Contact Process</vt:lpstr>
      <vt:lpstr>Two-Step Base Contact Process</vt:lpstr>
      <vt:lpstr>Slide 31</vt:lpstr>
      <vt:lpstr>Slide 32</vt:lpstr>
      <vt:lpstr>Slide 33</vt:lpstr>
      <vt:lpstr>1-D (nm) Diodes for 30THz mixing/detection</vt:lpstr>
      <vt:lpstr>THz &amp; nm Transistors: What's Needed</vt:lpstr>
      <vt:lpstr>Slide 36</vt:lpstr>
      <vt:lpstr>Slide 37</vt:lpstr>
      <vt:lpstr>InAs/InGaAs MOSET: Process Flow</vt:lpstr>
      <vt:lpstr>Slide 39</vt:lpstr>
      <vt:lpstr>Why III-V MOS ? Other good reasons</vt:lpstr>
      <vt:lpstr>The Key question:</vt:lpstr>
      <vt:lpstr>Slide 42</vt:lpstr>
      <vt:lpstr>Slide 43</vt:lpstr>
      <vt:lpstr>THz &amp; nm Transistors: State Density Limits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Epitaxy for Future Transistors</dc:title>
  <dc:creator>mark rodwell</dc:creator>
  <cp:lastModifiedBy>mark rodwell</cp:lastModifiedBy>
  <cp:revision>14</cp:revision>
  <cp:lastPrinted>2002-08-11T02:20:55Z</cp:lastPrinted>
  <dcterms:created xsi:type="dcterms:W3CDTF">2014-06-23T20:59:12Z</dcterms:created>
  <dcterms:modified xsi:type="dcterms:W3CDTF">2014-06-24T19:06:49Z</dcterms:modified>
</cp:coreProperties>
</file>