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3" r:id="rId1"/>
    <p:sldMasterId id="2147483685" r:id="rId2"/>
  </p:sldMasterIdLst>
  <p:notesMasterIdLst>
    <p:notesMasterId r:id="rId26"/>
  </p:notesMasterIdLst>
  <p:sldIdLst>
    <p:sldId id="884" r:id="rId3"/>
    <p:sldId id="885" r:id="rId4"/>
    <p:sldId id="858" r:id="rId5"/>
    <p:sldId id="859" r:id="rId6"/>
    <p:sldId id="860" r:id="rId7"/>
    <p:sldId id="861" r:id="rId8"/>
    <p:sldId id="862" r:id="rId9"/>
    <p:sldId id="886" r:id="rId10"/>
    <p:sldId id="887" r:id="rId11"/>
    <p:sldId id="888" r:id="rId12"/>
    <p:sldId id="869" r:id="rId13"/>
    <p:sldId id="863" r:id="rId14"/>
    <p:sldId id="870" r:id="rId15"/>
    <p:sldId id="871" r:id="rId16"/>
    <p:sldId id="872" r:id="rId17"/>
    <p:sldId id="873" r:id="rId18"/>
    <p:sldId id="874" r:id="rId19"/>
    <p:sldId id="875" r:id="rId20"/>
    <p:sldId id="876" r:id="rId21"/>
    <p:sldId id="880" r:id="rId22"/>
    <p:sldId id="881" r:id="rId23"/>
    <p:sldId id="877" r:id="rId24"/>
    <p:sldId id="88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0099CC"/>
    <a:srgbClr val="FFFFFF"/>
    <a:srgbClr val="E7F3F4"/>
    <a:srgbClr val="BBE0E3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3" autoAdjust="0"/>
    <p:restoredTop sz="70326" autoAdjust="0"/>
  </p:normalViewPr>
  <p:slideViewPr>
    <p:cSldViewPr snapToGrid="0">
      <p:cViewPr>
        <p:scale>
          <a:sx n="50" d="100"/>
          <a:sy n="50" d="100"/>
        </p:scale>
        <p:origin x="-2530" y="-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110" y="-82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96F5D5B-95C7-4236-B800-F990FCCA39D2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F476E3-4DCC-4171-9F3B-A55971B1E5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71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41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77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矩形 11"/>
          <p:cNvSpPr/>
          <p:nvPr userDrawn="1"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5" name="矩形 12"/>
          <p:cNvSpPr/>
          <p:nvPr userDrawn="1"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275" y="6484938"/>
            <a:ext cx="404813" cy="365125"/>
          </a:xfrm>
        </p:spPr>
        <p:txBody>
          <a:bodyPr/>
          <a:lstStyle>
            <a:lvl1pPr>
              <a:defRPr/>
            </a:lvl1pPr>
          </a:lstStyle>
          <a:p>
            <a:fld id="{F629F148-7E52-204D-876E-7A83199F0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1228"/>
            <a:ext cx="7772400" cy="2268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838200"/>
            <a:ext cx="6400800" cy="5334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7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220" name="Straight Connector 8"/>
          <p:cNvCxnSpPr>
            <a:cxnSpLocks noChangeShapeType="1"/>
          </p:cNvCxnSpPr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  <a:ea typeface="Calibri" pitchFamily="34" charset="0"/>
          <a:cs typeface="Calibri" pitchFamily="34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pPr defTabSz="457200"/>
            <a:endParaRPr lang="en-US" b="0">
              <a:ea typeface="ＭＳ Ｐゴシック" pitchFamily="-111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pPr defTabSz="457200"/>
            <a:fld id="{042E2BB9-2B30-644F-926E-A5F04C05C825}" type="slidenum">
              <a:rPr lang="en-US" b="0">
                <a:ea typeface="ＭＳ Ｐゴシック" pitchFamily="-111" charset="-128"/>
                <a:cs typeface="Arial" charset="0"/>
              </a:rPr>
              <a:pPr defTabSz="457200"/>
              <a:t>‹#›</a:t>
            </a:fld>
            <a:endParaRPr lang="en-US" b="0">
              <a:ea typeface="ＭＳ Ｐゴシック" pitchFamily="-111" charset="-128"/>
              <a:cs typeface="Arial" charset="0"/>
            </a:endParaRPr>
          </a:p>
        </p:txBody>
      </p:sp>
      <p:pic>
        <p:nvPicPr>
          <p:cNvPr id="7" name="Picture 6" descr="IMS2014_powerpoint_templat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507480"/>
            <a:ext cx="396785" cy="274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415896"/>
            <a:ext cx="13607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1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4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4" charset="0"/>
          <a:ea typeface="ＭＳ Ｐゴシック" pitchFamily="-104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4" charset="0"/>
          <a:ea typeface="ＭＳ Ｐゴシック" pitchFamily="-104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4" charset="0"/>
          <a:ea typeface="ＭＳ Ｐゴシック" pitchFamily="-104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4" charset="0"/>
          <a:ea typeface="ＭＳ Ｐゴシック" pitchFamily="-104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4" charset="0"/>
          <a:ea typeface="ＭＳ Ｐゴシック" pitchFamily="-10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4" charset="0"/>
          <a:ea typeface="ＭＳ Ｐゴシック" pitchFamily="-10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4" charset="0"/>
          <a:ea typeface="ＭＳ Ｐゴシック" pitchFamily="-10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4" charset="0"/>
          <a:ea typeface="ＭＳ Ｐゴシック" pitchFamily="-10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•"/>
        <a:defRPr sz="3200" kern="1200">
          <a:solidFill>
            <a:schemeClr val="tx1"/>
          </a:solidFill>
          <a:latin typeface="+mn-lt"/>
          <a:ea typeface="ＭＳ Ｐゴシック" pitchFamily="-104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–"/>
        <a:defRPr sz="2800" kern="1200">
          <a:solidFill>
            <a:schemeClr val="tx1"/>
          </a:solidFill>
          <a:latin typeface="+mn-lt"/>
          <a:ea typeface="ＭＳ Ｐゴシック" pitchFamily="-10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•"/>
        <a:defRPr sz="2400" kern="1200">
          <a:solidFill>
            <a:schemeClr val="tx1"/>
          </a:solidFill>
          <a:latin typeface="+mn-lt"/>
          <a:ea typeface="ＭＳ Ｐゴシック" pitchFamily="-10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–"/>
        <a:defRPr sz="2000" kern="1200">
          <a:solidFill>
            <a:schemeClr val="tx1"/>
          </a:solidFill>
          <a:latin typeface="+mn-lt"/>
          <a:ea typeface="ＭＳ Ｐゴシック" pitchFamily="-10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»"/>
        <a:defRPr sz="2000" kern="1200">
          <a:solidFill>
            <a:schemeClr val="tx1"/>
          </a:solidFill>
          <a:latin typeface="+mn-lt"/>
          <a:ea typeface="ＭＳ Ｐゴシック" pitchFamily="-10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8600" y="1954053"/>
            <a:ext cx="8686800" cy="1470025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ea typeface="ＭＳ Ｐゴシック" pitchFamily="34" charset="-128"/>
                <a:cs typeface="Arial" pitchFamily="34" charset="0"/>
              </a:rPr>
              <a:t>An </a:t>
            </a:r>
            <a:r>
              <a:rPr lang="en-US" sz="3200" dirty="0" smtClean="0">
                <a:ea typeface="ＭＳ Ｐゴシック" pitchFamily="34" charset="-128"/>
                <a:cs typeface="Arial" pitchFamily="34" charset="0"/>
              </a:rPr>
              <a:t>81 GHz</a:t>
            </a:r>
            <a:r>
              <a:rPr lang="en-US" sz="3200" dirty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3200" dirty="0" smtClean="0">
                <a:ea typeface="ＭＳ Ｐゴシック" pitchFamily="34" charset="-128"/>
                <a:cs typeface="Arial" pitchFamily="34" charset="0"/>
              </a:rPr>
              <a:t>470 </a:t>
            </a:r>
            <a:r>
              <a:rPr lang="en-US" sz="3200" dirty="0" err="1" smtClean="0">
                <a:ea typeface="ＭＳ Ｐゴシック" pitchFamily="34" charset="-128"/>
                <a:cs typeface="Arial" pitchFamily="34" charset="0"/>
              </a:rPr>
              <a:t>mW</a:t>
            </a:r>
            <a:r>
              <a:rPr lang="en-US" sz="3200" dirty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3200" dirty="0" smtClean="0">
                <a:ea typeface="ＭＳ Ｐゴシック" pitchFamily="34" charset="-128"/>
                <a:cs typeface="Arial" pitchFamily="34" charset="0"/>
              </a:rPr>
              <a:t>1.1 mm</a:t>
            </a:r>
            <a:r>
              <a:rPr lang="en-US" sz="3200" baseline="30000" dirty="0" smtClean="0">
                <a:ea typeface="ＭＳ Ｐゴシック" pitchFamily="34" charset="-128"/>
                <a:cs typeface="Arial" pitchFamily="34" charset="0"/>
              </a:rPr>
              <a:t>2</a:t>
            </a:r>
            <a:r>
              <a:rPr lang="en-US" sz="3200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200" dirty="0" err="1">
                <a:ea typeface="ＭＳ Ｐゴシック" pitchFamily="34" charset="-128"/>
                <a:cs typeface="Arial" pitchFamily="34" charset="0"/>
              </a:rPr>
              <a:t>InP</a:t>
            </a:r>
            <a:r>
              <a:rPr lang="en-US" sz="3200" dirty="0">
                <a:ea typeface="ＭＳ Ｐゴシック" pitchFamily="34" charset="-128"/>
                <a:cs typeface="Arial" pitchFamily="34" charset="0"/>
              </a:rPr>
              <a:t> HBT Power Amplifier with </a:t>
            </a:r>
            <a:r>
              <a:rPr lang="en-US" sz="3200" dirty="0" smtClean="0">
                <a:ea typeface="ＭＳ Ｐゴシック" pitchFamily="34" charset="-128"/>
                <a:cs typeface="Arial" pitchFamily="34" charset="0"/>
              </a:rPr>
              <a:t>4:1 </a:t>
            </a:r>
            <a:r>
              <a:rPr lang="en-US" sz="3200" dirty="0">
                <a:ea typeface="ＭＳ Ｐゴシック" pitchFamily="34" charset="-128"/>
                <a:cs typeface="Arial" pitchFamily="34" charset="0"/>
              </a:rPr>
              <a:t>Series Power Combining using Sub-quarter-wavelength </a:t>
            </a:r>
            <a:r>
              <a:rPr lang="en-US" sz="3200" dirty="0" err="1" smtClean="0">
                <a:ea typeface="ＭＳ Ｐゴシック" pitchFamily="34" charset="-128"/>
                <a:cs typeface="Arial" pitchFamily="34" charset="0"/>
              </a:rPr>
              <a:t>Baluns</a:t>
            </a:r>
            <a:endParaRPr lang="en-US" sz="3200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4050653"/>
            <a:ext cx="8077200" cy="1888683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H. Park</a:t>
            </a:r>
            <a:r>
              <a:rPr lang="en-US" sz="2400" u="sng" baseline="30000" dirty="0" smtClean="0"/>
              <a:t>1</a:t>
            </a:r>
            <a:r>
              <a:rPr lang="en-US" sz="2400" dirty="0" smtClean="0"/>
              <a:t>, S. Daneshgar</a:t>
            </a:r>
            <a:r>
              <a:rPr lang="en-US" sz="2400" baseline="30000" dirty="0"/>
              <a:t>1</a:t>
            </a:r>
            <a:r>
              <a:rPr lang="en-US" sz="2400" dirty="0" smtClean="0"/>
              <a:t>, J. C. Rode</a:t>
            </a:r>
            <a:r>
              <a:rPr lang="en-US" sz="2400" baseline="30000" dirty="0"/>
              <a:t>1</a:t>
            </a:r>
            <a:r>
              <a:rPr lang="en-US" sz="2400" dirty="0" smtClean="0"/>
              <a:t>, Z. Griffith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 M. Urteaga</a:t>
            </a:r>
            <a:r>
              <a:rPr lang="en-US" sz="2400" baseline="30000" dirty="0"/>
              <a:t>2</a:t>
            </a:r>
            <a:r>
              <a:rPr lang="en-US" sz="2400" dirty="0" smtClean="0"/>
              <a:t>, B.S. Kim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</a:t>
            </a:r>
            <a:r>
              <a:rPr lang="en-US" sz="2400" u="sng" dirty="0" smtClean="0"/>
              <a:t>M. Rodwell</a:t>
            </a:r>
            <a:r>
              <a:rPr lang="en-US" sz="2400" u="sng" baseline="30000" dirty="0" smtClean="0"/>
              <a:t>1</a:t>
            </a:r>
            <a:endParaRPr lang="en-US" sz="2400" u="sng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 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University of California, Santa Barbara, CA, US</a:t>
            </a:r>
          </a:p>
          <a:p>
            <a:pPr>
              <a:spcBef>
                <a:spcPts val="0"/>
              </a:spcBef>
            </a:pPr>
            <a:r>
              <a:rPr lang="en-US" sz="2000" baseline="30000" dirty="0" smtClean="0"/>
              <a:t>2</a:t>
            </a:r>
            <a:r>
              <a:rPr lang="en-US" sz="2000" dirty="0" smtClean="0"/>
              <a:t>Teledyne Scientific and Imaging, Thousand Oaks, CA, US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aseline="30000" dirty="0" smtClean="0"/>
              <a:t>3</a:t>
            </a:r>
            <a:r>
              <a:rPr lang="en-US" sz="2000" dirty="0" smtClean="0"/>
              <a:t>Sungkyunkwan University, Suwon, Republic of Korea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990601"/>
            <a:ext cx="6400800" cy="533400"/>
          </a:xfrm>
        </p:spPr>
        <p:txBody>
          <a:bodyPr/>
          <a:lstStyle/>
          <a:p>
            <a:r>
              <a:rPr lang="en-US" dirty="0" smtClean="0"/>
              <a:t>TU3B-1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772400" y="178806"/>
            <a:ext cx="1143000" cy="1497594"/>
            <a:chOff x="7848600" y="67804"/>
            <a:chExt cx="1143000" cy="1497594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8600" y="67804"/>
              <a:ext cx="1143000" cy="149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924800" y="34426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cs typeface="Arial" charset="0"/>
                </a:rPr>
                <a:t>Student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cs typeface="Arial" charset="0"/>
                </a:rPr>
                <a:t>Paper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cs typeface="Arial" charset="0"/>
                </a:rPr>
                <a:t>Finalist</a:t>
              </a:r>
              <a:endParaRPr lang="en-US" sz="12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448848"/>
            <a:ext cx="991402" cy="40915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5364" name="Picture 4" descr="http://www.teledyne-si.com/images/TSIC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03" y="6448850"/>
            <a:ext cx="2187375" cy="40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icam-i2cam.org/images/branch_images/skk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4" t="20127" r="20954" b="20127"/>
          <a:stretch/>
        </p:blipFill>
        <p:spPr bwMode="auto">
          <a:xfrm>
            <a:off x="3252598" y="6243161"/>
            <a:ext cx="608201" cy="6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2:1 </a:t>
            </a:r>
            <a:r>
              <a:rPr lang="en-US" sz="3200" dirty="0" err="1" smtClean="0"/>
              <a:t>Balun</a:t>
            </a:r>
            <a:r>
              <a:rPr lang="en-US" sz="3200" dirty="0" smtClean="0"/>
              <a:t> B-to-B Test Results</a:t>
            </a:r>
          </a:p>
        </p:txBody>
      </p:sp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10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553" y="715855"/>
            <a:ext cx="1714229" cy="18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883" y="2482022"/>
            <a:ext cx="1719412" cy="189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745" y="4281525"/>
            <a:ext cx="1729278" cy="191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42" y="1321088"/>
            <a:ext cx="4910630" cy="39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63476" y="5253692"/>
            <a:ext cx="3995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*Does not de-embed losses of PADs , capacitors, and interconnection lines</a:t>
            </a:r>
            <a:endParaRPr lang="en-US" sz="1800" b="0" i="1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6949" y="895240"/>
            <a:ext cx="4164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Back-to-back measured S-parameters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7594" y="803655"/>
            <a:ext cx="1895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</a:t>
            </a:r>
            <a:r>
              <a:rPr lang="en-US" sz="2400" b="0" u="sng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= 103fF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F</a:t>
            </a:r>
            <a:r>
              <a:rPr lang="en-US" sz="2400" b="0" u="sng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= 81GHz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I.L. = -1.1dB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S21 = -1.76dB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7594" y="2571887"/>
            <a:ext cx="1895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</a:t>
            </a:r>
            <a:r>
              <a:rPr lang="en-US" sz="2400" b="0" u="sng" baseline="-25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= 78fF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F</a:t>
            </a:r>
            <a:r>
              <a:rPr lang="en-US" sz="2400" b="0" u="sng" baseline="-25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</a:t>
            </a: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= 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94GHz</a:t>
            </a:r>
            <a:endParaRPr lang="en-US" sz="2400" b="0" u="sng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I.L. = -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1.2dB 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S21 = -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1.79dB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7594" y="4374891"/>
            <a:ext cx="1895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</a:t>
            </a:r>
            <a:r>
              <a:rPr lang="en-US" sz="2400" b="0" u="sng" baseline="-25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= 65fF</a:t>
            </a:r>
            <a:endParaRPr lang="en-US" sz="2400" b="0" u="sng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F</a:t>
            </a:r>
            <a:r>
              <a:rPr lang="en-US" sz="2400" b="0" u="sng" baseline="-25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</a:t>
            </a: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= 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103GHz</a:t>
            </a:r>
            <a:endParaRPr lang="en-US" sz="2400" b="0" u="sng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I.L. = -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1.2dB 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S21 = -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1.56dB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19" y="808310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v1</a:t>
            </a:r>
            <a:endParaRPr lang="en-US" sz="1800" b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40" y="255890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v2</a:t>
            </a:r>
            <a:endParaRPr lang="en-US" sz="1800" b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19" y="4378952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v3</a:t>
            </a:r>
            <a:endParaRPr lang="en-US" sz="1800" b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35468" y="6137542"/>
            <a:ext cx="7707176" cy="45217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 algn="ctr"/>
            <a:r>
              <a:rPr lang="en-US" sz="2400" i="1" dirty="0">
                <a:latin typeface="Calibri" pitchFamily="34" charset="0"/>
                <a:cs typeface="Calibri" pitchFamily="34" charset="0"/>
              </a:rPr>
              <a:t>&lt;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0.6dB single-pass insertion loss, 0.16 dB/2.7° imbalance 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168400" y="1457960"/>
            <a:ext cx="447040" cy="400402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158240" y="3256280"/>
            <a:ext cx="447040" cy="400402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148080" y="5034280"/>
            <a:ext cx="447040" cy="400402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615440" y="1095295"/>
            <a:ext cx="730798" cy="49319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1595120" y="2863527"/>
            <a:ext cx="730798" cy="49319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1605280" y="4646211"/>
            <a:ext cx="730798" cy="49319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388046" y="2743570"/>
            <a:ext cx="3405275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28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41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Teledyne </a:t>
            </a:r>
            <a:r>
              <a:rPr lang="en-US" sz="3200" b="1" i="1" dirty="0" smtClean="0">
                <a:solidFill>
                  <a:srgbClr val="000000"/>
                </a:solidFill>
              </a:rPr>
              <a:t>0.25 </a:t>
            </a:r>
            <a:r>
              <a:rPr lang="el-GR" sz="3200" b="1" i="1" dirty="0">
                <a:solidFill>
                  <a:srgbClr val="000000"/>
                </a:solidFill>
              </a:rPr>
              <a:t>μ</a:t>
            </a:r>
            <a:r>
              <a:rPr lang="en-US" sz="3200" b="1" i="1" dirty="0">
                <a:solidFill>
                  <a:srgbClr val="000000"/>
                </a:solidFill>
              </a:rPr>
              <a:t>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/>
              <a:t>HBTs</a:t>
            </a:r>
          </a:p>
        </p:txBody>
      </p:sp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11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089" y="914756"/>
            <a:ext cx="424614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Cell: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4-fingers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x 0.25 </a:t>
            </a:r>
            <a:r>
              <a:rPr lang="el-GR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 x 6 </a:t>
            </a:r>
            <a:r>
              <a:rPr lang="el-GR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 </a:t>
            </a:r>
          </a:p>
          <a:p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BV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CEO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= 4.5 V, 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C,max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= 72 mA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OUT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= 15.5 </a:t>
            </a:r>
            <a:r>
              <a:rPr lang="en-US" sz="2400" b="0" dirty="0" err="1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dBm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OPT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= 56 </a:t>
            </a:r>
            <a:r>
              <a:rPr lang="el-GR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Ω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9442" y="1152101"/>
            <a:ext cx="4220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MAG/MSG including EM-</a:t>
            </a:r>
            <a:r>
              <a:rPr lang="en-US" sz="2000" i="1" dirty="0" err="1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Sim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. results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3323" y="4855275"/>
            <a:ext cx="540067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l-GR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τ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285 GHz, </a:t>
            </a:r>
            <a:r>
              <a:rPr lang="en-US" sz="2400" b="0" i="1" dirty="0" err="1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2400" b="0" i="1" baseline="-25000" dirty="0" err="1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max</a:t>
            </a:r>
            <a:r>
              <a:rPr lang="en-US" sz="2400" b="0" i="1" baseline="-25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525 GHz 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             @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J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=4.2 mA/</a:t>
            </a:r>
            <a:r>
              <a:rPr lang="el-GR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CE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=2.5 V 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" name="Group 8"/>
          <p:cNvGrpSpPr/>
          <p:nvPr/>
        </p:nvGrpSpPr>
        <p:grpSpPr>
          <a:xfrm>
            <a:off x="4222096" y="1644300"/>
            <a:ext cx="4271264" cy="3174609"/>
            <a:chOff x="3886200" y="1447800"/>
            <a:chExt cx="4957064" cy="375417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447800"/>
              <a:ext cx="4957064" cy="375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 bwMode="auto">
            <a:xfrm>
              <a:off x="4254500" y="4318000"/>
              <a:ext cx="4584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7162800" y="1459230"/>
              <a:ext cx="0" cy="3352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Rectangle 16"/>
          <p:cNvSpPr/>
          <p:nvPr/>
        </p:nvSpPr>
        <p:spPr>
          <a:xfrm>
            <a:off x="5575426" y="5676747"/>
            <a:ext cx="330536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12~13dB MAG @ 86 GHz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195" y="2628504"/>
            <a:ext cx="4061404" cy="2887337"/>
            <a:chOff x="94195" y="2773284"/>
            <a:chExt cx="4061404" cy="288733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4058" y="2990900"/>
              <a:ext cx="2887337" cy="2452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4195" y="4050897"/>
              <a:ext cx="685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800" i="1" dirty="0" smtClean="0">
                  <a:solidFill>
                    <a:srgbClr val="000000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rPr>
                <a:t>Base</a:t>
              </a:r>
              <a:endParaRPr lang="en-US" sz="1800" i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9924" y="2798181"/>
              <a:ext cx="2184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800" i="1" dirty="0" smtClean="0">
                  <a:solidFill>
                    <a:srgbClr val="000000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rPr>
                <a:t>Emitters to GND</a:t>
              </a:r>
              <a:endParaRPr lang="en-US" sz="1800" i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8799" y="4039578"/>
              <a:ext cx="1066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800" i="1" dirty="0" smtClean="0">
                  <a:solidFill>
                    <a:srgbClr val="000000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rPr>
                <a:t>Collector</a:t>
              </a:r>
              <a:endParaRPr lang="en-US" sz="1800" i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9050" y="5984599"/>
            <a:ext cx="8890769" cy="482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[Z. Griffith et al, IPRM 2012]</a:t>
            </a:r>
            <a:r>
              <a:rPr lang="en-US" sz="1400" b="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400" b="0" i="1" dirty="0" smtClean="0">
                <a:latin typeface="Calibri" pitchFamily="34" charset="0"/>
                <a:cs typeface="Calibri" pitchFamily="34" charset="0"/>
              </a:rPr>
            </a:br>
            <a:r>
              <a:rPr lang="en-US" sz="1200" b="0" i="1" dirty="0" smtClean="0"/>
              <a:t>Multi-finger </a:t>
            </a:r>
            <a:r>
              <a:rPr lang="en-US" sz="1200" b="0" i="1" dirty="0"/>
              <a:t>250nm </a:t>
            </a:r>
            <a:r>
              <a:rPr lang="en-US" sz="1200" b="0" i="1" dirty="0" err="1"/>
              <a:t>InP</a:t>
            </a:r>
            <a:r>
              <a:rPr lang="en-US" sz="1200" b="0" i="1" dirty="0"/>
              <a:t> HBTs for 220GHz mm-Wave Power </a:t>
            </a:r>
            <a:r>
              <a:rPr lang="en-US" sz="1200" b="0" i="1" dirty="0" smtClean="0"/>
              <a:t>Multi-finger 250nm </a:t>
            </a:r>
            <a:r>
              <a:rPr lang="en-US" sz="1200" b="0" i="1" dirty="0" err="1"/>
              <a:t>InP</a:t>
            </a:r>
            <a:r>
              <a:rPr lang="en-US" sz="1200" b="0" i="1" dirty="0"/>
              <a:t> HBTs for 220GHz mm-Wave Power </a:t>
            </a:r>
            <a:endParaRPr lang="en-US" sz="12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22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94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Sub-</a:t>
            </a:r>
            <a:r>
              <a:rPr lang="en-US" sz="3200" b="1" dirty="0" smtClean="0">
                <a:latin typeface="Symbol" pitchFamily="18" charset="2"/>
              </a:rPr>
              <a:t>l</a:t>
            </a:r>
            <a:r>
              <a:rPr lang="en-US" sz="3200" b="1" dirty="0" smtClean="0"/>
              <a:t>/4</a:t>
            </a:r>
            <a:r>
              <a:rPr lang="en-US" sz="3200" dirty="0" smtClean="0"/>
              <a:t> </a:t>
            </a:r>
            <a:r>
              <a:rPr lang="en-US" sz="3200" dirty="0" err="1" smtClean="0"/>
              <a:t>Balun</a:t>
            </a:r>
            <a:r>
              <a:rPr lang="en-US" sz="3200" dirty="0" err="1"/>
              <a:t>s</a:t>
            </a:r>
            <a:r>
              <a:rPr lang="en-US" sz="3200" dirty="0" smtClean="0"/>
              <a:t>: </a:t>
            </a:r>
            <a:r>
              <a:rPr lang="en-US" sz="3200" b="1" dirty="0" smtClean="0"/>
              <a:t>PA Design</a:t>
            </a:r>
          </a:p>
        </p:txBody>
      </p:sp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12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36910" y="4184957"/>
            <a:ext cx="3947151" cy="119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Each HBT loaded by 25 </a:t>
            </a:r>
            <a:r>
              <a:rPr lang="en-US" sz="2400" dirty="0" smtClean="0">
                <a:latin typeface="Symbol" pitchFamily="18" charset="2"/>
                <a:cs typeface="Calibri" pitchFamily="34" charset="0"/>
              </a:rPr>
              <a:t>W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HBT junction area selected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so that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max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=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sz="2400" baseline="-25000" dirty="0" err="1" smtClean="0">
                <a:latin typeface="Calibri" pitchFamily="34" charset="0"/>
                <a:cs typeface="Calibri" pitchFamily="34" charset="0"/>
              </a:rPr>
              <a:t>max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/25 </a:t>
            </a:r>
            <a:r>
              <a:rPr lang="en-US" sz="2400" dirty="0" smtClean="0">
                <a:latin typeface="Symbol" pitchFamily="18" charset="2"/>
                <a:cs typeface="Calibri" pitchFamily="34" charset="0"/>
              </a:rPr>
              <a:t>W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36910" y="5361155"/>
            <a:ext cx="4192525" cy="119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Each HBT has some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i="1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Stub length picked so that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sz="2400" baseline="-25000" dirty="0" err="1" smtClean="0">
                <a:latin typeface="Calibri" pitchFamily="34" charset="0"/>
                <a:cs typeface="Calibri" pitchFamily="34" charset="0"/>
              </a:rPr>
              <a:t>stub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=-1/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Calibri" pitchFamily="34" charset="0"/>
              </a:rPr>
              <a:t>w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baseline="-25000" dirty="0" err="1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→ tunes HBT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236089"/>
              </p:ext>
            </p:extLst>
          </p:nvPr>
        </p:nvGraphicFramePr>
        <p:xfrm>
          <a:off x="4829351" y="4276443"/>
          <a:ext cx="2906713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Equation" r:id="rId4" imgW="1180800" imgH="482400" progId="Equation.3">
                  <p:embed/>
                </p:oleObj>
              </mc:Choice>
              <mc:Fallback>
                <p:oleObj name="Equation" r:id="rId4" imgW="1180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351" y="4276443"/>
                        <a:ext cx="2906713" cy="118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5891434" y="5119729"/>
            <a:ext cx="0" cy="28372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718808" y="5105543"/>
            <a:ext cx="382011" cy="348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962094" y="5583134"/>
            <a:ext cx="3983887" cy="8215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4:1 more power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than without the combiner.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816038"/>
            <a:ext cx="5981700" cy="33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3696181" y="1438997"/>
            <a:ext cx="417277" cy="30339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782031" y="1438997"/>
            <a:ext cx="417277" cy="30339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20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32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9" y="1080854"/>
            <a:ext cx="5039511" cy="28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 4:1 </a:t>
            </a:r>
            <a:r>
              <a:rPr lang="en-US" sz="3200" dirty="0" smtClean="0"/>
              <a:t>PA Designs Using </a:t>
            </a:r>
            <a:r>
              <a:rPr lang="en-US" sz="3200" b="1" dirty="0" smtClean="0"/>
              <a:t>2:1 Balun</a:t>
            </a:r>
          </a:p>
        </p:txBody>
      </p:sp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13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3027" r="6592" b="2940"/>
          <a:stretch/>
        </p:blipFill>
        <p:spPr bwMode="auto">
          <a:xfrm>
            <a:off x="5882637" y="855291"/>
            <a:ext cx="2760293" cy="501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731378" y="1022350"/>
            <a:ext cx="4316872" cy="10159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323888" y="2367897"/>
            <a:ext cx="1845891" cy="8374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048250" y="2038349"/>
            <a:ext cx="1275638" cy="3295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18678" y="2941450"/>
            <a:ext cx="4329572" cy="1020950"/>
          </a:xfrm>
          <a:prstGeom prst="rect">
            <a:avLst/>
          </a:prstGeom>
          <a:noFill/>
          <a:ln w="28575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323887" y="3480819"/>
            <a:ext cx="1845891" cy="837488"/>
          </a:xfrm>
          <a:prstGeom prst="rect">
            <a:avLst/>
          </a:prstGeom>
          <a:noFill/>
          <a:ln w="28575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048250" y="2941450"/>
            <a:ext cx="1275637" cy="539369"/>
          </a:xfrm>
          <a:prstGeom prst="straightConnector1">
            <a:avLst/>
          </a:prstGeom>
          <a:noFill/>
          <a:ln w="28575" cap="flat" cmpd="sng" algn="ctr">
            <a:solidFill>
              <a:srgbClr val="0099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1739315" y="2089947"/>
            <a:ext cx="2280235" cy="6756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710679" y="3048000"/>
            <a:ext cx="1083085" cy="673099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2759" y="4559259"/>
            <a:ext cx="535987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804863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Identical input / output baluns</a:t>
            </a:r>
          </a:p>
          <a:p>
            <a:pPr marL="342900" indent="-342900" defTabSz="804863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2-section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LC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input matching network</a:t>
            </a:r>
          </a:p>
          <a:p>
            <a:pPr marL="342900" indent="-342900" defTabSz="804863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Active bias: Thermal stability &amp; class-AB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7627" y="5875877"/>
            <a:ext cx="2472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IC size: 450 x 820 um</a:t>
            </a:r>
            <a:r>
              <a:rPr lang="en-US" sz="200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2000" baseline="300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8105553" y="2805113"/>
            <a:ext cx="693420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833845" y="3908799"/>
            <a:ext cx="693420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7246832" y="3124161"/>
            <a:ext cx="0" cy="496379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9050" y="6023124"/>
            <a:ext cx="8890769" cy="482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[H. Park et al, CSICS 2013]</a:t>
            </a:r>
            <a:r>
              <a:rPr lang="en-US" sz="1400" b="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400" b="0" i="1" dirty="0" smtClean="0">
                <a:latin typeface="Calibri" pitchFamily="34" charset="0"/>
                <a:cs typeface="Calibri" pitchFamily="34" charset="0"/>
              </a:rPr>
            </a:br>
            <a:r>
              <a:rPr lang="en-US" sz="1200" b="0" i="1" dirty="0">
                <a:latin typeface="Calibri" pitchFamily="34" charset="0"/>
                <a:cs typeface="Calibri" pitchFamily="34" charset="0"/>
              </a:rPr>
              <a:t>30% PAE W-Band </a:t>
            </a:r>
            <a:r>
              <a:rPr lang="en-US" sz="1200" b="0" i="1" dirty="0" err="1">
                <a:latin typeface="Calibri" pitchFamily="34" charset="0"/>
                <a:cs typeface="Calibri" pitchFamily="34" charset="0"/>
              </a:rPr>
              <a:t>InP</a:t>
            </a:r>
            <a:r>
              <a:rPr lang="en-US" sz="1200" b="0" i="1" dirty="0">
                <a:latin typeface="Calibri" pitchFamily="34" charset="0"/>
                <a:cs typeface="Calibri" pitchFamily="34" charset="0"/>
              </a:rPr>
              <a:t> Power Amplifiers Using Sub-Quarter-Wavelength </a:t>
            </a:r>
            <a:r>
              <a:rPr lang="en-US" sz="1200" b="0" i="1" dirty="0" err="1">
                <a:latin typeface="Calibri" pitchFamily="34" charset="0"/>
                <a:cs typeface="Calibri" pitchFamily="34" charset="0"/>
              </a:rPr>
              <a:t>Baluns</a:t>
            </a:r>
            <a:r>
              <a:rPr lang="en-US" sz="1200" b="0" i="1" dirty="0">
                <a:latin typeface="Calibri" pitchFamily="34" charset="0"/>
                <a:cs typeface="Calibri" pitchFamily="34" charset="0"/>
              </a:rPr>
              <a:t> for Series-Connected Power-Combining</a:t>
            </a:r>
          </a:p>
        </p:txBody>
      </p:sp>
      <p:sp>
        <p:nvSpPr>
          <p:cNvPr id="33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34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77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Single-Stage PA IC Test Results (86GHz)</a:t>
            </a:r>
          </a:p>
        </p:txBody>
      </p:sp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14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4300" y="1864199"/>
            <a:ext cx="2966626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Gain: </a:t>
            </a: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10 dB</a:t>
            </a:r>
            <a:endParaRPr lang="en-US" sz="2400" i="1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</a:t>
            </a:r>
            <a:r>
              <a:rPr lang="en-US" sz="2400" i="1" baseline="-25000" dirty="0" smtClean="0"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SAT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:</a:t>
            </a: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&gt;100 </a:t>
            </a:r>
            <a:r>
              <a:rPr lang="en-US" sz="2400" i="1" dirty="0" err="1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mW</a:t>
            </a: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@2.5V</a:t>
            </a:r>
            <a:endParaRPr lang="en-US" sz="2400" i="1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PAE: </a:t>
            </a: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&gt;30 %</a:t>
            </a:r>
            <a:endParaRPr lang="en-US" sz="2400" i="1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3-dB BW: </a:t>
            </a: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23 GHz</a:t>
            </a:r>
            <a:endParaRPr lang="en-US" sz="2400" i="1" baseline="30000" dirty="0" smtClean="0">
              <a:solidFill>
                <a:schemeClr val="tx2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45383" y="3891306"/>
            <a:ext cx="4644001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Power density (power/die area)</a:t>
            </a: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= 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294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mW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/mm</a:t>
            </a:r>
            <a:r>
              <a:rPr lang="en-US" sz="2400" i="1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(including RF pads)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=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1210 </a:t>
            </a:r>
            <a:r>
              <a:rPr lang="en-US" sz="2400" i="1" dirty="0" err="1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mW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/mm</a:t>
            </a:r>
            <a:r>
              <a:rPr lang="en-US" sz="2400" i="1" baseline="30000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 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(core area) </a:t>
            </a:r>
            <a:endParaRPr lang="en-US" sz="2400" i="1" baseline="30000" dirty="0" smtClean="0"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1" y="1176079"/>
            <a:ext cx="4134490" cy="2158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1" y="3885397"/>
            <a:ext cx="4134490" cy="2132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956" y="785494"/>
            <a:ext cx="3147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Small signal measurements </a:t>
            </a:r>
            <a:endParaRPr lang="en-US" sz="2000" i="1" dirty="0"/>
          </a:p>
        </p:txBody>
      </p:sp>
      <p:sp>
        <p:nvSpPr>
          <p:cNvPr id="20" name="Rectangle 19"/>
          <p:cNvSpPr/>
          <p:nvPr/>
        </p:nvSpPr>
        <p:spPr>
          <a:xfrm>
            <a:off x="325256" y="3485287"/>
            <a:ext cx="3157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Large signal measurements </a:t>
            </a:r>
            <a:endParaRPr lang="en-US" sz="2000" i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1" y="6019949"/>
            <a:ext cx="8890769" cy="482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[H. Park et al, CSICS 2013]</a:t>
            </a:r>
            <a:r>
              <a:rPr lang="en-US" sz="1400" b="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400" b="0" i="1" dirty="0" smtClean="0">
                <a:latin typeface="Calibri" pitchFamily="34" charset="0"/>
                <a:cs typeface="Calibri" pitchFamily="34" charset="0"/>
              </a:rPr>
            </a:br>
            <a:r>
              <a:rPr lang="en-US" sz="1200" b="0" i="1" dirty="0">
                <a:latin typeface="Calibri" pitchFamily="34" charset="0"/>
                <a:cs typeface="Calibri" pitchFamily="34" charset="0"/>
              </a:rPr>
              <a:t>30% PAE W-Band </a:t>
            </a:r>
            <a:r>
              <a:rPr lang="en-US" sz="1200" b="0" i="1" dirty="0" err="1">
                <a:latin typeface="Calibri" pitchFamily="34" charset="0"/>
                <a:cs typeface="Calibri" pitchFamily="34" charset="0"/>
              </a:rPr>
              <a:t>InP</a:t>
            </a:r>
            <a:r>
              <a:rPr lang="en-US" sz="1200" b="0" i="1" dirty="0">
                <a:latin typeface="Calibri" pitchFamily="34" charset="0"/>
                <a:cs typeface="Calibri" pitchFamily="34" charset="0"/>
              </a:rPr>
              <a:t> Power Amplifiers Using Sub-Quarter-Wavelength </a:t>
            </a:r>
            <a:r>
              <a:rPr lang="en-US" sz="1200" b="0" i="1" dirty="0" err="1">
                <a:latin typeface="Calibri" pitchFamily="34" charset="0"/>
                <a:cs typeface="Calibri" pitchFamily="34" charset="0"/>
              </a:rPr>
              <a:t>Baluns</a:t>
            </a:r>
            <a:r>
              <a:rPr lang="en-US" sz="1200" b="0" i="1" dirty="0">
                <a:latin typeface="Calibri" pitchFamily="34" charset="0"/>
                <a:cs typeface="Calibri" pitchFamily="34" charset="0"/>
              </a:rPr>
              <a:t> for Series-Connected Power-Combining</a:t>
            </a:r>
          </a:p>
        </p:txBody>
      </p:sp>
      <p:sp>
        <p:nvSpPr>
          <p:cNvPr id="11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12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6372225" y="1657350"/>
            <a:ext cx="395158" cy="59782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6497455" y="1011019"/>
            <a:ext cx="2482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x4 larger output power </a:t>
            </a:r>
          </a:p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than 50 Ohm R</a:t>
            </a:r>
            <a:r>
              <a:rPr lang="en-US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OPT</a:t>
            </a:r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device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0030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Two-Stage </a:t>
            </a:r>
            <a:r>
              <a:rPr lang="en-US" sz="3200" dirty="0" smtClean="0"/>
              <a:t>PA </a:t>
            </a:r>
            <a:r>
              <a:rPr lang="en-US" sz="3200" dirty="0"/>
              <a:t>IC Test Results (86GHz)</a:t>
            </a:r>
          </a:p>
        </p:txBody>
      </p:sp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15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3899" y="4573428"/>
            <a:ext cx="3297157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Gain: </a:t>
            </a: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17.5 dB</a:t>
            </a: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SAT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: &gt;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200 </a:t>
            </a:r>
            <a:r>
              <a:rPr lang="en-US" sz="2400" i="1" dirty="0" err="1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mW</a:t>
            </a: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@ 3.0 V</a:t>
            </a: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PAE: 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&gt;30 %</a:t>
            </a:r>
          </a:p>
        </p:txBody>
      </p:sp>
      <p:pic>
        <p:nvPicPr>
          <p:cNvPr id="40962" name="Picture 2" descr="Picture1"/>
          <p:cNvPicPr>
            <a:picLocks noChangeAspect="1" noChangeArrowheads="1"/>
          </p:cNvPicPr>
          <p:nvPr/>
        </p:nvPicPr>
        <p:blipFill rotWithShape="1">
          <a:blip r:embed="rId3" cstate="print"/>
          <a:srcRect l="36484"/>
          <a:stretch/>
        </p:blipFill>
        <p:spPr bwMode="auto">
          <a:xfrm>
            <a:off x="583899" y="1008787"/>
            <a:ext cx="3177310" cy="317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98" y="1710555"/>
            <a:ext cx="4266521" cy="23344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91998" y="4570240"/>
            <a:ext cx="466046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Power density (power/die area)</a:t>
            </a: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= 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307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mW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/mm</a:t>
            </a:r>
            <a:r>
              <a:rPr lang="en-US" sz="2400" i="1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(including RF pads)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=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927 </a:t>
            </a:r>
            <a:r>
              <a:rPr lang="en-US" sz="2400" i="1" dirty="0" err="1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mW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/mm</a:t>
            </a:r>
            <a:r>
              <a:rPr lang="en-US" sz="2400" i="1" baseline="30000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(core area) </a:t>
            </a:r>
            <a:endParaRPr lang="en-US" sz="2400" i="1" baseline="30000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998" y="1046887"/>
            <a:ext cx="3157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Large signal measurements </a:t>
            </a:r>
            <a:endParaRPr lang="en-US" sz="2000" i="1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37189" y="2251457"/>
            <a:ext cx="693420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815386" y="2938336"/>
            <a:ext cx="757981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344983" y="2251457"/>
            <a:ext cx="693420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470463" y="2337435"/>
            <a:ext cx="0" cy="494221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887783" y="2342823"/>
            <a:ext cx="0" cy="496379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1634353" y="4159294"/>
            <a:ext cx="2238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IC size: 825 x 820 um</a:t>
            </a:r>
            <a:r>
              <a:rPr lang="en-US" i="1" baseline="30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525" y="5975499"/>
            <a:ext cx="8890769" cy="482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[H. Park et al, CSICS 2013]</a:t>
            </a:r>
            <a:r>
              <a:rPr lang="en-US" sz="1400" b="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400" b="0" i="1" dirty="0" smtClean="0">
                <a:latin typeface="Calibri" pitchFamily="34" charset="0"/>
                <a:cs typeface="Calibri" pitchFamily="34" charset="0"/>
              </a:rPr>
            </a:br>
            <a:r>
              <a:rPr lang="en-US" sz="1200" b="0" i="1" dirty="0">
                <a:latin typeface="Calibri" pitchFamily="34" charset="0"/>
                <a:cs typeface="Calibri" pitchFamily="34" charset="0"/>
              </a:rPr>
              <a:t>30% PAE W-Band </a:t>
            </a:r>
            <a:r>
              <a:rPr lang="en-US" sz="1200" b="0" i="1" dirty="0" err="1">
                <a:latin typeface="Calibri" pitchFamily="34" charset="0"/>
                <a:cs typeface="Calibri" pitchFamily="34" charset="0"/>
              </a:rPr>
              <a:t>InP</a:t>
            </a:r>
            <a:r>
              <a:rPr lang="en-US" sz="1200" b="0" i="1" dirty="0">
                <a:latin typeface="Calibri" pitchFamily="34" charset="0"/>
                <a:cs typeface="Calibri" pitchFamily="34" charset="0"/>
              </a:rPr>
              <a:t> Power Amplifiers Using Sub-Quarter-Wavelength </a:t>
            </a:r>
            <a:r>
              <a:rPr lang="en-US" sz="1200" b="0" i="1" dirty="0" err="1">
                <a:latin typeface="Calibri" pitchFamily="34" charset="0"/>
                <a:cs typeface="Calibri" pitchFamily="34" charset="0"/>
              </a:rPr>
              <a:t>Baluns</a:t>
            </a:r>
            <a:r>
              <a:rPr lang="en-US" sz="1200" b="0" i="1" dirty="0">
                <a:latin typeface="Calibri" pitchFamily="34" charset="0"/>
                <a:cs typeface="Calibri" pitchFamily="34" charset="0"/>
              </a:rPr>
              <a:t> for Series-Connected Power-Combining</a:t>
            </a:r>
          </a:p>
        </p:txBody>
      </p:sp>
      <p:sp>
        <p:nvSpPr>
          <p:cNvPr id="20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21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71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7" y="1135857"/>
            <a:ext cx="8428856" cy="261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1580" y="7620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16:1</a:t>
            </a:r>
            <a:r>
              <a:rPr lang="en-US" sz="3200" dirty="0" smtClean="0"/>
              <a:t> PA Using </a:t>
            </a:r>
            <a:r>
              <a:rPr lang="en-US" sz="3200" b="1" dirty="0" smtClean="0"/>
              <a:t>4:1 Baluns</a:t>
            </a:r>
          </a:p>
        </p:txBody>
      </p:sp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16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004" y="722083"/>
            <a:ext cx="8263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4:1 series-connected power-combining </a:t>
            </a:r>
            <a:endParaRPr lang="en-US" sz="240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259415" y="3389418"/>
            <a:ext cx="742270" cy="314587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285840" y="5168863"/>
            <a:ext cx="4192525" cy="119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Each HBT has some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i="1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Stub length picked so that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sz="2400" i="1" baseline="-25000" dirty="0" smtClean="0">
                <a:latin typeface="Calibri" pitchFamily="34" charset="0"/>
                <a:cs typeface="Calibri" pitchFamily="34" charset="0"/>
              </a:rPr>
              <a:t>stub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=-1/j</a:t>
            </a:r>
            <a:r>
              <a:rPr lang="en-US" sz="2400" i="1" dirty="0" smtClean="0">
                <a:latin typeface="Symbol" pitchFamily="18" charset="2"/>
                <a:cs typeface="Calibri" pitchFamily="34" charset="0"/>
              </a:rPr>
              <a:t>w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i="1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→ tunes HBT</a:t>
            </a: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701112"/>
              </p:ext>
            </p:extLst>
          </p:nvPr>
        </p:nvGraphicFramePr>
        <p:xfrm>
          <a:off x="4629595" y="3850382"/>
          <a:ext cx="306387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" name="Equation" r:id="rId5" imgW="1244520" imgH="482400" progId="Equation.3">
                  <p:embed/>
                </p:oleObj>
              </mc:Choice>
              <mc:Fallback>
                <p:oleObj name="Equation" r:id="rId5" imgW="1244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595" y="3850382"/>
                        <a:ext cx="3063875" cy="118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4651498" y="5329848"/>
            <a:ext cx="4192525" cy="747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16:1 more power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than without combiner.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85840" y="3850382"/>
            <a:ext cx="3947151" cy="119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Each HBT loaded by 12.5</a:t>
            </a:r>
            <a:r>
              <a:rPr lang="en-US" sz="2400" dirty="0" smtClean="0">
                <a:latin typeface="Symbol" pitchFamily="18" charset="2"/>
                <a:cs typeface="Calibri" pitchFamily="34" charset="0"/>
              </a:rPr>
              <a:t>W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HBT junction area selected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so that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i="1" baseline="-25000" dirty="0" smtClean="0">
                <a:latin typeface="Calibri" pitchFamily="34" charset="0"/>
                <a:cs typeface="Calibri" pitchFamily="34" charset="0"/>
              </a:rPr>
              <a:t>max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=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sz="2400" i="1" baseline="-25000" dirty="0" err="1" smtClean="0">
                <a:latin typeface="Calibri" pitchFamily="34" charset="0"/>
                <a:cs typeface="Calibri" pitchFamily="34" charset="0"/>
              </a:rPr>
              <a:t>max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/12.5</a:t>
            </a:r>
            <a:r>
              <a:rPr lang="en-US" sz="2400" i="1" dirty="0" smtClean="0">
                <a:latin typeface="Symbol" pitchFamily="18" charset="2"/>
                <a:cs typeface="Calibri" pitchFamily="34" charset="0"/>
              </a:rPr>
              <a:t>W</a:t>
            </a:r>
            <a:endParaRPr lang="en-US" sz="24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01054" y="3392903"/>
            <a:ext cx="742270" cy="314587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805174" y="2064484"/>
            <a:ext cx="355541" cy="196979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468214" y="2065021"/>
            <a:ext cx="355541" cy="196979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071484" y="2059403"/>
            <a:ext cx="355541" cy="196979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734524" y="2059940"/>
            <a:ext cx="355541" cy="196979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766920" y="4737839"/>
            <a:ext cx="0" cy="28372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94294" y="4723653"/>
            <a:ext cx="382011" cy="348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22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22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17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004" y="722083"/>
            <a:ext cx="8263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2-stage PA using 2:1 and 4:1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baluns</a:t>
            </a:r>
            <a:endParaRPr lang="en-US" sz="240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 IC Schematic (2-stages)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916"/>
            <a:ext cx="9010650" cy="30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217233" y="1534886"/>
            <a:ext cx="2754567" cy="33228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101" y="1206374"/>
            <a:ext cx="96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stage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095385" y="1528742"/>
            <a:ext cx="5681608" cy="33228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11101" y="3298381"/>
            <a:ext cx="1301320" cy="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1586352" y="2340439"/>
            <a:ext cx="0" cy="745662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586111" y="3445329"/>
            <a:ext cx="0" cy="726621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436561" y="4565206"/>
            <a:ext cx="1301320" cy="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425681" y="1818025"/>
            <a:ext cx="1301320" cy="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4479714" y="3622235"/>
            <a:ext cx="0" cy="745662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480833" y="2106379"/>
            <a:ext cx="0" cy="726621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7383382" y="3619519"/>
            <a:ext cx="0" cy="745662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384501" y="2103663"/>
            <a:ext cx="0" cy="726621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690757" y="3086101"/>
            <a:ext cx="1319893" cy="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3095385" y="1206374"/>
            <a:ext cx="1023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nd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stage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01053" y="5050602"/>
            <a:ext cx="3093837" cy="1466985"/>
            <a:chOff x="2120900" y="5070022"/>
            <a:chExt cx="3197619" cy="1581603"/>
          </a:xfrm>
        </p:grpSpPr>
        <p:pic>
          <p:nvPicPr>
            <p:cNvPr id="37" name="Picture 36" descr="2013_12_30_baluns.jpg"/>
            <p:cNvPicPr/>
            <p:nvPr/>
          </p:nvPicPr>
          <p:blipFill rotWithShape="1">
            <a:blip r:embed="rId4" cstate="print"/>
            <a:srcRect b="65830"/>
            <a:stretch/>
          </p:blipFill>
          <p:spPr>
            <a:xfrm>
              <a:off x="2157243" y="5070022"/>
              <a:ext cx="3161276" cy="1502228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2157243" y="6203950"/>
              <a:ext cx="535157" cy="4476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120900" y="5099050"/>
              <a:ext cx="393700" cy="2952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3398971" y="5070030"/>
            <a:ext cx="1816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Long lead lines 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Z</a:t>
            </a:r>
            <a:r>
              <a:rPr lang="en-US" sz="2000" baseline="-25000" dirty="0" err="1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load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≠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Z’</a:t>
            </a:r>
            <a:r>
              <a:rPr lang="en-US" sz="2000" baseline="-25000" dirty="0" err="1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load</a:t>
            </a:r>
            <a:endParaRPr lang="en-US" sz="2000" baseline="-2500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3474945" y="5930265"/>
            <a:ext cx="1740549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31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25" y="4929045"/>
            <a:ext cx="2722563" cy="155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714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18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004" y="722083"/>
            <a:ext cx="8263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IC Size: 1.08 x 0.98 mm</a:t>
            </a:r>
            <a:r>
              <a:rPr lang="en-US" sz="240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</a:t>
            </a:r>
            <a:endParaRPr lang="en-US" sz="2400" baseline="3000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 IC Die Image (2-stages)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61" y="1137399"/>
            <a:ext cx="5877248" cy="536867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466850" y="3794857"/>
            <a:ext cx="1212929" cy="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948207" y="2907829"/>
            <a:ext cx="0" cy="701439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957085" y="3991979"/>
            <a:ext cx="0" cy="683527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492306" y="4818877"/>
            <a:ext cx="1212929" cy="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456794" y="2786199"/>
            <a:ext cx="1212929" cy="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952779" y="3983019"/>
            <a:ext cx="0" cy="701439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956584" y="2916768"/>
            <a:ext cx="0" cy="683527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187913" y="3991987"/>
            <a:ext cx="0" cy="701439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177631" y="2916767"/>
            <a:ext cx="0" cy="683527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685035" y="3794858"/>
            <a:ext cx="1230240" cy="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20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56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19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 </a:t>
            </a:r>
            <a:r>
              <a:rPr lang="en-US" sz="3200" dirty="0"/>
              <a:t>IC </a:t>
            </a:r>
            <a:r>
              <a:rPr lang="en-US" sz="3200" dirty="0" smtClean="0"/>
              <a:t>Test Results (81 GHz)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8839" y="1885860"/>
            <a:ext cx="4259628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Gain: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17.8dB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Output Power: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470mW @2.75 V</a:t>
            </a:r>
            <a:endParaRPr lang="en-US" sz="2400" i="1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PAE: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23.4%</a:t>
            </a:r>
            <a:endParaRPr lang="en-US" sz="2400" i="1" dirty="0">
              <a:solidFill>
                <a:srgbClr val="FF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9" y="1368425"/>
            <a:ext cx="4062001" cy="223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2" y="4108450"/>
            <a:ext cx="4112776" cy="220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58840" y="3719740"/>
            <a:ext cx="4444879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Power density (power/die area)</a:t>
            </a: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= 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443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mW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/mm</a:t>
            </a:r>
            <a:r>
              <a:rPr lang="en-US" sz="2400" i="1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(including pads)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= </a:t>
            </a: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1020 </a:t>
            </a:r>
            <a:r>
              <a:rPr lang="en-US" sz="2400" i="1" dirty="0" err="1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mW</a:t>
            </a: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/mm</a:t>
            </a:r>
            <a:r>
              <a:rPr lang="en-US" sz="2400" i="1" baseline="30000" dirty="0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(only core area) </a:t>
            </a:r>
            <a:endParaRPr lang="en-US" sz="2400" i="1" baseline="30000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956" y="918844"/>
            <a:ext cx="3147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Small signal measurements </a:t>
            </a:r>
            <a:endParaRPr lang="en-US" sz="2000" i="1" dirty="0"/>
          </a:p>
        </p:txBody>
      </p:sp>
      <p:sp>
        <p:nvSpPr>
          <p:cNvPr id="14" name="Rectangle 13"/>
          <p:cNvSpPr/>
          <p:nvPr/>
        </p:nvSpPr>
        <p:spPr>
          <a:xfrm>
            <a:off x="325256" y="3628162"/>
            <a:ext cx="3157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Large signal measurements </a:t>
            </a:r>
            <a:endParaRPr lang="en-US" sz="2000" i="1" dirty="0"/>
          </a:p>
        </p:txBody>
      </p:sp>
      <p:sp>
        <p:nvSpPr>
          <p:cNvPr id="13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15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7010400" y="1666875"/>
            <a:ext cx="395158" cy="59782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6497455" y="1011019"/>
            <a:ext cx="2506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x16 larger output power </a:t>
            </a:r>
          </a:p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than 50 Ohm R</a:t>
            </a:r>
            <a:r>
              <a:rPr lang="en-US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OPT</a:t>
            </a:r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devic</a:t>
            </a:r>
            <a:r>
              <a:rPr lang="en-US" b="0" i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5793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Outline</a:t>
            </a: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2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52838" y="883330"/>
            <a:ext cx="8186335" cy="39608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  <a:cs typeface="Helvetica" pitchFamily="34" charset="0"/>
              </a:rPr>
              <a:t>Motivation, Challenge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  <a:cs typeface="Helvetica" pitchFamily="34" charset="0"/>
              </a:rPr>
              <a:t>Power-combining Techniques in mm-Wave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  <a:cs typeface="Helvetica" pitchFamily="34" charset="0"/>
              </a:rPr>
              <a:t>Proposed </a:t>
            </a:r>
            <a:r>
              <a:rPr lang="en-US" sz="2800" b="0" dirty="0" err="1">
                <a:latin typeface="Calibri" pitchFamily="34" charset="0"/>
                <a:cs typeface="Helvetica" pitchFamily="34" charset="0"/>
              </a:rPr>
              <a:t>Baluns</a:t>
            </a:r>
            <a:r>
              <a:rPr lang="en-US" sz="2800" b="0" dirty="0">
                <a:latin typeface="Calibri" pitchFamily="34" charset="0"/>
                <a:cs typeface="Helvetica" pitchFamily="34" charset="0"/>
              </a:rPr>
              <a:t> (2:1 and 4:1 Series Combiners)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  <a:cs typeface="Helvetica" pitchFamily="34" charset="0"/>
              </a:rPr>
              <a:t>Power Amplifier </a:t>
            </a:r>
            <a:r>
              <a:rPr lang="en-US" sz="2800" b="0" dirty="0" smtClean="0">
                <a:latin typeface="Calibri" pitchFamily="34" charset="0"/>
                <a:cs typeface="Helvetica" pitchFamily="34" charset="0"/>
              </a:rPr>
              <a:t>Designs (2:1 and 4:1)</a:t>
            </a:r>
            <a:endParaRPr lang="en-US" sz="2800" b="0" dirty="0">
              <a:latin typeface="Calibri" pitchFamily="34" charset="0"/>
              <a:cs typeface="Helvetica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cs typeface="Helvetica" pitchFamily="34" charset="0"/>
              </a:rPr>
              <a:t>Measurement </a:t>
            </a:r>
            <a:r>
              <a:rPr lang="en-US" sz="2800" b="0" dirty="0">
                <a:latin typeface="Calibri" pitchFamily="34" charset="0"/>
                <a:cs typeface="Helvetica" pitchFamily="34" charset="0"/>
              </a:rPr>
              <a:t>Results and Comparisons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cs typeface="Helvetica" pitchFamily="34" charset="0"/>
              </a:rPr>
              <a:t>Conclusion</a:t>
            </a:r>
            <a:endParaRPr lang="en-US" sz="2800" b="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9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42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20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5612" y="146050"/>
            <a:ext cx="8593137" cy="398463"/>
          </a:xfrm>
        </p:spPr>
        <p:txBody>
          <a:bodyPr/>
          <a:lstStyle/>
          <a:p>
            <a:r>
              <a:rPr lang="en-US" sz="3200" dirty="0" smtClean="0"/>
              <a:t>mm-Wave </a:t>
            </a:r>
            <a:r>
              <a:rPr lang="en-US" sz="3200" b="1" dirty="0" smtClean="0"/>
              <a:t>Power Combiners</a:t>
            </a:r>
            <a:endParaRPr lang="en-US" sz="3200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13189"/>
              </p:ext>
            </p:extLst>
          </p:nvPr>
        </p:nvGraphicFramePr>
        <p:xfrm>
          <a:off x="211429" y="905836"/>
          <a:ext cx="8629517" cy="5614023"/>
        </p:xfrm>
        <a:graphic>
          <a:graphicData uri="http://schemas.openxmlformats.org/drawingml/2006/table">
            <a:tbl>
              <a:tblPr/>
              <a:tblGrid>
                <a:gridCol w="1217321"/>
                <a:gridCol w="1511605"/>
                <a:gridCol w="1445763"/>
                <a:gridCol w="966932"/>
                <a:gridCol w="1219200"/>
                <a:gridCol w="1210821"/>
                <a:gridCol w="1057875"/>
              </a:tblGrid>
              <a:tr h="415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Ref.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Tech.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Type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N-way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Freq. 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(GHz)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IL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(dB)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Size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(mm</a:t>
                      </a:r>
                      <a:r>
                        <a:rPr lang="en-US" sz="1600" baseline="300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2</a:t>
                      </a:r>
                      <a:r>
                        <a:rPr lang="en-US" sz="16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Malgun Gothic"/>
                        </a:rPr>
                        <a:t>This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Malgun Gothic"/>
                        </a:rPr>
                        <a:t>work</a:t>
                      </a:r>
                      <a:endParaRPr lang="en-US" sz="1800" b="1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0.25 μm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InP HBT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Sub-</a:t>
                      </a:r>
                      <a:r>
                        <a:rPr lang="en-US" sz="1600" dirty="0" smtClean="0">
                          <a:effectLst/>
                          <a:latin typeface="Symbol"/>
                          <a:ea typeface="Malgun Gothic"/>
                        </a:rPr>
                        <a:t>l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/4 TL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2:1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86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(60-105)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0.52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(0.68)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0.03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5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Malgun Gothic"/>
                        </a:rPr>
                        <a:t>This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Malgun Gothic"/>
                        </a:rPr>
                        <a:t>work</a:t>
                      </a:r>
                      <a:endParaRPr lang="en-US" sz="1800" b="1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0.25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Malgun Gothic"/>
                        </a:rPr>
                        <a:t>μm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/>
                          <a:ea typeface="Malgun Gothic"/>
                        </a:rPr>
                        <a:t>InP</a:t>
                      </a: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 HBT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Sub-</a:t>
                      </a:r>
                      <a:r>
                        <a:rPr lang="en-US" sz="1600" dirty="0" smtClean="0">
                          <a:effectLst/>
                          <a:latin typeface="Symbol"/>
                          <a:ea typeface="Malgun Gothic"/>
                        </a:rPr>
                        <a:t>l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/4 TL </a:t>
                      </a: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(ring)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2:1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86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(60-110)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0.50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(0.63)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0.04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5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Malgun Gothic"/>
                        </a:rPr>
                        <a:t>This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Malgun Gothic"/>
                        </a:rPr>
                        <a:t>work</a:t>
                      </a:r>
                      <a:endParaRPr lang="en-US" sz="1800" b="1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0.25 μm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InP HBT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Sub-</a:t>
                      </a:r>
                      <a:r>
                        <a:rPr lang="en-US" sz="1600" dirty="0" smtClean="0">
                          <a:effectLst/>
                          <a:latin typeface="Symbol"/>
                          <a:ea typeface="Malgun Gothic"/>
                        </a:rPr>
                        <a:t>l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/4 TL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4:1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87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(75-103)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0.91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(1.32)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0.06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15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2012 Yi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0.13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Malgun Gothic"/>
                        </a:rPr>
                        <a:t>μm</a:t>
                      </a: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 </a:t>
                      </a:r>
                      <a:endParaRPr lang="en-US" sz="1600" dirty="0" smtClean="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/>
                          <a:ea typeface="Malgun Gothic"/>
                        </a:rPr>
                        <a:t>BiCMOS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TF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4:1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60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77/79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0.73</a:t>
                      </a:r>
                      <a:r>
                        <a:rPr lang="en-US" sz="1600" baseline="30000" dirty="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1.20</a:t>
                      </a:r>
                      <a:r>
                        <a:rPr lang="en-US" sz="1600" baseline="30000" dirty="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0.015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2013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Malgun Gothic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err="1" smtClean="0">
                          <a:effectLst/>
                          <a:latin typeface="Times New Roman"/>
                          <a:ea typeface="Malgun Gothic"/>
                        </a:rPr>
                        <a:t>Thian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0.18 </a:t>
                      </a:r>
                      <a:r>
                        <a:rPr lang="en-US" sz="1600" dirty="0" err="1" smtClean="0">
                          <a:effectLst/>
                          <a:latin typeface="Times New Roman"/>
                          <a:ea typeface="Malgun Gothic"/>
                        </a:rPr>
                        <a:t>μm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/>
                          <a:ea typeface="Malgun Gothic"/>
                        </a:rPr>
                        <a:t>BiCMOS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TF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8:1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83.5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(70.5-85)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1.25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(0.80</a:t>
                      </a:r>
                      <a:r>
                        <a:rPr lang="en-US" sz="16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0.02</a:t>
                      </a:r>
                      <a:r>
                        <a:rPr lang="en-US" sz="1600" baseline="30000">
                          <a:effectLst/>
                          <a:latin typeface="Times New Roman"/>
                          <a:ea typeface="Malgun Gothic"/>
                        </a:rPr>
                        <a:t>#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2010 Chen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65 nm CMOS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TF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4:1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60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0.63</a:t>
                      </a:r>
                      <a:r>
                        <a:rPr lang="en-US" sz="1600" baseline="30000" dirty="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0.02</a:t>
                      </a:r>
                      <a:r>
                        <a:rPr lang="en-US" sz="1600" baseline="30000">
                          <a:effectLst/>
                          <a:latin typeface="Times New Roman"/>
                          <a:ea typeface="Malgun Gothic"/>
                        </a:rPr>
                        <a:t>#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2010 Law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90 nm CMOS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Wilkinson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2:1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60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0.54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0.08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2014 Zhao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40 nm CMOS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Series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/ parallel </a:t>
                      </a: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TF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4:1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75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(65-90)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0.92</a:t>
                      </a:r>
                      <a:r>
                        <a:rPr lang="en-US" sz="16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(1.0)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0.05</a:t>
                      </a:r>
                      <a:r>
                        <a:rPr lang="en-US" sz="1600" baseline="30000">
                          <a:effectLst/>
                          <a:latin typeface="Times New Roman"/>
                          <a:ea typeface="Malgun Gothic"/>
                        </a:rPr>
                        <a:t>#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2007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/>
                          <a:ea typeface="Malgun Gothic"/>
                        </a:rPr>
                        <a:t>Niknejad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90 nm CMOS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TL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4:1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60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(55-65)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1.09</a:t>
                      </a:r>
                      <a:r>
                        <a:rPr lang="en-US" sz="16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(1.25</a:t>
                      </a:r>
                      <a:r>
                        <a:rPr lang="en-US" sz="16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2007 Liu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0.18 μm CMOS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Marchand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2:1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57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3.40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0.55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2005 </a:t>
                      </a:r>
                      <a:r>
                        <a:rPr lang="en-US" sz="1600" dirty="0" err="1" smtClean="0">
                          <a:effectLst/>
                          <a:latin typeface="Times New Roman"/>
                          <a:ea typeface="Malgun Gothic"/>
                        </a:rPr>
                        <a:t>Hamed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/>
                          <a:ea typeface="Malgun Gothic"/>
                        </a:rPr>
                        <a:t>InGaP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Malgun Gothic"/>
                        </a:rPr>
                        <a:t>/</a:t>
                      </a:r>
                      <a:r>
                        <a:rPr lang="en-US" sz="1600" dirty="0" err="1" smtClean="0">
                          <a:effectLst/>
                          <a:latin typeface="Times New Roman"/>
                          <a:ea typeface="Malgun Gothic"/>
                        </a:rPr>
                        <a:t>GaAs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Marchand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2:1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(15-45)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Malgun Gothic"/>
                        </a:rPr>
                        <a:t>(1.50)</a:t>
                      </a:r>
                      <a:endParaRPr lang="en-US" sz="18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algun Gothic"/>
                        </a:rPr>
                        <a:t>0.40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451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*</a:t>
                      </a:r>
                      <a:r>
                        <a:rPr lang="en-US" sz="1400" dirty="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Simulation results, </a:t>
                      </a:r>
                      <a:r>
                        <a:rPr lang="en-US" sz="1400" baseline="30000" dirty="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#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Area estimated by chip image.</a:t>
                      </a:r>
                      <a:r>
                        <a:rPr lang="en-US" sz="1400" dirty="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 IL: insertion loss, TF: transformer, and TL: transmission-line.  Parentheses in the frequency and insertion loss columns indicate worst-case insertion loss over the indicated bandwidth. 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6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00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21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mm-Wave </a:t>
            </a:r>
            <a:r>
              <a:rPr lang="en-US" sz="3200" b="1" dirty="0" smtClean="0"/>
              <a:t>Power Amplifiers </a:t>
            </a:r>
            <a:endParaRPr lang="en-US" sz="32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7270"/>
              </p:ext>
            </p:extLst>
          </p:nvPr>
        </p:nvGraphicFramePr>
        <p:xfrm>
          <a:off x="308452" y="795587"/>
          <a:ext cx="8484869" cy="5760720"/>
        </p:xfrm>
        <a:graphic>
          <a:graphicData uri="http://schemas.openxmlformats.org/drawingml/2006/table">
            <a:tbl>
              <a:tblPr/>
              <a:tblGrid>
                <a:gridCol w="720269"/>
                <a:gridCol w="1397044"/>
                <a:gridCol w="782896"/>
                <a:gridCol w="782896"/>
                <a:gridCol w="782896"/>
                <a:gridCol w="782896"/>
                <a:gridCol w="782896"/>
                <a:gridCol w="782896"/>
                <a:gridCol w="852486"/>
                <a:gridCol w="817694"/>
              </a:tblGrid>
              <a:tr h="327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Ref.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Tech. 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f</a:t>
                      </a:r>
                      <a:r>
                        <a:rPr lang="en-US" sz="1400" baseline="-250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max </a:t>
                      </a: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/</a:t>
                      </a:r>
                      <a:r>
                        <a:rPr lang="en-US" sz="1400" baseline="-250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f</a:t>
                      </a:r>
                      <a:r>
                        <a:rPr lang="en-US" sz="1400" baseline="-25000">
                          <a:effectLst/>
                          <a:latin typeface="Symbol"/>
                          <a:ea typeface="Malgun Gothic"/>
                        </a:rPr>
                        <a:t>t</a:t>
                      </a: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 (GHz)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Freq.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(GHz)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BW (GHz)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Max.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S</a:t>
                      </a:r>
                      <a:r>
                        <a:rPr lang="en-US" sz="1400" baseline="-250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21 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(dB)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P</a:t>
                      </a:r>
                      <a:r>
                        <a:rPr lang="en-US" sz="1400" baseline="-250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out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(dBm)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Peak PAE 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(%)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V</a:t>
                      </a:r>
                      <a:r>
                        <a:rPr lang="en-US" sz="1400" baseline="-250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CC</a:t>
                      </a: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  or V</a:t>
                      </a:r>
                      <a:r>
                        <a:rPr lang="en-US" sz="1400" baseline="-250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DD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(V)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Size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(mm</a:t>
                      </a:r>
                      <a:r>
                        <a:rPr lang="en-US" sz="1400" baseline="300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2</a:t>
                      </a: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)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mW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/mm</a:t>
                      </a:r>
                      <a:r>
                        <a:rPr lang="en-US" sz="1400" baseline="30000">
                          <a:effectLst/>
                          <a:latin typeface="Times"/>
                          <a:ea typeface="Malgun Gothic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Malgun Gothic"/>
                        </a:rPr>
                        <a:t>This work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0.25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Malgun Gothic"/>
                        </a:rPr>
                        <a:t>μm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/>
                          <a:ea typeface="Malgun Gothic"/>
                        </a:rPr>
                        <a:t>InP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HBT 525 / 285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86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23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9.4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Malgun Gothic"/>
                        </a:rPr>
                        <a:t>20.4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30.4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2.5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0.37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0.09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294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1210</a:t>
                      </a:r>
                      <a:r>
                        <a:rPr lang="en-US" sz="1400" b="1" baseline="30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4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Malgun Gothic"/>
                        </a:rPr>
                        <a:t>This work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0.25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Malgun Gothic"/>
                        </a:rPr>
                        <a:t>μm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/>
                          <a:ea typeface="Malgun Gothic"/>
                        </a:rPr>
                        <a:t>InP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HBT  525 / 285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86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33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10.2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Malgun Gothic"/>
                        </a:rPr>
                        <a:t>20.8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35.0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2.5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0.43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0.14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285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858</a:t>
                      </a:r>
                      <a:r>
                        <a:rPr lang="en-US" sz="1400" b="1" baseline="30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4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Malgun Gothic"/>
                        </a:rPr>
                        <a:t>This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Malgun Gothic"/>
                        </a:rPr>
                        <a:t>Work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0.25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Malgun Gothic"/>
                        </a:rPr>
                        <a:t>μm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/>
                          <a:ea typeface="Malgun Gothic"/>
                        </a:rPr>
                        <a:t>InP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HBT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525 / 285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81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&gt;11.5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17.5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Malgun Gothic"/>
                        </a:rPr>
                        <a:t>26.7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23.4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2.75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1.06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0.46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443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1020</a:t>
                      </a:r>
                      <a:r>
                        <a:rPr lang="en-US" sz="1400" b="1" baseline="30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6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2011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Brown</a:t>
                      </a:r>
                      <a:endParaRPr lang="en-US" sz="14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0.14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Malgun Gothic"/>
                        </a:rPr>
                        <a:t>μm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Malgun Gothic"/>
                        </a:rPr>
                        <a:t>GaN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 HEMT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91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7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Malgun Gothic"/>
                        </a:rPr>
                        <a:t>+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16.0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30.8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&gt;20.0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17.5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2.25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530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algun Gothic"/>
                          <a:cs typeface="+mn-cs"/>
                        </a:rPr>
                        <a:t>2012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algun Gothic"/>
                          <a:cs typeface="+mn-cs"/>
                        </a:rPr>
                        <a:t>Micovic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0.14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μm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GaN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 HEMT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230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/ 97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95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+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18.0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+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31.5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+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20.5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+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</a:rPr>
                        <a:t>12.0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-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-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2012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Yi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0.13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Malgun Gothic"/>
                        </a:rPr>
                        <a:t>μm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Malgun Gothic"/>
                        </a:rPr>
                        <a:t>BiCMOS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270 / 240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62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84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&gt;10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&gt;8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20.6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27.0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20.1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18.0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18.0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9.0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1.8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2.5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0.72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0.68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142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93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2013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Times New Roman"/>
                          <a:ea typeface="Malgun Gothic"/>
                        </a:rPr>
                        <a:t>Agah</a:t>
                      </a:r>
                      <a:endParaRPr lang="en-US" sz="14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45 nm SOI CMOS 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89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10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Malgun Gothic"/>
                        </a:rPr>
                        <a:t>+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10.3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15.8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11.0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2.8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0.37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0.05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103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760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2013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Times New Roman"/>
                          <a:ea typeface="Malgun Gothic"/>
                        </a:rPr>
                        <a:t>Thian</a:t>
                      </a:r>
                      <a:endParaRPr lang="en-US" sz="14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0.18 μm BiCMOS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250 / 170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78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8.9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18.3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14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2.0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3.2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0.85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29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2010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Chen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65nm CMOS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60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9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20.3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18.6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15.1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1.0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0.28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256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2010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Law</a:t>
                      </a:r>
                      <a:endParaRPr lang="en-US" sz="14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90nm CMOS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60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8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20.6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19.9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14.2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1.2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1.76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55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2014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Malgun Gothic"/>
                        </a:rPr>
                        <a:t>Zhao</a:t>
                      </a:r>
                      <a:endParaRPr lang="en-US" sz="14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40nm CMOS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80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15.2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18.1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20.9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22.3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0.9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0.19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Malgun Gothic"/>
                        </a:rPr>
                        <a:t>647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endParaRPr lang="en-US" sz="160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29"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  <a:latin typeface="Times New Roman"/>
                          <a:ea typeface="Malgun Gothic"/>
                        </a:rPr>
                        <a:t>*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IC core area (excluding DC feed lines and RF pads), 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Malgun Gothic"/>
                        </a:rPr>
                        <a:t>+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Value estimated from figure, 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Malgun Gothic"/>
                        </a:rPr>
                        <a:t>c)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Corporate transmission-line power-combiners, 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Malgun Gothic"/>
                        </a:rPr>
                        <a:t>s)</a:t>
                      </a:r>
                      <a:r>
                        <a:rPr lang="en-US" sz="1400" dirty="0">
                          <a:effectLst/>
                          <a:latin typeface="Times New Roman"/>
                          <a:ea typeface="Malgun Gothic"/>
                        </a:rPr>
                        <a:t>Stacked PA. </a:t>
                      </a:r>
                      <a:endParaRPr lang="en-US" sz="1600" dirty="0"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6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42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0730" y="7620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Conclusion</a:t>
            </a:r>
          </a:p>
        </p:txBody>
      </p:sp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22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880" y="857339"/>
            <a:ext cx="86653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Sub-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>
                <a:latin typeface="Calibri" pitchFamily="34" charset="0"/>
              </a:rPr>
              <a:t>/4 </a:t>
            </a:r>
            <a:r>
              <a:rPr lang="en-US" sz="2400" dirty="0" err="1" smtClean="0">
                <a:latin typeface="Calibri" pitchFamily="34" charset="0"/>
              </a:rPr>
              <a:t>baluns</a:t>
            </a:r>
            <a:r>
              <a:rPr lang="en-US" sz="2400" dirty="0" smtClean="0">
                <a:latin typeface="Calibri" pitchFamily="34" charset="0"/>
              </a:rPr>
              <a:t> for </a:t>
            </a:r>
            <a:r>
              <a:rPr lang="en-US" sz="2400" dirty="0" smtClean="0">
                <a:latin typeface="Calibri" pitchFamily="34" charset="0"/>
              </a:rPr>
              <a:t>series-power-combining </a:t>
            </a:r>
            <a:r>
              <a:rPr lang="en-US" sz="2400" dirty="0" smtClean="0">
                <a:latin typeface="Calibri" pitchFamily="34" charset="0"/>
              </a:rPr>
              <a:t>using a low </a:t>
            </a:r>
            <a:r>
              <a:rPr lang="en-US" sz="2400" i="1" dirty="0" smtClean="0">
                <a:latin typeface="Calibri" pitchFamily="34" charset="0"/>
              </a:rPr>
              <a:t>V</a:t>
            </a:r>
            <a:r>
              <a:rPr lang="en-US" sz="2400" i="1" baseline="-25000" dirty="0" smtClean="0">
                <a:latin typeface="Calibri" pitchFamily="34" charset="0"/>
              </a:rPr>
              <a:t>BV</a:t>
            </a:r>
            <a:r>
              <a:rPr lang="en-US" sz="2400" dirty="0" smtClean="0">
                <a:latin typeface="Calibri" pitchFamily="34" charset="0"/>
              </a:rPr>
              <a:t> device </a:t>
            </a: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     Low-loss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&lt;0.6dB </a:t>
            </a:r>
            <a:r>
              <a:rPr lang="en-US" sz="2400" b="0" dirty="0" smtClean="0">
                <a:latin typeface="Calibri" pitchFamily="34" charset="0"/>
              </a:rPr>
              <a:t>@ 2:1 </a:t>
            </a:r>
            <a:r>
              <a:rPr lang="en-US" sz="2400" b="0" dirty="0" err="1" smtClean="0">
                <a:latin typeface="Calibri" pitchFamily="34" charset="0"/>
              </a:rPr>
              <a:t>balun</a:t>
            </a:r>
            <a:r>
              <a:rPr lang="en-US" sz="2400" b="0" dirty="0" smtClean="0">
                <a:latin typeface="Calibri" pitchFamily="34" charset="0"/>
              </a:rPr>
              <a:t>, 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&lt;0.92dB </a:t>
            </a:r>
            <a:r>
              <a:rPr lang="en-US" sz="2400" b="0" dirty="0" smtClean="0">
                <a:latin typeface="Calibri" pitchFamily="34" charset="0"/>
              </a:rPr>
              <a:t>loss @ 4:1 </a:t>
            </a:r>
            <a:r>
              <a:rPr lang="en-US" sz="2400" b="0" dirty="0" err="1" smtClean="0">
                <a:latin typeface="Calibri" pitchFamily="34" charset="0"/>
              </a:rPr>
              <a:t>balun</a:t>
            </a: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     </a:t>
            </a:r>
            <a:r>
              <a:rPr lang="en-US" sz="2400" b="0" dirty="0" smtClean="0"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400" b="0" dirty="0" smtClean="0">
                <a:latin typeface="Calibri" pitchFamily="34" charset="0"/>
              </a:rPr>
              <a:t>High </a:t>
            </a:r>
            <a:r>
              <a:rPr lang="en-US" sz="2400" b="0" dirty="0" smtClean="0">
                <a:latin typeface="Calibri" pitchFamily="34" charset="0"/>
              </a:rPr>
              <a:t>power, </a:t>
            </a:r>
            <a:r>
              <a:rPr lang="en-US" sz="2400" b="0" dirty="0" smtClean="0">
                <a:latin typeface="Calibri" pitchFamily="34" charset="0"/>
              </a:rPr>
              <a:t>high </a:t>
            </a:r>
            <a:r>
              <a:rPr lang="en-US" sz="2400" b="0" dirty="0" smtClean="0">
                <a:latin typeface="Calibri" pitchFamily="34" charset="0"/>
              </a:rPr>
              <a:t>efficiency, </a:t>
            </a:r>
            <a:r>
              <a:rPr lang="en-US" sz="2400" b="0" dirty="0" smtClean="0">
                <a:latin typeface="Calibri" pitchFamily="34" charset="0"/>
              </a:rPr>
              <a:t>compact </a:t>
            </a:r>
            <a:r>
              <a:rPr lang="en-US" sz="2400" b="0" dirty="0" smtClean="0">
                <a:latin typeface="Calibri" pitchFamily="34" charset="0"/>
              </a:rPr>
              <a:t>PA IC designs</a:t>
            </a:r>
            <a:endParaRPr lang="en-US" sz="2400" b="0" dirty="0" smtClean="0">
              <a:latin typeface="Calibri" pitchFamily="34" charset="0"/>
            </a:endParaRPr>
          </a:p>
          <a:p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W-band power amplifiers using the 2:1  &amp;   4:1 </a:t>
            </a:r>
            <a:r>
              <a:rPr lang="en-US" sz="2400" dirty="0" err="1" smtClean="0">
                <a:latin typeface="Calibri" pitchFamily="34" charset="0"/>
              </a:rPr>
              <a:t>baluns</a:t>
            </a:r>
            <a:r>
              <a:rPr lang="en-US" sz="2400" dirty="0" smtClean="0">
                <a:latin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     Record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&gt;30 % PAE </a:t>
            </a:r>
            <a:r>
              <a:rPr lang="en-US" sz="2400" b="0" dirty="0" smtClean="0">
                <a:latin typeface="Calibri" pitchFamily="34" charset="0"/>
              </a:rPr>
              <a:t>@ 100 </a:t>
            </a:r>
            <a:r>
              <a:rPr lang="en-US" sz="2400" b="0" dirty="0" err="1" smtClean="0">
                <a:latin typeface="Calibri" pitchFamily="34" charset="0"/>
              </a:rPr>
              <a:t>mW</a:t>
            </a:r>
            <a:r>
              <a:rPr lang="en-US" sz="2400" b="0" dirty="0" smtClean="0">
                <a:latin typeface="Calibri" pitchFamily="34" charset="0"/>
              </a:rPr>
              <a:t>, 200 </a:t>
            </a:r>
            <a:r>
              <a:rPr lang="en-US" sz="2400" b="0" dirty="0" err="1" smtClean="0">
                <a:latin typeface="Calibri" pitchFamily="34" charset="0"/>
              </a:rPr>
              <a:t>mW</a:t>
            </a:r>
            <a:r>
              <a:rPr lang="en-US" sz="2400" b="0" dirty="0" smtClean="0">
                <a:latin typeface="Calibri" pitchFamily="34" charset="0"/>
              </a:rPr>
              <a:t>,  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23.4 % PAE @470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mW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 </a:t>
            </a: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     Record 23 GHz 3-dB bandwidth,                 &gt;10GHz 3-dB BW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     Record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1210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mW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/mm</a:t>
            </a:r>
            <a:r>
              <a:rPr lang="en-US" sz="2400" baseline="30000" dirty="0" smtClean="0">
                <a:solidFill>
                  <a:schemeClr val="tx2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b="0" dirty="0" smtClean="0">
                <a:latin typeface="Calibri" pitchFamily="34" charset="0"/>
              </a:rPr>
              <a:t>power density,    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1020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mW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/mm</a:t>
            </a:r>
            <a:r>
              <a:rPr lang="en-US" sz="2400" baseline="30000" dirty="0" smtClean="0">
                <a:solidFill>
                  <a:schemeClr val="tx2"/>
                </a:solidFill>
                <a:latin typeface="Calibri" pitchFamily="34" charset="0"/>
              </a:rPr>
              <a:t>2</a:t>
            </a:r>
            <a:endParaRPr lang="en-US" sz="2400" b="0" dirty="0" smtClean="0">
              <a:latin typeface="Calibri" pitchFamily="34" charset="0"/>
            </a:endParaRPr>
          </a:p>
          <a:p>
            <a:r>
              <a:rPr lang="en-US" sz="2400" b="0" dirty="0">
                <a:latin typeface="Calibri" pitchFamily="34" charset="0"/>
              </a:rPr>
              <a:t/>
            </a:r>
            <a:br>
              <a:rPr lang="en-US" sz="2400" b="0" dirty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Future directions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b="0" dirty="0">
                <a:latin typeface="Calibri" pitchFamily="34" charset="0"/>
              </a:rPr>
              <a:t>     </a:t>
            </a:r>
            <a:r>
              <a:rPr lang="en-US" sz="2400" b="0" dirty="0" smtClean="0">
                <a:latin typeface="Calibri" pitchFamily="34" charset="0"/>
              </a:rPr>
              <a:t>220GHz PA designs using the </a:t>
            </a:r>
            <a:r>
              <a:rPr lang="en-US" sz="2400" b="0" dirty="0">
                <a:latin typeface="Calibri" pitchFamily="34" charset="0"/>
              </a:rPr>
              <a:t>sub-</a:t>
            </a:r>
            <a:r>
              <a:rPr lang="en-US" sz="2400" b="0" dirty="0">
                <a:latin typeface="Symbol" pitchFamily="18" charset="2"/>
              </a:rPr>
              <a:t>l</a:t>
            </a:r>
            <a:r>
              <a:rPr lang="en-US" sz="2400" b="0" dirty="0">
                <a:latin typeface="Calibri" pitchFamily="34" charset="0"/>
              </a:rPr>
              <a:t>/4 </a:t>
            </a:r>
            <a:r>
              <a:rPr lang="en-US" sz="2400" b="0" dirty="0" err="1" smtClean="0">
                <a:latin typeface="Calibri" pitchFamily="34" charset="0"/>
              </a:rPr>
              <a:t>baluns</a:t>
            </a: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     </a:t>
            </a:r>
            <a:r>
              <a:rPr lang="en-US" sz="2400" b="0" dirty="0" err="1" smtClean="0">
                <a:latin typeface="Calibri" pitchFamily="34" charset="0"/>
              </a:rPr>
              <a:t>SiGe</a:t>
            </a:r>
            <a:r>
              <a:rPr lang="en-US" sz="2400" b="0" dirty="0" smtClean="0">
                <a:latin typeface="Calibri" pitchFamily="34" charset="0"/>
              </a:rPr>
              <a:t> PA designs with the optimized </a:t>
            </a:r>
            <a:r>
              <a:rPr lang="en-US" sz="2400" b="0" dirty="0" err="1" smtClean="0">
                <a:latin typeface="Calibri" pitchFamily="34" charset="0"/>
              </a:rPr>
              <a:t>balun</a:t>
            </a:r>
            <a:r>
              <a:rPr lang="en-US" sz="2400" b="0" dirty="0" smtClean="0">
                <a:latin typeface="Calibri" pitchFamily="34" charset="0"/>
              </a:rPr>
              <a:t> structures  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     Phased arrays at K/V/E/W bands  </a:t>
            </a:r>
            <a:endParaRPr lang="en-US" sz="2400" b="0" dirty="0">
              <a:latin typeface="Calibri" pitchFamily="34" charset="0"/>
            </a:endParaRPr>
          </a:p>
        </p:txBody>
      </p:sp>
      <p:sp>
        <p:nvSpPr>
          <p:cNvPr id="5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6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82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609600"/>
          </a:xfrm>
        </p:spPr>
        <p:txBody>
          <a:bodyPr/>
          <a:lstStyle/>
          <a:p>
            <a:pPr algn="ctr"/>
            <a:r>
              <a:rPr lang="en-US" sz="3200" b="1" dirty="0" smtClean="0"/>
              <a:t>Thanks for your attention!</a:t>
            </a:r>
          </a:p>
        </p:txBody>
      </p:sp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23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6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5704562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US" sz="2800" b="0" kern="0" dirty="0" smtClean="0"/>
              <a:t>hcpark@ece.ucsb.edu</a:t>
            </a:r>
          </a:p>
        </p:txBody>
      </p:sp>
    </p:spTree>
    <p:extLst>
      <p:ext uri="{BB962C8B-B14F-4D97-AF65-F5344CB8AC3E}">
        <p14:creationId xmlns:p14="http://schemas.microsoft.com/office/powerpoint/2010/main" val="2166053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mm-Wave Power Amplifier: </a:t>
            </a:r>
            <a:r>
              <a:rPr lang="en-US" sz="3200" b="1" dirty="0"/>
              <a:t>Challenges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668806" cy="119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mm-Wave PAs: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Applications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: High speed communications, high resolution images</a:t>
            </a:r>
          </a:p>
          <a:p>
            <a:r>
              <a:rPr lang="en-US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Needed: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High power / High efficiency / Small die area (low cost) </a:t>
            </a: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3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0090" y="1964109"/>
            <a:ext cx="3642960" cy="795390"/>
            <a:chOff x="170090" y="2040309"/>
            <a:chExt cx="3642960" cy="79539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2452685" y="2040309"/>
              <a:ext cx="0" cy="31209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942586" y="2052307"/>
              <a:ext cx="1404771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170090" y="2383526"/>
              <a:ext cx="3642960" cy="452173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82039" tIns="41020" rIns="82039" bIns="41020">
              <a:spAutoFit/>
            </a:bodyPr>
            <a:lstStyle/>
            <a:p>
              <a:r>
                <a:rPr lang="en-US" sz="2400" i="1" u="sng" dirty="0" smtClean="0">
                  <a:latin typeface="Calibri" pitchFamily="34" charset="0"/>
                  <a:cs typeface="Calibri" pitchFamily="34" charset="0"/>
                </a:rPr>
                <a:t>Extensive</a:t>
              </a:r>
              <a:r>
                <a:rPr lang="en-US" sz="2400" i="1" dirty="0" smtClean="0">
                  <a:latin typeface="Calibri" pitchFamily="34" charset="0"/>
                  <a:cs typeface="Calibri" pitchFamily="34" charset="0"/>
                </a:rPr>
                <a:t> power combining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05400" y="1976107"/>
            <a:ext cx="3679757" cy="812211"/>
            <a:chOff x="5105400" y="2052307"/>
            <a:chExt cx="3679757" cy="812211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6276470" y="2058626"/>
              <a:ext cx="0" cy="31209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5653277" y="2052307"/>
              <a:ext cx="3131880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5105400" y="2412345"/>
              <a:ext cx="3564930" cy="452173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82039" tIns="41020" rIns="82039" bIns="41020">
              <a:spAutoFit/>
            </a:bodyPr>
            <a:lstStyle/>
            <a:p>
              <a:r>
                <a:rPr lang="en-US" sz="2400" i="1" u="sng" dirty="0" smtClean="0">
                  <a:latin typeface="Calibri" pitchFamily="34" charset="0"/>
                  <a:cs typeface="Calibri" pitchFamily="34" charset="0"/>
                </a:rPr>
                <a:t>Compact</a:t>
              </a:r>
              <a:r>
                <a:rPr lang="en-US" sz="2400" i="1" dirty="0" smtClean="0">
                  <a:latin typeface="Calibri" pitchFamily="34" charset="0"/>
                  <a:cs typeface="Calibri" pitchFamily="34" charset="0"/>
                </a:rPr>
                <a:t> power-combining </a:t>
              </a:r>
            </a:p>
          </p:txBody>
        </p:sp>
      </p:grp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313"/>
              </p:ext>
            </p:extLst>
          </p:nvPr>
        </p:nvGraphicFramePr>
        <p:xfrm>
          <a:off x="1740023" y="2908741"/>
          <a:ext cx="5032932" cy="1062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" name="Equation" r:id="rId4" imgW="2044440" imgH="431640" progId="Equation.3">
                  <p:embed/>
                </p:oleObj>
              </mc:Choice>
              <mc:Fallback>
                <p:oleObj name="Equation" r:id="rId4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023" y="2908741"/>
                        <a:ext cx="5032932" cy="1062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>
            <a:off x="4330379" y="1979219"/>
            <a:ext cx="13936" cy="88372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647351" y="1976107"/>
            <a:ext cx="170842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5169940" y="4028116"/>
            <a:ext cx="3567065" cy="907543"/>
            <a:chOff x="5169940" y="4123366"/>
            <a:chExt cx="3567065" cy="907543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>
              <a:off x="6317585" y="4123366"/>
              <a:ext cx="0" cy="45537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5169940" y="4578736"/>
              <a:ext cx="3567065" cy="452173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82039" tIns="41020" rIns="82039" bIns="41020">
              <a:spAutoFit/>
            </a:bodyPr>
            <a:lstStyle/>
            <a:p>
              <a:r>
                <a:rPr lang="en-US" sz="2400" i="1" u="sng" dirty="0" smtClean="0">
                  <a:latin typeface="Calibri" pitchFamily="34" charset="0"/>
                  <a:cs typeface="Calibri" pitchFamily="34" charset="0"/>
                </a:rPr>
                <a:t>E</a:t>
              </a:r>
              <a:r>
                <a:rPr lang="en-US" sz="2400" i="1" dirty="0" smtClean="0">
                  <a:latin typeface="Calibri" pitchFamily="34" charset="0"/>
                  <a:cs typeface="Calibri" pitchFamily="34" charset="0"/>
                </a:rPr>
                <a:t>ff</a:t>
              </a:r>
              <a:r>
                <a:rPr lang="en-US" sz="2400" i="1" u="sng" dirty="0" smtClean="0">
                  <a:latin typeface="Calibri" pitchFamily="34" charset="0"/>
                  <a:cs typeface="Calibri" pitchFamily="34" charset="0"/>
                </a:rPr>
                <a:t>icient</a:t>
              </a:r>
              <a:r>
                <a:rPr lang="en-US" sz="2400" i="1" dirty="0" smtClean="0">
                  <a:latin typeface="Calibri" pitchFamily="34" charset="0"/>
                  <a:cs typeface="Calibri" pitchFamily="34" charset="0"/>
                </a:rPr>
                <a:t> power-combining </a:t>
              </a: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5601984" y="4123366"/>
              <a:ext cx="1241918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245984" y="4035855"/>
            <a:ext cx="6071601" cy="1657518"/>
            <a:chOff x="245984" y="4112055"/>
            <a:chExt cx="6071601" cy="1657518"/>
          </a:xfrm>
        </p:grpSpPr>
        <p:cxnSp>
          <p:nvCxnSpPr>
            <p:cNvPr id="47" name="Straight Connector 46"/>
            <p:cNvCxnSpPr/>
            <p:nvPr/>
          </p:nvCxnSpPr>
          <p:spPr bwMode="auto">
            <a:xfrm flipV="1">
              <a:off x="2745803" y="4112055"/>
              <a:ext cx="2671504" cy="11312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 Box 3"/>
            <p:cNvSpPr txBox="1">
              <a:spLocks noChangeArrowheads="1"/>
            </p:cNvSpPr>
            <p:nvPr/>
          </p:nvSpPr>
          <p:spPr bwMode="auto">
            <a:xfrm>
              <a:off x="245984" y="4578736"/>
              <a:ext cx="6071601" cy="11908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2039" tIns="41020" rIns="82039" bIns="4102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Class E/D/F are poor</a:t>
              </a: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 @ mm-wave</a:t>
              </a:r>
              <a:br>
                <a:rPr lang="en-US" sz="2400" b="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     insufficient gain </a:t>
              </a:r>
              <a:r>
                <a:rPr lang="en-US" sz="2400" b="0" i="1" dirty="0" smtClean="0">
                  <a:latin typeface="Calibri" pitchFamily="34" charset="0"/>
                  <a:cs typeface="Calibri" pitchFamily="34" charset="0"/>
                </a:rPr>
                <a:t>~</a:t>
              </a:r>
              <a:r>
                <a:rPr lang="en-US" sz="2400" b="0" i="1" dirty="0" err="1" smtClean="0"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2400" b="0" i="1" baseline="-25000" dirty="0" err="1" smtClean="0">
                  <a:latin typeface="Calibri" pitchFamily="34" charset="0"/>
                  <a:cs typeface="Calibri" pitchFamily="34" charset="0"/>
                </a:rPr>
                <a:t>max</a:t>
              </a: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, </a:t>
              </a:r>
              <a:br>
                <a:rPr lang="en-US" sz="2400" b="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     high losses in harmonic terminations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3054100" y="4123366"/>
              <a:ext cx="0" cy="45537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549565" y="5915295"/>
            <a:ext cx="8044870" cy="513728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Goal: efficient, compact mm-wave power-combiners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601983" y="3263254"/>
            <a:ext cx="1171891" cy="640013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33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02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/>
              <a:t>Parallel</a:t>
            </a:r>
            <a:r>
              <a:rPr lang="en-US" sz="3200" dirty="0"/>
              <a:t> Power-Combining</a:t>
            </a: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4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977090" y="1207180"/>
            <a:ext cx="4672974" cy="159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Output power: 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b="0" i="1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 = V x (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i="1" dirty="0"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I)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Parallel connection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increases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b="0" i="1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Load Impedance: 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400" b="0" i="1" baseline="-25000" dirty="0" smtClean="0">
                <a:latin typeface="Calibri" pitchFamily="34" charset="0"/>
                <a:cs typeface="Calibri" pitchFamily="34" charset="0"/>
              </a:rPr>
              <a:t>OPT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 =  V / (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 x I)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Parallel connection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decreases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400" b="0" i="1" baseline="-25000" dirty="0" smtClean="0">
                <a:latin typeface="Calibri" pitchFamily="34" charset="0"/>
                <a:cs typeface="Calibri" pitchFamily="34" charset="0"/>
              </a:rPr>
              <a:t>OPT</a:t>
            </a:r>
            <a:endParaRPr lang="en-US" sz="2400" b="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964840" y="3358408"/>
            <a:ext cx="4933175" cy="2668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High 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b="0" i="1" baseline="-25000" dirty="0" smtClean="0">
                <a:latin typeface="Calibri" pitchFamily="34" charset="0"/>
                <a:cs typeface="Calibri" pitchFamily="34" charset="0"/>
              </a:rPr>
              <a:t>OUT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using low 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sz="2400" b="0" i="1" baseline="-25000" dirty="0" smtClean="0">
                <a:latin typeface="Calibri" pitchFamily="34" charset="0"/>
                <a:cs typeface="Calibri" pitchFamily="34" charset="0"/>
              </a:rPr>
              <a:t>DD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Low 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400" b="0" i="1" baseline="-25000" dirty="0" smtClean="0">
                <a:latin typeface="Calibri" pitchFamily="34" charset="0"/>
                <a:cs typeface="Calibri" pitchFamily="34" charset="0"/>
              </a:rPr>
              <a:t>OPT</a:t>
            </a: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Needs impedance transformation: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   Wilkinson or lumped lines … </a:t>
            </a:r>
          </a:p>
          <a:p>
            <a:endParaRPr lang="en-US" sz="24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/>
              <a:buChar char="à"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High insertion loss </a:t>
            </a:r>
          </a:p>
          <a:p>
            <a:pPr marL="342900" indent="-342900">
              <a:buFont typeface="Wingdings"/>
              <a:buChar char="à"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Small bandwidth</a:t>
            </a:r>
          </a:p>
          <a:p>
            <a:pPr marL="342900" indent="-342900">
              <a:buFont typeface="Wingdings"/>
              <a:buChar char="à"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Large die area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6" y="1171575"/>
            <a:ext cx="34480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6" y="3483049"/>
            <a:ext cx="3362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10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61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Series</a:t>
            </a:r>
            <a:r>
              <a:rPr lang="en-US" sz="3200" dirty="0" smtClean="0"/>
              <a:t> Power-Combining &amp; Stacks</a:t>
            </a: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5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7376" y="3971210"/>
            <a:ext cx="6650728" cy="2317543"/>
            <a:chOff x="2417376" y="4152185"/>
            <a:chExt cx="6650728" cy="2317543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2522835" y="4152185"/>
              <a:ext cx="6545269" cy="7476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2039" tIns="41020" rIns="82039" bIns="41020">
              <a:spAutoFit/>
            </a:bodyPr>
            <a:lstStyle/>
            <a:p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Local voltage feedback:</a:t>
              </a:r>
              <a:br>
                <a:rPr lang="en-US" sz="2400" b="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    drives gates, sets voltage distribution</a:t>
              </a:r>
            </a:p>
          </p:txBody>
        </p:sp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2522530" y="4911135"/>
              <a:ext cx="6299285" cy="1080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2039" tIns="41020" rIns="82039" bIns="41020">
              <a:spAutoFit/>
            </a:bodyPr>
            <a:lstStyle/>
            <a:p>
              <a:r>
                <a:rPr lang="en-US" sz="2400" i="1" dirty="0" smtClean="0">
                  <a:latin typeface="Calibri" pitchFamily="34" charset="0"/>
                  <a:cs typeface="Calibri" pitchFamily="34" charset="0"/>
                </a:rPr>
                <a:t>Design challenge:</a:t>
              </a: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/>
              </a:r>
              <a:br>
                <a:rPr lang="en-US" sz="2400" b="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    need uniform RF voltage distribution</a:t>
              </a:r>
              <a:br>
                <a:rPr lang="en-US" sz="2400" b="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    need ~unity RF current gain per element</a:t>
              </a:r>
            </a:p>
          </p:txBody>
        </p:sp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2417376" y="6017555"/>
              <a:ext cx="6621164" cy="452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2039" tIns="41020" rIns="82039" bIns="41020">
              <a:spAutoFit/>
            </a:bodyPr>
            <a:lstStyle/>
            <a:p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  ...needed for simultaneous compression of all FETs.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64840" y="797615"/>
            <a:ext cx="4933175" cy="2816172"/>
            <a:chOff x="3964840" y="959540"/>
            <a:chExt cx="4933175" cy="2816172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3964840" y="959540"/>
              <a:ext cx="4933175" cy="8215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2039" tIns="41020" rIns="82039" bIns="41020">
              <a:spAutoFit/>
            </a:bodyPr>
            <a:lstStyle/>
            <a:p>
              <a:r>
                <a:rPr lang="en-US" sz="2400" i="1" dirty="0" smtClean="0">
                  <a:latin typeface="Calibri" pitchFamily="34" charset="0"/>
                  <a:cs typeface="Calibri" pitchFamily="34" charset="0"/>
                </a:rPr>
                <a:t>Parallel</a:t>
              </a: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 connections:  </a:t>
              </a:r>
              <a:r>
                <a:rPr lang="en-US" sz="2400" b="0" i="1" dirty="0" smtClean="0"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 sz="2400" b="0" i="1" baseline="-25000" dirty="0" smtClean="0">
                  <a:latin typeface="Calibri" pitchFamily="34" charset="0"/>
                  <a:cs typeface="Calibri" pitchFamily="34" charset="0"/>
                </a:rPr>
                <a:t>OUT</a:t>
              </a:r>
              <a:r>
                <a:rPr lang="en-US" sz="2400" b="0" baseline="-250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= </a:t>
              </a: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M</a:t>
              </a: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 x I </a:t>
              </a:r>
              <a:br>
                <a:rPr lang="en-US" sz="2400" b="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400" i="1" dirty="0" smtClean="0">
                  <a:latin typeface="Calibri" pitchFamily="34" charset="0"/>
                  <a:cs typeface="Calibri" pitchFamily="34" charset="0"/>
                </a:rPr>
                <a:t>Series </a:t>
              </a: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connections: </a:t>
              </a:r>
              <a:r>
                <a:rPr lang="en-US" sz="2400" b="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en-US" sz="2400" b="0" i="1" baseline="-25000" dirty="0" smtClean="0">
                  <a:latin typeface="Calibri" pitchFamily="34" charset="0"/>
                  <a:cs typeface="Calibri" pitchFamily="34" charset="0"/>
                </a:rPr>
                <a:t>OUT</a:t>
              </a:r>
              <a:r>
                <a:rPr lang="en-US" sz="2400" b="0" baseline="-250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= </a:t>
              </a: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N</a:t>
              </a: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 x V</a:t>
              </a:r>
            </a:p>
          </p:txBody>
        </p:sp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3964840" y="1846211"/>
              <a:ext cx="4933175" cy="1929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2039" tIns="41020" rIns="82039" bIns="41020">
              <a:spAutoFit/>
            </a:bodyPr>
            <a:lstStyle/>
            <a:p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Output power: </a:t>
              </a:r>
              <a:r>
                <a:rPr lang="en-US" sz="2400" b="0" i="1" dirty="0" smtClean="0">
                  <a:latin typeface="Calibri" pitchFamily="34" charset="0"/>
                  <a:cs typeface="Calibri" pitchFamily="34" charset="0"/>
                </a:rPr>
                <a:t>P</a:t>
              </a:r>
              <a:r>
                <a:rPr lang="en-US" sz="2400" b="0" i="1" baseline="-25000" dirty="0" smtClean="0">
                  <a:latin typeface="Calibri" pitchFamily="34" charset="0"/>
                  <a:cs typeface="Calibri" pitchFamily="34" charset="0"/>
                </a:rPr>
                <a:t>OUT</a:t>
              </a:r>
              <a:r>
                <a:rPr lang="en-US" sz="2400" b="0" baseline="-250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= (</a:t>
              </a: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N·M) </a:t>
              </a: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x V x I</a:t>
              </a:r>
              <a:br>
                <a:rPr lang="en-US" sz="2400" b="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Load impedance: </a:t>
              </a:r>
              <a:r>
                <a:rPr lang="en-US" sz="2400" b="0" i="1" dirty="0" smtClean="0"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sz="2400" b="0" i="1" baseline="-25000" dirty="0" smtClean="0">
                  <a:latin typeface="Calibri" pitchFamily="34" charset="0"/>
                  <a:cs typeface="Calibri" pitchFamily="34" charset="0"/>
                </a:rPr>
                <a:t>OPT </a:t>
              </a: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= (</a:t>
              </a: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N/M) </a:t>
              </a: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x V/I</a:t>
              </a:r>
              <a:br>
                <a:rPr lang="en-US" sz="2400" b="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Small or zero power-combining losses</a:t>
              </a:r>
            </a:p>
            <a:p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Small die area</a:t>
              </a:r>
              <a:br>
                <a:rPr lang="en-US" sz="2400" b="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400" b="0" dirty="0" smtClean="0">
                  <a:latin typeface="Calibri" pitchFamily="34" charset="0"/>
                  <a:cs typeface="Calibri" pitchFamily="34" charset="0"/>
                </a:rPr>
                <a:t>BUT, how do we drive the gates </a:t>
              </a:r>
              <a:r>
                <a:rPr lang="en-US" sz="24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?</a:t>
              </a: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5" y="928805"/>
            <a:ext cx="3042685" cy="245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4" y="3615841"/>
            <a:ext cx="1662123" cy="294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15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15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3" name="Picture 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4" y="926699"/>
            <a:ext cx="5202006" cy="123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3760" y="76200"/>
            <a:ext cx="8580820" cy="609600"/>
          </a:xfrm>
        </p:spPr>
        <p:txBody>
          <a:bodyPr/>
          <a:lstStyle/>
          <a:p>
            <a:r>
              <a:rPr lang="en-US" sz="3200" b="1" dirty="0" smtClean="0"/>
              <a:t>Proposed </a:t>
            </a:r>
            <a:r>
              <a:rPr lang="en-US" sz="3200" b="1" dirty="0" smtClean="0">
                <a:latin typeface="Symbol" pitchFamily="18" charset="2"/>
              </a:rPr>
              <a:t>l</a:t>
            </a:r>
            <a:r>
              <a:rPr lang="en-US" sz="3200" b="1" dirty="0" smtClean="0"/>
              <a:t>/4</a:t>
            </a:r>
            <a:r>
              <a:rPr lang="en-US" sz="3200" dirty="0" smtClean="0"/>
              <a:t> </a:t>
            </a:r>
            <a:r>
              <a:rPr lang="en-US" sz="3200" dirty="0" err="1" smtClean="0"/>
              <a:t>Baluns</a:t>
            </a:r>
            <a:endParaRPr lang="en-US" sz="3200" dirty="0" smtClean="0"/>
          </a:p>
        </p:txBody>
      </p:sp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6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51069" y="4138424"/>
            <a:ext cx="8273552" cy="2298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Our proposed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balun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with </a:t>
            </a:r>
            <a:r>
              <a:rPr lang="en-US" sz="2400" dirty="0" smtClean="0">
                <a:latin typeface="Symbol" pitchFamily="18" charset="2"/>
                <a:cs typeface="Calibri" pitchFamily="34" charset="0"/>
              </a:rPr>
              <a:t>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/4 lines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Three-conductor transmission-lines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                  Two separate transmission lines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(m</a:t>
            </a:r>
            <a:r>
              <a:rPr lang="en-US" sz="2400" i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3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-m</a:t>
            </a:r>
            <a:r>
              <a:rPr lang="en-US" sz="2400" i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2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, m</a:t>
            </a:r>
            <a:r>
              <a:rPr lang="en-US" sz="2400" i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2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-m</a:t>
            </a:r>
            <a:r>
              <a:rPr lang="en-US" sz="2400" i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1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  <a:endParaRPr lang="en-US" sz="2400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Fields between 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400" b="0" i="1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 and</a:t>
            </a:r>
            <a:r>
              <a:rPr lang="en-US" sz="2400" b="0" i="1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400" b="0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isolated! 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0" dirty="0" smtClean="0">
                <a:latin typeface="Symbol" pitchFamily="18" charset="2"/>
                <a:cs typeface="Calibri" pitchFamily="34" charset="0"/>
              </a:rPr>
              <a:t>l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/4 line stub →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sz="2400" i="1" baseline="-25000" dirty="0" err="1" smtClean="0">
                <a:latin typeface="Calibri" pitchFamily="34" charset="0"/>
                <a:cs typeface="Calibri" pitchFamily="34" charset="0"/>
              </a:rPr>
              <a:t>stub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= open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BUT, still long line →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high loss and large die area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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132785" y="1786753"/>
            <a:ext cx="403636" cy="30339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937213" y="1786753"/>
            <a:ext cx="403636" cy="30339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6389" y="4529851"/>
            <a:ext cx="7770169" cy="767513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619057"/>
              </p:ext>
            </p:extLst>
          </p:nvPr>
        </p:nvGraphicFramePr>
        <p:xfrm>
          <a:off x="5700541" y="2964312"/>
          <a:ext cx="2467318" cy="49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8" name="Equation" r:id="rId5" imgW="1206360" imgH="241200" progId="Equation.3">
                  <p:embed/>
                </p:oleObj>
              </mc:Choice>
              <mc:Fallback>
                <p:oleObj name="Equation" r:id="rId5" imgW="120636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541" y="2964312"/>
                        <a:ext cx="2467318" cy="49308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74" name="Picture 1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05" y="2655233"/>
            <a:ext cx="3324407" cy="117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3211513" y="2253764"/>
            <a:ext cx="0" cy="401469"/>
          </a:xfrm>
          <a:prstGeom prst="straightConnector1">
            <a:avLst/>
          </a:prstGeom>
          <a:noFill/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stealth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2286977" y="3549470"/>
            <a:ext cx="789597" cy="30339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93233"/>
              </p:ext>
            </p:extLst>
          </p:nvPr>
        </p:nvGraphicFramePr>
        <p:xfrm>
          <a:off x="5694363" y="3549650"/>
          <a:ext cx="29352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9" name="Equation" r:id="rId8" imgW="1434960" imgH="228600" progId="Equation.DSMT4">
                  <p:embed/>
                </p:oleObj>
              </mc:Choice>
              <mc:Fallback>
                <p:oleObj name="Equation" r:id="rId8" imgW="14349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549650"/>
                        <a:ext cx="2935287" cy="465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784850" y="1023229"/>
            <a:ext cx="1653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Balun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structure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160256" y="2875190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Simplified model</a:t>
            </a:r>
            <a:endParaRPr lang="en-US" i="1" dirty="0"/>
          </a:p>
        </p:txBody>
      </p:sp>
      <p:sp>
        <p:nvSpPr>
          <p:cNvPr id="19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21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4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39" y="2366470"/>
            <a:ext cx="2089366" cy="112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0" y="924465"/>
            <a:ext cx="2846228" cy="121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0730" y="76200"/>
            <a:ext cx="8229600" cy="609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/>
              <a:t>Proposed </a:t>
            </a:r>
            <a:r>
              <a:rPr lang="en-US" sz="3200" b="1" dirty="0" smtClean="0">
                <a:solidFill>
                  <a:srgbClr val="FF0000"/>
                </a:solidFill>
              </a:rPr>
              <a:t>Sub-</a:t>
            </a:r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</a:rPr>
              <a:t>/4 </a:t>
            </a:r>
            <a:r>
              <a:rPr lang="en-US" sz="3200" dirty="0" err="1" smtClean="0"/>
              <a:t>Baluns</a:t>
            </a:r>
            <a:endParaRPr lang="en-US" sz="3200" dirty="0"/>
          </a:p>
        </p:txBody>
      </p:sp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7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4507047" y="898399"/>
            <a:ext cx="4279890" cy="8215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What if balun length is &lt;&lt; </a:t>
            </a:r>
            <a:r>
              <a:rPr lang="en-US" sz="2400" i="1" dirty="0" smtClean="0">
                <a:latin typeface="Symbol" pitchFamily="18" charset="2"/>
                <a:cs typeface="Calibri" pitchFamily="34" charset="0"/>
              </a:rPr>
              <a:t>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/4 ?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Stub line becomes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inductive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!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4507047" y="1833072"/>
            <a:ext cx="4612446" cy="19295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Sub-</a:t>
            </a:r>
            <a:r>
              <a:rPr lang="en-US" sz="2400" dirty="0" smtClean="0">
                <a:latin typeface="Symbol" pitchFamily="18" charset="2"/>
                <a:cs typeface="Calibri" pitchFamily="34" charset="0"/>
              </a:rPr>
              <a:t>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/4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balun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: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Inductive stub line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Tunes transistor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i="1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!!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Short line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→ Low losses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                  → Small die area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344404"/>
              </p:ext>
            </p:extLst>
          </p:nvPr>
        </p:nvGraphicFramePr>
        <p:xfrm>
          <a:off x="139700" y="3852863"/>
          <a:ext cx="41322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Equation" r:id="rId6" imgW="2019240" imgH="228600" progId="Equation.DSMT4">
                  <p:embed/>
                </p:oleObj>
              </mc:Choice>
              <mc:Fallback>
                <p:oleObj name="Equation" r:id="rId6" imgW="2019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3852863"/>
                        <a:ext cx="4132263" cy="465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1090101" y="1743084"/>
            <a:ext cx="417277" cy="30339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807420" y="1743084"/>
            <a:ext cx="417277" cy="30339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771900" y="3219516"/>
            <a:ext cx="1076325" cy="922751"/>
          </a:xfrm>
          <a:prstGeom prst="straightConnector1">
            <a:avLst/>
          </a:prstGeom>
          <a:noFill/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stealth"/>
          </a:ln>
          <a:effectLst/>
        </p:spPr>
      </p:cxnSp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4" y="5289316"/>
            <a:ext cx="2463631" cy="117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99611" y="2343150"/>
            <a:ext cx="404765" cy="255087"/>
            <a:chOff x="666286" y="2495550"/>
            <a:chExt cx="404765" cy="578938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666286" y="3055438"/>
              <a:ext cx="404765" cy="0"/>
            </a:xfrm>
            <a:prstGeom prst="straightConnector1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685336" y="2495550"/>
              <a:ext cx="0" cy="578938"/>
            </a:xfrm>
            <a:prstGeom prst="line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 bwMode="auto">
          <a:xfrm>
            <a:off x="1529767" y="3219516"/>
            <a:ext cx="756233" cy="30339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142267"/>
            <a:ext cx="42672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 bwMode="auto">
          <a:xfrm>
            <a:off x="5826924" y="5353273"/>
            <a:ext cx="408014" cy="30339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046124" y="5360893"/>
            <a:ext cx="408014" cy="30339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2880" y="5156523"/>
            <a:ext cx="3116580" cy="138263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211" y="4425777"/>
            <a:ext cx="404653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*Symbol: 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Three-conductor transmission line</a:t>
            </a:r>
            <a:endParaRPr lang="en-US" sz="1600" b="0" dirty="0"/>
          </a:p>
        </p:txBody>
      </p:sp>
      <p:sp>
        <p:nvSpPr>
          <p:cNvPr id="25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27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16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14418"/>
            <a:ext cx="8183562" cy="398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/>
              <a:t>Ideal</a:t>
            </a:r>
            <a:r>
              <a:rPr lang="en-US" sz="3200" dirty="0" smtClean="0"/>
              <a:t> Tri-axial Line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204348" y="5051991"/>
            <a:ext cx="6735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Two separate transmission lines (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-m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, 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-m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)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E, H fields between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and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perfectly shielded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1" y="1308100"/>
            <a:ext cx="7293560" cy="352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8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58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776070"/>
            <a:ext cx="3360646" cy="2086944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err="1" smtClean="0"/>
              <a:t>Baluns</a:t>
            </a:r>
            <a:r>
              <a:rPr lang="en-US" sz="3200" dirty="0" smtClean="0"/>
              <a:t> in </a:t>
            </a:r>
            <a:r>
              <a:rPr lang="en-US" sz="3200" b="1" dirty="0" smtClean="0"/>
              <a:t>Real ICs </a:t>
            </a:r>
          </a:p>
        </p:txBody>
      </p:sp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9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399" y="5017127"/>
            <a:ext cx="864092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1)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as a GND  </a:t>
            </a: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2) Slot-type transmission lines (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-M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), AC short (2 pF MIM)</a:t>
            </a:r>
          </a:p>
          <a:p>
            <a:pPr marL="0" lvl="1">
              <a:buClr>
                <a:schemeClr val="tx2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3) </a:t>
            </a:r>
            <a:r>
              <a:rPr lang="en-US" sz="2400" b="0" dirty="0" err="1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Microstrip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line (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-M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), E-field shielding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NOT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negligible</a:t>
            </a:r>
          </a:p>
          <a:p>
            <a:pPr marL="0" lvl="1">
              <a:buClr>
                <a:schemeClr val="tx2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4)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Sidewalls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between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-M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(Faraday cages),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ea typeface="Tahoma" pitchFamily="34" charset="0"/>
                <a:cs typeface="Tahoma" pitchFamily="34" charset="0"/>
                <a:sym typeface="Wingdings" pitchFamily="2" charset="2"/>
              </a:rPr>
              <a:t>l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/16 length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29" y="776070"/>
            <a:ext cx="3360644" cy="208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3" y="2954971"/>
            <a:ext cx="3339508" cy="2061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29" y="2946376"/>
            <a:ext cx="3360644" cy="2074062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18" y="4145895"/>
            <a:ext cx="1919232" cy="130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157" y="707044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1)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364007" y="707044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11157" y="2869219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364007" y="2859694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4)</a:t>
            </a:r>
            <a:endParaRPr lang="en-US" sz="2400" dirty="0"/>
          </a:p>
        </p:txBody>
      </p:sp>
      <p:sp>
        <p:nvSpPr>
          <p:cNvPr id="17" name="矩形 11"/>
          <p:cNvSpPr/>
          <p:nvPr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TU3B-1</a:t>
            </a:r>
            <a:endParaRPr lang="en-US" sz="1200" dirty="0"/>
          </a:p>
        </p:txBody>
      </p:sp>
      <p:sp>
        <p:nvSpPr>
          <p:cNvPr id="18" name="矩形 12"/>
          <p:cNvSpPr/>
          <p:nvPr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IMS2014, Tampa, 1-6 June,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05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n_line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35036</TotalTime>
  <Words>1525</Words>
  <Application>Microsoft Office PowerPoint</Application>
  <PresentationFormat>On-screen Show (4:3)</PresentationFormat>
  <Paragraphs>492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thin_line_template</vt:lpstr>
      <vt:lpstr>Office Theme</vt:lpstr>
      <vt:lpstr>Equation</vt:lpstr>
      <vt:lpstr>An 81 GHz, 470 mW, 1.1 mm2 InP HBT Power Amplifier with 4:1 Series Power Combining using Sub-quarter-wavelength Baluns</vt:lpstr>
      <vt:lpstr>Outline</vt:lpstr>
      <vt:lpstr>mm-Wave Power Amplifier: Challenges</vt:lpstr>
      <vt:lpstr>Parallel Power-Combining</vt:lpstr>
      <vt:lpstr>Series Power-Combining &amp; Stacks</vt:lpstr>
      <vt:lpstr>Proposed l/4 Baluns</vt:lpstr>
      <vt:lpstr>Proposed Sub-l/4 Baluns</vt:lpstr>
      <vt:lpstr>Ideal Tri-axial Line</vt:lpstr>
      <vt:lpstr>Baluns in Real ICs </vt:lpstr>
      <vt:lpstr>2:1 Balun B-to-B Test Results</vt:lpstr>
      <vt:lpstr>Teledyne 0.25 μm HBTs</vt:lpstr>
      <vt:lpstr>Sub-l/4 Baluns: PA Design</vt:lpstr>
      <vt:lpstr> 4:1 PA Designs Using 2:1 Balun</vt:lpstr>
      <vt:lpstr>Single-Stage PA IC Test Results (86GHz)</vt:lpstr>
      <vt:lpstr>Two-Stage PA IC Test Results (86GHz)</vt:lpstr>
      <vt:lpstr>16:1 PA Using 4:1 Baluns</vt:lpstr>
      <vt:lpstr>PA IC Schematic (2-stages)</vt:lpstr>
      <vt:lpstr>PA IC Die Image (2-stages)</vt:lpstr>
      <vt:lpstr>PA IC Test Results (81 GHz)</vt:lpstr>
      <vt:lpstr>mm-Wave Power Combiners</vt:lpstr>
      <vt:lpstr>mm-Wave Power Amplifiers </vt:lpstr>
      <vt:lpstr>Conclusion</vt:lpstr>
      <vt:lpstr>Thanks for your attention!</vt:lpstr>
    </vt:vector>
  </TitlesOfParts>
  <Company>Center for Optical Technology, 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HCPark</dc:creator>
  <cp:lastModifiedBy>hyunchul park</cp:lastModifiedBy>
  <cp:revision>898</cp:revision>
  <cp:lastPrinted>2013-09-20T13:39:51Z</cp:lastPrinted>
  <dcterms:created xsi:type="dcterms:W3CDTF">2009-06-09T22:35:07Z</dcterms:created>
  <dcterms:modified xsi:type="dcterms:W3CDTF">2014-06-08T17:51:16Z</dcterms:modified>
</cp:coreProperties>
</file>