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44" r:id="rId2"/>
    <p:sldId id="532" r:id="rId3"/>
    <p:sldId id="533" r:id="rId4"/>
    <p:sldId id="555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00" r:id="rId16"/>
    <p:sldId id="550" r:id="rId17"/>
    <p:sldId id="554" r:id="rId18"/>
    <p:sldId id="556" r:id="rId19"/>
    <p:sldId id="549" r:id="rId20"/>
    <p:sldId id="547" r:id="rId21"/>
    <p:sldId id="548" r:id="rId22"/>
    <p:sldId id="551" r:id="rId23"/>
    <p:sldId id="553" r:id="rId24"/>
    <p:sldId id="552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66FF"/>
    <a:srgbClr val="FF9200"/>
    <a:srgbClr val="BC7300"/>
    <a:srgbClr val="CCECFF"/>
    <a:srgbClr val="969696"/>
    <a:srgbClr val="DDDDDD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88192" autoAdjust="0"/>
  </p:normalViewPr>
  <p:slideViewPr>
    <p:cSldViewPr>
      <p:cViewPr varScale="1">
        <p:scale>
          <a:sx n="139" d="100"/>
          <a:sy n="139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514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2484" y="4558927"/>
            <a:ext cx="5370233" cy="43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81" tIns="47620" rIns="96881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477838"/>
            <a:ext cx="5443538" cy="408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1768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4143794" y="9119173"/>
            <a:ext cx="3169755" cy="480388"/>
          </a:xfrm>
          <a:prstGeom prst="rect">
            <a:avLst/>
          </a:prstGeom>
          <a:noFill/>
        </p:spPr>
        <p:txBody>
          <a:bodyPr lIns="94719" tIns="47359" rIns="94719" bIns="47359"/>
          <a:lstStyle>
            <a:lvl1pPr>
              <a:defRPr sz="4600" b="1">
                <a:solidFill>
                  <a:schemeClr val="tx2"/>
                </a:solidFill>
                <a:latin typeface="Arial" charset="0"/>
              </a:defRPr>
            </a:lvl1pPr>
            <a:lvl2pPr marL="769584" indent="-295994">
              <a:defRPr sz="4600" b="1">
                <a:solidFill>
                  <a:schemeClr val="tx2"/>
                </a:solidFill>
                <a:latin typeface="Arial" charset="0"/>
              </a:defRPr>
            </a:lvl2pPr>
            <a:lvl3pPr marL="1183976" indent="-236795">
              <a:defRPr sz="4600" b="1">
                <a:solidFill>
                  <a:schemeClr val="tx2"/>
                </a:solidFill>
                <a:latin typeface="Arial" charset="0"/>
              </a:defRPr>
            </a:lvl3pPr>
            <a:lvl4pPr marL="1657565" indent="-236795">
              <a:defRPr sz="4600" b="1">
                <a:solidFill>
                  <a:schemeClr val="tx2"/>
                </a:solidFill>
                <a:latin typeface="Arial" charset="0"/>
              </a:defRPr>
            </a:lvl4pPr>
            <a:lvl5pPr marL="2131155" indent="-236795">
              <a:defRPr sz="4600" b="1">
                <a:solidFill>
                  <a:schemeClr val="tx2"/>
                </a:solidFill>
                <a:latin typeface="Arial" charset="0"/>
              </a:defRPr>
            </a:lvl5pPr>
            <a:lvl6pPr marL="260474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6pPr>
            <a:lvl7pPr marL="307833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7pPr>
            <a:lvl8pPr marL="3551926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8pPr>
            <a:lvl9pPr marL="4025515" indent="-236795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2F7B8390-0662-4FE9-A13D-72553D7CA19F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  <a:noFill/>
        </p:spPr>
        <p:txBody>
          <a:bodyPr lIns="96650" tIns="48326" rIns="96650" bIns="48326"/>
          <a:lstStyle/>
          <a:p>
            <a:fld id="{BB367653-D21E-46A1-9351-D9BC6C00A139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4872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Area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cxnSp>
        <p:nvCxnSpPr>
          <p:cNvPr id="8196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sldNum="0" hdr="0" dt="0"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8899" y="395005"/>
            <a:ext cx="8552363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4000" b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36600" y="3124200"/>
            <a:ext cx="76247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9000"/>
              </a:lnSpc>
            </a:pPr>
            <a:endParaRPr lang="en-US" altLang="en-US" i="1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266699" y="381150"/>
            <a:ext cx="8564563" cy="1904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en-US" sz="4000" dirty="0" err="1">
                <a:latin typeface="Arial Bold" panose="020B0704020202020204" pitchFamily="34" charset="0"/>
                <a:cs typeface="Arial Bold" panose="020B0704020202020204" pitchFamily="34" charset="0"/>
              </a:rPr>
              <a:t>Ultrathin</a:t>
            </a:r>
            <a:r>
              <a:rPr lang="fr-FR" alt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fr-FR" altLang="en-US" sz="4000" dirty="0" err="1">
                <a:latin typeface="Arial Bold" panose="020B0704020202020204" pitchFamily="34" charset="0"/>
                <a:cs typeface="Arial Bold" panose="020B0704020202020204" pitchFamily="34" charset="0"/>
              </a:rPr>
              <a:t>InAs</a:t>
            </a:r>
            <a:r>
              <a:rPr lang="fr-FR" alt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-Channel </a:t>
            </a:r>
            <a:r>
              <a:rPr lang="fr-FR" altLang="en-US" sz="4000" dirty="0" err="1">
                <a:latin typeface="Arial Bold" panose="020B0704020202020204" pitchFamily="34" charset="0"/>
                <a:cs typeface="Arial Bold" panose="020B0704020202020204" pitchFamily="34" charset="0"/>
              </a:rPr>
              <a:t>MOSFETs</a:t>
            </a:r>
            <a:r>
              <a:rPr lang="fr-FR" altLang="en-US" sz="4000" dirty="0">
                <a:latin typeface="Arial Bold" panose="020B0704020202020204" pitchFamily="34" charset="0"/>
                <a:cs typeface="Arial Bold" panose="020B0704020202020204" pitchFamily="34" charset="0"/>
              </a:rPr>
              <a:t> on Si </a:t>
            </a:r>
            <a:r>
              <a:rPr lang="fr-FR" altLang="en-US" sz="4000" dirty="0" err="1">
                <a:latin typeface="Arial Bold" panose="020B0704020202020204" pitchFamily="34" charset="0"/>
                <a:cs typeface="Arial Bold" panose="020B0704020202020204" pitchFamily="34" charset="0"/>
              </a:rPr>
              <a:t>Substrates</a:t>
            </a:r>
            <a:r>
              <a:rPr lang="fr-FR" altLang="en-US" dirty="0">
                <a:solidFill>
                  <a:schemeClr val="tx2"/>
                </a:solidFill>
              </a:rPr>
              <a:t/>
            </a:r>
            <a:br>
              <a:rPr lang="fr-FR" altLang="en-US" dirty="0">
                <a:solidFill>
                  <a:schemeClr val="tx2"/>
                </a:solidFill>
              </a:rPr>
            </a:br>
            <a:endParaRPr lang="fr-FR" altLang="en-US" dirty="0">
              <a:solidFill>
                <a:schemeClr val="tx2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66700" y="2286000"/>
            <a:ext cx="8564563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u="sng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Cheng-Ying Huang</a:t>
            </a:r>
            <a:r>
              <a:rPr lang="en-US" altLang="en-US" sz="2200" u="sng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Xinyu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Bao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Zhiyuan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Ye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Sanghoon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Lee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Hanwei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Chiang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Haoran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Li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altLang="en-US" sz="2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Varistha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Chobpattana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Brian Thibeault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William Mitchell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Susanne Stemmer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Arthur Gossard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1,3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Errol Sanchez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, and Mark Rodwell</a:t>
            </a:r>
            <a:r>
              <a:rPr lang="en-US" altLang="en-US" sz="220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baseline="3000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baseline="3000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r>
              <a:rPr lang="en-US" altLang="en-US" sz="2200" b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ECE, University of California, Santa Barbara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r>
              <a:rPr lang="en-US" altLang="en-US" sz="2200" b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Applied Materials, Santa Clara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0" baseline="30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r>
              <a:rPr lang="en-US" altLang="en-US" sz="2200" b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Materials Department, University of California, Santa Barbara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 smtClean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VLSI-TSA 2015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err="1" smtClean="0"/>
              <a:t>HsinChu</a:t>
            </a:r>
            <a:r>
              <a:rPr lang="en-US" altLang="en-US" sz="2200" dirty="0" smtClean="0"/>
              <a:t>, Taiwan </a:t>
            </a:r>
          </a:p>
        </p:txBody>
      </p:sp>
      <p:pic>
        <p:nvPicPr>
          <p:cNvPr id="3078" name="Picture 11" descr="C:\Users\Cheng-Ying\Downloads\ucsbwave-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5" y="5812046"/>
            <a:ext cx="1800000" cy="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6807" y="5791065"/>
            <a:ext cx="111918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84399178"/>
      </p:ext>
    </p:extLst>
  </p:cSld>
  <p:clrMapOvr>
    <a:masterClrMapping/>
  </p:clrMapOvr>
  <p:transition advTm="328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01070" y="5157225"/>
            <a:ext cx="8193012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SS~74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mV/</a:t>
            </a:r>
            <a:r>
              <a:rPr lang="en-US" sz="2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dec.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for 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sz="26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-1 </a:t>
            </a:r>
            <a:r>
              <a:rPr lang="el-GR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μ</a:t>
            </a: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 devices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Off-state leakage dominated by band-to-band tunneling.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</a:rPr>
              <a:t>Negligible buffer leakage. </a:t>
            </a:r>
          </a:p>
        </p:txBody>
      </p:sp>
      <p:sp>
        <p:nvSpPr>
          <p:cNvPr id="12291" name="標題 1"/>
          <p:cNvSpPr>
            <a:spLocks noGrp="1"/>
          </p:cNvSpPr>
          <p:nvPr>
            <p:ph type="title"/>
          </p:nvPr>
        </p:nvSpPr>
        <p:spPr>
          <a:xfrm>
            <a:off x="685800" y="-213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Long gate length:  L</a:t>
            </a:r>
            <a:r>
              <a:rPr lang="en-US" altLang="en-US" sz="32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-1 </a:t>
            </a:r>
            <a:r>
              <a:rPr lang="el-GR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μ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</a:p>
        </p:txBody>
      </p:sp>
      <p:graphicFrame>
        <p:nvGraphicFramePr>
          <p:cNvPr id="1229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1980172"/>
              </p:ext>
            </p:extLst>
          </p:nvPr>
        </p:nvGraphicFramePr>
        <p:xfrm>
          <a:off x="33338" y="855865"/>
          <a:ext cx="4535487" cy="4030662"/>
        </p:xfrm>
        <a:graphic>
          <a:graphicData uri="http://schemas.openxmlformats.org/presentationml/2006/ole">
            <p:oleObj spid="_x0000_s3270" name="Graph" r:id="rId3" imgW="3291840" imgH="2926080" progId="">
              <p:embed/>
            </p:oleObj>
          </a:graphicData>
        </a:graphic>
      </p:graphicFrame>
      <p:graphicFrame>
        <p:nvGraphicFramePr>
          <p:cNvPr id="12293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0060821"/>
              </p:ext>
            </p:extLst>
          </p:nvPr>
        </p:nvGraphicFramePr>
        <p:xfrm>
          <a:off x="4568825" y="855865"/>
          <a:ext cx="4537075" cy="4030662"/>
        </p:xfrm>
        <a:graphic>
          <a:graphicData uri="http://schemas.openxmlformats.org/presentationml/2006/ole">
            <p:oleObj spid="_x0000_s3271" name="Graph" r:id="rId4" imgW="3291840" imgH="2926080" progId="">
              <p:embed/>
            </p:oleObj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10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22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685800" y="-274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On-state characteristics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735"/>
            <a:ext cx="5040313" cy="44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3088" y="562085"/>
            <a:ext cx="5038725" cy="44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76201" y="511882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Long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sz="240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devices show similar G</a:t>
            </a:r>
            <a:r>
              <a:rPr lang="en-US" sz="24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record FETs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comparable mobility to 2.5 nm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InAs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on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InP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~25% degradation on S/D sheet resistance and contact resistance.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Thicker channel and degraded R</a:t>
            </a:r>
            <a:r>
              <a:rPr lang="en-US" sz="2400" baseline="-25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S/D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decrease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</a:t>
            </a:r>
            <a:r>
              <a:rPr lang="en-US" sz="2400" baseline="-250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at short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11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07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1144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Subthreshold Characteristics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7460"/>
            <a:ext cx="5040313" cy="44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17460"/>
            <a:ext cx="5040313" cy="44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347450" y="5502870"/>
            <a:ext cx="906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SS and DIBL are degraded due to thicker channel.</a:t>
            </a:r>
            <a:endParaRPr lang="en-US" sz="2600" dirty="0" smtClean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Higher SS at long </a:t>
            </a:r>
            <a:r>
              <a:rPr lang="en-US" sz="2600" dirty="0" err="1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</a:t>
            </a:r>
            <a:r>
              <a:rPr lang="en-US" sz="2600" baseline="-25000" dirty="0" err="1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: higher interface trap density.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12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739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24260" y="17055"/>
            <a:ext cx="841433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Within-wafer uniformity:L</a:t>
            </a:r>
            <a:r>
              <a:rPr lang="en-US" altLang="en-US" sz="32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-45nm devices</a:t>
            </a:r>
          </a:p>
        </p:txBody>
      </p:sp>
      <p:pic>
        <p:nvPicPr>
          <p:cNvPr id="15363" name="Picture 3" descr="C:\Users\Cheng-Ying\Desktop\Dropbox moving folder\My Paper\(2015) VLSI-TSA\fi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23265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89750" y="1087100"/>
            <a:ext cx="2101850" cy="11387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sz="3400" baseline="-250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~1.82 </a:t>
            </a:r>
            <a:r>
              <a:rPr lang="en-US" sz="3400" dirty="0" err="1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mS</a:t>
            </a:r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l-GR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μ</a:t>
            </a:r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endParaRPr lang="en-US" sz="3400" dirty="0">
              <a:solidFill>
                <a:srgbClr val="00CC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89750" y="3962400"/>
            <a:ext cx="2101850" cy="11387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SS~123</a:t>
            </a:r>
          </a:p>
          <a:p>
            <a:r>
              <a:rPr lang="en-US" sz="3400" dirty="0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mV/</a:t>
            </a:r>
            <a:r>
              <a:rPr lang="en-US" sz="3400" dirty="0" err="1" smtClean="0">
                <a:solidFill>
                  <a:srgbClr val="00CC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dec</a:t>
            </a:r>
            <a:endParaRPr lang="en-US" sz="3400" dirty="0">
              <a:solidFill>
                <a:srgbClr val="00CC00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13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2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501070" y="10955"/>
            <a:ext cx="79248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Benchmark of III-V FETs on Si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9"/>
          <a:stretch/>
        </p:blipFill>
        <p:spPr bwMode="auto">
          <a:xfrm>
            <a:off x="769905" y="557615"/>
            <a:ext cx="5991180" cy="51174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78615" y="5547024"/>
            <a:ext cx="8950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2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Further improved </a:t>
            </a:r>
            <a:r>
              <a:rPr lang="en-US" sz="2200" dirty="0" smtClean="0"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material quality reduces R</a:t>
            </a:r>
            <a:r>
              <a:rPr lang="en-US" sz="2200" baseline="-25000" dirty="0" smtClean="0"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on</a:t>
            </a:r>
            <a:r>
              <a:rPr lang="en-US" sz="2200" dirty="0" smtClean="0"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 and increases I</a:t>
            </a:r>
            <a:r>
              <a:rPr lang="en-US" sz="2200" baseline="-25000" dirty="0" smtClean="0"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on</a:t>
            </a:r>
            <a:r>
              <a:rPr lang="en-US" sz="2200" dirty="0" smtClean="0"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. Further improved </a:t>
            </a:r>
            <a:r>
              <a:rPr lang="en-US" sz="22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surface roughness allows further thinning the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channel, and improves C</a:t>
            </a:r>
            <a:r>
              <a:rPr lang="en-US" sz="2200" baseline="-250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g</a:t>
            </a:r>
            <a:r>
              <a:rPr lang="en-US" sz="22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, SS and I</a:t>
            </a:r>
            <a:r>
              <a:rPr lang="en-US" sz="2200" baseline="-250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on</a:t>
            </a:r>
            <a:r>
              <a:rPr lang="en-US" sz="22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72810" y="2642741"/>
            <a:ext cx="2815765" cy="892552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sz="2600" baseline="-250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~235μA/</a:t>
            </a:r>
            <a:r>
              <a:rPr lang="en-US" sz="26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μm</a:t>
            </a:r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r>
              <a:rPr lang="en-US" sz="2600" dirty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@</a:t>
            </a:r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100nA/</a:t>
            </a:r>
            <a:r>
              <a:rPr lang="en-US" sz="26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μm</a:t>
            </a:r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sz="2600" baseline="-25000" dirty="0" err="1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off</a:t>
            </a:r>
            <a:r>
              <a:rPr lang="en-US" sz="2600" dirty="0" smtClean="0">
                <a:solidFill>
                  <a:srgbClr val="FFFF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14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17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5613" y="164575"/>
            <a:ext cx="8183562" cy="398463"/>
          </a:xfrm>
        </p:spPr>
        <p:txBody>
          <a:bodyPr/>
          <a:lstStyle/>
          <a:p>
            <a:r>
              <a:rPr lang="en-US" alt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Summary</a:t>
            </a:r>
          </a:p>
        </p:txBody>
      </p:sp>
      <p:sp>
        <p:nvSpPr>
          <p:cNvPr id="2969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15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73898" y="938149"/>
            <a:ext cx="8399462" cy="4395049"/>
          </a:xfrm>
        </p:spPr>
        <p:txBody>
          <a:bodyPr/>
          <a:lstStyle/>
          <a:p>
            <a:pPr>
              <a:buClr>
                <a:schemeClr val="accent1"/>
              </a:buClr>
              <a:defRPr/>
            </a:pP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Demonstrated high performance, and high yield III-V UTB-FETs on Si substrates using the combination of MOCVD and MBE growth, featuring 3.5~4 nm ultrathin channel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</a:rPr>
              <a:t>and L</a:t>
            </a:r>
            <a:r>
              <a:rPr lang="en-US" altLang="en-US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</a:rPr>
              <a:t>~20 nm.</a:t>
            </a:r>
            <a:endParaRPr lang="en-US" altLang="en-US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buClr>
                <a:schemeClr val="accent1"/>
              </a:buClr>
              <a:defRPr/>
            </a:pP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Achieved high </a:t>
            </a:r>
            <a:r>
              <a:rPr lang="en-US" altLang="en-US" b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b="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~ 2.0 </a:t>
            </a:r>
            <a:r>
              <a:rPr lang="en-US" altLang="en-US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mS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l-GR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μ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 at V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=0.5V and high I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~1.4 mA/m at V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GS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=1V and L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~20 nm.</a:t>
            </a:r>
          </a:p>
          <a:p>
            <a:pPr>
              <a:buClr>
                <a:schemeClr val="accent1"/>
              </a:buClr>
              <a:defRPr/>
            </a:pP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Improving channel surface roughness will allow further channel thickness scaling, and improve SS and I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</a:p>
          <a:p>
            <a:pPr>
              <a:buClr>
                <a:schemeClr val="accent1"/>
              </a:buClr>
              <a:defRPr/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</a:rPr>
              <a:t>Improving material quality will 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reduce R</a:t>
            </a:r>
            <a:r>
              <a:rPr lang="en-US" altLang="en-US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and increase </a:t>
            </a:r>
            <a:r>
              <a:rPr lang="en-US" altLang="en-US" b="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b="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and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altLang="en-US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altLang="en-US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  <a:endParaRPr lang="en-US" altLang="en-US" dirty="0"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buClr>
                <a:schemeClr val="accent1"/>
              </a:buClr>
              <a:defRPr/>
            </a:pPr>
            <a:endParaRPr lang="en-US" altLang="en-US" dirty="0" smtClean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4355" y="5855069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>
                <a:latin typeface="Arial Bold" panose="020B0704020202020204" pitchFamily="34" charset="0"/>
                <a:ea typeface="MS PGothic" pitchFamily="34" charset="-128"/>
                <a:cs typeface="Arial Bold" panose="020B0704020202020204" pitchFamily="34" charset="0"/>
              </a:rPr>
              <a:t>Thank you! </a:t>
            </a:r>
            <a:r>
              <a:rPr lang="en-US" altLang="en-US" sz="4200" dirty="0" smtClean="0">
                <a:latin typeface="Arial Bold" panose="020B0704020202020204" pitchFamily="34" charset="0"/>
                <a:ea typeface="MS PGothic" pitchFamily="34" charset="-128"/>
                <a:cs typeface="Arial Bold" panose="020B0704020202020204" pitchFamily="34" charset="0"/>
              </a:rPr>
              <a:t>Question?</a:t>
            </a:r>
            <a:endParaRPr lang="en-US" altLang="en-US" sz="4200" dirty="0">
              <a:latin typeface="Arial Bold" panose="020B0704020202020204" pitchFamily="34" charset="0"/>
              <a:ea typeface="MS PGothic" pitchFamily="34" charset="-128"/>
              <a:cs typeface="Arial Bold" panose="020B07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800" dirty="0">
              <a:solidFill>
                <a:srgbClr val="000000"/>
              </a:solidFill>
              <a:latin typeface="Arial Narrow"/>
              <a:ea typeface="+mn-ea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2800" dirty="0">
                <a:solidFill>
                  <a:srgbClr val="FFFFFF"/>
                </a:solidFill>
                <a:latin typeface="Arial Narrow"/>
                <a:ea typeface="+mn-ea"/>
              </a:rPr>
              <a:t>(backup slides follow)</a:t>
            </a:r>
          </a:p>
        </p:txBody>
      </p:sp>
    </p:spTree>
    <p:extLst>
      <p:ext uri="{BB962C8B-B14F-4D97-AF65-F5344CB8AC3E}">
        <p14:creationId xmlns:p14="http://schemas.microsoft.com/office/powerpoint/2010/main" xmlns="" val="271119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auto">
          <a:xfrm>
            <a:off x="616286" y="3851455"/>
            <a:ext cx="7775240" cy="293034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endParaRPr lang="en-US"/>
          </a:p>
        </p:txBody>
      </p:sp>
      <p:sp>
        <p:nvSpPr>
          <p:cNvPr id="3" name="矩形 2"/>
          <p:cNvSpPr/>
          <p:nvPr/>
        </p:nvSpPr>
        <p:spPr bwMode="auto">
          <a:xfrm>
            <a:off x="616285" y="768361"/>
            <a:ext cx="7775240" cy="29931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defRPr/>
            </a:pPr>
            <a:endParaRPr lang="en-US"/>
          </a:p>
        </p:txBody>
      </p:sp>
      <p:sp>
        <p:nvSpPr>
          <p:cNvPr id="18436" name="標題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379342" cy="398463"/>
          </a:xfrm>
        </p:spPr>
        <p:txBody>
          <a:bodyPr/>
          <a:lstStyle/>
          <a:p>
            <a:r>
              <a:rPr lang="en-US" altLang="en-US" sz="3200" b="1" dirty="0" smtClean="0">
                <a:latin typeface="Calibri" pitchFamily="34" charset="0"/>
              </a:rPr>
              <a:t>Within-wafer uniformity: V</a:t>
            </a:r>
            <a:r>
              <a:rPr lang="en-US" altLang="en-US" sz="3200" b="1" baseline="-25000" dirty="0" smtClean="0">
                <a:latin typeface="Calibri" pitchFamily="34" charset="0"/>
              </a:rPr>
              <a:t>th</a:t>
            </a:r>
            <a:r>
              <a:rPr lang="en-US" altLang="en-US" sz="3200" b="1" dirty="0" smtClean="0">
                <a:latin typeface="Calibri" pitchFamily="34" charset="0"/>
              </a:rPr>
              <a:t> of Lg-45 nm devices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481842"/>
              </p:ext>
            </p:extLst>
          </p:nvPr>
        </p:nvGraphicFramePr>
        <p:xfrm>
          <a:off x="1193800" y="2057400"/>
          <a:ext cx="56388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0.070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0.045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0.074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0.043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0.020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0.085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0.054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0.063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0.044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0.054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0.041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0.102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0.047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0.056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0.055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111110" y="790437"/>
            <a:ext cx="3964547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chemeClr val="bg1"/>
                </a:solidFill>
              </a:rPr>
              <a:t>V</a:t>
            </a:r>
            <a:r>
              <a:rPr lang="en-US" sz="2600" baseline="-25000" dirty="0" err="1">
                <a:solidFill>
                  <a:schemeClr val="bg1"/>
                </a:solidFill>
              </a:rPr>
              <a:t>t</a:t>
            </a:r>
            <a:r>
              <a:rPr lang="en-US" sz="2600" baseline="-25000" dirty="0">
                <a:solidFill>
                  <a:schemeClr val="bg1"/>
                </a:solidFill>
              </a:rPr>
              <a:t>, </a:t>
            </a:r>
            <a:r>
              <a:rPr lang="en-US" sz="2600" baseline="-25000" dirty="0" err="1">
                <a:solidFill>
                  <a:schemeClr val="bg1"/>
                </a:solidFill>
              </a:rPr>
              <a:t>lin</a:t>
            </a:r>
            <a:r>
              <a:rPr lang="en-US" sz="2600" baseline="-25000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(V) @ 1 </a:t>
            </a:r>
            <a:r>
              <a:rPr lang="el-GR" sz="2600" dirty="0">
                <a:solidFill>
                  <a:schemeClr val="bg1"/>
                </a:solidFill>
              </a:rPr>
              <a:t>μ</a:t>
            </a:r>
            <a:r>
              <a:rPr lang="en-US" sz="2600" dirty="0">
                <a:solidFill>
                  <a:schemeClr val="bg1"/>
                </a:solidFill>
              </a:rPr>
              <a:t>A/</a:t>
            </a:r>
            <a:r>
              <a:rPr lang="el-GR" sz="2600" dirty="0">
                <a:solidFill>
                  <a:schemeClr val="bg1"/>
                </a:solidFill>
              </a:rPr>
              <a:t>μ</a:t>
            </a:r>
            <a:r>
              <a:rPr lang="en-US" sz="2600" dirty="0">
                <a:solidFill>
                  <a:schemeClr val="bg1"/>
                </a:solidFill>
              </a:rPr>
              <a:t>m, V</a:t>
            </a:r>
            <a:r>
              <a:rPr lang="en-US" sz="2600" baseline="-25000" dirty="0">
                <a:solidFill>
                  <a:schemeClr val="bg1"/>
                </a:solidFill>
              </a:rPr>
              <a:t>DS</a:t>
            </a:r>
            <a:r>
              <a:rPr lang="en-US" sz="2600" dirty="0">
                <a:solidFill>
                  <a:schemeClr val="bg1"/>
                </a:solidFill>
              </a:rPr>
              <a:t>=0.1V</a:t>
            </a:r>
          </a:p>
        </p:txBody>
      </p:sp>
      <p:cxnSp>
        <p:nvCxnSpPr>
          <p:cNvPr id="18464" name="直線單箭頭接點 5"/>
          <p:cNvCxnSpPr>
            <a:cxnSpLocks noChangeShapeType="1"/>
          </p:cNvCxnSpPr>
          <p:nvPr/>
        </p:nvCxnSpPr>
        <p:spPr bwMode="auto">
          <a:xfrm>
            <a:off x="1143000" y="1676400"/>
            <a:ext cx="5638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465" name="直線單箭頭接點 9"/>
          <p:cNvCxnSpPr>
            <a:cxnSpLocks noChangeShapeType="1"/>
          </p:cNvCxnSpPr>
          <p:nvPr/>
        </p:nvCxnSpPr>
        <p:spPr bwMode="auto">
          <a:xfrm>
            <a:off x="7010400" y="205740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66" name="文字方塊 10"/>
          <p:cNvSpPr txBox="1">
            <a:spLocks noChangeArrowheads="1"/>
          </p:cNvSpPr>
          <p:nvPr/>
        </p:nvSpPr>
        <p:spPr bwMode="auto">
          <a:xfrm>
            <a:off x="3362325" y="1219200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Arial Narrow" pitchFamily="34" charset="0"/>
                <a:cs typeface="Arial" charset="0"/>
              </a:rPr>
              <a:t>20 mm</a:t>
            </a:r>
          </a:p>
        </p:txBody>
      </p:sp>
      <p:sp>
        <p:nvSpPr>
          <p:cNvPr id="18467" name="文字方塊 12"/>
          <p:cNvSpPr txBox="1">
            <a:spLocks noChangeArrowheads="1"/>
          </p:cNvSpPr>
          <p:nvPr/>
        </p:nvSpPr>
        <p:spPr bwMode="auto">
          <a:xfrm>
            <a:off x="7010400" y="2508250"/>
            <a:ext cx="1116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Arial Narrow" pitchFamily="34" charset="0"/>
                <a:cs typeface="Arial" charset="0"/>
              </a:rPr>
              <a:t>12 mm</a:t>
            </a:r>
          </a:p>
        </p:txBody>
      </p:sp>
      <p:sp>
        <p:nvSpPr>
          <p:cNvPr id="18468" name="文字方塊 11"/>
          <p:cNvSpPr txBox="1">
            <a:spLocks noChangeArrowheads="1"/>
          </p:cNvSpPr>
          <p:nvPr/>
        </p:nvSpPr>
        <p:spPr bwMode="auto">
          <a:xfrm>
            <a:off x="777875" y="21447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A</a:t>
            </a:r>
          </a:p>
        </p:txBody>
      </p:sp>
      <p:sp>
        <p:nvSpPr>
          <p:cNvPr id="18469" name="文字方塊 14"/>
          <p:cNvSpPr txBox="1">
            <a:spLocks noChangeArrowheads="1"/>
          </p:cNvSpPr>
          <p:nvPr/>
        </p:nvSpPr>
        <p:spPr bwMode="auto">
          <a:xfrm>
            <a:off x="762000" y="26654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B</a:t>
            </a:r>
          </a:p>
        </p:txBody>
      </p:sp>
      <p:sp>
        <p:nvSpPr>
          <p:cNvPr id="18470" name="文字方塊 15"/>
          <p:cNvSpPr txBox="1">
            <a:spLocks noChangeArrowheads="1"/>
          </p:cNvSpPr>
          <p:nvPr/>
        </p:nvSpPr>
        <p:spPr bwMode="auto">
          <a:xfrm>
            <a:off x="762000" y="312420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C</a:t>
            </a:r>
          </a:p>
        </p:txBody>
      </p:sp>
      <p:sp>
        <p:nvSpPr>
          <p:cNvPr id="18471" name="文字方塊 16"/>
          <p:cNvSpPr txBox="1">
            <a:spLocks noChangeArrowheads="1"/>
          </p:cNvSpPr>
          <p:nvPr/>
        </p:nvSpPr>
        <p:spPr bwMode="auto">
          <a:xfrm>
            <a:off x="1600200" y="167640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1</a:t>
            </a:r>
          </a:p>
        </p:txBody>
      </p:sp>
      <p:sp>
        <p:nvSpPr>
          <p:cNvPr id="18472" name="文字方塊 17"/>
          <p:cNvSpPr txBox="1">
            <a:spLocks noChangeArrowheads="1"/>
          </p:cNvSpPr>
          <p:nvPr/>
        </p:nvSpPr>
        <p:spPr bwMode="auto">
          <a:xfrm>
            <a:off x="2744788" y="16764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2</a:t>
            </a:r>
          </a:p>
        </p:txBody>
      </p:sp>
      <p:sp>
        <p:nvSpPr>
          <p:cNvPr id="18473" name="文字方塊 19"/>
          <p:cNvSpPr txBox="1">
            <a:spLocks noChangeArrowheads="1"/>
          </p:cNvSpPr>
          <p:nvPr/>
        </p:nvSpPr>
        <p:spPr bwMode="auto">
          <a:xfrm>
            <a:off x="3890963" y="167640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3</a:t>
            </a:r>
          </a:p>
        </p:txBody>
      </p:sp>
      <p:sp>
        <p:nvSpPr>
          <p:cNvPr id="18474" name="文字方塊 20"/>
          <p:cNvSpPr txBox="1">
            <a:spLocks noChangeArrowheads="1"/>
          </p:cNvSpPr>
          <p:nvPr/>
        </p:nvSpPr>
        <p:spPr bwMode="auto">
          <a:xfrm>
            <a:off x="6096000" y="167640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5</a:t>
            </a:r>
          </a:p>
        </p:txBody>
      </p:sp>
      <p:sp>
        <p:nvSpPr>
          <p:cNvPr id="18475" name="文字方塊 21"/>
          <p:cNvSpPr txBox="1">
            <a:spLocks noChangeArrowheads="1"/>
          </p:cNvSpPr>
          <p:nvPr/>
        </p:nvSpPr>
        <p:spPr bwMode="auto">
          <a:xfrm>
            <a:off x="4953000" y="167640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4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4302332"/>
              </p:ext>
            </p:extLst>
          </p:nvPr>
        </p:nvGraphicFramePr>
        <p:xfrm>
          <a:off x="1243013" y="5133110"/>
          <a:ext cx="56388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760"/>
                <a:gridCol w="1127760"/>
                <a:gridCol w="1127760"/>
                <a:gridCol w="1127760"/>
                <a:gridCol w="112776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-0.003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-0.041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0.022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-0.020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-0.049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0.036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-0.006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0.008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-0.042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-0.006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-0.032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0.042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-0.026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0.003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-0.020</a:t>
                      </a:r>
                      <a:endParaRPr lang="en-US" sz="2400" b="1" dirty="0">
                        <a:latin typeface="Arial Bold" panose="020B0704020202020204" pitchFamily="34" charset="0"/>
                        <a:cs typeface="Arial Bold" panose="020B07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502" name="直線單箭頭接點 25"/>
          <p:cNvCxnSpPr>
            <a:cxnSpLocks noChangeShapeType="1"/>
          </p:cNvCxnSpPr>
          <p:nvPr/>
        </p:nvCxnSpPr>
        <p:spPr bwMode="auto">
          <a:xfrm>
            <a:off x="1192213" y="4752110"/>
            <a:ext cx="5638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503" name="直線單箭頭接點 26"/>
          <p:cNvCxnSpPr>
            <a:cxnSpLocks noChangeShapeType="1"/>
          </p:cNvCxnSpPr>
          <p:nvPr/>
        </p:nvCxnSpPr>
        <p:spPr bwMode="auto">
          <a:xfrm>
            <a:off x="7059613" y="5133110"/>
            <a:ext cx="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504" name="文字方塊 27"/>
          <p:cNvSpPr txBox="1">
            <a:spLocks noChangeArrowheads="1"/>
          </p:cNvSpPr>
          <p:nvPr/>
        </p:nvSpPr>
        <p:spPr bwMode="auto">
          <a:xfrm>
            <a:off x="3411538" y="4294910"/>
            <a:ext cx="111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Arial Narrow" pitchFamily="34" charset="0"/>
                <a:cs typeface="Arial" charset="0"/>
              </a:rPr>
              <a:t>20 mm</a:t>
            </a:r>
          </a:p>
        </p:txBody>
      </p:sp>
      <p:sp>
        <p:nvSpPr>
          <p:cNvPr id="18505" name="文字方塊 28"/>
          <p:cNvSpPr txBox="1">
            <a:spLocks noChangeArrowheads="1"/>
          </p:cNvSpPr>
          <p:nvPr/>
        </p:nvSpPr>
        <p:spPr bwMode="auto">
          <a:xfrm>
            <a:off x="7059613" y="5583960"/>
            <a:ext cx="1116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Arial Narrow" pitchFamily="34" charset="0"/>
                <a:cs typeface="Arial" charset="0"/>
              </a:rPr>
              <a:t>12 mm</a:t>
            </a:r>
          </a:p>
        </p:txBody>
      </p:sp>
      <p:sp>
        <p:nvSpPr>
          <p:cNvPr id="18506" name="文字方塊 29"/>
          <p:cNvSpPr txBox="1">
            <a:spLocks noChangeArrowheads="1"/>
          </p:cNvSpPr>
          <p:nvPr/>
        </p:nvSpPr>
        <p:spPr bwMode="auto">
          <a:xfrm>
            <a:off x="827088" y="522042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A</a:t>
            </a:r>
          </a:p>
        </p:txBody>
      </p:sp>
      <p:sp>
        <p:nvSpPr>
          <p:cNvPr id="18507" name="文字方塊 30"/>
          <p:cNvSpPr txBox="1">
            <a:spLocks noChangeArrowheads="1"/>
          </p:cNvSpPr>
          <p:nvPr/>
        </p:nvSpPr>
        <p:spPr bwMode="auto">
          <a:xfrm>
            <a:off x="811213" y="574112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B</a:t>
            </a:r>
          </a:p>
        </p:txBody>
      </p:sp>
      <p:sp>
        <p:nvSpPr>
          <p:cNvPr id="18508" name="文字方塊 31"/>
          <p:cNvSpPr txBox="1">
            <a:spLocks noChangeArrowheads="1"/>
          </p:cNvSpPr>
          <p:nvPr/>
        </p:nvSpPr>
        <p:spPr bwMode="auto">
          <a:xfrm>
            <a:off x="811213" y="619991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C</a:t>
            </a:r>
          </a:p>
        </p:txBody>
      </p:sp>
      <p:sp>
        <p:nvSpPr>
          <p:cNvPr id="18509" name="文字方塊 32"/>
          <p:cNvSpPr txBox="1">
            <a:spLocks noChangeArrowheads="1"/>
          </p:cNvSpPr>
          <p:nvPr/>
        </p:nvSpPr>
        <p:spPr bwMode="auto">
          <a:xfrm>
            <a:off x="1649413" y="475211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1</a:t>
            </a:r>
          </a:p>
        </p:txBody>
      </p:sp>
      <p:sp>
        <p:nvSpPr>
          <p:cNvPr id="18510" name="文字方塊 33"/>
          <p:cNvSpPr txBox="1">
            <a:spLocks noChangeArrowheads="1"/>
          </p:cNvSpPr>
          <p:nvPr/>
        </p:nvSpPr>
        <p:spPr bwMode="auto">
          <a:xfrm>
            <a:off x="2794000" y="475211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2</a:t>
            </a:r>
          </a:p>
        </p:txBody>
      </p:sp>
      <p:sp>
        <p:nvSpPr>
          <p:cNvPr id="18511" name="文字方塊 34"/>
          <p:cNvSpPr txBox="1">
            <a:spLocks noChangeArrowheads="1"/>
          </p:cNvSpPr>
          <p:nvPr/>
        </p:nvSpPr>
        <p:spPr bwMode="auto">
          <a:xfrm>
            <a:off x="3940175" y="475211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3</a:t>
            </a:r>
          </a:p>
        </p:txBody>
      </p:sp>
      <p:sp>
        <p:nvSpPr>
          <p:cNvPr id="18512" name="文字方塊 35"/>
          <p:cNvSpPr txBox="1">
            <a:spLocks noChangeArrowheads="1"/>
          </p:cNvSpPr>
          <p:nvPr/>
        </p:nvSpPr>
        <p:spPr bwMode="auto">
          <a:xfrm>
            <a:off x="6145213" y="475211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5</a:t>
            </a:r>
          </a:p>
        </p:txBody>
      </p:sp>
      <p:sp>
        <p:nvSpPr>
          <p:cNvPr id="18513" name="文字方塊 36"/>
          <p:cNvSpPr txBox="1">
            <a:spLocks noChangeArrowheads="1"/>
          </p:cNvSpPr>
          <p:nvPr/>
        </p:nvSpPr>
        <p:spPr bwMode="auto">
          <a:xfrm>
            <a:off x="5002213" y="4752110"/>
            <a:ext cx="290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145256" y="3893020"/>
            <a:ext cx="3962944" cy="4924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chemeClr val="bg1"/>
                </a:solidFill>
              </a:rPr>
              <a:t>V</a:t>
            </a:r>
            <a:r>
              <a:rPr lang="en-US" sz="2600" baseline="-25000" dirty="0" err="1">
                <a:solidFill>
                  <a:schemeClr val="bg1"/>
                </a:solidFill>
              </a:rPr>
              <a:t>t,sat</a:t>
            </a:r>
            <a:r>
              <a:rPr lang="en-US" sz="2600" baseline="-25000" dirty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(V) @ 1 </a:t>
            </a:r>
            <a:r>
              <a:rPr lang="el-GR" sz="2600" dirty="0">
                <a:solidFill>
                  <a:schemeClr val="bg1"/>
                </a:solidFill>
              </a:rPr>
              <a:t>μ</a:t>
            </a:r>
            <a:r>
              <a:rPr lang="en-US" sz="2600" dirty="0">
                <a:solidFill>
                  <a:schemeClr val="bg1"/>
                </a:solidFill>
              </a:rPr>
              <a:t>A/</a:t>
            </a:r>
            <a:r>
              <a:rPr lang="el-GR" sz="2600" dirty="0">
                <a:solidFill>
                  <a:schemeClr val="bg1"/>
                </a:solidFill>
              </a:rPr>
              <a:t>μ</a:t>
            </a:r>
            <a:r>
              <a:rPr lang="en-US" sz="2600" dirty="0">
                <a:solidFill>
                  <a:schemeClr val="bg1"/>
                </a:solidFill>
              </a:rPr>
              <a:t>m, V</a:t>
            </a:r>
            <a:r>
              <a:rPr lang="en-US" sz="2600" baseline="-25000" dirty="0">
                <a:solidFill>
                  <a:schemeClr val="bg1"/>
                </a:solidFill>
              </a:rPr>
              <a:t>DS</a:t>
            </a:r>
            <a:r>
              <a:rPr lang="en-US" sz="2600" dirty="0">
                <a:solidFill>
                  <a:schemeClr val="bg1"/>
                </a:solidFill>
              </a:rPr>
              <a:t>=0.5V</a:t>
            </a:r>
          </a:p>
        </p:txBody>
      </p:sp>
    </p:spTree>
    <p:extLst>
      <p:ext uri="{BB962C8B-B14F-4D97-AF65-F5344CB8AC3E}">
        <p14:creationId xmlns:p14="http://schemas.microsoft.com/office/powerpoint/2010/main" xmlns="" val="188589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" pitchFamily="34" charset="0"/>
              </a:rPr>
              <a:t>Hero device: VLSI 2014 late news (Sanghoon Lee)</a:t>
            </a: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2" t="7922" b="2614"/>
          <a:stretch>
            <a:fillRect/>
          </a:stretch>
        </p:blipFill>
        <p:spPr bwMode="auto">
          <a:xfrm>
            <a:off x="3886200" y="796925"/>
            <a:ext cx="38068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" t="8334" r="1620" b="3905"/>
          <a:stretch>
            <a:fillRect/>
          </a:stretch>
        </p:blipFill>
        <p:spPr bwMode="auto">
          <a:xfrm>
            <a:off x="76200" y="4010025"/>
            <a:ext cx="3232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" t="8369" r="12669" b="3874"/>
          <a:stretch>
            <a:fillRect/>
          </a:stretch>
        </p:blipFill>
        <p:spPr bwMode="auto">
          <a:xfrm>
            <a:off x="3287713" y="4010025"/>
            <a:ext cx="28241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0" t="8977" r="10744" b="2850"/>
          <a:stretch>
            <a:fillRect/>
          </a:stretch>
        </p:blipFill>
        <p:spPr bwMode="auto">
          <a:xfrm>
            <a:off x="6213475" y="4010025"/>
            <a:ext cx="28543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14288" y="6553200"/>
            <a:ext cx="3567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Courtesy of Sanghoon Lee (UCSB)</a:t>
            </a:r>
          </a:p>
        </p:txBody>
      </p:sp>
      <p:sp>
        <p:nvSpPr>
          <p:cNvPr id="10249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 algn="r">
              <a:buClr>
                <a:srgbClr val="FF0000"/>
              </a:buClr>
              <a:buFontTx/>
              <a:buNone/>
            </a:pPr>
            <a:fld id="{C09E833E-5FF8-45FC-AD4C-65C38CC0F207}" type="slidenum">
              <a:rPr lang="en-US" altLang="en-US" sz="1400">
                <a:solidFill>
                  <a:srgbClr val="000000"/>
                </a:solidFill>
              </a:rPr>
              <a:pPr algn="r">
                <a:buClr>
                  <a:srgbClr val="FF0000"/>
                </a:buClr>
                <a:buFontTx/>
                <a:buNone/>
              </a:pPr>
              <a:t>18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1371"/>
            <a:ext cx="33528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514633"/>
      </p:ext>
    </p:extLst>
  </p:cSld>
  <p:clrMapOvr>
    <a:masterClrMapping/>
  </p:clrMapOvr>
  <p:transition advTm="192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(3): Ultra-thin channel</a:t>
            </a:r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/>
          <a:srcRect l="51564" t="16101" r="2"/>
          <a:stretch>
            <a:fillRect/>
          </a:stretch>
        </p:blipFill>
        <p:spPr bwMode="auto">
          <a:xfrm>
            <a:off x="381000" y="772675"/>
            <a:ext cx="4102100" cy="51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07CCA596-8F9D-4AEC-9D7D-C74CD7C7B84B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19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73463"/>
            <a:ext cx="377983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-1225294" y="1730037"/>
            <a:ext cx="280811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0" smtClean="0">
                <a:latin typeface="Calibri" pitchFamily="34" charset="0"/>
              </a:rPr>
              <a:t>S. Lee et al., VLSI 2014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2403" t="8369" r="12669" b="3874"/>
          <a:stretch>
            <a:fillRect/>
          </a:stretch>
        </p:blipFill>
        <p:spPr bwMode="auto">
          <a:xfrm>
            <a:off x="5020605" y="779055"/>
            <a:ext cx="327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5103265" y="3504895"/>
            <a:ext cx="834845" cy="607160"/>
          </a:xfrm>
          <a:prstGeom prst="straightConnector1">
            <a:avLst/>
          </a:prstGeom>
          <a:noFill/>
          <a:ln w="1270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7774" y="6085325"/>
            <a:ext cx="402243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4400" i="1" dirty="0" smtClean="0">
                <a:latin typeface="Calibri" pitchFamily="34" charset="0"/>
              </a:rPr>
              <a:t>Record III-V MOS</a:t>
            </a:r>
            <a:endParaRPr lang="en-US" altLang="en-US" sz="44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2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Why </a:t>
            </a:r>
            <a:r>
              <a:rPr lang="en-US" altLang="en-US" sz="3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InGaAs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n-US" altLang="en-US" sz="3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InAs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FETs?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46038" y="779055"/>
            <a:ext cx="9097962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III-V channel: low electron effective mass, high velocity, high mobility</a:t>
            </a: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altLang="en-US" sz="2400" dirty="0" smtClean="0">
                <a:latin typeface="Calibri" pitchFamily="34" charset="0"/>
              </a:rPr>
              <a:t> higher current at lower V</a:t>
            </a:r>
            <a:r>
              <a:rPr lang="en-US" altLang="en-US" sz="2400" baseline="-25000" dirty="0" smtClean="0">
                <a:latin typeface="Calibri" pitchFamily="34" charset="0"/>
              </a:rPr>
              <a:t>DD</a:t>
            </a:r>
            <a:endParaRPr lang="en-US" altLang="en-US" sz="24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Calibri" pitchFamily="34" charset="0"/>
              </a:rPr>
              <a:t>Problems:</a:t>
            </a:r>
          </a:p>
          <a:p>
            <a:pPr>
              <a:buFontTx/>
              <a:buChar char="-"/>
              <a:defRPr/>
            </a:pPr>
            <a:r>
              <a:rPr lang="en-US" altLang="en-US" sz="2400" dirty="0" smtClean="0">
                <a:latin typeface="Calibri" pitchFamily="34" charset="0"/>
              </a:rPr>
              <a:t>Devices: low bandgap </a:t>
            </a: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 high BTBT leakage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	        h</a:t>
            </a:r>
            <a:r>
              <a:rPr lang="en-US" altLang="en-US" sz="2400" dirty="0" smtClean="0">
                <a:latin typeface="Calibri" pitchFamily="34" charset="0"/>
              </a:rPr>
              <a:t>igh permittivity</a:t>
            </a: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 </a:t>
            </a:r>
            <a:r>
              <a:rPr lang="en-US" altLang="en-US" sz="2400" dirty="0" smtClean="0">
                <a:latin typeface="Calibri" pitchFamily="34" charset="0"/>
              </a:rPr>
              <a:t> worse electrostatics, large SS and DIBL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latin typeface="Calibri" pitchFamily="34" charset="0"/>
              </a:rPr>
              <a:t>-    Materials: </a:t>
            </a:r>
            <a:r>
              <a:rPr lang="en-US" altLang="en-US" sz="2400" dirty="0" smtClean="0">
                <a:solidFill>
                  <a:schemeClr val="accent1"/>
                </a:solidFill>
                <a:latin typeface="Calibri" pitchFamily="34" charset="0"/>
              </a:rPr>
              <a:t>Integration of III-V on Si</a:t>
            </a:r>
            <a:r>
              <a:rPr lang="en-US" altLang="en-US" sz="2400" dirty="0" smtClean="0">
                <a:latin typeface="Calibri" pitchFamily="34" charset="0"/>
              </a:rPr>
              <a:t>, High-K dielectrics on III-V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Goal: Fabricate ultrathin channel III-V FETs on Si</a:t>
            </a:r>
          </a:p>
        </p:txBody>
      </p:sp>
      <p:sp>
        <p:nvSpPr>
          <p:cNvPr id="5124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EB6E9A9D-8331-451E-B54E-D3AC7FBB1262}" type="slidenum">
              <a:rPr lang="en-US" altLang="en-US" sz="1400">
                <a:latin typeface="Calibri" pitchFamily="34" charset="0"/>
                <a:ea typeface="MS PGothic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2</a:t>
            </a:fld>
            <a:endParaRPr lang="en-US" altLang="en-US" sz="160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3925888"/>
            <a:ext cx="58896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5638815"/>
              </p:ext>
            </p:extLst>
          </p:nvPr>
        </p:nvGraphicFramePr>
        <p:xfrm>
          <a:off x="5933190" y="3668018"/>
          <a:ext cx="3232150" cy="2871787"/>
        </p:xfrm>
        <a:graphic>
          <a:graphicData uri="http://schemas.openxmlformats.org/presentationml/2006/ole">
            <p:oleObj spid="_x0000_s1124" name="Graph" r:id="rId5" imgW="3291840" imgH="2926080" progId="">
              <p:embed/>
            </p:oleObj>
          </a:graphicData>
        </a:graphic>
      </p:graphicFrame>
      <p:sp>
        <p:nvSpPr>
          <p:cNvPr id="5127" name="文字方塊 2"/>
          <p:cNvSpPr txBox="1">
            <a:spLocks noChangeArrowheads="1"/>
          </p:cNvSpPr>
          <p:nvPr/>
        </p:nvSpPr>
        <p:spPr bwMode="auto">
          <a:xfrm>
            <a:off x="6023147" y="6459121"/>
            <a:ext cx="27398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Huang et al., DRC </a:t>
            </a: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303970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MOSFET: 2.5nm ZrO</a:t>
            </a:r>
            <a:r>
              <a:rPr lang="en-US" baseline="-25000" dirty="0" smtClean="0"/>
              <a:t>2</a:t>
            </a:r>
            <a:r>
              <a:rPr lang="en-US" dirty="0" smtClean="0"/>
              <a:t>/ 1nm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/ 2.5nm InAs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2162" t="7922" b="2614"/>
          <a:stretch>
            <a:fillRect/>
          </a:stretch>
        </p:blipFill>
        <p:spPr bwMode="auto">
          <a:xfrm>
            <a:off x="1868488" y="833438"/>
            <a:ext cx="55546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74713" y="5726136"/>
            <a:ext cx="7616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i="1" dirty="0">
                <a:latin typeface="Calibri" pitchFamily="34" charset="0"/>
              </a:rPr>
              <a:t>61 mV/dec Subthreshold swing at V</a:t>
            </a:r>
            <a:r>
              <a:rPr lang="en-US" altLang="en-US" sz="2400" i="1" baseline="-25000" dirty="0">
                <a:latin typeface="Calibri" pitchFamily="34" charset="0"/>
              </a:rPr>
              <a:t>DS</a:t>
            </a:r>
            <a:r>
              <a:rPr lang="en-US" altLang="en-US" sz="2400" i="1" dirty="0">
                <a:latin typeface="Calibri" pitchFamily="34" charset="0"/>
              </a:rPr>
              <a:t>=0.1 V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i="1" dirty="0">
                <a:latin typeface="Calibri" pitchFamily="34" charset="0"/>
              </a:rPr>
              <a:t>Negligible hysteresis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20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3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1" y="165515"/>
            <a:ext cx="8492970" cy="398462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Compared to Intel 14nm finFET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545" y="2415575"/>
            <a:ext cx="3924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315" y="2478050"/>
            <a:ext cx="3695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5985" y="6029716"/>
            <a:ext cx="85761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b="0" dirty="0" smtClean="0">
                <a:latin typeface="Calibri" pitchFamily="34" charset="0"/>
              </a:rPr>
              <a:t>I</a:t>
            </a:r>
            <a:r>
              <a:rPr lang="en-US" altLang="en-US" sz="2400" b="0" baseline="-25000" dirty="0" smtClean="0">
                <a:latin typeface="Calibri" pitchFamily="34" charset="0"/>
              </a:rPr>
              <a:t>off</a:t>
            </a:r>
            <a:r>
              <a:rPr lang="en-US" altLang="en-US" sz="2400" b="0" dirty="0" smtClean="0">
                <a:latin typeface="Calibri" pitchFamily="34" charset="0"/>
              </a:rPr>
              <a:t>=10nA/</a:t>
            </a:r>
            <a:r>
              <a:rPr lang="en-US" altLang="en-US" sz="2400" b="0" dirty="0" smtClean="0">
                <a:latin typeface="Symbol" pitchFamily="18" charset="2"/>
              </a:rPr>
              <a:t>m</a:t>
            </a:r>
            <a:r>
              <a:rPr lang="en-US" altLang="en-US" sz="2400" b="0" dirty="0" smtClean="0">
                <a:latin typeface="Calibri" pitchFamily="34" charset="0"/>
              </a:rPr>
              <a:t>m, I</a:t>
            </a:r>
            <a:r>
              <a:rPr lang="en-US" altLang="en-US" sz="2400" b="0" baseline="-25000" dirty="0" smtClean="0">
                <a:latin typeface="Calibri" pitchFamily="34" charset="0"/>
              </a:rPr>
              <a:t>on</a:t>
            </a:r>
            <a:r>
              <a:rPr lang="en-US" altLang="en-US" sz="2400" b="0" dirty="0" smtClean="0">
                <a:latin typeface="Calibri" pitchFamily="34" charset="0"/>
              </a:rPr>
              <a:t>=0.45mA/</a:t>
            </a:r>
            <a:r>
              <a:rPr lang="en-US" altLang="en-US" sz="2400" b="0" dirty="0" smtClean="0">
                <a:latin typeface="Symbol" pitchFamily="18" charset="2"/>
              </a:rPr>
              <a:t>m</a:t>
            </a:r>
            <a:r>
              <a:rPr lang="en-US" altLang="en-US" sz="2400" b="0" dirty="0" smtClean="0">
                <a:latin typeface="Calibri" pitchFamily="34" charset="0"/>
              </a:rPr>
              <a:t>m  @V</a:t>
            </a:r>
            <a:r>
              <a:rPr lang="en-US" altLang="en-US" sz="2400" b="0" baseline="-25000" dirty="0" smtClean="0">
                <a:latin typeface="Calibri" pitchFamily="34" charset="0"/>
              </a:rPr>
              <a:t>DS</a:t>
            </a:r>
            <a:r>
              <a:rPr lang="en-US" altLang="en-US" sz="2400" b="0" dirty="0" smtClean="0">
                <a:latin typeface="Calibri" pitchFamily="34" charset="0"/>
              </a:rPr>
              <a:t>=0.5V </a:t>
            </a:r>
            <a:r>
              <a:rPr lang="en-US" altLang="en-US" sz="2400" i="1" dirty="0" smtClean="0">
                <a:latin typeface="Calibri" pitchFamily="34" charset="0"/>
              </a:rPr>
              <a:t>per </a:t>
            </a:r>
            <a:r>
              <a:rPr lang="en-US" altLang="en-US" sz="2400" i="1" dirty="0" smtClean="0">
                <a:latin typeface="Symbol" pitchFamily="18" charset="2"/>
              </a:rPr>
              <a:t>m</a:t>
            </a:r>
            <a:r>
              <a:rPr lang="en-US" altLang="en-US" sz="2400" i="1" dirty="0" smtClean="0">
                <a:latin typeface="Calibri" pitchFamily="34" charset="0"/>
              </a:rPr>
              <a:t>m of fin footprint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Re-normalizing to fin periphery: ~0.24 mA/</a:t>
            </a:r>
            <a:r>
              <a:rPr lang="en-US" altLang="en-US" sz="24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altLang="en-US" sz="2400" dirty="0" smtClean="0">
                <a:solidFill>
                  <a:schemeClr val="tx2"/>
                </a:solidFill>
                <a:latin typeface="Calibri" pitchFamily="34" charset="0"/>
              </a:rPr>
              <a:t>m</a:t>
            </a:r>
            <a:endParaRPr lang="en-US" alt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885370" y="4312950"/>
            <a:ext cx="280811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 l="9349" r="7216"/>
          <a:stretch>
            <a:fillRect/>
          </a:stretch>
        </p:blipFill>
        <p:spPr bwMode="auto">
          <a:xfrm>
            <a:off x="18300" y="2795050"/>
            <a:ext cx="1517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73670" y="3402210"/>
            <a:ext cx="531265" cy="53126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3790" y="1152150"/>
            <a:ext cx="3324530" cy="147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355" y="1228045"/>
            <a:ext cx="1481204" cy="121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88945" y="778761"/>
            <a:ext cx="478138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1600" b="0" dirty="0" smtClean="0">
                <a:latin typeface="Calibri" pitchFamily="34" charset="0"/>
              </a:rPr>
              <a:t>S. Natarajan et al, IEDM 2014, December, San Francisco</a:t>
            </a:r>
            <a:endParaRPr lang="en-US" alt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21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53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(5): Recessed InP S/D spacer</a:t>
            </a:r>
            <a:endParaRPr lang="en-U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A595E3B5-AD88-417B-BF15-1CBB7745FD19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22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" name="文字方塊 39"/>
          <p:cNvSpPr txBox="1">
            <a:spLocks noChangeArrowheads="1"/>
          </p:cNvSpPr>
          <p:nvPr/>
        </p:nvSpPr>
        <p:spPr bwMode="auto">
          <a:xfrm>
            <a:off x="974130" y="650875"/>
            <a:ext cx="2963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12 nm InGaAs spacer</a:t>
            </a:r>
          </a:p>
        </p:txBody>
      </p:sp>
      <p:sp>
        <p:nvSpPr>
          <p:cNvPr id="5" name="文字方塊 40"/>
          <p:cNvSpPr txBox="1">
            <a:spLocks noChangeArrowheads="1"/>
          </p:cNvSpPr>
          <p:nvPr/>
        </p:nvSpPr>
        <p:spPr bwMode="auto">
          <a:xfrm>
            <a:off x="4833343" y="650875"/>
            <a:ext cx="36274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5 nm Recessed InP spacer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40" y="2571750"/>
            <a:ext cx="3851275" cy="410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393" y="2571750"/>
            <a:ext cx="38528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11"/>
          <p:cNvSpPr/>
          <p:nvPr/>
        </p:nvSpPr>
        <p:spPr bwMode="auto">
          <a:xfrm>
            <a:off x="3806230" y="6257925"/>
            <a:ext cx="1492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-60 nm</a:t>
            </a:r>
            <a:endParaRPr lang="en-US" altLang="en-US" sz="2800" dirty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3805" y="1168400"/>
            <a:ext cx="38512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218" y="1168400"/>
            <a:ext cx="38512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28818" y="6540695"/>
            <a:ext cx="408781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C-Y Huang, 2014 Les Eastman Conference</a:t>
            </a:r>
            <a:endParaRPr lang="en-US" altLang="en-US" sz="12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9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46050"/>
            <a:ext cx="8688387" cy="398463"/>
          </a:xfrm>
        </p:spPr>
        <p:txBody>
          <a:bodyPr/>
          <a:lstStyle/>
          <a:p>
            <a:r>
              <a:rPr lang="en-US" dirty="0" smtClean="0"/>
              <a:t>Reducing leakage (6): Doping-graded InP spacer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00" y="5348288"/>
            <a:ext cx="8707438" cy="11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Doping-graded InP spacer reduces parasitic source/drain resistance and improves G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</a:p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Gate leakage limits I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~300 pA/</a:t>
            </a:r>
            <a:r>
              <a:rPr lang="el-GR" altLang="en-US" sz="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m.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DF80EAD6-F851-4903-85E6-A763B4A55BCA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23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 t="7121" b="1675"/>
          <a:stretch>
            <a:fillRect/>
          </a:stretch>
        </p:blipFill>
        <p:spPr bwMode="auto">
          <a:xfrm>
            <a:off x="4498975" y="1066800"/>
            <a:ext cx="42640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1"/>
          <p:cNvGraphicFramePr>
            <a:graphicFrameLocks noGrp="1"/>
          </p:cNvGraphicFramePr>
          <p:nvPr/>
        </p:nvGraphicFramePr>
        <p:xfrm>
          <a:off x="304800" y="4114800"/>
          <a:ext cx="4040188" cy="1066801"/>
        </p:xfrm>
        <a:graphic>
          <a:graphicData uri="http://schemas.openxmlformats.org/drawingml/2006/table">
            <a:tbl>
              <a:tblPr/>
              <a:tblGrid>
                <a:gridCol w="990600"/>
                <a:gridCol w="933450"/>
                <a:gridCol w="931863"/>
                <a:gridCol w="1184275"/>
              </a:tblGrid>
              <a:tr h="604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zero L</a:t>
                      </a:r>
                      <a:r>
                        <a:rPr kumimoji="0" lang="en-US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(Ω∙</a:t>
                      </a:r>
                      <a:r>
                        <a:rPr kumimoji="0" lang="el-G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m)</a:t>
                      </a:r>
                      <a:endParaRPr kumimoji="0" lang="en-US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nm UID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Doping graded InP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~199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~364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3"/>
          <p:cNvSpPr/>
          <p:nvPr/>
        </p:nvSpPr>
        <p:spPr>
          <a:xfrm>
            <a:off x="5334000" y="838200"/>
            <a:ext cx="27876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L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</a:t>
            </a:r>
            <a:r>
              <a:rPr lang="en-US" altLang="en-US" sz="26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-30 nm, 30Å ZrO</a:t>
            </a:r>
            <a:r>
              <a:rPr lang="en-US" altLang="en-US" sz="2600" baseline="-25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</a:t>
            </a:r>
            <a:endParaRPr lang="en-US" altLang="en-US" sz="2600" baseline="-25000" dirty="0">
              <a:solidFill>
                <a:schemeClr val="tx1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9592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397775" y="772675"/>
            <a:ext cx="408781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C-Y Huang, 2014 IEDM</a:t>
            </a:r>
            <a:endParaRPr lang="en-US" altLang="en-US" sz="12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5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leakage (7): Thicker Dielectric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823913"/>
            <a:ext cx="4500562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400" y="5681663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Minimum I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~ 60 pA/</a:t>
            </a:r>
            <a:r>
              <a:rPr lang="el-GR" altLang="en-US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at V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=0.5V for L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-30 nm</a:t>
            </a:r>
          </a:p>
          <a:p>
            <a:pPr marL="457200" indent="-457200" defTabSz="92710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100:1 smaller I</a:t>
            </a:r>
            <a:r>
              <a:rPr lang="en-US" altLang="en-US" sz="2800" baseline="-250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off </a:t>
            </a:r>
            <a:r>
              <a:rPr lang="en-US" alt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compared to InGaAs spacer</a:t>
            </a:r>
            <a:endParaRPr lang="en-US" altLang="en-US" sz="2800" baseline="-250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" name="文字方塊 8"/>
          <p:cNvSpPr txBox="1"/>
          <p:nvPr/>
        </p:nvSpPr>
        <p:spPr>
          <a:xfrm>
            <a:off x="1050925" y="792163"/>
            <a:ext cx="2834559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InP graded spacer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24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609600" y="4025900"/>
            <a:ext cx="6096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endParaRPr lang="en-US" altLang="en-US" sz="10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9" name="Straight Arrow Connector 3"/>
          <p:cNvCxnSpPr>
            <a:cxnSpLocks noChangeShapeType="1"/>
          </p:cNvCxnSpPr>
          <p:nvPr/>
        </p:nvCxnSpPr>
        <p:spPr bwMode="auto">
          <a:xfrm flipH="1">
            <a:off x="1066800" y="3568700"/>
            <a:ext cx="152400" cy="457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9788" y="3167063"/>
            <a:ext cx="159851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5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60 pA/</a:t>
            </a:r>
            <a:r>
              <a:rPr lang="el-GR" altLang="en-US" sz="25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</a:t>
            </a:r>
            <a:r>
              <a:rPr lang="en-US" altLang="en-US" sz="25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944563" y="2151063"/>
            <a:ext cx="131959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D0D0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38Å ZrO</a:t>
            </a:r>
            <a:r>
              <a:rPr lang="en-US" altLang="en-US" sz="2400" baseline="-25000" dirty="0">
                <a:solidFill>
                  <a:srgbClr val="0D0D0D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25500"/>
            <a:ext cx="4500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4"/>
          <p:cNvSpPr txBox="1"/>
          <p:nvPr/>
        </p:nvSpPr>
        <p:spPr>
          <a:xfrm>
            <a:off x="5867400" y="792163"/>
            <a:ext cx="2295821" cy="4801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InGaAs spacer</a:t>
            </a:r>
          </a:p>
        </p:txBody>
      </p:sp>
      <p:sp>
        <p:nvSpPr>
          <p:cNvPr id="14" name="文字方塊 5"/>
          <p:cNvSpPr txBox="1">
            <a:spLocks noChangeArrowheads="1"/>
          </p:cNvSpPr>
          <p:nvPr/>
        </p:nvSpPr>
        <p:spPr bwMode="auto">
          <a:xfrm>
            <a:off x="18300" y="6540695"/>
            <a:ext cx="4087812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C-Y Huang, 2014 IEDM</a:t>
            </a:r>
            <a:endParaRPr lang="en-US" altLang="en-US" sz="1200" b="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5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Record III-V FETs on </a:t>
            </a:r>
            <a:r>
              <a:rPr lang="en-US" altLang="en-US" sz="32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InP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substrates</a:t>
            </a: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64" r="2"/>
          <a:stretch>
            <a:fillRect/>
          </a:stretch>
        </p:blipFill>
        <p:spPr bwMode="auto">
          <a:xfrm>
            <a:off x="414011" y="757700"/>
            <a:ext cx="41021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438150" y="685800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ea typeface="MS PGothic" pitchFamily="34" charset="-128"/>
                <a:cs typeface="Arial" charset="0"/>
              </a:rPr>
              <a:t>S. Lee et al., VLSI 2014</a:t>
            </a:r>
          </a:p>
        </p:txBody>
      </p:sp>
      <p:sp>
        <p:nvSpPr>
          <p:cNvPr id="615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A6BE902E-1E33-44D3-8D1B-102DFF80B7B2}" type="slidenum">
              <a:rPr lang="en-US" altLang="en-US" sz="1400">
                <a:latin typeface="Calibri" pitchFamily="34" charset="0"/>
                <a:ea typeface="MS PGothic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3</a:t>
            </a:fld>
            <a:endParaRPr lang="en-US" altLang="en-US" sz="160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3463"/>
            <a:ext cx="3779838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645" y="722735"/>
            <a:ext cx="3779837" cy="3359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3063956" y="5477006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Vertical Spacer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2906525" y="5886633"/>
            <a:ext cx="1605775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3293320" y="5444823"/>
            <a:ext cx="1218980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3723127" y="49986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N+ S/D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18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MOSFET: 2.5nm ZrO</a:t>
            </a:r>
            <a:r>
              <a:rPr lang="en-US" baseline="-25000" dirty="0" smtClean="0"/>
              <a:t>2</a:t>
            </a:r>
            <a:r>
              <a:rPr lang="en-US" dirty="0" smtClean="0"/>
              <a:t>/ 1nm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/ 2.5nm InAs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2162" t="7922" b="2614"/>
          <a:stretch>
            <a:fillRect/>
          </a:stretch>
        </p:blipFill>
        <p:spPr bwMode="auto">
          <a:xfrm>
            <a:off x="1820903" y="1034363"/>
            <a:ext cx="55546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74713" y="5726136"/>
            <a:ext cx="7616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i="1" dirty="0">
                <a:latin typeface="Calibri" pitchFamily="34" charset="0"/>
              </a:rPr>
              <a:t>61 mV/dec Subthreshold swing at V</a:t>
            </a:r>
            <a:r>
              <a:rPr lang="en-US" altLang="en-US" sz="2400" i="1" baseline="-25000" dirty="0">
                <a:latin typeface="Calibri" pitchFamily="34" charset="0"/>
              </a:rPr>
              <a:t>DS</a:t>
            </a:r>
            <a:r>
              <a:rPr lang="en-US" altLang="en-US" sz="2400" i="1" dirty="0">
                <a:latin typeface="Calibri" pitchFamily="34" charset="0"/>
              </a:rPr>
              <a:t>=0.1 V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2400" i="1" dirty="0">
                <a:latin typeface="Calibri" pitchFamily="34" charset="0"/>
              </a:rPr>
              <a:t>Negligible hysteresis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4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08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48" y="3009192"/>
            <a:ext cx="4681537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標題 1"/>
          <p:cNvSpPr>
            <a:spLocks noGrp="1"/>
          </p:cNvSpPr>
          <p:nvPr>
            <p:ph type="title"/>
          </p:nvPr>
        </p:nvSpPr>
        <p:spPr>
          <a:xfrm>
            <a:off x="685800" y="-274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Applied Materials III-V buffer on Si</a:t>
            </a:r>
          </a:p>
        </p:txBody>
      </p:sp>
      <p:sp>
        <p:nvSpPr>
          <p:cNvPr id="7174" name="文字方塊 4"/>
          <p:cNvSpPr txBox="1">
            <a:spLocks noChangeArrowheads="1"/>
          </p:cNvSpPr>
          <p:nvPr/>
        </p:nvSpPr>
        <p:spPr bwMode="auto">
          <a:xfrm>
            <a:off x="903288" y="3144838"/>
            <a:ext cx="253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R</a:t>
            </a:r>
            <a:r>
              <a:rPr lang="en-US" altLang="en-US" sz="3600" baseline="-25000">
                <a:solidFill>
                  <a:srgbClr val="FFFF00"/>
                </a:solidFill>
              </a:rPr>
              <a:t>q</a:t>
            </a:r>
            <a:r>
              <a:rPr lang="en-US" altLang="en-US" sz="3600">
                <a:solidFill>
                  <a:srgbClr val="FFFF00"/>
                </a:solidFill>
              </a:rPr>
              <a:t>=3.1 nm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94300" y="2990850"/>
            <a:ext cx="3492500" cy="64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FF00"/>
                </a:solidFill>
                <a:latin typeface="Arial" pitchFamily="34" charset="0"/>
              </a:rPr>
              <a:t>RHEED in MBE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5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773" y="3682765"/>
            <a:ext cx="3938587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40" y="836366"/>
            <a:ext cx="35845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485" y="836887"/>
            <a:ext cx="50419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58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6480" y="823130"/>
            <a:ext cx="38766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685800" y="-274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UCSB III-V FET epitaxy</a:t>
            </a:r>
          </a:p>
        </p:txBody>
      </p:sp>
      <p:sp>
        <p:nvSpPr>
          <p:cNvPr id="8196" name="文字方塊 4"/>
          <p:cNvSpPr txBox="1">
            <a:spLocks noChangeArrowheads="1"/>
          </p:cNvSpPr>
          <p:nvPr/>
        </p:nvSpPr>
        <p:spPr bwMode="auto">
          <a:xfrm>
            <a:off x="5851555" y="4280683"/>
            <a:ext cx="256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chemeClr val="accent1"/>
                </a:solidFill>
              </a:rPr>
              <a:t>R</a:t>
            </a:r>
            <a:r>
              <a:rPr lang="en-US" altLang="en-US" sz="3600" baseline="-25000" dirty="0" err="1">
                <a:solidFill>
                  <a:schemeClr val="accent1"/>
                </a:solidFill>
              </a:rPr>
              <a:t>q</a:t>
            </a:r>
            <a:r>
              <a:rPr lang="en-US" altLang="en-US" sz="3600" dirty="0">
                <a:solidFill>
                  <a:schemeClr val="accent1"/>
                </a:solidFill>
              </a:rPr>
              <a:t>= 6.9 nm</a:t>
            </a:r>
          </a:p>
        </p:txBody>
      </p:sp>
      <p:sp>
        <p:nvSpPr>
          <p:cNvPr id="8197" name="文字方塊 1"/>
          <p:cNvSpPr txBox="1">
            <a:spLocks noChangeArrowheads="1"/>
          </p:cNvSpPr>
          <p:nvPr/>
        </p:nvSpPr>
        <p:spPr bwMode="auto">
          <a:xfrm>
            <a:off x="189273" y="961306"/>
            <a:ext cx="5227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Surface </a:t>
            </a:r>
            <a:r>
              <a:rPr lang="en-US" altLang="en-US" sz="2400" dirty="0" smtClean="0"/>
              <a:t>roughness </a:t>
            </a:r>
            <a:r>
              <a:rPr lang="en-US" altLang="en-US" sz="2400" dirty="0"/>
              <a:t>is degraded after FET epitaxy</a:t>
            </a:r>
            <a:r>
              <a:rPr lang="en-US" altLang="en-US" sz="2400" dirty="0" smtClean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6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5" y="2232855"/>
            <a:ext cx="6121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36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685800" y="10955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UCSB Gate Last Process Flow</a:t>
            </a:r>
          </a:p>
        </p:txBody>
      </p:sp>
      <p:sp>
        <p:nvSpPr>
          <p:cNvPr id="9220" name="Rectangle 6"/>
          <p:cNvSpPr txBox="1">
            <a:spLocks noChangeArrowheads="1"/>
          </p:cNvSpPr>
          <p:nvPr/>
        </p:nvSpPr>
        <p:spPr bwMode="auto">
          <a:xfrm>
            <a:off x="8458200" y="65532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Tx/>
              <a:buNone/>
            </a:pPr>
            <a:fld id="{FBDA1C3C-4A68-4C02-8752-24AC88C10F70}" type="slidenum">
              <a:rPr lang="en-US" altLang="en-US" sz="1400">
                <a:latin typeface="Calibri" pitchFamily="34" charset="0"/>
                <a:ea typeface="MS PGothic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  <a:buFontTx/>
                <a:buNone/>
              </a:pPr>
              <a:t>7</a:t>
            </a:fld>
            <a:endParaRPr lang="en-US" altLang="en-US" sz="160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55325" y="3667408"/>
            <a:ext cx="1976438" cy="2795587"/>
            <a:chOff x="1512190" y="3415475"/>
            <a:chExt cx="1976731" cy="2794743"/>
          </a:xfrm>
        </p:grpSpPr>
        <p:cxnSp>
          <p:nvCxnSpPr>
            <p:cNvPr id="6" name="Straight Connector 17"/>
            <p:cNvCxnSpPr/>
            <p:nvPr/>
          </p:nvCxnSpPr>
          <p:spPr>
            <a:xfrm>
              <a:off x="1610630" y="4139156"/>
              <a:ext cx="17623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8"/>
            <p:cNvCxnSpPr/>
            <p:nvPr/>
          </p:nvCxnSpPr>
          <p:spPr>
            <a:xfrm>
              <a:off x="1610630" y="4347056"/>
              <a:ext cx="17623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9"/>
            <p:cNvCxnSpPr/>
            <p:nvPr/>
          </p:nvCxnSpPr>
          <p:spPr>
            <a:xfrm>
              <a:off x="1610630" y="4615263"/>
              <a:ext cx="17623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/>
            <p:cNvCxnSpPr/>
            <p:nvPr/>
          </p:nvCxnSpPr>
          <p:spPr>
            <a:xfrm>
              <a:off x="1613805" y="4872360"/>
              <a:ext cx="17607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1"/>
            <p:cNvSpPr txBox="1">
              <a:spLocks noChangeArrowheads="1"/>
            </p:cNvSpPr>
            <p:nvPr/>
          </p:nvSpPr>
          <p:spPr bwMode="auto">
            <a:xfrm>
              <a:off x="2052041" y="4089242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2375749" y="3415475"/>
              <a:ext cx="580580" cy="30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HfO</a:t>
              </a:r>
              <a:r>
                <a:rPr lang="en-US" altLang="en-US" sz="1400" baseline="-2500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921473" y="4365760"/>
              <a:ext cx="1153051" cy="30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III-V 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1894359" y="4574524"/>
              <a:ext cx="1209164" cy="30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26"/>
            <p:cNvCxnSpPr/>
            <p:nvPr/>
          </p:nvCxnSpPr>
          <p:spPr>
            <a:xfrm>
              <a:off x="1610630" y="4410536"/>
              <a:ext cx="176238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7"/>
            <p:cNvSpPr/>
            <p:nvPr/>
          </p:nvSpPr>
          <p:spPr>
            <a:xfrm>
              <a:off x="1624920" y="3867775"/>
              <a:ext cx="657322" cy="2713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1567788" y="3852369"/>
              <a:ext cx="7681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latin typeface="Arial" pitchFamily="34" charset="0"/>
                  <a:cs typeface="Arial" pitchFamily="34" charset="0"/>
                </a:rPr>
                <a:t>N+ S/D</a:t>
              </a: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2707755" y="3867775"/>
              <a:ext cx="657322" cy="27138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cxnSp>
          <p:nvCxnSpPr>
            <p:cNvPr id="18" name="Straight Connector 30"/>
            <p:cNvCxnSpPr/>
            <p:nvPr/>
          </p:nvCxnSpPr>
          <p:spPr>
            <a:xfrm>
              <a:off x="1609042" y="3790012"/>
              <a:ext cx="747823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1"/>
            <p:cNvCxnSpPr/>
            <p:nvPr/>
          </p:nvCxnSpPr>
          <p:spPr>
            <a:xfrm>
              <a:off x="2336225" y="4062979"/>
              <a:ext cx="301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2"/>
            <p:cNvCxnSpPr/>
            <p:nvPr/>
          </p:nvCxnSpPr>
          <p:spPr>
            <a:xfrm flipV="1">
              <a:off x="2348927" y="3775728"/>
              <a:ext cx="0" cy="271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3"/>
            <p:cNvCxnSpPr/>
            <p:nvPr/>
          </p:nvCxnSpPr>
          <p:spPr>
            <a:xfrm flipV="1">
              <a:off x="2637895" y="3778902"/>
              <a:ext cx="0" cy="296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4"/>
            <p:cNvCxnSpPr/>
            <p:nvPr/>
          </p:nvCxnSpPr>
          <p:spPr>
            <a:xfrm>
              <a:off x="2626780" y="3790012"/>
              <a:ext cx="747824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5"/>
            <p:cNvCxnSpPr/>
            <p:nvPr/>
          </p:nvCxnSpPr>
          <p:spPr>
            <a:xfrm flipH="1">
              <a:off x="2501350" y="3723357"/>
              <a:ext cx="76211" cy="3237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6"/>
            <p:cNvSpPr txBox="1">
              <a:spLocks noChangeArrowheads="1"/>
            </p:cNvSpPr>
            <p:nvPr/>
          </p:nvSpPr>
          <p:spPr bwMode="auto">
            <a:xfrm>
              <a:off x="1512190" y="4887268"/>
              <a:ext cx="1976731" cy="132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Isolation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Strip dummy gate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Digital etch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Deposit dielectric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FGA anneal</a:t>
              </a:r>
            </a:p>
          </p:txBody>
        </p:sp>
      </p:grpSp>
      <p:grpSp>
        <p:nvGrpSpPr>
          <p:cNvPr id="25" name="Group 53"/>
          <p:cNvGrpSpPr>
            <a:grpSpLocks/>
          </p:cNvGrpSpPr>
          <p:nvPr/>
        </p:nvGrpSpPr>
        <p:grpSpPr bwMode="auto">
          <a:xfrm>
            <a:off x="3538138" y="3775358"/>
            <a:ext cx="1968500" cy="1682750"/>
            <a:chOff x="3605159" y="3532329"/>
            <a:chExt cx="1968809" cy="1682032"/>
          </a:xfrm>
        </p:grpSpPr>
        <p:cxnSp>
          <p:nvCxnSpPr>
            <p:cNvPr id="26" name="Straight Connector 54"/>
            <p:cNvCxnSpPr/>
            <p:nvPr/>
          </p:nvCxnSpPr>
          <p:spPr>
            <a:xfrm>
              <a:off x="3702011" y="4140082"/>
              <a:ext cx="17608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5"/>
            <p:cNvCxnSpPr/>
            <p:nvPr/>
          </p:nvCxnSpPr>
          <p:spPr>
            <a:xfrm>
              <a:off x="3702011" y="4351129"/>
              <a:ext cx="17608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6"/>
            <p:cNvCxnSpPr/>
            <p:nvPr/>
          </p:nvCxnSpPr>
          <p:spPr>
            <a:xfrm>
              <a:off x="3702011" y="4619302"/>
              <a:ext cx="17608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57"/>
            <p:cNvCxnSpPr/>
            <p:nvPr/>
          </p:nvCxnSpPr>
          <p:spPr>
            <a:xfrm>
              <a:off x="3703599" y="4865260"/>
              <a:ext cx="17608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58"/>
            <p:cNvSpPr txBox="1">
              <a:spLocks noChangeArrowheads="1"/>
            </p:cNvSpPr>
            <p:nvPr/>
          </p:nvSpPr>
          <p:spPr bwMode="auto">
            <a:xfrm>
              <a:off x="4123617" y="4098767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31" name="TextBox 59"/>
            <p:cNvSpPr txBox="1">
              <a:spLocks noChangeArrowheads="1"/>
            </p:cNvSpPr>
            <p:nvPr/>
          </p:nvSpPr>
          <p:spPr bwMode="auto">
            <a:xfrm>
              <a:off x="4391855" y="365424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Ni</a:t>
              </a:r>
              <a:endParaRPr lang="en-US" altLang="en-US" sz="14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60"/>
            <p:cNvSpPr txBox="1">
              <a:spLocks noChangeArrowheads="1"/>
            </p:cNvSpPr>
            <p:nvPr/>
          </p:nvSpPr>
          <p:spPr bwMode="auto">
            <a:xfrm>
              <a:off x="4012093" y="4370296"/>
              <a:ext cx="1153061" cy="30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III-V 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61"/>
            <p:cNvSpPr txBox="1">
              <a:spLocks noChangeArrowheads="1"/>
            </p:cNvSpPr>
            <p:nvPr/>
          </p:nvSpPr>
          <p:spPr bwMode="auto">
            <a:xfrm>
              <a:off x="3984978" y="4569535"/>
              <a:ext cx="1209175" cy="30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62"/>
            <p:cNvCxnSpPr/>
            <p:nvPr/>
          </p:nvCxnSpPr>
          <p:spPr>
            <a:xfrm>
              <a:off x="3702011" y="4409841"/>
              <a:ext cx="176081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63"/>
            <p:cNvSpPr/>
            <p:nvPr/>
          </p:nvSpPr>
          <p:spPr>
            <a:xfrm>
              <a:off x="3714713" y="3867148"/>
              <a:ext cx="657328" cy="2729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6" name="TextBox 64"/>
            <p:cNvSpPr txBox="1">
              <a:spLocks noChangeArrowheads="1"/>
            </p:cNvSpPr>
            <p:nvPr/>
          </p:nvSpPr>
          <p:spPr bwMode="auto">
            <a:xfrm>
              <a:off x="3658414" y="3852369"/>
              <a:ext cx="7681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N+ S/D</a:t>
              </a:r>
            </a:p>
          </p:txBody>
        </p:sp>
        <p:sp>
          <p:nvSpPr>
            <p:cNvPr id="37" name="Rectangle 65"/>
            <p:cNvSpPr/>
            <p:nvPr/>
          </p:nvSpPr>
          <p:spPr>
            <a:xfrm>
              <a:off x="4797558" y="3867148"/>
              <a:ext cx="657328" cy="2729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cxnSp>
          <p:nvCxnSpPr>
            <p:cNvPr id="38" name="Straight Connector 66"/>
            <p:cNvCxnSpPr/>
            <p:nvPr/>
          </p:nvCxnSpPr>
          <p:spPr>
            <a:xfrm>
              <a:off x="3698836" y="3790981"/>
              <a:ext cx="7494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7"/>
            <p:cNvCxnSpPr/>
            <p:nvPr/>
          </p:nvCxnSpPr>
          <p:spPr>
            <a:xfrm>
              <a:off x="4426025" y="4062328"/>
              <a:ext cx="301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8"/>
            <p:cNvCxnSpPr/>
            <p:nvPr/>
          </p:nvCxnSpPr>
          <p:spPr>
            <a:xfrm flipV="1">
              <a:off x="4438727" y="3776700"/>
              <a:ext cx="0" cy="27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9"/>
            <p:cNvCxnSpPr/>
            <p:nvPr/>
          </p:nvCxnSpPr>
          <p:spPr>
            <a:xfrm flipV="1">
              <a:off x="4727697" y="3778286"/>
              <a:ext cx="0" cy="296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70"/>
            <p:cNvCxnSpPr/>
            <p:nvPr/>
          </p:nvCxnSpPr>
          <p:spPr>
            <a:xfrm>
              <a:off x="4716583" y="3790981"/>
              <a:ext cx="7478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1"/>
            <p:cNvCxnSpPr/>
            <p:nvPr/>
          </p:nvCxnSpPr>
          <p:spPr>
            <a:xfrm flipV="1">
              <a:off x="4187862" y="3532329"/>
              <a:ext cx="0" cy="27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2"/>
            <p:cNvCxnSpPr/>
            <p:nvPr/>
          </p:nvCxnSpPr>
          <p:spPr>
            <a:xfrm flipV="1">
              <a:off x="4964272" y="3532329"/>
              <a:ext cx="0" cy="271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3"/>
            <p:cNvCxnSpPr/>
            <p:nvPr/>
          </p:nvCxnSpPr>
          <p:spPr>
            <a:xfrm>
              <a:off x="4464131" y="3638646"/>
              <a:ext cx="2270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74"/>
            <p:cNvSpPr/>
            <p:nvPr/>
          </p:nvSpPr>
          <p:spPr>
            <a:xfrm>
              <a:off x="4171985" y="3546610"/>
              <a:ext cx="296910" cy="92036"/>
            </a:xfrm>
            <a:custGeom>
              <a:avLst/>
              <a:gdLst>
                <a:gd name="connsiteX0" fmla="*/ 0 w 297180"/>
                <a:gd name="connsiteY0" fmla="*/ 327 h 53667"/>
                <a:gd name="connsiteX1" fmla="*/ 175260 w 297180"/>
                <a:gd name="connsiteY1" fmla="*/ 7947 h 53667"/>
                <a:gd name="connsiteX2" fmla="*/ 297180 w 297180"/>
                <a:gd name="connsiteY2" fmla="*/ 53667 h 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53667">
                  <a:moveTo>
                    <a:pt x="0" y="327"/>
                  </a:moveTo>
                  <a:cubicBezTo>
                    <a:pt x="62865" y="-308"/>
                    <a:pt x="125730" y="-943"/>
                    <a:pt x="175260" y="7947"/>
                  </a:cubicBezTo>
                  <a:cubicBezTo>
                    <a:pt x="224790" y="16837"/>
                    <a:pt x="262890" y="40967"/>
                    <a:pt x="297180" y="536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75"/>
            <p:cNvSpPr/>
            <p:nvPr/>
          </p:nvSpPr>
          <p:spPr>
            <a:xfrm flipH="1">
              <a:off x="4675302" y="3548197"/>
              <a:ext cx="296909" cy="90448"/>
            </a:xfrm>
            <a:custGeom>
              <a:avLst/>
              <a:gdLst>
                <a:gd name="connsiteX0" fmla="*/ 0 w 297180"/>
                <a:gd name="connsiteY0" fmla="*/ 327 h 53667"/>
                <a:gd name="connsiteX1" fmla="*/ 175260 w 297180"/>
                <a:gd name="connsiteY1" fmla="*/ 7947 h 53667"/>
                <a:gd name="connsiteX2" fmla="*/ 297180 w 297180"/>
                <a:gd name="connsiteY2" fmla="*/ 53667 h 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53667">
                  <a:moveTo>
                    <a:pt x="0" y="327"/>
                  </a:moveTo>
                  <a:cubicBezTo>
                    <a:pt x="62865" y="-308"/>
                    <a:pt x="125730" y="-943"/>
                    <a:pt x="175260" y="7947"/>
                  </a:cubicBezTo>
                  <a:cubicBezTo>
                    <a:pt x="224790" y="16837"/>
                    <a:pt x="262890" y="40967"/>
                    <a:pt x="297180" y="536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TextBox 76"/>
            <p:cNvSpPr txBox="1">
              <a:spLocks noChangeArrowheads="1"/>
            </p:cNvSpPr>
            <p:nvPr/>
          </p:nvSpPr>
          <p:spPr bwMode="auto">
            <a:xfrm>
              <a:off x="3605159" y="4875807"/>
              <a:ext cx="19688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Lift-off gate metal </a:t>
              </a:r>
            </a:p>
          </p:txBody>
        </p:sp>
      </p:grpSp>
      <p:grpSp>
        <p:nvGrpSpPr>
          <p:cNvPr id="49" name="Group 77"/>
          <p:cNvGrpSpPr>
            <a:grpSpLocks/>
          </p:cNvGrpSpPr>
          <p:nvPr/>
        </p:nvGrpSpPr>
        <p:grpSpPr bwMode="auto">
          <a:xfrm>
            <a:off x="5782863" y="3546758"/>
            <a:ext cx="1857375" cy="2133600"/>
            <a:chOff x="5574991" y="3312102"/>
            <a:chExt cx="1857252" cy="2133600"/>
          </a:xfrm>
        </p:grpSpPr>
        <p:cxnSp>
          <p:nvCxnSpPr>
            <p:cNvPr id="50" name="Straight Connector 78"/>
            <p:cNvCxnSpPr/>
            <p:nvPr/>
          </p:nvCxnSpPr>
          <p:spPr>
            <a:xfrm>
              <a:off x="5668647" y="4139189"/>
              <a:ext cx="17620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79"/>
            <p:cNvCxnSpPr/>
            <p:nvPr/>
          </p:nvCxnSpPr>
          <p:spPr>
            <a:xfrm>
              <a:off x="5668647" y="4350327"/>
              <a:ext cx="17620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0"/>
            <p:cNvCxnSpPr/>
            <p:nvPr/>
          </p:nvCxnSpPr>
          <p:spPr>
            <a:xfrm>
              <a:off x="5668647" y="4618614"/>
              <a:ext cx="17620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81"/>
            <p:cNvCxnSpPr/>
            <p:nvPr/>
          </p:nvCxnSpPr>
          <p:spPr>
            <a:xfrm>
              <a:off x="5671822" y="4851977"/>
              <a:ext cx="176042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82"/>
            <p:cNvSpPr txBox="1">
              <a:spLocks noChangeArrowheads="1"/>
            </p:cNvSpPr>
            <p:nvPr/>
          </p:nvSpPr>
          <p:spPr bwMode="auto">
            <a:xfrm>
              <a:off x="6110226" y="4098767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6359414" y="3654249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Ni</a:t>
              </a:r>
              <a:endParaRPr lang="en-US" altLang="en-US" sz="14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84"/>
            <p:cNvSpPr txBox="1">
              <a:spLocks noChangeArrowheads="1"/>
            </p:cNvSpPr>
            <p:nvPr/>
          </p:nvSpPr>
          <p:spPr bwMode="auto">
            <a:xfrm>
              <a:off x="5979781" y="4370296"/>
              <a:ext cx="115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III-V 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85"/>
            <p:cNvSpPr txBox="1">
              <a:spLocks noChangeArrowheads="1"/>
            </p:cNvSpPr>
            <p:nvPr/>
          </p:nvSpPr>
          <p:spPr bwMode="auto">
            <a:xfrm>
              <a:off x="5952672" y="4576403"/>
              <a:ext cx="12089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Straight Connector 86"/>
            <p:cNvCxnSpPr/>
            <p:nvPr/>
          </p:nvCxnSpPr>
          <p:spPr>
            <a:xfrm>
              <a:off x="5668647" y="4409064"/>
              <a:ext cx="1762008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87"/>
            <p:cNvSpPr/>
            <p:nvPr/>
          </p:nvSpPr>
          <p:spPr>
            <a:xfrm>
              <a:off x="5682934" y="3867727"/>
              <a:ext cx="657181" cy="2714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0" name="TextBox 88"/>
            <p:cNvSpPr txBox="1">
              <a:spLocks noChangeArrowheads="1"/>
            </p:cNvSpPr>
            <p:nvPr/>
          </p:nvSpPr>
          <p:spPr bwMode="auto">
            <a:xfrm>
              <a:off x="5625973" y="3852369"/>
              <a:ext cx="7681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N+ S/D</a:t>
              </a:r>
            </a:p>
          </p:txBody>
        </p:sp>
        <p:sp>
          <p:nvSpPr>
            <p:cNvPr id="61" name="Rectangle 89"/>
            <p:cNvSpPr/>
            <p:nvPr/>
          </p:nvSpPr>
          <p:spPr>
            <a:xfrm>
              <a:off x="6765537" y="3867727"/>
              <a:ext cx="657181" cy="2714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cxnSp>
          <p:nvCxnSpPr>
            <p:cNvPr id="62" name="Straight Connector 90"/>
            <p:cNvCxnSpPr/>
            <p:nvPr/>
          </p:nvCxnSpPr>
          <p:spPr>
            <a:xfrm>
              <a:off x="6017874" y="3791527"/>
              <a:ext cx="3968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1"/>
            <p:cNvCxnSpPr/>
            <p:nvPr/>
          </p:nvCxnSpPr>
          <p:spPr>
            <a:xfrm>
              <a:off x="6394087" y="4062989"/>
              <a:ext cx="301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92"/>
            <p:cNvCxnSpPr/>
            <p:nvPr/>
          </p:nvCxnSpPr>
          <p:spPr>
            <a:xfrm flipV="1">
              <a:off x="6411548" y="3780414"/>
              <a:ext cx="0" cy="271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93"/>
            <p:cNvCxnSpPr/>
            <p:nvPr/>
          </p:nvCxnSpPr>
          <p:spPr>
            <a:xfrm flipV="1">
              <a:off x="6695692" y="3774064"/>
              <a:ext cx="0" cy="2968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94"/>
            <p:cNvCxnSpPr/>
            <p:nvPr/>
          </p:nvCxnSpPr>
          <p:spPr>
            <a:xfrm>
              <a:off x="6689342" y="3789939"/>
              <a:ext cx="4206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5"/>
            <p:cNvCxnSpPr/>
            <p:nvPr/>
          </p:nvCxnSpPr>
          <p:spPr>
            <a:xfrm flipV="1">
              <a:off x="6154390" y="3532764"/>
              <a:ext cx="0" cy="271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96"/>
            <p:cNvCxnSpPr/>
            <p:nvPr/>
          </p:nvCxnSpPr>
          <p:spPr>
            <a:xfrm flipV="1">
              <a:off x="6932213" y="3532764"/>
              <a:ext cx="0" cy="271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97"/>
            <p:cNvCxnSpPr/>
            <p:nvPr/>
          </p:nvCxnSpPr>
          <p:spPr>
            <a:xfrm>
              <a:off x="6432184" y="3639127"/>
              <a:ext cx="2269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98"/>
            <p:cNvSpPr/>
            <p:nvPr/>
          </p:nvSpPr>
          <p:spPr>
            <a:xfrm>
              <a:off x="6140104" y="3547052"/>
              <a:ext cx="296842" cy="92075"/>
            </a:xfrm>
            <a:custGeom>
              <a:avLst/>
              <a:gdLst>
                <a:gd name="connsiteX0" fmla="*/ 0 w 297180"/>
                <a:gd name="connsiteY0" fmla="*/ 327 h 53667"/>
                <a:gd name="connsiteX1" fmla="*/ 175260 w 297180"/>
                <a:gd name="connsiteY1" fmla="*/ 7947 h 53667"/>
                <a:gd name="connsiteX2" fmla="*/ 297180 w 297180"/>
                <a:gd name="connsiteY2" fmla="*/ 53667 h 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53667">
                  <a:moveTo>
                    <a:pt x="0" y="327"/>
                  </a:moveTo>
                  <a:cubicBezTo>
                    <a:pt x="62865" y="-308"/>
                    <a:pt x="125730" y="-943"/>
                    <a:pt x="175260" y="7947"/>
                  </a:cubicBezTo>
                  <a:cubicBezTo>
                    <a:pt x="224790" y="16837"/>
                    <a:pt x="262890" y="40967"/>
                    <a:pt x="297180" y="536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Freeform 99"/>
            <p:cNvSpPr/>
            <p:nvPr/>
          </p:nvSpPr>
          <p:spPr>
            <a:xfrm flipH="1">
              <a:off x="6643307" y="3547052"/>
              <a:ext cx="296843" cy="92075"/>
            </a:xfrm>
            <a:custGeom>
              <a:avLst/>
              <a:gdLst>
                <a:gd name="connsiteX0" fmla="*/ 0 w 297180"/>
                <a:gd name="connsiteY0" fmla="*/ 327 h 53667"/>
                <a:gd name="connsiteX1" fmla="*/ 175260 w 297180"/>
                <a:gd name="connsiteY1" fmla="*/ 7947 h 53667"/>
                <a:gd name="connsiteX2" fmla="*/ 297180 w 297180"/>
                <a:gd name="connsiteY2" fmla="*/ 53667 h 5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53667">
                  <a:moveTo>
                    <a:pt x="0" y="327"/>
                  </a:moveTo>
                  <a:cubicBezTo>
                    <a:pt x="62865" y="-308"/>
                    <a:pt x="125730" y="-943"/>
                    <a:pt x="175260" y="7947"/>
                  </a:cubicBezTo>
                  <a:cubicBezTo>
                    <a:pt x="224790" y="16837"/>
                    <a:pt x="262890" y="40967"/>
                    <a:pt x="297180" y="53667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100"/>
            <p:cNvSpPr/>
            <p:nvPr/>
          </p:nvSpPr>
          <p:spPr>
            <a:xfrm>
              <a:off x="7103652" y="3593089"/>
              <a:ext cx="319067" cy="271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3" name="Rectangle 101"/>
            <p:cNvSpPr/>
            <p:nvPr/>
          </p:nvSpPr>
          <p:spPr>
            <a:xfrm>
              <a:off x="5682934" y="3596264"/>
              <a:ext cx="334940" cy="2714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4" name="TextBox 102"/>
            <p:cNvSpPr txBox="1">
              <a:spLocks noChangeArrowheads="1"/>
            </p:cNvSpPr>
            <p:nvPr/>
          </p:nvSpPr>
          <p:spPr bwMode="auto">
            <a:xfrm>
              <a:off x="6614904" y="3312102"/>
              <a:ext cx="8086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dirty="0" err="1">
                  <a:latin typeface="Arial" pitchFamily="34" charset="0"/>
                  <a:cs typeface="Arial" pitchFamily="34" charset="0"/>
                </a:rPr>
                <a:t>Ti</a:t>
              </a:r>
              <a:r>
                <a:rPr lang="en-US" altLang="en-US" sz="12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altLang="en-US" sz="1200" dirty="0" err="1">
                  <a:latin typeface="Arial" pitchFamily="34" charset="0"/>
                  <a:cs typeface="Arial" pitchFamily="34" charset="0"/>
                </a:rPr>
                <a:t>Pd</a:t>
              </a:r>
              <a:r>
                <a:rPr lang="en-US" altLang="en-US" sz="1200" dirty="0">
                  <a:latin typeface="Arial" pitchFamily="34" charset="0"/>
                  <a:cs typeface="Arial" pitchFamily="34" charset="0"/>
                </a:rPr>
                <a:t>/Au</a:t>
              </a:r>
            </a:p>
          </p:txBody>
        </p:sp>
        <p:cxnSp>
          <p:nvCxnSpPr>
            <p:cNvPr id="75" name="Straight Arrow Connector 103"/>
            <p:cNvCxnSpPr>
              <a:stCxn id="74" idx="2"/>
            </p:cNvCxnSpPr>
            <p:nvPr/>
          </p:nvCxnSpPr>
          <p:spPr>
            <a:xfrm>
              <a:off x="7019520" y="3588327"/>
              <a:ext cx="244459" cy="1428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104"/>
            <p:cNvSpPr txBox="1">
              <a:spLocks noChangeArrowheads="1"/>
            </p:cNvSpPr>
            <p:nvPr/>
          </p:nvSpPr>
          <p:spPr bwMode="auto">
            <a:xfrm>
              <a:off x="5574991" y="4860927"/>
              <a:ext cx="14269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Deposit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S/D contacts</a:t>
              </a:r>
            </a:p>
          </p:txBody>
        </p:sp>
      </p:grpSp>
      <p:grpSp>
        <p:nvGrpSpPr>
          <p:cNvPr id="77" name="Group 105"/>
          <p:cNvGrpSpPr>
            <a:grpSpLocks/>
          </p:cNvGrpSpPr>
          <p:nvPr/>
        </p:nvGrpSpPr>
        <p:grpSpPr bwMode="auto">
          <a:xfrm>
            <a:off x="3314300" y="1173445"/>
            <a:ext cx="2157413" cy="1817688"/>
            <a:chOff x="3359671" y="1156661"/>
            <a:chExt cx="2157702" cy="1818269"/>
          </a:xfrm>
        </p:grpSpPr>
        <p:cxnSp>
          <p:nvCxnSpPr>
            <p:cNvPr id="78" name="Straight Connector 106"/>
            <p:cNvCxnSpPr/>
            <p:nvPr/>
          </p:nvCxnSpPr>
          <p:spPr>
            <a:xfrm>
              <a:off x="3502565" y="1863325"/>
              <a:ext cx="17607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107"/>
            <p:cNvCxnSpPr/>
            <p:nvPr/>
          </p:nvCxnSpPr>
          <p:spPr>
            <a:xfrm>
              <a:off x="3502565" y="2069766"/>
              <a:ext cx="1760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108"/>
            <p:cNvCxnSpPr/>
            <p:nvPr/>
          </p:nvCxnSpPr>
          <p:spPr>
            <a:xfrm>
              <a:off x="3502565" y="2354019"/>
              <a:ext cx="176077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09"/>
            <p:cNvCxnSpPr/>
            <p:nvPr/>
          </p:nvCxnSpPr>
          <p:spPr>
            <a:xfrm>
              <a:off x="3504153" y="2611276"/>
              <a:ext cx="176077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110"/>
            <p:cNvSpPr txBox="1">
              <a:spLocks noChangeArrowheads="1"/>
            </p:cNvSpPr>
            <p:nvPr/>
          </p:nvSpPr>
          <p:spPr bwMode="auto">
            <a:xfrm>
              <a:off x="3942654" y="1814882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83" name="TextBox 111"/>
            <p:cNvSpPr txBox="1">
              <a:spLocks noChangeArrowheads="1"/>
            </p:cNvSpPr>
            <p:nvPr/>
          </p:nvSpPr>
          <p:spPr bwMode="auto">
            <a:xfrm>
              <a:off x="4095055" y="1348070"/>
              <a:ext cx="574127" cy="30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HSQ</a:t>
              </a:r>
              <a:endParaRPr lang="en-US" altLang="en-US" sz="14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Box 112"/>
            <p:cNvSpPr txBox="1">
              <a:spLocks noChangeArrowheads="1"/>
            </p:cNvSpPr>
            <p:nvPr/>
          </p:nvSpPr>
          <p:spPr bwMode="auto">
            <a:xfrm>
              <a:off x="3812093" y="2103000"/>
              <a:ext cx="1153034" cy="30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latin typeface="Arial" pitchFamily="34" charset="0"/>
                  <a:cs typeface="Arial" pitchFamily="34" charset="0"/>
                </a:rPr>
                <a:t>III-V </a:t>
              </a: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113"/>
            <p:cNvSpPr txBox="1">
              <a:spLocks noChangeArrowheads="1"/>
            </p:cNvSpPr>
            <p:nvPr/>
          </p:nvSpPr>
          <p:spPr bwMode="auto">
            <a:xfrm>
              <a:off x="3784981" y="2322639"/>
              <a:ext cx="1209147" cy="30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Connector 114"/>
            <p:cNvCxnSpPr/>
            <p:nvPr/>
          </p:nvCxnSpPr>
          <p:spPr>
            <a:xfrm>
              <a:off x="3502565" y="2131698"/>
              <a:ext cx="176077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115"/>
            <p:cNvSpPr/>
            <p:nvPr/>
          </p:nvSpPr>
          <p:spPr>
            <a:xfrm>
              <a:off x="4139238" y="1156661"/>
              <a:ext cx="492191" cy="7066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88" name="TextBox 116"/>
            <p:cNvSpPr txBox="1">
              <a:spLocks noChangeArrowheads="1"/>
            </p:cNvSpPr>
            <p:nvPr/>
          </p:nvSpPr>
          <p:spPr bwMode="auto">
            <a:xfrm>
              <a:off x="3359671" y="2636271"/>
              <a:ext cx="2157702" cy="33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latin typeface="Arial" pitchFamily="34" charset="0"/>
                  <a:cs typeface="Arial" pitchFamily="34" charset="0"/>
                </a:rPr>
                <a:t>Pattern dummy gate</a:t>
              </a:r>
            </a:p>
          </p:txBody>
        </p:sp>
      </p:grpSp>
      <p:grpSp>
        <p:nvGrpSpPr>
          <p:cNvPr id="89" name="Group 118"/>
          <p:cNvGrpSpPr>
            <a:grpSpLocks/>
          </p:cNvGrpSpPr>
          <p:nvPr/>
        </p:nvGrpSpPr>
        <p:grpSpPr bwMode="auto">
          <a:xfrm>
            <a:off x="923525" y="1827495"/>
            <a:ext cx="1968500" cy="1646427"/>
            <a:chOff x="3427001" y="1814882"/>
            <a:chExt cx="1967805" cy="1646635"/>
          </a:xfrm>
        </p:grpSpPr>
        <p:cxnSp>
          <p:nvCxnSpPr>
            <p:cNvPr id="90" name="Straight Connector 120"/>
            <p:cNvCxnSpPr/>
            <p:nvPr/>
          </p:nvCxnSpPr>
          <p:spPr>
            <a:xfrm>
              <a:off x="3501588" y="1862513"/>
              <a:ext cx="17615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21"/>
            <p:cNvCxnSpPr/>
            <p:nvPr/>
          </p:nvCxnSpPr>
          <p:spPr>
            <a:xfrm>
              <a:off x="3501588" y="2070502"/>
              <a:ext cx="17615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22"/>
            <p:cNvCxnSpPr/>
            <p:nvPr/>
          </p:nvCxnSpPr>
          <p:spPr>
            <a:xfrm>
              <a:off x="3501588" y="2354700"/>
              <a:ext cx="17615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23"/>
            <p:cNvCxnSpPr/>
            <p:nvPr/>
          </p:nvCxnSpPr>
          <p:spPr>
            <a:xfrm>
              <a:off x="3504762" y="2611908"/>
              <a:ext cx="175991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24"/>
            <p:cNvSpPr txBox="1">
              <a:spLocks noChangeArrowheads="1"/>
            </p:cNvSpPr>
            <p:nvPr/>
          </p:nvSpPr>
          <p:spPr bwMode="auto">
            <a:xfrm>
              <a:off x="3942654" y="1814882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95" name="TextBox 126"/>
            <p:cNvSpPr txBox="1">
              <a:spLocks noChangeArrowheads="1"/>
            </p:cNvSpPr>
            <p:nvPr/>
          </p:nvSpPr>
          <p:spPr bwMode="auto">
            <a:xfrm>
              <a:off x="3812375" y="2103000"/>
              <a:ext cx="1152473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III-V 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127"/>
            <p:cNvSpPr txBox="1">
              <a:spLocks noChangeArrowheads="1"/>
            </p:cNvSpPr>
            <p:nvPr/>
          </p:nvSpPr>
          <p:spPr bwMode="auto">
            <a:xfrm>
              <a:off x="3785275" y="2322639"/>
              <a:ext cx="1208558" cy="307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Straight Connector 128"/>
            <p:cNvCxnSpPr/>
            <p:nvPr/>
          </p:nvCxnSpPr>
          <p:spPr>
            <a:xfrm>
              <a:off x="3501588" y="2132422"/>
              <a:ext cx="176150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29"/>
            <p:cNvSpPr txBox="1">
              <a:spLocks noChangeArrowheads="1"/>
            </p:cNvSpPr>
            <p:nvPr/>
          </p:nvSpPr>
          <p:spPr bwMode="auto">
            <a:xfrm>
              <a:off x="3427001" y="2630415"/>
              <a:ext cx="1967805" cy="83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 smtClean="0">
                  <a:latin typeface="Arial" pitchFamily="34" charset="0"/>
                  <a:cs typeface="Arial" pitchFamily="34" charset="0"/>
                </a:rPr>
                <a:t>MBE/MOCVD 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grown device </a:t>
              </a:r>
              <a:r>
                <a:rPr lang="en-US" altLang="en-US" sz="1600" dirty="0" err="1">
                  <a:latin typeface="Arial" pitchFamily="34" charset="0"/>
                  <a:cs typeface="Arial" pitchFamily="34" charset="0"/>
                </a:rPr>
                <a:t>epilayer</a:t>
              </a:r>
              <a:endParaRPr lang="en-US" alt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130"/>
          <p:cNvGrpSpPr>
            <a:grpSpLocks/>
          </p:cNvGrpSpPr>
          <p:nvPr/>
        </p:nvGrpSpPr>
        <p:grpSpPr bwMode="auto">
          <a:xfrm>
            <a:off x="6060675" y="1190769"/>
            <a:ext cx="2425700" cy="2036897"/>
            <a:chOff x="5294424" y="1165180"/>
            <a:chExt cx="2424557" cy="2036808"/>
          </a:xfrm>
        </p:grpSpPr>
        <p:cxnSp>
          <p:nvCxnSpPr>
            <p:cNvPr id="100" name="Straight Connector 131"/>
            <p:cNvCxnSpPr/>
            <p:nvPr/>
          </p:nvCxnSpPr>
          <p:spPr>
            <a:xfrm>
              <a:off x="5476901" y="1865372"/>
              <a:ext cx="17612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32"/>
            <p:cNvCxnSpPr/>
            <p:nvPr/>
          </p:nvCxnSpPr>
          <p:spPr>
            <a:xfrm>
              <a:off x="5476901" y="2071738"/>
              <a:ext cx="17612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33"/>
            <p:cNvCxnSpPr/>
            <p:nvPr/>
          </p:nvCxnSpPr>
          <p:spPr>
            <a:xfrm>
              <a:off x="5476901" y="2340014"/>
              <a:ext cx="176129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34"/>
            <p:cNvCxnSpPr/>
            <p:nvPr/>
          </p:nvCxnSpPr>
          <p:spPr>
            <a:xfrm>
              <a:off x="5480074" y="2603528"/>
              <a:ext cx="175970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35"/>
            <p:cNvSpPr txBox="1">
              <a:spLocks noChangeArrowheads="1"/>
            </p:cNvSpPr>
            <p:nvPr/>
          </p:nvSpPr>
          <p:spPr bwMode="auto">
            <a:xfrm>
              <a:off x="5918095" y="1813833"/>
              <a:ext cx="889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Channel</a:t>
              </a:r>
            </a:p>
          </p:txBody>
        </p:sp>
        <p:sp>
          <p:nvSpPr>
            <p:cNvPr id="105" name="TextBox 136"/>
            <p:cNvSpPr txBox="1">
              <a:spLocks noChangeArrowheads="1"/>
            </p:cNvSpPr>
            <p:nvPr/>
          </p:nvSpPr>
          <p:spPr bwMode="auto">
            <a:xfrm>
              <a:off x="6070597" y="1350058"/>
              <a:ext cx="573925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Arial" pitchFamily="34" charset="0"/>
                  <a:cs typeface="Arial" pitchFamily="34" charset="0"/>
                </a:rPr>
                <a:t>HSQ</a:t>
              </a:r>
              <a:endParaRPr lang="en-US" altLang="en-US" sz="14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37"/>
            <p:cNvSpPr txBox="1">
              <a:spLocks noChangeArrowheads="1"/>
            </p:cNvSpPr>
            <p:nvPr/>
          </p:nvSpPr>
          <p:spPr bwMode="auto">
            <a:xfrm>
              <a:off x="5787885" y="2091161"/>
              <a:ext cx="1152337" cy="30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III-V Barrier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TextBox 138"/>
            <p:cNvSpPr txBox="1">
              <a:spLocks noChangeArrowheads="1"/>
            </p:cNvSpPr>
            <p:nvPr/>
          </p:nvSpPr>
          <p:spPr bwMode="auto">
            <a:xfrm>
              <a:off x="5760787" y="2299029"/>
              <a:ext cx="1208415" cy="30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 smtClean="0">
                  <a:latin typeface="Arial" pitchFamily="34" charset="0"/>
                  <a:cs typeface="Arial" pitchFamily="34" charset="0"/>
                </a:rPr>
                <a:t>Si substrate</a:t>
              </a:r>
              <a:endParaRPr lang="en-US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" name="Straight Connector 139"/>
            <p:cNvCxnSpPr/>
            <p:nvPr/>
          </p:nvCxnSpPr>
          <p:spPr>
            <a:xfrm>
              <a:off x="5476901" y="2124124"/>
              <a:ext cx="1761295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40"/>
            <p:cNvSpPr/>
            <p:nvPr/>
          </p:nvSpPr>
          <p:spPr>
            <a:xfrm>
              <a:off x="6114775" y="1165180"/>
              <a:ext cx="491893" cy="7064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0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cxnSp>
          <p:nvCxnSpPr>
            <p:cNvPr id="110" name="Straight Connector 141"/>
            <p:cNvCxnSpPr/>
            <p:nvPr/>
          </p:nvCxnSpPr>
          <p:spPr>
            <a:xfrm>
              <a:off x="5507049" y="1548819"/>
              <a:ext cx="6172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42"/>
            <p:cNvCxnSpPr/>
            <p:nvPr/>
          </p:nvCxnSpPr>
          <p:spPr>
            <a:xfrm>
              <a:off x="6608255" y="1548819"/>
              <a:ext cx="6188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43"/>
            <p:cNvSpPr txBox="1">
              <a:spLocks noChangeArrowheads="1"/>
            </p:cNvSpPr>
            <p:nvPr/>
          </p:nvSpPr>
          <p:spPr bwMode="auto">
            <a:xfrm>
              <a:off x="5404667" y="1548819"/>
              <a:ext cx="7681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dirty="0">
                  <a:latin typeface="Arial" pitchFamily="34" charset="0"/>
                  <a:cs typeface="Arial" pitchFamily="34" charset="0"/>
                </a:rPr>
                <a:t>N+ S/D</a:t>
              </a:r>
            </a:p>
          </p:txBody>
        </p:sp>
        <p:sp>
          <p:nvSpPr>
            <p:cNvPr id="113" name="TextBox 144"/>
            <p:cNvSpPr txBox="1">
              <a:spLocks noChangeArrowheads="1"/>
            </p:cNvSpPr>
            <p:nvPr/>
          </p:nvSpPr>
          <p:spPr bwMode="auto">
            <a:xfrm>
              <a:off x="5294424" y="2617233"/>
              <a:ext cx="2424557" cy="5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sz="22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•"/>
                <a:defRPr sz="2000"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Char char="–"/>
                <a:defRPr b="1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MOCVD source/drain regrowth</a:t>
              </a:r>
            </a:p>
          </p:txBody>
        </p:sp>
      </p:grpSp>
      <p:sp>
        <p:nvSpPr>
          <p:cNvPr id="114" name="Right Arrow 145"/>
          <p:cNvSpPr>
            <a:spLocks noChangeArrowheads="1"/>
          </p:cNvSpPr>
          <p:nvPr/>
        </p:nvSpPr>
        <p:spPr bwMode="auto">
          <a:xfrm>
            <a:off x="3031725" y="1986245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000">
              <a:latin typeface="Arial Narrow" pitchFamily="34" charset="0"/>
            </a:endParaRPr>
          </a:p>
        </p:txBody>
      </p:sp>
      <p:sp>
        <p:nvSpPr>
          <p:cNvPr id="115" name="Right Arrow 146"/>
          <p:cNvSpPr>
            <a:spLocks noChangeArrowheads="1"/>
          </p:cNvSpPr>
          <p:nvPr/>
        </p:nvSpPr>
        <p:spPr bwMode="auto">
          <a:xfrm>
            <a:off x="5474888" y="1967195"/>
            <a:ext cx="239712" cy="27305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000">
              <a:latin typeface="Arial Narrow" pitchFamily="34" charset="0"/>
            </a:endParaRPr>
          </a:p>
        </p:txBody>
      </p:sp>
      <p:sp>
        <p:nvSpPr>
          <p:cNvPr id="116" name="Right Arrow 147"/>
          <p:cNvSpPr>
            <a:spLocks noChangeArrowheads="1"/>
          </p:cNvSpPr>
          <p:nvPr/>
        </p:nvSpPr>
        <p:spPr bwMode="auto">
          <a:xfrm>
            <a:off x="1075925" y="4402420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000">
              <a:latin typeface="Arial Narrow" pitchFamily="34" charset="0"/>
            </a:endParaRPr>
          </a:p>
        </p:txBody>
      </p:sp>
      <p:sp>
        <p:nvSpPr>
          <p:cNvPr id="117" name="Right Arrow 148"/>
          <p:cNvSpPr>
            <a:spLocks noChangeArrowheads="1"/>
          </p:cNvSpPr>
          <p:nvPr/>
        </p:nvSpPr>
        <p:spPr bwMode="auto">
          <a:xfrm>
            <a:off x="3301600" y="4386545"/>
            <a:ext cx="241300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000">
              <a:latin typeface="Arial Narrow" pitchFamily="34" charset="0"/>
            </a:endParaRPr>
          </a:p>
        </p:txBody>
      </p:sp>
      <p:sp>
        <p:nvSpPr>
          <p:cNvPr id="118" name="Right Arrow 149"/>
          <p:cNvSpPr>
            <a:spLocks noChangeArrowheads="1"/>
          </p:cNvSpPr>
          <p:nvPr/>
        </p:nvSpPr>
        <p:spPr bwMode="auto">
          <a:xfrm>
            <a:off x="5543150" y="4370670"/>
            <a:ext cx="239713" cy="271463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sz="2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–"/>
              <a:defRPr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buFontTx/>
              <a:buNone/>
            </a:pPr>
            <a:endParaRPr lang="en-US" altLang="en-US" sz="10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6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標題 1"/>
          <p:cNvSpPr>
            <a:spLocks noGrp="1"/>
          </p:cNvSpPr>
          <p:nvPr>
            <p:ph type="title"/>
          </p:nvPr>
        </p:nvSpPr>
        <p:spPr>
          <a:xfrm>
            <a:off x="654690" y="10955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TEM images of III-V FET on Si</a:t>
            </a:r>
          </a:p>
        </p:txBody>
      </p:sp>
      <p:cxnSp>
        <p:nvCxnSpPr>
          <p:cNvPr id="3" name="直線單箭頭接點 2"/>
          <p:cNvCxnSpPr/>
          <p:nvPr/>
        </p:nvCxnSpPr>
        <p:spPr bwMode="auto">
          <a:xfrm>
            <a:off x="1735263" y="5848515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文字方塊 3"/>
          <p:cNvSpPr txBox="1"/>
          <p:nvPr/>
        </p:nvSpPr>
        <p:spPr>
          <a:xfrm>
            <a:off x="1180558" y="5878046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Lg~20nm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8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855865"/>
            <a:ext cx="36036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762" y="971080"/>
            <a:ext cx="5402263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2" y="4734770"/>
            <a:ext cx="37861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單箭頭接點 8"/>
          <p:cNvCxnSpPr/>
          <p:nvPr/>
        </p:nvCxnSpPr>
        <p:spPr bwMode="auto">
          <a:xfrm>
            <a:off x="1760269" y="5979865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/>
          <p:cNvSpPr txBox="1"/>
          <p:nvPr/>
        </p:nvSpPr>
        <p:spPr>
          <a:xfrm>
            <a:off x="1170445" y="6009396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</a:t>
            </a:r>
            <a:r>
              <a:rPr lang="en-US" sz="3200" baseline="-25000" dirty="0" smtClean="0">
                <a:solidFill>
                  <a:srgbClr val="FFFF00"/>
                </a:solidFill>
              </a:rPr>
              <a:t>g</a:t>
            </a:r>
            <a:r>
              <a:rPr lang="en-US" sz="3200" dirty="0" smtClean="0">
                <a:solidFill>
                  <a:srgbClr val="FFFF00"/>
                </a:solidFill>
              </a:rPr>
              <a:t>~20nm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34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685800" y="-21350"/>
            <a:ext cx="7772400" cy="762000"/>
          </a:xfrm>
        </p:spPr>
        <p:txBody>
          <a:bodyPr/>
          <a:lstStyle/>
          <a:p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Short gate length:  L</a:t>
            </a:r>
            <a:r>
              <a:rPr lang="en-US" altLang="en-US" sz="32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g</a:t>
            </a:r>
            <a:r>
              <a:rPr lang="en-US" altLang="en-US" sz="32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-20 nm</a:t>
            </a:r>
          </a:p>
        </p:txBody>
      </p:sp>
      <p:graphicFrame>
        <p:nvGraphicFramePr>
          <p:cNvPr id="11267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6594938"/>
              </p:ext>
            </p:extLst>
          </p:nvPr>
        </p:nvGraphicFramePr>
        <p:xfrm>
          <a:off x="42863" y="855865"/>
          <a:ext cx="4535487" cy="4030662"/>
        </p:xfrm>
        <a:graphic>
          <a:graphicData uri="http://schemas.openxmlformats.org/presentationml/2006/ole">
            <p:oleObj spid="_x0000_s2246" name="Graph" r:id="rId3" imgW="3291840" imgH="2926080" progId="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70640" y="5100614"/>
            <a:ext cx="88296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G</a:t>
            </a:r>
            <a:r>
              <a:rPr lang="en-US" sz="2400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~2.0 </a:t>
            </a:r>
            <a:r>
              <a:rPr lang="en-US" sz="2400" dirty="0" err="1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mS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el-GR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μ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 at 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V</a:t>
            </a:r>
            <a:r>
              <a:rPr lang="en-US" sz="2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=0.5 V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SS~140 mV/</a:t>
            </a:r>
            <a:r>
              <a:rPr lang="en-US" sz="2400" dirty="0" err="1">
                <a:latin typeface="Arial Bold" panose="020B0704020202020204" pitchFamily="34" charset="0"/>
                <a:cs typeface="Arial Bold" panose="020B0704020202020204" pitchFamily="34" charset="0"/>
              </a:rPr>
              <a:t>dec.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 at V</a:t>
            </a:r>
            <a:r>
              <a:rPr lang="en-US" sz="2400" baseline="-25000" dirty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=0.5 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V</a:t>
            </a:r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and 101 mV/</a:t>
            </a:r>
            <a:r>
              <a:rPr lang="en-US" sz="2400" dirty="0" err="1" smtClean="0">
                <a:latin typeface="Arial Bold" panose="020B0704020202020204" pitchFamily="34" charset="0"/>
                <a:cs typeface="Arial Bold" panose="020B0704020202020204" pitchFamily="34" charset="0"/>
              </a:rPr>
              <a:t>dec.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 at V</a:t>
            </a:r>
            <a:r>
              <a:rPr lang="en-US" sz="2400" baseline="-250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D</a:t>
            </a:r>
            <a:r>
              <a:rPr lang="en-US" sz="2400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=0.1 V</a:t>
            </a:r>
            <a:endParaRPr lang="en-US" sz="2400" dirty="0" smtClean="0">
              <a:solidFill>
                <a:schemeClr val="tx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</a:t>
            </a:r>
            <a:r>
              <a:rPr lang="en-US" sz="2400" i="1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&gt;1.4 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mA/um at V</a:t>
            </a:r>
            <a:r>
              <a:rPr lang="en-US" sz="2400" baseline="-25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GS</a:t>
            </a:r>
            <a:r>
              <a:rPr lang="en-US" sz="24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=1V.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1269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7840934"/>
              </p:ext>
            </p:extLst>
          </p:nvPr>
        </p:nvGraphicFramePr>
        <p:xfrm>
          <a:off x="4575175" y="855865"/>
          <a:ext cx="4535488" cy="4030662"/>
        </p:xfrm>
        <a:graphic>
          <a:graphicData uri="http://schemas.openxmlformats.org/presentationml/2006/ole">
            <p:oleObj spid="_x0000_s2247" name="Graph" r:id="rId4" imgW="3291840" imgH="2926080" progId="">
              <p:embed/>
            </p:oleObj>
          </a:graphicData>
        </a:graphic>
      </p:graphicFrame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C25548FC-93DC-44DE-A4C4-08B682DAB472}" type="slidenum"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9</a:t>
            </a:fld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33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4"/>
</p:tagLst>
</file>

<file path=ppt/theme/theme1.xml><?xml version="1.0" encoding="utf-8"?>
<a:theme xmlns:a="http://schemas.openxmlformats.org/drawingml/2006/main" name="thin_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22328</TotalTime>
  <Pages>2</Pages>
  <Words>880</Words>
  <Application>Microsoft Office PowerPoint</Application>
  <PresentationFormat>On-screen Show (4:3)</PresentationFormat>
  <Paragraphs>220</Paragraphs>
  <Slides>24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thin_text_template</vt:lpstr>
      <vt:lpstr>Graph</vt:lpstr>
      <vt:lpstr>Slide 1</vt:lpstr>
      <vt:lpstr>Why InGaAs/InAs FETs?</vt:lpstr>
      <vt:lpstr>Record III-V FETs on InP substrates</vt:lpstr>
      <vt:lpstr>MOSFET: 2.5nm ZrO2/ 1nm Al2O3 / 2.5nm InAs</vt:lpstr>
      <vt:lpstr>Applied Materials III-V buffer on Si</vt:lpstr>
      <vt:lpstr>UCSB III-V FET epitaxy</vt:lpstr>
      <vt:lpstr>UCSB Gate Last Process Flow</vt:lpstr>
      <vt:lpstr>TEM images of III-V FET on Si</vt:lpstr>
      <vt:lpstr>Short gate length:  Lg-20 nm</vt:lpstr>
      <vt:lpstr>Long gate length:  Lg-1 μm</vt:lpstr>
      <vt:lpstr>On-state characteristics</vt:lpstr>
      <vt:lpstr>Subthreshold Characteristics</vt:lpstr>
      <vt:lpstr>Within-wafer uniformity:Lg-45nm devices</vt:lpstr>
      <vt:lpstr>Benchmark of III-V FETs on Si</vt:lpstr>
      <vt:lpstr>Summary</vt:lpstr>
      <vt:lpstr>Slide 16</vt:lpstr>
      <vt:lpstr>Within-wafer uniformity: Vth of Lg-45 nm devices</vt:lpstr>
      <vt:lpstr>Hero device: VLSI 2014 late news (Sanghoon Lee)</vt:lpstr>
      <vt:lpstr>Reducing leakage (3): Ultra-thin channel</vt:lpstr>
      <vt:lpstr>MOSFET: 2.5nm ZrO2/ 1nm Al2O3 / 2.5nm InAs</vt:lpstr>
      <vt:lpstr>Compared to Intel 14nm finFET</vt:lpstr>
      <vt:lpstr>Reducing leakage (5): Recessed InP S/D spacer</vt:lpstr>
      <vt:lpstr>Reducing leakage (6): Doping-graded InP spacer</vt:lpstr>
      <vt:lpstr>Reducing leakage (7): Thicker Dielectric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adfasdffasdf</dc:title>
  <dc:creator>mark rodwell</dc:creator>
  <cp:lastModifiedBy>mark rodwell</cp:lastModifiedBy>
  <cp:revision>831</cp:revision>
  <cp:lastPrinted>2015-04-09T23:59:45Z</cp:lastPrinted>
  <dcterms:created xsi:type="dcterms:W3CDTF">2012-05-09T16:46:43Z</dcterms:created>
  <dcterms:modified xsi:type="dcterms:W3CDTF">2015-05-23T01:03:40Z</dcterms:modified>
</cp:coreProperties>
</file>