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3" r:id="rId2"/>
  </p:sldMasterIdLst>
  <p:notesMasterIdLst>
    <p:notesMasterId r:id="rId40"/>
  </p:notesMasterIdLst>
  <p:handoutMasterIdLst>
    <p:handoutMasterId r:id="rId41"/>
  </p:handoutMasterIdLst>
  <p:sldIdLst>
    <p:sldId id="438" r:id="rId3"/>
    <p:sldId id="440" r:id="rId4"/>
    <p:sldId id="451" r:id="rId5"/>
    <p:sldId id="545" r:id="rId6"/>
    <p:sldId id="546" r:id="rId7"/>
    <p:sldId id="460" r:id="rId8"/>
    <p:sldId id="522" r:id="rId9"/>
    <p:sldId id="465" r:id="rId10"/>
    <p:sldId id="444" r:id="rId11"/>
    <p:sldId id="534" r:id="rId12"/>
    <p:sldId id="529" r:id="rId13"/>
    <p:sldId id="530" r:id="rId14"/>
    <p:sldId id="449" r:id="rId15"/>
    <p:sldId id="531" r:id="rId16"/>
    <p:sldId id="532" r:id="rId17"/>
    <p:sldId id="533" r:id="rId18"/>
    <p:sldId id="467" r:id="rId19"/>
    <p:sldId id="459" r:id="rId20"/>
    <p:sldId id="477" r:id="rId21"/>
    <p:sldId id="469" r:id="rId22"/>
    <p:sldId id="461" r:id="rId23"/>
    <p:sldId id="501" r:id="rId24"/>
    <p:sldId id="535" r:id="rId25"/>
    <p:sldId id="538" r:id="rId26"/>
    <p:sldId id="540" r:id="rId27"/>
    <p:sldId id="541" r:id="rId28"/>
    <p:sldId id="542" r:id="rId29"/>
    <p:sldId id="543" r:id="rId30"/>
    <p:sldId id="544" r:id="rId31"/>
    <p:sldId id="539" r:id="rId32"/>
    <p:sldId id="524" r:id="rId33"/>
    <p:sldId id="525" r:id="rId34"/>
    <p:sldId id="547" r:id="rId35"/>
    <p:sldId id="520" r:id="rId36"/>
    <p:sldId id="526" r:id="rId37"/>
    <p:sldId id="462" r:id="rId38"/>
    <p:sldId id="527" r:id="rId39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</p:showPr>
  <p:clrMru>
    <a:srgbClr val="969696"/>
    <a:srgbClr val="FFFFFF"/>
    <a:srgbClr val="DDDDDD"/>
    <a:srgbClr val="FFFFCC"/>
    <a:srgbClr val="CCCCFF"/>
    <a:srgbClr val="66CCFF"/>
    <a:srgbClr val="CCECFF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21890" autoAdjust="0"/>
    <p:restoredTop sz="77222" autoAdjust="0"/>
  </p:normalViewPr>
  <p:slideViewPr>
    <p:cSldViewPr>
      <p:cViewPr varScale="1">
        <p:scale>
          <a:sx n="96" d="100"/>
          <a:sy n="96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  <a:noFill/>
        </p:spPr>
        <p:txBody>
          <a:bodyPr lIns="92951" tIns="46476" rIns="92951" bIns="46476"/>
          <a:lstStyle/>
          <a:p>
            <a:fld id="{BB367653-D21E-46A1-9351-D9BC6C00A139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"MOSFET_with_AlSb_bottom_barrier"</a:t>
            </a:r>
          </a:p>
          <a:p>
            <a:r>
              <a:rPr lang="en-US" dirty="0" smtClean="0"/>
              <a:t>mesh = 0.15 nm ;</a:t>
            </a:r>
          </a:p>
          <a:p>
            <a:r>
              <a:rPr lang="en-US" dirty="0" smtClean="0"/>
              <a:t>Substrate = InP strained;</a:t>
            </a:r>
          </a:p>
          <a:p>
            <a:r>
              <a:rPr lang="en-US" dirty="0" smtClean="0"/>
              <a:t>Temp=350;</a:t>
            </a:r>
          </a:p>
          <a:p>
            <a:r>
              <a:rPr lang="en-US" dirty="0" smtClean="0"/>
              <a:t>Terminals: gate, channel, substrate;</a:t>
            </a:r>
          </a:p>
          <a:p>
            <a:r>
              <a:rPr lang="en-US" dirty="0" smtClean="0"/>
              <a:t>LeftBoundary gate NSchottky = 3.5 eV;</a:t>
            </a:r>
          </a:p>
          <a:p>
            <a:r>
              <a:rPr lang="en-US" dirty="0" smtClean="0"/>
              <a:t>0.5 nm, SiO2 [PosIon = 0.0E12 percm2 * gaussNorm (z - 70 nm, 2 nm)];</a:t>
            </a:r>
          </a:p>
          <a:p>
            <a:r>
              <a:rPr lang="en-US" dirty="0" smtClean="0"/>
              <a:t>&lt; | channel |</a:t>
            </a:r>
          </a:p>
          <a:p>
            <a:r>
              <a:rPr lang="en-US" dirty="0" smtClean="0"/>
              <a:t>3 nm, InGaAs{In 0.99} [Ntype 1.0E11 percm3] (e) channel (h)channel ; </a:t>
            </a:r>
          </a:p>
          <a:p>
            <a:r>
              <a:rPr lang="en-US" dirty="0" smtClean="0"/>
              <a:t>1.5 nm, InAlAs{In 0.01} [Ntype 1.0E11 percm3]  (e) channel (h)channel ; </a:t>
            </a:r>
          </a:p>
          <a:p>
            <a:r>
              <a:rPr lang="en-US" dirty="0" smtClean="0"/>
              <a:t>3 nm, InGaAs{In 0.99} [Ntype 1.0E11 percm3] (e) channel (h)channel ; </a:t>
            </a:r>
          </a:p>
          <a:p>
            <a:r>
              <a:rPr lang="en-US" dirty="0" smtClean="0"/>
              <a:t>&gt;</a:t>
            </a:r>
          </a:p>
          <a:p>
            <a:r>
              <a:rPr lang="en-US" dirty="0" smtClean="0"/>
              <a:t>0.5 nm, SiO2 [PosIon = 0.0E12 percm2 * gaussNorm (z - 70 nm, 2 nm)];</a:t>
            </a:r>
          </a:p>
          <a:p>
            <a:r>
              <a:rPr lang="en-US" dirty="0" smtClean="0"/>
              <a:t>RightBoundary substrate NSchottky = 3.5 eV;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2" tIns="46471" rIns="92942" bIns="46471"/>
          <a:lstStyle/>
          <a:p>
            <a:fld id="{929B687A-ACA1-41DC-AF36-8E666E063186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4872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Area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cxnSp>
        <p:nvCxnSpPr>
          <p:cNvPr id="8196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sldNum="0" hdr="0" dt="0"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424" y="1664825"/>
            <a:ext cx="8988575" cy="1981200"/>
          </a:xfrm>
        </p:spPr>
        <p:txBody>
          <a:bodyPr/>
          <a:lstStyle/>
          <a:p>
            <a:pPr>
              <a:lnSpc>
                <a:spcPct val="117000"/>
              </a:lnSpc>
            </a:pPr>
            <a:r>
              <a:rPr lang="en-US" sz="3200" smtClean="0"/>
              <a:t>Record-Performance In(Ga)As MOSFETs</a:t>
            </a:r>
            <a:br>
              <a:rPr lang="en-US" sz="3200" smtClean="0"/>
            </a:br>
            <a:r>
              <a:rPr lang="en-US" sz="3200" smtClean="0"/>
              <a:t>Targeting ITRS High-Performance </a:t>
            </a:r>
            <a:br>
              <a:rPr lang="en-US" sz="3200" smtClean="0"/>
            </a:br>
            <a:r>
              <a:rPr lang="en-US" sz="3200" smtClean="0"/>
              <a:t>and Low-Power Logic</a:t>
            </a:r>
            <a:br>
              <a:rPr lang="en-US" sz="3200" smtClean="0"/>
            </a:br>
            <a:endParaRPr lang="en-US" sz="3200" dirty="0" smtClean="0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60363" y="0"/>
            <a:ext cx="8174037" cy="28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300" b="0" i="1" smtClean="0">
                <a:solidFill>
                  <a:srgbClr val="000000"/>
                </a:solidFill>
                <a:latin typeface="Arial" charset="0"/>
                <a:cs typeface="Arial" charset="0"/>
              </a:rPr>
              <a:t> 227th Electrochemical Society Meeting, Chicago, May 24-28, 2015 </a:t>
            </a:r>
            <a:endParaRPr lang="en-US" sz="1300" b="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157" name="AutoShape 6" descr="data:image/jpeg;base64,/9j/4AAQSkZJRgABAQAAAQABAAD/2wCEAAkGBwgHERUIBwgUFBUWFhYVFRcWExYRFxsXFh0iFxYZExcYHCggIBoqGxceJzEhJSkrMS4uGCA/ODMsNzQtLjcBCgoKDg0OGxAQGjAmICYvMS8vNi0sLCwxMTU4LDcrNiwsLC4vMiwvLzAsLS0vLCwsLDcsMCwuLCwtLDQsLCwsLf/AABEIAQsAvQMBEQACEQEDEQH/xAAcAAEAAgMBAQEAAAAAAAAAAAAABggBAgUHBAP/xABFEAACAQIBBgoHBgQFBQEAAAAAAQIDBAUGBxEhMXEXMjVBUVVhcpKzEiKBkaHS0xNCUnOxwRQ0YnQzgpOi0SSywuHxI//EABsBAQACAwEBAAAAAAAAAAAAAAABAgQFBgMH/8QANxEBAAECAwMMAQQBAwUAAAAAAAECAwQRMQUSIQYTMkFRYXGBkaHB0bEiM+HwQhQjUjSCorLx/9oADAMBAAIRAxEAPwD3EAAAAAAAAAAAAAAAAAAAAAAAAAAAAAAAAAAAAAAAAAAAAAAAAAAAAAAAAAAAAAAAAAAAAAAAAAAAAAAAAAAAAAAAAYerWB5LHPvhD1rBbjxU/mIzekW5lnh2wnqW48VP5hvHNycO2E9S3Hip/MN45uTh2wnqW48VP5hvHNycO2E9S3Hip/MN45uTh2wnqW48VP5hvHNyRz64VLVHBLh7nTf7kTVEapps1VTlTxnubSz44ZHXLAblb/QX7kRXTOkr1YW7TGdVMxHfEw04dsIezBrjxU/mLZvPm5lnh2wnqW48VP5hvHNycO2E9S3Hip/MN45uTh2wnqW48VP5hvHNycO2E9S3Hip/MN45uTh2wnqW48VP5hvHNycO2E9S3Hip/MN45uXouS2N0so7Sli9vRlCNVSajLQ2tEnHXo1fdJUmMpydUIAAAAAAAYlsApbS4q3IpLKp0hsQkAAbQhKo1CnHS3sREzERnK9u3XdriiiM5nSHcs8Hp0/WufWfR91f8muu4uqeFHCHZ4Dk7atxFWI/VV2dUffnw7nShCNNejCKS6EtBiTMzOcuit26LdO7RERHdGTYhd81zYW1z/iU9fStT9//ACetu/XRpLXYvZWFxMfro49scJ9evzzhwb+wqWetvTHmf7M2Vm/Tc8XFbS2TdwU560TpPxPZ+J9nyHu1QAAAALQZoeRrTuz8yReNGNX0pTElUAAAAAABiWwCltLirciksqnSGxCQABIcHslbx+1mvWkvcuZGrxV7fq3Y0h3mwtmxh7XO1x+uqPSOz5n06nRMVvwAAA1qQjUThOOlPU0TEzE5w87lui5RNFcZxOqL31s7SbpPZtT7Gbizc5yjefNto4KcHfm1OmseH94S+c9WCAAAFoM0PI1p3Z+ZIvGjGr6UpiSqAAAAAAAxLYBS2lxVuRSWVTpDYhIB+1lSVapGm+d69y1v4I87tW7RMszAWIv4q3bnSZ4+EcZ9oSw0r6eAAAAABysoKXpQjVS2PR7H/wC0jMwVWVU0uY5TWIqs0XY1icvKf5iHCNk4sAAALQZoeRrTuz8yReNGNX0pTElUAAAAAABiWwCltLirciksqnSGxCQD7MHa+2jp7f0Zj4r9qf71tvsKYjH28+//ANZSY1L6IAAAAAB8GN/4L3x/VGThP3Y82j5Q/wDQ1eNP5hHDauAAAAC0GaHka07s/MkXjRjV9KUxJVAAAAAAAYlsApbS4q3IpLKp0hsQkA/S2q/YTjV6Gn7Of4FLlO9TNLIwl/mL9F3smJ8uv2S1NPWmaR9SiYmM4ZCQAAAAcfKCstEaCfP6T3LUv1+BnYKjjNXk5TlPiI3aLEa570/iPXj6OKbBx4AAAWgzQ8jWndn5ki8aMavpSmJKoAAAAAADEtgFLaXFW5FJZVOkNiEgADt4LfJpWtV61xe1dG9GuxdjKd+PN2PJ/acVUxhbk8Y6PfHZ4x1d3g65hOqAAAD8rivTtourVepfHsRaiia6t2GNisVbw1qbtyeEe/dHei1zXncSdWptfwXMjc26IopimHzXF4mvE3qrtes+3ZH98X5l2OAAAFoM0PI1p3Z+ZIvGjGr6UpiSqAAAAAAAxLYBS2lxVuRSWVTpDYhIAAAdWzxmdP1LqPpL8S2+1c5hXcHE8aODp8ByjrtxFGIjejtjXzjr8dfGXTp4haVOLcR9r9F+5mHVh7lP+Lo7W1sFdj9N2POcp9JyfpK7toa5V4r/ADIrFqudKZ9HtXj8LRGdV2mP+6Hx3GMW9PVR0zfuXvf7HvRg656XBqcVyiw1qMrX659I9Z+Ilxbq6q3T9OtLcuZbjYW7VNuMqXIYzHXsXXv3Z8I6o8PvV+J6MQAAAAFoM0PI1p3Z+ZIvGjGr6UpiSqAAAAAAAxLYBS2lxVuRSWVTpDYhIAAAAAAAAAAAAAABaDNDyNad2fmSLxoxq+lKYkqgAAAAAAMS2AUtpcVbkUllU6Q2ISAAAHbybyTxrKV6MLtNMU9Eqkn6FNPtlzvsim+wwMbtLDYOP92rj2Rxn0+8oI46PQsOzLw0elimMtv8NKmopPn9abenwo5y9yrnP/ates/Efa24+2tmYwlrRQxa4T6ZKnNe5RX6nhTyrv5/qt0+WcfMm53onj+afHsNTrYfUhdRXNBOnU/022n7JN9huMJylwt6d25E0T38Y9fuMu9G7MIFOEqbdOpFpptNNNNNammnrT7DoImJjONEMEgAAAALQZoeRrTuz8yReNGNX0pTElUAAAAAABiWwCltLirciksqnSGxCQABOM2mQzynm73EU1bU3oehuLqT/BFrWorna6dC16WtDtvbH+jp5u3+5PtHb49kec99qYze9W1vRtIRt7WlGEIpKMYpRiktiSWxHz2uuquqaq5zmdc136lUgACGZwchLXKeDurSKhdRXqz2Kej7lXs6JbVu0o3eyNs14OuKK+NudY7O+PmOvxUqpz4wr9WpVLeUqFeDjKLcZRepqUXoafamj6LTVFVMVUznE8YUaFgAAALQZoeRrTuz8yReNGNX0pTElUAAAAAABiWwCltLirciksqnSGxCQD9rK1q31SFnbL16k40496b9FaezSyly5Taom5VpETM+XEWkwTC7fBbenhtnHRCnFRXa+eT7W9Lfa2fJ8ViK8Requ16zP9jy0esRk+08EgAAAA8Uz3YFGzuKeM28NCrJwqaNn2kF6r3uHlnc8mMZNyzVYqnjTxjwn6n8vOqMpeZnUqgAABaDNDyNad2fmSLxoxq+lKYkqgAAAAAAMS2AUtpcVbkUllU6Q2ISASvNZQVxi1spLVF1J+GnJr46DUber3Nn3Mu6PePhMRxWMPmj1AAAAAAguee3hWwuVWS106tKa3uX2f6TZv8Ak1XNOOiI64mPbP4Ur0eBH0NQAAALQZoeRrTuz8yReNGNX0pTElUAAAAAABiWwCltLirciksqnSGxCQCS5t7yFjilrVqS0JzdP/Vi6cf90kavbVqbmAu0x2Z+kxP4hMarJHzF6gAAAAAQDPZeRt8OVs9tWtTit0dNRvd6i96Oi5MWpqxm/wD8aZn14fKlejwc+gKAAABaDNDyNad2fmSLxoxq+lKYkqgAAAAAAMS2AUtpcVbkUllU6Q2ISAbQnOm1UpTakmmmtqa1prt0kTETGU6CzORuUFHKW0p4hTa9LR6NWK+7UXGW7nXY0fLNpYKrB4iq1Omsd8dX1Pe9KZzh3DBWAAAAB4Bncyjhjl5/C2s9NK3UoJrZKo3/APo12alH/K+k+icnsBOGw2/XH6q+Pl1ffm8pnOUHN8gAAALQZoeRrTuz8yReNGNX0pTElUAAAAAABiWwCltLirciksqnSGxCQABIMjMq7zJSv/E2y9KnLQqtNvQpJbGnzSWl6H2s120tm28da3KuExpPZ/HamJyWBycyjwvKSn/E4XcqWz0oPVUg+icdq37HzNnzrGYC/hK9y7Tl2T1T4T/Z7XpExLrGGkAxOUYJynJJLW29SSXSIiZnKB5NnFzmUpRlhOTNfS5aY1K8XqS540Hzt/jWpc2l612GxuT9UVRfxUaaUz+avr14cJpNWejyJLRqR2SgAAAALQZoeRrTuz8yReNGNX0pTElUAAAAAABiWwCltLirciksqnSGxCQAAA/W1ubizmrizrzpzWyUJOElua1lLlui5Tu1xEx2TGcCYYfnTyqsl6FS4p1vzaWl++m46faaW9ycwNyc4pmnwn7zTvS+yrngylmtEbe1j2qnUb+NTQeNPJfBRPGap84+kzVKLY5lTjmP+riuJTnH8C0Qp9K0wgkno6XpZtsLs7C4XjaoiJ7dZ9Z4+is8XHM0AAAAAAtBmh5GtO7PzJF40Y1fSlMSVQAAAAAAGJbAKW0uKtyKSyqdIbEJAAADalTnWap0oOUnsSTk3uSIqqimM5nKFaqqaKZqqnKI7eDu2mR+N3PrO2UF/XJL4LS/ejX3Nq4aj/LPwhqL238DbnLfz8Iz9+Ee76KmQuMwWmLpS7FN/vFHnG2MNPbHl/Lxp5S4KZ470eX1MuLiGE4hhv8APWkoLp0aY+JaVp9pnWcTavft1RP59NW1w2Ow+J/Zrifz6Tx9nxHuygAAAAALQZoeRrTuz8yReNGNX0pTElUAAAAAABiWwCltLirciksqnSGxCQAB0sCwa5xup9hb6ktc5taVFfu+hGLi8XRhqN6ryjtYO0NoWsFa5yvjM6R2/wAds/L1HB8GssHj9nZ0tf3pPXKXef7bDk8Ti7uIqzrny6ofOsbtG/jK967PDqjqjwj51dExmCAazhGonCpFNPU01pTXaiYmYnOFqappnOmcpQXKvI+FJO+wiGzXOmterndP5fd0G/2ftSZmLd6fCfv79XY7H2/NdUWcTPhV8T9+vag5v3XAAAAAtBmh5GtO7PzJF40Y1fSlMSVQAAAAAAGJbAKW0uKtyKSyqdIbEJAMpOXqxWlvUktel82gZ5akzEcZewZO4VDB6EbZL1uNN9M3t9i2LsRxWMxM4i7NfV1eD5ftPHVYzEVXOrSO6P7xnvdMxWuAAAAB5blvhEcMuPtKEdEKumSXRJcdLs1p+063ZeKm9Zyq1p4fT6LsDHzisNu1z+qjhPh1T8eSOmybwAAALQZoeRrTuz8yReNGNX0pTElUAAAAAABiWwCltLirciksqnSGxCQDr5JUI3N7RpzWpScvAnJfFIw9oVzRhq5jsy9ZyazbN2bWBu1R2Zes5fL104x8xAAAAAAi2cS3VW0VbnhUi/Y/Va+K9xttjV7uI3e2J+3R8mbs04yaP+VM+3H4eaHUu+AAAC0GaHka07s/MkXjRjV9KUxJVAAAAAAAYlsApbS4q3IpLKp0hsQkA7mRVRU76k3z+nH3xej4mBtOnPC1+X5ajbtG9gLmXdPvD1g4981AAAAAAjeX9WNOylFvjThFb9PpfpFmz2RTM4mJ7In6+W/5N0TVjonsiZ9svl5edY+hAAABaDNDyNad2fmSLxoxq+lKYkqgAAAAAAMS2AUtpcVbkUllU6Q2ISAfra152s43FLbCSkt8XpKXKIrpmidJjJ53bVN23Vbq0mJj1e0WN3SvqcbqhLTGaTXt5n2nD3bdVquaKtYfKcRYrsXarVesTk/c83gAAAADz3OPiUa1SGHUpcT1596XFW9R/wC46TYuH3aJuz18I8P/AL+HccmMHNFqrEVf5cI8I19Z/CGm7dSAAAFoM0PI1p3Z+ZIvGjGr6UpiSqAAAAAAAxLYBS2lxVuRSWVTpDYhIAAk+RuUiwl/wl7J/ZSelPb6Enz918//ANNVtLAc/G/R0o9/5c/tzY/+rp52104/8o++z07HpdOcKqVSnJNNaU09Kaexpo5aYmJylwFVNVMzTVGUw2IVAAHByoyjo4LD7Om1KtJerHo/qn0Ls5/e1sMBgKsTVnPCmNZ+I/vButk7Irxte9VwojWe3ujv/HpE+WVqtSvJ1a09MpNuTe1t7WdbTTFMRTGkPotFFNFMU0xlEcIaFlgAAAtBmh5GtO7PzJF40Y1fSlMSVQAAAAAAGJbAKW0uKtyKSyqdIbEJAAADqYPlBiOD+raVtMfwS9aHsW1ezQYmJwVnEdOOPbGv98Wvxuy8NjONynj2xwn+fNK7XODbtf8AWWE0/wCiSmv92g1FzYdef6K48+H25u9yVuRP+1cifGJj8Zv3lnAwz7lrWe9QX/mecbEvddVPv9PGnktis+NdPv8ATi4nl1f3K+zsaSorp0+nP2NrQvc95nWNjWqJzuTve0NthOTOHtTvXpmufSPufXyRWpOdVupVm5N6229Lb6W2beIimMojg6OmmKYimmMojsakpAAAABaDNDyNad2fmSLxoxq+lKYkqgAAAAAAMS2AUtpcVbkUllU6Q2ISAAAAAAAAAAAAAAAWgzQ8jWndn5ki8aMavpSmJKoAAAAAAA9eoDypZisnlqWKXfio/SIyX35Z4C8n+tbvxUfpDKDnKjgLyf61u/FR+kMoOcqOAvJ/rW78VH6Qyg5yo4C8n+tbvxUfpDKDnKjgLyf61u/FR+kMoOcqeUZxMnLXJW+lhVjWnOChCWmo4uWmS0vixS0ewrL1onOOKMkLvqwu2jeV6VpUk0qlWnTbW1KclFtaefQwiZyh7nwF5P8AWt34qP0i+UPDnKjgLyf61u/FR+kMoOcqOAvJ/rW78VH6Qyg5yo4C8n+tbvxUfpDKDnKjgLyf61u/FR+kMoOcqOAvJ/rW78VH6Qyg5yp6Bkzglvk5a08ItKs5QpJqLnocnpk5a/RSW2XQSrM5zm6gQAAAAAAAAAAAAAAAVtz5crz/ACqP6MpOr3t6IAQ9HQyd/nLb+4oeZEmFatFwS7GAAAAAAAAAAAAAAAAAAAAAAAFbc+XK8/yqP6MpOr3t6IAQ9HQyd/nLb+4oeZEmFatFwS7GAAAAAAAAAAAAAAAAAAAAAAAFbc+XK8/yqP6MpOr3t6IAQ9HQyd/nLb+4oeZEmFatFwS7GAAAAAAAAAAAAAAAAAAAAAAAFbc+XK8/yqP6MpOr3t6IAQ9HQyd/nLb+4oeZEmFatFwS7GAAAAAAAAAAD//Z"/>
          <p:cNvSpPr>
            <a:spLocks noChangeAspect="1" noChangeArrowheads="1"/>
          </p:cNvSpPr>
          <p:nvPr/>
        </p:nvSpPr>
        <p:spPr bwMode="auto">
          <a:xfrm>
            <a:off x="120650" y="-130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2236" y="4618350"/>
            <a:ext cx="8717934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27100" eaLnBrk="1" hangingPunct="1">
              <a:buClr>
                <a:srgbClr val="FF0000"/>
              </a:buClr>
              <a:defRPr/>
            </a:pPr>
            <a:r>
              <a:rPr lang="en-US" sz="2800" b="0" i="1" kern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M. Rodwell, C. Y. Huang, S. Lee, V. Chobpattana, </a:t>
            </a:r>
            <a:br>
              <a:rPr lang="en-US" sz="2800" b="0" i="1" kern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800" b="0" i="1" kern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B. Thibeault, W. Mitchell, S. Stemmer, A. Gossard</a:t>
            </a:r>
            <a:r>
              <a:rPr lang="en-US" sz="2800" i="1" kern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2800" i="1" kern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800" i="1" kern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University of California, Santa Barbara</a:t>
            </a:r>
            <a:endParaRPr lang="en-US" sz="2800" i="1" kern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457200" y="202980"/>
            <a:ext cx="8458200" cy="398463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Reducing leakage (3): Ultra-thin channel</a:t>
            </a: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63492" name="Straight Connector 15"/>
          <p:cNvCxnSpPr>
            <a:cxnSpLocks noChangeShapeType="1"/>
          </p:cNvCxnSpPr>
          <p:nvPr/>
        </p:nvCxn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74" y="779055"/>
            <a:ext cx="7952426" cy="57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205890" y="6530343"/>
            <a:ext cx="279300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alibri" pitchFamily="34" charset="0"/>
              </a:rPr>
              <a:t>*Heavy elements look brighter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245985" y="6530343"/>
            <a:ext cx="276126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alibri" pitchFamily="34" charset="0"/>
              </a:rPr>
              <a:t>Courtesy of S. Kraemer (UCSB)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80901" y="6540695"/>
            <a:ext cx="29102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Lee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et al.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, 2014 VSLI Symposium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leakage (3): Ultra-thin channel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07CCA596-8F9D-4AEC-9D7D-C74CD7C7B84B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11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1315"/>
            <a:ext cx="377983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46625" y="0"/>
            <a:ext cx="189737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0" smtClean="0">
                <a:latin typeface="Calibri" pitchFamily="34" charset="0"/>
              </a:rPr>
              <a:t>S. Lee et al., VLSI 2014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2403" t="8369" r="12669" b="3874"/>
          <a:stretch>
            <a:fillRect/>
          </a:stretch>
        </p:blipFill>
        <p:spPr bwMode="auto">
          <a:xfrm>
            <a:off x="5330949" y="779055"/>
            <a:ext cx="2959905" cy="27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 l="3560" t="8977" r="10744" b="2850"/>
          <a:stretch>
            <a:fillRect/>
          </a:stretch>
        </p:blipFill>
        <p:spPr bwMode="auto">
          <a:xfrm>
            <a:off x="1004935" y="772676"/>
            <a:ext cx="2808115" cy="257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4951475" y="3201315"/>
            <a:ext cx="834845" cy="607160"/>
          </a:xfrm>
          <a:prstGeom prst="straightConnector1">
            <a:avLst/>
          </a:prstGeom>
          <a:noFill/>
          <a:ln w="1270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 l="2116" t="8987" r="12952" b="2199"/>
          <a:stretch>
            <a:fillRect/>
          </a:stretch>
        </p:blipFill>
        <p:spPr bwMode="auto">
          <a:xfrm>
            <a:off x="937055" y="3429000"/>
            <a:ext cx="3255470" cy="303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53145" y="6377869"/>
            <a:ext cx="73088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[1] Lin  IEDM 2013,[2] T.-W. Kim  IEDM 2013,[3] Chang  IEDM 2013,[4] Kim </a:t>
            </a:r>
            <a:r>
              <a:rPr lang="en-US" altLang="ko-KR" sz="140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IEDM </a:t>
            </a:r>
            <a:r>
              <a:rPr lang="en-US" altLang="ko-KR" sz="1400" smtClean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2013</a:t>
            </a:r>
            <a:r>
              <a:rPr lang="en-US" altLang="ko-KR" sz="1400" dirty="0">
                <a:latin typeface="Calibri" pitchFamily="34" charset="0"/>
                <a:ea typeface="Malgun Gothic" pitchFamily="34" charset="-127"/>
                <a:cs typeface="TimesNewRomanPSMT"/>
              </a:rPr>
              <a:t/>
            </a:r>
            <a:br>
              <a:rPr lang="en-US" altLang="ko-KR" sz="1400" dirty="0">
                <a:latin typeface="Calibri" pitchFamily="34" charset="0"/>
                <a:ea typeface="Malgun Gothic" pitchFamily="34" charset="-127"/>
                <a:cs typeface="TimesNewRomanPSMT"/>
              </a:rPr>
            </a:br>
            <a:r>
              <a:rPr lang="en-US" altLang="ko-KR" sz="1400" smtClean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[5</a:t>
            </a:r>
            <a:r>
              <a:rPr lang="en-US" altLang="ko-KR" sz="1400" dirty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] Lee APL 2013 (UCSB), [6] D. H. Kim IEDM 2012,[7] Gu IEDM 2012,[8] </a:t>
            </a:r>
            <a:r>
              <a:rPr lang="en-US" altLang="ko-KR" sz="14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Radosavljevic IEDM 2009</a:t>
            </a:r>
            <a:r>
              <a:rPr lang="en-US" altLang="ko-KR" sz="1400" dirty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 </a:t>
            </a:r>
            <a:endParaRPr lang="en-US" altLang="ko-KR" sz="1400" dirty="0">
              <a:latin typeface="Calibri" pitchFamily="34" charset="0"/>
              <a:ea typeface="굴림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MOSFET: 2.5nm ZrO</a:t>
            </a:r>
            <a:r>
              <a:rPr lang="en-US" baseline="-25000" dirty="0" smtClean="0"/>
              <a:t>2</a:t>
            </a:r>
            <a:r>
              <a:rPr lang="en-US" dirty="0" smtClean="0"/>
              <a:t>/ 1nm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/ 2.5nm InAs</a:t>
            </a:r>
            <a:endParaRPr 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l="2162" t="7922" b="2614"/>
          <a:stretch>
            <a:fillRect/>
          </a:stretch>
        </p:blipFill>
        <p:spPr bwMode="auto">
          <a:xfrm>
            <a:off x="1868488" y="833438"/>
            <a:ext cx="555466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9565" y="5705850"/>
            <a:ext cx="76168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i="1" dirty="0">
                <a:latin typeface="Calibri" pitchFamily="34" charset="0"/>
              </a:rPr>
              <a:t>61 mV/dec Subthreshold swing at V</a:t>
            </a:r>
            <a:r>
              <a:rPr lang="en-US" altLang="en-US" sz="3200" i="1" baseline="-25000" dirty="0">
                <a:latin typeface="Calibri" pitchFamily="34" charset="0"/>
              </a:rPr>
              <a:t>DS</a:t>
            </a:r>
            <a:r>
              <a:rPr lang="en-US" altLang="en-US" sz="3200" i="1" dirty="0">
                <a:latin typeface="Calibri" pitchFamily="34" charset="0"/>
              </a:rPr>
              <a:t>=0.1 V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i="1" dirty="0">
                <a:latin typeface="Calibri" pitchFamily="34" charset="0"/>
              </a:rPr>
              <a:t>Negligible hysteresis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12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1" y="165515"/>
            <a:ext cx="8492970" cy="398462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Compared to Intel 14nm finFET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545" y="2415575"/>
            <a:ext cx="3924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315" y="2478050"/>
            <a:ext cx="3695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5985" y="6029716"/>
            <a:ext cx="85761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b="0" dirty="0" smtClean="0">
                <a:latin typeface="Calibri" pitchFamily="34" charset="0"/>
              </a:rPr>
              <a:t>I</a:t>
            </a:r>
            <a:r>
              <a:rPr lang="en-US" altLang="en-US" sz="2400" b="0" baseline="-25000" dirty="0" smtClean="0">
                <a:latin typeface="Calibri" pitchFamily="34" charset="0"/>
              </a:rPr>
              <a:t>off</a:t>
            </a:r>
            <a:r>
              <a:rPr lang="en-US" altLang="en-US" sz="2400" b="0" dirty="0" smtClean="0">
                <a:latin typeface="Calibri" pitchFamily="34" charset="0"/>
              </a:rPr>
              <a:t>=10nA/</a:t>
            </a:r>
            <a:r>
              <a:rPr lang="en-US" altLang="en-US" sz="2400" b="0" dirty="0" smtClean="0">
                <a:latin typeface="Symbol" pitchFamily="18" charset="2"/>
              </a:rPr>
              <a:t>m</a:t>
            </a:r>
            <a:r>
              <a:rPr lang="en-US" altLang="en-US" sz="2400" b="0" dirty="0" smtClean="0">
                <a:latin typeface="Calibri" pitchFamily="34" charset="0"/>
              </a:rPr>
              <a:t>m, I</a:t>
            </a:r>
            <a:r>
              <a:rPr lang="en-US" altLang="en-US" sz="2400" b="0" baseline="-25000" dirty="0" smtClean="0">
                <a:latin typeface="Calibri" pitchFamily="34" charset="0"/>
              </a:rPr>
              <a:t>on</a:t>
            </a:r>
            <a:r>
              <a:rPr lang="en-US" altLang="en-US" sz="2400" b="0" dirty="0" smtClean="0">
                <a:latin typeface="Calibri" pitchFamily="34" charset="0"/>
              </a:rPr>
              <a:t>=0.45mA/</a:t>
            </a:r>
            <a:r>
              <a:rPr lang="en-US" altLang="en-US" sz="2400" b="0" dirty="0" smtClean="0">
                <a:latin typeface="Symbol" pitchFamily="18" charset="2"/>
              </a:rPr>
              <a:t>m</a:t>
            </a:r>
            <a:r>
              <a:rPr lang="en-US" altLang="en-US" sz="2400" b="0" dirty="0" smtClean="0">
                <a:latin typeface="Calibri" pitchFamily="34" charset="0"/>
              </a:rPr>
              <a:t>m  @V</a:t>
            </a:r>
            <a:r>
              <a:rPr lang="en-US" altLang="en-US" sz="2400" b="0" baseline="-25000" dirty="0" smtClean="0">
                <a:latin typeface="Calibri" pitchFamily="34" charset="0"/>
              </a:rPr>
              <a:t>DS</a:t>
            </a:r>
            <a:r>
              <a:rPr lang="en-US" altLang="en-US" sz="2400" b="0" dirty="0" smtClean="0">
                <a:latin typeface="Calibri" pitchFamily="34" charset="0"/>
              </a:rPr>
              <a:t>=0.5V </a:t>
            </a:r>
            <a:r>
              <a:rPr lang="en-US" altLang="en-US" sz="2400" i="1" dirty="0" smtClean="0">
                <a:latin typeface="Calibri" pitchFamily="34" charset="0"/>
              </a:rPr>
              <a:t>per </a:t>
            </a:r>
            <a:r>
              <a:rPr lang="en-US" altLang="en-US" sz="2400" i="1" dirty="0" smtClean="0">
                <a:latin typeface="Symbol" pitchFamily="18" charset="2"/>
              </a:rPr>
              <a:t>m</a:t>
            </a:r>
            <a:r>
              <a:rPr lang="en-US" altLang="en-US" sz="2400" i="1" dirty="0" smtClean="0">
                <a:latin typeface="Calibri" pitchFamily="34" charset="0"/>
              </a:rPr>
              <a:t>m of fin footprint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dirty="0" smtClean="0">
                <a:solidFill>
                  <a:schemeClr val="tx2"/>
                </a:solidFill>
                <a:latin typeface="Calibri" pitchFamily="34" charset="0"/>
              </a:rPr>
              <a:t>Re-normalizing to fin periphery: ~0.24 mA/</a:t>
            </a:r>
            <a:r>
              <a:rPr lang="en-US" altLang="en-US" sz="24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altLang="en-US" sz="2400" dirty="0" smtClean="0">
                <a:solidFill>
                  <a:schemeClr val="tx2"/>
                </a:solidFill>
                <a:latin typeface="Calibri" pitchFamily="34" charset="0"/>
              </a:rPr>
              <a:t>m</a:t>
            </a:r>
            <a:endParaRPr lang="en-US" alt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5885370" y="4312950"/>
            <a:ext cx="280811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 l="9349" r="7216"/>
          <a:stretch>
            <a:fillRect/>
          </a:stretch>
        </p:blipFill>
        <p:spPr bwMode="auto">
          <a:xfrm>
            <a:off x="18300" y="2795050"/>
            <a:ext cx="1517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73670" y="3402210"/>
            <a:ext cx="531265" cy="53126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3790" y="1152150"/>
            <a:ext cx="3324530" cy="14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355" y="1228045"/>
            <a:ext cx="1481204" cy="12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888945" y="778761"/>
            <a:ext cx="478138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1600" b="0" dirty="0" smtClean="0">
                <a:latin typeface="Calibri" pitchFamily="34" charset="0"/>
              </a:rPr>
              <a:t>S. Natarajan et al, IEDM 2014, December, San Francisco</a:t>
            </a:r>
            <a:endParaRPr lang="en-US" alt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13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532962" cy="398463"/>
          </a:xfrm>
        </p:spPr>
        <p:txBody>
          <a:bodyPr/>
          <a:lstStyle/>
          <a:p>
            <a:r>
              <a:rPr lang="en-US" sz="2400" dirty="0" smtClean="0"/>
              <a:t>Off-state comparison: 2.5 </a:t>
            </a:r>
            <a:r>
              <a:rPr lang="en-US" sz="2400" smtClean="0"/>
              <a:t>nm vs. </a:t>
            </a:r>
            <a:r>
              <a:rPr lang="en-US" sz="2400" dirty="0" smtClean="0"/>
              <a:t>5.0 nm-thick InAs channel</a:t>
            </a:r>
            <a:endParaRPr lang="en-US" sz="24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252913" y="909638"/>
            <a:ext cx="4518025" cy="3908425"/>
            <a:chOff x="4794917" y="1617611"/>
            <a:chExt cx="3689350" cy="3241675"/>
          </a:xfrm>
        </p:grpSpPr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917" y="1617611"/>
              <a:ext cx="3689350" cy="324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6926110" y="1646017"/>
              <a:ext cx="1139082" cy="280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2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dirty="0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5.0 nm InAs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5534020" y="1646018"/>
              <a:ext cx="1139082" cy="280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2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dirty="0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2.5 nm InAs</a:t>
              </a:r>
            </a:p>
          </p:txBody>
        </p:sp>
      </p:grp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396875" y="993775"/>
          <a:ext cx="4013200" cy="3568700"/>
        </p:xfrm>
        <a:graphic>
          <a:graphicData uri="http://schemas.openxmlformats.org/presentationml/2006/ole">
            <p:oleObj spid="_x0000_s208898" name="Graph" r:id="rId5" imgW="3291840" imgH="2926080" progId="">
              <p:embed/>
            </p:oleObj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3250" y="4932363"/>
            <a:ext cx="83327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4788" indent="-204788" defTabSz="927100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Better SS at all gate lengths </a:t>
            </a:r>
          </a:p>
          <a:p>
            <a:pPr marL="0" indent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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Better electrostatics (aspect ratio) and reduced BTBT (quantized E</a:t>
            </a:r>
            <a:r>
              <a:rPr lang="en-US" altLang="en-US" sz="2000" b="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~10:1 reduction in minimum off-state leakage</a:t>
            </a:r>
          </a:p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~5:1 increase in gate leakage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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increased eigenstate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4913" y="1778000"/>
            <a:ext cx="1122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</a:rPr>
              <a:t>L</a:t>
            </a:r>
            <a:r>
              <a:rPr lang="en-US" altLang="en-US" sz="1400" b="1" i="1" baseline="-25000" dirty="0">
                <a:solidFill>
                  <a:srgbClr val="000000"/>
                </a:solidFill>
              </a:rPr>
              <a:t>g </a:t>
            </a:r>
            <a:r>
              <a:rPr lang="en-US" altLang="en-US" sz="1400" b="1" dirty="0">
                <a:solidFill>
                  <a:srgbClr val="000000"/>
                </a:solidFill>
              </a:rPr>
              <a:t>=500 nm</a:t>
            </a:r>
            <a:endParaRPr lang="en-US" altLang="en-US" sz="1400" b="1" i="1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53225" y="1795463"/>
            <a:ext cx="1122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</a:rPr>
              <a:t>L</a:t>
            </a:r>
            <a:r>
              <a:rPr lang="en-US" altLang="en-US" sz="1400" b="1" i="1" baseline="-25000" dirty="0">
                <a:solidFill>
                  <a:srgbClr val="000000"/>
                </a:solidFill>
              </a:rPr>
              <a:t>g </a:t>
            </a:r>
            <a:r>
              <a:rPr lang="en-US" altLang="en-US" sz="1400" b="1" dirty="0">
                <a:solidFill>
                  <a:srgbClr val="000000"/>
                </a:solidFill>
              </a:rPr>
              <a:t>=500 nm</a:t>
            </a:r>
            <a:endParaRPr lang="en-US" altLang="en-US" sz="1400" b="1" i="1" baseline="-25000" dirty="0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14</a:t>
            </a:fld>
            <a:endParaRPr lang="en-US" sz="1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On-state comparison: 2.5 </a:t>
            </a:r>
            <a:r>
              <a:rPr lang="en-US" sz="2400" smtClean="0"/>
              <a:t>nm vs. </a:t>
            </a:r>
            <a:r>
              <a:rPr lang="en-US" sz="2400" dirty="0" smtClean="0"/>
              <a:t>5.0 nm-thick InAs channel</a:t>
            </a:r>
            <a:endParaRPr lang="en-US" sz="2400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992188" y="552450"/>
          <a:ext cx="3448050" cy="3063875"/>
        </p:xfrm>
        <a:graphic>
          <a:graphicData uri="http://schemas.openxmlformats.org/presentationml/2006/ole">
            <p:oleObj spid="_x0000_s209922" name="Graph" r:id="rId4" imgW="3291840" imgH="2926080" progId="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648200" y="585788"/>
          <a:ext cx="3895725" cy="2976562"/>
        </p:xfrm>
        <a:graphic>
          <a:graphicData uri="http://schemas.openxmlformats.org/presentationml/2006/ole">
            <p:oleObj spid="_x0000_s209923" name="Graph" r:id="rId5" imgW="3895344" imgH="2977286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714375" y="3246438"/>
          <a:ext cx="3895725" cy="2976562"/>
        </p:xfrm>
        <a:graphic>
          <a:graphicData uri="http://schemas.openxmlformats.org/presentationml/2006/ole">
            <p:oleObj spid="_x0000_s209924" name="Graph" r:id="rId6" imgW="3896563" imgH="2977286" progId="">
              <p:embed/>
            </p:oleObj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595688"/>
            <a:ext cx="336550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35613" y="5975350"/>
            <a:ext cx="2244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</a:rPr>
              <a:t>1D-Possion Schrodinger solver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</a:rPr>
              <a:t>(coded by W. </a:t>
            </a:r>
            <a:r>
              <a:rPr lang="en-US" altLang="en-US" sz="1000" dirty="0" smtClean="0">
                <a:solidFill>
                  <a:srgbClr val="000000"/>
                </a:solidFill>
              </a:rPr>
              <a:t>Frensley, UT </a:t>
            </a:r>
            <a:r>
              <a:rPr lang="en-US" altLang="en-US" sz="1000" dirty="0">
                <a:solidFill>
                  <a:srgbClr val="000000"/>
                </a:solidFill>
              </a:rPr>
              <a:t>Dallas)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15</a:t>
            </a:fld>
            <a:endParaRPr lang="en-US" sz="1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tx2"/>
                </a:solidFill>
              </a:rPr>
              <a:t>ZrO</a:t>
            </a:r>
            <a:r>
              <a:rPr lang="en-US" sz="2800" b="1" baseline="-25000" smtClean="0">
                <a:solidFill>
                  <a:schemeClr val="tx2"/>
                </a:solidFill>
              </a:rPr>
              <a:t>2</a:t>
            </a:r>
            <a:r>
              <a:rPr lang="en-US" sz="2800" b="1" smtClean="0">
                <a:solidFill>
                  <a:schemeClr val="tx2"/>
                </a:solidFill>
              </a:rPr>
              <a:t> vs. HfO</a:t>
            </a:r>
            <a:r>
              <a:rPr lang="en-US" sz="2800" b="1" baseline="-25000" smtClean="0">
                <a:solidFill>
                  <a:schemeClr val="tx2"/>
                </a:solidFill>
              </a:rPr>
              <a:t>2</a:t>
            </a:r>
            <a:r>
              <a:rPr lang="en-US" sz="2800" smtClean="0"/>
              <a:t>: Peak </a:t>
            </a:r>
            <a:r>
              <a:rPr lang="en-US" sz="2800" dirty="0" smtClean="0"/>
              <a:t>g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, SS, split-CV, </a:t>
            </a:r>
            <a:r>
              <a:rPr lang="en-US" sz="2800" smtClean="0"/>
              <a:t>and mobility</a:t>
            </a:r>
            <a:endParaRPr lang="en-US" sz="2800" baseline="-25000" dirty="0" smtClean="0"/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0" y="765660"/>
          <a:ext cx="3505200" cy="3124200"/>
        </p:xfrm>
        <a:graphic>
          <a:graphicData uri="http://schemas.openxmlformats.org/presentationml/2006/ole">
            <p:oleObj spid="_x0000_s210946" name="Graph" r:id="rId4" imgW="3291840" imgH="2926080" progId="">
              <p:embed/>
            </p:oleObj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3500335" y="855865"/>
          <a:ext cx="6179530" cy="5492915"/>
        </p:xfrm>
        <a:graphic>
          <a:graphicData uri="http://schemas.openxmlformats.org/presentationml/2006/ole">
            <p:oleObj spid="_x0000_s210947" name="Graph" r:id="rId5" imgW="3291840" imgH="2926080" progId="">
              <p:embed/>
            </p:oleObj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-159110" y="3544215"/>
          <a:ext cx="3886200" cy="2971800"/>
        </p:xfrm>
        <a:graphic>
          <a:graphicData uri="http://schemas.openxmlformats.org/presentationml/2006/ole">
            <p:oleObj spid="_x0000_s210948" name="Graph" r:id="rId6" imgW="3896280" imgH="2977200" progId="">
              <p:embed/>
            </p:oleObj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16</a:t>
            </a:fld>
            <a:endParaRPr lang="en-US" sz="1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830" y="6493236"/>
            <a:ext cx="8424345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smtClean="0">
                <a:solidFill>
                  <a:schemeClr val="tx2"/>
                </a:solidFill>
                <a:latin typeface="Calibri" pitchFamily="34" charset="0"/>
                <a:cs typeface="Arial" charset="0"/>
                <a:sym typeface="Symbol" pitchFamily="18" charset="2"/>
              </a:rPr>
              <a:t>(1)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ZrO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higher capacitance than HfO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, </a:t>
            </a:r>
            <a:r>
              <a:rPr lang="en-US" sz="2000" i="1" smtClean="0">
                <a:solidFill>
                  <a:schemeClr val="tx2"/>
                </a:solidFill>
                <a:latin typeface="Calibri" pitchFamily="34" charset="0"/>
                <a:cs typeface="Arial" charset="0"/>
                <a:sym typeface="Symbol" pitchFamily="18" charset="2"/>
              </a:rPr>
              <a:t>(2)</a:t>
            </a:r>
            <a:r>
              <a:rPr lang="en-US" sz="2000" i="1" u="sng" smtClean="0">
                <a:solidFill>
                  <a:schemeClr val="tx2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2000" i="1" u="sng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ZrO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2000" i="1" u="sng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results are reproducible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 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6230" y="770891"/>
            <a:ext cx="8424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Comparison: two process runs  ZrO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, one run HfO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, both 2nm (on 1nm Al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3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) 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leakage (4): Thin InGaAs Channel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90" y="1828800"/>
            <a:ext cx="44577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914400"/>
            <a:ext cx="4457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577850" y="5775325"/>
            <a:ext cx="8093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Helvetica" pitchFamily="34" charset="0"/>
              </a:rPr>
              <a:t>Reducing channel thickness improves electrostatics, increases confinement bandgap and reduces BTBT.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951475" y="1828800"/>
          <a:ext cx="3962400" cy="3962400"/>
        </p:xfrm>
        <a:graphic>
          <a:graphicData uri="http://schemas.openxmlformats.org/presentationml/2006/ole">
            <p:oleObj spid="_x0000_s132098" name="Graph" r:id="rId6" imgW="2926080" imgH="2926080" progId="">
              <p:embed/>
            </p:oleObj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874713"/>
            <a:ext cx="21717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7162800" y="3313113"/>
            <a:ext cx="1511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BTBT limited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5E90961E-0C48-453F-A06E-97F0AE2B494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17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968375"/>
            <a:ext cx="10207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InGaAs vs. InAs Channel</a:t>
            </a:r>
            <a:endParaRPr lang="en-US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 cstate="print"/>
          <a:srcRect t="13532"/>
          <a:stretch>
            <a:fillRect/>
          </a:stretch>
        </p:blipFill>
        <p:spPr>
          <a:xfrm>
            <a:off x="1080830" y="4028535"/>
            <a:ext cx="2808115" cy="2296589"/>
          </a:xfrm>
          <a:prstGeom prst="rect">
            <a:avLst/>
          </a:prstGeom>
        </p:spPr>
      </p:pic>
      <p:sp>
        <p:nvSpPr>
          <p:cNvPr id="83977" name="文字方塊 2"/>
          <p:cNvSpPr txBox="1">
            <a:spLocks noChangeArrowheads="1"/>
          </p:cNvSpPr>
          <p:nvPr/>
        </p:nvSpPr>
        <p:spPr bwMode="auto">
          <a:xfrm>
            <a:off x="-106363" y="1784350"/>
            <a:ext cx="30876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41313" y="1798638"/>
            <a:ext cx="30257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Picture2.jpg"/>
          <p:cNvPicPr>
            <a:picLocks noChangeAspect="1"/>
          </p:cNvPicPr>
          <p:nvPr/>
        </p:nvPicPr>
        <p:blipFill>
          <a:blip r:embed="rId4" cstate="print"/>
          <a:srcRect t="14766" r="37114" b="8452"/>
          <a:stretch>
            <a:fillRect/>
          </a:stretch>
        </p:blipFill>
        <p:spPr>
          <a:xfrm>
            <a:off x="3281785" y="1096591"/>
            <a:ext cx="1897375" cy="1897375"/>
          </a:xfrm>
          <a:prstGeom prst="rect">
            <a:avLst/>
          </a:prstGeom>
        </p:spPr>
      </p:pic>
      <p:pic>
        <p:nvPicPr>
          <p:cNvPr id="19" name="Picture 18" descr="Picture3.jpg"/>
          <p:cNvPicPr>
            <a:picLocks noChangeAspect="1"/>
          </p:cNvPicPr>
          <p:nvPr/>
        </p:nvPicPr>
        <p:blipFill>
          <a:blip r:embed="rId5" cstate="print"/>
          <a:srcRect t="4350" r="48848"/>
          <a:stretch>
            <a:fillRect/>
          </a:stretch>
        </p:blipFill>
        <p:spPr>
          <a:xfrm>
            <a:off x="5330950" y="1096591"/>
            <a:ext cx="2027129" cy="2104724"/>
          </a:xfrm>
          <a:prstGeom prst="rect">
            <a:avLst/>
          </a:prstGeom>
        </p:spPr>
      </p:pic>
      <p:pic>
        <p:nvPicPr>
          <p:cNvPr id="21" name="Picture 20" descr="Pictur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6630" y="3573165"/>
            <a:ext cx="4365942" cy="3195215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47450" y="772675"/>
            <a:ext cx="842434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similar mobility in 2-3 nm  thick quantum  well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1880" y="3400181"/>
            <a:ext cx="842434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InGaAs has lower on-current in FET with 3nm  thick channel </a:t>
            </a: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Arial" charset="0"/>
                <a:sym typeface="Symbol" pitchFamily="18" charset="2"/>
              </a:rPr>
              <a:t>?!?</a:t>
            </a:r>
            <a:endParaRPr lang="en-US" sz="2400" b="0" dirty="0">
              <a:solidFill>
                <a:schemeClr val="tx2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938110" y="165515"/>
            <a:ext cx="300962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Huang:  IPRM 2015</a:t>
            </a:r>
            <a:endParaRPr lang="en-US" sz="1400" b="0" dirty="0">
              <a:solidFill>
                <a:srgbClr val="0000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2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18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E-field and BTBT contour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848570"/>
            <a:ext cx="42195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5086350" y="3028208"/>
            <a:ext cx="408781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J. Lin et al., EDL 35, 1203  (2014)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5" y="848570"/>
            <a:ext cx="4708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636588" y="2982170"/>
            <a:ext cx="408781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R. Chu et al., EDL 29, 974  (2008)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9045" y="4440776"/>
            <a:ext cx="8424345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Concentrated electric field at the drain end of the channel 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Solution: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Replace InGaAs with wide band-gap InP (Eg~1.35 eV)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19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41410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Why III-V MOS ?</a:t>
            </a:r>
          </a:p>
        </p:txBody>
      </p:sp>
      <p:pic>
        <p:nvPicPr>
          <p:cNvPr id="12" name="Picture 4" descr="freehand_draw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217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013_11_16_Nov_THz_HBT_HEMT_dr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2667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2400" y="990600"/>
            <a:ext cx="8915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vs. Si: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Low m*→ higher velocity.   Fewer states→ less scattering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→ higher current.  Can then trade for lower voltage or smaller FETs.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8600" y="4343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Problems: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Low m*→ less charge.   Low m* → more S/D tunneling.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Narrow bandgap→ more band-band tunneling, impact ionization.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2014_6_23_DRC_draw.jpg"/>
          <p:cNvPicPr>
            <a:picLocks noChangeAspect="1"/>
          </p:cNvPicPr>
          <p:nvPr/>
        </p:nvPicPr>
        <p:blipFill>
          <a:blip r:embed="rId5" cstate="print"/>
          <a:srcRect r="4494"/>
          <a:stretch>
            <a:fillRect/>
          </a:stretch>
        </p:blipFill>
        <p:spPr>
          <a:xfrm>
            <a:off x="1115550" y="5387655"/>
            <a:ext cx="2189085" cy="1185672"/>
          </a:xfrm>
          <a:prstGeom prst="rect">
            <a:avLst/>
          </a:prstGeom>
        </p:spPr>
      </p:pic>
      <p:pic>
        <p:nvPicPr>
          <p:cNvPr id="21" name="Picture 20" descr="2014_6_23_DRC_draw.jpg"/>
          <p:cNvPicPr>
            <a:picLocks noChangeAspect="1"/>
          </p:cNvPicPr>
          <p:nvPr/>
        </p:nvPicPr>
        <p:blipFill>
          <a:blip r:embed="rId6" cstate="print"/>
          <a:srcRect r="4494"/>
          <a:stretch>
            <a:fillRect/>
          </a:stretch>
        </p:blipFill>
        <p:spPr>
          <a:xfrm>
            <a:off x="4456785" y="5218803"/>
            <a:ext cx="2189085" cy="1551432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558635" y="5933535"/>
            <a:ext cx="834845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46050"/>
            <a:ext cx="8688387" cy="398463"/>
          </a:xfrm>
        </p:spPr>
        <p:txBody>
          <a:bodyPr/>
          <a:lstStyle/>
          <a:p>
            <a:r>
              <a:rPr lang="en-US" dirty="0" smtClean="0"/>
              <a:t>Reducing </a:t>
            </a:r>
            <a:r>
              <a:rPr lang="en-US" smtClean="0"/>
              <a:t>leakage (5): </a:t>
            </a:r>
            <a:r>
              <a:rPr lang="en-US" dirty="0" smtClean="0"/>
              <a:t>Doping-graded InP spacer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5348288"/>
            <a:ext cx="8707438" cy="11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Doping-graded InP spacer reduces parasitic source/drain resistance and improves G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</a:p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Gate leakage limits I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off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~300 pA/</a:t>
            </a:r>
            <a:r>
              <a:rPr lang="el-GR" altLang="en-US" sz="2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DF80EAD6-F851-4903-85E6-A763B4A55BCA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20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 t="7121" b="1675"/>
          <a:stretch>
            <a:fillRect/>
          </a:stretch>
        </p:blipFill>
        <p:spPr bwMode="auto">
          <a:xfrm>
            <a:off x="4498975" y="1066800"/>
            <a:ext cx="426402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1"/>
          <p:cNvGraphicFramePr>
            <a:graphicFrameLocks noGrp="1"/>
          </p:cNvGraphicFramePr>
          <p:nvPr/>
        </p:nvGraphicFramePr>
        <p:xfrm>
          <a:off x="304800" y="4114800"/>
          <a:ext cx="4040188" cy="1066801"/>
        </p:xfrm>
        <a:graphic>
          <a:graphicData uri="http://schemas.openxmlformats.org/drawingml/2006/table">
            <a:tbl>
              <a:tblPr/>
              <a:tblGrid>
                <a:gridCol w="990600"/>
                <a:gridCol w="933450"/>
                <a:gridCol w="931863"/>
                <a:gridCol w="1184275"/>
              </a:tblGrid>
              <a:tr h="6048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zero L</a:t>
                      </a:r>
                      <a:r>
                        <a:rPr kumimoji="0" lang="en-US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(Ω∙</a:t>
                      </a:r>
                      <a:r>
                        <a:rPr kumimoji="0" lang="el-G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m)</a:t>
                      </a:r>
                      <a:endParaRPr kumimoji="0" lang="en-US" sz="15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nm UID InP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UID InP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Doping graded InP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~199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~364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~270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矩形 3"/>
          <p:cNvSpPr/>
          <p:nvPr/>
        </p:nvSpPr>
        <p:spPr>
          <a:xfrm>
            <a:off x="5334000" y="838200"/>
            <a:ext cx="278765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-30 nm, 30Å ZrO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</a:t>
            </a:r>
            <a:endParaRPr lang="en-US" altLang="en-US" sz="2600" baseline="-25000" dirty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39592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397775" y="772675"/>
            <a:ext cx="408781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C-Y Huang, 2014 IEDM</a:t>
            </a:r>
            <a:endParaRPr lang="en-US" altLang="en-US" sz="1600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</a:t>
            </a:r>
            <a:r>
              <a:rPr lang="en-US" smtClean="0"/>
              <a:t>leakage (6): </a:t>
            </a:r>
            <a:r>
              <a:rPr lang="en-US" dirty="0" smtClean="0"/>
              <a:t>Thicker Dielectric</a:t>
            </a:r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823913"/>
            <a:ext cx="4500562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5681663"/>
            <a:ext cx="800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Minimum I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off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~ 60 pA/</a:t>
            </a:r>
            <a:r>
              <a:rPr lang="el-GR" altLang="en-US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at V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=0.5V for L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-30 nm</a:t>
            </a:r>
          </a:p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100:1 smaller I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off 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compared to InGaAs spacer</a:t>
            </a:r>
            <a:endParaRPr lang="en-US" altLang="en-US" sz="2800" baseline="-250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文字方塊 8"/>
          <p:cNvSpPr txBox="1"/>
          <p:nvPr/>
        </p:nvSpPr>
        <p:spPr>
          <a:xfrm>
            <a:off x="1050925" y="792163"/>
            <a:ext cx="2834559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InP graded spacer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21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609600" y="4025900"/>
            <a:ext cx="6096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altLang="en-US" sz="10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9" name="Straight Arrow Connector 3"/>
          <p:cNvCxnSpPr>
            <a:cxnSpLocks noChangeShapeType="1"/>
          </p:cNvCxnSpPr>
          <p:nvPr/>
        </p:nvCxnSpPr>
        <p:spPr bwMode="auto">
          <a:xfrm flipH="1">
            <a:off x="1066800" y="3568700"/>
            <a:ext cx="152400" cy="457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9788" y="3167063"/>
            <a:ext cx="159851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5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60 pA/</a:t>
            </a:r>
            <a:r>
              <a:rPr lang="el-GR" altLang="en-US" sz="25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</a:t>
            </a:r>
            <a:r>
              <a:rPr lang="en-US" altLang="en-US" sz="25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944563" y="2151063"/>
            <a:ext cx="131959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D0D0D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38Å ZrO</a:t>
            </a:r>
            <a:r>
              <a:rPr lang="en-US" altLang="en-US" sz="2400" baseline="-25000" dirty="0">
                <a:solidFill>
                  <a:srgbClr val="0D0D0D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25500"/>
            <a:ext cx="4500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4"/>
          <p:cNvSpPr txBox="1"/>
          <p:nvPr/>
        </p:nvSpPr>
        <p:spPr>
          <a:xfrm>
            <a:off x="5867400" y="792163"/>
            <a:ext cx="2295821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InGaAs spacer</a:t>
            </a:r>
          </a:p>
        </p:txBody>
      </p:sp>
      <p:sp>
        <p:nvSpPr>
          <p:cNvPr id="14" name="文字方塊 5"/>
          <p:cNvSpPr txBox="1">
            <a:spLocks noChangeArrowheads="1"/>
          </p:cNvSpPr>
          <p:nvPr/>
        </p:nvSpPr>
        <p:spPr bwMode="auto">
          <a:xfrm>
            <a:off x="18300" y="6540695"/>
            <a:ext cx="408781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C-Y Huang, 2014 IEDM</a:t>
            </a:r>
            <a:endParaRPr lang="en-US" altLang="en-US" sz="1600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now dominated by imperfect isolation</a:t>
            </a:r>
            <a:endParaRPr lang="en-US" baseline="-25000" dirty="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22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" name="Picture 2" descr="C:\Users\SanghoonLee\Dropbox\Raw data\MOSFET\(Lot23) Deeper recessed InP spacer_InP barrier\ma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90" t="11538" r="33098" b="60268"/>
          <a:stretch/>
        </p:blipFill>
        <p:spPr bwMode="auto">
          <a:xfrm>
            <a:off x="5558635" y="924465"/>
            <a:ext cx="2828690" cy="1973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60094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Leakage current is independent of gate width</a:t>
            </a:r>
            <a:br>
              <a:rPr lang="en-US" sz="2000" i="1" dirty="0" smtClean="0">
                <a:latin typeface="Calibri" pitchFamily="34" charset="0"/>
              </a:rPr>
            </a:br>
            <a:r>
              <a:rPr lang="en-US" sz="2000" i="1" dirty="0" smtClean="0">
                <a:latin typeface="Calibri" pitchFamily="34" charset="0"/>
              </a:rPr>
              <a:t>→ leakage now dominated by imperfect device isolation, by edges of device mesa.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7" y="811790"/>
            <a:ext cx="5195310" cy="519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391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Refractory Contacts to In(Ga)As</a:t>
            </a:r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155575" y="4925227"/>
            <a:ext cx="8839200" cy="252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Refractory: robust under high-current 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operation / Low penetration depth: ~ 1 nm / Performance sufficient for 32 nm /2.8 THz node.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09600" y="967633"/>
          <a:ext cx="2641600" cy="3843337"/>
        </p:xfrm>
        <a:graphic>
          <a:graphicData uri="http://schemas.openxmlformats.org/presentationml/2006/ole">
            <p:oleObj spid="_x0000_s251906" name="KGPlot" r:id="rId3" imgW="5308560" imgH="7721640" progId="KGraph_Plot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5605463" y="1118445"/>
          <a:ext cx="2166937" cy="3692525"/>
        </p:xfrm>
        <a:graphic>
          <a:graphicData uri="http://schemas.openxmlformats.org/presentationml/2006/ole">
            <p:oleObj spid="_x0000_s251907" name="KGPlot" r:id="rId4" imgW="4343400" imgH="7404120" progId="KGraph_Plot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3319463" y="1110508"/>
          <a:ext cx="2166937" cy="3700462"/>
        </p:xfrm>
        <a:graphic>
          <a:graphicData uri="http://schemas.openxmlformats.org/presentationml/2006/ole">
            <p:oleObj spid="_x0000_s251908" name="KGPlot" r:id="rId5" imgW="4343400" imgH="7416720" progId="KGraph_Plot">
              <p:embed/>
            </p:oleObj>
          </a:graphicData>
        </a:graphic>
      </p:graphicFrame>
      <p:cxnSp>
        <p:nvCxnSpPr>
          <p:cNvPr id="8" name="Straight Connector 30"/>
          <p:cNvCxnSpPr>
            <a:cxnSpLocks noChangeShapeType="1"/>
          </p:cNvCxnSpPr>
          <p:nvPr/>
        </p:nvCxnSpPr>
        <p:spPr bwMode="auto">
          <a:xfrm>
            <a:off x="1232620" y="3058370"/>
            <a:ext cx="69342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819400" y="848570"/>
            <a:ext cx="286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Baraskar </a:t>
            </a:r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</a:t>
            </a: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Journal of Applied Physics, 2013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52400" y="5346440"/>
            <a:ext cx="8839200" cy="8215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State-of-art in III-V contacts: ~5*10</a:t>
            </a:r>
            <a:r>
              <a:rPr lang="en-US" sz="2400" i="1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-9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W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-cm</a:t>
            </a:r>
            <a:r>
              <a:rPr lang="en-US" sz="2400" i="1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i="1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Key: high doping, clean surfaces, high indium content for N-type</a:t>
            </a:r>
            <a:endParaRPr lang="en-US" sz="2400" i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矩形 13"/>
          <p:cNvSpPr/>
          <p:nvPr/>
        </p:nvSpPr>
        <p:spPr>
          <a:xfrm>
            <a:off x="8610600" y="6599284"/>
            <a:ext cx="533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>
                <a:defRPr/>
              </a:pPr>
              <a:t>23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6200" y="533400"/>
            <a:ext cx="8991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8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III-V on Si</a:t>
            </a:r>
            <a:endParaRPr lang="en-US" sz="8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8899" y="395005"/>
            <a:ext cx="8552363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 b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36600" y="3124200"/>
            <a:ext cx="76247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9000"/>
              </a:lnSpc>
              <a:buClrTx/>
            </a:pPr>
            <a:endParaRPr lang="en-US" altLang="en-US" i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266699" y="381150"/>
            <a:ext cx="8564563" cy="1904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4000" dirty="0" err="1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Ultrathin</a:t>
            </a:r>
            <a:r>
              <a:rPr lang="fr-FR" altLang="en-US" sz="4000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</a:t>
            </a:r>
            <a:r>
              <a:rPr lang="fr-FR" altLang="en-US" sz="4000" dirty="0" err="1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InAs</a:t>
            </a:r>
            <a:r>
              <a:rPr lang="fr-FR" altLang="en-US" sz="4000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-Channel </a:t>
            </a:r>
            <a:r>
              <a:rPr lang="fr-FR" altLang="en-US" sz="4000" dirty="0" err="1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MOSFETs</a:t>
            </a:r>
            <a:r>
              <a:rPr lang="fr-FR" altLang="en-US" sz="4000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on Si </a:t>
            </a:r>
            <a:r>
              <a:rPr lang="fr-FR" altLang="en-US" sz="4000" dirty="0" err="1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Substrates</a:t>
            </a:r>
            <a:r>
              <a:rPr lang="fr-FR" altLang="en-US" dirty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fr-FR" altLang="en-US" dirty="0">
                <a:solidFill>
                  <a:srgbClr val="FF0000"/>
                </a:solidFill>
                <a:ea typeface="ＭＳ Ｐゴシック" pitchFamily="34" charset="-128"/>
              </a:rPr>
            </a:br>
            <a:endParaRPr lang="fr-FR" altLang="en-US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66700" y="2286000"/>
            <a:ext cx="8564563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u="sng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Cheng-Ying Huang</a:t>
            </a:r>
            <a:r>
              <a:rPr lang="en-US" altLang="en-US" sz="2200" u="sng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Xinyu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Bao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2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Zhiyuan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Ye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2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Sanghoon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Lee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Hanwei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Chiang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Haoran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Li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Varistha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Chobpattana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3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Brian Thibeault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William Mitchell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Susanne Stemmer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3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Arthur Gossard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1,3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Errol Sanchez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2</a:t>
            </a:r>
            <a:r>
              <a:rPr lang="en-US" altLang="en-US" sz="22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, and Mark Rodwell</a:t>
            </a:r>
            <a:r>
              <a:rPr lang="en-US" altLang="en-US" sz="220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baseline="30000" dirty="0" smtClean="0">
              <a:solidFill>
                <a:srgbClr val="000000"/>
              </a:solidFill>
              <a:latin typeface="Arial Bold" panose="020B0704020202020204" pitchFamily="34" charset="0"/>
              <a:ea typeface="ＭＳ Ｐゴシック" pitchFamily="34" charset="-128"/>
              <a:cs typeface="Arial Bold" panose="020B07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baseline="30000" dirty="0" smtClean="0">
              <a:solidFill>
                <a:srgbClr val="000000"/>
              </a:solidFill>
              <a:latin typeface="Arial Bold" panose="020B0704020202020204" pitchFamily="34" charset="0"/>
              <a:ea typeface="ＭＳ Ｐゴシック" pitchFamily="34" charset="-128"/>
              <a:cs typeface="Arial Bold" panose="020B07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</a:t>
            </a:r>
            <a:r>
              <a:rPr lang="en-US" altLang="en-US" sz="2200" b="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ECE, University of California, Santa Barbara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2</a:t>
            </a:r>
            <a:r>
              <a:rPr lang="en-US" altLang="en-US" sz="2200" b="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Applied Materials, Santa Clara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0" baseline="3000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3</a:t>
            </a:r>
            <a:r>
              <a:rPr lang="en-US" altLang="en-US" sz="2200" b="0" dirty="0" smtClean="0">
                <a:solidFill>
                  <a:srgbClr val="000000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Materials Department, University of California, Santa Barbara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 smtClean="0">
              <a:solidFill>
                <a:srgbClr val="000000"/>
              </a:solidFill>
              <a:latin typeface="Arial Bold" panose="020B0704020202020204" pitchFamily="34" charset="0"/>
              <a:ea typeface="ＭＳ Ｐゴシック" pitchFamily="34" charset="-128"/>
              <a:cs typeface="Arial Bold" panose="020B07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VLSI-TSA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 err="1" smtClean="0">
                <a:solidFill>
                  <a:srgbClr val="000000"/>
                </a:solidFill>
                <a:ea typeface="ＭＳ Ｐゴシック" pitchFamily="34" charset="-128"/>
              </a:rPr>
              <a:t>HsinChu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, Taiwan </a:t>
            </a:r>
          </a:p>
        </p:txBody>
      </p:sp>
      <p:pic>
        <p:nvPicPr>
          <p:cNvPr id="3078" name="Picture 11" descr="C:\Users\Cheng-Ying\Downloads\ucsbwave-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5" y="5812046"/>
            <a:ext cx="1800000" cy="9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807" y="5791065"/>
            <a:ext cx="111918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4399178"/>
      </p:ext>
    </p:extLst>
  </p:cSld>
  <p:clrMapOvr>
    <a:masterClrMapping/>
  </p:clrMapOvr>
  <p:transition advTm="3281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48" y="3009192"/>
            <a:ext cx="468153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標題 1"/>
          <p:cNvSpPr>
            <a:spLocks noGrp="1"/>
          </p:cNvSpPr>
          <p:nvPr>
            <p:ph type="title"/>
          </p:nvPr>
        </p:nvSpPr>
        <p:spPr>
          <a:xfrm>
            <a:off x="685800" y="-274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Applied Materials III-V buffer on Si</a:t>
            </a:r>
          </a:p>
        </p:txBody>
      </p:sp>
      <p:sp>
        <p:nvSpPr>
          <p:cNvPr id="7174" name="文字方塊 4"/>
          <p:cNvSpPr txBox="1">
            <a:spLocks noChangeArrowheads="1"/>
          </p:cNvSpPr>
          <p:nvPr/>
        </p:nvSpPr>
        <p:spPr bwMode="auto">
          <a:xfrm>
            <a:off x="903288" y="3144838"/>
            <a:ext cx="253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R</a:t>
            </a:r>
            <a:r>
              <a:rPr lang="en-US" altLang="en-US" sz="3600" baseline="-25000">
                <a:solidFill>
                  <a:srgbClr val="FFFF00"/>
                </a:solidFill>
              </a:rPr>
              <a:t>q</a:t>
            </a:r>
            <a:r>
              <a:rPr lang="en-US" altLang="en-US" sz="3600">
                <a:solidFill>
                  <a:srgbClr val="FFFF00"/>
                </a:solidFill>
              </a:rPr>
              <a:t>=3.1 nm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194300" y="2990850"/>
            <a:ext cx="3492500" cy="646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FF00"/>
                </a:solidFill>
                <a:latin typeface="Arial" pitchFamily="34" charset="0"/>
              </a:rPr>
              <a:t>RHEED in MBE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26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773" y="3682765"/>
            <a:ext cx="393858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40" y="836366"/>
            <a:ext cx="35845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485" y="836887"/>
            <a:ext cx="50419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58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480" y="823130"/>
            <a:ext cx="38766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685800" y="-274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UCSB III-V FET epitaxy</a:t>
            </a:r>
          </a:p>
        </p:txBody>
      </p:sp>
      <p:sp>
        <p:nvSpPr>
          <p:cNvPr id="8196" name="文字方塊 4"/>
          <p:cNvSpPr txBox="1">
            <a:spLocks noChangeArrowheads="1"/>
          </p:cNvSpPr>
          <p:nvPr/>
        </p:nvSpPr>
        <p:spPr bwMode="auto">
          <a:xfrm>
            <a:off x="5851555" y="4280683"/>
            <a:ext cx="256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accent1"/>
                </a:solidFill>
              </a:rPr>
              <a:t>R</a:t>
            </a:r>
            <a:r>
              <a:rPr lang="en-US" altLang="en-US" sz="3600" baseline="-25000" dirty="0" err="1">
                <a:solidFill>
                  <a:schemeClr val="accent1"/>
                </a:solidFill>
              </a:rPr>
              <a:t>q</a:t>
            </a:r>
            <a:r>
              <a:rPr lang="en-US" altLang="en-US" sz="3600" dirty="0">
                <a:solidFill>
                  <a:schemeClr val="accent1"/>
                </a:solidFill>
              </a:rPr>
              <a:t>= 6.9 nm</a:t>
            </a:r>
          </a:p>
        </p:txBody>
      </p:sp>
      <p:sp>
        <p:nvSpPr>
          <p:cNvPr id="8197" name="文字方塊 1"/>
          <p:cNvSpPr txBox="1">
            <a:spLocks noChangeArrowheads="1"/>
          </p:cNvSpPr>
          <p:nvPr/>
        </p:nvSpPr>
        <p:spPr bwMode="auto">
          <a:xfrm>
            <a:off x="189273" y="961306"/>
            <a:ext cx="5227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Surface </a:t>
            </a:r>
            <a:r>
              <a:rPr lang="en-US" altLang="en-US" sz="2400" dirty="0" smtClean="0"/>
              <a:t>roughness </a:t>
            </a:r>
            <a:r>
              <a:rPr lang="en-US" altLang="en-US" sz="2400" dirty="0"/>
              <a:t>is degraded after FET epitaxy</a:t>
            </a:r>
            <a:r>
              <a:rPr lang="en-US" altLang="en-US" sz="2400" dirty="0" smtClean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27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15" y="2232855"/>
            <a:ext cx="6121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736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標題 1"/>
          <p:cNvSpPr>
            <a:spLocks noGrp="1"/>
          </p:cNvSpPr>
          <p:nvPr>
            <p:ph type="title"/>
          </p:nvPr>
        </p:nvSpPr>
        <p:spPr>
          <a:xfrm>
            <a:off x="654690" y="10955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TEM images of III-V FET on Si</a:t>
            </a:r>
          </a:p>
        </p:txBody>
      </p:sp>
      <p:cxnSp>
        <p:nvCxnSpPr>
          <p:cNvPr id="3" name="直線單箭頭接點 2"/>
          <p:cNvCxnSpPr/>
          <p:nvPr/>
        </p:nvCxnSpPr>
        <p:spPr bwMode="auto">
          <a:xfrm>
            <a:off x="1735263" y="5848515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文字方塊 3"/>
          <p:cNvSpPr txBox="1"/>
          <p:nvPr/>
        </p:nvSpPr>
        <p:spPr>
          <a:xfrm>
            <a:off x="1180558" y="5878046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Lg~20nm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28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5865"/>
            <a:ext cx="36036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762" y="971080"/>
            <a:ext cx="5402263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2" y="4734770"/>
            <a:ext cx="37861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單箭頭接點 8"/>
          <p:cNvCxnSpPr/>
          <p:nvPr/>
        </p:nvCxnSpPr>
        <p:spPr bwMode="auto">
          <a:xfrm>
            <a:off x="1760269" y="5979865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/>
          <p:cNvSpPr txBox="1"/>
          <p:nvPr/>
        </p:nvSpPr>
        <p:spPr>
          <a:xfrm>
            <a:off x="1170445" y="6009396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</a:t>
            </a:r>
            <a:r>
              <a:rPr lang="en-US" sz="3200" baseline="-25000" dirty="0" smtClean="0">
                <a:solidFill>
                  <a:srgbClr val="FFFF00"/>
                </a:solidFill>
              </a:rPr>
              <a:t>g</a:t>
            </a:r>
            <a:r>
              <a:rPr lang="en-US" sz="3200" dirty="0" smtClean="0">
                <a:solidFill>
                  <a:srgbClr val="FFFF00"/>
                </a:solidFill>
              </a:rPr>
              <a:t>~20nm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34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85800" y="-213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Short gate length:  L</a:t>
            </a:r>
            <a:r>
              <a:rPr lang="en-US" altLang="en-US" sz="320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-20 nm</a:t>
            </a:r>
          </a:p>
        </p:txBody>
      </p:sp>
      <p:graphicFrame>
        <p:nvGraphicFramePr>
          <p:cNvPr id="11267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6594938"/>
              </p:ext>
            </p:extLst>
          </p:nvPr>
        </p:nvGraphicFramePr>
        <p:xfrm>
          <a:off x="42863" y="855865"/>
          <a:ext cx="4535487" cy="4030662"/>
        </p:xfrm>
        <a:graphic>
          <a:graphicData uri="http://schemas.openxmlformats.org/presentationml/2006/ole">
            <p:oleObj spid="_x0000_s264194" name="Graph" r:id="rId3" imgW="3291840" imgH="2926080" progId="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70640" y="5100614"/>
            <a:ext cx="88296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G</a:t>
            </a:r>
            <a:r>
              <a:rPr lang="en-US" sz="2400" baseline="-25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~2.0 </a:t>
            </a:r>
            <a:r>
              <a:rPr lang="en-US" sz="2400" dirty="0" err="1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mS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</a:t>
            </a:r>
            <a:r>
              <a:rPr lang="el-GR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μ</a:t>
            </a: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 at 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V</a:t>
            </a:r>
            <a:r>
              <a:rPr lang="en-US" sz="2400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D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=0.5 V</a:t>
            </a: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SS~140 mV/</a:t>
            </a:r>
            <a:r>
              <a:rPr lang="en-US" sz="2400" dirty="0" err="1">
                <a:latin typeface="Arial Bold" panose="020B0704020202020204" pitchFamily="34" charset="0"/>
                <a:cs typeface="Arial Bold" panose="020B0704020202020204" pitchFamily="34" charset="0"/>
              </a:rPr>
              <a:t>dec.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 at V</a:t>
            </a:r>
            <a:r>
              <a:rPr lang="en-US" sz="2400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D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=0.5 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V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and 101 mV/</a:t>
            </a:r>
            <a:r>
              <a:rPr lang="en-US" sz="24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dec.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at V</a:t>
            </a:r>
            <a:r>
              <a:rPr lang="en-US" sz="240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D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=0.1 V</a:t>
            </a:r>
            <a:endParaRPr lang="en-US" sz="2400" dirty="0" smtClean="0">
              <a:solidFill>
                <a:schemeClr val="tx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</a:t>
            </a:r>
            <a:r>
              <a:rPr lang="en-US" sz="2400" i="1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&gt;1.4 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mA/um at V</a:t>
            </a:r>
            <a:r>
              <a:rPr lang="en-US" sz="2400" baseline="-25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GS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=1V.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269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7840934"/>
              </p:ext>
            </p:extLst>
          </p:nvPr>
        </p:nvGraphicFramePr>
        <p:xfrm>
          <a:off x="4575175" y="855865"/>
          <a:ext cx="4535488" cy="4030662"/>
        </p:xfrm>
        <a:graphic>
          <a:graphicData uri="http://schemas.openxmlformats.org/presentationml/2006/ole">
            <p:oleObj spid="_x0000_s264195" name="Graph" r:id="rId4" imgW="3291840" imgH="2926080" progId="">
              <p:embed/>
            </p:oleObj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29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33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InGaAs/InAs FETs are leaky!</a:t>
            </a:r>
            <a:endParaRPr lang="en-US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3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70" y="772675"/>
            <a:ext cx="37798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621165" y="1379835"/>
            <a:ext cx="1442005" cy="30358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6105" y="751318"/>
            <a:ext cx="377983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549565" y="5022795"/>
            <a:ext cx="5919810" cy="166969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5460" y="4655074"/>
            <a:ext cx="783462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b="0" dirty="0" smtClean="0">
                <a:latin typeface="Calibri" pitchFamily="34" charset="0"/>
              </a:rPr>
              <a:t>HP = High Performance:  </a:t>
            </a:r>
            <a:r>
              <a:rPr lang="en-US" altLang="en-US" sz="2800" b="0" i="1" dirty="0" smtClean="0">
                <a:latin typeface="Calibri" pitchFamily="34" charset="0"/>
              </a:rPr>
              <a:t>I</a:t>
            </a:r>
            <a:r>
              <a:rPr lang="en-US" altLang="en-US" sz="2800" b="0" i="1" baseline="-25000" dirty="0" smtClean="0">
                <a:latin typeface="Calibri" pitchFamily="34" charset="0"/>
              </a:rPr>
              <a:t>off </a:t>
            </a:r>
            <a:r>
              <a:rPr lang="en-US" altLang="en-US" sz="2800" b="0" dirty="0" smtClean="0">
                <a:latin typeface="Calibri" pitchFamily="34" charset="0"/>
              </a:rPr>
              <a:t>=100 nA/</a:t>
            </a:r>
            <a:r>
              <a:rPr lang="en-US" altLang="en-US" sz="2800" b="0" dirty="0" smtClean="0">
                <a:latin typeface="Symbol" pitchFamily="18" charset="2"/>
              </a:rPr>
              <a:t>m</a:t>
            </a:r>
            <a:r>
              <a:rPr lang="en-US" altLang="en-US" sz="2800" b="0" dirty="0" smtClean="0">
                <a:latin typeface="Calibri" pitchFamily="34" charset="0"/>
              </a:rPr>
              <a:t>m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b="0" dirty="0" smtClean="0">
                <a:latin typeface="Calibri" pitchFamily="34" charset="0"/>
              </a:rPr>
              <a:t>GP = General Purpose:  </a:t>
            </a:r>
            <a:r>
              <a:rPr lang="en-US" altLang="en-US" sz="2800" b="0" i="1" dirty="0" smtClean="0">
                <a:latin typeface="Calibri" pitchFamily="34" charset="0"/>
              </a:rPr>
              <a:t>I</a:t>
            </a:r>
            <a:r>
              <a:rPr lang="en-US" altLang="en-US" sz="2800" b="0" i="1" baseline="-25000" dirty="0" smtClean="0">
                <a:latin typeface="Calibri" pitchFamily="34" charset="0"/>
              </a:rPr>
              <a:t>off </a:t>
            </a:r>
            <a:r>
              <a:rPr lang="en-US" altLang="en-US" sz="2800" b="0" dirty="0" smtClean="0">
                <a:latin typeface="Calibri" pitchFamily="34" charset="0"/>
              </a:rPr>
              <a:t>=1 nA/</a:t>
            </a:r>
            <a:r>
              <a:rPr lang="en-US" altLang="en-US" sz="2800" b="0" dirty="0" smtClean="0">
                <a:latin typeface="Symbol" pitchFamily="18" charset="2"/>
              </a:rPr>
              <a:t>m</a:t>
            </a:r>
            <a:r>
              <a:rPr lang="en-US" altLang="en-US" sz="2800" b="0" dirty="0" smtClean="0">
                <a:latin typeface="Calibri" pitchFamily="34" charset="0"/>
              </a:rPr>
              <a:t>m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b="0" dirty="0" smtClean="0">
                <a:latin typeface="Calibri" pitchFamily="34" charset="0"/>
              </a:rPr>
              <a:t>LP = Low Power:  </a:t>
            </a:r>
            <a:r>
              <a:rPr lang="en-US" altLang="en-US" sz="2800" b="0" i="1" dirty="0" smtClean="0">
                <a:latin typeface="Calibri" pitchFamily="34" charset="0"/>
              </a:rPr>
              <a:t>I</a:t>
            </a:r>
            <a:r>
              <a:rPr lang="en-US" altLang="en-US" sz="2800" b="0" i="1" baseline="-25000" dirty="0" smtClean="0">
                <a:latin typeface="Calibri" pitchFamily="34" charset="0"/>
              </a:rPr>
              <a:t>off </a:t>
            </a:r>
            <a:r>
              <a:rPr lang="en-US" altLang="en-US" sz="2800" b="0" dirty="0" smtClean="0">
                <a:latin typeface="Calibri" pitchFamily="34" charset="0"/>
              </a:rPr>
              <a:t>=30 pA/</a:t>
            </a:r>
            <a:r>
              <a:rPr lang="en-US" altLang="en-US" sz="2800" b="0" dirty="0" smtClean="0">
                <a:latin typeface="Symbol" pitchFamily="18" charset="2"/>
              </a:rPr>
              <a:t>m</a:t>
            </a:r>
            <a:r>
              <a:rPr lang="en-US" altLang="en-US" sz="2800" b="0" dirty="0" smtClean="0">
                <a:latin typeface="Calibri" pitchFamily="34" charset="0"/>
              </a:rPr>
              <a:t>m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b="0" dirty="0" smtClean="0">
                <a:latin typeface="Calibri" pitchFamily="34" charset="0"/>
              </a:rPr>
              <a:t>ULP = Ultra Low Power:  </a:t>
            </a:r>
            <a:r>
              <a:rPr lang="en-US" altLang="en-US" sz="2800" b="0" i="1" dirty="0" smtClean="0">
                <a:latin typeface="Calibri" pitchFamily="34" charset="0"/>
              </a:rPr>
              <a:t>I</a:t>
            </a:r>
            <a:r>
              <a:rPr lang="en-US" altLang="en-US" sz="2800" b="0" i="1" baseline="-25000" dirty="0" smtClean="0">
                <a:latin typeface="Calibri" pitchFamily="34" charset="0"/>
              </a:rPr>
              <a:t>off </a:t>
            </a:r>
            <a:r>
              <a:rPr lang="en-US" altLang="en-US" sz="2800" b="0" dirty="0" smtClean="0">
                <a:latin typeface="Calibri" pitchFamily="34" charset="0"/>
              </a:rPr>
              <a:t>=10 pA/</a:t>
            </a:r>
            <a:r>
              <a:rPr lang="en-US" altLang="en-US" sz="2800" b="0" dirty="0" smtClean="0">
                <a:latin typeface="Symbol" pitchFamily="18" charset="2"/>
              </a:rPr>
              <a:t>m</a:t>
            </a:r>
            <a:r>
              <a:rPr lang="en-US" altLang="en-US" sz="2800" b="0" dirty="0" smtClean="0">
                <a:latin typeface="Calibri" pitchFamily="34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6200" y="533400"/>
            <a:ext cx="8991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8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Future Work</a:t>
            </a:r>
            <a:endParaRPr lang="en-US" sz="8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Future Work: High Current &amp; Low Leakage</a:t>
            </a:r>
            <a:endParaRPr lang="en-US" altLang="en-US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51789" y="3656685"/>
            <a:ext cx="859443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Wide-gap spacer near channel:  reduces BTBT</a:t>
            </a:r>
          </a:p>
          <a:p>
            <a:r>
              <a:rPr lang="en-US" sz="2400" smtClean="0">
                <a:latin typeface="Calibri" pitchFamily="34" charset="0"/>
              </a:rPr>
              <a:t>Upper spacer: improves electrostatics</a:t>
            </a:r>
          </a:p>
          <a:p>
            <a:r>
              <a:rPr lang="en-US" sz="2400" smtClean="0">
                <a:latin typeface="Calibri" pitchFamily="34" charset="0"/>
              </a:rPr>
              <a:t>Thick InP spacers add source resistance, reduce I</a:t>
            </a:r>
            <a:r>
              <a:rPr lang="en-US" sz="2400" baseline="-25000" smtClean="0">
                <a:latin typeface="Calibri" pitchFamily="34" charset="0"/>
              </a:rPr>
              <a:t>on</a:t>
            </a:r>
            <a:r>
              <a:rPr lang="en-US" sz="2400" smtClean="0">
                <a:latin typeface="Calibri" pitchFamily="34" charset="0"/>
              </a:rPr>
              <a:t>.</a:t>
            </a:r>
          </a:p>
          <a:p>
            <a:r>
              <a:rPr lang="en-US" sz="2400" smtClean="0">
                <a:latin typeface="Calibri" pitchFamily="34" charset="0"/>
              </a:rPr>
              <a:t>Solution: composite InP/InGaAs spacer with InGaAsP grades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31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0" name="Picture 9" descr="2015_5_25_M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48570"/>
            <a:ext cx="8686800" cy="2401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38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Future Work: High Current &amp; Low Leakage</a:t>
            </a:r>
            <a:endParaRPr lang="en-US" altLang="en-US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51789" y="4337084"/>
            <a:ext cx="859443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finFETs: better electostatics→ thick spacers not needed</a:t>
            </a:r>
          </a:p>
          <a:p>
            <a:r>
              <a:rPr lang="en-US" sz="2400" smtClean="0">
                <a:latin typeface="Calibri" pitchFamily="34" charset="0"/>
              </a:rPr>
              <a:t>Need only thin InP spacer to supress BTBT</a:t>
            </a:r>
          </a:p>
          <a:p>
            <a:r>
              <a:rPr lang="en-US" sz="2400" smtClean="0">
                <a:latin typeface="Calibri" pitchFamily="34" charset="0"/>
              </a:rPr>
              <a:t>→ improved on-current</a:t>
            </a:r>
          </a:p>
          <a:p>
            <a:r>
              <a:rPr lang="en-US" sz="2400" smtClean="0">
                <a:latin typeface="Calibri" pitchFamily="34" charset="0"/>
              </a:rPr>
              <a:t>InP spacer formed during S/D regrowth.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32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" name="Picture 5" descr="2015_6_22_MOS2_D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984" y="1076254"/>
            <a:ext cx="8813616" cy="2884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38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finFET with surface vs. bulk inversion.</a:t>
            </a:r>
            <a:endParaRPr lang="en-US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33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4" name="Picture 3" descr="dual_core_finF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105" y="924465"/>
            <a:ext cx="2920460" cy="2418242"/>
          </a:xfrm>
          <a:prstGeom prst="rect">
            <a:avLst/>
          </a:prstGeom>
        </p:spPr>
      </p:pic>
      <p:grpSp>
        <p:nvGrpSpPr>
          <p:cNvPr id="5" name="Group 9"/>
          <p:cNvGrpSpPr/>
          <p:nvPr/>
        </p:nvGrpSpPr>
        <p:grpSpPr>
          <a:xfrm>
            <a:off x="245985" y="1079750"/>
            <a:ext cx="4098330" cy="5385050"/>
            <a:chOff x="245985" y="1079750"/>
            <a:chExt cx="4098330" cy="5385050"/>
          </a:xfrm>
        </p:grpSpPr>
        <p:pic>
          <p:nvPicPr>
            <p:cNvPr id="1464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985" y="1079750"/>
              <a:ext cx="4095750" cy="386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065" y="4435975"/>
              <a:ext cx="390525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156725" y="1911100"/>
            <a:ext cx="116038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itchFamily="34" charset="0"/>
              </a:rPr>
              <a:t>16 meV energy </a:t>
            </a:r>
            <a:br>
              <a:rPr lang="en-US" sz="1200" b="0" dirty="0" smtClean="0">
                <a:latin typeface="Calibri" pitchFamily="34" charset="0"/>
              </a:rPr>
            </a:br>
            <a:r>
              <a:rPr lang="en-US" sz="1200" b="0" dirty="0" smtClean="0">
                <a:latin typeface="Calibri" pitchFamily="34" charset="0"/>
              </a:rPr>
              <a:t>splitting</a:t>
            </a:r>
            <a:endParaRPr lang="en-US" sz="1200" b="0" dirty="0"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 bwMode="auto">
          <a:xfrm flipV="1">
            <a:off x="1080830" y="2123466"/>
            <a:ext cx="75895" cy="3188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04935" y="1455730"/>
            <a:ext cx="106336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itchFamily="34" charset="0"/>
              </a:rPr>
              <a:t>3nm InAs well</a:t>
            </a:r>
            <a:endParaRPr lang="en-US" sz="1200" b="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2310" y="1455730"/>
            <a:ext cx="106336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itchFamily="34" charset="0"/>
              </a:rPr>
              <a:t>3nm InAs well</a:t>
            </a:r>
            <a:endParaRPr lang="en-US" sz="1200" b="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997227" y="1916757"/>
            <a:ext cx="9300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Calibri" pitchFamily="34" charset="0"/>
              </a:rPr>
              <a:t>1.5nm AlAs </a:t>
            </a:r>
            <a:br>
              <a:rPr lang="en-US" sz="1200" b="0" dirty="0" smtClean="0">
                <a:latin typeface="Calibri" pitchFamily="34" charset="0"/>
              </a:rPr>
            </a:br>
            <a:r>
              <a:rPr lang="en-US" sz="1200" b="0" dirty="0" smtClean="0">
                <a:latin typeface="Calibri" pitchFamily="34" charset="0"/>
              </a:rPr>
              <a:t>barrier</a:t>
            </a:r>
            <a:endParaRPr lang="en-US" sz="1200" b="0" dirty="0">
              <a:latin typeface="Calibri" pitchFamily="34" charset="0"/>
            </a:endParaRPr>
          </a:p>
        </p:txBody>
      </p:sp>
      <p:pic>
        <p:nvPicPr>
          <p:cNvPr id="18" name="Picture 37" descr="doron_draw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3790" y="3994051"/>
            <a:ext cx="3718855" cy="205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79"/>
          <p:cNvSpPr txBox="1">
            <a:spLocks noChangeArrowheads="1"/>
          </p:cNvSpPr>
          <p:nvPr/>
        </p:nvSpPr>
        <p:spPr bwMode="auto">
          <a:xfrm>
            <a:off x="4951475" y="6195006"/>
            <a:ext cx="207387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Cohen-Elias </a:t>
            </a:r>
            <a:r>
              <a:rPr lang="en-US" sz="1400" b="0" i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et al.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DRC 2013</a:t>
            </a:r>
          </a:p>
        </p:txBody>
      </p:sp>
      <p:pic>
        <p:nvPicPr>
          <p:cNvPr id="20" name="Picture 8" descr="OA3_notilt_gate_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010" y="6158585"/>
            <a:ext cx="758950" cy="68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5613" y="188567"/>
            <a:ext cx="8442402" cy="398463"/>
          </a:xfrm>
        </p:spPr>
        <p:txBody>
          <a:bodyPr/>
          <a:lstStyle/>
          <a:p>
            <a:r>
              <a:rPr lang="en-US" smtClean="0"/>
              <a:t>Next: Superlattice </a:t>
            </a:r>
            <a:r>
              <a:rPr lang="en-US" dirty="0" smtClean="0"/>
              <a:t>Steep FETs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25" y="779055"/>
            <a:ext cx="43397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Objective</a:t>
            </a:r>
            <a:r>
              <a:rPr lang="en-US" sz="2000" b="0" dirty="0" smtClean="0">
                <a:latin typeface="Calibri" pitchFamily="34" charset="0"/>
              </a:rPr>
              <a:t>: low-power VLSI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   0.1-0.2 V operation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   &gt;10:1 less switching energy</a:t>
            </a:r>
          </a:p>
          <a:p>
            <a:r>
              <a:rPr lang="en-US" sz="2000" dirty="0" smtClean="0">
                <a:latin typeface="Calibri" pitchFamily="34" charset="0"/>
              </a:rPr>
              <a:t>Approach</a:t>
            </a:r>
            <a:r>
              <a:rPr lang="en-US" sz="2000" b="0" dirty="0" smtClean="0">
                <a:latin typeface="Calibri" pitchFamily="34" charset="0"/>
              </a:rPr>
              <a:t>: superlattice FET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   energy filter in source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   MOVCD regrowth</a:t>
            </a:r>
          </a:p>
          <a:p>
            <a:r>
              <a:rPr lang="en-US" sz="2000" dirty="0" smtClean="0">
                <a:latin typeface="Calibri" pitchFamily="34" charset="0"/>
              </a:rPr>
              <a:t>Impact</a:t>
            </a:r>
            <a:r>
              <a:rPr lang="en-US" sz="2000" b="0" dirty="0" smtClean="0">
                <a:latin typeface="Calibri" pitchFamily="34" charset="0"/>
              </a:rPr>
              <a:t>: low-voltage,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high on-current (&gt;&gt; than T-FET)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→ fast, ultra-low-power VLSI logic</a:t>
            </a:r>
          </a:p>
          <a:p>
            <a:r>
              <a:rPr lang="en-US" sz="2000" i="1" dirty="0" smtClean="0">
                <a:latin typeface="Calibri" pitchFamily="34" charset="0"/>
              </a:rPr>
              <a:t>We can make it work</a:t>
            </a:r>
            <a:r>
              <a:rPr lang="en-US" sz="2000" b="0" dirty="0" smtClean="0">
                <a:latin typeface="Calibri" pitchFamily="34" charset="0"/>
              </a:rPr>
              <a:t>.</a:t>
            </a:r>
          </a:p>
        </p:txBody>
      </p:sp>
      <p:pic>
        <p:nvPicPr>
          <p:cNvPr id="14" name="Picture 13" descr="2014_6_3_SL_process_dra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3165" y="1086295"/>
            <a:ext cx="4629088" cy="2841970"/>
          </a:xfrm>
          <a:prstGeom prst="rect">
            <a:avLst/>
          </a:prstGeom>
        </p:spPr>
      </p:pic>
      <p:pic>
        <p:nvPicPr>
          <p:cNvPr id="15" name="图片 1" descr="C:\Dropbox\superlattice\Figures\LDOS T J.eps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201" y="4619555"/>
            <a:ext cx="4568204" cy="218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5" descr="C:\Dropbox\superlattice\Figures\Figure 6 IdVg.eps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170" t="5455" r="4478"/>
          <a:stretch>
            <a:fillRect/>
          </a:stretch>
        </p:blipFill>
        <p:spPr bwMode="auto">
          <a:xfrm>
            <a:off x="4802430" y="4657960"/>
            <a:ext cx="4218644" cy="2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186480" y="4273910"/>
            <a:ext cx="3650280" cy="2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11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Long </a:t>
            </a:r>
            <a:r>
              <a:rPr lang="en-US" sz="1100" b="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et al.</a:t>
            </a:r>
            <a:r>
              <a:rPr lang="en-US" sz="11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(Purdue/UCSB) IEEE EDL, December 2014</a:t>
            </a:r>
            <a:endParaRPr lang="en-US" sz="11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34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we might build a superlattice FET</a:t>
            </a:r>
            <a:endParaRPr lang="en-US"/>
          </a:p>
        </p:txBody>
      </p:sp>
      <p:pic>
        <p:nvPicPr>
          <p:cNvPr id="3" name="Picture 2" descr="SL_draw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89" y="1379834"/>
            <a:ext cx="8727925" cy="190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565" y="3915008"/>
            <a:ext cx="82725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smtClean="0">
                <a:latin typeface="Calibri" pitchFamily="34" charset="0"/>
              </a:rPr>
              <a:t>A simple extension of present planar III-V MOS process flow...</a:t>
            </a:r>
            <a:endParaRPr lang="en-US" sz="2400" b="0" i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III-V MOS</a:t>
            </a:r>
            <a:endParaRPr 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5985" y="1047436"/>
            <a:ext cx="865203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For high-performance applications (I</a:t>
            </a:r>
            <a:r>
              <a:rPr lang="en-US" sz="2800" b="0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off</a:t>
            </a: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=100nA/</a:t>
            </a:r>
            <a:r>
              <a:rPr lang="en-US" sz="2800" b="0" smtClean="0">
                <a:solidFill>
                  <a:srgbClr val="000000"/>
                </a:solidFill>
                <a:latin typeface="Symbol" pitchFamily="18" charset="2"/>
                <a:cs typeface="Arial" charset="0"/>
                <a:sym typeface="Symbol" pitchFamily="18" charset="2"/>
              </a:rPr>
              <a:t>m</a:t>
            </a: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m)</a:t>
            </a:r>
            <a:b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		on-currents substantially better than Si at V</a:t>
            </a:r>
            <a:r>
              <a:rPr lang="en-US" sz="2800" b="0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DD</a:t>
            </a: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=0.5V 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Lower-power applications (SP/LP/UPL)</a:t>
            </a:r>
            <a:b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		target off-currents as small as 10pA/</a:t>
            </a:r>
            <a:r>
              <a:rPr lang="en-US" sz="2800" b="0" smtClean="0">
                <a:solidFill>
                  <a:srgbClr val="000000"/>
                </a:solidFill>
                <a:latin typeface="Symbol" pitchFamily="18" charset="2"/>
                <a:cs typeface="Arial" charset="0"/>
                <a:sym typeface="Symbol" pitchFamily="18" charset="2"/>
              </a:rPr>
              <a:t>m</a:t>
            </a: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m</a:t>
            </a:r>
            <a:b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		InP spacers can provide such small leakage</a:t>
            </a:r>
            <a:b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		Problem: incrased access resistance, reduced I</a:t>
            </a:r>
            <a:r>
              <a:rPr lang="en-US" sz="2800" b="0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on</a:t>
            </a:r>
            <a:endParaRPr lang="en-US" sz="2800" b="0" smtClean="0">
              <a:solidFill>
                <a:srgbClr val="0000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Best solution:</a:t>
            </a:r>
            <a:b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		Thin (2-5nm) InP spacers in finFETs</a:t>
            </a:r>
            <a:b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		fin geometry fixes electrostatics</a:t>
            </a:r>
            <a:b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</a:br>
            <a:r>
              <a:rPr lang="en-US" sz="2800" b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		InP spacers fix BTBT.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36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104775"/>
            <a:ext cx="861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(end)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165515"/>
            <a:ext cx="8494557" cy="398463"/>
          </a:xfrm>
        </p:spPr>
        <p:txBody>
          <a:bodyPr/>
          <a:lstStyle/>
          <a:p>
            <a:pPr eaLnBrk="1" hangingPunct="1"/>
            <a:r>
              <a:rPr lang="en-US" sz="2800" smtClean="0"/>
              <a:t>Device Structures: </a:t>
            </a:r>
            <a:r>
              <a:rPr lang="en-US" sz="2800" dirty="0" smtClean="0"/>
              <a:t>Lateral Spacers &amp; Tunneling</a:t>
            </a:r>
            <a:endParaRPr lang="en-US" sz="2800" b="0" dirty="0" smtClean="0"/>
          </a:p>
        </p:txBody>
      </p:sp>
      <p:pic>
        <p:nvPicPr>
          <p:cNvPr id="13" name="Picture 12" descr="2013_2_25_feb_mosfet_dr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9130" y="1390804"/>
            <a:ext cx="2227478" cy="22686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15550" y="896114"/>
            <a:ext cx="30358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Small S/D contact pitch</a:t>
            </a:r>
            <a:endParaRPr lang="en-US" sz="1800" i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326015" y="880965"/>
            <a:ext cx="3813050" cy="2812693"/>
            <a:chOff x="94195" y="3732580"/>
            <a:chExt cx="3813050" cy="2812693"/>
          </a:xfrm>
        </p:grpSpPr>
        <p:pic>
          <p:nvPicPr>
            <p:cNvPr id="15" name="Picture 14" descr="2013_2_25_feb_mosfet_draw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75" y="4112055"/>
              <a:ext cx="2855671" cy="24332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4195" y="3732580"/>
              <a:ext cx="381305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dirty="0" smtClean="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MOS-HEMT with large contact pitch</a:t>
              </a:r>
              <a:endParaRPr lang="en-US" sz="1800" i="1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1194165" y="3875245"/>
            <a:ext cx="2882790" cy="2894990"/>
            <a:chOff x="550785" y="3873390"/>
            <a:chExt cx="2882790" cy="2894990"/>
          </a:xfrm>
        </p:grpSpPr>
        <p:pic>
          <p:nvPicPr>
            <p:cNvPr id="29" name="Picture 28" descr="Picture1.jpg"/>
            <p:cNvPicPr>
              <a:picLocks noChangeAspect="1"/>
            </p:cNvPicPr>
            <p:nvPr/>
          </p:nvPicPr>
          <p:blipFill>
            <a:blip r:embed="rId5" cstate="email"/>
            <a:srcRect t="12987"/>
            <a:stretch>
              <a:fillRect/>
            </a:stretch>
          </p:blipFill>
          <p:spPr>
            <a:xfrm>
              <a:off x="616005" y="4389100"/>
              <a:ext cx="2273808" cy="2042239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>
              <a:off x="2140005" y="4242722"/>
              <a:ext cx="0" cy="8382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140005" y="4166522"/>
              <a:ext cx="0" cy="2286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 Box 44"/>
            <p:cNvSpPr txBox="1">
              <a:spLocks noChangeArrowheads="1"/>
            </p:cNvSpPr>
            <p:nvPr/>
          </p:nvSpPr>
          <p:spPr bwMode="auto">
            <a:xfrm>
              <a:off x="1745890" y="6463930"/>
              <a:ext cx="1156115" cy="304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2048" tIns="41025" rIns="82048" bIns="41025">
              <a:spAutoFit/>
            </a:bodyPr>
            <a:lstStyle/>
            <a:p>
              <a:pPr algn="r" defTabSz="82073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UCSB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0785" y="3873390"/>
              <a:ext cx="28827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no lateral gate-drain space</a:t>
              </a:r>
              <a:endParaRPr lang="en-US" sz="1800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4742395" y="3997238"/>
            <a:ext cx="2713615" cy="2239877"/>
            <a:chOff x="4420210" y="4187950"/>
            <a:chExt cx="2713615" cy="2239877"/>
          </a:xfrm>
        </p:grpSpPr>
        <p:pic>
          <p:nvPicPr>
            <p:cNvPr id="39" name="Picture 38" descr="Picture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7586" y="4818833"/>
              <a:ext cx="2340864" cy="1304544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 bwMode="auto">
            <a:xfrm>
              <a:off x="6357185" y="4377792"/>
              <a:ext cx="0" cy="12954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 Box 44"/>
            <p:cNvSpPr txBox="1">
              <a:spLocks noChangeArrowheads="1"/>
            </p:cNvSpPr>
            <p:nvPr/>
          </p:nvSpPr>
          <p:spPr bwMode="auto">
            <a:xfrm>
              <a:off x="5294655" y="6123377"/>
              <a:ext cx="1839170" cy="3044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82048" tIns="41025" rIns="82048" bIns="41025">
              <a:spAutoFit/>
            </a:bodyPr>
            <a:lstStyle/>
            <a:p>
              <a:pPr algn="r" defTabSz="82073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Lin, IEDM2013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6357185" y="4377792"/>
              <a:ext cx="0" cy="45537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6165795" y="4187950"/>
              <a:ext cx="379475" cy="379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rgbClr val="FF0000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20210" y="4225793"/>
              <a:ext cx="259080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~70 nm gate-drain space</a:t>
              </a:r>
              <a:endParaRPr lang="en-US" sz="1800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4</a:t>
            </a:fld>
            <a:endParaRPr lang="en-US" sz="1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build devices with small S/D pitch.</a:t>
            </a:r>
            <a:endParaRPr lang="en-US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05000" y="914400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contact pitch ~ 3 times lithographic half-pitch (technology node dimension)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0157"/>
          <a:stretch>
            <a:fillRect/>
          </a:stretch>
        </p:blipFill>
        <p:spPr bwMode="auto">
          <a:xfrm>
            <a:off x="1905000" y="1752600"/>
            <a:ext cx="5238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406" y="5997714"/>
            <a:ext cx="902697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Small S/D pitch hard to realize if we require ~20-50nm lateral gate-drain spacers !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60460" y="5618085"/>
            <a:ext cx="5181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Intel 35nm NMOS</a:t>
            </a:r>
            <a:endParaRPr lang="en-US" sz="16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5</a:t>
            </a:fld>
            <a:endParaRPr lang="en-US" sz="1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leakage (1)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4191000"/>
            <a:ext cx="23399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52400" y="304800"/>
            <a:ext cx="52879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en-US" alt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Wide band-gap barriers or P-doped back barriers reduces bottom leakage path.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400" u="sng" dirty="0">
                <a:solidFill>
                  <a:schemeClr val="tx1"/>
                </a:solidFill>
                <a:latin typeface="Calibri" pitchFamily="34" charset="0"/>
              </a:rPr>
              <a:t>Solution 1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: AlAsSb barriers (Sample B) reduces subthreshold leakage.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400" u="sng" dirty="0">
                <a:solidFill>
                  <a:schemeClr val="tx1"/>
                </a:solidFill>
                <a:latin typeface="Calibri" pitchFamily="34" charset="0"/>
              </a:rPr>
              <a:t>Solution 2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: P-doped InAlAs barriers also work well.</a:t>
            </a:r>
          </a:p>
        </p:txBody>
      </p:sp>
      <p:pic>
        <p:nvPicPr>
          <p:cNvPr id="6" name="Picture 5" descr="C:\Users\Cheng-Ying\Dropbox\My Paper\APL_AlAsSb FET\APL paper finalized\figure 4\Fig 4 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9200" y="4052888"/>
            <a:ext cx="28352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Cheng-Ying\Dropbox\My Paper\APL_AlAsSb FET\APL paper finalized\fig 2\fig 2 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513" y="762000"/>
            <a:ext cx="3724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弧形箭號 (上彎) 9"/>
          <p:cNvSpPr>
            <a:spLocks noChangeArrowheads="1"/>
          </p:cNvSpPr>
          <p:nvPr/>
        </p:nvSpPr>
        <p:spPr bwMode="auto">
          <a:xfrm>
            <a:off x="381000" y="4724400"/>
            <a:ext cx="1981200" cy="914400"/>
          </a:xfrm>
          <a:prstGeom prst="curvedUpArrow">
            <a:avLst>
              <a:gd name="adj1" fmla="val 25027"/>
              <a:gd name="adj2" fmla="val 50044"/>
              <a:gd name="adj3" fmla="val 25000"/>
            </a:avLst>
          </a:prstGeom>
          <a:solidFill>
            <a:srgbClr val="FF0000">
              <a:alpha val="50195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5329238" y="6446838"/>
            <a:ext cx="35861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5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C. Y. Huang et al., APL., 103, 203502  (2013)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B4A0882E-6535-4AC3-91C4-FB2ED665FD30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6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leakage (1)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4191000"/>
            <a:ext cx="23399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52400" y="304800"/>
            <a:ext cx="52879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en-US" alt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Wide band-gap barriers or P-doped back barriers reduces bottom leakage path.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400" u="sng" dirty="0">
                <a:solidFill>
                  <a:schemeClr val="tx1"/>
                </a:solidFill>
                <a:latin typeface="Calibri" pitchFamily="34" charset="0"/>
              </a:rPr>
              <a:t>Solution 1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: AlAsSb barriers (Sample B) reduces subthreshold leakage.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400" u="sng" dirty="0">
                <a:solidFill>
                  <a:schemeClr val="tx1"/>
                </a:solidFill>
                <a:latin typeface="Calibri" pitchFamily="34" charset="0"/>
              </a:rPr>
              <a:t>Solution 2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: P-doped InAlAs barriers also work well.</a:t>
            </a:r>
          </a:p>
        </p:txBody>
      </p:sp>
      <p:pic>
        <p:nvPicPr>
          <p:cNvPr id="6" name="Picture 5" descr="C:\Users\Cheng-Ying\Dropbox\My Paper\APL_AlAsSb FET\APL paper finalized\figure 4\Fig 4 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9200" y="4052888"/>
            <a:ext cx="28352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Cheng-Ying\Dropbox\My Paper\APL_AlAsSb FET\APL paper finalized\fig 2\fig 2 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513" y="762000"/>
            <a:ext cx="3724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弧形箭號 (上彎) 9"/>
          <p:cNvSpPr>
            <a:spLocks noChangeArrowheads="1"/>
          </p:cNvSpPr>
          <p:nvPr/>
        </p:nvSpPr>
        <p:spPr bwMode="auto">
          <a:xfrm>
            <a:off x="381000" y="4724400"/>
            <a:ext cx="1981200" cy="914400"/>
          </a:xfrm>
          <a:prstGeom prst="curvedUpArrow">
            <a:avLst>
              <a:gd name="adj1" fmla="val 25027"/>
              <a:gd name="adj2" fmla="val 50044"/>
              <a:gd name="adj3" fmla="val 25000"/>
            </a:avLst>
          </a:prstGeom>
          <a:solidFill>
            <a:srgbClr val="FF0000">
              <a:alpha val="50195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5329238" y="6446838"/>
            <a:ext cx="35861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5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C. Y. Huang et al., APL., 103, 203502  (2013)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B4A0882E-6535-4AC3-91C4-FB2ED665FD30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7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6" cstate="print"/>
          <a:srcRect l="24736" t="26215" r="9188" b="25026"/>
          <a:stretch>
            <a:fillRect/>
          </a:stretch>
        </p:blipFill>
        <p:spPr bwMode="auto">
          <a:xfrm>
            <a:off x="2826415" y="2594155"/>
            <a:ext cx="3870645" cy="23337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90" y="146050"/>
            <a:ext cx="8688388" cy="398463"/>
          </a:xfrm>
        </p:spPr>
        <p:txBody>
          <a:bodyPr/>
          <a:lstStyle/>
          <a:p>
            <a:r>
              <a:rPr lang="en-US" dirty="0" smtClean="0"/>
              <a:t>Reducing leakage (2): Source/Drain Vertical Spacer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39850"/>
            <a:ext cx="43307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622925" y="5130800"/>
            <a:ext cx="3286669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S. Lee </a:t>
            </a:r>
            <a:r>
              <a:rPr lang="en-US" altLang="zh-TW" sz="1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et al., APL 103, 233503 (2013) </a:t>
            </a:r>
          </a:p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C. Y. Huang et al., DRC 2014.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5875338"/>
            <a:ext cx="89916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Helvetica" pitchFamily="34" charset="0"/>
              </a:rPr>
              <a:t>Vertical spacers reduce the peak electric field, improve electrostatics, and reduce BTBT floor.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AFFA236D-8B50-43A4-9D9B-1FD32774248E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8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3" y="1295400"/>
            <a:ext cx="40846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100" y="4284663"/>
            <a:ext cx="21717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533900"/>
            <a:ext cx="2171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41385"/>
            <a:ext cx="8688387" cy="398463"/>
          </a:xfrm>
        </p:spPr>
        <p:txBody>
          <a:bodyPr/>
          <a:lstStyle/>
          <a:p>
            <a:pPr eaLnBrk="1" hangingPunct="1"/>
            <a:r>
              <a:rPr lang="en-US" sz="2800" b="0" dirty="0" smtClean="0"/>
              <a:t>Vertical spacers: some details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17020" y="1070083"/>
            <a:ext cx="8915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Minimum S/D contact pitch: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depends upon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regrowth angle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vertical growth reported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literature</a:t>
            </a:r>
            <a:br>
              <a:rPr lang="en-US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our recent results: vertical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Spacer sidewalls are gated through the high-K.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Capacitance to UID sidewalls is small.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added gate length→ adds ~0.3 fF/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Capacitance to N+ contacts layers is large.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easy to eliminate: low-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e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sidewall spacer.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Deliberate band offset between spacer &amp; channel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compensates offset from strong quantization in channel.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 descr="MOSFE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845" y="3198570"/>
            <a:ext cx="2429967" cy="2026934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9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9" name="Picture 8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1172" y="772675"/>
            <a:ext cx="2836739" cy="23527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in_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very_thin-text_template</Template>
  <TotalTime>1034</TotalTime>
  <Pages>2</Pages>
  <Words>1337</Words>
  <Application>Microsoft Office PowerPoint</Application>
  <PresentationFormat>On-screen Show (4:3)</PresentationFormat>
  <Paragraphs>211</Paragraphs>
  <Slides>37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very_thin-text_template</vt:lpstr>
      <vt:lpstr>thin_text_template</vt:lpstr>
      <vt:lpstr>Graph</vt:lpstr>
      <vt:lpstr>KGPlot</vt:lpstr>
      <vt:lpstr>Record-Performance In(Ga)As MOSFETs Targeting ITRS High-Performance  and Low-Power Logic </vt:lpstr>
      <vt:lpstr>Why III-V MOS ?</vt:lpstr>
      <vt:lpstr>InGaAs/InAs FETs are leaky!</vt:lpstr>
      <vt:lpstr>Device Structures: Lateral Spacers &amp; Tunneling</vt:lpstr>
      <vt:lpstr>We must build devices with small S/D pitch.</vt:lpstr>
      <vt:lpstr>Reducing leakage (1)</vt:lpstr>
      <vt:lpstr>Reducing leakage (1)</vt:lpstr>
      <vt:lpstr>Reducing leakage (2): Source/Drain Vertical Spacer</vt:lpstr>
      <vt:lpstr>Vertical spacers: some details</vt:lpstr>
      <vt:lpstr>Reducing leakage (3): Ultra-thin channel</vt:lpstr>
      <vt:lpstr>Reducing leakage (3): Ultra-thin channel</vt:lpstr>
      <vt:lpstr>MOSFET: 2.5nm ZrO2/ 1nm Al2O3 / 2.5nm InAs</vt:lpstr>
      <vt:lpstr>Compared to Intel 14nm finFET</vt:lpstr>
      <vt:lpstr>Off-state comparison: 2.5 nm vs. 5.0 nm-thick InAs channel</vt:lpstr>
      <vt:lpstr>On-state comparison: 2.5 nm vs. 5.0 nm-thick InAs channel</vt:lpstr>
      <vt:lpstr>ZrO2 vs. HfO2: Peak gm, SS, split-CV, and mobility</vt:lpstr>
      <vt:lpstr>Reducing leakage (4): Thin InGaAs Channel</vt:lpstr>
      <vt:lpstr>InGaAs vs. InAs Channel</vt:lpstr>
      <vt:lpstr>E-field and BTBT contour</vt:lpstr>
      <vt:lpstr>Reducing leakage (5): Doping-graded InP spacer</vt:lpstr>
      <vt:lpstr>Reducing leakage (6): Thicker Dielectric</vt:lpstr>
      <vt:lpstr>Leakage now dominated by imperfect isolation</vt:lpstr>
      <vt:lpstr>Refractory Contacts to In(Ga)As</vt:lpstr>
      <vt:lpstr>Slide 24</vt:lpstr>
      <vt:lpstr>Slide 25</vt:lpstr>
      <vt:lpstr>Applied Materials III-V buffer on Si</vt:lpstr>
      <vt:lpstr>UCSB III-V FET epitaxy</vt:lpstr>
      <vt:lpstr>TEM images of III-V FET on Si</vt:lpstr>
      <vt:lpstr>Short gate length:  Lg-20 nm</vt:lpstr>
      <vt:lpstr>Slide 30</vt:lpstr>
      <vt:lpstr>Future Work: High Current &amp; Low Leakage</vt:lpstr>
      <vt:lpstr>Future Work: High Current &amp; Low Leakage</vt:lpstr>
      <vt:lpstr>finFET with surface vs. bulk inversion.</vt:lpstr>
      <vt:lpstr>Next: Superlattice Steep FETs</vt:lpstr>
      <vt:lpstr>How we might build a superlattice FET</vt:lpstr>
      <vt:lpstr>III-V MOS</vt:lpstr>
      <vt:lpstr>Slide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asdfasdfasdf</dc:title>
  <dc:creator>mark rodwell</dc:creator>
  <cp:lastModifiedBy>mark rodwell</cp:lastModifiedBy>
  <cp:revision>48</cp:revision>
  <cp:lastPrinted>2002-08-11T02:20:55Z</cp:lastPrinted>
  <dcterms:created xsi:type="dcterms:W3CDTF">2015-03-07T23:07:30Z</dcterms:created>
  <dcterms:modified xsi:type="dcterms:W3CDTF">2015-06-02T00:04:32Z</dcterms:modified>
</cp:coreProperties>
</file>