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44" r:id="rId2"/>
    <p:sldId id="532" r:id="rId3"/>
    <p:sldId id="563" r:id="rId4"/>
    <p:sldId id="564" r:id="rId5"/>
    <p:sldId id="565" r:id="rId6"/>
    <p:sldId id="566" r:id="rId7"/>
    <p:sldId id="567" r:id="rId8"/>
    <p:sldId id="557" r:id="rId9"/>
    <p:sldId id="558" r:id="rId10"/>
    <p:sldId id="568" r:id="rId11"/>
    <p:sldId id="570" r:id="rId12"/>
    <p:sldId id="500" r:id="rId13"/>
    <p:sldId id="571" r:id="rId14"/>
    <p:sldId id="550" r:id="rId15"/>
    <p:sldId id="573" r:id="rId16"/>
    <p:sldId id="572" r:id="rId17"/>
    <p:sldId id="574" r:id="rId18"/>
    <p:sldId id="575" r:id="rId19"/>
    <p:sldId id="576" r:id="rId20"/>
    <p:sldId id="57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6600"/>
    <a:srgbClr val="CC66FF"/>
    <a:srgbClr val="00CC00"/>
    <a:srgbClr val="00FF00"/>
    <a:srgbClr val="0066FF"/>
    <a:srgbClr val="FF9200"/>
    <a:srgbClr val="BC7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88192" autoAdjust="0"/>
  </p:normalViewPr>
  <p:slideViewPr>
    <p:cSldViewPr>
      <p:cViewPr>
        <p:scale>
          <a:sx n="118" d="100"/>
          <a:sy n="118" d="100"/>
        </p:scale>
        <p:origin x="162" y="-2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4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484" y="4558927"/>
            <a:ext cx="5370233" cy="43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7620" rIns="96881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477838"/>
            <a:ext cx="5443538" cy="408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768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143794" y="9119173"/>
            <a:ext cx="3169755" cy="480388"/>
          </a:xfrm>
          <a:prstGeom prst="rect">
            <a:avLst/>
          </a:prstGeom>
          <a:noFill/>
        </p:spPr>
        <p:txBody>
          <a:bodyPr lIns="94719" tIns="47359" rIns="94719" bIns="47359"/>
          <a:lstStyle>
            <a:lvl1pPr>
              <a:defRPr sz="4600" b="1">
                <a:solidFill>
                  <a:schemeClr val="tx2"/>
                </a:solidFill>
                <a:latin typeface="Arial" charset="0"/>
              </a:defRPr>
            </a:lvl1pPr>
            <a:lvl2pPr marL="769584" indent="-295994">
              <a:defRPr sz="4600" b="1">
                <a:solidFill>
                  <a:schemeClr val="tx2"/>
                </a:solidFill>
                <a:latin typeface="Arial" charset="0"/>
              </a:defRPr>
            </a:lvl2pPr>
            <a:lvl3pPr marL="1183976" indent="-236795">
              <a:defRPr sz="4600" b="1">
                <a:solidFill>
                  <a:schemeClr val="tx2"/>
                </a:solidFill>
                <a:latin typeface="Arial" charset="0"/>
              </a:defRPr>
            </a:lvl3pPr>
            <a:lvl4pPr marL="1657565" indent="-236795">
              <a:defRPr sz="4600" b="1">
                <a:solidFill>
                  <a:schemeClr val="tx2"/>
                </a:solidFill>
                <a:latin typeface="Arial" charset="0"/>
              </a:defRPr>
            </a:lvl4pPr>
            <a:lvl5pPr marL="2131155" indent="-236795">
              <a:defRPr sz="4600" b="1">
                <a:solidFill>
                  <a:schemeClr val="tx2"/>
                </a:solidFill>
                <a:latin typeface="Arial" charset="0"/>
              </a:defRPr>
            </a:lvl5pPr>
            <a:lvl6pPr marL="260474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6pPr>
            <a:lvl7pPr marL="307833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7pPr>
            <a:lvl8pPr marL="355192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8pPr>
            <a:lvl9pPr marL="402551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F7B8390-0662-4FE9-A13D-72553D7CA19F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815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E2927F8-834C-4B45-AEE8-1E1D1A427A01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936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43" y="9119496"/>
            <a:ext cx="316969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8" tIns="48329" rIns="96658" bIns="48329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72519" indent="-297123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88491" indent="-237698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63888" indent="-237698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139285" indent="-237698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fld id="{9A3051CD-CCB3-4E0E-9DDE-49169167F142}" type="slidenum">
              <a:rPr lang="en-US" altLang="en-US">
                <a:latin typeface="Arial" charset="0"/>
              </a:rPr>
              <a:pPr eaLnBrk="1" hangingPunct="1"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2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6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4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040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A45F2A-BB44-44EA-98B4-C197C37F6D6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9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62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78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Area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cxnSp>
        <p:nvCxnSpPr>
          <p:cNvPr id="8196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sldNum="0" hdr="0" dt="0"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8899" y="395005"/>
            <a:ext cx="85523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4000" b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6600" y="3124200"/>
            <a:ext cx="76247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9000"/>
              </a:lnSpc>
            </a:pPr>
            <a:endParaRPr lang="en-US" altLang="en-US" i="1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59118" y="-27450"/>
            <a:ext cx="8829457" cy="24579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 Bold" panose="020B0704020202020204" pitchFamily="34" charset="0"/>
                <a:cs typeface="Arial Bold" panose="020B0704020202020204" pitchFamily="34" charset="0"/>
              </a:rPr>
              <a:t>12 nm-Gate-Length Ultrathin-Body </a:t>
            </a:r>
            <a:r>
              <a:rPr lang="en-US" altLang="en-US" sz="4400" dirty="0" err="1">
                <a:latin typeface="Arial Bold" panose="020B0704020202020204" pitchFamily="34" charset="0"/>
                <a:cs typeface="Arial Bold" panose="020B0704020202020204" pitchFamily="34" charset="0"/>
              </a:rPr>
              <a:t>InGaAs</a:t>
            </a:r>
            <a:r>
              <a:rPr lang="en-US" altLang="en-US" sz="4400" dirty="0"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n-US" altLang="en-US" sz="4400" dirty="0" err="1">
                <a:latin typeface="Arial Bold" panose="020B0704020202020204" pitchFamily="34" charset="0"/>
                <a:cs typeface="Arial Bold" panose="020B0704020202020204" pitchFamily="34" charset="0"/>
              </a:rPr>
              <a:t>InAs</a:t>
            </a:r>
            <a:r>
              <a:rPr lang="en-US" altLang="en-US" sz="440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en-US" sz="4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MOSFETs with 8.3∙10</a:t>
            </a:r>
            <a:r>
              <a:rPr lang="en-US" altLang="en-US" sz="44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5</a:t>
            </a:r>
            <a:r>
              <a:rPr lang="en-US" altLang="en-US" sz="4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en-US" sz="4400" dirty="0"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altLang="en-US" sz="4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sz="4400" dirty="0">
                <a:latin typeface="Arial Bold" panose="020B0704020202020204" pitchFamily="34" charset="0"/>
                <a:cs typeface="Arial Bold" panose="020B0704020202020204" pitchFamily="34" charset="0"/>
              </a:rPr>
              <a:t>/I</a:t>
            </a:r>
            <a:r>
              <a:rPr lang="en-US" altLang="en-US" sz="4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OFF</a:t>
            </a:r>
            <a:endParaRPr lang="fr-FR" altLang="en-US" sz="4400" baseline="-25000" dirty="0">
              <a:solidFill>
                <a:schemeClr val="tx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78615" y="2929735"/>
            <a:ext cx="9043101" cy="38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u="sng" dirty="0">
                <a:latin typeface="Calibri" panose="020F0502020204030204" pitchFamily="34" charset="0"/>
                <a:cs typeface="Arial Bold" panose="020B0704020202020204" pitchFamily="34" charset="0"/>
              </a:rPr>
              <a:t>Cheng-Ying Huang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>
                <a:latin typeface="Calibri" panose="020F0502020204030204" pitchFamily="34" charset="0"/>
                <a:cs typeface="Arial Bold" panose="020B0704020202020204" pitchFamily="34" charset="0"/>
              </a:rPr>
              <a:t>Prateek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 Choudhary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>
                <a:latin typeface="Calibri" panose="020F0502020204030204" pitchFamily="34" charset="0"/>
                <a:cs typeface="Arial Bold" panose="020B0704020202020204" pitchFamily="34" charset="0"/>
              </a:rPr>
              <a:t>Sanghoon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 Lee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Stephan Kraemer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>
                <a:latin typeface="Calibri" panose="020F0502020204030204" pitchFamily="34" charset="0"/>
                <a:cs typeface="Arial Bold" panose="020B0704020202020204" pitchFamily="34" charset="0"/>
              </a:rPr>
              <a:t>Varistha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 Chobpattana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Brain Thibeault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William Mitchell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Susanne Stemmer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Arthur Gossard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1,2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, and Mark 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Rodwell</a:t>
            </a:r>
            <a:r>
              <a:rPr lang="en-US" altLang="en-US" sz="230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18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Electrical and Computer Engineering, University of California, Santa Barbara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5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18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Materials Department, University of California, Santa Barbara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i="1" dirty="0" smtClean="0">
                <a:latin typeface="Calibri" panose="020F0502020204030204" pitchFamily="34" charset="0"/>
                <a:cs typeface="Arial Bold" panose="020B0704020202020204" pitchFamily="34" charset="0"/>
              </a:rPr>
              <a:t>Device Research Conference 2015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i="1" dirty="0" smtClean="0">
                <a:latin typeface="Calibri" panose="020F0502020204030204" pitchFamily="34" charset="0"/>
                <a:cs typeface="Arial Bold" panose="020B0704020202020204" pitchFamily="34" charset="0"/>
              </a:rPr>
              <a:t>Late News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i="1" dirty="0" smtClean="0">
                <a:latin typeface="Calibri" panose="020F0502020204030204" pitchFamily="34" charset="0"/>
                <a:cs typeface="Arial Bold" panose="020B0704020202020204" pitchFamily="34" charset="0"/>
              </a:rPr>
              <a:t>Columbus, OH</a:t>
            </a:r>
          </a:p>
        </p:txBody>
      </p:sp>
      <p:pic>
        <p:nvPicPr>
          <p:cNvPr id="3078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399178"/>
      </p:ext>
    </p:extLst>
  </p:cSld>
  <p:clrMapOvr>
    <a:masterClrMapping/>
  </p:clrMapOvr>
  <p:transition advTm="328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b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off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versus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b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endParaRPr lang="en-US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10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10" y="625435"/>
            <a:ext cx="5040000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05" y="677225"/>
            <a:ext cx="5040000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07240" y="4849985"/>
            <a:ext cx="8834955" cy="1997060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High In% content channels are required to improve I</a:t>
            </a:r>
            <a:r>
              <a:rPr lang="en-US" altLang="en-US" sz="2300" kern="0" baseline="-25000" dirty="0" smtClean="0">
                <a:cs typeface="Helvetica" pitchFamily="34" charset="0"/>
                <a:sym typeface="Wingdings" pitchFamily="2" charset="2"/>
              </a:rPr>
              <a:t>on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, but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</a:t>
            </a:r>
            <a:r>
              <a:rPr lang="en-US" altLang="en-US" sz="2300" kern="0" baseline="-25000" dirty="0" err="1" smtClean="0">
                <a:cs typeface="Helvetica" pitchFamily="34" charset="0"/>
                <a:sym typeface="Wingdings" pitchFamily="2" charset="2"/>
              </a:rPr>
              <a:t>off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is relatively large (~10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nA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/µm).</a:t>
            </a:r>
          </a:p>
          <a:p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channels with recessed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InP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source/drain spacers are required for low leakage FETs.</a:t>
            </a:r>
          </a:p>
          <a:p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A clear tradeoff between on-off performance</a:t>
            </a:r>
            <a:r>
              <a:rPr lang="en-US" altLang="en-US" sz="2100" kern="0" dirty="0" smtClean="0">
                <a:cs typeface="Helvetica" pitchFamily="34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55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509" y="749437"/>
            <a:ext cx="4112132" cy="3134946"/>
          </a:xfrm>
          <a:prstGeom prst="rect">
            <a:avLst/>
          </a:prstGeom>
        </p:spPr>
      </p:pic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14183" y="146880"/>
            <a:ext cx="8535987" cy="398463"/>
          </a:xfrm>
        </p:spPr>
        <p:txBody>
          <a:bodyPr/>
          <a:lstStyle/>
          <a:p>
            <a:r>
              <a:rPr lang="en-US" alt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Mobility extraction at L</a:t>
            </a:r>
            <a:r>
              <a:rPr lang="en-US" altLang="en-US" sz="2800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alt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-25 µm long channel FETs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670161"/>
            <a:ext cx="3657600" cy="325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3505810"/>
            <a:ext cx="3657600" cy="325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230765" y="4367612"/>
            <a:ext cx="3149210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Mobility~ 250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cm</a:t>
            </a:r>
            <a:r>
              <a:rPr lang="en-US" altLang="en-US" sz="2000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/V∙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94790" y="5022655"/>
            <a:ext cx="3149210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Mobility~ 280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cm</a:t>
            </a:r>
            <a:r>
              <a:rPr lang="en-US" altLang="en-US" sz="2000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/V∙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95190" y="718001"/>
            <a:ext cx="0" cy="602014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2832" y="1146773"/>
            <a:ext cx="1382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Freq</a:t>
            </a:r>
            <a:r>
              <a:rPr lang="en-US" sz="1400" dirty="0" smtClean="0"/>
              <a:t>: 200 kHz</a:t>
            </a:r>
          </a:p>
          <a:p>
            <a:r>
              <a:rPr lang="en-US" sz="1400" dirty="0" smtClean="0"/>
              <a:t>EOT~ 0.9~1 nm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8313" y="739845"/>
            <a:ext cx="136447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0827" y="740077"/>
            <a:ext cx="1758815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InAs</a:t>
            </a:r>
            <a:r>
              <a:rPr lang="en-US" sz="2400" dirty="0" smtClean="0">
                <a:solidFill>
                  <a:schemeClr val="bg1"/>
                </a:solidFill>
              </a:rPr>
              <a:t> channel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9600" y="5786423"/>
            <a:ext cx="24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1.5/1 nm </a:t>
            </a:r>
            <a:r>
              <a:rPr lang="en-US" sz="1800" dirty="0" err="1" smtClean="0"/>
              <a:t>InGaAs</a:t>
            </a:r>
            <a:r>
              <a:rPr lang="en-US" sz="1800" dirty="0" smtClean="0"/>
              <a:t>/</a:t>
            </a:r>
            <a:r>
              <a:rPr lang="en-US" sz="1800" dirty="0" err="1" smtClean="0"/>
              <a:t>InAs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7145" y="1559260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1.5/1 nm </a:t>
            </a:r>
            <a:r>
              <a:rPr lang="en-US" sz="1600" dirty="0" err="1" smtClean="0">
                <a:solidFill>
                  <a:schemeClr val="tx2"/>
                </a:solidFill>
              </a:rPr>
              <a:t>InGaAs</a:t>
            </a:r>
            <a:r>
              <a:rPr lang="en-US" sz="1600" dirty="0" smtClean="0">
                <a:solidFill>
                  <a:schemeClr val="tx2"/>
                </a:solidFill>
              </a:rPr>
              <a:t>/</a:t>
            </a:r>
            <a:r>
              <a:rPr lang="en-US" sz="1600" dirty="0" err="1" smtClean="0">
                <a:solidFill>
                  <a:schemeClr val="tx2"/>
                </a:solidFill>
              </a:rPr>
              <a:t>InAs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1253" y="6397418"/>
            <a:ext cx="26244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m*, R</a:t>
            </a:r>
            <a:r>
              <a:rPr lang="en-US" sz="2000" i="1" baseline="-25000" dirty="0" smtClean="0"/>
              <a:t>S/D</a:t>
            </a:r>
            <a:r>
              <a:rPr lang="en-US" sz="2000" i="1" dirty="0" smtClean="0"/>
              <a:t> more important!</a:t>
            </a:r>
            <a:endParaRPr lang="en-US" sz="2000" i="1" dirty="0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11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961" y="3485074"/>
            <a:ext cx="4203614" cy="32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5613" y="164575"/>
            <a:ext cx="8183562" cy="398463"/>
          </a:xfrm>
        </p:spPr>
        <p:txBody>
          <a:bodyPr/>
          <a:lstStyle/>
          <a:p>
            <a:r>
              <a:rPr lang="en-US" alt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Summary</a:t>
            </a:r>
          </a:p>
        </p:txBody>
      </p:sp>
      <p:sp>
        <p:nvSpPr>
          <p:cNvPr id="2969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12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2530" y="1009485"/>
            <a:ext cx="8026645" cy="5515356"/>
          </a:xfrm>
        </p:spPr>
        <p:txBody>
          <a:bodyPr/>
          <a:lstStyle/>
          <a:p>
            <a:r>
              <a:rPr lang="en-US" sz="2800" dirty="0" smtClean="0">
                <a:cs typeface="Arial Bold" panose="020B0704020202020204" pitchFamily="34" charset="0"/>
              </a:rPr>
              <a:t>We demonstrated a 12nm-L</a:t>
            </a:r>
            <a:r>
              <a:rPr lang="en-US" sz="2800" baseline="-25000" dirty="0" smtClean="0">
                <a:cs typeface="Arial Bold" panose="020B0704020202020204" pitchFamily="34" charset="0"/>
              </a:rPr>
              <a:t>g</a:t>
            </a:r>
            <a:r>
              <a:rPr lang="en-US" sz="2800" dirty="0" smtClean="0">
                <a:cs typeface="Arial Bold" panose="020B0704020202020204" pitchFamily="34" charset="0"/>
              </a:rPr>
              <a:t> ultrathin body III-V MOSFET with well-balanced on-off performance</a:t>
            </a:r>
            <a:r>
              <a:rPr lang="en-US" sz="2800" dirty="0">
                <a:cs typeface="Arial Bold" panose="020B0704020202020204" pitchFamily="34" charset="0"/>
              </a:rPr>
              <a:t>. </a:t>
            </a:r>
            <a:r>
              <a:rPr lang="en-US" sz="2800" dirty="0">
                <a:solidFill>
                  <a:schemeClr val="accent1"/>
                </a:solidFill>
                <a:cs typeface="Arial Bold" panose="020B0704020202020204" pitchFamily="34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I</a:t>
            </a:r>
            <a:r>
              <a:rPr lang="en-US" sz="2800" baseline="-25000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on</a:t>
            </a:r>
            <a:r>
              <a:rPr lang="en-US" sz="2800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/</a:t>
            </a:r>
            <a:r>
              <a:rPr lang="en-US" sz="2800" dirty="0" err="1" smtClean="0">
                <a:solidFill>
                  <a:schemeClr val="accent1"/>
                </a:solidFill>
                <a:cs typeface="Arial Bold" panose="020B0704020202020204" pitchFamily="34" charset="0"/>
              </a:rPr>
              <a:t>I</a:t>
            </a:r>
            <a:r>
              <a:rPr lang="en-US" sz="2800" baseline="-25000" dirty="0" err="1" smtClean="0">
                <a:solidFill>
                  <a:schemeClr val="accent1"/>
                </a:solidFill>
                <a:cs typeface="Arial Bold" panose="020B0704020202020204" pitchFamily="34" charset="0"/>
              </a:rPr>
              <a:t>off</a:t>
            </a:r>
            <a:r>
              <a:rPr lang="en-US" sz="2800" dirty="0">
                <a:solidFill>
                  <a:schemeClr val="accent1"/>
                </a:solidFill>
                <a:cs typeface="Arial Bold" panose="020B0704020202020204" pitchFamily="34" charset="0"/>
              </a:rPr>
              <a:t>&gt;</a:t>
            </a:r>
            <a:r>
              <a:rPr lang="en-US" sz="2800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cs typeface="Arial Bold" panose="020B0704020202020204" pitchFamily="34" charset="0"/>
              </a:rPr>
              <a:t>8.3·10</a:t>
            </a:r>
            <a:r>
              <a:rPr lang="en-US" sz="2800" baseline="30000" dirty="0">
                <a:solidFill>
                  <a:schemeClr val="accent1"/>
                </a:solidFill>
                <a:cs typeface="Arial Bold" panose="020B0704020202020204" pitchFamily="34" charset="0"/>
              </a:rPr>
              <a:t>5</a:t>
            </a:r>
            <a:r>
              <a:rPr lang="en-US" sz="2800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)</a:t>
            </a:r>
          </a:p>
          <a:p>
            <a:r>
              <a:rPr lang="en-US" sz="2800" dirty="0" smtClean="0">
                <a:cs typeface="Arial Bold" panose="020B0704020202020204" pitchFamily="34" charset="0"/>
              </a:rPr>
              <a:t>The </a:t>
            </a:r>
            <a:r>
              <a:rPr lang="en-US" sz="2800" dirty="0">
                <a:cs typeface="Arial Bold" panose="020B0704020202020204" pitchFamily="34" charset="0"/>
              </a:rPr>
              <a:t>12nm-L</a:t>
            </a:r>
            <a:r>
              <a:rPr lang="en-US" sz="2800" baseline="-25000" dirty="0">
                <a:cs typeface="Arial Bold" panose="020B0704020202020204" pitchFamily="34" charset="0"/>
              </a:rPr>
              <a:t>g </a:t>
            </a:r>
            <a:r>
              <a:rPr lang="en-US" sz="2800" dirty="0" smtClean="0">
                <a:cs typeface="Arial Bold" panose="020B0704020202020204" pitchFamily="34" charset="0"/>
              </a:rPr>
              <a:t>FET shows G</a:t>
            </a:r>
            <a:r>
              <a:rPr lang="en-US" sz="2800" baseline="-25000" dirty="0" smtClean="0">
                <a:cs typeface="Arial Bold" panose="020B0704020202020204" pitchFamily="34" charset="0"/>
              </a:rPr>
              <a:t>m</a:t>
            </a:r>
            <a:r>
              <a:rPr lang="en-US" sz="2800" dirty="0" smtClean="0">
                <a:cs typeface="Arial Bold" panose="020B0704020202020204" pitchFamily="34" charset="0"/>
              </a:rPr>
              <a:t>~1.8 </a:t>
            </a:r>
            <a:r>
              <a:rPr lang="en-US" sz="2800" dirty="0" err="1" smtClean="0">
                <a:cs typeface="Arial Bold" panose="020B0704020202020204" pitchFamily="34" charset="0"/>
              </a:rPr>
              <a:t>mS</a:t>
            </a:r>
            <a:r>
              <a:rPr lang="en-US" sz="2800" dirty="0" smtClean="0">
                <a:cs typeface="Arial Bold" panose="020B0704020202020204" pitchFamily="34" charset="0"/>
              </a:rPr>
              <a:t>/µm and SS~107 </a:t>
            </a:r>
            <a:r>
              <a:rPr lang="en-US" sz="2800" dirty="0" err="1" smtClean="0">
                <a:cs typeface="Arial Bold" panose="020B0704020202020204" pitchFamily="34" charset="0"/>
              </a:rPr>
              <a:t>mS</a:t>
            </a:r>
            <a:r>
              <a:rPr lang="en-US" sz="2800" dirty="0" smtClean="0">
                <a:cs typeface="Arial Bold" panose="020B0704020202020204" pitchFamily="34" charset="0"/>
              </a:rPr>
              <a:t>/</a:t>
            </a:r>
            <a:r>
              <a:rPr lang="en-US" sz="2800" dirty="0" err="1" smtClean="0">
                <a:cs typeface="Arial Bold" panose="020B0704020202020204" pitchFamily="34" charset="0"/>
              </a:rPr>
              <a:t>dec.</a:t>
            </a:r>
            <a:r>
              <a:rPr lang="en-US" sz="2800" dirty="0" smtClean="0">
                <a:cs typeface="Arial Bold" panose="020B0704020202020204" pitchFamily="34" charset="0"/>
              </a:rPr>
              <a:t>, and minimum </a:t>
            </a:r>
            <a:r>
              <a:rPr lang="en-US" sz="2800" dirty="0" err="1" smtClean="0">
                <a:cs typeface="Arial Bold" panose="020B0704020202020204" pitchFamily="34" charset="0"/>
              </a:rPr>
              <a:t>I</a:t>
            </a:r>
            <a:r>
              <a:rPr lang="en-US" sz="2800" baseline="-25000" dirty="0" err="1" smtClean="0">
                <a:cs typeface="Arial Bold" panose="020B0704020202020204" pitchFamily="34" charset="0"/>
              </a:rPr>
              <a:t>off</a:t>
            </a:r>
            <a:r>
              <a:rPr lang="en-US" sz="2800" dirty="0" smtClean="0">
                <a:cs typeface="Arial Bold" panose="020B0704020202020204" pitchFamily="34" charset="0"/>
              </a:rPr>
              <a:t>~ 1.3 </a:t>
            </a:r>
            <a:r>
              <a:rPr lang="en-US" sz="2800" dirty="0" err="1" smtClean="0">
                <a:cs typeface="Arial Bold" panose="020B0704020202020204" pitchFamily="34" charset="0"/>
              </a:rPr>
              <a:t>nA</a:t>
            </a:r>
            <a:r>
              <a:rPr lang="en-US" sz="2800" dirty="0" smtClean="0">
                <a:cs typeface="Arial Bold" panose="020B0704020202020204" pitchFamily="34" charset="0"/>
              </a:rPr>
              <a:t>/µm.</a:t>
            </a:r>
          </a:p>
          <a:p>
            <a:r>
              <a:rPr lang="en-US" sz="2800" dirty="0" smtClean="0">
                <a:cs typeface="Arial Bold" panose="020B0704020202020204" pitchFamily="34" charset="0"/>
              </a:rPr>
              <a:t>High indium content channel is required to improve on-state current. </a:t>
            </a:r>
            <a:r>
              <a:rPr lang="en-US" sz="2800" i="1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(High performance logic)</a:t>
            </a:r>
          </a:p>
          <a:p>
            <a:r>
              <a:rPr lang="en-US" sz="2800" dirty="0" smtClean="0">
                <a:cs typeface="Arial Bold" panose="020B0704020202020204" pitchFamily="34" charset="0"/>
              </a:rPr>
              <a:t>Thin channels, </a:t>
            </a:r>
            <a:r>
              <a:rPr lang="en-US" sz="2800" dirty="0" err="1" smtClean="0">
                <a:cs typeface="Arial Bold" panose="020B0704020202020204" pitchFamily="34" charset="0"/>
              </a:rPr>
              <a:t>InGaAs</a:t>
            </a:r>
            <a:r>
              <a:rPr lang="en-US" sz="2800" dirty="0" smtClean="0">
                <a:cs typeface="Arial Bold" panose="020B0704020202020204" pitchFamily="34" charset="0"/>
              </a:rPr>
              <a:t> channels, and recessed </a:t>
            </a:r>
            <a:r>
              <a:rPr lang="en-US" sz="2800" dirty="0" err="1" smtClean="0">
                <a:cs typeface="Arial Bold" panose="020B0704020202020204" pitchFamily="34" charset="0"/>
              </a:rPr>
              <a:t>InP</a:t>
            </a:r>
            <a:r>
              <a:rPr lang="en-US" sz="2800" dirty="0" smtClean="0">
                <a:cs typeface="Arial Bold" panose="020B0704020202020204" pitchFamily="34" charset="0"/>
              </a:rPr>
              <a:t> source/drain spacers are the key design features for very low leakage III-V MOSFETs.  </a:t>
            </a:r>
            <a:r>
              <a:rPr lang="en-US" sz="2800" i="1" dirty="0" smtClean="0">
                <a:solidFill>
                  <a:schemeClr val="accent1"/>
                </a:solidFill>
                <a:cs typeface="Arial Bold" panose="020B0704020202020204" pitchFamily="34" charset="0"/>
              </a:rPr>
              <a:t>(Low Power Logic)</a:t>
            </a:r>
          </a:p>
          <a:p>
            <a:r>
              <a:rPr lang="en-US" sz="2800" dirty="0">
                <a:solidFill>
                  <a:schemeClr val="tx2"/>
                </a:solidFill>
                <a:cs typeface="Arial Bold" panose="020B0704020202020204" pitchFamily="34" charset="0"/>
              </a:rPr>
              <a:t>III-V MOSFETs are scalable to sub-10-nm technology nodes</a:t>
            </a:r>
            <a:r>
              <a:rPr lang="en-US" sz="2800" dirty="0" smtClean="0">
                <a:solidFill>
                  <a:schemeClr val="tx2"/>
                </a:solidFill>
                <a:cs typeface="Arial Bold" panose="020B0704020202020204" pitchFamily="34" charset="0"/>
              </a:rPr>
              <a:t>.</a:t>
            </a: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5"/>
          <p:cNvSpPr txBox="1">
            <a:spLocks noChangeArrowheads="1"/>
          </p:cNvSpPr>
          <p:nvPr/>
        </p:nvSpPr>
        <p:spPr bwMode="auto">
          <a:xfrm>
            <a:off x="3073460" y="6517993"/>
            <a:ext cx="2555740" cy="3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82030" tIns="41015" rIns="82030" bIns="41015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 smtClean="0"/>
              <a:t>cyhuang@ece.ucsb.edu</a:t>
            </a:r>
            <a:endParaRPr lang="en-US" altLang="en-US" sz="1600" i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5805" y="1521054"/>
            <a:ext cx="7431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</a:rPr>
              <a:t>Thanks for your attention!</a:t>
            </a:r>
            <a:br>
              <a:rPr lang="en-US" altLang="en-US" sz="3600" b="1" dirty="0">
                <a:solidFill>
                  <a:srgbClr val="000000"/>
                </a:solidFill>
              </a:rPr>
            </a:br>
            <a:r>
              <a:rPr lang="en-US" altLang="en-US" sz="3600" b="1" dirty="0">
                <a:solidFill>
                  <a:srgbClr val="000000"/>
                </a:solidFill>
              </a:rPr>
              <a:t>Questions?</a:t>
            </a:r>
            <a:r>
              <a:rPr lang="en-US" altLang="en-US" sz="3600" u="sng" dirty="0">
                <a:solidFill>
                  <a:srgbClr val="000000"/>
                </a:solidFill>
              </a:rPr>
              <a:t/>
            </a:r>
            <a:br>
              <a:rPr lang="en-US" altLang="en-US" sz="3600" u="sng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2968140"/>
            <a:ext cx="8610600" cy="29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This research was supported by the SRC Non-classical CMOS Research Center (Task 1437.009) and GLOBALFOUNDRIES(Task 2540.001).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A portion of this work was done in the UCSB nanofabrication facility, part of NSF funded NNIN network.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This work was partially supported by the MRSEC Program of the National Science Foundation under Award No. DMR 1121053.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1000" y="76200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Acknowledgment</a:t>
            </a:r>
            <a:endParaRPr lang="en-US" alt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28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800" dirty="0">
              <a:solidFill>
                <a:srgbClr val="000000"/>
              </a:solidFill>
              <a:latin typeface="Arial Narrow"/>
              <a:ea typeface="+mn-ea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FFFFFF"/>
                </a:solidFill>
                <a:latin typeface="Arial Narrow"/>
                <a:ea typeface="+mn-ea"/>
              </a:rPr>
              <a:t>(backup slides follow)</a:t>
            </a:r>
          </a:p>
        </p:txBody>
      </p:sp>
    </p:spTree>
    <p:extLst>
      <p:ext uri="{BB962C8B-B14F-4D97-AF65-F5344CB8AC3E}">
        <p14:creationId xmlns:p14="http://schemas.microsoft.com/office/powerpoint/2010/main" val="271119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641725"/>
            <a:ext cx="35210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5313" cy="398463"/>
          </a:xfrm>
        </p:spPr>
        <p:txBody>
          <a:bodyPr/>
          <a:lstStyle/>
          <a:p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Record low subthreshold swing</a:t>
            </a:r>
            <a:endParaRPr lang="en-US" altLang="en-US" b="1" dirty="0" smtClean="0">
              <a:latin typeface="Calibri" panose="020F0502020204030204" pitchFamily="34" charset="0"/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7922" b="2614"/>
          <a:stretch>
            <a:fillRect/>
          </a:stretch>
        </p:blipFill>
        <p:spPr bwMode="auto">
          <a:xfrm>
            <a:off x="3738563" y="904875"/>
            <a:ext cx="51768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BD7A878C-2AD4-4A74-B17B-8C0E2AB49B7C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15</a:t>
            </a:fld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43313" y="5184775"/>
            <a:ext cx="5318125" cy="13541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Bold" panose="020B0704020202020204" pitchFamily="34" charset="0"/>
              </a:rPr>
              <a:t>Achieved SS~ 61 mV/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Bold" panose="020B0704020202020204" pitchFamily="34" charset="0"/>
              </a:rPr>
              <a:t>dec.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>
              <a:defRPr/>
            </a:pPr>
            <a:r>
              <a:rPr lang="en-US" sz="2600" dirty="0">
                <a:latin typeface="Calibri" panose="020F0502020204030204" pitchFamily="34" charset="0"/>
                <a:cs typeface="Arial Bold" panose="020B0704020202020204" pitchFamily="34" charset="0"/>
              </a:rPr>
              <a:t>Superior high-k dielectrics on III-V channels.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3"/>
          <a:stretch>
            <a:fillRect/>
          </a:stretch>
        </p:blipFill>
        <p:spPr bwMode="auto">
          <a:xfrm>
            <a:off x="930275" y="944563"/>
            <a:ext cx="2286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矩形 2"/>
          <p:cNvSpPr>
            <a:spLocks noChangeArrowheads="1"/>
          </p:cNvSpPr>
          <p:nvPr/>
        </p:nvSpPr>
        <p:spPr bwMode="auto">
          <a:xfrm>
            <a:off x="354013" y="6473825"/>
            <a:ext cx="629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  <a:cs typeface="Arial Bold" panose="020B0704020202020204" pitchFamily="34" charset="0"/>
              </a:rPr>
              <a:t>Dielectrics from Gift Chobpattana, Stemmer group, UCSB.</a:t>
            </a:r>
          </a:p>
        </p:txBody>
      </p: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5064125" y="698500"/>
            <a:ext cx="2398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S. Lee et al., VLSI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203359"/>
      </p:ext>
    </p:extLst>
  </p:cSld>
  <p:clrMapOvr>
    <a:masterClrMapping/>
  </p:clrMapOvr>
  <p:transition advTm="19210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456152" cy="398463"/>
          </a:xfrm>
        </p:spPr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InAs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channel is better…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47450" y="855866"/>
            <a:ext cx="8453955" cy="180503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Electron scattering with oxide traps inside conduction band</a:t>
            </a:r>
          </a:p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Electrons in high In% content channel have less scattering with oxide traps.</a:t>
            </a:r>
          </a:p>
          <a:p>
            <a:pPr>
              <a:buFontTx/>
              <a:buChar char="-"/>
            </a:pPr>
            <a:endParaRPr lang="en-US" altLang="en-US" kern="0" dirty="0" smtClean="0">
              <a:cs typeface="Helvetica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2161635"/>
            <a:ext cx="4329570" cy="37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83" y="2200040"/>
            <a:ext cx="4823187" cy="37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925325"/>
            <a:ext cx="4313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J. Robertson et al., J. Appl. Phys. 117, 112806 (2015)</a:t>
            </a:r>
          </a:p>
          <a:p>
            <a:r>
              <a:rPr lang="en-US" sz="1600" i="1" dirty="0"/>
              <a:t>J. </a:t>
            </a:r>
            <a:r>
              <a:rPr lang="en-US" sz="1600" i="1" dirty="0" smtClean="0"/>
              <a:t>Robertson, Appl. Phys. Lett 94, 152104 (2009)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8615" y="5886920"/>
            <a:ext cx="4495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N. </a:t>
            </a:r>
            <a:r>
              <a:rPr lang="en-US" sz="1600" i="1" dirty="0" err="1" smtClean="0"/>
              <a:t>Taoka</a:t>
            </a:r>
            <a:r>
              <a:rPr lang="en-US" sz="1600" i="1" dirty="0" smtClean="0"/>
              <a:t> et al., Trans. Electron Devices. 13, 456 (2011)</a:t>
            </a:r>
          </a:p>
          <a:p>
            <a:r>
              <a:rPr lang="en-US" sz="1600" i="1" dirty="0"/>
              <a:t>N. </a:t>
            </a:r>
            <a:r>
              <a:rPr lang="en-US" sz="1600" i="1" dirty="0" err="1"/>
              <a:t>Taoka</a:t>
            </a:r>
            <a:r>
              <a:rPr lang="en-US" sz="1600" i="1" dirty="0"/>
              <a:t> et al., </a:t>
            </a:r>
            <a:r>
              <a:rPr lang="en-US" sz="1600" i="1" dirty="0" smtClean="0"/>
              <a:t>IEEE IEDM  2011, 610. </a:t>
            </a:r>
            <a:endParaRPr lang="en-US" sz="1600" i="1" dirty="0"/>
          </a:p>
          <a:p>
            <a:r>
              <a:rPr lang="en-US" sz="16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77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11440"/>
          </a:xfrm>
        </p:spPr>
        <p:txBody>
          <a:bodyPr/>
          <a:lstStyle/>
          <a:p>
            <a:r>
              <a:rPr lang="en-US" altLang="en-US" b="1" dirty="0" err="1" smtClean="0"/>
              <a:t>InP</a:t>
            </a:r>
            <a:r>
              <a:rPr lang="en-US" altLang="en-US" b="1" dirty="0" smtClean="0"/>
              <a:t> spacer thickness: on-state</a:t>
            </a:r>
            <a:endParaRPr lang="en-US" altLang="en-US" b="1" baseline="-25000" dirty="0" smtClean="0"/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768471" y="5515734"/>
            <a:ext cx="8751887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dirty="0" smtClean="0"/>
              <a:t>Thicker </a:t>
            </a:r>
            <a:r>
              <a:rPr lang="en-US" altLang="en-US" dirty="0" err="1" smtClean="0"/>
              <a:t>InP</a:t>
            </a:r>
            <a:r>
              <a:rPr lang="en-US" altLang="en-US" dirty="0" smtClean="0"/>
              <a:t> spacer increases R</a:t>
            </a:r>
            <a:r>
              <a:rPr lang="en-US" altLang="en-US" baseline="-25000" dirty="0" smtClean="0"/>
              <a:t>on</a:t>
            </a:r>
            <a:r>
              <a:rPr lang="en-US" altLang="en-US" dirty="0" smtClean="0"/>
              <a:t>, and degrades G</a:t>
            </a:r>
            <a:r>
              <a:rPr lang="en-US" altLang="en-US" baseline="-25000" dirty="0" smtClean="0"/>
              <a:t>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dirty="0" smtClean="0"/>
              <a:t>Thinner spacer is desired at source to reduce R</a:t>
            </a:r>
            <a:r>
              <a:rPr lang="en-US" altLang="en-US" baseline="-25000" dirty="0" smtClean="0"/>
              <a:t>S/D</a:t>
            </a:r>
            <a:r>
              <a:rPr lang="en-US" altLang="en-US" b="0" dirty="0" smtClean="0"/>
              <a:t>.</a:t>
            </a:r>
          </a:p>
        </p:txBody>
      </p:sp>
      <p:sp>
        <p:nvSpPr>
          <p:cNvPr id="1434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D61567AF-4EA3-47EC-BBE6-CBEACF351061}" type="slidenum">
              <a:rPr lang="en-US" altLang="en-US" sz="14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17</a:t>
            </a:fld>
            <a:endParaRPr lang="en-US" altLang="en-US" sz="16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4341" name="群組 1"/>
          <p:cNvGrpSpPr>
            <a:grpSpLocks/>
          </p:cNvGrpSpPr>
          <p:nvPr/>
        </p:nvGrpSpPr>
        <p:grpSpPr bwMode="auto">
          <a:xfrm>
            <a:off x="223838" y="996950"/>
            <a:ext cx="4505325" cy="4489450"/>
            <a:chOff x="223838" y="996950"/>
            <a:chExt cx="4505325" cy="4489450"/>
          </a:xfrm>
          <a:solidFill>
            <a:schemeClr val="bg1"/>
          </a:solidFill>
        </p:grpSpPr>
        <p:pic>
          <p:nvPicPr>
            <p:cNvPr id="1434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6950"/>
              <a:ext cx="4500563" cy="225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8" y="3236913"/>
              <a:ext cx="4500562" cy="2249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群組 2"/>
          <p:cNvGrpSpPr>
            <a:grpSpLocks/>
          </p:cNvGrpSpPr>
          <p:nvPr/>
        </p:nvGrpSpPr>
        <p:grpSpPr bwMode="auto">
          <a:xfrm>
            <a:off x="4687215" y="996950"/>
            <a:ext cx="3960813" cy="4624388"/>
            <a:chOff x="4876800" y="1003300"/>
            <a:chExt cx="3960813" cy="4624614"/>
          </a:xfrm>
          <a:solidFill>
            <a:schemeClr val="bg1"/>
          </a:solidFill>
        </p:grpSpPr>
        <p:sp>
          <p:nvSpPr>
            <p:cNvPr id="14343" name="矩形 7"/>
            <p:cNvSpPr>
              <a:spLocks noChangeArrowheads="1"/>
            </p:cNvSpPr>
            <p:nvPr/>
          </p:nvSpPr>
          <p:spPr bwMode="auto">
            <a:xfrm>
              <a:off x="4876800" y="1003300"/>
              <a:ext cx="3960813" cy="44831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cxnSp>
          <p:nvCxnSpPr>
            <p:cNvPr id="14345" name="直線單箭頭接點 10"/>
            <p:cNvCxnSpPr>
              <a:cxnSpLocks noChangeShapeType="1"/>
            </p:cNvCxnSpPr>
            <p:nvPr/>
          </p:nvCxnSpPr>
          <p:spPr bwMode="auto">
            <a:xfrm>
              <a:off x="5486400" y="1003300"/>
              <a:ext cx="0" cy="1420813"/>
            </a:xfrm>
            <a:prstGeom prst="straightConnector1">
              <a:avLst/>
            </a:prstGeom>
            <a:grpFill/>
            <a:ln w="57150" algn="ctr">
              <a:noFill/>
              <a:prstDash val="sysDot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34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400" y="2203914"/>
              <a:ext cx="3852000" cy="342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054100"/>
              <a:ext cx="3240088" cy="14652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10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85800" y="17055"/>
            <a:ext cx="7772400" cy="762000"/>
          </a:xfrm>
        </p:spPr>
        <p:txBody>
          <a:bodyPr/>
          <a:lstStyle/>
          <a:p>
            <a:r>
              <a:rPr lang="en-US" altLang="en-US" sz="3200" b="1" dirty="0" smtClean="0"/>
              <a:t>Doping-graded </a:t>
            </a:r>
            <a:r>
              <a:rPr lang="en-US" altLang="en-US" sz="3200" b="1" dirty="0" err="1" smtClean="0"/>
              <a:t>InP</a:t>
            </a:r>
            <a:r>
              <a:rPr lang="en-US" altLang="en-US" sz="3200" b="1" dirty="0" smtClean="0"/>
              <a:t> spacer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4800" y="5348288"/>
            <a:ext cx="87074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defTabSz="9271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Doping-graded </a:t>
            </a:r>
            <a:r>
              <a:rPr lang="en-US" altLang="en-US" sz="2600" dirty="0" err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InP</a:t>
            </a: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spacer reduces parasitic source/drain resistance and improves G</a:t>
            </a:r>
            <a:r>
              <a:rPr lang="en-US" altLang="en-US" sz="2600" baseline="-250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Gate leakage limits I</a:t>
            </a:r>
            <a:r>
              <a:rPr lang="en-US" altLang="en-US" sz="2600" baseline="-250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off</a:t>
            </a: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~300 </a:t>
            </a:r>
            <a:r>
              <a:rPr lang="en-US" altLang="en-US" sz="2600" dirty="0" err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</a:t>
            </a: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el-GR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μ</a:t>
            </a:r>
            <a:r>
              <a:rPr lang="en-US" altLang="en-US" sz="2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m.</a:t>
            </a:r>
          </a:p>
        </p:txBody>
      </p:sp>
      <p:sp>
        <p:nvSpPr>
          <p:cNvPr id="1536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3CED634C-7F6D-4778-B94B-741123DB8D2F}" type="slidenum">
              <a:rPr lang="en-US" altLang="en-US" sz="14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18</a:t>
            </a:fld>
            <a:endParaRPr lang="en-US" altLang="en-US" sz="16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53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b="1675"/>
          <a:stretch>
            <a:fillRect/>
          </a:stretch>
        </p:blipFill>
        <p:spPr bwMode="auto">
          <a:xfrm>
            <a:off x="4498975" y="1201112"/>
            <a:ext cx="4264025" cy="41481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17951"/>
              </p:ext>
            </p:extLst>
          </p:nvPr>
        </p:nvGraphicFramePr>
        <p:xfrm>
          <a:off x="304800" y="4114800"/>
          <a:ext cx="4040188" cy="1071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91287"/>
                <a:gridCol w="931978"/>
                <a:gridCol w="931978"/>
                <a:gridCol w="1184945"/>
              </a:tblGrid>
              <a:tr h="604520">
                <a:tc rowSpan="2"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700" baseline="-25000" dirty="0" smtClean="0"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at zero </a:t>
                      </a:r>
                      <a:r>
                        <a:rPr lang="en-US" sz="1700" baseline="0" dirty="0" err="1" smtClean="0"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700" baseline="-25000" dirty="0" err="1" smtClean="0"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1700" baseline="-250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(Ω∙</a:t>
                      </a:r>
                      <a:r>
                        <a:rPr lang="el-GR" sz="1700" baseline="0" dirty="0" smtClean="0"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m)</a:t>
                      </a:r>
                      <a:endParaRPr lang="en-US" sz="1700" baseline="-25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 nm UID </a:t>
                      </a:r>
                      <a:r>
                        <a:rPr lang="en-US" sz="1700" dirty="0" err="1" smtClean="0">
                          <a:latin typeface="Calibri" panose="020F0502020204030204" pitchFamily="34" charset="0"/>
                        </a:rPr>
                        <a:t>InP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13 nm</a:t>
                      </a:r>
                    </a:p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UID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Calibri" panose="020F0502020204030204" pitchFamily="34" charset="0"/>
                        </a:rPr>
                        <a:t>InP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Doping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 graded </a:t>
                      </a:r>
                      <a:r>
                        <a:rPr lang="en-US" sz="1700" baseline="0" dirty="0" err="1" smtClean="0">
                          <a:latin typeface="Calibri" panose="020F0502020204030204" pitchFamily="34" charset="0"/>
                        </a:rPr>
                        <a:t>InP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62280">
                <a:tc vMerge="1">
                  <a:txBody>
                    <a:bodyPr/>
                    <a:lstStyle/>
                    <a:p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~199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~364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~270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34000" y="838200"/>
            <a:ext cx="2787650" cy="492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</a:t>
            </a:r>
            <a:r>
              <a:rPr lang="en-US" altLang="en-US" sz="2600" baseline="-250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-30 nm, 30Å ZrO</a:t>
            </a:r>
            <a:r>
              <a:rPr lang="en-US" altLang="en-US" sz="2600" baseline="-250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</a:t>
            </a:r>
            <a:endParaRPr lang="en-US" altLang="en-US" sz="2600" baseline="-25000" dirty="0" smtClean="0">
              <a:solidFill>
                <a:schemeClr val="bg1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64" y="918410"/>
            <a:ext cx="3956647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7" y="90096"/>
            <a:ext cx="8627005" cy="66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4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III-V FETs at sub-10-nm nodes?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229820" y="740650"/>
            <a:ext cx="895078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III-V channels: low electron effective mass, high velocity, high mobility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  <a:sym typeface="Wingdings" pitchFamily="2" charset="2"/>
              </a:rPr>
              <a:t>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higher I</a:t>
            </a:r>
            <a:r>
              <a:rPr lang="en-US" altLang="en-US" sz="2300" baseline="-25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at lower V</a:t>
            </a:r>
            <a:r>
              <a:rPr lang="en-US" altLang="en-US" sz="2300" baseline="-25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DD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reducing switching power</a:t>
            </a:r>
            <a:endParaRPr lang="en-US" altLang="en-US" sz="230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>
              <a:defRPr/>
            </a:pPr>
            <a:r>
              <a:rPr lang="en-US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cs typeface="Arial Bold" panose="020B0704020202020204" pitchFamily="34" charset="0"/>
              </a:rPr>
              <a:t>III-V FETs have high leakage current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because: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Low bandgap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larger band-to 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band tunneling (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BTBT) leakage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H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igh permittivity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worse electrostatics, </a:t>
            </a:r>
            <a:r>
              <a:rPr lang="en-US" altLang="en-US" sz="2300" dirty="0">
                <a:latin typeface="Calibri" panose="020F0502020204030204" pitchFamily="34" charset="0"/>
                <a:cs typeface="Arial Bold" panose="020B0704020202020204" pitchFamily="34" charset="0"/>
              </a:rPr>
              <a:t>large 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subthreshold leakage</a:t>
            </a:r>
          </a:p>
          <a:p>
            <a:pPr>
              <a:defRPr/>
            </a:pP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I</a:t>
            </a:r>
            <a:r>
              <a:rPr lang="en-US" altLang="en-US" sz="2300" baseline="-250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off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&lt;100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nA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/µm (High performance) and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I</a:t>
            </a:r>
            <a:r>
              <a:rPr lang="en-US" altLang="en-US" sz="2300" baseline="-250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off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&lt;100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pA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/µm (Low power)  </a:t>
            </a:r>
            <a:endParaRPr lang="en-US" altLang="en-US" sz="2300" baseline="-2500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300" dirty="0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Question: Can III-V MOSFETs scale to sub-10-nm nodes? </a:t>
            </a:r>
            <a:endParaRPr lang="en-US" altLang="en-US" sz="2300" dirty="0" smtClean="0">
              <a:solidFill>
                <a:schemeClr val="accent1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124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EB6E9A9D-8331-451E-B54E-D3AC7FBB1262}" type="slidenum">
              <a:rPr lang="en-US" altLang="en-US" sz="1400">
                <a:latin typeface="Calibri" pitchFamily="34" charset="0"/>
                <a:ea typeface="MS PGothic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2</a:t>
            </a:fld>
            <a:endParaRPr lang="en-US" altLang="en-US" sz="160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3774645"/>
            <a:ext cx="58896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88822"/>
              </p:ext>
            </p:extLst>
          </p:nvPr>
        </p:nvGraphicFramePr>
        <p:xfrm>
          <a:off x="6223415" y="3774646"/>
          <a:ext cx="276696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80"/>
                <a:gridCol w="1384386"/>
              </a:tblGrid>
              <a:tr h="94926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Logic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 industry node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Physical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gate length (nm)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0272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16/14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0272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0272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14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071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</a:rPr>
                        <a:t>12</a:t>
                      </a:r>
                      <a:endParaRPr lang="en-US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247633" y="6408077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n-lt"/>
                <a:cs typeface="Times New Roman" panose="02020603050405020304" pitchFamily="18" charset="0"/>
              </a:rPr>
              <a:t>Ref: 2013 ITRS Roadmap</a:t>
            </a:r>
            <a:endParaRPr lang="en-US" sz="1800" i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0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" y="82968"/>
            <a:ext cx="9117460" cy="6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/>
          <a:lstStyle/>
          <a:p>
            <a:r>
              <a:rPr lang="en-US" altLang="en-US" sz="31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Record </a:t>
            </a:r>
            <a:r>
              <a:rPr lang="en-US" altLang="en-US" sz="3100" dirty="0">
                <a:latin typeface="Arial Bold" panose="020B0704020202020204" pitchFamily="34" charset="0"/>
                <a:cs typeface="Arial Bold" panose="020B0704020202020204" pitchFamily="34" charset="0"/>
              </a:rPr>
              <a:t>h</a:t>
            </a:r>
            <a:r>
              <a:rPr lang="en-US" altLang="en-US" sz="31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igh performance III-V FETs</a:t>
            </a: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r="2"/>
          <a:stretch>
            <a:fillRect/>
          </a:stretch>
        </p:blipFill>
        <p:spPr bwMode="auto">
          <a:xfrm>
            <a:off x="414011" y="757700"/>
            <a:ext cx="41021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438150" y="685800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ea typeface="MS PGothic" pitchFamily="34" charset="-128"/>
                <a:cs typeface="Arial" charset="0"/>
              </a:rPr>
              <a:t>S. Lee et al., VLSI 2014</a:t>
            </a:r>
          </a:p>
        </p:txBody>
      </p:sp>
      <p:sp>
        <p:nvSpPr>
          <p:cNvPr id="615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A6BE902E-1E33-44D3-8D1B-102DFF80B7B2}" type="slidenum">
              <a:rPr lang="en-US" altLang="en-US" sz="1400">
                <a:latin typeface="Calibri" pitchFamily="34" charset="0"/>
                <a:ea typeface="MS PGothic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3</a:t>
            </a:fld>
            <a:endParaRPr lang="en-US" altLang="en-US" sz="160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3463"/>
            <a:ext cx="3779838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5" y="722735"/>
            <a:ext cx="3779837" cy="3359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3063956" y="5477006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Vertical Spacer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2906525" y="5886633"/>
            <a:ext cx="1605775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3458255" y="5349250"/>
            <a:ext cx="1029509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3723127" y="48920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N+ S/D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1384385" y="1431940"/>
            <a:ext cx="0" cy="1113745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>
            <a:off x="3445640" y="1431940"/>
            <a:ext cx="0" cy="1113745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H="1">
            <a:off x="1384385" y="1739180"/>
            <a:ext cx="384050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>
            <a:off x="3063956" y="1739180"/>
            <a:ext cx="381684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1738971" y="147757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</a:t>
            </a:r>
            <a:r>
              <a:rPr lang="en-US" sz="2400" baseline="-25000" dirty="0" smtClean="0">
                <a:solidFill>
                  <a:srgbClr val="FFFF00"/>
                </a:solidFill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~25 nm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43913" cy="398463"/>
          </a:xfrm>
        </p:spPr>
        <p:txBody>
          <a:bodyPr/>
          <a:lstStyle/>
          <a:p>
            <a:r>
              <a:rPr lang="en-US" altLang="en-US" sz="3100" dirty="0" smtClean="0">
                <a:latin typeface="Arial Bold" pitchFamily="34" charset="0"/>
                <a:cs typeface="Arial Bold" pitchFamily="34" charset="0"/>
              </a:rPr>
              <a:t>Record low leakage III-V FETs</a:t>
            </a:r>
            <a:endParaRPr lang="en-US" altLang="en-US" sz="3100" b="1" dirty="0" smtClean="0">
              <a:latin typeface="Calibri" pitchFamily="34" charset="0"/>
            </a:endParaRPr>
          </a:p>
        </p:txBody>
      </p:sp>
      <p:sp>
        <p:nvSpPr>
          <p:cNvPr id="15363" name="Rectangle 6"/>
          <p:cNvSpPr txBox="1">
            <a:spLocks noChangeArrowheads="1"/>
          </p:cNvSpPr>
          <p:nvPr/>
        </p:nvSpPr>
        <p:spPr bwMode="auto">
          <a:xfrm>
            <a:off x="8571000" y="66378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75C9DC2-401A-4537-86DA-D3727573C95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4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2295"/>
            <a:ext cx="43434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89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7020" y="5410200"/>
            <a:ext cx="9409225" cy="120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300" dirty="0">
                <a:latin typeface="Calibri" pitchFamily="34" charset="0"/>
              </a:rPr>
              <a:t>Minimum </a:t>
            </a:r>
            <a:r>
              <a:rPr lang="en-US" altLang="en-US" sz="2300" dirty="0" err="1">
                <a:latin typeface="Calibri" pitchFamily="34" charset="0"/>
              </a:rPr>
              <a:t>I</a:t>
            </a:r>
            <a:r>
              <a:rPr lang="en-US" altLang="en-US" sz="2300" baseline="-25000" dirty="0" err="1">
                <a:latin typeface="Calibri" pitchFamily="34" charset="0"/>
              </a:rPr>
              <a:t>off</a:t>
            </a:r>
            <a:r>
              <a:rPr lang="en-US" altLang="en-US" sz="2300" dirty="0">
                <a:latin typeface="Calibri" pitchFamily="34" charset="0"/>
              </a:rPr>
              <a:t>~ 60 </a:t>
            </a:r>
            <a:r>
              <a:rPr lang="en-US" altLang="en-US" sz="2300" dirty="0" err="1">
                <a:latin typeface="Calibri" pitchFamily="34" charset="0"/>
              </a:rPr>
              <a:t>pA</a:t>
            </a:r>
            <a:r>
              <a:rPr lang="en-US" altLang="en-US" sz="2300" dirty="0">
                <a:latin typeface="Calibri" pitchFamily="34" charset="0"/>
              </a:rPr>
              <a:t>/</a:t>
            </a:r>
            <a:r>
              <a:rPr lang="el-GR" altLang="en-US" sz="2300" dirty="0">
                <a:latin typeface="Calibri" pitchFamily="34" charset="0"/>
              </a:rPr>
              <a:t>μ</a:t>
            </a:r>
            <a:r>
              <a:rPr lang="en-US" altLang="en-US" sz="2300" dirty="0">
                <a:latin typeface="Calibri" pitchFamily="34" charset="0"/>
              </a:rPr>
              <a:t>m at </a:t>
            </a:r>
            <a:r>
              <a:rPr lang="en-US" altLang="en-US" sz="2300" dirty="0" smtClean="0">
                <a:latin typeface="Calibri" pitchFamily="34" charset="0"/>
              </a:rPr>
              <a:t>V</a:t>
            </a:r>
            <a:r>
              <a:rPr lang="en-US" altLang="en-US" sz="2300" baseline="-25000" dirty="0" smtClean="0">
                <a:latin typeface="Calibri" pitchFamily="34" charset="0"/>
              </a:rPr>
              <a:t>D</a:t>
            </a:r>
            <a:r>
              <a:rPr lang="en-US" altLang="en-US" sz="2300" dirty="0" smtClean="0">
                <a:latin typeface="Calibri" pitchFamily="34" charset="0"/>
              </a:rPr>
              <a:t>=0.5 V </a:t>
            </a:r>
            <a:r>
              <a:rPr lang="en-US" altLang="en-US" sz="2300" dirty="0">
                <a:latin typeface="Calibri" pitchFamily="34" charset="0"/>
              </a:rPr>
              <a:t>for L</a:t>
            </a:r>
            <a:r>
              <a:rPr lang="en-US" altLang="en-US" sz="2300" baseline="-25000" dirty="0">
                <a:latin typeface="Calibri" pitchFamily="34" charset="0"/>
              </a:rPr>
              <a:t>g</a:t>
            </a:r>
            <a:r>
              <a:rPr lang="en-US" altLang="en-US" sz="2300" dirty="0">
                <a:latin typeface="Calibri" pitchFamily="34" charset="0"/>
              </a:rPr>
              <a:t>-30 nm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300" dirty="0" smtClean="0">
                <a:latin typeface="Calibri" pitchFamily="34" charset="0"/>
              </a:rPr>
              <a:t>Recessed </a:t>
            </a:r>
            <a:r>
              <a:rPr lang="en-US" altLang="en-US" sz="2300" dirty="0" err="1" smtClean="0">
                <a:latin typeface="Calibri" pitchFamily="34" charset="0"/>
              </a:rPr>
              <a:t>InP</a:t>
            </a:r>
            <a:r>
              <a:rPr lang="en-US" altLang="en-US" sz="2300" dirty="0" smtClean="0">
                <a:latin typeface="Calibri" pitchFamily="34" charset="0"/>
              </a:rPr>
              <a:t> shows 100:1 </a:t>
            </a:r>
            <a:r>
              <a:rPr lang="en-US" altLang="en-US" sz="2300" dirty="0">
                <a:latin typeface="Calibri" pitchFamily="34" charset="0"/>
              </a:rPr>
              <a:t>smaller </a:t>
            </a:r>
            <a:r>
              <a:rPr lang="en-US" altLang="en-US" sz="2300" dirty="0" err="1">
                <a:latin typeface="Calibri" pitchFamily="34" charset="0"/>
              </a:rPr>
              <a:t>I</a:t>
            </a:r>
            <a:r>
              <a:rPr lang="en-US" altLang="en-US" sz="2300" baseline="-25000" dirty="0" err="1">
                <a:latin typeface="Calibri" pitchFamily="34" charset="0"/>
              </a:rPr>
              <a:t>off</a:t>
            </a:r>
            <a:r>
              <a:rPr lang="en-US" altLang="en-US" sz="2300" baseline="-25000" dirty="0">
                <a:latin typeface="Calibri" pitchFamily="34" charset="0"/>
              </a:rPr>
              <a:t> </a:t>
            </a:r>
            <a:r>
              <a:rPr lang="en-US" altLang="en-US" sz="2300" dirty="0">
                <a:latin typeface="Calibri" pitchFamily="34" charset="0"/>
              </a:rPr>
              <a:t> compared to </a:t>
            </a:r>
            <a:r>
              <a:rPr lang="en-US" altLang="en-US" sz="2300" dirty="0" err="1">
                <a:latin typeface="Calibri" pitchFamily="34" charset="0"/>
              </a:rPr>
              <a:t>InGaAs</a:t>
            </a:r>
            <a:r>
              <a:rPr lang="en-US" altLang="en-US" sz="2300" dirty="0">
                <a:latin typeface="Calibri" pitchFamily="34" charset="0"/>
              </a:rPr>
              <a:t> </a:t>
            </a:r>
            <a:r>
              <a:rPr lang="en-US" altLang="en-US" sz="2300" dirty="0" smtClean="0">
                <a:latin typeface="Calibri" pitchFamily="34" charset="0"/>
              </a:rPr>
              <a:t>spacers</a:t>
            </a:r>
            <a:endParaRPr lang="en-US" altLang="en-US" sz="23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300" dirty="0">
                <a:latin typeface="Calibri" pitchFamily="34" charset="0"/>
              </a:rPr>
              <a:t>BTBT leakage is completely </a:t>
            </a:r>
            <a:r>
              <a:rPr lang="en-US" altLang="en-US" sz="2300" dirty="0" smtClean="0">
                <a:latin typeface="Calibri" pitchFamily="34" charset="0"/>
              </a:rPr>
              <a:t>removed</a:t>
            </a:r>
            <a:r>
              <a:rPr lang="en-US" altLang="en-US" sz="2300" dirty="0" smtClean="0">
                <a:latin typeface="Calibri" pitchFamily="34" charset="0"/>
                <a:sym typeface="Wingdings" panose="05000000000000000000" pitchFamily="2" charset="2"/>
              </a:rPr>
              <a:t> s</a:t>
            </a:r>
            <a:r>
              <a:rPr lang="en-US" altLang="en-US" sz="2300" dirty="0" smtClean="0">
                <a:latin typeface="Calibri" pitchFamily="34" charset="0"/>
              </a:rPr>
              <a:t>idewall leakage dominates </a:t>
            </a:r>
            <a:r>
              <a:rPr lang="en-US" altLang="en-US" sz="2300" dirty="0" err="1" smtClean="0">
                <a:latin typeface="Calibri" pitchFamily="34" charset="0"/>
              </a:rPr>
              <a:t>I</a:t>
            </a:r>
            <a:r>
              <a:rPr lang="en-US" altLang="en-US" sz="2300" baseline="-25000" dirty="0" err="1" smtClean="0">
                <a:latin typeface="Calibri" pitchFamily="34" charset="0"/>
              </a:rPr>
              <a:t>off</a:t>
            </a:r>
            <a:r>
              <a:rPr lang="en-US" altLang="en-US" sz="2300" dirty="0" smtClean="0">
                <a:latin typeface="Calibri" pitchFamily="34" charset="0"/>
              </a:rPr>
              <a:t> </a:t>
            </a:r>
            <a:endParaRPr lang="en-US" altLang="en-US" sz="2300" baseline="-25000" dirty="0">
              <a:latin typeface="Calibri" pitchFamily="34" charset="0"/>
            </a:endParaRPr>
          </a:p>
        </p:txBody>
      </p:sp>
      <p:sp>
        <p:nvSpPr>
          <p:cNvPr id="15367" name="文字方塊 3"/>
          <p:cNvSpPr txBox="1">
            <a:spLocks noChangeArrowheads="1"/>
          </p:cNvSpPr>
          <p:nvPr/>
        </p:nvSpPr>
        <p:spPr bwMode="auto">
          <a:xfrm>
            <a:off x="5562600" y="2116138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485775" y="4718770"/>
            <a:ext cx="366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  <a:cs typeface="Arial" charset="0"/>
              </a:rPr>
              <a:t>C. Y. Huang et al., IEDM 2014</a:t>
            </a: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1644649" y="75444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1822385" y="127832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2843775" y="129043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1806840" y="1355130"/>
            <a:ext cx="10369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68317478"/>
      </p:ext>
    </p:extLst>
  </p:cSld>
  <p:clrMapOvr>
    <a:masterClrMapping/>
  </p:clrMapOvr>
  <p:transition advTm="1921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81000" y="76200"/>
            <a:ext cx="608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Helvetica" pitchFamily="34" charset="0"/>
                <a:cs typeface="Helvetica" pitchFamily="34" charset="0"/>
              </a:rPr>
              <a:t>UCSB Gate Last Process Flow</a:t>
            </a:r>
          </a:p>
        </p:txBody>
      </p:sp>
      <p:cxnSp>
        <p:nvCxnSpPr>
          <p:cNvPr id="21" name="Straight Connector 18"/>
          <p:cNvCxnSpPr/>
          <p:nvPr/>
        </p:nvCxnSpPr>
        <p:spPr bwMode="auto">
          <a:xfrm>
            <a:off x="1444625" y="4572000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/>
          <p:nvPr/>
        </p:nvCxnSpPr>
        <p:spPr bwMode="auto">
          <a:xfrm>
            <a:off x="1444625" y="4840288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0"/>
          <p:cNvCxnSpPr/>
          <p:nvPr/>
        </p:nvCxnSpPr>
        <p:spPr bwMode="auto">
          <a:xfrm>
            <a:off x="1447800" y="5097463"/>
            <a:ext cx="17605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0" name="TextBox 23"/>
          <p:cNvSpPr txBox="1">
            <a:spLocks noChangeArrowheads="1"/>
          </p:cNvSpPr>
          <p:nvPr/>
        </p:nvSpPr>
        <p:spPr bwMode="auto">
          <a:xfrm>
            <a:off x="2214492" y="3640138"/>
            <a:ext cx="5709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ZrO</a:t>
            </a:r>
            <a:r>
              <a:rPr lang="en-US" altLang="en-US" sz="1400" baseline="-250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371" name="TextBox 24"/>
          <p:cNvSpPr txBox="1">
            <a:spLocks noChangeArrowheads="1"/>
          </p:cNvSpPr>
          <p:nvPr/>
        </p:nvSpPr>
        <p:spPr bwMode="auto">
          <a:xfrm>
            <a:off x="1944689" y="4590680"/>
            <a:ext cx="774529" cy="3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Barrier</a:t>
            </a:r>
          </a:p>
        </p:txBody>
      </p:sp>
      <p:sp>
        <p:nvSpPr>
          <p:cNvPr id="11372" name="TextBox 25"/>
          <p:cNvSpPr txBox="1">
            <a:spLocks noChangeArrowheads="1"/>
          </p:cNvSpPr>
          <p:nvPr/>
        </p:nvSpPr>
        <p:spPr bwMode="auto">
          <a:xfrm>
            <a:off x="1827816" y="4799500"/>
            <a:ext cx="1010159" cy="3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Substrate</a:t>
            </a:r>
          </a:p>
        </p:txBody>
      </p:sp>
      <p:cxnSp>
        <p:nvCxnSpPr>
          <p:cNvPr id="28" name="Straight Connector 26"/>
          <p:cNvCxnSpPr/>
          <p:nvPr/>
        </p:nvCxnSpPr>
        <p:spPr bwMode="auto">
          <a:xfrm>
            <a:off x="1444625" y="4635500"/>
            <a:ext cx="176212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5" name="TextBox 28"/>
          <p:cNvSpPr txBox="1">
            <a:spLocks noChangeArrowheads="1"/>
          </p:cNvSpPr>
          <p:nvPr/>
        </p:nvSpPr>
        <p:spPr bwMode="auto">
          <a:xfrm>
            <a:off x="1376557" y="4133908"/>
            <a:ext cx="768118" cy="3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charset="0"/>
                <a:cs typeface="Arial" charset="0"/>
              </a:rPr>
              <a:t>N+ S/D</a:t>
            </a:r>
          </a:p>
        </p:txBody>
      </p:sp>
      <p:cxnSp>
        <p:nvCxnSpPr>
          <p:cNvPr id="32" name="Straight Connector 30"/>
          <p:cNvCxnSpPr/>
          <p:nvPr/>
        </p:nvCxnSpPr>
        <p:spPr bwMode="auto">
          <a:xfrm>
            <a:off x="1443038" y="4014788"/>
            <a:ext cx="74771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4"/>
          <p:cNvCxnSpPr/>
          <p:nvPr/>
        </p:nvCxnSpPr>
        <p:spPr bwMode="auto">
          <a:xfrm>
            <a:off x="2460625" y="4014788"/>
            <a:ext cx="74771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5"/>
          <p:cNvCxnSpPr/>
          <p:nvPr/>
        </p:nvCxnSpPr>
        <p:spPr bwMode="auto">
          <a:xfrm flipH="1">
            <a:off x="2335213" y="3948113"/>
            <a:ext cx="76200" cy="3238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83" name="TextBox 36"/>
          <p:cNvSpPr txBox="1">
            <a:spLocks noChangeArrowheads="1"/>
          </p:cNvSpPr>
          <p:nvPr/>
        </p:nvSpPr>
        <p:spPr bwMode="auto">
          <a:xfrm>
            <a:off x="1346200" y="5112329"/>
            <a:ext cx="2366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  <a:cs typeface="Arial" charset="0"/>
              </a:rPr>
              <a:t>Isolation</a:t>
            </a:r>
          </a:p>
          <a:p>
            <a:pPr eaLnBrk="1" hangingPunct="1"/>
            <a:r>
              <a:rPr lang="en-US" altLang="en-US" sz="1600" dirty="0">
                <a:latin typeface="Arial" charset="0"/>
                <a:cs typeface="Arial" charset="0"/>
              </a:rPr>
              <a:t>Strip dummy gate </a:t>
            </a:r>
          </a:p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Digital etch</a:t>
            </a:r>
          </a:p>
          <a:p>
            <a:pPr eaLnBrk="1" hangingPunct="1"/>
            <a:r>
              <a:rPr lang="en-US" altLang="en-US" sz="1600" dirty="0">
                <a:latin typeface="Arial" charset="0"/>
                <a:cs typeface="Arial" charset="0"/>
              </a:rPr>
              <a:t>Deposit ALD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dielectric</a:t>
            </a:r>
          </a:p>
          <a:p>
            <a:pPr eaLnBrk="1" hangingPunct="1"/>
            <a:r>
              <a:rPr lang="en-US" altLang="en-US" sz="1600" dirty="0" smtClean="0">
                <a:latin typeface="Arial" charset="0"/>
                <a:cs typeface="Arial" charset="0"/>
              </a:rPr>
              <a:t>FGA </a:t>
            </a:r>
            <a:r>
              <a:rPr lang="en-US" altLang="en-US" sz="1600" dirty="0">
                <a:latin typeface="Arial" charset="0"/>
                <a:cs typeface="Arial" charset="0"/>
              </a:rPr>
              <a:t>anneal</a:t>
            </a:r>
          </a:p>
        </p:txBody>
      </p:sp>
      <p:cxnSp>
        <p:nvCxnSpPr>
          <p:cNvPr id="57" name="Straight Connector 55"/>
          <p:cNvCxnSpPr/>
          <p:nvPr/>
        </p:nvCxnSpPr>
        <p:spPr bwMode="auto">
          <a:xfrm>
            <a:off x="3625850" y="4567238"/>
            <a:ext cx="176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6"/>
          <p:cNvCxnSpPr/>
          <p:nvPr/>
        </p:nvCxnSpPr>
        <p:spPr bwMode="auto">
          <a:xfrm>
            <a:off x="3625850" y="4835525"/>
            <a:ext cx="176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7"/>
          <p:cNvCxnSpPr/>
          <p:nvPr/>
        </p:nvCxnSpPr>
        <p:spPr bwMode="auto">
          <a:xfrm>
            <a:off x="3627438" y="5081588"/>
            <a:ext cx="17605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7" name="TextBox 59"/>
          <p:cNvSpPr txBox="1">
            <a:spLocks noChangeArrowheads="1"/>
          </p:cNvSpPr>
          <p:nvPr/>
        </p:nvSpPr>
        <p:spPr bwMode="auto">
          <a:xfrm>
            <a:off x="4315586" y="3870060"/>
            <a:ext cx="364145" cy="3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Ni</a:t>
            </a:r>
            <a:endParaRPr lang="en-US" altLang="en-US" sz="1400" baseline="-25000">
              <a:latin typeface="Arial" charset="0"/>
              <a:cs typeface="Arial" charset="0"/>
            </a:endParaRPr>
          </a:p>
        </p:txBody>
      </p:sp>
      <p:sp>
        <p:nvSpPr>
          <p:cNvPr id="11348" name="TextBox 60"/>
          <p:cNvSpPr txBox="1">
            <a:spLocks noChangeArrowheads="1"/>
          </p:cNvSpPr>
          <p:nvPr/>
        </p:nvSpPr>
        <p:spPr bwMode="auto">
          <a:xfrm>
            <a:off x="4125097" y="4586413"/>
            <a:ext cx="774449" cy="3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Barrier</a:t>
            </a:r>
          </a:p>
        </p:txBody>
      </p:sp>
      <p:sp>
        <p:nvSpPr>
          <p:cNvPr id="11349" name="TextBox 61"/>
          <p:cNvSpPr txBox="1">
            <a:spLocks noChangeArrowheads="1"/>
          </p:cNvSpPr>
          <p:nvPr/>
        </p:nvSpPr>
        <p:spPr bwMode="auto">
          <a:xfrm>
            <a:off x="4008237" y="4785737"/>
            <a:ext cx="1010054" cy="3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Substrate</a:t>
            </a:r>
          </a:p>
        </p:txBody>
      </p:sp>
      <p:cxnSp>
        <p:nvCxnSpPr>
          <p:cNvPr id="64" name="Straight Connector 62"/>
          <p:cNvCxnSpPr/>
          <p:nvPr/>
        </p:nvCxnSpPr>
        <p:spPr bwMode="auto">
          <a:xfrm>
            <a:off x="3625850" y="4625975"/>
            <a:ext cx="176053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6"/>
          <p:cNvCxnSpPr/>
          <p:nvPr/>
        </p:nvCxnSpPr>
        <p:spPr bwMode="auto">
          <a:xfrm>
            <a:off x="3622675" y="4006850"/>
            <a:ext cx="749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0"/>
          <p:cNvCxnSpPr/>
          <p:nvPr/>
        </p:nvCxnSpPr>
        <p:spPr bwMode="auto">
          <a:xfrm>
            <a:off x="4640263" y="4006850"/>
            <a:ext cx="747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1"/>
          <p:cNvCxnSpPr/>
          <p:nvPr/>
        </p:nvCxnSpPr>
        <p:spPr bwMode="auto">
          <a:xfrm flipV="1">
            <a:off x="4111625" y="3748088"/>
            <a:ext cx="0" cy="271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2"/>
          <p:cNvCxnSpPr/>
          <p:nvPr/>
        </p:nvCxnSpPr>
        <p:spPr bwMode="auto">
          <a:xfrm flipV="1">
            <a:off x="4887913" y="3748088"/>
            <a:ext cx="0" cy="271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3"/>
          <p:cNvCxnSpPr/>
          <p:nvPr/>
        </p:nvCxnSpPr>
        <p:spPr bwMode="auto">
          <a:xfrm>
            <a:off x="4387850" y="3854450"/>
            <a:ext cx="227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4"/>
          <p:cNvSpPr/>
          <p:nvPr/>
        </p:nvSpPr>
        <p:spPr bwMode="auto">
          <a:xfrm>
            <a:off x="4095750" y="3762375"/>
            <a:ext cx="296863" cy="92075"/>
          </a:xfrm>
          <a:custGeom>
            <a:avLst/>
            <a:gdLst>
              <a:gd name="connsiteX0" fmla="*/ 0 w 297180"/>
              <a:gd name="connsiteY0" fmla="*/ 327 h 53667"/>
              <a:gd name="connsiteX1" fmla="*/ 175260 w 297180"/>
              <a:gd name="connsiteY1" fmla="*/ 7947 h 53667"/>
              <a:gd name="connsiteX2" fmla="*/ 297180 w 297180"/>
              <a:gd name="connsiteY2" fmla="*/ 53667 h 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53667">
                <a:moveTo>
                  <a:pt x="0" y="327"/>
                </a:moveTo>
                <a:cubicBezTo>
                  <a:pt x="62865" y="-308"/>
                  <a:pt x="125730" y="-943"/>
                  <a:pt x="175260" y="7947"/>
                </a:cubicBezTo>
                <a:cubicBezTo>
                  <a:pt x="224790" y="16837"/>
                  <a:pt x="262890" y="40967"/>
                  <a:pt x="297180" y="536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5"/>
          <p:cNvSpPr/>
          <p:nvPr/>
        </p:nvSpPr>
        <p:spPr bwMode="auto">
          <a:xfrm flipH="1">
            <a:off x="4598988" y="3763963"/>
            <a:ext cx="296862" cy="90487"/>
          </a:xfrm>
          <a:custGeom>
            <a:avLst/>
            <a:gdLst>
              <a:gd name="connsiteX0" fmla="*/ 0 w 297180"/>
              <a:gd name="connsiteY0" fmla="*/ 327 h 53667"/>
              <a:gd name="connsiteX1" fmla="*/ 175260 w 297180"/>
              <a:gd name="connsiteY1" fmla="*/ 7947 h 53667"/>
              <a:gd name="connsiteX2" fmla="*/ 297180 w 297180"/>
              <a:gd name="connsiteY2" fmla="*/ 53667 h 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53667">
                <a:moveTo>
                  <a:pt x="0" y="327"/>
                </a:moveTo>
                <a:cubicBezTo>
                  <a:pt x="62865" y="-308"/>
                  <a:pt x="125730" y="-943"/>
                  <a:pt x="175260" y="7947"/>
                </a:cubicBezTo>
                <a:cubicBezTo>
                  <a:pt x="224790" y="16837"/>
                  <a:pt x="262890" y="40967"/>
                  <a:pt x="297180" y="536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64" name="TextBox 76"/>
          <p:cNvSpPr txBox="1">
            <a:spLocks noChangeArrowheads="1"/>
          </p:cNvSpPr>
          <p:nvPr/>
        </p:nvSpPr>
        <p:spPr bwMode="auto">
          <a:xfrm>
            <a:off x="3529013" y="5092139"/>
            <a:ext cx="1968500" cy="3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  <a:cs typeface="Arial" charset="0"/>
              </a:rPr>
              <a:t>Lift-off gate metal </a:t>
            </a:r>
          </a:p>
        </p:txBody>
      </p:sp>
      <p:cxnSp>
        <p:nvCxnSpPr>
          <p:cNvPr id="81" name="Straight Connector 79"/>
          <p:cNvCxnSpPr/>
          <p:nvPr/>
        </p:nvCxnSpPr>
        <p:spPr bwMode="auto">
          <a:xfrm>
            <a:off x="5867400" y="4557713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0"/>
          <p:cNvCxnSpPr/>
          <p:nvPr/>
        </p:nvCxnSpPr>
        <p:spPr bwMode="auto">
          <a:xfrm>
            <a:off x="5867400" y="4826000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1"/>
          <p:cNvCxnSpPr/>
          <p:nvPr/>
        </p:nvCxnSpPr>
        <p:spPr bwMode="auto">
          <a:xfrm>
            <a:off x="5870575" y="5059363"/>
            <a:ext cx="17605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0" name="TextBox 83"/>
          <p:cNvSpPr txBox="1">
            <a:spLocks noChangeArrowheads="1"/>
          </p:cNvSpPr>
          <p:nvPr/>
        </p:nvSpPr>
        <p:spPr bwMode="auto">
          <a:xfrm>
            <a:off x="6558213" y="3861635"/>
            <a:ext cx="364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Ni</a:t>
            </a:r>
            <a:endParaRPr lang="en-US" altLang="en-US" sz="1400" baseline="-25000">
              <a:latin typeface="Arial" charset="0"/>
              <a:cs typeface="Arial" charset="0"/>
            </a:endParaRPr>
          </a:p>
        </p:txBody>
      </p:sp>
      <p:sp>
        <p:nvSpPr>
          <p:cNvPr id="11321" name="TextBox 84"/>
          <p:cNvSpPr txBox="1">
            <a:spLocks noChangeArrowheads="1"/>
          </p:cNvSpPr>
          <p:nvPr/>
        </p:nvSpPr>
        <p:spPr bwMode="auto">
          <a:xfrm>
            <a:off x="6367682" y="4577682"/>
            <a:ext cx="77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Barrier</a:t>
            </a:r>
          </a:p>
        </p:txBody>
      </p:sp>
      <p:sp>
        <p:nvSpPr>
          <p:cNvPr id="11322" name="TextBox 85"/>
          <p:cNvSpPr txBox="1">
            <a:spLocks noChangeArrowheads="1"/>
          </p:cNvSpPr>
          <p:nvPr/>
        </p:nvSpPr>
        <p:spPr bwMode="auto">
          <a:xfrm>
            <a:off x="6250796" y="4783789"/>
            <a:ext cx="1010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Substrate</a:t>
            </a:r>
          </a:p>
        </p:txBody>
      </p:sp>
      <p:cxnSp>
        <p:nvCxnSpPr>
          <p:cNvPr id="88" name="Straight Connector 86"/>
          <p:cNvCxnSpPr/>
          <p:nvPr/>
        </p:nvCxnSpPr>
        <p:spPr bwMode="auto">
          <a:xfrm>
            <a:off x="5867400" y="4616450"/>
            <a:ext cx="176212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0"/>
          <p:cNvCxnSpPr/>
          <p:nvPr/>
        </p:nvCxnSpPr>
        <p:spPr bwMode="auto">
          <a:xfrm>
            <a:off x="6216650" y="3998913"/>
            <a:ext cx="396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4"/>
          <p:cNvCxnSpPr/>
          <p:nvPr/>
        </p:nvCxnSpPr>
        <p:spPr bwMode="auto">
          <a:xfrm>
            <a:off x="6888163" y="3997325"/>
            <a:ext cx="420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5"/>
          <p:cNvCxnSpPr/>
          <p:nvPr/>
        </p:nvCxnSpPr>
        <p:spPr bwMode="auto">
          <a:xfrm flipV="1">
            <a:off x="6353175" y="3740150"/>
            <a:ext cx="0" cy="27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6"/>
          <p:cNvCxnSpPr/>
          <p:nvPr/>
        </p:nvCxnSpPr>
        <p:spPr bwMode="auto">
          <a:xfrm flipV="1">
            <a:off x="7131050" y="3740150"/>
            <a:ext cx="0" cy="27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7"/>
          <p:cNvCxnSpPr/>
          <p:nvPr/>
        </p:nvCxnSpPr>
        <p:spPr bwMode="auto">
          <a:xfrm>
            <a:off x="6630988" y="3846513"/>
            <a:ext cx="227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8"/>
          <p:cNvSpPr/>
          <p:nvPr/>
        </p:nvSpPr>
        <p:spPr bwMode="auto">
          <a:xfrm>
            <a:off x="6338888" y="3754438"/>
            <a:ext cx="296862" cy="92075"/>
          </a:xfrm>
          <a:custGeom>
            <a:avLst/>
            <a:gdLst>
              <a:gd name="connsiteX0" fmla="*/ 0 w 297180"/>
              <a:gd name="connsiteY0" fmla="*/ 327 h 53667"/>
              <a:gd name="connsiteX1" fmla="*/ 175260 w 297180"/>
              <a:gd name="connsiteY1" fmla="*/ 7947 h 53667"/>
              <a:gd name="connsiteX2" fmla="*/ 297180 w 297180"/>
              <a:gd name="connsiteY2" fmla="*/ 53667 h 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53667">
                <a:moveTo>
                  <a:pt x="0" y="327"/>
                </a:moveTo>
                <a:cubicBezTo>
                  <a:pt x="62865" y="-308"/>
                  <a:pt x="125730" y="-943"/>
                  <a:pt x="175260" y="7947"/>
                </a:cubicBezTo>
                <a:cubicBezTo>
                  <a:pt x="224790" y="16837"/>
                  <a:pt x="262890" y="40967"/>
                  <a:pt x="297180" y="536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Freeform 99"/>
          <p:cNvSpPr/>
          <p:nvPr/>
        </p:nvSpPr>
        <p:spPr bwMode="auto">
          <a:xfrm flipH="1">
            <a:off x="6842125" y="3754438"/>
            <a:ext cx="296863" cy="92075"/>
          </a:xfrm>
          <a:custGeom>
            <a:avLst/>
            <a:gdLst>
              <a:gd name="connsiteX0" fmla="*/ 0 w 297180"/>
              <a:gd name="connsiteY0" fmla="*/ 327 h 53667"/>
              <a:gd name="connsiteX1" fmla="*/ 175260 w 297180"/>
              <a:gd name="connsiteY1" fmla="*/ 7947 h 53667"/>
              <a:gd name="connsiteX2" fmla="*/ 297180 w 297180"/>
              <a:gd name="connsiteY2" fmla="*/ 53667 h 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53667">
                <a:moveTo>
                  <a:pt x="0" y="327"/>
                </a:moveTo>
                <a:cubicBezTo>
                  <a:pt x="62865" y="-308"/>
                  <a:pt x="125730" y="-943"/>
                  <a:pt x="175260" y="7947"/>
                </a:cubicBezTo>
                <a:cubicBezTo>
                  <a:pt x="224790" y="16837"/>
                  <a:pt x="262890" y="40967"/>
                  <a:pt x="297180" y="536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0"/>
          <p:cNvSpPr/>
          <p:nvPr/>
        </p:nvSpPr>
        <p:spPr bwMode="auto">
          <a:xfrm>
            <a:off x="7302500" y="3800475"/>
            <a:ext cx="319088" cy="271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" name="Rectangle 101"/>
          <p:cNvSpPr/>
          <p:nvPr/>
        </p:nvSpPr>
        <p:spPr bwMode="auto">
          <a:xfrm>
            <a:off x="5881688" y="3803650"/>
            <a:ext cx="334962" cy="271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339" name="TextBox 102"/>
          <p:cNvSpPr txBox="1">
            <a:spLocks noChangeArrowheads="1"/>
          </p:cNvSpPr>
          <p:nvPr/>
        </p:nvSpPr>
        <p:spPr bwMode="auto">
          <a:xfrm>
            <a:off x="6813720" y="3519488"/>
            <a:ext cx="808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Arial" charset="0"/>
                <a:cs typeface="Arial" charset="0"/>
              </a:rPr>
              <a:t>Ti/Pd/Au</a:t>
            </a:r>
          </a:p>
        </p:txBody>
      </p:sp>
      <p:cxnSp>
        <p:nvCxnSpPr>
          <p:cNvPr id="105" name="Straight Arrow Connector 103"/>
          <p:cNvCxnSpPr>
            <a:stCxn id="11339" idx="2"/>
          </p:cNvCxnSpPr>
          <p:nvPr/>
        </p:nvCxnSpPr>
        <p:spPr bwMode="auto">
          <a:xfrm>
            <a:off x="7218363" y="3795713"/>
            <a:ext cx="244475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1" name="TextBox 104"/>
          <p:cNvSpPr txBox="1">
            <a:spLocks noChangeArrowheads="1"/>
          </p:cNvSpPr>
          <p:nvPr/>
        </p:nvSpPr>
        <p:spPr bwMode="auto">
          <a:xfrm>
            <a:off x="5773738" y="5068313"/>
            <a:ext cx="1427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  <a:cs typeface="Arial" charset="0"/>
              </a:rPr>
              <a:t>Deposit</a:t>
            </a:r>
          </a:p>
          <a:p>
            <a:pPr eaLnBrk="1" hangingPunct="1"/>
            <a:r>
              <a:rPr lang="en-US" altLang="en-US" sz="1600">
                <a:latin typeface="Arial" charset="0"/>
                <a:cs typeface="Arial" charset="0"/>
              </a:rPr>
              <a:t>S/D contacts</a:t>
            </a:r>
          </a:p>
        </p:txBody>
      </p:sp>
      <p:cxnSp>
        <p:nvCxnSpPr>
          <p:cNvPr id="109" name="Straight Connector 107"/>
          <p:cNvCxnSpPr/>
          <p:nvPr/>
        </p:nvCxnSpPr>
        <p:spPr bwMode="auto">
          <a:xfrm>
            <a:off x="3448051" y="2058988"/>
            <a:ext cx="1760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8"/>
          <p:cNvCxnSpPr/>
          <p:nvPr/>
        </p:nvCxnSpPr>
        <p:spPr bwMode="auto">
          <a:xfrm>
            <a:off x="3448051" y="2343150"/>
            <a:ext cx="1760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09"/>
          <p:cNvCxnSpPr/>
          <p:nvPr/>
        </p:nvCxnSpPr>
        <p:spPr bwMode="auto">
          <a:xfrm>
            <a:off x="3449639" y="2600325"/>
            <a:ext cx="17605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9" name="TextBox 111"/>
          <p:cNvSpPr txBox="1">
            <a:spLocks noChangeArrowheads="1"/>
          </p:cNvSpPr>
          <p:nvPr/>
        </p:nvSpPr>
        <p:spPr bwMode="auto">
          <a:xfrm>
            <a:off x="4040462" y="1337523"/>
            <a:ext cx="57405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HSQ</a:t>
            </a:r>
            <a:endParaRPr lang="en-US" altLang="en-US" sz="1400" baseline="-25000">
              <a:latin typeface="Arial" charset="0"/>
              <a:cs typeface="Arial" charset="0"/>
            </a:endParaRPr>
          </a:p>
        </p:txBody>
      </p:sp>
      <p:sp>
        <p:nvSpPr>
          <p:cNvPr id="11310" name="TextBox 112"/>
          <p:cNvSpPr txBox="1">
            <a:spLocks noChangeArrowheads="1"/>
          </p:cNvSpPr>
          <p:nvPr/>
        </p:nvSpPr>
        <p:spPr bwMode="auto">
          <a:xfrm>
            <a:off x="3946743" y="2092211"/>
            <a:ext cx="774467" cy="3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Barrier</a:t>
            </a:r>
          </a:p>
        </p:txBody>
      </p:sp>
      <p:sp>
        <p:nvSpPr>
          <p:cNvPr id="11311" name="TextBox 113"/>
          <p:cNvSpPr txBox="1">
            <a:spLocks noChangeArrowheads="1"/>
          </p:cNvSpPr>
          <p:nvPr/>
        </p:nvSpPr>
        <p:spPr bwMode="auto">
          <a:xfrm>
            <a:off x="3829881" y="2311780"/>
            <a:ext cx="1010078" cy="3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Substrate</a:t>
            </a:r>
          </a:p>
        </p:txBody>
      </p:sp>
      <p:cxnSp>
        <p:nvCxnSpPr>
          <p:cNvPr id="116" name="Straight Connector 114"/>
          <p:cNvCxnSpPr/>
          <p:nvPr/>
        </p:nvCxnSpPr>
        <p:spPr bwMode="auto">
          <a:xfrm>
            <a:off x="3448051" y="2120900"/>
            <a:ext cx="176053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5"/>
          <p:cNvSpPr/>
          <p:nvPr/>
        </p:nvSpPr>
        <p:spPr bwMode="auto">
          <a:xfrm>
            <a:off x="4084639" y="1146175"/>
            <a:ext cx="492125" cy="706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314" name="TextBox 116"/>
          <p:cNvSpPr txBox="1">
            <a:spLocks noChangeArrowheads="1"/>
          </p:cNvSpPr>
          <p:nvPr/>
        </p:nvSpPr>
        <p:spPr bwMode="auto">
          <a:xfrm>
            <a:off x="3263900" y="2625973"/>
            <a:ext cx="2624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  <a:cs typeface="Arial" charset="0"/>
              </a:rPr>
              <a:t>Pattern dummy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gate</a:t>
            </a:r>
          </a:p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Source/drain recess </a:t>
            </a:r>
            <a:r>
              <a:rPr lang="en-US" alt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etch</a:t>
            </a:r>
            <a:endParaRPr lang="en-US" alt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71" name="Group 118"/>
          <p:cNvGrpSpPr>
            <a:grpSpLocks/>
          </p:cNvGrpSpPr>
          <p:nvPr/>
        </p:nvGrpSpPr>
        <p:grpSpPr bwMode="auto">
          <a:xfrm>
            <a:off x="914400" y="1800225"/>
            <a:ext cx="1968500" cy="1400175"/>
            <a:chOff x="3427001" y="1814882"/>
            <a:chExt cx="1967805" cy="1400352"/>
          </a:xfrm>
        </p:grpSpPr>
        <p:cxnSp>
          <p:nvCxnSpPr>
            <p:cNvPr id="122" name="Straight Connector 120"/>
            <p:cNvCxnSpPr/>
            <p:nvPr/>
          </p:nvCxnSpPr>
          <p:spPr>
            <a:xfrm>
              <a:off x="3501588" y="1862513"/>
              <a:ext cx="17615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1"/>
            <p:cNvCxnSpPr/>
            <p:nvPr/>
          </p:nvCxnSpPr>
          <p:spPr>
            <a:xfrm>
              <a:off x="3501588" y="2070502"/>
              <a:ext cx="17615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2"/>
            <p:cNvCxnSpPr/>
            <p:nvPr/>
          </p:nvCxnSpPr>
          <p:spPr>
            <a:xfrm>
              <a:off x="3501588" y="2354700"/>
              <a:ext cx="17615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3"/>
            <p:cNvCxnSpPr/>
            <p:nvPr/>
          </p:nvCxnSpPr>
          <p:spPr>
            <a:xfrm>
              <a:off x="3504762" y="2611908"/>
              <a:ext cx="17599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9" name="TextBox 124"/>
            <p:cNvSpPr txBox="1">
              <a:spLocks noChangeArrowheads="1"/>
            </p:cNvSpPr>
            <p:nvPr/>
          </p:nvSpPr>
          <p:spPr bwMode="auto">
            <a:xfrm>
              <a:off x="3942654" y="1814882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Arial" charset="0"/>
                  <a:cs typeface="Arial" charset="0"/>
                </a:rPr>
                <a:t>Channel</a:t>
              </a:r>
            </a:p>
          </p:txBody>
        </p:sp>
        <p:sp>
          <p:nvSpPr>
            <p:cNvPr id="11300" name="TextBox 126"/>
            <p:cNvSpPr txBox="1">
              <a:spLocks noChangeArrowheads="1"/>
            </p:cNvSpPr>
            <p:nvPr/>
          </p:nvSpPr>
          <p:spPr bwMode="auto">
            <a:xfrm>
              <a:off x="4001324" y="2103000"/>
              <a:ext cx="7745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charset="0"/>
                  <a:cs typeface="Arial" charset="0"/>
                </a:rPr>
                <a:t>Barrier</a:t>
              </a:r>
            </a:p>
          </p:txBody>
        </p:sp>
        <p:sp>
          <p:nvSpPr>
            <p:cNvPr id="11301" name="TextBox 127"/>
            <p:cNvSpPr txBox="1">
              <a:spLocks noChangeArrowheads="1"/>
            </p:cNvSpPr>
            <p:nvPr/>
          </p:nvSpPr>
          <p:spPr bwMode="auto">
            <a:xfrm>
              <a:off x="3884446" y="2322639"/>
              <a:ext cx="10102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charset="0"/>
                  <a:cs typeface="Arial" charset="0"/>
                </a:rPr>
                <a:t>Substrate</a:t>
              </a:r>
            </a:p>
          </p:txBody>
        </p:sp>
        <p:cxnSp>
          <p:nvCxnSpPr>
            <p:cNvPr id="130" name="Straight Connector 128"/>
            <p:cNvCxnSpPr/>
            <p:nvPr/>
          </p:nvCxnSpPr>
          <p:spPr>
            <a:xfrm>
              <a:off x="3501588" y="2132422"/>
              <a:ext cx="176150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3" name="TextBox 129"/>
            <p:cNvSpPr txBox="1">
              <a:spLocks noChangeArrowheads="1"/>
            </p:cNvSpPr>
            <p:nvPr/>
          </p:nvSpPr>
          <p:spPr bwMode="auto">
            <a:xfrm>
              <a:off x="3427001" y="2630415"/>
              <a:ext cx="1967805" cy="58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latin typeface="Arial" charset="0"/>
                  <a:cs typeface="Arial" charset="0"/>
                </a:rPr>
                <a:t>MBE </a:t>
              </a:r>
              <a:r>
                <a:rPr lang="en-US" altLang="en-US" sz="1600" dirty="0">
                  <a:latin typeface="Arial" charset="0"/>
                  <a:cs typeface="Arial" charset="0"/>
                </a:rPr>
                <a:t>grown device </a:t>
              </a:r>
              <a:r>
                <a:rPr lang="en-US" altLang="en-US" sz="1600" dirty="0" err="1">
                  <a:latin typeface="Arial" charset="0"/>
                  <a:cs typeface="Arial" charset="0"/>
                </a:rPr>
                <a:t>epilayer</a:t>
              </a:r>
              <a:endParaRPr lang="en-US" altLang="en-US" sz="16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294" name="TextBox 144"/>
          <p:cNvSpPr txBox="1">
            <a:spLocks noChangeArrowheads="1"/>
          </p:cNvSpPr>
          <p:nvPr/>
        </p:nvSpPr>
        <p:spPr bwMode="auto">
          <a:xfrm>
            <a:off x="6128359" y="2622495"/>
            <a:ext cx="2668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Arial" charset="0"/>
                <a:cs typeface="Arial" charset="0"/>
              </a:rPr>
              <a:t>MOCVD source/drain </a:t>
            </a:r>
            <a:r>
              <a:rPr lang="en-US" altLang="en-US" sz="1600" dirty="0">
                <a:latin typeface="Arial" charset="0"/>
                <a:cs typeface="Arial" charset="0"/>
              </a:rPr>
              <a:t>regrowth</a:t>
            </a:r>
          </a:p>
        </p:txBody>
      </p:sp>
      <p:sp>
        <p:nvSpPr>
          <p:cNvPr id="11273" name="Right Arrow 145"/>
          <p:cNvSpPr>
            <a:spLocks noChangeArrowheads="1"/>
          </p:cNvSpPr>
          <p:nvPr/>
        </p:nvSpPr>
        <p:spPr bwMode="auto">
          <a:xfrm>
            <a:off x="3022600" y="1958975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/>
          </a:p>
        </p:txBody>
      </p:sp>
      <p:sp>
        <p:nvSpPr>
          <p:cNvPr id="11274" name="Right Arrow 146"/>
          <p:cNvSpPr>
            <a:spLocks noChangeArrowheads="1"/>
          </p:cNvSpPr>
          <p:nvPr/>
        </p:nvSpPr>
        <p:spPr bwMode="auto">
          <a:xfrm>
            <a:off x="5465763" y="1939925"/>
            <a:ext cx="239712" cy="27305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/>
          </a:p>
        </p:txBody>
      </p:sp>
      <p:sp>
        <p:nvSpPr>
          <p:cNvPr id="11275" name="Right Arrow 147"/>
          <p:cNvSpPr>
            <a:spLocks noChangeArrowheads="1"/>
          </p:cNvSpPr>
          <p:nvPr/>
        </p:nvSpPr>
        <p:spPr bwMode="auto">
          <a:xfrm>
            <a:off x="1066800" y="4375150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/>
          </a:p>
        </p:txBody>
      </p:sp>
      <p:sp>
        <p:nvSpPr>
          <p:cNvPr id="11276" name="Right Arrow 148"/>
          <p:cNvSpPr>
            <a:spLocks noChangeArrowheads="1"/>
          </p:cNvSpPr>
          <p:nvPr/>
        </p:nvSpPr>
        <p:spPr bwMode="auto">
          <a:xfrm>
            <a:off x="3292475" y="4359275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/>
          </a:p>
        </p:txBody>
      </p:sp>
      <p:sp>
        <p:nvSpPr>
          <p:cNvPr id="11277" name="Right Arrow 149"/>
          <p:cNvSpPr>
            <a:spLocks noChangeArrowheads="1"/>
          </p:cNvSpPr>
          <p:nvPr/>
        </p:nvSpPr>
        <p:spPr bwMode="auto">
          <a:xfrm>
            <a:off x="5534025" y="4343400"/>
            <a:ext cx="239713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/>
          </a:p>
        </p:txBody>
      </p:sp>
      <p:sp>
        <p:nvSpPr>
          <p:cNvPr id="11278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F27836E0-AA18-4E6E-AAD6-DFACC6997B08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5</a:t>
            </a:fld>
            <a:endParaRPr lang="en-US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7150"/>
            <a:ext cx="1352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Straight Connector 132"/>
          <p:cNvCxnSpPr/>
          <p:nvPr/>
        </p:nvCxnSpPr>
        <p:spPr bwMode="auto">
          <a:xfrm>
            <a:off x="6234113" y="2070100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3"/>
          <p:cNvCxnSpPr/>
          <p:nvPr/>
        </p:nvCxnSpPr>
        <p:spPr bwMode="auto">
          <a:xfrm>
            <a:off x="6234113" y="2338388"/>
            <a:ext cx="176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4"/>
          <p:cNvCxnSpPr/>
          <p:nvPr/>
        </p:nvCxnSpPr>
        <p:spPr bwMode="auto">
          <a:xfrm>
            <a:off x="6237288" y="2601913"/>
            <a:ext cx="17605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135"/>
          <p:cNvSpPr txBox="1">
            <a:spLocks noChangeArrowheads="1"/>
          </p:cNvSpPr>
          <p:nvPr/>
        </p:nvSpPr>
        <p:spPr bwMode="auto">
          <a:xfrm>
            <a:off x="6884115" y="1812183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Ch.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sp>
        <p:nvSpPr>
          <p:cNvPr id="11286" name="TextBox 136"/>
          <p:cNvSpPr txBox="1">
            <a:spLocks noChangeArrowheads="1"/>
          </p:cNvSpPr>
          <p:nvPr/>
        </p:nvSpPr>
        <p:spPr bwMode="auto">
          <a:xfrm>
            <a:off x="6828089" y="1348388"/>
            <a:ext cx="574196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HSQ</a:t>
            </a:r>
            <a:endParaRPr lang="en-US" altLang="en-US" sz="1400" baseline="-25000">
              <a:latin typeface="Arial" charset="0"/>
              <a:cs typeface="Arial" charset="0"/>
            </a:endParaRPr>
          </a:p>
        </p:txBody>
      </p:sp>
      <p:sp>
        <p:nvSpPr>
          <p:cNvPr id="11287" name="TextBox 137"/>
          <p:cNvSpPr txBox="1">
            <a:spLocks noChangeArrowheads="1"/>
          </p:cNvSpPr>
          <p:nvPr/>
        </p:nvSpPr>
        <p:spPr bwMode="auto">
          <a:xfrm>
            <a:off x="6734213" y="2089524"/>
            <a:ext cx="774936" cy="3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Barrier</a:t>
            </a:r>
          </a:p>
        </p:txBody>
      </p:sp>
      <p:sp>
        <p:nvSpPr>
          <p:cNvPr id="11288" name="TextBox 138"/>
          <p:cNvSpPr txBox="1">
            <a:spLocks noChangeArrowheads="1"/>
          </p:cNvSpPr>
          <p:nvPr/>
        </p:nvSpPr>
        <p:spPr bwMode="auto">
          <a:xfrm>
            <a:off x="6617279" y="2297401"/>
            <a:ext cx="1010689" cy="3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  <a:cs typeface="Arial" charset="0"/>
              </a:rPr>
              <a:t>Substrate</a:t>
            </a:r>
          </a:p>
        </p:txBody>
      </p:sp>
      <p:cxnSp>
        <p:nvCxnSpPr>
          <p:cNvPr id="141" name="Straight Connector 139"/>
          <p:cNvCxnSpPr/>
          <p:nvPr/>
        </p:nvCxnSpPr>
        <p:spPr bwMode="auto">
          <a:xfrm>
            <a:off x="6234113" y="2122488"/>
            <a:ext cx="176212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0"/>
          <p:cNvSpPr/>
          <p:nvPr/>
        </p:nvSpPr>
        <p:spPr bwMode="auto">
          <a:xfrm>
            <a:off x="6872288" y="1149350"/>
            <a:ext cx="492125" cy="706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143" name="Straight Connector 141"/>
          <p:cNvCxnSpPr/>
          <p:nvPr/>
        </p:nvCxnSpPr>
        <p:spPr bwMode="auto">
          <a:xfrm>
            <a:off x="6264275" y="1611313"/>
            <a:ext cx="617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2"/>
          <p:cNvCxnSpPr/>
          <p:nvPr/>
        </p:nvCxnSpPr>
        <p:spPr bwMode="auto">
          <a:xfrm>
            <a:off x="7366000" y="1611313"/>
            <a:ext cx="619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TextBox 143"/>
          <p:cNvSpPr txBox="1">
            <a:spLocks noChangeArrowheads="1"/>
          </p:cNvSpPr>
          <p:nvPr/>
        </p:nvSpPr>
        <p:spPr bwMode="auto">
          <a:xfrm>
            <a:off x="6108200" y="1662370"/>
            <a:ext cx="768521" cy="3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charset="0"/>
                <a:cs typeface="Arial" charset="0"/>
              </a:rPr>
              <a:t>N+ S/D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732287" y="1855788"/>
            <a:ext cx="149526" cy="1460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6233207" y="1997178"/>
            <a:ext cx="514586" cy="56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H="1" flipV="1">
            <a:off x="7453744" y="1974900"/>
            <a:ext cx="542014" cy="3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357768" y="1862123"/>
            <a:ext cx="97631" cy="118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 flipV="1">
            <a:off x="2086140" y="4353623"/>
            <a:ext cx="58238" cy="474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0" name="TextBox 21"/>
          <p:cNvSpPr txBox="1">
            <a:spLocks noChangeArrowheads="1"/>
          </p:cNvSpPr>
          <p:nvPr/>
        </p:nvSpPr>
        <p:spPr bwMode="auto">
          <a:xfrm>
            <a:off x="4276527" y="4335275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Ch.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cxnSp>
        <p:nvCxnSpPr>
          <p:cNvPr id="221" name="Straight Connector 31"/>
          <p:cNvCxnSpPr/>
          <p:nvPr/>
        </p:nvCxnSpPr>
        <p:spPr bwMode="auto">
          <a:xfrm>
            <a:off x="4365353" y="4327733"/>
            <a:ext cx="30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33"/>
          <p:cNvCxnSpPr/>
          <p:nvPr/>
        </p:nvCxnSpPr>
        <p:spPr bwMode="auto">
          <a:xfrm flipV="1">
            <a:off x="4653878" y="4004269"/>
            <a:ext cx="0" cy="321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 bwMode="auto">
          <a:xfrm flipH="1">
            <a:off x="4123630" y="4354171"/>
            <a:ext cx="149526" cy="1460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flipH="1">
            <a:off x="3624550" y="4495561"/>
            <a:ext cx="514586" cy="56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/>
          <p:nvPr/>
        </p:nvCxnSpPr>
        <p:spPr bwMode="auto">
          <a:xfrm flipH="1" flipV="1">
            <a:off x="4837752" y="4473283"/>
            <a:ext cx="542014" cy="3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4749111" y="4360506"/>
            <a:ext cx="97631" cy="118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 flipH="1">
            <a:off x="3624751" y="4088393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32"/>
          <p:cNvCxnSpPr/>
          <p:nvPr/>
        </p:nvCxnSpPr>
        <p:spPr bwMode="auto">
          <a:xfrm flipV="1">
            <a:off x="4273156" y="4075707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 bwMode="auto">
          <a:xfrm flipH="1">
            <a:off x="4744261" y="4091028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32"/>
          <p:cNvCxnSpPr/>
          <p:nvPr/>
        </p:nvCxnSpPr>
        <p:spPr bwMode="auto">
          <a:xfrm flipV="1">
            <a:off x="4747255" y="4078565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33"/>
          <p:cNvCxnSpPr/>
          <p:nvPr/>
        </p:nvCxnSpPr>
        <p:spPr bwMode="auto">
          <a:xfrm flipV="1">
            <a:off x="4358954" y="4012492"/>
            <a:ext cx="0" cy="329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 bwMode="auto">
          <a:xfrm flipH="1">
            <a:off x="4692859" y="4365153"/>
            <a:ext cx="51778" cy="3452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4315780" y="4402770"/>
            <a:ext cx="384048" cy="14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3634076" y="4093156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5378919" y="4090028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TextBox 21"/>
          <p:cNvSpPr txBox="1">
            <a:spLocks noChangeArrowheads="1"/>
          </p:cNvSpPr>
          <p:nvPr/>
        </p:nvSpPr>
        <p:spPr bwMode="auto">
          <a:xfrm>
            <a:off x="2094387" y="4334682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Ch.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cxnSp>
        <p:nvCxnSpPr>
          <p:cNvPr id="237" name="Straight Connector 31"/>
          <p:cNvCxnSpPr/>
          <p:nvPr/>
        </p:nvCxnSpPr>
        <p:spPr bwMode="auto">
          <a:xfrm>
            <a:off x="2183213" y="4327140"/>
            <a:ext cx="30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33"/>
          <p:cNvCxnSpPr/>
          <p:nvPr/>
        </p:nvCxnSpPr>
        <p:spPr bwMode="auto">
          <a:xfrm flipV="1">
            <a:off x="2471738" y="4003676"/>
            <a:ext cx="0" cy="321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 bwMode="auto">
          <a:xfrm flipH="1">
            <a:off x="1941490" y="4353578"/>
            <a:ext cx="149526" cy="1460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1442410" y="4494968"/>
            <a:ext cx="514586" cy="56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H="1" flipV="1">
            <a:off x="2655612" y="4472690"/>
            <a:ext cx="542014" cy="3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2566971" y="4359913"/>
            <a:ext cx="97631" cy="118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1442611" y="4087800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32"/>
          <p:cNvCxnSpPr/>
          <p:nvPr/>
        </p:nvCxnSpPr>
        <p:spPr bwMode="auto">
          <a:xfrm flipV="1">
            <a:off x="2091016" y="4075114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 bwMode="auto">
          <a:xfrm flipH="1">
            <a:off x="2562121" y="4090435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32"/>
          <p:cNvCxnSpPr/>
          <p:nvPr/>
        </p:nvCxnSpPr>
        <p:spPr bwMode="auto">
          <a:xfrm flipV="1">
            <a:off x="2565115" y="4077972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33"/>
          <p:cNvCxnSpPr/>
          <p:nvPr/>
        </p:nvCxnSpPr>
        <p:spPr bwMode="auto">
          <a:xfrm flipV="1">
            <a:off x="2176814" y="4022331"/>
            <a:ext cx="0" cy="321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 bwMode="auto">
          <a:xfrm flipH="1">
            <a:off x="2507760" y="4361601"/>
            <a:ext cx="51778" cy="3452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 flipH="1">
            <a:off x="2137117" y="4395827"/>
            <a:ext cx="374904" cy="14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1451936" y="4092563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3196779" y="4089435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flipH="1" flipV="1">
            <a:off x="4262788" y="4353741"/>
            <a:ext cx="58238" cy="474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TextBox 28"/>
          <p:cNvSpPr txBox="1">
            <a:spLocks noChangeArrowheads="1"/>
          </p:cNvSpPr>
          <p:nvPr/>
        </p:nvSpPr>
        <p:spPr bwMode="auto">
          <a:xfrm>
            <a:off x="3559819" y="4117236"/>
            <a:ext cx="768118" cy="3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charset="0"/>
                <a:cs typeface="Arial" charset="0"/>
              </a:rPr>
              <a:t>N+ S/D</a:t>
            </a:r>
          </a:p>
        </p:txBody>
      </p:sp>
      <p:cxnSp>
        <p:nvCxnSpPr>
          <p:cNvPr id="254" name="Straight Connector 253"/>
          <p:cNvCxnSpPr/>
          <p:nvPr/>
        </p:nvCxnSpPr>
        <p:spPr bwMode="auto">
          <a:xfrm flipH="1">
            <a:off x="6374052" y="4342084"/>
            <a:ext cx="149526" cy="1460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H="1">
            <a:off x="5874972" y="4483474"/>
            <a:ext cx="514586" cy="56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 flipH="1">
            <a:off x="5875173" y="4076306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32"/>
          <p:cNvCxnSpPr/>
          <p:nvPr/>
        </p:nvCxnSpPr>
        <p:spPr bwMode="auto">
          <a:xfrm flipV="1">
            <a:off x="6523578" y="4063620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 bwMode="auto">
          <a:xfrm>
            <a:off x="5884498" y="4081069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9" name="TextBox 28"/>
          <p:cNvSpPr txBox="1">
            <a:spLocks noChangeArrowheads="1"/>
          </p:cNvSpPr>
          <p:nvPr/>
        </p:nvSpPr>
        <p:spPr bwMode="auto">
          <a:xfrm>
            <a:off x="5810241" y="4105149"/>
            <a:ext cx="768118" cy="3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charset="0"/>
                <a:cs typeface="Arial" charset="0"/>
              </a:rPr>
              <a:t>N+ S/D</a:t>
            </a:r>
          </a:p>
        </p:txBody>
      </p:sp>
      <p:sp>
        <p:nvSpPr>
          <p:cNvPr id="260" name="TextBox 21"/>
          <p:cNvSpPr txBox="1">
            <a:spLocks noChangeArrowheads="1"/>
          </p:cNvSpPr>
          <p:nvPr/>
        </p:nvSpPr>
        <p:spPr bwMode="auto">
          <a:xfrm>
            <a:off x="6518576" y="4322308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Ch.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cxnSp>
        <p:nvCxnSpPr>
          <p:cNvPr id="261" name="Straight Connector 31"/>
          <p:cNvCxnSpPr/>
          <p:nvPr/>
        </p:nvCxnSpPr>
        <p:spPr bwMode="auto">
          <a:xfrm>
            <a:off x="6607402" y="4314766"/>
            <a:ext cx="30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33"/>
          <p:cNvCxnSpPr/>
          <p:nvPr/>
        </p:nvCxnSpPr>
        <p:spPr bwMode="auto">
          <a:xfrm flipV="1">
            <a:off x="6895927" y="3991302"/>
            <a:ext cx="0" cy="321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 bwMode="auto">
          <a:xfrm flipH="1" flipV="1">
            <a:off x="7079801" y="4460316"/>
            <a:ext cx="542014" cy="3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>
            <a:off x="6991160" y="4347539"/>
            <a:ext cx="97631" cy="118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 flipH="1">
            <a:off x="6986310" y="4078061"/>
            <a:ext cx="648405" cy="280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32"/>
          <p:cNvCxnSpPr/>
          <p:nvPr/>
        </p:nvCxnSpPr>
        <p:spPr bwMode="auto">
          <a:xfrm flipV="1">
            <a:off x="6989304" y="4065598"/>
            <a:ext cx="0" cy="288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33"/>
          <p:cNvCxnSpPr/>
          <p:nvPr/>
        </p:nvCxnSpPr>
        <p:spPr bwMode="auto">
          <a:xfrm flipV="1">
            <a:off x="6601003" y="4009957"/>
            <a:ext cx="0" cy="321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 bwMode="auto">
          <a:xfrm flipH="1">
            <a:off x="6562712" y="4389803"/>
            <a:ext cx="384048" cy="14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/>
          <p:nvPr/>
        </p:nvCxnSpPr>
        <p:spPr bwMode="auto">
          <a:xfrm>
            <a:off x="7620968" y="4077061"/>
            <a:ext cx="0" cy="4007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/>
          <p:nvPr/>
        </p:nvCxnSpPr>
        <p:spPr bwMode="auto">
          <a:xfrm flipH="1">
            <a:off x="6942319" y="4353806"/>
            <a:ext cx="51778" cy="3452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H="1" flipV="1">
            <a:off x="6517419" y="4346744"/>
            <a:ext cx="58238" cy="474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2" name="TextBox 135"/>
          <p:cNvSpPr txBox="1">
            <a:spLocks noChangeArrowheads="1"/>
          </p:cNvSpPr>
          <p:nvPr/>
        </p:nvSpPr>
        <p:spPr bwMode="auto">
          <a:xfrm>
            <a:off x="4102868" y="1815685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Ch.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cxnSp>
        <p:nvCxnSpPr>
          <p:cNvPr id="273" name="Straight Connector 272"/>
          <p:cNvCxnSpPr/>
          <p:nvPr/>
        </p:nvCxnSpPr>
        <p:spPr bwMode="auto">
          <a:xfrm flipH="1">
            <a:off x="3951040" y="1836850"/>
            <a:ext cx="149526" cy="1460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 flipH="1">
            <a:off x="3451960" y="1978240"/>
            <a:ext cx="514586" cy="56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/>
          <p:cNvCxnSpPr/>
          <p:nvPr/>
        </p:nvCxnSpPr>
        <p:spPr bwMode="auto">
          <a:xfrm flipH="1" flipV="1">
            <a:off x="4672497" y="1955962"/>
            <a:ext cx="542014" cy="3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>
            <a:off x="4576521" y="1843185"/>
            <a:ext cx="97631" cy="118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8174120"/>
      </p:ext>
    </p:extLst>
  </p:cSld>
  <p:clrMapOvr>
    <a:masterClrMapping/>
  </p:clrMapOvr>
  <p:transition advTm="8388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TEM images of L</a:t>
            </a:r>
            <a:r>
              <a:rPr lang="en-US" altLang="en-US" sz="3200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alt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~12 nm devices</a:t>
            </a:r>
          </a:p>
        </p:txBody>
      </p:sp>
      <p:cxnSp>
        <p:nvCxnSpPr>
          <p:cNvPr id="18435" name="直線單箭頭接點 6"/>
          <p:cNvCxnSpPr>
            <a:cxnSpLocks noChangeShapeType="1"/>
          </p:cNvCxnSpPr>
          <p:nvPr/>
        </p:nvCxnSpPr>
        <p:spPr bwMode="auto">
          <a:xfrm>
            <a:off x="3730453" y="4440238"/>
            <a:ext cx="228600" cy="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36" name="Picture 8" descr="C:\Users\Cheng-Ying\Desktop\Cheng-Ying Huang\1724 HAAD 2M 1kx sp10 128us filtere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80" y="859972"/>
            <a:ext cx="57150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1"/>
          <p:cNvSpPr txBox="1">
            <a:spLocks noChangeArrowheads="1"/>
          </p:cNvSpPr>
          <p:nvPr/>
        </p:nvSpPr>
        <p:spPr bwMode="auto">
          <a:xfrm>
            <a:off x="3151015" y="20669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N+InGaAs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8" name="文字方塊 7"/>
          <p:cNvSpPr txBox="1">
            <a:spLocks noChangeArrowheads="1"/>
          </p:cNvSpPr>
          <p:nvPr/>
        </p:nvSpPr>
        <p:spPr bwMode="auto">
          <a:xfrm>
            <a:off x="3197053" y="4211550"/>
            <a:ext cx="166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InP</a:t>
            </a:r>
            <a:r>
              <a:rPr lang="en-US" altLang="en-US" sz="2800" dirty="0" smtClean="0">
                <a:solidFill>
                  <a:srgbClr val="FFFF00"/>
                </a:solidFill>
              </a:rPr>
              <a:t> spacer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9" name="文字方塊 8"/>
          <p:cNvSpPr txBox="1">
            <a:spLocks noChangeArrowheads="1"/>
          </p:cNvSpPr>
          <p:nvPr/>
        </p:nvSpPr>
        <p:spPr bwMode="auto">
          <a:xfrm>
            <a:off x="3349453" y="5410200"/>
            <a:ext cx="122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InAlAs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Barrier </a:t>
            </a:r>
          </a:p>
        </p:txBody>
      </p:sp>
      <p:cxnSp>
        <p:nvCxnSpPr>
          <p:cNvPr id="18440" name="直線單箭頭接點 3"/>
          <p:cNvCxnSpPr>
            <a:cxnSpLocks noChangeShapeType="1"/>
          </p:cNvCxnSpPr>
          <p:nvPr/>
        </p:nvCxnSpPr>
        <p:spPr bwMode="auto">
          <a:xfrm>
            <a:off x="5787853" y="2968140"/>
            <a:ext cx="1219200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直線單箭頭接點 11"/>
          <p:cNvCxnSpPr>
            <a:cxnSpLocks noChangeShapeType="1"/>
          </p:cNvCxnSpPr>
          <p:nvPr/>
        </p:nvCxnSpPr>
        <p:spPr bwMode="auto">
          <a:xfrm>
            <a:off x="5410028" y="2047875"/>
            <a:ext cx="1836737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直線接點 6"/>
          <p:cNvCxnSpPr>
            <a:cxnSpLocks noChangeShapeType="1"/>
          </p:cNvCxnSpPr>
          <p:nvPr/>
        </p:nvCxnSpPr>
        <p:spPr bwMode="auto">
          <a:xfrm>
            <a:off x="7257878" y="1539875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直線接點 15"/>
          <p:cNvCxnSpPr>
            <a:cxnSpLocks noChangeShapeType="1"/>
          </p:cNvCxnSpPr>
          <p:nvPr/>
        </p:nvCxnSpPr>
        <p:spPr bwMode="auto">
          <a:xfrm>
            <a:off x="5406853" y="1524000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字方塊 8"/>
          <p:cNvSpPr txBox="1"/>
          <p:nvPr/>
        </p:nvSpPr>
        <p:spPr>
          <a:xfrm>
            <a:off x="5483053" y="1295400"/>
            <a:ext cx="1778000" cy="59055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lang="en-US" sz="3600" baseline="-25000" dirty="0">
                <a:solidFill>
                  <a:srgbClr val="FFFF00"/>
                </a:solidFill>
              </a:rPr>
              <a:t>g</a:t>
            </a:r>
            <a:r>
              <a:rPr lang="en-US" sz="3600" dirty="0">
                <a:solidFill>
                  <a:srgbClr val="FFFF00"/>
                </a:solidFill>
              </a:rPr>
              <a:t>~12nm</a:t>
            </a:r>
          </a:p>
        </p:txBody>
      </p:sp>
      <p:sp>
        <p:nvSpPr>
          <p:cNvPr id="18" name="文字方塊 8"/>
          <p:cNvSpPr txBox="1"/>
          <p:nvPr/>
        </p:nvSpPr>
        <p:spPr>
          <a:xfrm>
            <a:off x="5762453" y="2315255"/>
            <a:ext cx="1290637" cy="64611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~ 8nm</a:t>
            </a:r>
          </a:p>
        </p:txBody>
      </p:sp>
      <p:cxnSp>
        <p:nvCxnSpPr>
          <p:cNvPr id="18446" name="直線接點 19"/>
          <p:cNvCxnSpPr>
            <a:cxnSpLocks noChangeShapeType="1"/>
          </p:cNvCxnSpPr>
          <p:nvPr/>
        </p:nvCxnSpPr>
        <p:spPr bwMode="auto">
          <a:xfrm>
            <a:off x="5787853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直線接點 21"/>
          <p:cNvCxnSpPr>
            <a:cxnSpLocks noChangeShapeType="1"/>
          </p:cNvCxnSpPr>
          <p:nvPr/>
        </p:nvCxnSpPr>
        <p:spPr bwMode="auto">
          <a:xfrm>
            <a:off x="7021340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Rectangle 6"/>
          <p:cNvSpPr txBox="1">
            <a:spLocks noChangeArrowheads="1"/>
          </p:cNvSpPr>
          <p:nvPr/>
        </p:nvSpPr>
        <p:spPr bwMode="auto">
          <a:xfrm>
            <a:off x="8610600" y="661035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0B52B48F-7BC9-43D0-B03A-B70C15739376}" type="slidenum">
              <a:rPr lang="en-US" altLang="en-US" sz="1400">
                <a:latin typeface="Calibri" pitchFamily="34" charset="0"/>
              </a:rPr>
              <a:pPr algn="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6</a:t>
            </a:fld>
            <a:endParaRPr lang="en-US" altLang="en-US" sz="1600">
              <a:latin typeface="Calibri" pitchFamily="34" charset="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5904585" y="4811580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6425571" y="4414080"/>
            <a:ext cx="0" cy="39750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6442255" y="5118820"/>
            <a:ext cx="0" cy="361504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5905636" y="5080415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文字方塊 8"/>
          <p:cNvSpPr txBox="1"/>
          <p:nvPr/>
        </p:nvSpPr>
        <p:spPr>
          <a:xfrm>
            <a:off x="5159165" y="5426060"/>
            <a:ext cx="2829621" cy="101566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t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ch</a:t>
            </a:r>
            <a:r>
              <a:rPr lang="en-US" sz="3600" dirty="0" smtClean="0">
                <a:solidFill>
                  <a:srgbClr val="FFFF00"/>
                </a:solidFill>
              </a:rPr>
              <a:t>~ 2.5 nm</a:t>
            </a:r>
          </a:p>
          <a:p>
            <a:pPr algn="ctr">
              <a:defRPr/>
            </a:pPr>
            <a:r>
              <a:rPr lang="en-US" sz="2400" b="0" dirty="0" smtClean="0">
                <a:solidFill>
                  <a:srgbClr val="FFFF00"/>
                </a:solidFill>
              </a:rPr>
              <a:t>(1.5/1 nm </a:t>
            </a:r>
            <a:r>
              <a:rPr lang="en-US" sz="2400" b="0" dirty="0" err="1" smtClean="0">
                <a:solidFill>
                  <a:srgbClr val="FFFF00"/>
                </a:solidFill>
              </a:rPr>
              <a:t>InGaAs</a:t>
            </a:r>
            <a:r>
              <a:rPr lang="en-US" sz="2400" b="0" dirty="0" smtClean="0">
                <a:solidFill>
                  <a:srgbClr val="FFFF00"/>
                </a:solidFill>
              </a:rPr>
              <a:t>/</a:t>
            </a:r>
            <a:r>
              <a:rPr lang="en-US" sz="2400" b="0" dirty="0" err="1" smtClean="0">
                <a:solidFill>
                  <a:srgbClr val="FFFF00"/>
                </a:solidFill>
              </a:rPr>
              <a:t>InAs</a:t>
            </a:r>
            <a:r>
              <a:rPr lang="en-US" sz="2400" b="0" dirty="0" smtClean="0">
                <a:solidFill>
                  <a:srgbClr val="FFFF00"/>
                </a:solidFill>
              </a:rPr>
              <a:t>)</a:t>
            </a:r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25710"/>
          <a:stretch/>
        </p:blipFill>
        <p:spPr bwMode="auto">
          <a:xfrm>
            <a:off x="232235" y="4849985"/>
            <a:ext cx="276516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28562" y="4869647"/>
            <a:ext cx="12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Top 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文字方塊 8"/>
          <p:cNvSpPr txBox="1"/>
          <p:nvPr/>
        </p:nvSpPr>
        <p:spPr>
          <a:xfrm>
            <a:off x="6115966" y="3486150"/>
            <a:ext cx="562975" cy="646331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Ni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5" name="Picture 2" descr="C:\Users\Cheng-Ying\Dropbox\DRC 2015 late news\Figures\FIG1 v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2" y="793510"/>
            <a:ext cx="2744654" cy="20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38196" r="5995" b="-1"/>
          <a:stretch/>
        </p:blipFill>
        <p:spPr bwMode="auto">
          <a:xfrm>
            <a:off x="232235" y="2898677"/>
            <a:ext cx="2765160" cy="192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232234" y="2832785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Cross-</a:t>
            </a:r>
            <a:r>
              <a:rPr lang="en-US" sz="2400" dirty="0" err="1" smtClean="0">
                <a:solidFill>
                  <a:schemeClr val="bg1"/>
                </a:solidFill>
              </a:rPr>
              <a:t>setion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文字方塊 7"/>
          <p:cNvSpPr txBox="1">
            <a:spLocks noChangeArrowheads="1"/>
          </p:cNvSpPr>
          <p:nvPr/>
        </p:nvSpPr>
        <p:spPr bwMode="auto">
          <a:xfrm>
            <a:off x="3275320" y="3486150"/>
            <a:ext cx="1027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N+InP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27825" y="4211550"/>
            <a:ext cx="1931340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384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2665" y="146050"/>
            <a:ext cx="8257075" cy="398463"/>
          </a:xfrm>
        </p:spPr>
        <p:txBody>
          <a:bodyPr/>
          <a:lstStyle/>
          <a:p>
            <a:r>
              <a:rPr lang="en-US" altLang="en-US" dirty="0" smtClean="0"/>
              <a:t>  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-V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I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-V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curves of 12nm </a:t>
            </a:r>
            <a:r>
              <a:rPr lang="en-US" alt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altLang="en-US" b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FETs</a:t>
            </a:r>
            <a:endParaRPr lang="en-US" altLang="en-US" b="1" baseline="-25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463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542277DF-7F73-4780-96AF-7A973B793B0E}" type="slidenum">
              <a:rPr lang="en-US" altLang="en-US" sz="1400">
                <a:latin typeface="Calibri" pitchFamily="34" charset="0"/>
              </a:rPr>
              <a:pPr algn="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7</a:t>
            </a:fld>
            <a:endParaRPr lang="en-US" altLang="en-US" sz="1600">
              <a:latin typeface="Calibri" pitchFamily="34" charset="0"/>
            </a:endParaRPr>
          </a:p>
        </p:txBody>
      </p:sp>
      <p:pic>
        <p:nvPicPr>
          <p:cNvPr id="2050" name="Picture 2" descr="C:\Users\Cheng-Ying\Dropbox\DRC 2015 late news\Figures\FIG1 v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014798"/>
            <a:ext cx="3420000" cy="25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40" y="433410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65" y="3467855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5" y="3448640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單箭頭接點 2"/>
          <p:cNvCxnSpPr/>
          <p:nvPr/>
        </p:nvCxnSpPr>
        <p:spPr bwMode="auto">
          <a:xfrm>
            <a:off x="1000335" y="4158695"/>
            <a:ext cx="537670" cy="157460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4" name="文字方塊 3"/>
          <p:cNvSpPr txBox="1"/>
          <p:nvPr/>
        </p:nvSpPr>
        <p:spPr>
          <a:xfrm>
            <a:off x="57040" y="3582620"/>
            <a:ext cx="2095445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off</a:t>
            </a:r>
            <a:r>
              <a:rPr lang="en-US" sz="2800" dirty="0" smtClean="0"/>
              <a:t>~1.3 </a:t>
            </a:r>
            <a:r>
              <a:rPr lang="en-US" sz="2800" dirty="0" err="1" smtClean="0"/>
              <a:t>nA</a:t>
            </a:r>
            <a:r>
              <a:rPr lang="en-US" sz="2800" dirty="0" smtClean="0"/>
              <a:t>/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  <a:endParaRPr lang="en-US" sz="2800" baseline="-25000" dirty="0"/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6835214" y="3736240"/>
            <a:ext cx="561420" cy="787303"/>
          </a:xfrm>
          <a:prstGeom prst="straightConnector1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6876300" y="3561929"/>
            <a:ext cx="216597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on</a:t>
            </a:r>
            <a:r>
              <a:rPr lang="en-US" sz="2800" dirty="0" smtClean="0"/>
              <a:t>~1.1 </a:t>
            </a:r>
            <a:r>
              <a:rPr lang="en-US" sz="2800" dirty="0"/>
              <a:t>m</a:t>
            </a:r>
            <a:r>
              <a:rPr lang="en-US" sz="2800" dirty="0" smtClean="0"/>
              <a:t>A/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  <a:endParaRPr lang="en-US" sz="28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37895" y="4684388"/>
            <a:ext cx="2297424" cy="5539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I</a:t>
            </a:r>
            <a:r>
              <a:rPr lang="en-US" sz="3000" baseline="-25000" dirty="0" smtClean="0"/>
              <a:t>on</a:t>
            </a:r>
            <a:r>
              <a:rPr lang="en-US" sz="3000" dirty="0" smtClean="0"/>
              <a:t>/</a:t>
            </a:r>
            <a:r>
              <a:rPr lang="en-US" sz="3000" dirty="0" err="1" smtClean="0"/>
              <a:t>I</a:t>
            </a:r>
            <a:r>
              <a:rPr lang="en-US" sz="3000" baseline="-25000" dirty="0" err="1" smtClean="0"/>
              <a:t>off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&gt; 8.3∙10</a:t>
            </a:r>
            <a:r>
              <a:rPr lang="en-US" sz="3000" baseline="30000" dirty="0" smtClean="0"/>
              <a:t>5</a:t>
            </a:r>
            <a:endParaRPr lang="en-US" sz="3000" baseline="30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37895" y="4542745"/>
            <a:ext cx="0" cy="1805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966075" y="621320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L</a:t>
            </a:r>
            <a:r>
              <a:rPr lang="en-US" alt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altLang="en-US" sz="2400" dirty="0" smtClean="0">
                <a:solidFill>
                  <a:schemeClr val="tx2"/>
                </a:solidFill>
              </a:rPr>
              <a:t>-12nm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cxnSp>
        <p:nvCxnSpPr>
          <p:cNvPr id="17" name="直線接點 2"/>
          <p:cNvCxnSpPr/>
          <p:nvPr/>
        </p:nvCxnSpPr>
        <p:spPr bwMode="auto">
          <a:xfrm flipH="1">
            <a:off x="2105412" y="1009485"/>
            <a:ext cx="4334" cy="1098332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接點 11"/>
          <p:cNvCxnSpPr/>
          <p:nvPr/>
        </p:nvCxnSpPr>
        <p:spPr bwMode="auto">
          <a:xfrm flipH="1">
            <a:off x="2912519" y="1009485"/>
            <a:ext cx="7728" cy="1126146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單箭頭接點 4"/>
          <p:cNvCxnSpPr/>
          <p:nvPr/>
        </p:nvCxnSpPr>
        <p:spPr bwMode="auto">
          <a:xfrm>
            <a:off x="2105412" y="1124700"/>
            <a:ext cx="807106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454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On-state performance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8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24260" y="4452126"/>
            <a:ext cx="8679530" cy="243332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kern="0" dirty="0" smtClean="0">
                <a:cs typeface="Helvetica" panose="020B0604020202020204" pitchFamily="34" charset="0"/>
              </a:rPr>
              <a:t>Slightly higher G</a:t>
            </a:r>
            <a:r>
              <a:rPr lang="en-US" altLang="en-US" sz="2200" kern="0" baseline="-25000" dirty="0" smtClean="0">
                <a:cs typeface="Helvetica" panose="020B0604020202020204" pitchFamily="34" charset="0"/>
              </a:rPr>
              <a:t>m</a:t>
            </a:r>
            <a:r>
              <a:rPr lang="en-US" altLang="en-US" sz="2200" kern="0" dirty="0" smtClean="0">
                <a:cs typeface="Helvetica" panose="020B0604020202020204" pitchFamily="34" charset="0"/>
              </a:rPr>
              <a:t> for a 2.5 nm composite channel than a 4.5 nm </a:t>
            </a:r>
            <a:r>
              <a:rPr lang="en-US" altLang="en-US" sz="2200" kern="0" dirty="0" err="1" smtClean="0">
                <a:cs typeface="Helvetica" panose="020B0604020202020204" pitchFamily="34" charset="0"/>
              </a:rPr>
              <a:t>InGaAs</a:t>
            </a:r>
            <a:r>
              <a:rPr lang="en-US" altLang="en-US" sz="2200" kern="0" dirty="0" smtClean="0">
                <a:cs typeface="Helvetica" panose="020B0604020202020204" pitchFamily="34" charset="0"/>
              </a:rPr>
              <a:t> channel 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 larger gate capacitance.</a:t>
            </a:r>
          </a:p>
          <a:p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A 2.5nm </a:t>
            </a:r>
            <a:r>
              <a:rPr lang="en-US" altLang="en-US" sz="2200" kern="0" dirty="0" err="1" smtClean="0">
                <a:cs typeface="Helvetica" panose="020B0604020202020204" pitchFamily="34" charset="0"/>
                <a:sym typeface="Wingdings" panose="05000000000000000000" pitchFamily="2" charset="2"/>
              </a:rPr>
              <a:t>InAs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channel with a 12 nm </a:t>
            </a:r>
            <a:r>
              <a:rPr lang="en-US" altLang="en-US" sz="2200" kern="0" dirty="0" err="1" smtClean="0">
                <a:cs typeface="Helvetica" panose="020B0604020202020204" pitchFamily="34" charset="0"/>
                <a:sym typeface="Wingdings" panose="05000000000000000000" pitchFamily="2" charset="2"/>
              </a:rPr>
              <a:t>InGaAs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spacer shows highest G</a:t>
            </a:r>
            <a:r>
              <a:rPr lang="en-US" altLang="en-US" sz="2200" kern="0" baseline="-25000" dirty="0" smtClean="0">
                <a:cs typeface="Helvetica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 high indium content channel is desirable for UTB III-V FETs.</a:t>
            </a:r>
          </a:p>
          <a:p>
            <a:r>
              <a:rPr lang="en-US" altLang="en-US" sz="2200" kern="0" dirty="0" err="1" smtClean="0">
                <a:cs typeface="Helvetica" panose="020B0604020202020204" pitchFamily="34" charset="0"/>
                <a:sym typeface="Wingdings" panose="05000000000000000000" pitchFamily="2" charset="2"/>
              </a:rPr>
              <a:t>InP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spacers increase parasitic R</a:t>
            </a:r>
            <a:r>
              <a:rPr lang="en-US" altLang="en-US" sz="2200" kern="0" baseline="-25000" dirty="0" smtClean="0">
                <a:cs typeface="Helvetica" panose="020B0604020202020204" pitchFamily="34" charset="0"/>
                <a:sym typeface="Wingdings" panose="05000000000000000000" pitchFamily="2" charset="2"/>
              </a:rPr>
              <a:t>S/D</a:t>
            </a:r>
            <a:r>
              <a:rPr lang="en-US" altLang="en-US" sz="2200" kern="0" dirty="0"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to ~260 </a:t>
            </a:r>
            <a:r>
              <a:rPr lang="el-GR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Ω∙μ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m  </a:t>
            </a:r>
            <a:r>
              <a:rPr lang="en-US" altLang="en-US" sz="2200" kern="0" dirty="0" err="1" smtClean="0">
                <a:cs typeface="Helvetica" panose="020B0604020202020204" pitchFamily="34" charset="0"/>
                <a:sym typeface="Wingdings" panose="05000000000000000000" pitchFamily="2" charset="2"/>
              </a:rPr>
              <a:t>InP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spacers need further optimization.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0" y="510720"/>
            <a:ext cx="43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0" y="427245"/>
            <a:ext cx="43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8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Subthreshold characteristics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9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2468" y="4316933"/>
            <a:ext cx="9063581" cy="243332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kern="0" dirty="0"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altLang="en-US" sz="2200" kern="0" dirty="0" smtClean="0"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200" kern="0" dirty="0">
                <a:cs typeface="Helvetica" panose="020B0604020202020204" pitchFamily="34" charset="0"/>
                <a:sym typeface="Wingdings" panose="05000000000000000000" pitchFamily="2" charset="2"/>
              </a:rPr>
              <a:t>2.5nm </a:t>
            </a:r>
            <a:r>
              <a:rPr lang="en-US" altLang="en-US" sz="2200" kern="0" dirty="0" err="1">
                <a:cs typeface="Helvetica" panose="020B0604020202020204" pitchFamily="34" charset="0"/>
                <a:sym typeface="Wingdings" panose="05000000000000000000" pitchFamily="2" charset="2"/>
              </a:rPr>
              <a:t>InAs</a:t>
            </a:r>
            <a:r>
              <a:rPr lang="en-US" altLang="en-US" sz="2200" kern="0" dirty="0">
                <a:cs typeface="Helvetica" panose="020B0604020202020204" pitchFamily="34" charset="0"/>
                <a:sym typeface="Wingdings" panose="05000000000000000000" pitchFamily="2" charset="2"/>
              </a:rPr>
              <a:t> channel with a 12 nm </a:t>
            </a:r>
            <a:r>
              <a:rPr lang="en-US" altLang="en-US" sz="2200" kern="0" dirty="0" err="1">
                <a:cs typeface="Helvetica" panose="020B0604020202020204" pitchFamily="34" charset="0"/>
                <a:sym typeface="Wingdings" panose="05000000000000000000" pitchFamily="2" charset="2"/>
              </a:rPr>
              <a:t>InGaAs</a:t>
            </a:r>
            <a:r>
              <a:rPr lang="en-US" altLang="en-US" sz="2200" kern="0" dirty="0">
                <a:cs typeface="Helvetica" panose="020B0604020202020204" pitchFamily="34" charset="0"/>
                <a:sym typeface="Wingdings" panose="05000000000000000000" pitchFamily="2" charset="2"/>
              </a:rPr>
              <a:t> spacer shows 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the lowest SS and DIBL because of the best electrostatics.</a:t>
            </a:r>
          </a:p>
          <a:p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A 5 nm un-doped </a:t>
            </a:r>
            <a:r>
              <a:rPr lang="en-US" altLang="en-US" sz="2200" kern="0" dirty="0" err="1" smtClean="0">
                <a:cs typeface="Helvetica" pitchFamily="34" charset="0"/>
                <a:sym typeface="Wingdings" panose="05000000000000000000" pitchFamily="2" charset="2"/>
              </a:rPr>
              <a:t>InP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 spacer with the atop 8 nm linearly doping-graded </a:t>
            </a:r>
            <a:r>
              <a:rPr lang="en-US" altLang="en-US" sz="2200" kern="0" dirty="0" err="1" smtClean="0">
                <a:cs typeface="Helvetica" pitchFamily="34" charset="0"/>
                <a:sym typeface="Wingdings" panose="05000000000000000000" pitchFamily="2" charset="2"/>
              </a:rPr>
              <a:t>InP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 have shorter effective gate length as compared to 12 nm un-doped </a:t>
            </a:r>
            <a:r>
              <a:rPr lang="en-US" altLang="en-US" sz="2200" kern="0" dirty="0" err="1" smtClean="0">
                <a:cs typeface="Helvetica" pitchFamily="34" charset="0"/>
                <a:sym typeface="Wingdings" panose="05000000000000000000" pitchFamily="2" charset="2"/>
              </a:rPr>
              <a:t>InGaAs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 spacers worse electrostatics.</a:t>
            </a:r>
          </a:p>
          <a:p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SS~107 mV/</a:t>
            </a:r>
            <a:r>
              <a:rPr lang="en-US" altLang="en-US" sz="2200" kern="0" dirty="0" err="1" smtClean="0">
                <a:cs typeface="Helvetica" pitchFamily="34" charset="0"/>
                <a:sym typeface="Wingdings" panose="05000000000000000000" pitchFamily="2" charset="2"/>
              </a:rPr>
              <a:t>dec</a:t>
            </a:r>
            <a:r>
              <a:rPr lang="en-US" altLang="en-US" sz="2200" kern="0" dirty="0" err="1">
                <a:cs typeface="Helvetica" pitchFamily="34" charset="0"/>
                <a:sym typeface="Wingdings" panose="05000000000000000000" pitchFamily="2" charset="2"/>
              </a:rPr>
              <a:t>.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 and DIBL~260 mV</a:t>
            </a:r>
            <a:r>
              <a:rPr lang="en-US" altLang="en-US" sz="2200" kern="0" dirty="0">
                <a:cs typeface="Helvetica" pitchFamily="34" charset="0"/>
                <a:sym typeface="Wingdings" panose="05000000000000000000" pitchFamily="2" charset="2"/>
              </a:rPr>
              <a:t>/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V for 12 nm devices </a:t>
            </a:r>
            <a:r>
              <a:rPr lang="en-US" altLang="en-US" sz="2200" kern="0" dirty="0" err="1" smtClean="0">
                <a:cs typeface="Helvetica" pitchFamily="34" charset="0"/>
                <a:sym typeface="Wingdings" panose="05000000000000000000" pitchFamily="2" charset="2"/>
              </a:rPr>
              <a:t>FinFETs</a:t>
            </a:r>
            <a:r>
              <a:rPr lang="en-US" altLang="en-US" sz="2200" kern="0" dirty="0" smtClean="0">
                <a:cs typeface="Helvetica" pitchFamily="34" charset="0"/>
                <a:sym typeface="Wingdings" panose="05000000000000000000" pitchFamily="2" charset="2"/>
              </a:rPr>
              <a:t> will cure this.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5" y="587030"/>
            <a:ext cx="43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5" y="584119"/>
            <a:ext cx="43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4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4"/>
</p:tagLst>
</file>

<file path=ppt/theme/theme1.xml><?xml version="1.0" encoding="utf-8"?>
<a:theme xmlns:a="http://schemas.openxmlformats.org/drawingml/2006/main" name="thin_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23143</TotalTime>
  <Pages>2</Pages>
  <Words>979</Words>
  <Application>Microsoft Office PowerPoint</Application>
  <PresentationFormat>On-screen Show (4:3)</PresentationFormat>
  <Paragraphs>182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Bold</vt:lpstr>
      <vt:lpstr>Arial Narrow</vt:lpstr>
      <vt:lpstr>Calibri</vt:lpstr>
      <vt:lpstr>Helvetica</vt:lpstr>
      <vt:lpstr>Impact</vt:lpstr>
      <vt:lpstr>Tahoma</vt:lpstr>
      <vt:lpstr>Times New Roman</vt:lpstr>
      <vt:lpstr>Wingdings</vt:lpstr>
      <vt:lpstr>thin_text_template</vt:lpstr>
      <vt:lpstr>PowerPoint Presentation</vt:lpstr>
      <vt:lpstr>III-V FETs at sub-10-nm nodes?</vt:lpstr>
      <vt:lpstr>Record high performance III-V FETs</vt:lpstr>
      <vt:lpstr>Record low leakage III-V FETs</vt:lpstr>
      <vt:lpstr>PowerPoint Presentation</vt:lpstr>
      <vt:lpstr>TEM images of Lg~12 nm devices</vt:lpstr>
      <vt:lpstr>  ID-VG and ID-VD curves of 12nm Lg FETs</vt:lpstr>
      <vt:lpstr>On-state performance</vt:lpstr>
      <vt:lpstr>Subthreshold characteristics</vt:lpstr>
      <vt:lpstr>Ion and Ioff versus Lg</vt:lpstr>
      <vt:lpstr>Mobility extraction at Lg-25 µm long channel FETs</vt:lpstr>
      <vt:lpstr>Summary</vt:lpstr>
      <vt:lpstr>PowerPoint Presentation</vt:lpstr>
      <vt:lpstr>PowerPoint Presentation</vt:lpstr>
      <vt:lpstr>Record low subthreshold swing</vt:lpstr>
      <vt:lpstr>Why InAs channel is better…</vt:lpstr>
      <vt:lpstr>InP spacer thickness: on-state</vt:lpstr>
      <vt:lpstr>Doping-graded InP spacer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adfasdffasdf</dc:title>
  <dc:creator>mark rodwell</dc:creator>
  <cp:lastModifiedBy>Owner</cp:lastModifiedBy>
  <cp:revision>964</cp:revision>
  <cp:lastPrinted>2015-04-09T23:59:45Z</cp:lastPrinted>
  <dcterms:created xsi:type="dcterms:W3CDTF">2012-05-09T16:46:43Z</dcterms:created>
  <dcterms:modified xsi:type="dcterms:W3CDTF">2015-06-23T14:15:13Z</dcterms:modified>
</cp:coreProperties>
</file>