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5" r:id="rId1"/>
  </p:sldMasterIdLst>
  <p:notesMasterIdLst>
    <p:notesMasterId r:id="rId26"/>
  </p:notesMasterIdLst>
  <p:handoutMasterIdLst>
    <p:handoutMasterId r:id="rId27"/>
  </p:handoutMasterIdLst>
  <p:sldIdLst>
    <p:sldId id="532" r:id="rId2"/>
    <p:sldId id="640" r:id="rId3"/>
    <p:sldId id="644" r:id="rId4"/>
    <p:sldId id="645" r:id="rId5"/>
    <p:sldId id="647" r:id="rId6"/>
    <p:sldId id="648" r:id="rId7"/>
    <p:sldId id="649" r:id="rId8"/>
    <p:sldId id="651" r:id="rId9"/>
    <p:sldId id="652" r:id="rId10"/>
    <p:sldId id="655" r:id="rId11"/>
    <p:sldId id="656" r:id="rId12"/>
    <p:sldId id="495" r:id="rId13"/>
    <p:sldId id="502" r:id="rId14"/>
    <p:sldId id="537" r:id="rId15"/>
    <p:sldId id="540" r:id="rId16"/>
    <p:sldId id="543" r:id="rId17"/>
    <p:sldId id="544" r:id="rId18"/>
    <p:sldId id="545" r:id="rId19"/>
    <p:sldId id="547" r:id="rId20"/>
    <p:sldId id="552" r:id="rId21"/>
    <p:sldId id="554" r:id="rId22"/>
    <p:sldId id="570" r:id="rId23"/>
    <p:sldId id="634" r:id="rId24"/>
    <p:sldId id="517" r:id="rId25"/>
  </p:sldIdLst>
  <p:sldSz cx="9144000" cy="6858000" type="screen4x3"/>
  <p:notesSz cx="6997700" cy="9271000"/>
  <p:defaultTextStyle>
    <a:defPPr>
      <a:defRPr lang="en-US"/>
    </a:defPPr>
    <a:lvl1pPr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chemeClr val="tx2"/>
      </a:buClr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chemeClr val="tx2"/>
      </a:buClr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chemeClr val="tx2"/>
      </a:buClr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chemeClr val="tx2"/>
      </a:buClr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chemeClr val="tx2"/>
      </a:buClr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accent2"/>
    </p:penClr>
  </p:showPr>
  <p:clrMru>
    <a:srgbClr val="C2C2C2"/>
    <a:srgbClr val="B2B2B2"/>
    <a:srgbClr val="CDCDCD"/>
    <a:srgbClr val="DDDDDD"/>
    <a:srgbClr val="33C400"/>
    <a:srgbClr val="F52BCA"/>
    <a:srgbClr val="FFFFFF"/>
    <a:srgbClr val="969696"/>
    <a:srgbClr val="FFFFCC"/>
    <a:srgbClr val="CC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541" autoAdjust="0"/>
    <p:restoredTop sz="99375" autoAdjust="0"/>
  </p:normalViewPr>
  <p:slideViewPr>
    <p:cSldViewPr>
      <p:cViewPr varScale="1">
        <p:scale>
          <a:sx n="95" d="100"/>
          <a:sy n="95" d="100"/>
        </p:scale>
        <p:origin x="-1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7716063" cy="777160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402138"/>
            <a:ext cx="5137150" cy="417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5797" rIns="93173" bIns="457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461963"/>
            <a:ext cx="5253038" cy="3940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63990" y="8805863"/>
            <a:ext cx="3032125" cy="463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941" tIns="46471" rIns="92941" bIns="46471"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rgbClr val="1F497D"/>
              </a:buClr>
            </a:pPr>
            <a:fld id="{6F1F7C6B-B2B3-44E3-98E2-317CEE77CC59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1F497D"/>
                </a:buClr>
              </a:pPr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63990" y="8805863"/>
            <a:ext cx="3032125" cy="463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941" tIns="46471" rIns="92941" bIns="46471"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rgbClr val="1F497D"/>
              </a:buClr>
            </a:pPr>
            <a:fld id="{6F1F7C6B-B2B3-44E3-98E2-317CEE77CC59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1F497D"/>
                </a:buClr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461963"/>
            <a:ext cx="5253037" cy="3941762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901" y="4404032"/>
            <a:ext cx="5135899" cy="417103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461963"/>
            <a:ext cx="5253037" cy="3941762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901" y="4404032"/>
            <a:ext cx="5135899" cy="417103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461963"/>
            <a:ext cx="5253037" cy="3941762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901" y="4404032"/>
            <a:ext cx="5135899" cy="417103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461963"/>
            <a:ext cx="5253037" cy="3941762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901" y="4404032"/>
            <a:ext cx="5135899" cy="417103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461963"/>
            <a:ext cx="5253037" cy="3941762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901" y="4404032"/>
            <a:ext cx="5135899" cy="417103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63990" y="8805863"/>
            <a:ext cx="3032125" cy="463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941" tIns="46471" rIns="92941" bIns="46471"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rgbClr val="1F497D"/>
              </a:buClr>
            </a:pPr>
            <a:fld id="{6F1F7C6B-B2B3-44E3-98E2-317CEE77CC59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1F497D"/>
                </a:buClr>
              </a:pPr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63991" y="8805863"/>
            <a:ext cx="3032125" cy="463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939" tIns="46470" rIns="92939" bIns="46470"/>
          <a:lstStyle/>
          <a:p>
            <a:pPr>
              <a:buClr>
                <a:srgbClr val="1F497D"/>
              </a:buClr>
            </a:pPr>
            <a:fld id="{6F1F7C6B-B2B3-44E3-98E2-317CEE77CC59}" type="slidenum">
              <a:rPr lang="en-US">
                <a:solidFill>
                  <a:srgbClr val="000000"/>
                </a:solidFill>
              </a:rPr>
              <a:pPr>
                <a:buClr>
                  <a:srgbClr val="1F497D"/>
                </a:buClr>
              </a:pPr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63991" y="8805863"/>
            <a:ext cx="3032125" cy="463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939" tIns="46470" rIns="92939" bIns="46470"/>
          <a:lstStyle/>
          <a:p>
            <a:pPr>
              <a:buClr>
                <a:srgbClr val="1F497D"/>
              </a:buClr>
            </a:pPr>
            <a:fld id="{6F1F7C6B-B2B3-44E3-98E2-317CEE77CC59}" type="slidenum">
              <a:rPr lang="en-US">
                <a:solidFill>
                  <a:srgbClr val="000000"/>
                </a:solidFill>
              </a:rPr>
              <a:pPr>
                <a:buClr>
                  <a:srgbClr val="1F497D"/>
                </a:buClr>
              </a:pPr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63990" y="8805863"/>
            <a:ext cx="3032125" cy="463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942" tIns="46471" rIns="92942" bIns="46471"/>
          <a:lstStyle/>
          <a:p>
            <a:fld id="{929B687A-ACA1-41DC-AF36-8E666E063186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8647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461963"/>
            <a:ext cx="5253037" cy="3941762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901" y="4404032"/>
            <a:ext cx="5135899" cy="417103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475" y="146050"/>
            <a:ext cx="2044700" cy="3186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46050"/>
            <a:ext cx="5986462" cy="3186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46050"/>
            <a:ext cx="8183562" cy="3984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1700" y="1720850"/>
            <a:ext cx="3579813" cy="1941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3" y="1720850"/>
            <a:ext cx="3581400" cy="893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3913" y="2767013"/>
            <a:ext cx="3581400" cy="895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1700" y="1720850"/>
            <a:ext cx="3579813" cy="161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720850"/>
            <a:ext cx="3581400" cy="161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46050"/>
            <a:ext cx="8183562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Area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700" y="1720850"/>
            <a:ext cx="7313613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57200" y="685800"/>
            <a:ext cx="82296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矩形 13"/>
          <p:cNvSpPr/>
          <p:nvPr userDrawn="1"/>
        </p:nvSpPr>
        <p:spPr>
          <a:xfrm>
            <a:off x="8610600" y="6599284"/>
            <a:ext cx="533400" cy="2585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fld id="{AA4CBDCF-8067-4BFA-99DB-4F511E78DD77}" type="slidenum">
              <a:rPr lang="en-US" sz="1200" b="0">
                <a:solidFill>
                  <a:srgbClr val="7F7F7F"/>
                </a:solidFill>
                <a:latin typeface="Calibri" pitchFamily="34" charset="0"/>
              </a:rPr>
              <a:pPr algn="r">
                <a:defRPr/>
              </a:pPr>
              <a:t>‹#›</a:t>
            </a:fld>
            <a:endParaRPr lang="en-US" sz="1200" b="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ransition/>
  <p:txStyles>
    <p:titleStyle>
      <a:lvl1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2pPr>
      <a:lvl3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3pPr>
      <a:lvl4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4pPr>
      <a:lvl5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5pPr>
      <a:lvl6pPr marL="4572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6pPr>
      <a:lvl7pPr marL="9144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7pPr>
      <a:lvl8pPr marL="13716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8pPr>
      <a:lvl9pPr marL="18288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9pPr>
    </p:titleStyle>
    <p:bodyStyle>
      <a:lvl1pPr marL="204788" indent="-204788" algn="l" defTabSz="927100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615950" indent="-206375" algn="l" defTabSz="927100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sz="2200" b="1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025525" indent="-204788" algn="l" defTabSz="927100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•"/>
        <a:defRPr sz="2000" b="1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436688" indent="-206375" algn="l" defTabSz="927100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b="1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859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5pPr>
      <a:lvl6pPr marL="25431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6pPr>
      <a:lvl7pPr marL="30003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7pPr>
      <a:lvl8pPr marL="34575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8pPr>
      <a:lvl9pPr marL="39147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8.jpeg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51.jpeg"/><Relationship Id="rId4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oleObject" Target="../embeddings/oleObject15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60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jpeg"/><Relationship Id="rId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4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2864" y="1152150"/>
            <a:ext cx="8379255" cy="1525220"/>
          </a:xfrm>
        </p:spPr>
        <p:txBody>
          <a:bodyPr/>
          <a:lstStyle/>
          <a:p>
            <a:pPr>
              <a:lnSpc>
                <a:spcPct val="117000"/>
              </a:lnSpc>
            </a:pPr>
            <a:r>
              <a:rPr lang="en-US" sz="2800" smtClean="0"/>
              <a:t>III-V MOS: </a:t>
            </a:r>
            <a:br>
              <a:rPr lang="en-US" sz="2800" smtClean="0"/>
            </a:br>
            <a:r>
              <a:rPr lang="en-US" sz="2800" smtClean="0"/>
              <a:t>Record-Performance Thermally-Limited Devices, </a:t>
            </a:r>
            <a:br>
              <a:rPr lang="en-US" sz="2800" smtClean="0"/>
            </a:br>
            <a:r>
              <a:rPr lang="en-US" sz="2800" smtClean="0"/>
              <a:t>Prospects for </a:t>
            </a:r>
            <a:br>
              <a:rPr lang="en-US" sz="2800" smtClean="0"/>
            </a:br>
            <a:r>
              <a:rPr lang="en-US" sz="2800" smtClean="0"/>
              <a:t>High-On-Current Steep Subthreshold Swing Devices </a:t>
            </a:r>
            <a:endParaRPr lang="en-US" sz="2800" dirty="0"/>
          </a:p>
        </p:txBody>
      </p:sp>
      <p:sp>
        <p:nvSpPr>
          <p:cNvPr id="2714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2865" y="3555757"/>
            <a:ext cx="6400800" cy="328613"/>
          </a:xfrm>
        </p:spPr>
        <p:txBody>
          <a:bodyPr/>
          <a:lstStyle/>
          <a:p>
            <a:pPr algn="l"/>
            <a:r>
              <a:rPr lang="en-US" i="1" dirty="0"/>
              <a:t>Mark Rodwell, UCSB</a:t>
            </a:r>
          </a:p>
        </p:txBody>
      </p:sp>
      <p:sp>
        <p:nvSpPr>
          <p:cNvPr id="2714629" name="Text Box 5"/>
          <p:cNvSpPr txBox="1">
            <a:spLocks noChangeArrowheads="1"/>
          </p:cNvSpPr>
          <p:nvPr/>
        </p:nvSpPr>
        <p:spPr bwMode="auto">
          <a:xfrm>
            <a:off x="362802" y="0"/>
            <a:ext cx="7624473" cy="2829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defTabSz="820738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300" b="0" i="1" smtClean="0">
                <a:latin typeface="Arial" charset="0"/>
              </a:rPr>
              <a:t>IPRM/ISCS Conference</a:t>
            </a:r>
            <a:r>
              <a:rPr lang="en-US" sz="1300" b="0" i="1" dirty="0" smtClean="0">
                <a:latin typeface="Arial" charset="0"/>
              </a:rPr>
              <a:t>, </a:t>
            </a:r>
            <a:r>
              <a:rPr lang="en-US" sz="1300" b="0" i="1" smtClean="0">
                <a:latin typeface="Arial" charset="0"/>
              </a:rPr>
              <a:t>June 30-July , </a:t>
            </a:r>
            <a:r>
              <a:rPr lang="en-US" sz="1300" b="0" i="1" dirty="0" smtClean="0">
                <a:latin typeface="Arial" charset="0"/>
              </a:rPr>
              <a:t>2015</a:t>
            </a:r>
            <a:r>
              <a:rPr lang="en-US" sz="1300" b="0" i="1" smtClean="0">
                <a:latin typeface="Arial" charset="0"/>
              </a:rPr>
              <a:t>, UCSB</a:t>
            </a:r>
            <a:endParaRPr lang="en-US" sz="1300" b="0" i="1" dirty="0"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1880" y="4300569"/>
            <a:ext cx="8424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latin typeface="Calibri" pitchFamily="34" charset="0"/>
              </a:rPr>
              <a:t>III-V MOS</a:t>
            </a:r>
            <a:r>
              <a:rPr lang="en-US" sz="2000" b="0" i="1" dirty="0" smtClean="0">
                <a:latin typeface="Calibri" pitchFamily="34" charset="0"/>
              </a:rPr>
              <a:t/>
            </a:r>
            <a:br>
              <a:rPr lang="en-US" sz="2000" b="0" i="1" dirty="0" smtClean="0">
                <a:latin typeface="Calibri" pitchFamily="34" charset="0"/>
              </a:rPr>
            </a:br>
            <a:r>
              <a:rPr lang="en-US" sz="2000" b="0" i="1" dirty="0" smtClean="0">
                <a:latin typeface="Calibri" pitchFamily="34" charset="0"/>
              </a:rPr>
              <a:t>C.-Y. </a:t>
            </a:r>
            <a:r>
              <a:rPr lang="en-US" sz="2000" b="0" i="1" smtClean="0">
                <a:latin typeface="Calibri" pitchFamily="34" charset="0"/>
              </a:rPr>
              <a:t>Huang, S</a:t>
            </a:r>
            <a:r>
              <a:rPr lang="en-US" sz="2000" b="0" i="1" dirty="0" smtClean="0">
                <a:latin typeface="Calibri" pitchFamily="34" charset="0"/>
              </a:rPr>
              <a:t>. Lee*, A.C. Gossard, </a:t>
            </a:r>
            <a:br>
              <a:rPr lang="en-US" sz="2000" b="0" i="1" dirty="0" smtClean="0">
                <a:latin typeface="Calibri" pitchFamily="34" charset="0"/>
              </a:rPr>
            </a:br>
            <a:r>
              <a:rPr lang="en-US" sz="2000" b="0" i="1" dirty="0" smtClean="0">
                <a:latin typeface="Calibri" pitchFamily="34" charset="0"/>
              </a:rPr>
              <a:t>V. Chobpattanna, S. Stemmer, B. Thibeault, W. Mitchell : </a:t>
            </a:r>
            <a:r>
              <a:rPr lang="en-US" sz="2000" i="1" dirty="0" smtClean="0">
                <a:latin typeface="Calibri" pitchFamily="34" charset="0"/>
              </a:rPr>
              <a:t>UCSB </a:t>
            </a:r>
          </a:p>
        </p:txBody>
      </p:sp>
      <p:sp>
        <p:nvSpPr>
          <p:cNvPr id="9" name="Rectangle 8"/>
          <p:cNvSpPr/>
          <p:nvPr/>
        </p:nvSpPr>
        <p:spPr>
          <a:xfrm>
            <a:off x="321881" y="5438994"/>
            <a:ext cx="8424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latin typeface="Calibri" pitchFamily="34" charset="0"/>
              </a:rPr>
              <a:t>Low-voltage devices</a:t>
            </a:r>
            <a:r>
              <a:rPr lang="en-US" sz="2000" b="0" i="1" dirty="0" smtClean="0">
                <a:latin typeface="Calibri" pitchFamily="34" charset="0"/>
              </a:rPr>
              <a:t> </a:t>
            </a:r>
            <a:br>
              <a:rPr lang="en-US" sz="2000" b="0" i="1" dirty="0" smtClean="0">
                <a:latin typeface="Calibri" pitchFamily="34" charset="0"/>
              </a:rPr>
            </a:br>
            <a:r>
              <a:rPr lang="en-US" sz="2000" b="0" i="1" dirty="0" smtClean="0">
                <a:latin typeface="Calibri" pitchFamily="34" charset="0"/>
              </a:rPr>
              <a:t> P. Long, E. </a:t>
            </a:r>
            <a:r>
              <a:rPr lang="en-US" sz="2000" b="0" i="1" smtClean="0">
                <a:latin typeface="Calibri" pitchFamily="34" charset="0"/>
              </a:rPr>
              <a:t>Wilson, S</a:t>
            </a:r>
            <a:r>
              <a:rPr lang="en-US" sz="2000" b="0" i="1" dirty="0" smtClean="0">
                <a:latin typeface="Calibri" pitchFamily="34" charset="0"/>
              </a:rPr>
              <a:t>. Mehrotra, M. Povolotskyi, G. Klimeck: </a:t>
            </a:r>
            <a:r>
              <a:rPr lang="en-US" sz="2000" i="1" dirty="0" smtClean="0">
                <a:latin typeface="Calibri" pitchFamily="34" charset="0"/>
              </a:rPr>
              <a:t>Purdue </a:t>
            </a:r>
            <a:endParaRPr lang="en-US" sz="2000" b="0" i="1" dirty="0" smtClean="0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1881" y="6399048"/>
            <a:ext cx="8424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i="1" dirty="0" smtClean="0">
                <a:latin typeface="Calibri" pitchFamily="34" charset="0"/>
              </a:rPr>
              <a:t>Now with: *IBM, **Intel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>
          <a:xfrm>
            <a:off x="462665" y="146050"/>
            <a:ext cx="8257075" cy="398463"/>
          </a:xfrm>
        </p:spPr>
        <p:txBody>
          <a:bodyPr/>
          <a:lstStyle/>
          <a:p>
            <a:r>
              <a:rPr lang="en-US" altLang="en-US" dirty="0" smtClean="0"/>
              <a:t>  I</a:t>
            </a:r>
            <a:r>
              <a:rPr lang="en-US" altLang="en-US" baseline="-25000" dirty="0" smtClean="0"/>
              <a:t>D</a:t>
            </a:r>
            <a:r>
              <a:rPr lang="en-US" altLang="en-US" dirty="0" smtClean="0"/>
              <a:t>-V</a:t>
            </a:r>
            <a:r>
              <a:rPr lang="en-US" altLang="en-US" baseline="-25000" dirty="0" smtClean="0"/>
              <a:t>G</a:t>
            </a:r>
            <a:r>
              <a:rPr lang="en-US" altLang="en-US" dirty="0" smtClean="0"/>
              <a:t> and I</a:t>
            </a:r>
            <a:r>
              <a:rPr lang="en-US" altLang="en-US" baseline="-25000" dirty="0" smtClean="0"/>
              <a:t>D</a:t>
            </a:r>
            <a:r>
              <a:rPr lang="en-US" altLang="en-US" dirty="0" smtClean="0"/>
              <a:t>-V</a:t>
            </a:r>
            <a:r>
              <a:rPr lang="en-US" altLang="en-US" baseline="-25000" dirty="0" smtClean="0"/>
              <a:t>D</a:t>
            </a:r>
            <a:r>
              <a:rPr lang="en-US" altLang="en-US" dirty="0" smtClean="0"/>
              <a:t> curves of 12nm </a:t>
            </a:r>
            <a:r>
              <a:rPr lang="en-US" altLang="en-US" dirty="0" err="1" smtClean="0"/>
              <a:t>L</a:t>
            </a:r>
            <a:r>
              <a:rPr lang="en-US" altLang="en-US" baseline="-25000" dirty="0" err="1" smtClean="0"/>
              <a:t>g</a:t>
            </a:r>
            <a:r>
              <a:rPr lang="en-US" altLang="en-US" baseline="-25000" dirty="0" smtClean="0"/>
              <a:t> </a:t>
            </a:r>
            <a:r>
              <a:rPr lang="en-US" altLang="en-US" dirty="0" smtClean="0"/>
              <a:t>FETs</a:t>
            </a:r>
            <a:endParaRPr lang="en-US" altLang="en-US" baseline="-25000" dirty="0" smtClean="0"/>
          </a:p>
        </p:txBody>
      </p:sp>
      <p:pic>
        <p:nvPicPr>
          <p:cNvPr id="2050" name="Picture 2" descr="C:\Users\Cheng-Ying\Dropbox\DRC 2015 late news\Figures\FIG1 v3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000" y="1014798"/>
            <a:ext cx="3420000" cy="256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2140" y="433410"/>
            <a:ext cx="3888000" cy="34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5665" y="3467855"/>
            <a:ext cx="3888000" cy="34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715" y="3448640"/>
            <a:ext cx="3888000" cy="34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直線單箭頭接點 2"/>
          <p:cNvCxnSpPr/>
          <p:nvPr/>
        </p:nvCxnSpPr>
        <p:spPr bwMode="auto">
          <a:xfrm>
            <a:off x="1000335" y="4158695"/>
            <a:ext cx="537670" cy="1574606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oval"/>
          </a:ln>
          <a:effectLst/>
        </p:spPr>
      </p:cxnSp>
      <p:sp>
        <p:nvSpPr>
          <p:cNvPr id="4" name="文字方塊 3"/>
          <p:cNvSpPr txBox="1"/>
          <p:nvPr/>
        </p:nvSpPr>
        <p:spPr>
          <a:xfrm>
            <a:off x="57040" y="3582620"/>
            <a:ext cx="2095445" cy="5232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I</a:t>
            </a:r>
            <a:r>
              <a:rPr lang="en-US" sz="2800" baseline="-25000" dirty="0" smtClean="0"/>
              <a:t>off</a:t>
            </a:r>
            <a:r>
              <a:rPr lang="en-US" sz="2800" dirty="0" smtClean="0"/>
              <a:t>~1.3 </a:t>
            </a:r>
            <a:r>
              <a:rPr lang="en-US" sz="2800" dirty="0" err="1" smtClean="0"/>
              <a:t>nA</a:t>
            </a:r>
            <a:r>
              <a:rPr lang="en-US" sz="2800" dirty="0" smtClean="0"/>
              <a:t>/</a:t>
            </a:r>
            <a:r>
              <a:rPr lang="el-GR" sz="2800" dirty="0" smtClean="0"/>
              <a:t>μ</a:t>
            </a:r>
            <a:r>
              <a:rPr lang="en-US" sz="2800" dirty="0" smtClean="0"/>
              <a:t>m</a:t>
            </a:r>
            <a:endParaRPr lang="en-US" sz="2800" baseline="-25000" dirty="0"/>
          </a:p>
        </p:txBody>
      </p:sp>
      <p:cxnSp>
        <p:nvCxnSpPr>
          <p:cNvPr id="13" name="直線單箭頭接點 12"/>
          <p:cNvCxnSpPr/>
          <p:nvPr/>
        </p:nvCxnSpPr>
        <p:spPr bwMode="auto">
          <a:xfrm flipH="1">
            <a:off x="6835214" y="3736240"/>
            <a:ext cx="561420" cy="787303"/>
          </a:xfrm>
          <a:prstGeom prst="straightConnector1">
            <a:avLst/>
          </a:prstGeom>
          <a:noFill/>
          <a:ln w="31750" cap="flat" cmpd="sng" algn="ctr">
            <a:solidFill>
              <a:schemeClr val="tx2"/>
            </a:solidFill>
            <a:prstDash val="solid"/>
            <a:round/>
            <a:headEnd type="none" w="med" len="med"/>
            <a:tailEnd type="oval"/>
          </a:ln>
          <a:effectLst/>
        </p:spPr>
      </p:cxnSp>
      <p:sp>
        <p:nvSpPr>
          <p:cNvPr id="15" name="文字方塊 14"/>
          <p:cNvSpPr txBox="1"/>
          <p:nvPr/>
        </p:nvSpPr>
        <p:spPr>
          <a:xfrm>
            <a:off x="6876300" y="3561929"/>
            <a:ext cx="2165978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I</a:t>
            </a:r>
            <a:r>
              <a:rPr lang="en-US" sz="2800" baseline="-25000" dirty="0" smtClean="0"/>
              <a:t>on</a:t>
            </a:r>
            <a:r>
              <a:rPr lang="en-US" sz="2800" dirty="0" smtClean="0"/>
              <a:t>~1.1 </a:t>
            </a:r>
            <a:r>
              <a:rPr lang="en-US" sz="2800" dirty="0"/>
              <a:t>m</a:t>
            </a:r>
            <a:r>
              <a:rPr lang="en-US" sz="2800" dirty="0" smtClean="0"/>
              <a:t>A/</a:t>
            </a:r>
            <a:r>
              <a:rPr lang="el-GR" sz="2800" dirty="0" smtClean="0"/>
              <a:t>μ</a:t>
            </a:r>
            <a:r>
              <a:rPr lang="en-US" sz="2800" dirty="0" smtClean="0"/>
              <a:t>m</a:t>
            </a:r>
            <a:endParaRPr lang="en-US" sz="2800" baseline="-250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6837895" y="4684388"/>
            <a:ext cx="2297424" cy="55399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000" dirty="0" smtClean="0"/>
              <a:t>I</a:t>
            </a:r>
            <a:r>
              <a:rPr lang="en-US" sz="3000" baseline="-25000" dirty="0" smtClean="0"/>
              <a:t>on</a:t>
            </a:r>
            <a:r>
              <a:rPr lang="en-US" sz="3000" dirty="0" smtClean="0"/>
              <a:t>/</a:t>
            </a:r>
            <a:r>
              <a:rPr lang="en-US" sz="3000" dirty="0" err="1" smtClean="0"/>
              <a:t>I</a:t>
            </a:r>
            <a:r>
              <a:rPr lang="en-US" sz="3000" baseline="-25000" dirty="0" err="1" smtClean="0"/>
              <a:t>off</a:t>
            </a:r>
            <a:r>
              <a:rPr lang="en-US" sz="3000" baseline="-25000" dirty="0" smtClean="0"/>
              <a:t> </a:t>
            </a:r>
            <a:r>
              <a:rPr lang="en-US" sz="3000" dirty="0" smtClean="0"/>
              <a:t>&gt; 8.3∙10</a:t>
            </a:r>
            <a:r>
              <a:rPr lang="en-US" sz="3000" baseline="30000" dirty="0" smtClean="0"/>
              <a:t>5</a:t>
            </a:r>
            <a:endParaRPr lang="en-US" sz="3000" baseline="30000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6837895" y="4542745"/>
            <a:ext cx="0" cy="180503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文字方塊 3"/>
          <p:cNvSpPr txBox="1">
            <a:spLocks noChangeArrowheads="1"/>
          </p:cNvSpPr>
          <p:nvPr/>
        </p:nvSpPr>
        <p:spPr bwMode="auto">
          <a:xfrm>
            <a:off x="1966075" y="621320"/>
            <a:ext cx="11849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400" dirty="0" smtClean="0">
                <a:solidFill>
                  <a:schemeClr val="tx2"/>
                </a:solidFill>
              </a:rPr>
              <a:t>L</a:t>
            </a:r>
            <a:r>
              <a:rPr lang="en-US" altLang="en-US" sz="2400" baseline="-25000" dirty="0" smtClean="0">
                <a:solidFill>
                  <a:schemeClr val="tx2"/>
                </a:solidFill>
              </a:rPr>
              <a:t>g</a:t>
            </a:r>
            <a:r>
              <a:rPr lang="en-US" altLang="en-US" sz="2400" dirty="0" smtClean="0">
                <a:solidFill>
                  <a:schemeClr val="tx2"/>
                </a:solidFill>
              </a:rPr>
              <a:t>-12nm</a:t>
            </a:r>
            <a:endParaRPr lang="en-US" altLang="en-US" sz="2400" dirty="0">
              <a:solidFill>
                <a:schemeClr val="tx2"/>
              </a:solidFill>
            </a:endParaRPr>
          </a:p>
        </p:txBody>
      </p:sp>
      <p:cxnSp>
        <p:nvCxnSpPr>
          <p:cNvPr id="17" name="直線接點 2"/>
          <p:cNvCxnSpPr/>
          <p:nvPr/>
        </p:nvCxnSpPr>
        <p:spPr bwMode="auto">
          <a:xfrm flipH="1">
            <a:off x="2105412" y="1009485"/>
            <a:ext cx="4334" cy="1098332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直線接點 11"/>
          <p:cNvCxnSpPr/>
          <p:nvPr/>
        </p:nvCxnSpPr>
        <p:spPr bwMode="auto">
          <a:xfrm flipH="1">
            <a:off x="2912519" y="1009485"/>
            <a:ext cx="7728" cy="1126146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直線單箭頭接點 4"/>
          <p:cNvCxnSpPr/>
          <p:nvPr/>
        </p:nvCxnSpPr>
        <p:spPr bwMode="auto">
          <a:xfrm>
            <a:off x="2105412" y="1124700"/>
            <a:ext cx="807106" cy="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4074542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9509" y="749437"/>
            <a:ext cx="4112132" cy="3134946"/>
          </a:xfrm>
          <a:prstGeom prst="rect">
            <a:avLst/>
          </a:prstGeom>
        </p:spPr>
      </p:pic>
      <p:sp>
        <p:nvSpPr>
          <p:cNvPr id="6146" name="標題 1"/>
          <p:cNvSpPr>
            <a:spLocks noGrp="1"/>
          </p:cNvSpPr>
          <p:nvPr>
            <p:ph type="title"/>
          </p:nvPr>
        </p:nvSpPr>
        <p:spPr>
          <a:xfrm>
            <a:off x="414183" y="146880"/>
            <a:ext cx="8535987" cy="398463"/>
          </a:xfrm>
        </p:spPr>
        <p:txBody>
          <a:bodyPr/>
          <a:lstStyle/>
          <a:p>
            <a:r>
              <a:rPr lang="en-US" altLang="en-US" sz="2800" dirty="0" smtClean="0"/>
              <a:t>Mobility extraction at L</a:t>
            </a:r>
            <a:r>
              <a:rPr lang="en-US" altLang="en-US" sz="2800" baseline="-25000" dirty="0" smtClean="0"/>
              <a:t>g</a:t>
            </a:r>
            <a:r>
              <a:rPr lang="en-US" altLang="en-US" sz="2800" dirty="0" smtClean="0"/>
              <a:t>-25 µm long channel FETs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260" y="670161"/>
            <a:ext cx="3657600" cy="325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260" y="3505810"/>
            <a:ext cx="3657600" cy="325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1230765" y="4367612"/>
            <a:ext cx="3149210" cy="7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204788" indent="-204788" defTabSz="9271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defTabSz="9271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sz="22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defTabSz="9271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defTabSz="9271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None/>
            </a:pPr>
            <a:r>
              <a:rPr lang="en-US" altLang="en-US" sz="20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Mobility~ 250 </a:t>
            </a:r>
            <a:r>
              <a:rPr lang="en-US" altLang="en-US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cm</a:t>
            </a:r>
            <a:r>
              <a:rPr lang="en-US" altLang="en-US" sz="2000" baseline="30000" dirty="0">
                <a:ea typeface="ＭＳ Ｐゴシック" panose="020B0600070205080204" pitchFamily="34" charset="-128"/>
                <a:cs typeface="Arial" panose="020B0604020202020204" pitchFamily="34" charset="0"/>
              </a:rPr>
              <a:t>2</a:t>
            </a:r>
            <a:r>
              <a:rPr lang="en-US" altLang="en-US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/V∙</a:t>
            </a:r>
            <a:r>
              <a:rPr lang="en-US" altLang="en-US" sz="20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s</a:t>
            </a:r>
            <a:endParaRPr lang="en-US" altLang="en-US" sz="20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</a:pPr>
            <a:endParaRPr lang="en-US" altLang="en-US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994790" y="5022655"/>
            <a:ext cx="3149210" cy="7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204788" indent="-204788" defTabSz="9271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defTabSz="9271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sz="22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defTabSz="9271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defTabSz="9271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None/>
            </a:pPr>
            <a:r>
              <a:rPr lang="en-US" altLang="en-US" sz="20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Mobility~ 280 </a:t>
            </a:r>
            <a:r>
              <a:rPr lang="en-US" altLang="en-US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cm</a:t>
            </a:r>
            <a:r>
              <a:rPr lang="en-US" altLang="en-US" sz="2000" baseline="30000" dirty="0">
                <a:ea typeface="ＭＳ Ｐゴシック" panose="020B0600070205080204" pitchFamily="34" charset="-128"/>
                <a:cs typeface="Arial" panose="020B0604020202020204" pitchFamily="34" charset="0"/>
              </a:rPr>
              <a:t>2</a:t>
            </a:r>
            <a:r>
              <a:rPr lang="en-US" altLang="en-US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/V∙</a:t>
            </a:r>
            <a:r>
              <a:rPr lang="en-US" altLang="en-US" sz="20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s</a:t>
            </a:r>
            <a:endParaRPr lang="en-US" altLang="en-US" sz="20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</a:pPr>
            <a:endParaRPr lang="en-US" altLang="en-US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495190" y="718001"/>
            <a:ext cx="0" cy="6020149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132832" y="1146773"/>
            <a:ext cx="138258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Freq</a:t>
            </a:r>
            <a:r>
              <a:rPr lang="en-US" sz="1400" dirty="0" smtClean="0"/>
              <a:t>: 200 kHz</a:t>
            </a:r>
          </a:p>
          <a:p>
            <a:r>
              <a:rPr lang="en-US" sz="1400" dirty="0" smtClean="0"/>
              <a:t>EOT~ 0.9~1 nm 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678313" y="739845"/>
            <a:ext cx="1364476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This work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00827" y="740077"/>
            <a:ext cx="1758815" cy="461665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InAs</a:t>
            </a:r>
            <a:r>
              <a:rPr lang="en-US" sz="2400" dirty="0" smtClean="0">
                <a:solidFill>
                  <a:schemeClr val="bg1"/>
                </a:solidFill>
              </a:rPr>
              <a:t> channel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99600" y="5786423"/>
            <a:ext cx="2457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1.5/1 nm </a:t>
            </a:r>
            <a:r>
              <a:rPr lang="en-US" sz="1800" dirty="0" err="1" smtClean="0"/>
              <a:t>InGaAs</a:t>
            </a:r>
            <a:r>
              <a:rPr lang="en-US" sz="1800" dirty="0" smtClean="0"/>
              <a:t>/</a:t>
            </a:r>
            <a:r>
              <a:rPr lang="en-US" sz="1800" dirty="0" err="1" smtClean="0"/>
              <a:t>InAs</a:t>
            </a:r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1077145" y="1559260"/>
            <a:ext cx="2457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1.5/1 nm </a:t>
            </a:r>
            <a:r>
              <a:rPr lang="en-US" sz="1600" dirty="0" err="1" smtClean="0">
                <a:solidFill>
                  <a:schemeClr val="tx2"/>
                </a:solidFill>
              </a:rPr>
              <a:t>InGaAs</a:t>
            </a:r>
            <a:r>
              <a:rPr lang="en-US" sz="1600" dirty="0" smtClean="0">
                <a:solidFill>
                  <a:schemeClr val="tx2"/>
                </a:solidFill>
              </a:rPr>
              <a:t>/</a:t>
            </a:r>
            <a:r>
              <a:rPr lang="en-US" sz="1600" dirty="0" err="1" smtClean="0">
                <a:solidFill>
                  <a:schemeClr val="tx2"/>
                </a:solidFill>
              </a:rPr>
              <a:t>InAs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41253" y="6397418"/>
            <a:ext cx="262443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m*, R</a:t>
            </a:r>
            <a:r>
              <a:rPr lang="en-US" sz="2000" i="1" baseline="-25000" dirty="0" smtClean="0"/>
              <a:t>S/D</a:t>
            </a:r>
            <a:r>
              <a:rPr lang="en-US" sz="2000" i="1" dirty="0" smtClean="0"/>
              <a:t> more important!</a:t>
            </a:r>
            <a:endParaRPr lang="en-US" sz="2000" i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4961" y="3485074"/>
            <a:ext cx="4203614" cy="320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6689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588" y="701219"/>
            <a:ext cx="86106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altLang="en-US" sz="8000" smtClean="0">
                <a:solidFill>
                  <a:srgbClr val="000000"/>
                </a:solidFill>
                <a:latin typeface="Calibri" pitchFamily="34" charset="0"/>
              </a:rPr>
              <a:t>Steep FETs</a:t>
            </a:r>
            <a:endParaRPr lang="en-US" altLang="en-US" sz="4800" i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3054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2014_10_30_NSF_FET_draw.jpg"/>
          <p:cNvPicPr>
            <a:picLocks noChangeAspect="1"/>
          </p:cNvPicPr>
          <p:nvPr/>
        </p:nvPicPr>
        <p:blipFill>
          <a:blip r:embed="rId3" cstate="print"/>
          <a:srcRect r="5230"/>
          <a:stretch>
            <a:fillRect/>
          </a:stretch>
        </p:blipFill>
        <p:spPr>
          <a:xfrm>
            <a:off x="588264" y="924464"/>
            <a:ext cx="7854381" cy="4359499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Tunnel FETs: truncating the thermal distribution</a:t>
            </a:r>
            <a:endParaRPr lang="en-US" dirty="0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245985" y="5402270"/>
            <a:ext cx="834845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Source bandgap truncates thermal distribution </a:t>
            </a:r>
            <a:endParaRPr lang="en-US" sz="2400" b="0" dirty="0" smtClean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456010" y="4643320"/>
            <a:ext cx="151790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 J. Appenzeller </a:t>
            </a:r>
            <a:r>
              <a:rPr lang="en-US" sz="1200" b="0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et al.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, </a:t>
            </a:r>
            <a:br>
              <a:rPr lang="en-US" sz="12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IEEE TED, Dec. 2005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70090" y="3049525"/>
            <a:ext cx="834845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T-FET</a:t>
            </a:r>
            <a:endParaRPr lang="en-US" sz="2400" b="0" dirty="0" smtClean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70090" y="848570"/>
            <a:ext cx="834845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Normal</a:t>
            </a:r>
            <a:endParaRPr lang="en-US" sz="2400" b="0" dirty="0" smtClean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12" name="Picture 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1690" y="540227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4315" y="5857640"/>
            <a:ext cx="4714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45985" y="5904716"/>
            <a:ext cx="834845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Must cross bandgap: tunneling</a:t>
            </a:r>
            <a:endParaRPr lang="en-US" sz="2400" b="0" dirty="0" smtClean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45985" y="6360086"/>
            <a:ext cx="834845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Fix (?): broken-gap heterojunction </a:t>
            </a:r>
            <a:endParaRPr lang="en-US" sz="2400" b="0" dirty="0" smtClean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4"/>
          <p:cNvSpPr>
            <a:spLocks noGrp="1"/>
          </p:cNvSpPr>
          <p:nvPr>
            <p:ph type="ctrTitle"/>
          </p:nvPr>
        </p:nvSpPr>
        <p:spPr>
          <a:xfrm>
            <a:off x="347450" y="152400"/>
            <a:ext cx="8491750" cy="533400"/>
          </a:xfrm>
        </p:spPr>
        <p:txBody>
          <a:bodyPr/>
          <a:lstStyle/>
          <a:p>
            <a:pPr eaLnBrk="1" hangingPunct="1"/>
            <a:r>
              <a:rPr lang="en-US" b="0" dirty="0" smtClean="0"/>
              <a:t>Tunnel FETs: are prospects good ?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45985" y="3429000"/>
            <a:ext cx="8348450" cy="188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Useful devices must be small</a:t>
            </a: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Quantization shifts band edges→ tunnel barrier</a:t>
            </a: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Band nonparabolicity increases carrier masses</a:t>
            </a: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Electrostatics: bands bend in source </a:t>
            </a:r>
            <a:r>
              <a:rPr lang="en-US" sz="24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&amp; channel </a:t>
            </a:r>
            <a:endParaRPr lang="en-US" sz="2400" dirty="0" smtClean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12" name="Picture 11" descr="2014_10_30_NSF_FET_draw.jpg"/>
          <p:cNvPicPr>
            <a:picLocks noChangeAspect="1"/>
          </p:cNvPicPr>
          <p:nvPr/>
        </p:nvPicPr>
        <p:blipFill>
          <a:blip r:embed="rId3" cstate="print"/>
          <a:srcRect r="4193"/>
          <a:stretch>
            <a:fillRect/>
          </a:stretch>
        </p:blipFill>
        <p:spPr>
          <a:xfrm>
            <a:off x="170089" y="924464"/>
            <a:ext cx="8872089" cy="220095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0090" y="5554060"/>
            <a:ext cx="7058235" cy="4247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What actual on-current might we expect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4"/>
          <p:cNvSpPr>
            <a:spLocks noGrp="1"/>
          </p:cNvSpPr>
          <p:nvPr>
            <p:ph type="ctrTitle"/>
          </p:nvPr>
        </p:nvSpPr>
        <p:spPr>
          <a:xfrm>
            <a:off x="347450" y="152400"/>
            <a:ext cx="8491750" cy="533400"/>
          </a:xfrm>
        </p:spPr>
        <p:txBody>
          <a:bodyPr/>
          <a:lstStyle/>
          <a:p>
            <a:r>
              <a:rPr lang="en-US" dirty="0" smtClean="0"/>
              <a:t>Tunneling Probability</a:t>
            </a:r>
            <a:endParaRPr lang="en-US" b="0" dirty="0" smtClean="0"/>
          </a:p>
        </p:txBody>
      </p:sp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246063" y="911952"/>
          <a:ext cx="5137150" cy="1150938"/>
        </p:xfrm>
        <a:graphic>
          <a:graphicData uri="http://schemas.openxmlformats.org/presentationml/2006/ole">
            <p:oleObj spid="_x0000_s71682" name="Equation" r:id="rId4" imgW="2946240" imgH="660240" progId="Equation.3">
              <p:embed/>
            </p:oleObj>
          </a:graphicData>
        </a:graphic>
      </p:graphicFrame>
      <p:graphicFrame>
        <p:nvGraphicFramePr>
          <p:cNvPr id="68611" name="Object 3"/>
          <p:cNvGraphicFramePr>
            <a:graphicFrameLocks noChangeAspect="1"/>
          </p:cNvGraphicFramePr>
          <p:nvPr/>
        </p:nvGraphicFramePr>
        <p:xfrm>
          <a:off x="245985" y="2252850"/>
          <a:ext cx="3894137" cy="2314575"/>
        </p:xfrm>
        <a:graphic>
          <a:graphicData uri="http://schemas.openxmlformats.org/presentationml/2006/ole">
            <p:oleObj spid="_x0000_s71683" name="Equation" r:id="rId5" imgW="2222280" imgH="1320480" progId="Equation.3">
              <p:embed/>
            </p:oleObj>
          </a:graphicData>
        </a:graphic>
      </p:graphicFrame>
      <p:pic>
        <p:nvPicPr>
          <p:cNvPr id="8" name="Picture 7" descr="2014_10_30_NSF_FET_dra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45269" y="772675"/>
            <a:ext cx="1973271" cy="60133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7020" y="4871005"/>
            <a:ext cx="6200565" cy="4247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For high I</a:t>
            </a:r>
            <a:r>
              <a:rPr lang="en-US" sz="2400" baseline="-25000" dirty="0" smtClean="0">
                <a:latin typeface="Calibri" pitchFamily="34" charset="0"/>
              </a:rPr>
              <a:t>on</a:t>
            </a:r>
            <a:r>
              <a:rPr lang="en-US" sz="2400" dirty="0" smtClean="0">
                <a:latin typeface="Calibri" pitchFamily="34" charset="0"/>
              </a:rPr>
              <a:t>, tunnel barrier must be *very* thin.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195" y="5707670"/>
            <a:ext cx="6200565" cy="7571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~3-4nm minimum barrier thickness:</a:t>
            </a:r>
            <a:br>
              <a:rPr lang="en-US" sz="2400" dirty="0" smtClean="0">
                <a:latin typeface="Calibri" pitchFamily="34" charset="0"/>
              </a:rPr>
            </a:br>
            <a:r>
              <a:rPr lang="en-US" sz="2400" dirty="0" smtClean="0">
                <a:latin typeface="Calibri" pitchFamily="34" charset="0"/>
              </a:rPr>
              <a:t>	P+ doping, body &amp; dielectric thicknesses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T-FET on-currents are low, T-FET logic is slow</a:t>
            </a:r>
            <a:endParaRPr lang="en-US" dirty="0"/>
          </a:p>
        </p:txBody>
      </p:sp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19050" y="1419717"/>
          <a:ext cx="2687638" cy="2938463"/>
        </p:xfrm>
        <a:graphic>
          <a:graphicData uri="http://schemas.openxmlformats.org/presentationml/2006/ole">
            <p:oleObj spid="_x0000_s74754" name="KGPlot" r:id="rId4" imgW="2984400" imgH="3263760" progId="KGraph_Plot">
              <p:embed/>
            </p:oleObj>
          </a:graphicData>
        </a:graphic>
      </p:graphicFrame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2750520" y="1419717"/>
          <a:ext cx="2797175" cy="3071813"/>
        </p:xfrm>
        <a:graphic>
          <a:graphicData uri="http://schemas.openxmlformats.org/presentationml/2006/ole">
            <p:oleObj spid="_x0000_s74755" name="KGPlot" r:id="rId5" imgW="3111480" imgH="3416040" progId="KGraph_Plot">
              <p:embed/>
            </p:oleObj>
          </a:graphicData>
        </a:graphic>
      </p:graphicFrame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4496105" y="3089947"/>
            <a:ext cx="683055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3.0%</a:t>
            </a:r>
            <a:endParaRPr lang="en-US" sz="2400" b="0" dirty="0" smtClean="0">
              <a:solidFill>
                <a:schemeClr val="tx2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98385" y="772675"/>
            <a:ext cx="83484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NEMO simulation:</a:t>
            </a:r>
            <a:r>
              <a:rPr lang="en-US" sz="16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 </a:t>
            </a:r>
            <a:br>
              <a:rPr lang="en-US" sz="16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16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GaSb/InAs tunnel finFET: 2nm thick body, 1nm thick dielectric @ </a:t>
            </a:r>
            <a:r>
              <a:rPr lang="en-US" sz="1600" b="0" smtClean="0">
                <a:solidFill>
                  <a:srgbClr val="000000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e</a:t>
            </a:r>
            <a:r>
              <a:rPr lang="en-US" sz="1600" b="0" baseline="-250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r</a:t>
            </a:r>
            <a:r>
              <a:rPr lang="en-US" sz="16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=12, 12nm </a:t>
            </a:r>
            <a:r>
              <a:rPr lang="en-US" sz="1600" b="0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L</a:t>
            </a:r>
            <a:r>
              <a:rPr lang="en-US" sz="1600" b="0" i="1" baseline="-25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g</a:t>
            </a:r>
          </a:p>
        </p:txBody>
      </p:sp>
      <p:grpSp>
        <p:nvGrpSpPr>
          <p:cNvPr id="2" name="Group 26"/>
          <p:cNvGrpSpPr/>
          <p:nvPr/>
        </p:nvGrpSpPr>
        <p:grpSpPr>
          <a:xfrm>
            <a:off x="5506200" y="1268467"/>
            <a:ext cx="3619500" cy="3171825"/>
            <a:chOff x="5506200" y="888992"/>
            <a:chExt cx="3619500" cy="3171825"/>
          </a:xfrm>
        </p:grpSpPr>
        <p:graphicFrame>
          <p:nvGraphicFramePr>
            <p:cNvPr id="72709" name="Object 5"/>
            <p:cNvGraphicFramePr>
              <a:graphicFrameLocks noChangeAspect="1"/>
            </p:cNvGraphicFramePr>
            <p:nvPr/>
          </p:nvGraphicFramePr>
          <p:xfrm>
            <a:off x="5506200" y="888992"/>
            <a:ext cx="3619500" cy="3171825"/>
          </p:xfrm>
          <a:graphic>
            <a:graphicData uri="http://schemas.openxmlformats.org/presentationml/2006/ole">
              <p:oleObj spid="_x0000_s74756" name="KGPlot" r:id="rId6" imgW="4025880" imgH="3527280" progId="KGraph_Plot">
                <p:embed/>
              </p:oleObj>
            </a:graphicData>
          </a:graphic>
        </p:graphicFrame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7456010" y="2290575"/>
              <a:ext cx="1442005" cy="332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804863">
                <a:buClr>
                  <a:srgbClr val="FF0000"/>
                </a:buClr>
                <a:tabLst>
                  <a:tab pos="173038" algn="l"/>
                  <a:tab pos="630238" algn="l"/>
                  <a:tab pos="1719263" algn="l"/>
                </a:tabLst>
              </a:pPr>
              <a:r>
                <a:rPr lang="en-US" sz="2400" dirty="0" smtClean="0">
                  <a:solidFill>
                    <a:schemeClr val="tx2"/>
                  </a:solidFill>
                  <a:latin typeface="Calibri" pitchFamily="34" charset="0"/>
                  <a:cs typeface="Arial" pitchFamily="34" charset="0"/>
                  <a:sym typeface="Symbol" pitchFamily="18" charset="2"/>
                </a:rPr>
                <a:t>10 </a:t>
              </a:r>
              <a:r>
                <a:rPr lang="en-US" sz="2400" dirty="0" smtClean="0">
                  <a:solidFill>
                    <a:schemeClr val="tx2"/>
                  </a:solidFill>
                  <a:latin typeface="Symbol" pitchFamily="18" charset="2"/>
                  <a:cs typeface="Arial" pitchFamily="34" charset="0"/>
                  <a:sym typeface="Symbol" pitchFamily="18" charset="2"/>
                </a:rPr>
                <a:t>m</a:t>
              </a:r>
              <a:r>
                <a:rPr lang="en-US" sz="2400" dirty="0" smtClean="0">
                  <a:solidFill>
                    <a:schemeClr val="tx2"/>
                  </a:solidFill>
                  <a:latin typeface="Calibri" pitchFamily="34" charset="0"/>
                  <a:cs typeface="Arial" pitchFamily="34" charset="0"/>
                  <a:sym typeface="Symbol" pitchFamily="18" charset="2"/>
                </a:rPr>
                <a:t>A/</a:t>
              </a:r>
              <a:r>
                <a:rPr lang="en-US" sz="2400" dirty="0" smtClean="0">
                  <a:solidFill>
                    <a:schemeClr val="tx2"/>
                  </a:solidFill>
                  <a:latin typeface="Symbol" pitchFamily="18" charset="2"/>
                  <a:cs typeface="Arial" pitchFamily="34" charset="0"/>
                  <a:sym typeface="Symbol" pitchFamily="18" charset="2"/>
                </a:rPr>
                <a:t>m</a:t>
              </a:r>
              <a:r>
                <a:rPr lang="en-US" sz="2400" dirty="0" smtClean="0">
                  <a:solidFill>
                    <a:schemeClr val="tx2"/>
                  </a:solidFill>
                  <a:latin typeface="Calibri" pitchFamily="34" charset="0"/>
                  <a:cs typeface="Arial" pitchFamily="34" charset="0"/>
                  <a:sym typeface="Symbol" pitchFamily="18" charset="2"/>
                </a:rPr>
                <a:t>m</a:t>
              </a:r>
              <a:endParaRPr lang="en-US" sz="2400" b="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 flipH="1">
              <a:off x="8214961" y="1531625"/>
              <a:ext cx="227684" cy="758950"/>
            </a:xfrm>
            <a:prstGeom prst="straightConnector1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97775" y="4620587"/>
            <a:ext cx="2580430" cy="113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Experimental:</a:t>
            </a:r>
            <a:r>
              <a:rPr lang="en-US" sz="16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 </a:t>
            </a:r>
            <a:br>
              <a:rPr lang="en-US" sz="16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16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InGaAs heterojunction HFET;</a:t>
            </a:r>
            <a:br>
              <a:rPr lang="en-US" sz="16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1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Dewey et </a:t>
            </a:r>
            <a:r>
              <a:rPr lang="en-US" sz="14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al, </a:t>
            </a:r>
            <a:r>
              <a:rPr lang="en-US" sz="1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1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1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2011 IEDM,</a:t>
            </a:r>
            <a:br>
              <a:rPr lang="en-US" sz="1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1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2012 VLSI Symp.</a:t>
            </a:r>
            <a:endParaRPr lang="en-US" sz="1600" b="0" i="1" baseline="-25000" dirty="0" smtClean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18" name="Picture 17" descr="Picture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21252" y="4545645"/>
            <a:ext cx="2609698" cy="2235238"/>
          </a:xfrm>
          <a:prstGeom prst="rect">
            <a:avLst/>
          </a:prstGeom>
        </p:spPr>
      </p:pic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6014004" y="4719215"/>
            <a:ext cx="2959905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~15 </a:t>
            </a:r>
            <a:r>
              <a:rPr lang="en-US" sz="2400" dirty="0" smtClean="0">
                <a:solidFill>
                  <a:schemeClr val="tx2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m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A/</a:t>
            </a:r>
            <a:r>
              <a:rPr lang="en-US" sz="2400" dirty="0" smtClean="0">
                <a:solidFill>
                  <a:schemeClr val="tx2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m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m @0.7V</a:t>
            </a:r>
            <a:endParaRPr lang="en-US" sz="2400" b="0" dirty="0" smtClean="0">
              <a:solidFill>
                <a:schemeClr val="tx2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5179160" y="4871005"/>
            <a:ext cx="758951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321880" y="6009430"/>
            <a:ext cx="2102235" cy="7571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Low current</a:t>
            </a:r>
            <a:br>
              <a:rPr lang="en-US" sz="2400" dirty="0" smtClean="0">
                <a:latin typeface="Calibri" pitchFamily="34" charset="0"/>
              </a:rPr>
            </a:br>
            <a:r>
              <a:rPr lang="en-US" sz="2400" dirty="0" smtClean="0">
                <a:latin typeface="Calibri" pitchFamily="34" charset="0"/>
              </a:rPr>
              <a:t>→ slow logic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Resonant-enhanced tunnel FET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862215" y="241410"/>
            <a:ext cx="3035800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Avci &amp; Young, (Intel) 2013 IEDM</a:t>
            </a:r>
            <a:endParaRPr lang="en-US" sz="1200" b="0" i="1" baseline="-25000" dirty="0" smtClean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880" y="848570"/>
            <a:ext cx="3794750" cy="3410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0210" y="1076255"/>
            <a:ext cx="4022435" cy="329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473670" y="4491530"/>
            <a:ext cx="8348450" cy="136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2nd barrier: bound state</a:t>
            </a: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dI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/</a:t>
            </a: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dV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 peaks as state aligns with source</a:t>
            </a: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improved subthreshold swing. </a:t>
            </a: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473670" y="6132401"/>
            <a:ext cx="5009070" cy="3323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Can we also increase the on-current ? 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 flipV="1">
            <a:off x="3054100" y="2442365"/>
            <a:ext cx="455370" cy="45537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anti-reflection coatings</a:t>
            </a:r>
            <a:endParaRPr lang="en-US" dirty="0"/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245985" y="848570"/>
            <a:ext cx="834845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Tunnel barrier: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transmission coefficient &lt; 100%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reflection coefficient &gt; 0%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want: 100% transmission, zero reflection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familiar problem</a:t>
            </a:r>
          </a:p>
        </p:txBody>
      </p:sp>
      <p:pic>
        <p:nvPicPr>
          <p:cNvPr id="11" name="Picture 10" descr="2014_10_30_NSF_FET_draw.jpg"/>
          <p:cNvPicPr>
            <a:picLocks noChangeAspect="1"/>
          </p:cNvPicPr>
          <p:nvPr/>
        </p:nvPicPr>
        <p:blipFill>
          <a:blip r:embed="rId3" cstate="print"/>
          <a:srcRect r="20649"/>
          <a:stretch>
            <a:fillRect/>
          </a:stretch>
        </p:blipFill>
        <p:spPr>
          <a:xfrm>
            <a:off x="5558635" y="863196"/>
            <a:ext cx="3301415" cy="1655064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45985" y="2782460"/>
            <a:ext cx="8348450" cy="1329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Optical coatings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reflection from lens surface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quarter-wave coating, appropriate </a:t>
            </a: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n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reflections cancel</a:t>
            </a:r>
          </a:p>
        </p:txBody>
      </p:sp>
      <p:pic>
        <p:nvPicPr>
          <p:cNvPr id="14" name="Picture 13" descr="2016_6_17_DRC_TFET_draw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89081" y="2805071"/>
            <a:ext cx="3057144" cy="1914144"/>
          </a:xfrm>
          <a:prstGeom prst="rect">
            <a:avLst/>
          </a:prstGeom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45985" y="4946900"/>
            <a:ext cx="834845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Microwave impedance-matching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reflection from load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quarter-wave impedance-match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no reflection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Smith chart.</a:t>
            </a:r>
          </a:p>
        </p:txBody>
      </p:sp>
      <p:pic>
        <p:nvPicPr>
          <p:cNvPr id="18" name="Picture 17" descr="2016_6_17_DRC_TFET_draw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21701" y="5131909"/>
            <a:ext cx="2706624" cy="1560576"/>
          </a:xfrm>
          <a:prstGeom prst="rect">
            <a:avLst/>
          </a:prstGeom>
        </p:spPr>
      </p:pic>
      <p:pic>
        <p:nvPicPr>
          <p:cNvPr id="22" name="Picture 21" descr="asddfasdfd.jpg"/>
          <p:cNvPicPr>
            <a:picLocks noChangeAspect="1"/>
          </p:cNvPicPr>
          <p:nvPr/>
        </p:nvPicPr>
        <p:blipFill>
          <a:blip r:embed="rId6" cstate="print"/>
          <a:srcRect l="7172" t="9221" r="10741" b="6749"/>
          <a:stretch>
            <a:fillRect/>
          </a:stretch>
        </p:blipFill>
        <p:spPr>
          <a:xfrm>
            <a:off x="7280782" y="4946900"/>
            <a:ext cx="1617233" cy="15937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T-FET: single-reflector AR coating</a:t>
            </a:r>
            <a:endParaRPr lang="en-US" dirty="0"/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321880" y="4415635"/>
            <a:ext cx="8348450" cy="8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Peak transmission approaches 100%</a:t>
            </a: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Narrow transmission peak; limits on-current</a:t>
            </a:r>
          </a:p>
        </p:txBody>
      </p:sp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3635375" y="963613"/>
          <a:ext cx="2693988" cy="3071812"/>
        </p:xfrm>
        <a:graphic>
          <a:graphicData uri="http://schemas.openxmlformats.org/presentationml/2006/ole">
            <p:oleObj spid="_x0000_s77827" name="KGPlot" r:id="rId4" imgW="2997000" imgH="3416040" progId="KGraph_Plot">
              <p:embed/>
            </p:oleObj>
          </a:graphicData>
        </a:graphic>
      </p:graphicFrame>
      <p:pic>
        <p:nvPicPr>
          <p:cNvPr id="11" name="Picture 10" descr="2014_10_1_NSF_FET_concepts.jpg"/>
          <p:cNvPicPr>
            <a:picLocks noChangeAspect="1"/>
          </p:cNvPicPr>
          <p:nvPr/>
        </p:nvPicPr>
        <p:blipFill>
          <a:blip r:embed="rId5" cstate="print"/>
          <a:srcRect r="13860"/>
          <a:stretch>
            <a:fillRect/>
          </a:stretch>
        </p:blipFill>
        <p:spPr>
          <a:xfrm>
            <a:off x="94196" y="1152149"/>
            <a:ext cx="3322692" cy="2276851"/>
          </a:xfrm>
          <a:prstGeom prst="rect">
            <a:avLst/>
          </a:prstGeom>
        </p:spPr>
      </p:pic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6274855" y="860425"/>
          <a:ext cx="2774950" cy="3149600"/>
        </p:xfrm>
        <a:graphic>
          <a:graphicData uri="http://schemas.openxmlformats.org/presentationml/2006/ole">
            <p:oleObj spid="_x0000_s77828" name="KGPlot" r:id="rId6" imgW="3085920" imgH="3501720" progId="KGraph_Plot">
              <p:embed/>
            </p:oleObj>
          </a:graphicData>
        </a:graphic>
      </p:graphicFrame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321880" y="5449346"/>
            <a:ext cx="5009070" cy="3323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Can we do better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title"/>
          </p:nvPr>
        </p:nvSpPr>
        <p:spPr>
          <a:xfrm>
            <a:off x="455612" y="241410"/>
            <a:ext cx="8688387" cy="398463"/>
          </a:xfrm>
        </p:spPr>
        <p:txBody>
          <a:bodyPr/>
          <a:lstStyle/>
          <a:p>
            <a:pPr eaLnBrk="1" hangingPunct="1"/>
            <a:r>
              <a:rPr lang="en-US" sz="2400" b="0" dirty="0" smtClean="0"/>
              <a:t>Why III-V MOS ?</a:t>
            </a:r>
          </a:p>
        </p:txBody>
      </p:sp>
      <p:pic>
        <p:nvPicPr>
          <p:cNvPr id="12" name="Picture 4" descr="freehand_draw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057400"/>
            <a:ext cx="321786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2013_11_16_Nov_THz_HBT_HEMT_draw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133600"/>
            <a:ext cx="2667000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152400" y="990600"/>
            <a:ext cx="891540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0" u="sng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III-V vs. Si: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Low m*→ higher velocity.   Fewer states→ less scattering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→ higher current.  Can then trade for lower voltage or smaller FETs.</a:t>
            </a:r>
            <a:endParaRPr lang="en-US" sz="2400" b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228600" y="4343400"/>
            <a:ext cx="891540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0" u="sng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Problems: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Low m*→ less charge.   Low m* → </a:t>
            </a:r>
            <a:r>
              <a:rPr lang="en-US" sz="2400" b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more S/D tunneling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Narrow bandgap→ more </a:t>
            </a:r>
            <a:r>
              <a:rPr lang="en-US" sz="2400" b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band-band tunneling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impact ionization.</a:t>
            </a:r>
            <a:endParaRPr lang="en-US" sz="2400" b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" name="Picture 19" descr="2014_6_23_DRC_draw.jpg"/>
          <p:cNvPicPr>
            <a:picLocks noChangeAspect="1"/>
          </p:cNvPicPr>
          <p:nvPr/>
        </p:nvPicPr>
        <p:blipFill>
          <a:blip r:embed="rId5" cstate="print"/>
          <a:srcRect r="4494"/>
          <a:stretch>
            <a:fillRect/>
          </a:stretch>
        </p:blipFill>
        <p:spPr>
          <a:xfrm>
            <a:off x="1115550" y="5387655"/>
            <a:ext cx="2189085" cy="1185672"/>
          </a:xfrm>
          <a:prstGeom prst="rect">
            <a:avLst/>
          </a:prstGeom>
        </p:spPr>
      </p:pic>
      <p:pic>
        <p:nvPicPr>
          <p:cNvPr id="21" name="Picture 20" descr="2014_6_23_DRC_draw.jpg"/>
          <p:cNvPicPr>
            <a:picLocks noChangeAspect="1"/>
          </p:cNvPicPr>
          <p:nvPr/>
        </p:nvPicPr>
        <p:blipFill>
          <a:blip r:embed="rId6" cstate="print"/>
          <a:srcRect r="4494"/>
          <a:stretch>
            <a:fillRect/>
          </a:stretch>
        </p:blipFill>
        <p:spPr>
          <a:xfrm>
            <a:off x="4456785" y="5218803"/>
            <a:ext cx="2189085" cy="1551432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 bwMode="auto">
          <a:xfrm>
            <a:off x="5558635" y="5933535"/>
            <a:ext cx="834845" cy="0"/>
          </a:xfrm>
          <a:prstGeom prst="straightConnector1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5612" y="146050"/>
            <a:ext cx="8518297" cy="398463"/>
          </a:xfrm>
        </p:spPr>
        <p:txBody>
          <a:bodyPr/>
          <a:lstStyle/>
          <a:p>
            <a:r>
              <a:rPr lang="en-US" dirty="0" smtClean="0"/>
              <a:t>Limits to impedance-matching bandwidth</a:t>
            </a:r>
            <a:endParaRPr lang="en-US" dirty="0"/>
          </a:p>
        </p:txBody>
      </p:sp>
      <p:graphicFrame>
        <p:nvGraphicFramePr>
          <p:cNvPr id="78853" name="Object 5"/>
          <p:cNvGraphicFramePr>
            <a:graphicFrameLocks noChangeAspect="1"/>
          </p:cNvGraphicFramePr>
          <p:nvPr/>
        </p:nvGraphicFramePr>
        <p:xfrm>
          <a:off x="6765088" y="715964"/>
          <a:ext cx="2057032" cy="2260384"/>
        </p:xfrm>
        <a:graphic>
          <a:graphicData uri="http://schemas.openxmlformats.org/presentationml/2006/ole">
            <p:oleObj spid="_x0000_s139266" name="KGPlot" r:id="rId4" imgW="2946240" imgH="3238200" progId="KGraph_Plot">
              <p:embed/>
            </p:oleObj>
          </a:graphicData>
        </a:graphic>
      </p:graphicFrame>
      <p:pic>
        <p:nvPicPr>
          <p:cNvPr id="9" name="Picture 8" descr="2016_6_17_DRC_TFET_draw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88945" y="1000360"/>
            <a:ext cx="2580429" cy="1775250"/>
          </a:xfrm>
          <a:prstGeom prst="rect">
            <a:avLst/>
          </a:prstGeom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45985" y="924465"/>
            <a:ext cx="8348450" cy="99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Microwave matching: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More sections→ more bandwidth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Is there a limit ?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45984" y="2669260"/>
            <a:ext cx="8272555" cy="1481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Bode-Fano limits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11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R. M. Fano, J. Franklin Inst., Jan. 1960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Bound bandwidth for high transmission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example: bound for RC parallel load→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Do electron waves have similar limits ?</a:t>
            </a:r>
          </a:p>
        </p:txBody>
      </p:sp>
      <p:pic>
        <p:nvPicPr>
          <p:cNvPr id="20" name="Picture 19" descr="2016_6_17_DRC_TFET_draw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24283" y="3100191"/>
            <a:ext cx="1373732" cy="1086969"/>
          </a:xfrm>
          <a:prstGeom prst="rect">
            <a:avLst/>
          </a:prstGeom>
        </p:spPr>
      </p:pic>
      <p:graphicFrame>
        <p:nvGraphicFramePr>
          <p:cNvPr id="79877" name="Object 5"/>
          <p:cNvGraphicFramePr>
            <a:graphicFrameLocks noChangeAspect="1"/>
          </p:cNvGraphicFramePr>
          <p:nvPr/>
        </p:nvGraphicFramePr>
        <p:xfrm>
          <a:off x="5179160" y="3201315"/>
          <a:ext cx="2325688" cy="841375"/>
        </p:xfrm>
        <a:graphic>
          <a:graphicData uri="http://schemas.openxmlformats.org/presentationml/2006/ole">
            <p:oleObj spid="_x0000_s139267" name="Equation" r:id="rId7" imgW="1333440" imgH="482400" progId="Equation.3">
              <p:embed/>
            </p:oleObj>
          </a:graphicData>
        </a:graphic>
      </p:graphicFrame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45985" y="4415635"/>
            <a:ext cx="8652030" cy="18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Yes </a:t>
            </a:r>
            <a:r>
              <a:rPr lang="en-US" sz="240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! </a:t>
            </a:r>
            <a:r>
              <a:rPr lang="en-US" sz="24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Schrödinger's equation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is isomorphic to E&amp;M plane wave.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1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Khondker, Khan, Anwar, JAP, May 1988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T-FET design→ microwave impedance-matching problem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Fano: limits energy range of high transmission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Design T-FETs using Smith chart, optimize using filter theory</a:t>
            </a:r>
            <a:b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Working on this</a:t>
            </a:r>
            <a:r>
              <a:rPr lang="en-US" sz="2400" b="0" smtClean="0">
                <a:latin typeface="Calibri" pitchFamily="34" charset="0"/>
                <a:cs typeface="Arial" pitchFamily="34" charset="0"/>
                <a:sym typeface="Symbol" pitchFamily="18" charset="2"/>
              </a:rPr>
              <a:t>: for now </a:t>
            </a:r>
            <a:r>
              <a:rPr lang="en-US" sz="24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design by random search</a:t>
            </a:r>
          </a:p>
        </p:txBody>
      </p:sp>
      <p:graphicFrame>
        <p:nvGraphicFramePr>
          <p:cNvPr id="137220" name="Object 4"/>
          <p:cNvGraphicFramePr>
            <a:graphicFrameLocks noChangeAspect="1"/>
          </p:cNvGraphicFramePr>
          <p:nvPr/>
        </p:nvGraphicFramePr>
        <p:xfrm>
          <a:off x="214390" y="6523038"/>
          <a:ext cx="8683625" cy="320675"/>
        </p:xfrm>
        <a:graphic>
          <a:graphicData uri="http://schemas.openxmlformats.org/presentationml/2006/ole">
            <p:oleObj spid="_x0000_s139268" name="Equation" r:id="rId8" imgW="5511600" imgH="203040" progId="Equation.3">
              <p:embed/>
            </p:oleObj>
          </a:graphicData>
        </a:graphic>
      </p:graphicFrame>
      <p:cxnSp>
        <p:nvCxnSpPr>
          <p:cNvPr id="13" name="Straight Connector 12"/>
          <p:cNvCxnSpPr/>
          <p:nvPr/>
        </p:nvCxnSpPr>
        <p:spPr bwMode="auto">
          <a:xfrm>
            <a:off x="0" y="6464800"/>
            <a:ext cx="889801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97693" y="6433268"/>
            <a:ext cx="30008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*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4"/>
          <p:cNvSpPr>
            <a:spLocks noGrp="1"/>
          </p:cNvSpPr>
          <p:nvPr>
            <p:ph type="ctrTitle"/>
          </p:nvPr>
        </p:nvSpPr>
        <p:spPr>
          <a:xfrm>
            <a:off x="473670" y="152400"/>
            <a:ext cx="8670330" cy="533400"/>
          </a:xfrm>
        </p:spPr>
        <p:txBody>
          <a:bodyPr/>
          <a:lstStyle/>
          <a:p>
            <a:pPr eaLnBrk="1" hangingPunct="1"/>
            <a:r>
              <a:rPr lang="en-US" b="0" dirty="0" smtClean="0"/>
              <a:t>T-FET with 3-layer antireflection coating</a:t>
            </a:r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94195" y="3049525"/>
          <a:ext cx="3175000" cy="3187700"/>
        </p:xfrm>
        <a:graphic>
          <a:graphicData uri="http://schemas.openxmlformats.org/presentationml/2006/ole">
            <p:oleObj spid="_x0000_s177154" name="KGPlot" r:id="rId4" imgW="3174840" imgH="3187440" progId="KGraph_Plot">
              <p:embed/>
            </p:oleObj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3221835" y="3099910"/>
          <a:ext cx="2336800" cy="3213100"/>
        </p:xfrm>
        <a:graphic>
          <a:graphicData uri="http://schemas.openxmlformats.org/presentationml/2006/ole">
            <p:oleObj spid="_x0000_s177155" name="KGPlot" r:id="rId5" imgW="2336760" imgH="3213000" progId="KGraph_Plot">
              <p:embed/>
            </p:oleObj>
          </a:graphicData>
        </a:graphic>
      </p:graphicFrame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5482740" y="2973630"/>
          <a:ext cx="3632200" cy="3276600"/>
        </p:xfrm>
        <a:graphic>
          <a:graphicData uri="http://schemas.openxmlformats.org/presentationml/2006/ole">
            <p:oleObj spid="_x0000_s177156" name="KGPlot" r:id="rId6" imgW="3632040" imgH="3276360" progId="KGraph_Plot">
              <p:embed/>
            </p:oleObj>
          </a:graphicData>
        </a:graphic>
      </p:graphicFrame>
      <p:pic>
        <p:nvPicPr>
          <p:cNvPr id="9" name="Picture 8" descr="2016_6_22_DRC_TFET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61260" y="1014376"/>
            <a:ext cx="3285744" cy="1807464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flipV="1">
            <a:off x="7228324" y="2366470"/>
            <a:ext cx="531266" cy="986635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70089" y="6360086"/>
            <a:ext cx="5160861" cy="3323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 Interim result; still working on design </a:t>
            </a:r>
          </a:p>
        </p:txBody>
      </p:sp>
      <p:pic>
        <p:nvPicPr>
          <p:cNvPr id="11" name="Picture 10" descr="2014_10_1_NSF_FET_concepts.jpg"/>
          <p:cNvPicPr>
            <a:picLocks noChangeAspect="1"/>
          </p:cNvPicPr>
          <p:nvPr/>
        </p:nvPicPr>
        <p:blipFill>
          <a:blip r:embed="rId8" cstate="print"/>
          <a:srcRect r="15005"/>
          <a:stretch>
            <a:fillRect/>
          </a:stretch>
        </p:blipFill>
        <p:spPr>
          <a:xfrm>
            <a:off x="397775" y="848570"/>
            <a:ext cx="2959905" cy="2055597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684305" y="2897735"/>
            <a:ext cx="1213710" cy="22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Simulation</a:t>
            </a:r>
            <a:endParaRPr lang="en-US" sz="1600" dirty="0" smtClean="0">
              <a:solidFill>
                <a:schemeClr val="tx2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4"/>
          <p:cNvSpPr>
            <a:spLocks noGrp="1"/>
          </p:cNvSpPr>
          <p:nvPr>
            <p:ph type="ctrTitle"/>
          </p:nvPr>
        </p:nvSpPr>
        <p:spPr>
          <a:xfrm>
            <a:off x="397775" y="152400"/>
            <a:ext cx="8424345" cy="533400"/>
          </a:xfrm>
        </p:spPr>
        <p:txBody>
          <a:bodyPr/>
          <a:lstStyle/>
          <a:p>
            <a:pPr eaLnBrk="1" hangingPunct="1"/>
            <a:r>
              <a:rPr lang="en-US" dirty="0" smtClean="0"/>
              <a:t>Source superlattice: truncates thermal distribution</a:t>
            </a:r>
            <a:endParaRPr lang="en-US" b="0" dirty="0" smtClean="0"/>
          </a:p>
        </p:txBody>
      </p:sp>
      <p:pic>
        <p:nvPicPr>
          <p:cNvPr id="423940" name="Picture 4"/>
          <p:cNvPicPr>
            <a:picLocks noChangeAspect="1" noChangeArrowheads="1"/>
          </p:cNvPicPr>
          <p:nvPr/>
        </p:nvPicPr>
        <p:blipFill>
          <a:blip r:embed="rId3" cstate="print"/>
          <a:srcRect l="53304" t="6860" r="8528" b="15250"/>
          <a:stretch>
            <a:fillRect/>
          </a:stretch>
        </p:blipFill>
        <p:spPr bwMode="auto">
          <a:xfrm>
            <a:off x="5710425" y="4036160"/>
            <a:ext cx="2656325" cy="231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355" y="4112055"/>
            <a:ext cx="3666709" cy="204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73670" y="6422691"/>
            <a:ext cx="2732220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Gnani, 2010 ESSDERC</a:t>
            </a:r>
            <a:endParaRPr lang="en-US" sz="1400" b="0" dirty="0" smtClean="0">
              <a:solidFill>
                <a:schemeClr val="tx2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97775" y="3732580"/>
            <a:ext cx="6526969" cy="22768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M. Bjoerk </a:t>
            </a:r>
            <a:r>
              <a:rPr lang="en-US" sz="1600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et al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., U.S. Patent 8,129,763, 2012.     E. Gnani </a:t>
            </a:r>
            <a:r>
              <a:rPr lang="en-US" sz="1600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et al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., 2010 ESSDERC</a:t>
            </a:r>
            <a:endParaRPr lang="en-US" sz="1600" dirty="0" smtClean="0">
              <a:solidFill>
                <a:schemeClr val="tx2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16" name="Picture 15" descr="2016_6_22_DRC_TFET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2095" y="848570"/>
            <a:ext cx="5388545" cy="2061648"/>
          </a:xfrm>
          <a:prstGeom prst="rect">
            <a:avLst/>
          </a:prstGeom>
        </p:spPr>
      </p:pic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70090" y="3353105"/>
            <a:ext cx="440191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Proposed 1D/nanowire device:</a:t>
            </a:r>
            <a:endParaRPr lang="en-US" sz="1400" b="0" dirty="0" smtClean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317585" y="6540695"/>
            <a:ext cx="1593795" cy="24141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5710425" y="6313010"/>
            <a:ext cx="2732220" cy="47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Gnani, 2010 ESSDERC: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simulation</a:t>
            </a:r>
            <a:endParaRPr lang="en-US" sz="2000" dirty="0" smtClean="0">
              <a:solidFill>
                <a:schemeClr val="tx2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4"/>
          <p:cNvSpPr>
            <a:spLocks noGrp="1"/>
          </p:cNvSpPr>
          <p:nvPr>
            <p:ph type="ctrTitle"/>
          </p:nvPr>
        </p:nvSpPr>
        <p:spPr>
          <a:xfrm>
            <a:off x="397775" y="152400"/>
            <a:ext cx="8424345" cy="533400"/>
          </a:xfrm>
        </p:spPr>
        <p:txBody>
          <a:bodyPr/>
          <a:lstStyle/>
          <a:p>
            <a:pPr eaLnBrk="1" hangingPunct="1"/>
            <a:r>
              <a:rPr lang="en-US" dirty="0" smtClean="0"/>
              <a:t>Planar (vs. nanowire) superlattice steep FET</a:t>
            </a:r>
            <a:endParaRPr lang="en-US" b="0" dirty="0" smtClean="0"/>
          </a:p>
        </p:txBody>
      </p:sp>
      <p:pic>
        <p:nvPicPr>
          <p:cNvPr id="282" name="Picture 281" descr="2014_11_7_NSF_wireless_prop_figu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369" y="4707130"/>
            <a:ext cx="4516526" cy="2138411"/>
          </a:xfrm>
          <a:prstGeom prst="rect">
            <a:avLst/>
          </a:prstGeom>
        </p:spPr>
      </p:pic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5580" y="4643320"/>
            <a:ext cx="4040735" cy="214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5" name="Rectangle 5"/>
          <p:cNvSpPr>
            <a:spLocks noChangeArrowheads="1"/>
          </p:cNvSpPr>
          <p:nvPr/>
        </p:nvSpPr>
        <p:spPr bwMode="auto">
          <a:xfrm>
            <a:off x="5493720" y="0"/>
            <a:ext cx="3650280" cy="27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algn="r" defTabSz="820738"/>
            <a:r>
              <a:rPr lang="en-US" sz="14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Long </a:t>
            </a:r>
            <a:r>
              <a:rPr lang="en-US" sz="1400" b="0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et al.</a:t>
            </a:r>
            <a:r>
              <a:rPr lang="en-US" sz="14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, EDL, Dec. 2014</a:t>
            </a:r>
            <a:endParaRPr lang="en-US" sz="1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86" name="TextBox 285"/>
          <p:cNvSpPr txBox="1"/>
          <p:nvPr/>
        </p:nvSpPr>
        <p:spPr>
          <a:xfrm>
            <a:off x="18300" y="841230"/>
            <a:ext cx="4871945" cy="2271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Calibri" pitchFamily="34" charset="0"/>
              </a:rPr>
              <a:t>Planar superlattice FET</a:t>
            </a:r>
            <a:r>
              <a:rPr lang="en-US" sz="2400" b="0" dirty="0" smtClean="0">
                <a:latin typeface="Calibri" pitchFamily="34" charset="0"/>
              </a:rPr>
              <a:t/>
            </a:r>
            <a:br>
              <a:rPr lang="en-US" sz="2400" b="0" dirty="0" smtClean="0">
                <a:latin typeface="Calibri" pitchFamily="34" charset="0"/>
              </a:rPr>
            </a:br>
            <a:r>
              <a:rPr lang="en-US" sz="2400" b="0" dirty="0" smtClean="0">
                <a:latin typeface="Calibri" pitchFamily="34" charset="0"/>
              </a:rPr>
              <a:t>superlattice by ALE regrowth</a:t>
            </a:r>
            <a:br>
              <a:rPr lang="en-US" sz="2400" b="0" dirty="0" smtClean="0">
                <a:latin typeface="Calibri" pitchFamily="34" charset="0"/>
              </a:rPr>
            </a:br>
            <a:r>
              <a:rPr lang="en-US" sz="2400" b="0" dirty="0" smtClean="0">
                <a:latin typeface="Calibri" pitchFamily="34" charset="0"/>
              </a:rPr>
              <a:t>easier to build than nanowire (?)</a:t>
            </a:r>
          </a:p>
          <a:p>
            <a:pPr marL="0" indent="0">
              <a:buNone/>
            </a:pPr>
            <a:r>
              <a:rPr lang="en-US" sz="2400" dirty="0" smtClean="0">
                <a:latin typeface="Calibri" pitchFamily="34" charset="0"/>
              </a:rPr>
              <a:t>Performance (simulations):</a:t>
            </a:r>
            <a:r>
              <a:rPr lang="en-US" sz="2400" b="0" dirty="0" smtClean="0">
                <a:latin typeface="Calibri" pitchFamily="34" charset="0"/>
              </a:rPr>
              <a:t/>
            </a:r>
            <a:br>
              <a:rPr lang="en-US" sz="2400" b="0" dirty="0" smtClean="0">
                <a:latin typeface="Calibri" pitchFamily="34" charset="0"/>
              </a:rPr>
            </a:br>
            <a:r>
              <a:rPr lang="en-US" sz="2400" b="0" dirty="0" smtClean="0">
                <a:latin typeface="Calibri" pitchFamily="34" charset="0"/>
              </a:rPr>
              <a:t>~100% transmission in miniband.</a:t>
            </a:r>
            <a:br>
              <a:rPr lang="en-US" sz="2400" b="0" dirty="0" smtClean="0">
                <a:latin typeface="Calibri" pitchFamily="34" charset="0"/>
              </a:rPr>
            </a:br>
            <a:r>
              <a:rPr lang="en-US" sz="2400" b="0" dirty="0" smtClean="0">
                <a:latin typeface="Calibri" pitchFamily="34" charset="0"/>
              </a:rPr>
              <a:t>0.4 </a:t>
            </a:r>
            <a:r>
              <a:rPr lang="en-US" sz="2400" b="0" dirty="0" err="1" smtClean="0">
                <a:latin typeface="Calibri" pitchFamily="34" charset="0"/>
              </a:rPr>
              <a:t>mA</a:t>
            </a:r>
            <a:r>
              <a:rPr lang="en-US" sz="2400" b="0" smtClean="0">
                <a:latin typeface="Calibri" pitchFamily="34" charset="0"/>
              </a:rPr>
              <a:t>/</a:t>
            </a:r>
            <a:r>
              <a:rPr lang="en-US" sz="2400" b="0" smtClean="0">
                <a:latin typeface="Symbol" pitchFamily="18" charset="2"/>
              </a:rPr>
              <a:t>m</a:t>
            </a:r>
            <a:r>
              <a:rPr lang="en-US" sz="2400" b="0" smtClean="0">
                <a:latin typeface="Calibri" pitchFamily="34" charset="0"/>
              </a:rPr>
              <a:t>m I</a:t>
            </a:r>
            <a:r>
              <a:rPr lang="en-US" sz="2400" b="0" baseline="-25000" smtClean="0">
                <a:latin typeface="Calibri" pitchFamily="34" charset="0"/>
              </a:rPr>
              <a:t>on</a:t>
            </a:r>
            <a:r>
              <a:rPr lang="en-US" sz="2400" b="0" smtClean="0">
                <a:latin typeface="Calibri" pitchFamily="34" charset="0"/>
              </a:rPr>
              <a:t> , 0.1</a:t>
            </a:r>
            <a:r>
              <a:rPr lang="en-US" sz="2400" b="0" smtClean="0">
                <a:latin typeface="Symbol" pitchFamily="18" charset="2"/>
              </a:rPr>
              <a:t>m</a:t>
            </a:r>
            <a:r>
              <a:rPr lang="en-US" sz="2400" b="0" smtClean="0">
                <a:latin typeface="Calibri" pitchFamily="34" charset="0"/>
              </a:rPr>
              <a:t>A/</a:t>
            </a:r>
            <a:r>
              <a:rPr lang="en-US" sz="2400" b="0" smtClean="0">
                <a:latin typeface="Symbol" pitchFamily="18" charset="2"/>
              </a:rPr>
              <a:t>m</a:t>
            </a:r>
            <a:r>
              <a:rPr lang="en-US" sz="2400" b="0" smtClean="0">
                <a:latin typeface="Calibri" pitchFamily="34" charset="0"/>
              </a:rPr>
              <a:t>m </a:t>
            </a:r>
            <a:r>
              <a:rPr lang="en-US" sz="2400" b="0" dirty="0" smtClean="0">
                <a:latin typeface="Calibri" pitchFamily="34" charset="0"/>
              </a:rPr>
              <a:t>I</a:t>
            </a:r>
            <a:r>
              <a:rPr lang="en-US" sz="2400" b="0" baseline="-25000" dirty="0" smtClean="0">
                <a:latin typeface="Calibri" pitchFamily="34" charset="0"/>
              </a:rPr>
              <a:t>off </a:t>
            </a:r>
            <a:r>
              <a:rPr lang="en-US" sz="2400" b="0" dirty="0" smtClean="0">
                <a:latin typeface="Calibri" pitchFamily="34" charset="0"/>
              </a:rPr>
              <a:t>,0.2V</a:t>
            </a:r>
            <a:endParaRPr lang="en-US" sz="2400" b="0" i="1" dirty="0" smtClean="0">
              <a:latin typeface="Calibri" pitchFamily="34" charset="0"/>
            </a:endParaRPr>
          </a:p>
        </p:txBody>
      </p:sp>
      <p:sp>
        <p:nvSpPr>
          <p:cNvPr id="287" name="TextBox 286"/>
          <p:cNvSpPr txBox="1"/>
          <p:nvPr/>
        </p:nvSpPr>
        <p:spPr>
          <a:xfrm>
            <a:off x="79530" y="3326106"/>
            <a:ext cx="3354045" cy="10895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b="0" i="1" dirty="0" smtClean="0">
                <a:latin typeface="Calibri" pitchFamily="34" charset="0"/>
              </a:rPr>
              <a:t>Ease of fabrication ?</a:t>
            </a:r>
            <a:br>
              <a:rPr lang="en-US" sz="2400" b="0" i="1" dirty="0" smtClean="0">
                <a:latin typeface="Calibri" pitchFamily="34" charset="0"/>
              </a:rPr>
            </a:br>
            <a:r>
              <a:rPr lang="en-US" sz="2400" b="0" i="1" dirty="0" smtClean="0">
                <a:latin typeface="Calibri" pitchFamily="34" charset="0"/>
              </a:rPr>
              <a:t>Tolerances in SL growth ?</a:t>
            </a:r>
            <a:br>
              <a:rPr lang="en-US" sz="2400" b="0" i="1" dirty="0" smtClean="0">
                <a:latin typeface="Calibri" pitchFamily="34" charset="0"/>
              </a:rPr>
            </a:br>
            <a:r>
              <a:rPr lang="en-US" sz="2400" b="0" i="1" dirty="0" smtClean="0">
                <a:latin typeface="Calibri" pitchFamily="34" charset="0"/>
              </a:rPr>
              <a:t>Effect of scattering ?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607800" y="4491530"/>
            <a:ext cx="1213710" cy="1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2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simulation</a:t>
            </a:r>
            <a:endParaRPr lang="en-US" sz="1200" b="0" dirty="0" smtClean="0">
              <a:solidFill>
                <a:schemeClr val="tx2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10" name="Picture 9" descr="2015_6_22_DRC_SL_draw_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65791" y="761323"/>
            <a:ext cx="4408119" cy="3578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buClr>
                <a:srgbClr val="FF0000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28600" y="0"/>
            <a:ext cx="86106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en-US" sz="2800" dirty="0">
                <a:solidFill>
                  <a:srgbClr val="FFFFFF"/>
                </a:solidFill>
              </a:rPr>
              <a:t>(backup slides follow)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3491" name="Title 1"/>
          <p:cNvSpPr>
            <a:spLocks noGrp="1"/>
          </p:cNvSpPr>
          <p:nvPr>
            <p:ph type="title"/>
          </p:nvPr>
        </p:nvSpPr>
        <p:spPr>
          <a:xfrm>
            <a:off x="457200" y="202980"/>
            <a:ext cx="8458200" cy="398463"/>
          </a:xfrm>
        </p:spPr>
        <p:txBody>
          <a:bodyPr/>
          <a:lstStyle/>
          <a:p>
            <a:r>
              <a:rPr lang="en-US" sz="2800" smtClean="0">
                <a:solidFill>
                  <a:srgbClr val="FFFF00"/>
                </a:solidFill>
              </a:rPr>
              <a:t>Reducing leakage: Vertical spacer, Ultra-thin channel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  <p:cxnSp>
        <p:nvCxnSpPr>
          <p:cNvPr id="63492" name="Straight Connector 15"/>
          <p:cNvCxnSpPr>
            <a:cxnSpLocks noChangeShapeType="1"/>
          </p:cNvCxnSpPr>
          <p:nvPr/>
        </p:nvCxnSpPr>
        <p:spPr bwMode="auto">
          <a:xfrm>
            <a:off x="457200" y="685800"/>
            <a:ext cx="8153400" cy="0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</p:spPr>
      </p:cxnSp>
      <p:pic>
        <p:nvPicPr>
          <p:cNvPr id="7" name="Pictur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174" y="779055"/>
            <a:ext cx="7952426" cy="5753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3205890" y="6530343"/>
            <a:ext cx="2793009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  <a:latin typeface="Calibri" pitchFamily="34" charset="0"/>
              </a:rPr>
              <a:t>*Heavy elements look brighter</a:t>
            </a:r>
          </a:p>
        </p:txBody>
      </p:sp>
      <p:sp>
        <p:nvSpPr>
          <p:cNvPr id="10" name="TextBox 20"/>
          <p:cNvSpPr txBox="1">
            <a:spLocks noChangeArrowheads="1"/>
          </p:cNvSpPr>
          <p:nvPr/>
        </p:nvSpPr>
        <p:spPr bwMode="auto">
          <a:xfrm>
            <a:off x="245985" y="6530343"/>
            <a:ext cx="2761269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  <a:latin typeface="Calibri" pitchFamily="34" charset="0"/>
              </a:rPr>
              <a:t>Courtesy of S. Kraemer (UCSB)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180901" y="6540695"/>
            <a:ext cx="2910284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  <a:t>Lee </a:t>
            </a:r>
            <a:r>
              <a:rPr lang="en-US" sz="1600" i="1" dirty="0" smtClean="0">
                <a:solidFill>
                  <a:srgbClr val="FFFF00"/>
                </a:solidFill>
                <a:latin typeface="Calibri" pitchFamily="34" charset="0"/>
              </a:rPr>
              <a:t>et al.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  <a:t>, 2014 VSLI Symposium</a:t>
            </a:r>
            <a:endParaRPr lang="en-US" sz="16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2" name="文字方塊 1"/>
          <p:cNvSpPr txBox="1"/>
          <p:nvPr/>
        </p:nvSpPr>
        <p:spPr>
          <a:xfrm>
            <a:off x="7047986" y="5228246"/>
            <a:ext cx="1546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</a:rPr>
              <a:t>Vertical Spacer</a:t>
            </a:r>
            <a:endParaRPr lang="en-US" sz="1800" dirty="0">
              <a:solidFill>
                <a:srgbClr val="FFFF00"/>
              </a:solidFill>
            </a:endParaRPr>
          </a:p>
        </p:txBody>
      </p:sp>
      <p:cxnSp>
        <p:nvCxnSpPr>
          <p:cNvPr id="13" name="直線接點 3"/>
          <p:cNvCxnSpPr/>
          <p:nvPr/>
        </p:nvCxnSpPr>
        <p:spPr bwMode="auto">
          <a:xfrm>
            <a:off x="6890555" y="5637873"/>
            <a:ext cx="1605775" cy="0"/>
          </a:xfrm>
          <a:prstGeom prst="line">
            <a:avLst/>
          </a:prstGeom>
          <a:noFill/>
          <a:ln w="19050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直線接點 12"/>
          <p:cNvCxnSpPr/>
          <p:nvPr/>
        </p:nvCxnSpPr>
        <p:spPr bwMode="auto">
          <a:xfrm>
            <a:off x="7442285" y="5100490"/>
            <a:ext cx="1029509" cy="0"/>
          </a:xfrm>
          <a:prstGeom prst="line">
            <a:avLst/>
          </a:prstGeom>
          <a:noFill/>
          <a:ln w="19050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文字方塊 17"/>
          <p:cNvSpPr txBox="1"/>
          <p:nvPr/>
        </p:nvSpPr>
        <p:spPr>
          <a:xfrm>
            <a:off x="7707157" y="464332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</a:rPr>
              <a:t>N+ S/D</a:t>
            </a:r>
            <a:endParaRPr lang="en-US" sz="1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Reducing leakage: Vertical spacer, Ultra-thin channel</a:t>
            </a:r>
            <a:endParaRPr lang="en-US" sz="2400" dirty="0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201315"/>
            <a:ext cx="3779838" cy="336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246625" y="0"/>
            <a:ext cx="1897375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b="0" smtClean="0">
                <a:latin typeface="Calibri" pitchFamily="34" charset="0"/>
              </a:rPr>
              <a:t>S. Lee et al., VLSI 2014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 l="2403" t="8369" r="12669" b="3874"/>
          <a:stretch>
            <a:fillRect/>
          </a:stretch>
        </p:blipFill>
        <p:spPr bwMode="auto">
          <a:xfrm>
            <a:off x="5330949" y="779055"/>
            <a:ext cx="2959905" cy="271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 cstate="print"/>
          <a:srcRect l="3560" t="8977" r="10744" b="2850"/>
          <a:stretch>
            <a:fillRect/>
          </a:stretch>
        </p:blipFill>
        <p:spPr bwMode="auto">
          <a:xfrm>
            <a:off x="1004935" y="772676"/>
            <a:ext cx="2808115" cy="257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 bwMode="auto">
          <a:xfrm>
            <a:off x="4951475" y="3201315"/>
            <a:ext cx="834845" cy="607160"/>
          </a:xfrm>
          <a:prstGeom prst="straightConnector1">
            <a:avLst/>
          </a:prstGeom>
          <a:noFill/>
          <a:ln w="127000" cap="flat" cmpd="sng" algn="ctr">
            <a:solidFill>
              <a:schemeClr val="tx2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6" cstate="print"/>
          <a:srcRect l="2116" t="8987" r="12952" b="2199"/>
          <a:stretch>
            <a:fillRect/>
          </a:stretch>
        </p:blipFill>
        <p:spPr bwMode="auto">
          <a:xfrm>
            <a:off x="937055" y="3429000"/>
            <a:ext cx="3255470" cy="303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853145" y="6377869"/>
            <a:ext cx="730885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ko-KR" sz="1400" dirty="0">
                <a:solidFill>
                  <a:srgbClr val="000000"/>
                </a:solidFill>
                <a:latin typeface="Calibri" pitchFamily="34" charset="0"/>
                <a:ea typeface="Malgun Gothic" pitchFamily="34" charset="-127"/>
                <a:cs typeface="TimesNewRomanPSMT"/>
              </a:rPr>
              <a:t>[1] Lin  IEDM 2013,[2] T.-W. Kim  IEDM 2013,[3] Chang  IEDM 2013,[4] Kim </a:t>
            </a:r>
            <a:r>
              <a:rPr lang="en-US" altLang="ko-KR" sz="1400">
                <a:solidFill>
                  <a:srgbClr val="000000"/>
                </a:solidFill>
                <a:latin typeface="Calibri" pitchFamily="34" charset="0"/>
                <a:ea typeface="Malgun Gothic" pitchFamily="34" charset="-127"/>
                <a:cs typeface="TimesNewRomanPSMT"/>
              </a:rPr>
              <a:t>IEDM </a:t>
            </a:r>
            <a:r>
              <a:rPr lang="en-US" altLang="ko-KR" sz="1400" smtClean="0">
                <a:solidFill>
                  <a:srgbClr val="000000"/>
                </a:solidFill>
                <a:latin typeface="Calibri" pitchFamily="34" charset="0"/>
                <a:ea typeface="Malgun Gothic" pitchFamily="34" charset="-127"/>
                <a:cs typeface="TimesNewRomanPSMT"/>
              </a:rPr>
              <a:t>2013</a:t>
            </a:r>
            <a:r>
              <a:rPr lang="en-US" altLang="ko-KR" sz="1400" dirty="0">
                <a:latin typeface="Calibri" pitchFamily="34" charset="0"/>
                <a:ea typeface="Malgun Gothic" pitchFamily="34" charset="-127"/>
                <a:cs typeface="TimesNewRomanPSMT"/>
              </a:rPr>
              <a:t/>
            </a:r>
            <a:br>
              <a:rPr lang="en-US" altLang="ko-KR" sz="1400" dirty="0">
                <a:latin typeface="Calibri" pitchFamily="34" charset="0"/>
                <a:ea typeface="Malgun Gothic" pitchFamily="34" charset="-127"/>
                <a:cs typeface="TimesNewRomanPSMT"/>
              </a:rPr>
            </a:br>
            <a:r>
              <a:rPr lang="en-US" altLang="ko-KR" sz="1400" smtClean="0">
                <a:solidFill>
                  <a:srgbClr val="000000"/>
                </a:solidFill>
                <a:latin typeface="Calibri" pitchFamily="34" charset="0"/>
                <a:ea typeface="Malgun Gothic" pitchFamily="34" charset="-127"/>
                <a:cs typeface="TimesNewRomanPSMT"/>
              </a:rPr>
              <a:t>[5</a:t>
            </a:r>
            <a:r>
              <a:rPr lang="en-US" altLang="ko-KR" sz="1400" dirty="0">
                <a:solidFill>
                  <a:srgbClr val="000000"/>
                </a:solidFill>
                <a:latin typeface="Calibri" pitchFamily="34" charset="0"/>
                <a:ea typeface="Malgun Gothic" pitchFamily="34" charset="-127"/>
                <a:cs typeface="TimesNewRomanPSMT"/>
              </a:rPr>
              <a:t>] Lee APL 2013 (UCSB), [6] D. H. Kim IEDM 2012,[7] Gu IEDM 2012,[8] </a:t>
            </a:r>
            <a:r>
              <a:rPr lang="en-US" altLang="ko-KR" sz="1400" dirty="0">
                <a:latin typeface="Calibri" pitchFamily="34" charset="0"/>
                <a:ea typeface="Malgun Gothic" pitchFamily="34" charset="-127"/>
                <a:cs typeface="Times New Roman" pitchFamily="18" charset="0"/>
              </a:rPr>
              <a:t>Radosavljevic IEDM 2009</a:t>
            </a:r>
            <a:r>
              <a:rPr lang="en-US" altLang="ko-KR" sz="1400" dirty="0">
                <a:solidFill>
                  <a:srgbClr val="000000"/>
                </a:solidFill>
                <a:latin typeface="Calibri" pitchFamily="34" charset="0"/>
                <a:ea typeface="Malgun Gothic" pitchFamily="34" charset="-127"/>
                <a:cs typeface="TimesNewRomanPSMT"/>
              </a:rPr>
              <a:t> </a:t>
            </a:r>
            <a:endParaRPr lang="en-US" altLang="ko-KR" sz="1400" dirty="0">
              <a:latin typeface="Calibri" pitchFamily="34" charset="0"/>
              <a:ea typeface="굴림" pitchFamily="34" charset="-127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6089900" y="1607520"/>
            <a:ext cx="0" cy="607160"/>
          </a:xfrm>
          <a:prstGeom prst="straightConnector1">
            <a:avLst/>
          </a:prstGeom>
          <a:noFill/>
          <a:ln w="127000" cap="flat" cmpd="sng" algn="ctr">
            <a:solidFill>
              <a:schemeClr val="tx2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46050"/>
            <a:ext cx="8532962" cy="398463"/>
          </a:xfrm>
        </p:spPr>
        <p:txBody>
          <a:bodyPr/>
          <a:lstStyle/>
          <a:p>
            <a:r>
              <a:rPr lang="en-US" sz="2400" dirty="0" smtClean="0"/>
              <a:t>Off-state comparison: 2.5 </a:t>
            </a:r>
            <a:r>
              <a:rPr lang="en-US" sz="2400" smtClean="0"/>
              <a:t>nm vs. </a:t>
            </a:r>
            <a:r>
              <a:rPr lang="en-US" sz="2400" dirty="0" smtClean="0"/>
              <a:t>5.0 nm-thick InAs channel</a:t>
            </a:r>
            <a:endParaRPr lang="en-US" sz="2400" dirty="0"/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4252913" y="909638"/>
            <a:ext cx="4518025" cy="3908425"/>
            <a:chOff x="4794917" y="1617611"/>
            <a:chExt cx="3689350" cy="3241675"/>
          </a:xfrm>
        </p:grpSpPr>
        <p:pic>
          <p:nvPicPr>
            <p:cNvPr id="11" name="Picture 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4917" y="1617611"/>
              <a:ext cx="3689350" cy="324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0"/>
            <p:cNvSpPr txBox="1">
              <a:spLocks noChangeArrowheads="1"/>
            </p:cNvSpPr>
            <p:nvPr/>
          </p:nvSpPr>
          <p:spPr bwMode="auto">
            <a:xfrm>
              <a:off x="6926110" y="1646017"/>
              <a:ext cx="1139082" cy="280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50000"/>
                </a:spcBef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50000"/>
                </a:spcBef>
                <a:buFont typeface="Wingdings" pitchFamily="2" charset="2"/>
                <a:buChar char="§"/>
                <a:defRPr sz="2200" b="1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000" b="1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b="1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600" dirty="0">
                  <a:solidFill>
                    <a:srgbClr val="FFFFFF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 5.0 nm InAs</a:t>
              </a:r>
            </a:p>
          </p:txBody>
        </p:sp>
        <p:sp>
          <p:nvSpPr>
            <p:cNvPr id="13" name="TextBox 10"/>
            <p:cNvSpPr txBox="1">
              <a:spLocks noChangeArrowheads="1"/>
            </p:cNvSpPr>
            <p:nvPr/>
          </p:nvSpPr>
          <p:spPr bwMode="auto">
            <a:xfrm>
              <a:off x="5534020" y="1646018"/>
              <a:ext cx="1139082" cy="280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50000"/>
                </a:spcBef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50000"/>
                </a:spcBef>
                <a:buFont typeface="Wingdings" pitchFamily="2" charset="2"/>
                <a:buChar char="§"/>
                <a:defRPr sz="2200" b="1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000" b="1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b="1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600" dirty="0">
                  <a:solidFill>
                    <a:srgbClr val="FFFFFF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 2.5 nm InAs</a:t>
              </a:r>
            </a:p>
          </p:txBody>
        </p:sp>
      </p:grpSp>
      <p:graphicFrame>
        <p:nvGraphicFramePr>
          <p:cNvPr id="14" name="Object 1"/>
          <p:cNvGraphicFramePr>
            <a:graphicFrameLocks noChangeAspect="1"/>
          </p:cNvGraphicFramePr>
          <p:nvPr/>
        </p:nvGraphicFramePr>
        <p:xfrm>
          <a:off x="396875" y="993775"/>
          <a:ext cx="4013200" cy="3568700"/>
        </p:xfrm>
        <a:graphic>
          <a:graphicData uri="http://schemas.openxmlformats.org/presentationml/2006/ole">
            <p:oleObj spid="_x0000_s241666" name="Graph" r:id="rId5" imgW="3291840" imgH="2926080" progId="">
              <p:embed/>
            </p:oleObj>
          </a:graphicData>
        </a:graphic>
      </p:graphicFrame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603250" y="4932363"/>
            <a:ext cx="83327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04788" indent="-204788" defTabSz="927100" eaLnBrk="0" hangingPunct="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7100" eaLnBrk="0" hangingPunct="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  <a:defRPr sz="22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71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0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71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None/>
              <a:defRPr/>
            </a:pPr>
            <a:r>
              <a:rPr lang="en-US" alt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Better SS at all gate lengths </a:t>
            </a:r>
          </a:p>
          <a:p>
            <a:pPr marL="0" indent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None/>
              <a:defRPr/>
            </a:pPr>
            <a:r>
              <a:rPr lang="en-US" alt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  </a:t>
            </a:r>
            <a:r>
              <a:rPr lang="en-US" alt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Wingdings" panose="05000000000000000000" pitchFamily="2" charset="2"/>
              </a:rPr>
              <a:t> </a:t>
            </a:r>
            <a:r>
              <a:rPr lang="en-US" alt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Better electrostatics (aspect ratio) and reduced BTBT (quantized E</a:t>
            </a:r>
            <a:r>
              <a:rPr lang="en-US" altLang="en-US" sz="2000" b="0" baseline="-25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g</a:t>
            </a:r>
            <a:r>
              <a:rPr lang="en-US" alt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)</a:t>
            </a:r>
          </a:p>
          <a:p>
            <a:pPr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None/>
              <a:defRPr/>
            </a:pPr>
            <a:r>
              <a:rPr lang="en-US" alt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~10:1 reduction in minimum off-state leakage</a:t>
            </a:r>
          </a:p>
          <a:p>
            <a:pPr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None/>
              <a:defRPr/>
            </a:pPr>
            <a:r>
              <a:rPr lang="en-US" alt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~5:1 increase in gate leakage </a:t>
            </a:r>
            <a:r>
              <a:rPr lang="en-US" alt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Wingdings" panose="05000000000000000000" pitchFamily="2" charset="2"/>
              </a:rPr>
              <a:t></a:t>
            </a:r>
            <a:r>
              <a:rPr lang="en-US" alt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increased eigenstate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014913" y="1778000"/>
            <a:ext cx="1122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i="1" dirty="0">
                <a:solidFill>
                  <a:srgbClr val="000000"/>
                </a:solidFill>
              </a:rPr>
              <a:t>L</a:t>
            </a:r>
            <a:r>
              <a:rPr lang="en-US" altLang="en-US" sz="1400" b="1" i="1" baseline="-25000" dirty="0">
                <a:solidFill>
                  <a:srgbClr val="000000"/>
                </a:solidFill>
              </a:rPr>
              <a:t>g </a:t>
            </a:r>
            <a:r>
              <a:rPr lang="en-US" altLang="en-US" sz="1400" b="1" dirty="0">
                <a:solidFill>
                  <a:srgbClr val="000000"/>
                </a:solidFill>
              </a:rPr>
              <a:t>=500 nm</a:t>
            </a:r>
            <a:endParaRPr lang="en-US" altLang="en-US" sz="1400" b="1" i="1" baseline="-250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753225" y="1795463"/>
            <a:ext cx="1122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i="1" dirty="0">
                <a:solidFill>
                  <a:srgbClr val="000000"/>
                </a:solidFill>
              </a:rPr>
              <a:t>L</a:t>
            </a:r>
            <a:r>
              <a:rPr lang="en-US" altLang="en-US" sz="1400" b="1" i="1" baseline="-25000" dirty="0">
                <a:solidFill>
                  <a:srgbClr val="000000"/>
                </a:solidFill>
              </a:rPr>
              <a:t>g </a:t>
            </a:r>
            <a:r>
              <a:rPr lang="en-US" altLang="en-US" sz="1400" b="1" dirty="0">
                <a:solidFill>
                  <a:srgbClr val="000000"/>
                </a:solidFill>
              </a:rPr>
              <a:t>=500 nm</a:t>
            </a:r>
            <a:endParaRPr lang="en-US" altLang="en-US" sz="1400" b="1" i="1" baseline="-25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On-state comparison: 2.5 </a:t>
            </a:r>
            <a:r>
              <a:rPr lang="en-US" sz="2400" smtClean="0"/>
              <a:t>nm vs. </a:t>
            </a:r>
            <a:r>
              <a:rPr lang="en-US" sz="2400" dirty="0" smtClean="0"/>
              <a:t>5.0 nm-thick InAs channel</a:t>
            </a:r>
            <a:endParaRPr lang="en-US" sz="2400" dirty="0"/>
          </a:p>
        </p:txBody>
      </p:sp>
      <p:graphicFrame>
        <p:nvGraphicFramePr>
          <p:cNvPr id="9" name="Object 1"/>
          <p:cNvGraphicFramePr>
            <a:graphicFrameLocks noChangeAspect="1"/>
          </p:cNvGraphicFramePr>
          <p:nvPr/>
        </p:nvGraphicFramePr>
        <p:xfrm>
          <a:off x="992188" y="552450"/>
          <a:ext cx="3448050" cy="3063875"/>
        </p:xfrm>
        <a:graphic>
          <a:graphicData uri="http://schemas.openxmlformats.org/presentationml/2006/ole">
            <p:oleObj spid="_x0000_s242690" name="Graph" r:id="rId4" imgW="3291840" imgH="2926080" progId="">
              <p:embed/>
            </p:oleObj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4648200" y="585788"/>
          <a:ext cx="3895725" cy="2976562"/>
        </p:xfrm>
        <a:graphic>
          <a:graphicData uri="http://schemas.openxmlformats.org/presentationml/2006/ole">
            <p:oleObj spid="_x0000_s242691" name="Graph" r:id="rId5" imgW="3895344" imgH="2977286" progId="">
              <p:embed/>
            </p:oleObj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714375" y="3246438"/>
          <a:ext cx="3895725" cy="2976562"/>
        </p:xfrm>
        <a:graphic>
          <a:graphicData uri="http://schemas.openxmlformats.org/presentationml/2006/ole">
            <p:oleObj spid="_x0000_s242692" name="Graph" r:id="rId6" imgW="3896563" imgH="2977286" progId="">
              <p:embed/>
            </p:oleObj>
          </a:graphicData>
        </a:graphic>
      </p:graphicFrame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8850" y="3595688"/>
            <a:ext cx="3365500" cy="239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535613" y="5975350"/>
            <a:ext cx="2244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000000"/>
                </a:solidFill>
              </a:rPr>
              <a:t>1D-Possion Schrodinger solver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000000"/>
                </a:solidFill>
              </a:rPr>
              <a:t>(coded by W. </a:t>
            </a:r>
            <a:r>
              <a:rPr lang="en-US" altLang="en-US" sz="1000" dirty="0" smtClean="0">
                <a:solidFill>
                  <a:srgbClr val="000000"/>
                </a:solidFill>
              </a:rPr>
              <a:t>Frensley, UT </a:t>
            </a:r>
            <a:r>
              <a:rPr lang="en-US" altLang="en-US" sz="1000" dirty="0">
                <a:solidFill>
                  <a:srgbClr val="000000"/>
                </a:solidFill>
              </a:rPr>
              <a:t>Dallas)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smtClean="0">
                <a:solidFill>
                  <a:schemeClr val="tx2"/>
                </a:solidFill>
              </a:rPr>
              <a:t>ZrO</a:t>
            </a:r>
            <a:r>
              <a:rPr lang="en-US" sz="2800" b="1" baseline="-25000" smtClean="0">
                <a:solidFill>
                  <a:schemeClr val="tx2"/>
                </a:solidFill>
              </a:rPr>
              <a:t>2</a:t>
            </a:r>
            <a:r>
              <a:rPr lang="en-US" sz="2800" b="1" smtClean="0">
                <a:solidFill>
                  <a:schemeClr val="tx2"/>
                </a:solidFill>
              </a:rPr>
              <a:t> vs. HfO</a:t>
            </a:r>
            <a:r>
              <a:rPr lang="en-US" sz="2800" b="1" baseline="-25000" smtClean="0">
                <a:solidFill>
                  <a:schemeClr val="tx2"/>
                </a:solidFill>
              </a:rPr>
              <a:t>2</a:t>
            </a:r>
            <a:r>
              <a:rPr lang="en-US" sz="2800" smtClean="0"/>
              <a:t>: Peak </a:t>
            </a:r>
            <a:r>
              <a:rPr lang="en-US" sz="2800" dirty="0" smtClean="0"/>
              <a:t>g</a:t>
            </a:r>
            <a:r>
              <a:rPr lang="en-US" sz="2800" baseline="-25000" dirty="0" smtClean="0"/>
              <a:t>m</a:t>
            </a:r>
            <a:r>
              <a:rPr lang="en-US" sz="2800" dirty="0" smtClean="0"/>
              <a:t>, SS, split-CV, </a:t>
            </a:r>
            <a:r>
              <a:rPr lang="en-US" sz="2800" smtClean="0"/>
              <a:t>and mobility</a:t>
            </a:r>
            <a:endParaRPr lang="en-US" sz="2800" baseline="-25000" dirty="0" smtClean="0"/>
          </a:p>
        </p:txBody>
      </p:sp>
      <p:graphicFrame>
        <p:nvGraphicFramePr>
          <p:cNvPr id="267266" name="Object 2"/>
          <p:cNvGraphicFramePr>
            <a:graphicFrameLocks noChangeAspect="1"/>
          </p:cNvGraphicFramePr>
          <p:nvPr/>
        </p:nvGraphicFramePr>
        <p:xfrm>
          <a:off x="0" y="765660"/>
          <a:ext cx="3505200" cy="3124200"/>
        </p:xfrm>
        <a:graphic>
          <a:graphicData uri="http://schemas.openxmlformats.org/presentationml/2006/ole">
            <p:oleObj spid="_x0000_s243714" name="Graph" r:id="rId4" imgW="3291840" imgH="2926080" progId="">
              <p:embed/>
            </p:oleObj>
          </a:graphicData>
        </a:graphic>
      </p:graphicFrame>
      <p:graphicFrame>
        <p:nvGraphicFramePr>
          <p:cNvPr id="267267" name="Object 3"/>
          <p:cNvGraphicFramePr>
            <a:graphicFrameLocks noChangeAspect="1"/>
          </p:cNvGraphicFramePr>
          <p:nvPr/>
        </p:nvGraphicFramePr>
        <p:xfrm>
          <a:off x="3500335" y="855865"/>
          <a:ext cx="6179530" cy="5492915"/>
        </p:xfrm>
        <a:graphic>
          <a:graphicData uri="http://schemas.openxmlformats.org/presentationml/2006/ole">
            <p:oleObj spid="_x0000_s243715" name="Graph" r:id="rId5" imgW="3291840" imgH="2926080" progId="">
              <p:embed/>
            </p:oleObj>
          </a:graphicData>
        </a:graphic>
      </p:graphicFrame>
      <p:graphicFrame>
        <p:nvGraphicFramePr>
          <p:cNvPr id="267269" name="Object 5"/>
          <p:cNvGraphicFramePr>
            <a:graphicFrameLocks noChangeAspect="1"/>
          </p:cNvGraphicFramePr>
          <p:nvPr/>
        </p:nvGraphicFramePr>
        <p:xfrm>
          <a:off x="-159110" y="3544215"/>
          <a:ext cx="3886200" cy="2971800"/>
        </p:xfrm>
        <a:graphic>
          <a:graphicData uri="http://schemas.openxmlformats.org/presentationml/2006/ole">
            <p:oleObj spid="_x0000_s243716" name="Graph" r:id="rId6" imgW="3896280" imgH="2977200" progId="">
              <p:embed/>
            </p:oleObj>
          </a:graphicData>
        </a:graphic>
      </p:graphicFrame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8763000" y="6610350"/>
            <a:ext cx="3810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</a:pPr>
            <a:fld id="{EED860A8-D6DC-4E8D-AD28-EB3D7A9CAAA9}" type="slidenum">
              <a:rPr lang="en-US" sz="1000" b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pPr algn="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</a:pPr>
              <a:t>7</a:t>
            </a:fld>
            <a:endParaRPr lang="en-US" sz="1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93830" y="6493236"/>
            <a:ext cx="8424345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000" i="1" smtClean="0">
                <a:solidFill>
                  <a:schemeClr val="tx2"/>
                </a:solidFill>
                <a:latin typeface="Calibri" pitchFamily="34" charset="0"/>
                <a:cs typeface="Arial" charset="0"/>
                <a:sym typeface="Symbol" pitchFamily="18" charset="2"/>
              </a:rPr>
              <a:t>(1) </a:t>
            </a:r>
            <a:r>
              <a:rPr lang="en-US" sz="2000" i="1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Symbol" pitchFamily="18" charset="2"/>
              </a:rPr>
              <a:t>ZrO</a:t>
            </a:r>
            <a:r>
              <a:rPr lang="en-US" sz="2000" i="1" baseline="-250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Symbol" pitchFamily="18" charset="2"/>
              </a:rPr>
              <a:t>2</a:t>
            </a:r>
            <a:r>
              <a:rPr lang="en-US" sz="2000" i="1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Symbol" pitchFamily="18" charset="2"/>
              </a:rPr>
              <a:t> higher capacitance than HfO</a:t>
            </a:r>
            <a:r>
              <a:rPr lang="en-US" sz="2000" i="1" baseline="-250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Symbol" pitchFamily="18" charset="2"/>
              </a:rPr>
              <a:t>2 </a:t>
            </a:r>
            <a:r>
              <a:rPr lang="en-US" sz="2000" i="1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Symbol" pitchFamily="18" charset="2"/>
              </a:rPr>
              <a:t>, </a:t>
            </a:r>
            <a:r>
              <a:rPr lang="en-US" sz="2000" i="1" smtClean="0">
                <a:solidFill>
                  <a:schemeClr val="tx2"/>
                </a:solidFill>
                <a:latin typeface="Calibri" pitchFamily="34" charset="0"/>
                <a:cs typeface="Arial" charset="0"/>
                <a:sym typeface="Symbol" pitchFamily="18" charset="2"/>
              </a:rPr>
              <a:t>(2)</a:t>
            </a:r>
            <a:r>
              <a:rPr lang="en-US" sz="2000" i="1" u="sng" smtClean="0">
                <a:solidFill>
                  <a:schemeClr val="tx2"/>
                </a:solidFill>
                <a:latin typeface="Calibri" pitchFamily="34" charset="0"/>
                <a:cs typeface="Arial" charset="0"/>
                <a:sym typeface="Symbol" pitchFamily="18" charset="2"/>
              </a:rPr>
              <a:t> </a:t>
            </a:r>
            <a:r>
              <a:rPr lang="en-US" sz="2000" i="1" u="sng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Symbol" pitchFamily="18" charset="2"/>
              </a:rPr>
              <a:t>ZrO</a:t>
            </a:r>
            <a:r>
              <a:rPr lang="en-US" sz="2000" i="1" baseline="-250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Symbol" pitchFamily="18" charset="2"/>
              </a:rPr>
              <a:t>2</a:t>
            </a:r>
            <a:r>
              <a:rPr lang="en-US" sz="2000" i="1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Symbol" pitchFamily="18" charset="2"/>
              </a:rPr>
              <a:t> </a:t>
            </a:r>
            <a:r>
              <a:rPr lang="en-US" sz="2000" i="1" u="sng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Symbol" pitchFamily="18" charset="2"/>
              </a:rPr>
              <a:t>results, low SS, are reproducible</a:t>
            </a:r>
            <a:r>
              <a:rPr lang="en-US" sz="2000" i="1" baseline="-250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Symbol" pitchFamily="18" charset="2"/>
              </a:rPr>
              <a:t> </a:t>
            </a:r>
            <a:r>
              <a:rPr lang="en-US" sz="2000" i="1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Symbol" pitchFamily="18" charset="2"/>
              </a:rPr>
              <a:t>  </a:t>
            </a:r>
            <a:endParaRPr lang="en-US" sz="2000" i="1" dirty="0">
              <a:solidFill>
                <a:srgbClr val="000000"/>
              </a:solidFill>
              <a:latin typeface="Calibri" pitchFamily="34" charset="0"/>
              <a:cs typeface="Arial" charset="0"/>
              <a:sym typeface="Symbol" pitchFamily="18" charset="2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46230" y="770891"/>
            <a:ext cx="84243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000" i="1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Symbol" pitchFamily="18" charset="2"/>
              </a:rPr>
              <a:t>Comparison: two process runs  ZrO</a:t>
            </a:r>
            <a:r>
              <a:rPr lang="en-US" sz="2000" i="1" baseline="-250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Symbol" pitchFamily="18" charset="2"/>
              </a:rPr>
              <a:t>2 </a:t>
            </a:r>
            <a:r>
              <a:rPr lang="en-US" sz="2000" i="1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Symbol" pitchFamily="18" charset="2"/>
              </a:rPr>
              <a:t>, one run HfO</a:t>
            </a:r>
            <a:r>
              <a:rPr lang="en-US" sz="2000" i="1" baseline="-250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Symbol" pitchFamily="18" charset="2"/>
              </a:rPr>
              <a:t>2 </a:t>
            </a:r>
            <a:r>
              <a:rPr lang="en-US" sz="2000" i="1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Symbol" pitchFamily="18" charset="2"/>
              </a:rPr>
              <a:t>, both 2nm (on 1nm Al</a:t>
            </a:r>
            <a:r>
              <a:rPr lang="en-US" sz="2000" i="1" baseline="-250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Symbol" pitchFamily="18" charset="2"/>
              </a:rPr>
              <a:t>2</a:t>
            </a:r>
            <a:r>
              <a:rPr lang="en-US" sz="2000" i="1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Symbol" pitchFamily="18" charset="2"/>
              </a:rPr>
              <a:t>O</a:t>
            </a:r>
            <a:r>
              <a:rPr lang="en-US" sz="2000" i="1" baseline="-250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Symbol" pitchFamily="18" charset="2"/>
              </a:rPr>
              <a:t>3</a:t>
            </a:r>
            <a:r>
              <a:rPr lang="en-US" sz="2000" i="1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Symbol" pitchFamily="18" charset="2"/>
              </a:rPr>
              <a:t>) </a:t>
            </a:r>
            <a:endParaRPr lang="en-US" sz="2000" i="1" dirty="0">
              <a:solidFill>
                <a:srgbClr val="000000"/>
              </a:solidFill>
              <a:latin typeface="Calibri" pitchFamily="34" charset="0"/>
              <a:cs typeface="Arial" charset="0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>
          <a:xfrm>
            <a:off x="473670" y="152400"/>
            <a:ext cx="8120765" cy="398463"/>
          </a:xfrm>
        </p:spPr>
        <p:txBody>
          <a:bodyPr/>
          <a:lstStyle/>
          <a:p>
            <a:r>
              <a:rPr lang="en-US" altLang="en-US" sz="2800" dirty="0" smtClean="0"/>
              <a:t>Double-heterojunction </a:t>
            </a:r>
            <a:r>
              <a:rPr lang="en-US" altLang="en-US" sz="2800" smtClean="0"/>
              <a:t>MOS: 60 </a:t>
            </a:r>
            <a:r>
              <a:rPr lang="en-US" altLang="en-US" sz="2800" dirty="0" smtClean="0"/>
              <a:t>pA/</a:t>
            </a:r>
            <a:r>
              <a:rPr lang="en-US" altLang="en-US" sz="2800" dirty="0" smtClean="0">
                <a:latin typeface="Symbol" pitchFamily="18" charset="2"/>
              </a:rPr>
              <a:t>m</a:t>
            </a:r>
            <a:r>
              <a:rPr lang="en-US" altLang="en-US" sz="2800" dirty="0" smtClean="0"/>
              <a:t>m leakage</a:t>
            </a:r>
            <a:endParaRPr lang="en-US" altLang="en-US" sz="2800" b="1" dirty="0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2295"/>
            <a:ext cx="4343400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85800"/>
            <a:ext cx="4498975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17020" y="5410200"/>
            <a:ext cx="9409225" cy="114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457200" indent="-457200" defTabSz="9271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defTabSz="9271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defTabSz="9271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defTabSz="9271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defTabSz="9271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2400" dirty="0">
                <a:latin typeface="Calibri" pitchFamily="34" charset="0"/>
              </a:rPr>
              <a:t>Minimum I</a:t>
            </a:r>
            <a:r>
              <a:rPr lang="en-US" altLang="en-US" sz="2400" baseline="-25000" dirty="0">
                <a:latin typeface="Calibri" pitchFamily="34" charset="0"/>
              </a:rPr>
              <a:t>off</a:t>
            </a:r>
            <a:r>
              <a:rPr lang="en-US" altLang="en-US" sz="2400" dirty="0">
                <a:latin typeface="Calibri" pitchFamily="34" charset="0"/>
              </a:rPr>
              <a:t>~ 60 pA/</a:t>
            </a:r>
            <a:r>
              <a:rPr lang="el-GR" altLang="en-US" sz="2400" dirty="0">
                <a:latin typeface="Calibri" pitchFamily="34" charset="0"/>
              </a:rPr>
              <a:t>μ</a:t>
            </a:r>
            <a:r>
              <a:rPr lang="en-US" altLang="en-US" sz="2400" dirty="0">
                <a:latin typeface="Calibri" pitchFamily="34" charset="0"/>
              </a:rPr>
              <a:t>m at V</a:t>
            </a:r>
            <a:r>
              <a:rPr lang="en-US" altLang="en-US" sz="2400" baseline="-25000" dirty="0">
                <a:latin typeface="Calibri" pitchFamily="34" charset="0"/>
              </a:rPr>
              <a:t>D</a:t>
            </a:r>
            <a:r>
              <a:rPr lang="en-US" altLang="en-US" sz="2400" dirty="0">
                <a:latin typeface="Calibri" pitchFamily="34" charset="0"/>
              </a:rPr>
              <a:t>=0.5V for L</a:t>
            </a:r>
            <a:r>
              <a:rPr lang="en-US" altLang="en-US" sz="2400" baseline="-25000" dirty="0">
                <a:latin typeface="Calibri" pitchFamily="34" charset="0"/>
              </a:rPr>
              <a:t>g</a:t>
            </a:r>
            <a:r>
              <a:rPr lang="en-US" altLang="en-US" sz="2400" dirty="0">
                <a:latin typeface="Calibri" pitchFamily="34" charset="0"/>
              </a:rPr>
              <a:t>-30 nm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2400" dirty="0">
                <a:latin typeface="Calibri" pitchFamily="34" charset="0"/>
              </a:rPr>
              <a:t>100:1 </a:t>
            </a:r>
            <a:r>
              <a:rPr lang="en-US" altLang="en-US" sz="2400">
                <a:latin typeface="Calibri" pitchFamily="34" charset="0"/>
              </a:rPr>
              <a:t>smaller </a:t>
            </a:r>
            <a:r>
              <a:rPr lang="en-US" altLang="en-US" sz="2400" smtClean="0">
                <a:latin typeface="Calibri" pitchFamily="34" charset="0"/>
              </a:rPr>
              <a:t>I</a:t>
            </a:r>
            <a:r>
              <a:rPr lang="en-US" altLang="en-US" sz="2400" baseline="-25000" smtClean="0">
                <a:latin typeface="Calibri" pitchFamily="34" charset="0"/>
              </a:rPr>
              <a:t>off </a:t>
            </a:r>
            <a:r>
              <a:rPr lang="en-US" altLang="en-US" sz="2400" smtClean="0">
                <a:latin typeface="Calibri" pitchFamily="34" charset="0"/>
              </a:rPr>
              <a:t>compared </a:t>
            </a:r>
            <a:r>
              <a:rPr lang="en-US" altLang="en-US" sz="2400" dirty="0">
                <a:latin typeface="Calibri" pitchFamily="34" charset="0"/>
              </a:rPr>
              <a:t>to InGaAs spacer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2400" dirty="0">
                <a:latin typeface="Calibri" pitchFamily="34" charset="0"/>
              </a:rPr>
              <a:t>BTBT leakage </a:t>
            </a:r>
            <a:r>
              <a:rPr lang="en-US" altLang="en-US" sz="2400" dirty="0" smtClean="0">
                <a:latin typeface="Calibri" pitchFamily="34" charset="0"/>
              </a:rPr>
              <a:t>suppressed</a:t>
            </a:r>
            <a:r>
              <a:rPr lang="en-US" altLang="en-US" sz="2400" dirty="0" smtClean="0">
                <a:latin typeface="Calibri" pitchFamily="34" charset="0"/>
                <a:sym typeface="Wingdings" panose="05000000000000000000" pitchFamily="2" charset="2"/>
              </a:rPr>
              <a:t>isolation </a:t>
            </a:r>
            <a:r>
              <a:rPr lang="en-US" altLang="en-US" sz="2400" dirty="0" smtClean="0">
                <a:latin typeface="Calibri" pitchFamily="34" charset="0"/>
              </a:rPr>
              <a:t>leakage dominates</a:t>
            </a:r>
            <a:endParaRPr lang="en-US" altLang="en-US" sz="2400" baseline="-25000" dirty="0">
              <a:latin typeface="Calibri" pitchFamily="34" charset="0"/>
            </a:endParaRPr>
          </a:p>
        </p:txBody>
      </p:sp>
      <p:sp>
        <p:nvSpPr>
          <p:cNvPr id="15367" name="文字方塊 3"/>
          <p:cNvSpPr txBox="1">
            <a:spLocks noChangeArrowheads="1"/>
          </p:cNvSpPr>
          <p:nvPr/>
        </p:nvSpPr>
        <p:spPr bwMode="auto">
          <a:xfrm>
            <a:off x="5562600" y="2116138"/>
            <a:ext cx="1349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800" dirty="0"/>
              <a:t>L</a:t>
            </a:r>
            <a:r>
              <a:rPr lang="en-US" altLang="en-US" sz="2800" baseline="-25000" dirty="0"/>
              <a:t>g</a:t>
            </a:r>
            <a:r>
              <a:rPr lang="en-US" altLang="en-US" sz="2800" dirty="0"/>
              <a:t>-30nm</a:t>
            </a:r>
          </a:p>
        </p:txBody>
      </p:sp>
      <p:sp>
        <p:nvSpPr>
          <p:cNvPr id="15368" name="TextBox 20"/>
          <p:cNvSpPr txBox="1">
            <a:spLocks noChangeArrowheads="1"/>
          </p:cNvSpPr>
          <p:nvPr/>
        </p:nvSpPr>
        <p:spPr bwMode="auto">
          <a:xfrm>
            <a:off x="1230256" y="4718770"/>
            <a:ext cx="2279214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200" b="0" dirty="0">
                <a:latin typeface="Arial" charset="0"/>
                <a:cs typeface="Arial" charset="0"/>
              </a:rPr>
              <a:t>C. Y. Huang et al., IEDM 2014</a:t>
            </a:r>
          </a:p>
        </p:txBody>
      </p:sp>
      <p:sp>
        <p:nvSpPr>
          <p:cNvPr id="9" name="文字方塊 3"/>
          <p:cNvSpPr txBox="1">
            <a:spLocks noChangeArrowheads="1"/>
          </p:cNvSpPr>
          <p:nvPr/>
        </p:nvSpPr>
        <p:spPr bwMode="auto">
          <a:xfrm>
            <a:off x="1644649" y="754445"/>
            <a:ext cx="1349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800" dirty="0"/>
              <a:t>L</a:t>
            </a:r>
            <a:r>
              <a:rPr lang="en-US" altLang="en-US" sz="2800" baseline="-25000" dirty="0"/>
              <a:t>g</a:t>
            </a:r>
            <a:r>
              <a:rPr lang="en-US" altLang="en-US" sz="2800" dirty="0"/>
              <a:t>-30nm</a:t>
            </a:r>
          </a:p>
        </p:txBody>
      </p:sp>
      <p:cxnSp>
        <p:nvCxnSpPr>
          <p:cNvPr id="3" name="直線接點 2"/>
          <p:cNvCxnSpPr/>
          <p:nvPr/>
        </p:nvCxnSpPr>
        <p:spPr bwMode="auto">
          <a:xfrm>
            <a:off x="1822385" y="1278320"/>
            <a:ext cx="0" cy="165141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直線接點 11"/>
          <p:cNvCxnSpPr/>
          <p:nvPr/>
        </p:nvCxnSpPr>
        <p:spPr bwMode="auto">
          <a:xfrm>
            <a:off x="2843775" y="1290430"/>
            <a:ext cx="0" cy="165141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直線單箭頭接點 4"/>
          <p:cNvCxnSpPr/>
          <p:nvPr/>
        </p:nvCxnSpPr>
        <p:spPr bwMode="auto">
          <a:xfrm>
            <a:off x="1806840" y="1355130"/>
            <a:ext cx="1036935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xmlns="" val="1168317478"/>
      </p:ext>
    </p:extLst>
  </p:cSld>
  <p:clrMapOvr>
    <a:masterClrMapping/>
  </p:clrMapOvr>
  <p:transition advTm="192108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12 nm  L</a:t>
            </a:r>
            <a:r>
              <a:rPr lang="en-US" altLang="en-US" sz="3200" baseline="-25000" smtClean="0"/>
              <a:t>g</a:t>
            </a:r>
            <a:r>
              <a:rPr lang="en-US" altLang="en-US" sz="3200" smtClean="0"/>
              <a:t> III-V MOS</a:t>
            </a:r>
            <a:endParaRPr lang="en-US" altLang="en-US" sz="3200" dirty="0" smtClean="0"/>
          </a:p>
        </p:txBody>
      </p:sp>
      <p:cxnSp>
        <p:nvCxnSpPr>
          <p:cNvPr id="18435" name="直線單箭頭接點 6"/>
          <p:cNvCxnSpPr>
            <a:cxnSpLocks noChangeShapeType="1"/>
          </p:cNvCxnSpPr>
          <p:nvPr/>
        </p:nvCxnSpPr>
        <p:spPr bwMode="auto">
          <a:xfrm>
            <a:off x="3730453" y="4440238"/>
            <a:ext cx="228600" cy="0"/>
          </a:xfrm>
          <a:prstGeom prst="straightConnector1">
            <a:avLst/>
          </a:prstGeom>
          <a:noFill/>
          <a:ln w="12700" algn="ctr">
            <a:solidFill>
              <a:schemeClr val="bg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8436" name="Picture 8" descr="C:\Users\Cheng-Ying\Desktop\Cheng-Ying Huang\1724 HAAD 2M 1kx sp10 128us filtered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3580" y="859972"/>
            <a:ext cx="5715000" cy="591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文字方塊 1"/>
          <p:cNvSpPr txBox="1">
            <a:spLocks noChangeArrowheads="1"/>
          </p:cNvSpPr>
          <p:nvPr/>
        </p:nvSpPr>
        <p:spPr bwMode="auto">
          <a:xfrm>
            <a:off x="3151015" y="2066925"/>
            <a:ext cx="160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800" dirty="0" err="1">
                <a:solidFill>
                  <a:srgbClr val="FFFF00"/>
                </a:solidFill>
              </a:rPr>
              <a:t>N+InGaAs</a:t>
            </a:r>
            <a:endParaRPr lang="en-US" altLang="en-US" sz="2800" dirty="0">
              <a:solidFill>
                <a:srgbClr val="FFFF00"/>
              </a:solidFill>
            </a:endParaRPr>
          </a:p>
        </p:txBody>
      </p:sp>
      <p:sp>
        <p:nvSpPr>
          <p:cNvPr id="18438" name="文字方塊 7"/>
          <p:cNvSpPr txBox="1">
            <a:spLocks noChangeArrowheads="1"/>
          </p:cNvSpPr>
          <p:nvPr/>
        </p:nvSpPr>
        <p:spPr bwMode="auto">
          <a:xfrm>
            <a:off x="3197053" y="4211550"/>
            <a:ext cx="16671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800" dirty="0" err="1" smtClean="0">
                <a:solidFill>
                  <a:srgbClr val="FFFF00"/>
                </a:solidFill>
              </a:rPr>
              <a:t>InP</a:t>
            </a:r>
            <a:r>
              <a:rPr lang="en-US" altLang="en-US" sz="2800" dirty="0" smtClean="0">
                <a:solidFill>
                  <a:srgbClr val="FFFF00"/>
                </a:solidFill>
              </a:rPr>
              <a:t> spacer</a:t>
            </a:r>
            <a:endParaRPr lang="en-US" altLang="en-US" sz="2800" dirty="0">
              <a:solidFill>
                <a:srgbClr val="FFFF00"/>
              </a:solidFill>
            </a:endParaRPr>
          </a:p>
        </p:txBody>
      </p:sp>
      <p:sp>
        <p:nvSpPr>
          <p:cNvPr id="18439" name="文字方塊 8"/>
          <p:cNvSpPr txBox="1">
            <a:spLocks noChangeArrowheads="1"/>
          </p:cNvSpPr>
          <p:nvPr/>
        </p:nvSpPr>
        <p:spPr bwMode="auto">
          <a:xfrm>
            <a:off x="3349453" y="5410200"/>
            <a:ext cx="12287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800" dirty="0" err="1">
                <a:solidFill>
                  <a:srgbClr val="FFFF00"/>
                </a:solidFill>
              </a:rPr>
              <a:t>InAlAs</a:t>
            </a:r>
            <a:endParaRPr lang="en-US" altLang="en-US" sz="2800" dirty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2800" dirty="0">
                <a:solidFill>
                  <a:srgbClr val="FFFF00"/>
                </a:solidFill>
              </a:rPr>
              <a:t>Barrier </a:t>
            </a:r>
          </a:p>
        </p:txBody>
      </p:sp>
      <p:cxnSp>
        <p:nvCxnSpPr>
          <p:cNvPr id="18440" name="直線單箭頭接點 3"/>
          <p:cNvCxnSpPr>
            <a:cxnSpLocks noChangeShapeType="1"/>
          </p:cNvCxnSpPr>
          <p:nvPr/>
        </p:nvCxnSpPr>
        <p:spPr bwMode="auto">
          <a:xfrm>
            <a:off x="5787853" y="2968140"/>
            <a:ext cx="1219200" cy="0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441" name="直線單箭頭接點 11"/>
          <p:cNvCxnSpPr>
            <a:cxnSpLocks noChangeShapeType="1"/>
          </p:cNvCxnSpPr>
          <p:nvPr/>
        </p:nvCxnSpPr>
        <p:spPr bwMode="auto">
          <a:xfrm>
            <a:off x="5410028" y="2047875"/>
            <a:ext cx="1836737" cy="0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442" name="直線接點 6"/>
          <p:cNvCxnSpPr>
            <a:cxnSpLocks noChangeShapeType="1"/>
          </p:cNvCxnSpPr>
          <p:nvPr/>
        </p:nvCxnSpPr>
        <p:spPr bwMode="auto">
          <a:xfrm>
            <a:off x="7257878" y="1539875"/>
            <a:ext cx="0" cy="2971800"/>
          </a:xfrm>
          <a:prstGeom prst="line">
            <a:avLst/>
          </a:prstGeom>
          <a:noFill/>
          <a:ln w="9525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443" name="直線接點 15"/>
          <p:cNvCxnSpPr>
            <a:cxnSpLocks noChangeShapeType="1"/>
          </p:cNvCxnSpPr>
          <p:nvPr/>
        </p:nvCxnSpPr>
        <p:spPr bwMode="auto">
          <a:xfrm>
            <a:off x="5406853" y="1524000"/>
            <a:ext cx="0" cy="2971800"/>
          </a:xfrm>
          <a:prstGeom prst="line">
            <a:avLst/>
          </a:prstGeom>
          <a:noFill/>
          <a:ln w="9525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7" name="文字方塊 8"/>
          <p:cNvSpPr txBox="1"/>
          <p:nvPr/>
        </p:nvSpPr>
        <p:spPr>
          <a:xfrm>
            <a:off x="5483053" y="1295400"/>
            <a:ext cx="1778000" cy="590550"/>
          </a:xfrm>
          <a:prstGeom prst="rect">
            <a:avLst/>
          </a:prstGeom>
          <a:noFill/>
          <a:effectLst>
            <a:outerShdw blurRad="25400" dist="25400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FFF00"/>
                </a:solidFill>
              </a:rPr>
              <a:t>L</a:t>
            </a:r>
            <a:r>
              <a:rPr lang="en-US" sz="3600" baseline="-25000" dirty="0">
                <a:solidFill>
                  <a:srgbClr val="FFFF00"/>
                </a:solidFill>
              </a:rPr>
              <a:t>g</a:t>
            </a:r>
            <a:r>
              <a:rPr lang="en-US" sz="3600" dirty="0">
                <a:solidFill>
                  <a:srgbClr val="FFFF00"/>
                </a:solidFill>
              </a:rPr>
              <a:t>~12nm</a:t>
            </a:r>
          </a:p>
        </p:txBody>
      </p:sp>
      <p:sp>
        <p:nvSpPr>
          <p:cNvPr id="18" name="文字方塊 8"/>
          <p:cNvSpPr txBox="1"/>
          <p:nvPr/>
        </p:nvSpPr>
        <p:spPr>
          <a:xfrm>
            <a:off x="5762453" y="2315255"/>
            <a:ext cx="1290637" cy="646113"/>
          </a:xfrm>
          <a:prstGeom prst="rect">
            <a:avLst/>
          </a:prstGeom>
          <a:noFill/>
          <a:effectLst>
            <a:outerShdw blurRad="25400" dist="25400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FFF00"/>
                </a:solidFill>
              </a:rPr>
              <a:t>~ 8nm</a:t>
            </a:r>
          </a:p>
        </p:txBody>
      </p:sp>
      <p:cxnSp>
        <p:nvCxnSpPr>
          <p:cNvPr id="18446" name="直線接點 19"/>
          <p:cNvCxnSpPr>
            <a:cxnSpLocks noChangeShapeType="1"/>
          </p:cNvCxnSpPr>
          <p:nvPr/>
        </p:nvCxnSpPr>
        <p:spPr bwMode="auto">
          <a:xfrm>
            <a:off x="5787853" y="2667000"/>
            <a:ext cx="0" cy="1638300"/>
          </a:xfrm>
          <a:prstGeom prst="line">
            <a:avLst/>
          </a:prstGeom>
          <a:noFill/>
          <a:ln w="9525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447" name="直線接點 21"/>
          <p:cNvCxnSpPr>
            <a:cxnSpLocks noChangeShapeType="1"/>
          </p:cNvCxnSpPr>
          <p:nvPr/>
        </p:nvCxnSpPr>
        <p:spPr bwMode="auto">
          <a:xfrm>
            <a:off x="7021340" y="2667000"/>
            <a:ext cx="0" cy="1638300"/>
          </a:xfrm>
          <a:prstGeom prst="line">
            <a:avLst/>
          </a:prstGeom>
          <a:noFill/>
          <a:ln w="9525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" name="直線接點 19"/>
          <p:cNvCxnSpPr/>
          <p:nvPr/>
        </p:nvCxnSpPr>
        <p:spPr bwMode="auto">
          <a:xfrm>
            <a:off x="5904585" y="4811580"/>
            <a:ext cx="1039870" cy="0"/>
          </a:xfrm>
          <a:prstGeom prst="line">
            <a:avLst/>
          </a:prstGeom>
          <a:noFill/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直線單箭頭接點 4"/>
          <p:cNvCxnSpPr/>
          <p:nvPr/>
        </p:nvCxnSpPr>
        <p:spPr bwMode="auto">
          <a:xfrm>
            <a:off x="6425571" y="4414080"/>
            <a:ext cx="0" cy="397500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直線單箭頭接點 22"/>
          <p:cNvCxnSpPr/>
          <p:nvPr/>
        </p:nvCxnSpPr>
        <p:spPr bwMode="auto">
          <a:xfrm flipV="1">
            <a:off x="6442255" y="5118820"/>
            <a:ext cx="0" cy="361504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直線接點 27"/>
          <p:cNvCxnSpPr/>
          <p:nvPr/>
        </p:nvCxnSpPr>
        <p:spPr bwMode="auto">
          <a:xfrm>
            <a:off x="5905636" y="5080415"/>
            <a:ext cx="1039870" cy="0"/>
          </a:xfrm>
          <a:prstGeom prst="line">
            <a:avLst/>
          </a:prstGeom>
          <a:noFill/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文字方塊 8"/>
          <p:cNvSpPr txBox="1"/>
          <p:nvPr/>
        </p:nvSpPr>
        <p:spPr>
          <a:xfrm>
            <a:off x="5159165" y="5426060"/>
            <a:ext cx="2829621" cy="1015663"/>
          </a:xfrm>
          <a:prstGeom prst="rect">
            <a:avLst/>
          </a:prstGeom>
          <a:noFill/>
          <a:effectLst>
            <a:outerShdw blurRad="25400" dist="25400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solidFill>
                  <a:srgbClr val="FFFF00"/>
                </a:solidFill>
              </a:rPr>
              <a:t>t</a:t>
            </a:r>
            <a:r>
              <a:rPr lang="en-US" sz="3600" baseline="-25000" dirty="0" err="1" smtClean="0">
                <a:solidFill>
                  <a:srgbClr val="FFFF00"/>
                </a:solidFill>
              </a:rPr>
              <a:t>ch</a:t>
            </a:r>
            <a:r>
              <a:rPr lang="en-US" sz="3600" dirty="0" smtClean="0">
                <a:solidFill>
                  <a:srgbClr val="FFFF00"/>
                </a:solidFill>
              </a:rPr>
              <a:t>~ 2.5 nm</a:t>
            </a:r>
          </a:p>
          <a:p>
            <a:pPr algn="ctr">
              <a:defRPr/>
            </a:pPr>
            <a:r>
              <a:rPr lang="en-US" sz="2400" b="0" dirty="0" smtClean="0">
                <a:solidFill>
                  <a:srgbClr val="FFFF00"/>
                </a:solidFill>
              </a:rPr>
              <a:t>(1.5/1 nm </a:t>
            </a:r>
            <a:r>
              <a:rPr lang="en-US" sz="2400" b="0" dirty="0" err="1" smtClean="0">
                <a:solidFill>
                  <a:srgbClr val="FFFF00"/>
                </a:solidFill>
              </a:rPr>
              <a:t>InGaAs</a:t>
            </a:r>
            <a:r>
              <a:rPr lang="en-US" sz="2400" b="0" dirty="0" smtClean="0">
                <a:solidFill>
                  <a:srgbClr val="FFFF00"/>
                </a:solidFill>
              </a:rPr>
              <a:t>/</a:t>
            </a:r>
            <a:r>
              <a:rPr lang="en-US" sz="2400" b="0" dirty="0" err="1" smtClean="0">
                <a:solidFill>
                  <a:srgbClr val="FFFF00"/>
                </a:solidFill>
              </a:rPr>
              <a:t>InAs</a:t>
            </a:r>
            <a:r>
              <a:rPr lang="en-US" sz="2400" b="0" dirty="0" smtClean="0">
                <a:solidFill>
                  <a:srgbClr val="FFFF00"/>
                </a:solidFill>
              </a:rPr>
              <a:t>)</a:t>
            </a:r>
            <a:endParaRPr lang="en-US" sz="2400" b="0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99" r="25710"/>
          <a:stretch/>
        </p:blipFill>
        <p:spPr bwMode="auto">
          <a:xfrm>
            <a:off x="232235" y="4849985"/>
            <a:ext cx="2765160" cy="193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228562" y="4869647"/>
            <a:ext cx="1271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Top View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3" name="文字方塊 8"/>
          <p:cNvSpPr txBox="1"/>
          <p:nvPr/>
        </p:nvSpPr>
        <p:spPr>
          <a:xfrm>
            <a:off x="6115966" y="3486150"/>
            <a:ext cx="562975" cy="646331"/>
          </a:xfrm>
          <a:prstGeom prst="rect">
            <a:avLst/>
          </a:prstGeom>
          <a:noFill/>
          <a:effectLst>
            <a:outerShdw blurRad="25400" dist="25400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Ni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35" name="Picture 2" descr="C:\Users\Cheng-Ying\Dropbox\DRC 2015 late news\Figures\FIG1 v3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62" y="793510"/>
            <a:ext cx="2744654" cy="206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49" name="Picture 1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16" t="38196" r="5995" b="-1"/>
          <a:stretch/>
        </p:blipFill>
        <p:spPr bwMode="auto">
          <a:xfrm>
            <a:off x="232235" y="2898677"/>
            <a:ext cx="2765160" cy="1926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文字方塊 30"/>
          <p:cNvSpPr txBox="1"/>
          <p:nvPr/>
        </p:nvSpPr>
        <p:spPr>
          <a:xfrm>
            <a:off x="232234" y="2832785"/>
            <a:ext cx="1728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Cross-</a:t>
            </a:r>
            <a:r>
              <a:rPr lang="en-US" sz="2400" dirty="0" err="1" smtClean="0">
                <a:solidFill>
                  <a:schemeClr val="bg1"/>
                </a:solidFill>
              </a:rPr>
              <a:t>setion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0" name="文字方塊 7"/>
          <p:cNvSpPr txBox="1">
            <a:spLocks noChangeArrowheads="1"/>
          </p:cNvSpPr>
          <p:nvPr/>
        </p:nvSpPr>
        <p:spPr bwMode="auto">
          <a:xfrm>
            <a:off x="3275320" y="3486150"/>
            <a:ext cx="10278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800" dirty="0" err="1" smtClean="0">
                <a:solidFill>
                  <a:srgbClr val="FFFF00"/>
                </a:solidFill>
              </a:rPr>
              <a:t>N+InP</a:t>
            </a:r>
            <a:endParaRPr lang="en-US" altLang="en-US" sz="2800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227825" y="4211550"/>
            <a:ext cx="1931340" cy="0"/>
          </a:xfrm>
          <a:prstGeom prst="line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1913845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|25.4"/>
</p:tagLst>
</file>

<file path=ppt/theme/theme1.xml><?xml version="1.0" encoding="utf-8"?>
<a:theme xmlns:a="http://schemas.openxmlformats.org/drawingml/2006/main" name="very_thin-text_template">
  <a:themeElements>
    <a:clrScheme name="">
      <a:dk1>
        <a:srgbClr val="000000"/>
      </a:dk1>
      <a:lt1>
        <a:srgbClr val="FFFFFF"/>
      </a:lt1>
      <a:dk2>
        <a:srgbClr val="FF0000"/>
      </a:dk2>
      <a:lt2>
        <a:srgbClr val="969696"/>
      </a:lt2>
      <a:accent1>
        <a:srgbClr val="0000FF"/>
      </a:accent1>
      <a:accent2>
        <a:srgbClr val="FF9900"/>
      </a:accent2>
      <a:accent3>
        <a:srgbClr val="FFFFFF"/>
      </a:accent3>
      <a:accent4>
        <a:srgbClr val="000000"/>
      </a:accent4>
      <a:accent5>
        <a:srgbClr val="AAAAFF"/>
      </a:accent5>
      <a:accent6>
        <a:srgbClr val="E78A00"/>
      </a:accent6>
      <a:hlink>
        <a:srgbClr val="33CC33"/>
      </a:hlink>
      <a:folHlink>
        <a:srgbClr val="FFFF00"/>
      </a:folHlink>
    </a:clrScheme>
    <a:fontScheme name="bold_title_template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bold_titl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33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ADAA"/>
        </a:accent5>
        <a:accent6>
          <a:srgbClr val="E78A00"/>
        </a:accent6>
        <a:hlink>
          <a:srgbClr val="969696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_title_template 2">
        <a:dk1>
          <a:srgbClr val="000000"/>
        </a:dk1>
        <a:lt1>
          <a:srgbClr val="FFFFFF"/>
        </a:lt1>
        <a:dk2>
          <a:srgbClr val="CC0000"/>
        </a:dk2>
        <a:lt2>
          <a:srgbClr val="969696"/>
        </a:lt2>
        <a:accent1>
          <a:srgbClr val="0000FF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E78A00"/>
        </a:accent6>
        <a:hlink>
          <a:srgbClr val="33CC33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thin_text_template</Template>
  <TotalTime>5594</TotalTime>
  <Pages>2</Pages>
  <Words>718</Words>
  <Application>Microsoft Office PowerPoint</Application>
  <PresentationFormat>On-screen Show (4:3)</PresentationFormat>
  <Paragraphs>133</Paragraphs>
  <Slides>24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very_thin-text_template</vt:lpstr>
      <vt:lpstr>Graph</vt:lpstr>
      <vt:lpstr>Equation</vt:lpstr>
      <vt:lpstr>KGPlot</vt:lpstr>
      <vt:lpstr>III-V MOS:  Record-Performance Thermally-Limited Devices,  Prospects for  High-On-Current Steep Subthreshold Swing Devices </vt:lpstr>
      <vt:lpstr>Why III-V MOS ?</vt:lpstr>
      <vt:lpstr>Reducing leakage: Vertical spacer, Ultra-thin channel</vt:lpstr>
      <vt:lpstr>Reducing leakage: Vertical spacer, Ultra-thin channel</vt:lpstr>
      <vt:lpstr>Off-state comparison: 2.5 nm vs. 5.0 nm-thick InAs channel</vt:lpstr>
      <vt:lpstr>On-state comparison: 2.5 nm vs. 5.0 nm-thick InAs channel</vt:lpstr>
      <vt:lpstr>ZrO2 vs. HfO2: Peak gm, SS, split-CV, and mobility</vt:lpstr>
      <vt:lpstr>Double-heterojunction MOS: 60 pA/mm leakage</vt:lpstr>
      <vt:lpstr>12 nm  Lg III-V MOS</vt:lpstr>
      <vt:lpstr>  ID-VG and ID-VD curves of 12nm Lg FETs</vt:lpstr>
      <vt:lpstr>Mobility extraction at Lg-25 µm long channel FETs</vt:lpstr>
      <vt:lpstr>Slide 12</vt:lpstr>
      <vt:lpstr>Tunnel FETs: truncating the thermal distribution</vt:lpstr>
      <vt:lpstr>Tunnel FETs: are prospects good ?</vt:lpstr>
      <vt:lpstr>Tunneling Probability</vt:lpstr>
      <vt:lpstr>T-FET on-currents are low, T-FET logic is slow</vt:lpstr>
      <vt:lpstr>Resonant-enhanced tunnel FET</vt:lpstr>
      <vt:lpstr>Electron anti-reflection coatings</vt:lpstr>
      <vt:lpstr>T-FET: single-reflector AR coating</vt:lpstr>
      <vt:lpstr>Limits to impedance-matching bandwidth</vt:lpstr>
      <vt:lpstr>T-FET with 3-layer antireflection coating</vt:lpstr>
      <vt:lpstr>Source superlattice: truncates thermal distribution</vt:lpstr>
      <vt:lpstr>Planar (vs. nanowire) superlattice steep FET</vt:lpstr>
      <vt:lpstr>Slide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Watt-Level  mm-Wave and Sub-mm-Wave Solid State Sources</dc:title>
  <dc:creator>mark rodwell</dc:creator>
  <cp:lastModifiedBy>mark rodwell</cp:lastModifiedBy>
  <cp:revision>153</cp:revision>
  <cp:lastPrinted>2002-08-11T02:20:55Z</cp:lastPrinted>
  <dcterms:created xsi:type="dcterms:W3CDTF">2015-06-16T22:02:43Z</dcterms:created>
  <dcterms:modified xsi:type="dcterms:W3CDTF">2015-07-02T16:34:58Z</dcterms:modified>
</cp:coreProperties>
</file>