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544" r:id="rId2"/>
    <p:sldId id="532" r:id="rId3"/>
    <p:sldId id="556" r:id="rId4"/>
    <p:sldId id="533" r:id="rId5"/>
    <p:sldId id="555" r:id="rId6"/>
    <p:sldId id="557" r:id="rId7"/>
    <p:sldId id="558" r:id="rId8"/>
    <p:sldId id="561" r:id="rId9"/>
    <p:sldId id="562" r:id="rId10"/>
    <p:sldId id="565" r:id="rId11"/>
    <p:sldId id="500" r:id="rId12"/>
    <p:sldId id="564" r:id="rId13"/>
    <p:sldId id="569" r:id="rId14"/>
    <p:sldId id="566" r:id="rId15"/>
    <p:sldId id="567" r:id="rId16"/>
    <p:sldId id="568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00FF00"/>
    <a:srgbClr val="0066FF"/>
    <a:srgbClr val="FF9200"/>
    <a:srgbClr val="BC7300"/>
    <a:srgbClr val="CCECFF"/>
    <a:srgbClr val="969696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88192" autoAdjust="0"/>
  </p:normalViewPr>
  <p:slideViewPr>
    <p:cSldViewPr>
      <p:cViewPr varScale="1">
        <p:scale>
          <a:sx n="96" d="100"/>
          <a:sy n="96" d="100"/>
        </p:scale>
        <p:origin x="-5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514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484" y="4558927"/>
            <a:ext cx="5370233" cy="43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1" tIns="47620" rIns="96881" bIns="47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477838"/>
            <a:ext cx="5443538" cy="408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176893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4143794" y="9119173"/>
            <a:ext cx="3169755" cy="480388"/>
          </a:xfrm>
          <a:prstGeom prst="rect">
            <a:avLst/>
          </a:prstGeom>
          <a:noFill/>
        </p:spPr>
        <p:txBody>
          <a:bodyPr lIns="94719" tIns="47359" rIns="94719" bIns="47359"/>
          <a:lstStyle>
            <a:lvl1pPr>
              <a:defRPr sz="4600" b="1">
                <a:solidFill>
                  <a:schemeClr val="tx2"/>
                </a:solidFill>
                <a:latin typeface="Arial" charset="0"/>
              </a:defRPr>
            </a:lvl1pPr>
            <a:lvl2pPr marL="769584" indent="-295994">
              <a:defRPr sz="4600" b="1">
                <a:solidFill>
                  <a:schemeClr val="tx2"/>
                </a:solidFill>
                <a:latin typeface="Arial" charset="0"/>
              </a:defRPr>
            </a:lvl2pPr>
            <a:lvl3pPr marL="1183976" indent="-236795">
              <a:defRPr sz="4600" b="1">
                <a:solidFill>
                  <a:schemeClr val="tx2"/>
                </a:solidFill>
                <a:latin typeface="Arial" charset="0"/>
              </a:defRPr>
            </a:lvl3pPr>
            <a:lvl4pPr marL="1657565" indent="-236795">
              <a:defRPr sz="4600" b="1">
                <a:solidFill>
                  <a:schemeClr val="tx2"/>
                </a:solidFill>
                <a:latin typeface="Arial" charset="0"/>
              </a:defRPr>
            </a:lvl4pPr>
            <a:lvl5pPr marL="2131155" indent="-236795">
              <a:defRPr sz="4600" b="1">
                <a:solidFill>
                  <a:schemeClr val="tx2"/>
                </a:solidFill>
                <a:latin typeface="Arial" charset="0"/>
              </a:defRPr>
            </a:lvl5pPr>
            <a:lvl6pPr marL="2604746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6pPr>
            <a:lvl7pPr marL="3078335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7pPr>
            <a:lvl8pPr marL="3551926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8pPr>
            <a:lvl9pPr marL="4025515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2F7B8390-0662-4FE9-A13D-72553D7CA19F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299957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7689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746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842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375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8283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A45F2A-BB44-44EA-98B4-C197C37F6D6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47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5231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Area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cxnSp>
        <p:nvCxnSpPr>
          <p:cNvPr id="8196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sldNum="0" hdr="0" dt="0"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8899" y="395005"/>
            <a:ext cx="8552363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4000" b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36600" y="3124200"/>
            <a:ext cx="76247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9000"/>
              </a:lnSpc>
            </a:pPr>
            <a:endParaRPr lang="en-US" altLang="en-US" i="1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-27450"/>
            <a:ext cx="9144000" cy="29004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200" dirty="0">
                <a:latin typeface="Calibri" panose="020F0502020204030204" pitchFamily="34" charset="0"/>
                <a:cs typeface="Arial Bold" panose="020B0704020202020204" pitchFamily="34" charset="0"/>
              </a:rPr>
              <a:t>Comparison of Ultra-Thin </a:t>
            </a:r>
            <a:r>
              <a:rPr lang="en-US" altLang="en-US" sz="4200" dirty="0" err="1">
                <a:latin typeface="Calibri" panose="020F0502020204030204" pitchFamily="34" charset="0"/>
                <a:cs typeface="Arial Bold" panose="020B0704020202020204" pitchFamily="34" charset="0"/>
              </a:rPr>
              <a:t>InAs</a:t>
            </a:r>
            <a:r>
              <a:rPr lang="en-US" altLang="en-US" sz="4200" dirty="0">
                <a:latin typeface="Calibri" panose="020F0502020204030204" pitchFamily="34" charset="0"/>
                <a:cs typeface="Arial Bold" panose="020B0704020202020204" pitchFamily="34" charset="0"/>
              </a:rPr>
              <a:t> and </a:t>
            </a:r>
            <a:r>
              <a:rPr lang="en-US" altLang="en-US" sz="4200" dirty="0" err="1">
                <a:latin typeface="Calibri" panose="020F0502020204030204" pitchFamily="34" charset="0"/>
                <a:cs typeface="Arial Bold" panose="020B0704020202020204" pitchFamily="34" charset="0"/>
              </a:rPr>
              <a:t>InGaAs</a:t>
            </a:r>
            <a:r>
              <a:rPr lang="en-US" altLang="en-US" sz="4200" dirty="0">
                <a:latin typeface="Calibri" panose="020F0502020204030204" pitchFamily="34" charset="0"/>
                <a:cs typeface="Arial Bold" panose="020B0704020202020204" pitchFamily="34" charset="0"/>
              </a:rPr>
              <a:t> Quantum Wells </a:t>
            </a:r>
            <a:r>
              <a:rPr lang="en-US" altLang="en-US" sz="42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and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Ultra-Thin-Body </a:t>
            </a:r>
            <a:r>
              <a:rPr lang="en-US" altLang="en-US" sz="4200" dirty="0">
                <a:latin typeface="Calibri" panose="020F0502020204030204" pitchFamily="34" charset="0"/>
                <a:cs typeface="Arial Bold" panose="020B0704020202020204" pitchFamily="34" charset="0"/>
              </a:rPr>
              <a:t>Surface-Channel MOSFETs </a:t>
            </a:r>
            <a:endParaRPr lang="fr-FR" altLang="en-US" sz="4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70640" y="3015695"/>
            <a:ext cx="8851076" cy="363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u="sng" dirty="0" smtClean="0">
                <a:latin typeface="Calibri" panose="020F0502020204030204" pitchFamily="34" charset="0"/>
                <a:cs typeface="Arial Bold" panose="020B0704020202020204" pitchFamily="34" charset="0"/>
              </a:rPr>
              <a:t>Cheng-Ying Huang</a:t>
            </a:r>
            <a:r>
              <a:rPr lang="en-US" altLang="en-US" sz="2300" u="sng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3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Sanghoon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 Lee</a:t>
            </a:r>
            <a:r>
              <a:rPr lang="en-US" altLang="en-US" sz="2300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Evan Wilson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3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3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Pengyu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 Long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3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Michael Povolotskyi</a:t>
            </a:r>
            <a:r>
              <a:rPr lang="en-US" altLang="en-US" sz="2300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3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30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Varistha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 Chobpattana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Susanne Stemmer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Arthur Gossard</a:t>
            </a:r>
            <a:r>
              <a:rPr lang="en-US" altLang="en-US" sz="2300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1,2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Gerhard Klimeck</a:t>
            </a:r>
            <a:r>
              <a:rPr lang="en-US" altLang="en-US" sz="2300" baseline="30000" dirty="0">
                <a:latin typeface="Calibri" panose="020F0502020204030204" pitchFamily="34" charset="0"/>
                <a:cs typeface="Arial Bold" panose="020B0704020202020204" pitchFamily="34" charset="0"/>
              </a:rPr>
              <a:t>3</a:t>
            </a:r>
            <a:r>
              <a:rPr lang="en-US" altLang="en-US" sz="23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and Mark Rodwell</a:t>
            </a:r>
            <a:r>
              <a:rPr lang="en-US" altLang="en-US" sz="2300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00" baseline="30000" dirty="0" smtClean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b="0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300" b="0" dirty="0" smtClean="0">
                <a:latin typeface="Calibri" panose="020F0502020204030204" pitchFamily="34" charset="0"/>
                <a:cs typeface="Arial Bold" panose="020B0704020202020204" pitchFamily="34" charset="0"/>
              </a:rPr>
              <a:t>ECE, University of California, Santa Barbara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b="0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300" b="0" dirty="0" smtClean="0">
                <a:latin typeface="Calibri" panose="020F0502020204030204" pitchFamily="34" charset="0"/>
                <a:cs typeface="Arial Bold" panose="020B0704020202020204" pitchFamily="34" charset="0"/>
              </a:rPr>
              <a:t>Materials Department, University of California, Santa Barbara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300" b="0" baseline="30000" dirty="0" smtClean="0">
                <a:latin typeface="Calibri" panose="020F0502020204030204" pitchFamily="34" charset="0"/>
                <a:cs typeface="Arial Bold" panose="020B0704020202020204" pitchFamily="34" charset="0"/>
              </a:rPr>
              <a:t>3</a:t>
            </a:r>
            <a:r>
              <a:rPr lang="en-US" altLang="en-US" sz="2300" b="0" dirty="0" smtClean="0">
                <a:latin typeface="Calibri" panose="020F0502020204030204" pitchFamily="34" charset="0"/>
                <a:cs typeface="Arial Bold" panose="020B0704020202020204" pitchFamily="34" charset="0"/>
              </a:rPr>
              <a:t>Network for Computational Nanotechnology, Purdue University, West Lafayette, IN</a:t>
            </a:r>
            <a:endParaRPr lang="en-US" altLang="en-US" sz="2300" b="0" dirty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00" b="0" dirty="0" smtClean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dirty="0" smtClean="0">
                <a:latin typeface="Calibri" panose="020F0502020204030204" pitchFamily="34" charset="0"/>
              </a:rPr>
              <a:t>CSW/IPRM 2015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dirty="0" smtClean="0">
                <a:latin typeface="Calibri" panose="020F0502020204030204" pitchFamily="34" charset="0"/>
              </a:rPr>
              <a:t>Santa Barbara, CA</a:t>
            </a:r>
          </a:p>
        </p:txBody>
      </p:sp>
      <p:pic>
        <p:nvPicPr>
          <p:cNvPr id="3078" name="Picture 11" descr="C:\Users\Cheng-Ying\Downloads\ucsbwave-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5" y="5812046"/>
            <a:ext cx="1800000" cy="9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6807" y="5791065"/>
            <a:ext cx="111918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4399178"/>
      </p:ext>
    </p:extLst>
  </p:cSld>
  <p:clrMapOvr>
    <a:masterClrMapping/>
  </p:clrMapOvr>
  <p:transition advTm="155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UCSB L</a:t>
            </a:r>
            <a:r>
              <a:rPr lang="en-US" altLang="en-US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~12 nm III-V MOSFETs (DRC 2015)</a:t>
            </a:r>
          </a:p>
        </p:txBody>
      </p:sp>
      <p:cxnSp>
        <p:nvCxnSpPr>
          <p:cNvPr id="18435" name="直線單箭頭接點 6"/>
          <p:cNvCxnSpPr>
            <a:cxnSpLocks noChangeShapeType="1"/>
          </p:cNvCxnSpPr>
          <p:nvPr/>
        </p:nvCxnSpPr>
        <p:spPr bwMode="auto">
          <a:xfrm>
            <a:off x="542838" y="4440238"/>
            <a:ext cx="228600" cy="0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8436" name="Picture 8" descr="C:\Users\Cheng-Ying\Desktop\Cheng-Ying Huang\1724 HAAD 2M 1kx sp10 128us filtere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5" y="859972"/>
            <a:ext cx="57150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1"/>
          <p:cNvSpPr txBox="1">
            <a:spLocks noChangeArrowheads="1"/>
          </p:cNvSpPr>
          <p:nvPr/>
        </p:nvSpPr>
        <p:spPr bwMode="auto">
          <a:xfrm>
            <a:off x="-36600" y="2066925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FF00"/>
                </a:solidFill>
              </a:rPr>
              <a:t>N+InGaAs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18438" name="文字方塊 7"/>
          <p:cNvSpPr txBox="1">
            <a:spLocks noChangeArrowheads="1"/>
          </p:cNvSpPr>
          <p:nvPr/>
        </p:nvSpPr>
        <p:spPr bwMode="auto">
          <a:xfrm>
            <a:off x="9438" y="4211550"/>
            <a:ext cx="1667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FFFF00"/>
                </a:solidFill>
              </a:rPr>
              <a:t>InP</a:t>
            </a:r>
            <a:r>
              <a:rPr lang="en-US" altLang="en-US" sz="2800" dirty="0" smtClean="0">
                <a:solidFill>
                  <a:srgbClr val="FFFF00"/>
                </a:solidFill>
              </a:rPr>
              <a:t> spacer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18439" name="文字方塊 8"/>
          <p:cNvSpPr txBox="1">
            <a:spLocks noChangeArrowheads="1"/>
          </p:cNvSpPr>
          <p:nvPr/>
        </p:nvSpPr>
        <p:spPr bwMode="auto">
          <a:xfrm>
            <a:off x="161838" y="5410200"/>
            <a:ext cx="122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FF00"/>
                </a:solidFill>
              </a:rPr>
              <a:t>InAlAs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Barrier </a:t>
            </a:r>
          </a:p>
        </p:txBody>
      </p:sp>
      <p:cxnSp>
        <p:nvCxnSpPr>
          <p:cNvPr id="18440" name="直線單箭頭接點 3"/>
          <p:cNvCxnSpPr>
            <a:cxnSpLocks noChangeShapeType="1"/>
          </p:cNvCxnSpPr>
          <p:nvPr/>
        </p:nvCxnSpPr>
        <p:spPr bwMode="auto">
          <a:xfrm>
            <a:off x="2600238" y="2968140"/>
            <a:ext cx="1219200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1" name="直線單箭頭接點 11"/>
          <p:cNvCxnSpPr>
            <a:cxnSpLocks noChangeShapeType="1"/>
          </p:cNvCxnSpPr>
          <p:nvPr/>
        </p:nvCxnSpPr>
        <p:spPr bwMode="auto">
          <a:xfrm>
            <a:off x="2222413" y="2047875"/>
            <a:ext cx="1836737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2" name="直線接點 6"/>
          <p:cNvCxnSpPr>
            <a:cxnSpLocks noChangeShapeType="1"/>
          </p:cNvCxnSpPr>
          <p:nvPr/>
        </p:nvCxnSpPr>
        <p:spPr bwMode="auto">
          <a:xfrm>
            <a:off x="4070263" y="1539875"/>
            <a:ext cx="0" cy="29718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3" name="直線接點 15"/>
          <p:cNvCxnSpPr>
            <a:cxnSpLocks noChangeShapeType="1"/>
          </p:cNvCxnSpPr>
          <p:nvPr/>
        </p:nvCxnSpPr>
        <p:spPr bwMode="auto">
          <a:xfrm>
            <a:off x="2219238" y="1524000"/>
            <a:ext cx="0" cy="29718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文字方塊 8"/>
          <p:cNvSpPr txBox="1"/>
          <p:nvPr/>
        </p:nvSpPr>
        <p:spPr>
          <a:xfrm>
            <a:off x="2295438" y="1295400"/>
            <a:ext cx="1778000" cy="590550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L</a:t>
            </a:r>
            <a:r>
              <a:rPr lang="en-US" sz="3600" baseline="-25000" dirty="0">
                <a:solidFill>
                  <a:srgbClr val="FFFF00"/>
                </a:solidFill>
              </a:rPr>
              <a:t>g</a:t>
            </a:r>
            <a:r>
              <a:rPr lang="en-US" sz="3600" dirty="0">
                <a:solidFill>
                  <a:srgbClr val="FFFF00"/>
                </a:solidFill>
              </a:rPr>
              <a:t>~12nm</a:t>
            </a:r>
          </a:p>
        </p:txBody>
      </p:sp>
      <p:sp>
        <p:nvSpPr>
          <p:cNvPr id="18" name="文字方塊 8"/>
          <p:cNvSpPr txBox="1"/>
          <p:nvPr/>
        </p:nvSpPr>
        <p:spPr>
          <a:xfrm>
            <a:off x="2574838" y="2315255"/>
            <a:ext cx="1290637" cy="646113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~ 8nm</a:t>
            </a:r>
          </a:p>
        </p:txBody>
      </p:sp>
      <p:cxnSp>
        <p:nvCxnSpPr>
          <p:cNvPr id="18446" name="直線接點 19"/>
          <p:cNvCxnSpPr>
            <a:cxnSpLocks noChangeShapeType="1"/>
          </p:cNvCxnSpPr>
          <p:nvPr/>
        </p:nvCxnSpPr>
        <p:spPr bwMode="auto">
          <a:xfrm>
            <a:off x="2600238" y="2667000"/>
            <a:ext cx="0" cy="16383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7" name="直線接點 21"/>
          <p:cNvCxnSpPr>
            <a:cxnSpLocks noChangeShapeType="1"/>
          </p:cNvCxnSpPr>
          <p:nvPr/>
        </p:nvCxnSpPr>
        <p:spPr bwMode="auto">
          <a:xfrm>
            <a:off x="3833725" y="2667000"/>
            <a:ext cx="0" cy="16383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48" name="Rectangle 6"/>
          <p:cNvSpPr txBox="1">
            <a:spLocks noChangeArrowheads="1"/>
          </p:cNvSpPr>
          <p:nvPr/>
        </p:nvSpPr>
        <p:spPr bwMode="auto">
          <a:xfrm>
            <a:off x="8610600" y="661035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0B52B48F-7BC9-43D0-B03A-B70C15739376}" type="slidenum">
              <a:rPr lang="en-US" altLang="en-US" sz="1400">
                <a:latin typeface="Calibri" pitchFamily="34" charset="0"/>
              </a:rPr>
              <a:pPr algn="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10</a:t>
            </a:fld>
            <a:endParaRPr lang="en-US" altLang="en-US" sz="1600">
              <a:latin typeface="Calibri" pitchFamily="34" charset="0"/>
            </a:endParaRPr>
          </a:p>
        </p:txBody>
      </p:sp>
      <p:cxnSp>
        <p:nvCxnSpPr>
          <p:cNvPr id="20" name="直線接點 19"/>
          <p:cNvCxnSpPr/>
          <p:nvPr/>
        </p:nvCxnSpPr>
        <p:spPr bwMode="auto">
          <a:xfrm>
            <a:off x="2716970" y="4811580"/>
            <a:ext cx="1039870" cy="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單箭頭接點 4"/>
          <p:cNvCxnSpPr/>
          <p:nvPr/>
        </p:nvCxnSpPr>
        <p:spPr bwMode="auto">
          <a:xfrm>
            <a:off x="3237956" y="4414080"/>
            <a:ext cx="0" cy="39750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單箭頭接點 22"/>
          <p:cNvCxnSpPr/>
          <p:nvPr/>
        </p:nvCxnSpPr>
        <p:spPr bwMode="auto">
          <a:xfrm flipV="1">
            <a:off x="3254640" y="5118820"/>
            <a:ext cx="0" cy="361504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接點 27"/>
          <p:cNvCxnSpPr/>
          <p:nvPr/>
        </p:nvCxnSpPr>
        <p:spPr bwMode="auto">
          <a:xfrm>
            <a:off x="2718021" y="5080415"/>
            <a:ext cx="1039870" cy="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文字方塊 8"/>
          <p:cNvSpPr txBox="1"/>
          <p:nvPr/>
        </p:nvSpPr>
        <p:spPr>
          <a:xfrm>
            <a:off x="1971550" y="5426060"/>
            <a:ext cx="2829621" cy="1015663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t</a:t>
            </a:r>
            <a:r>
              <a:rPr lang="en-US" sz="3600" baseline="-25000" dirty="0" err="1" smtClean="0">
                <a:solidFill>
                  <a:srgbClr val="FFFF00"/>
                </a:solidFill>
              </a:rPr>
              <a:t>ch</a:t>
            </a:r>
            <a:r>
              <a:rPr lang="en-US" sz="3600" dirty="0" smtClean="0">
                <a:solidFill>
                  <a:srgbClr val="FFFF00"/>
                </a:solidFill>
              </a:rPr>
              <a:t>~ 2.5 nm</a:t>
            </a:r>
          </a:p>
          <a:p>
            <a:pPr algn="ctr">
              <a:defRPr/>
            </a:pPr>
            <a:r>
              <a:rPr lang="en-US" sz="2400" b="0" dirty="0" smtClean="0">
                <a:solidFill>
                  <a:srgbClr val="FFFF00"/>
                </a:solidFill>
              </a:rPr>
              <a:t>(1.5/1 nm </a:t>
            </a:r>
            <a:r>
              <a:rPr lang="en-US" sz="2400" b="0" dirty="0" err="1" smtClean="0">
                <a:solidFill>
                  <a:srgbClr val="FFFF00"/>
                </a:solidFill>
              </a:rPr>
              <a:t>InGaAs</a:t>
            </a:r>
            <a:r>
              <a:rPr lang="en-US" sz="2400" b="0" dirty="0" smtClean="0">
                <a:solidFill>
                  <a:srgbClr val="FFFF00"/>
                </a:solidFill>
              </a:rPr>
              <a:t>/</a:t>
            </a:r>
            <a:r>
              <a:rPr lang="en-US" sz="2400" b="0" dirty="0" err="1" smtClean="0">
                <a:solidFill>
                  <a:srgbClr val="FFFF00"/>
                </a:solidFill>
              </a:rPr>
              <a:t>InAs</a:t>
            </a:r>
            <a:r>
              <a:rPr lang="en-US" sz="2400" b="0" dirty="0" smtClean="0">
                <a:solidFill>
                  <a:srgbClr val="FFFF00"/>
                </a:solidFill>
              </a:rPr>
              <a:t>)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33" name="文字方塊 8"/>
          <p:cNvSpPr txBox="1"/>
          <p:nvPr/>
        </p:nvSpPr>
        <p:spPr>
          <a:xfrm>
            <a:off x="2928351" y="3486150"/>
            <a:ext cx="562975" cy="646331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Ni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" name="文字方塊 7"/>
          <p:cNvSpPr txBox="1">
            <a:spLocks noChangeArrowheads="1"/>
          </p:cNvSpPr>
          <p:nvPr/>
        </p:nvSpPr>
        <p:spPr bwMode="auto">
          <a:xfrm>
            <a:off x="87705" y="3486150"/>
            <a:ext cx="1027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FFFF00"/>
                </a:solidFill>
              </a:rPr>
              <a:t>N+InP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210" y="4211550"/>
            <a:ext cx="1931340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61820" y="6223865"/>
            <a:ext cx="230543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en-US" sz="3200" baseline="-25000" dirty="0" smtClean="0">
                <a:solidFill>
                  <a:schemeClr val="bg1"/>
                </a:solidFill>
              </a:rPr>
              <a:t>on</a:t>
            </a:r>
            <a:r>
              <a:rPr lang="en-US" sz="3200" dirty="0" smtClean="0">
                <a:solidFill>
                  <a:schemeClr val="bg1"/>
                </a:solidFill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off</a:t>
            </a:r>
            <a:r>
              <a:rPr lang="en-US" sz="3200" dirty="0" smtClean="0">
                <a:solidFill>
                  <a:schemeClr val="bg1"/>
                </a:solidFill>
              </a:rPr>
              <a:t>&gt;8.3·10</a:t>
            </a:r>
            <a:r>
              <a:rPr lang="en-US" sz="3200" baseline="30000" dirty="0" smtClean="0">
                <a:solidFill>
                  <a:schemeClr val="bg1"/>
                </a:solidFill>
              </a:rPr>
              <a:t>5</a:t>
            </a:r>
            <a:endParaRPr lang="en-US" sz="3200" baseline="30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3142" y="605979"/>
            <a:ext cx="3294890" cy="2921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0960" y="3198570"/>
            <a:ext cx="3399619" cy="30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81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5613" y="164575"/>
            <a:ext cx="8183562" cy="398463"/>
          </a:xfrm>
        </p:spPr>
        <p:txBody>
          <a:bodyPr/>
          <a:lstStyle/>
          <a:p>
            <a:r>
              <a:rPr lang="en-US" alt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Summary</a:t>
            </a:r>
          </a:p>
        </p:txBody>
      </p:sp>
      <p:sp>
        <p:nvSpPr>
          <p:cNvPr id="29699" name="Rectangle 6"/>
          <p:cNvSpPr txBox="1">
            <a:spLocks noChangeArrowheads="1"/>
          </p:cNvSpPr>
          <p:nvPr/>
        </p:nvSpPr>
        <p:spPr bwMode="auto">
          <a:xfrm>
            <a:off x="8534400" y="656099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11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1070" y="971080"/>
            <a:ext cx="8257075" cy="5270674"/>
          </a:xfrm>
        </p:spPr>
        <p:txBody>
          <a:bodyPr/>
          <a:lstStyle/>
          <a:p>
            <a:r>
              <a:rPr lang="en-US" sz="2500" dirty="0" smtClean="0">
                <a:cs typeface="Arial Bold" panose="020B0704020202020204" pitchFamily="34" charset="0"/>
              </a:rPr>
              <a:t>Below 10 nm logic nodes, ultrathin channels are required. </a:t>
            </a:r>
          </a:p>
          <a:p>
            <a:r>
              <a:rPr lang="en-US" sz="2500" dirty="0" smtClean="0">
                <a:cs typeface="Arial Bold" panose="020B0704020202020204" pitchFamily="34" charset="0"/>
              </a:rPr>
              <a:t>In QW 2DEGs, the electron Hall mobility are similar for </a:t>
            </a:r>
            <a:r>
              <a:rPr lang="en-US" sz="2500" dirty="0" err="1" smtClean="0">
                <a:cs typeface="Arial Bold" panose="020B0704020202020204" pitchFamily="34" charset="0"/>
              </a:rPr>
              <a:t>InGaAs</a:t>
            </a:r>
            <a:r>
              <a:rPr lang="en-US" sz="2500" dirty="0" smtClean="0">
                <a:cs typeface="Arial Bold" panose="020B0704020202020204" pitchFamily="34" charset="0"/>
              </a:rPr>
              <a:t> and </a:t>
            </a:r>
            <a:r>
              <a:rPr lang="en-US" sz="2500" dirty="0" err="1" smtClean="0">
                <a:cs typeface="Arial Bold" panose="020B0704020202020204" pitchFamily="34" charset="0"/>
              </a:rPr>
              <a:t>InAs</a:t>
            </a:r>
            <a:r>
              <a:rPr lang="en-US" sz="2500" dirty="0" smtClean="0">
                <a:cs typeface="Arial Bold" panose="020B0704020202020204" pitchFamily="34" charset="0"/>
              </a:rPr>
              <a:t> wells as the wells thinned to 2~3nm.</a:t>
            </a:r>
          </a:p>
          <a:p>
            <a:r>
              <a:rPr lang="en-US" sz="2500" dirty="0" smtClean="0">
                <a:cs typeface="Arial Bold" panose="020B0704020202020204" pitchFamily="34" charset="0"/>
              </a:rPr>
              <a:t>In UTB MOSFETs, 3 nm </a:t>
            </a:r>
            <a:r>
              <a:rPr lang="en-US" sz="2500" dirty="0" err="1" smtClean="0">
                <a:cs typeface="Arial Bold" panose="020B0704020202020204" pitchFamily="34" charset="0"/>
              </a:rPr>
              <a:t>InAs</a:t>
            </a:r>
            <a:r>
              <a:rPr lang="en-US" sz="2500" dirty="0" smtClean="0">
                <a:cs typeface="Arial Bold" panose="020B0704020202020204" pitchFamily="34" charset="0"/>
              </a:rPr>
              <a:t> channels significantly improve on-state current and </a:t>
            </a:r>
            <a:r>
              <a:rPr lang="en-US" sz="2500" dirty="0" err="1" smtClean="0">
                <a:cs typeface="Arial Bold" panose="020B0704020202020204" pitchFamily="34" charset="0"/>
              </a:rPr>
              <a:t>transconductance</a:t>
            </a:r>
            <a:r>
              <a:rPr lang="en-US" sz="2500" dirty="0" smtClean="0">
                <a:cs typeface="Arial Bold" panose="020B0704020202020204" pitchFamily="34" charset="0"/>
              </a:rPr>
              <a:t> (~1.6:1), and reduce channel resistance as compared to 3 nm </a:t>
            </a:r>
            <a:r>
              <a:rPr lang="en-US" sz="2500" dirty="0" err="1" smtClean="0">
                <a:cs typeface="Arial Bold" panose="020B0704020202020204" pitchFamily="34" charset="0"/>
              </a:rPr>
              <a:t>InGaAs</a:t>
            </a:r>
            <a:r>
              <a:rPr lang="en-US" sz="2500" dirty="0" smtClean="0">
                <a:cs typeface="Arial Bold" panose="020B0704020202020204" pitchFamily="34" charset="0"/>
              </a:rPr>
              <a:t> channel.</a:t>
            </a:r>
          </a:p>
          <a:p>
            <a:r>
              <a:rPr lang="en-US" sz="2500" dirty="0" smtClean="0">
                <a:cs typeface="Arial Bold" panose="020B0704020202020204" pitchFamily="34" charset="0"/>
              </a:rPr>
              <a:t>Purdue’s tight-binding calculations show large ~0.6 eV </a:t>
            </a:r>
            <a:r>
              <a:rPr lang="el-GR" sz="2500" dirty="0" smtClean="0">
                <a:cs typeface="Arial Bold" panose="020B0704020202020204" pitchFamily="34" charset="0"/>
              </a:rPr>
              <a:t>Γ</a:t>
            </a:r>
            <a:r>
              <a:rPr lang="en-US" sz="2500" dirty="0" smtClean="0">
                <a:cs typeface="Arial Bold" panose="020B0704020202020204" pitchFamily="34" charset="0"/>
              </a:rPr>
              <a:t>–L splitting in 3 nm </a:t>
            </a:r>
            <a:r>
              <a:rPr lang="en-US" sz="2500" dirty="0" err="1" smtClean="0">
                <a:cs typeface="Arial Bold" panose="020B0704020202020204" pitchFamily="34" charset="0"/>
              </a:rPr>
              <a:t>InGaAs</a:t>
            </a:r>
            <a:r>
              <a:rPr lang="en-US" sz="2500" dirty="0" smtClean="0">
                <a:cs typeface="Arial Bold" panose="020B0704020202020204" pitchFamily="34" charset="0"/>
              </a:rPr>
              <a:t> channels, ruling out the possibility of electron population in L-valley.</a:t>
            </a:r>
          </a:p>
          <a:p>
            <a:r>
              <a:rPr lang="en-US" sz="2500" dirty="0" smtClean="0">
                <a:cs typeface="Arial Bold" panose="020B0704020202020204" pitchFamily="34" charset="0"/>
              </a:rPr>
              <a:t>UCSB C-V measurements show large dispersion in 3 nm </a:t>
            </a:r>
            <a:r>
              <a:rPr lang="en-US" sz="2500" dirty="0" err="1" smtClean="0">
                <a:cs typeface="Arial Bold" panose="020B0704020202020204" pitchFamily="34" charset="0"/>
              </a:rPr>
              <a:t>InGaAs</a:t>
            </a:r>
            <a:r>
              <a:rPr lang="en-US" sz="2500" dirty="0" smtClean="0">
                <a:cs typeface="Arial Bold" panose="020B0704020202020204" pitchFamily="34" charset="0"/>
              </a:rPr>
              <a:t> channels</a:t>
            </a:r>
            <a:r>
              <a:rPr lang="en-US" sz="2500" smtClean="0">
                <a:cs typeface="Arial Bold" panose="020B0704020202020204" pitchFamily="34" charset="0"/>
              </a:rPr>
              <a:t>, </a:t>
            </a:r>
            <a:r>
              <a:rPr lang="en-US" sz="2500" smtClean="0">
                <a:cs typeface="Arial Bold" panose="020B0704020202020204" pitchFamily="34" charset="0"/>
              </a:rPr>
              <a:t>possibly indicating </a:t>
            </a:r>
            <a:r>
              <a:rPr lang="en-US" sz="2500" dirty="0" smtClean="0">
                <a:cs typeface="Arial Bold" panose="020B0704020202020204" pitchFamily="34" charset="0"/>
              </a:rPr>
              <a:t>the significant electron interactions with oxide traps. (As-As </a:t>
            </a:r>
            <a:r>
              <a:rPr lang="en-US" sz="2500" smtClean="0">
                <a:cs typeface="Arial Bold" panose="020B0704020202020204" pitchFamily="34" charset="0"/>
              </a:rPr>
              <a:t>anti-bonding </a:t>
            </a:r>
            <a:r>
              <a:rPr lang="en-US" sz="2500" smtClean="0">
                <a:cs typeface="Arial Bold" panose="020B0704020202020204" pitchFamily="34" charset="0"/>
              </a:rPr>
              <a:t>may be</a:t>
            </a:r>
            <a:r>
              <a:rPr lang="en-US" sz="2500" smtClean="0">
                <a:cs typeface="Arial Bold" panose="020B0704020202020204" pitchFamily="34" charset="0"/>
              </a:rPr>
              <a:t> </a:t>
            </a:r>
            <a:r>
              <a:rPr lang="en-US" sz="2500" dirty="0" smtClean="0">
                <a:cs typeface="Arial Bold" panose="020B0704020202020204" pitchFamily="34" charset="0"/>
              </a:rPr>
              <a:t>the culprit)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5"/>
          <p:cNvSpPr txBox="1">
            <a:spLocks noChangeArrowheads="1"/>
          </p:cNvSpPr>
          <p:nvPr/>
        </p:nvSpPr>
        <p:spPr bwMode="auto">
          <a:xfrm>
            <a:off x="3073460" y="6517993"/>
            <a:ext cx="2555740" cy="3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82030" tIns="41015" rIns="82030" bIns="41015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 smtClean="0"/>
              <a:t>cyhuang@ece.ucsb.edu</a:t>
            </a:r>
            <a:endParaRPr lang="en-US" altLang="en-US" sz="1600" i="1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5805" y="1521054"/>
            <a:ext cx="74310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</a:rPr>
              <a:t>Thanks for your attention!</a:t>
            </a:r>
            <a:br>
              <a:rPr lang="en-US" altLang="en-US" sz="3600" b="1" dirty="0">
                <a:solidFill>
                  <a:srgbClr val="000000"/>
                </a:solidFill>
              </a:rPr>
            </a:br>
            <a:r>
              <a:rPr lang="en-US" altLang="en-US" sz="3600" b="1" dirty="0">
                <a:solidFill>
                  <a:srgbClr val="000000"/>
                </a:solidFill>
              </a:rPr>
              <a:t>Questions?</a:t>
            </a:r>
            <a:r>
              <a:rPr lang="en-US" altLang="en-US" sz="3600" u="sng" dirty="0">
                <a:solidFill>
                  <a:srgbClr val="000000"/>
                </a:solidFill>
              </a:rPr>
              <a:t/>
            </a:r>
            <a:br>
              <a:rPr lang="en-US" altLang="en-US" sz="3600" u="sng" dirty="0">
                <a:solidFill>
                  <a:srgbClr val="000000"/>
                </a:solidFill>
              </a:rPr>
            </a:b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2968140"/>
            <a:ext cx="8610600" cy="291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/>
              <a:t>This research was supported by the SRC Non-classical CMOS Research Center (Task 1437.009) and GLOBALFOUNDRIES(Task 2540.001).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/>
              <a:t>A portion of this work was done in the UCSB nanofabrication facility, part of NSF funded NNIN network.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/>
              <a:t>This work was partially supported by the MRSEC Program of the National Science Foundation under Award No. DMR 1121053. 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1000" y="76200"/>
            <a:ext cx="3576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Acknowledgment</a:t>
            </a:r>
            <a:endParaRPr lang="en-US" alt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11" descr="C:\Users\Cheng-Ying\Downloads\ucsbwave-cmy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5" y="5812046"/>
            <a:ext cx="1800000" cy="9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6807" y="5791065"/>
            <a:ext cx="111918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0174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800" dirty="0">
              <a:solidFill>
                <a:srgbClr val="000000"/>
              </a:solidFill>
              <a:latin typeface="Arial Narrow"/>
              <a:ea typeface="+mn-ea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>
                <a:solidFill>
                  <a:srgbClr val="FFFFFF"/>
                </a:solidFill>
                <a:latin typeface="Arial Narrow"/>
                <a:ea typeface="+mn-ea"/>
              </a:rPr>
              <a:t>(backup slides follow)</a:t>
            </a:r>
          </a:p>
        </p:txBody>
      </p:sp>
    </p:spTree>
    <p:extLst>
      <p:ext uri="{BB962C8B-B14F-4D97-AF65-F5344CB8AC3E}">
        <p14:creationId xmlns:p14="http://schemas.microsoft.com/office/powerpoint/2010/main" xmlns="" val="322824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in different channel design: 25 µm-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20" y="886905"/>
            <a:ext cx="8891949" cy="4001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469" y="5234035"/>
            <a:ext cx="806505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/>
              <a:t>m</a:t>
            </a:r>
            <a:r>
              <a:rPr lang="en-US" sz="3200" i="1" dirty="0" smtClean="0"/>
              <a:t>*, C</a:t>
            </a:r>
            <a:r>
              <a:rPr lang="en-US" sz="3200" i="1" baseline="-25000" dirty="0" smtClean="0"/>
              <a:t>g-</a:t>
            </a:r>
            <a:r>
              <a:rPr lang="en-US" sz="3200" i="1" baseline="-25000" dirty="0" err="1" smtClean="0"/>
              <a:t>ch</a:t>
            </a:r>
            <a:r>
              <a:rPr lang="en-US" sz="3200" i="1" dirty="0" smtClean="0"/>
              <a:t>, R</a:t>
            </a:r>
            <a:r>
              <a:rPr lang="en-US" sz="3200" i="1" baseline="-25000" dirty="0" smtClean="0"/>
              <a:t>S/D </a:t>
            </a:r>
            <a:r>
              <a:rPr lang="en-US" sz="3200" i="1" dirty="0" smtClean="0"/>
              <a:t>more important for ballistic FETs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419689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497" y="90096"/>
            <a:ext cx="8627005" cy="66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16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0" y="82968"/>
            <a:ext cx="9117460" cy="6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39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75" y="-27450"/>
            <a:ext cx="8149155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Why III-V FETs? Why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Ultra-thin </a:t>
            </a: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channel? 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0210" y="779055"/>
            <a:ext cx="910379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250" dirty="0" smtClean="0">
                <a:latin typeface="Calibri" pitchFamily="34" charset="0"/>
              </a:rPr>
              <a:t>III-V channel: low electron effective mass</a:t>
            </a:r>
            <a:r>
              <a:rPr lang="en-US" altLang="en-US" sz="225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250" dirty="0" smtClean="0">
                <a:latin typeface="Calibri" pitchFamily="34" charset="0"/>
              </a:rPr>
              <a:t>high velocity, high mobility</a:t>
            </a:r>
            <a:r>
              <a:rPr lang="en-US" altLang="en-US" sz="225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altLang="en-US" sz="2250" dirty="0" smtClean="0">
                <a:latin typeface="Calibri" pitchFamily="34" charset="0"/>
              </a:rPr>
              <a:t> higher current at lower V</a:t>
            </a:r>
            <a:r>
              <a:rPr lang="en-US" altLang="en-US" sz="2250" baseline="-25000" dirty="0" smtClean="0">
                <a:latin typeface="Calibri" pitchFamily="34" charset="0"/>
              </a:rPr>
              <a:t>DD</a:t>
            </a:r>
            <a:r>
              <a:rPr lang="en-US" altLang="en-US" sz="2250" dirty="0" smtClean="0">
                <a:latin typeface="Calibri" pitchFamily="34" charset="0"/>
                <a:sym typeface="Wingdings" panose="05000000000000000000" pitchFamily="2" charset="2"/>
              </a:rPr>
              <a:t> reducing switching power</a:t>
            </a:r>
            <a:endParaRPr lang="en-US" altLang="en-US" sz="225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altLang="en-US" sz="2250" dirty="0" smtClean="0">
                <a:solidFill>
                  <a:srgbClr val="FF0000"/>
                </a:solidFill>
                <a:latin typeface="Calibri" pitchFamily="34" charset="0"/>
              </a:rPr>
              <a:t>Channel thickness (</a:t>
            </a:r>
            <a:r>
              <a:rPr lang="en-US" altLang="en-US" sz="2250" dirty="0" err="1" smtClean="0">
                <a:solidFill>
                  <a:srgbClr val="FF0000"/>
                </a:solidFill>
                <a:latin typeface="Calibri" panose="020F0502020204030204" pitchFamily="34" charset="0"/>
                <a:cs typeface="Helvetica" pitchFamily="34" charset="0"/>
              </a:rPr>
              <a:t>T</a:t>
            </a:r>
            <a:r>
              <a:rPr lang="en-US" altLang="en-US" sz="2250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cs typeface="Helvetica" pitchFamily="34" charset="0"/>
              </a:rPr>
              <a:t>ch</a:t>
            </a:r>
            <a:r>
              <a:rPr lang="en-US" altLang="en-US" sz="2250" dirty="0" smtClean="0">
                <a:solidFill>
                  <a:srgbClr val="FF0000"/>
                </a:solidFill>
                <a:latin typeface="Calibri" pitchFamily="34" charset="0"/>
              </a:rPr>
              <a:t>) must be scaled in proportional to gate length (</a:t>
            </a:r>
            <a:r>
              <a:rPr lang="en-US" altLang="en-US" sz="2250" dirty="0" err="1">
                <a:solidFill>
                  <a:srgbClr val="FF0000"/>
                </a:solidFill>
                <a:latin typeface="Calibri" panose="020F0502020204030204" pitchFamily="34" charset="0"/>
                <a:cs typeface="Helvetica" pitchFamily="34" charset="0"/>
              </a:rPr>
              <a:t>L</a:t>
            </a:r>
            <a:r>
              <a:rPr lang="en-US" altLang="en-US" sz="225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Helvetica" pitchFamily="34" charset="0"/>
              </a:rPr>
              <a:t>g</a:t>
            </a:r>
            <a:r>
              <a:rPr lang="en-US" altLang="en-US" sz="2250" dirty="0" smtClean="0">
                <a:solidFill>
                  <a:srgbClr val="FF0000"/>
                </a:solidFill>
                <a:latin typeface="Calibri" pitchFamily="34" charset="0"/>
              </a:rPr>
              <a:t>) to maintain electrostatic integrity.</a:t>
            </a:r>
          </a:p>
          <a:p>
            <a:pPr>
              <a:defRPr/>
            </a:pPr>
            <a:r>
              <a:rPr lang="en-US" altLang="en-US" sz="2250" dirty="0">
                <a:latin typeface="Calibri" panose="020F0502020204030204" pitchFamily="34" charset="0"/>
                <a:cs typeface="Helvetica" pitchFamily="34" charset="0"/>
              </a:rPr>
              <a:t>For </a:t>
            </a:r>
            <a:r>
              <a:rPr lang="en-US" altLang="en-US" sz="2250" dirty="0" smtClean="0">
                <a:latin typeface="Calibri" panose="020F0502020204030204" pitchFamily="34" charset="0"/>
                <a:cs typeface="Helvetica" pitchFamily="34" charset="0"/>
              </a:rPr>
              <a:t>ultra-thin body (UTB) MOSFETs T</a:t>
            </a:r>
            <a:r>
              <a:rPr lang="en-US" altLang="en-US" sz="2250" baseline="-25000" dirty="0" smtClean="0">
                <a:latin typeface="Calibri" panose="020F0502020204030204" pitchFamily="34" charset="0"/>
                <a:cs typeface="Helvetica" pitchFamily="34" charset="0"/>
              </a:rPr>
              <a:t>ch</a:t>
            </a:r>
            <a:r>
              <a:rPr lang="en-US" altLang="en-US" sz="2250" dirty="0" smtClean="0">
                <a:latin typeface="Calibri" panose="020F0502020204030204" pitchFamily="34" charset="0"/>
                <a:cs typeface="Helvetica" pitchFamily="34" charset="0"/>
              </a:rPr>
              <a:t>~1/4 </a:t>
            </a:r>
            <a:r>
              <a:rPr lang="en-US" altLang="en-US" sz="2250" dirty="0" err="1">
                <a:latin typeface="Calibri" panose="020F0502020204030204" pitchFamily="34" charset="0"/>
                <a:cs typeface="Helvetica" pitchFamily="34" charset="0"/>
              </a:rPr>
              <a:t>L</a:t>
            </a:r>
            <a:r>
              <a:rPr lang="en-US" altLang="en-US" sz="2250" baseline="-25000" dirty="0" err="1">
                <a:latin typeface="Calibri" panose="020F0502020204030204" pitchFamily="34" charset="0"/>
                <a:cs typeface="Helvetica" pitchFamily="34" charset="0"/>
              </a:rPr>
              <a:t>g</a:t>
            </a:r>
            <a:r>
              <a:rPr lang="en-US" altLang="en-US" sz="2250" dirty="0">
                <a:latin typeface="Calibri" panose="020F0502020204030204" pitchFamily="34" charset="0"/>
                <a:cs typeface="Helvetica" pitchFamily="34" charset="0"/>
              </a:rPr>
              <a:t>, and for </a:t>
            </a:r>
            <a:r>
              <a:rPr lang="en-US" altLang="en-US" sz="2250" dirty="0" err="1" smtClean="0">
                <a:latin typeface="Calibri" panose="020F0502020204030204" pitchFamily="34" charset="0"/>
                <a:cs typeface="Helvetica" pitchFamily="34" charset="0"/>
              </a:rPr>
              <a:t>FinFETs</a:t>
            </a:r>
            <a:r>
              <a:rPr lang="en-US" altLang="en-US" sz="2250" dirty="0" smtClean="0">
                <a:latin typeface="Calibri" panose="020F0502020204030204" pitchFamily="34" charset="0"/>
                <a:cs typeface="Helvetica" pitchFamily="34" charset="0"/>
              </a:rPr>
              <a:t> T</a:t>
            </a:r>
            <a:r>
              <a:rPr lang="en-US" altLang="en-US" sz="2250" baseline="-25000" dirty="0" smtClean="0">
                <a:latin typeface="Calibri" panose="020F0502020204030204" pitchFamily="34" charset="0"/>
                <a:cs typeface="Helvetica" pitchFamily="34" charset="0"/>
              </a:rPr>
              <a:t>ch</a:t>
            </a:r>
            <a:r>
              <a:rPr lang="en-US" altLang="en-US" sz="2250" dirty="0" smtClean="0">
                <a:latin typeface="Calibri" panose="020F0502020204030204" pitchFamily="34" charset="0"/>
                <a:cs typeface="Helvetica" pitchFamily="34" charset="0"/>
              </a:rPr>
              <a:t>~1/2 L</a:t>
            </a:r>
            <a:r>
              <a:rPr lang="en-US" altLang="en-US" sz="2250" baseline="-25000" dirty="0" smtClean="0">
                <a:latin typeface="Calibri" panose="020F0502020204030204" pitchFamily="34" charset="0"/>
                <a:cs typeface="Helvetica" pitchFamily="34" charset="0"/>
              </a:rPr>
              <a:t>g</a:t>
            </a:r>
            <a:r>
              <a:rPr lang="en-US" altLang="en-US" sz="2250" dirty="0" smtClean="0">
                <a:latin typeface="Calibri" panose="020F0502020204030204" pitchFamily="34" charset="0"/>
                <a:cs typeface="Helvetica" pitchFamily="34" charset="0"/>
              </a:rPr>
              <a:t>. </a:t>
            </a:r>
          </a:p>
          <a:p>
            <a:pPr>
              <a:defRPr/>
            </a:pPr>
            <a:r>
              <a:rPr lang="en-US" altLang="en-US" sz="2250" dirty="0" smtClean="0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At 7 or 5 nm nodes, channel thickness should be around 2-4 nm.</a:t>
            </a:r>
          </a:p>
          <a:p>
            <a:pPr>
              <a:defRPr/>
            </a:pPr>
            <a:r>
              <a:rPr lang="en-US" altLang="en-US" sz="2250" dirty="0" smtClean="0">
                <a:solidFill>
                  <a:srgbClr val="0000D5"/>
                </a:solidFill>
                <a:latin typeface="Calibri" panose="020F0502020204030204" pitchFamily="34" charset="0"/>
                <a:cs typeface="Helvetica" pitchFamily="34" charset="0"/>
              </a:rPr>
              <a:t>Goal:  Carefully examine </a:t>
            </a:r>
            <a:r>
              <a:rPr lang="en-US" altLang="en-US" sz="2250" i="1" dirty="0" err="1" smtClean="0">
                <a:solidFill>
                  <a:srgbClr val="0000D5"/>
                </a:solidFill>
                <a:latin typeface="Calibri" panose="020F0502020204030204" pitchFamily="34" charset="0"/>
                <a:cs typeface="Helvetica" pitchFamily="34" charset="0"/>
              </a:rPr>
              <a:t>InGaAs</a:t>
            </a:r>
            <a:r>
              <a:rPr lang="en-US" altLang="en-US" sz="2250" dirty="0" smtClean="0">
                <a:solidFill>
                  <a:srgbClr val="0000D5"/>
                </a:solidFill>
                <a:latin typeface="Calibri" panose="020F0502020204030204" pitchFamily="34" charset="0"/>
                <a:cs typeface="Helvetica" pitchFamily="34" charset="0"/>
              </a:rPr>
              <a:t> and </a:t>
            </a:r>
            <a:r>
              <a:rPr lang="en-US" altLang="en-US" sz="2250" i="1" dirty="0" err="1" smtClean="0">
                <a:solidFill>
                  <a:srgbClr val="0000D5"/>
                </a:solidFill>
                <a:latin typeface="Calibri" panose="020F0502020204030204" pitchFamily="34" charset="0"/>
                <a:cs typeface="Helvetica" pitchFamily="34" charset="0"/>
              </a:rPr>
              <a:t>InAs</a:t>
            </a:r>
            <a:r>
              <a:rPr lang="en-US" altLang="en-US" sz="2250" dirty="0">
                <a:solidFill>
                  <a:srgbClr val="0000D5"/>
                </a:solidFill>
                <a:latin typeface="Calibri" panose="020F0502020204030204" pitchFamily="34" charset="0"/>
                <a:cs typeface="Helvetica" pitchFamily="34" charset="0"/>
              </a:rPr>
              <a:t> </a:t>
            </a:r>
            <a:r>
              <a:rPr lang="en-US" altLang="en-US" sz="2250" dirty="0" smtClean="0">
                <a:solidFill>
                  <a:srgbClr val="0000D5"/>
                </a:solidFill>
                <a:latin typeface="Calibri" panose="020F0502020204030204" pitchFamily="34" charset="0"/>
                <a:cs typeface="Helvetica" pitchFamily="34" charset="0"/>
              </a:rPr>
              <a:t>channels. The best design??</a:t>
            </a:r>
            <a:endParaRPr lang="en-US" altLang="en-US" sz="2250" dirty="0" smtClean="0">
              <a:solidFill>
                <a:schemeClr val="accent1"/>
              </a:solidFill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250" y="3727525"/>
            <a:ext cx="1689820" cy="28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490780" y="4043480"/>
            <a:ext cx="16530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W</a:t>
            </a:r>
            <a:r>
              <a:rPr lang="en-US" sz="3000" baseline="-25000" dirty="0" smtClean="0"/>
              <a:t>FIN</a:t>
            </a:r>
            <a:r>
              <a:rPr lang="en-US" sz="3000" dirty="0" smtClean="0"/>
              <a:t>~8nm</a:t>
            </a:r>
            <a:endParaRPr lang="en-US" sz="3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44583" y="6144890"/>
            <a:ext cx="2172390" cy="4308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Intel 14nm </a:t>
            </a:r>
            <a:r>
              <a:rPr lang="en-US" sz="2200" dirty="0" err="1" smtClean="0">
                <a:solidFill>
                  <a:schemeClr val="bg1"/>
                </a:solidFill>
              </a:rPr>
              <a:t>FinFET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52742" y="6546896"/>
            <a:ext cx="1741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Makr</a:t>
            </a:r>
            <a:r>
              <a:rPr lang="en-US" sz="1600" dirty="0" smtClean="0"/>
              <a:t> Bohr, IDF2014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6660" y="3544215"/>
            <a:ext cx="2401649" cy="2646716"/>
          </a:xfrm>
          <a:prstGeom prst="rect">
            <a:avLst/>
          </a:prstGeom>
        </p:spPr>
      </p:pic>
      <p:sp>
        <p:nvSpPr>
          <p:cNvPr id="11" name="文字方塊 2"/>
          <p:cNvSpPr txBox="1"/>
          <p:nvPr/>
        </p:nvSpPr>
        <p:spPr>
          <a:xfrm>
            <a:off x="4149545" y="3582620"/>
            <a:ext cx="13211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</a:t>
            </a:r>
            <a:r>
              <a:rPr lang="en-US" sz="3000" baseline="-25000" dirty="0" smtClean="0"/>
              <a:t>Si</a:t>
            </a:r>
            <a:r>
              <a:rPr lang="en-US" sz="3000" dirty="0" smtClean="0"/>
              <a:t>~5nm</a:t>
            </a:r>
            <a:endParaRPr lang="en-US" sz="3000" dirty="0"/>
          </a:p>
        </p:txBody>
      </p:sp>
      <p:sp>
        <p:nvSpPr>
          <p:cNvPr id="12" name="文字方塊 7"/>
          <p:cNvSpPr txBox="1"/>
          <p:nvPr/>
        </p:nvSpPr>
        <p:spPr>
          <a:xfrm>
            <a:off x="3859541" y="6054453"/>
            <a:ext cx="1787669" cy="7694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STM-</a:t>
            </a:r>
            <a:r>
              <a:rPr lang="en-US" sz="2200" dirty="0" err="1" smtClean="0">
                <a:solidFill>
                  <a:schemeClr val="bg1"/>
                </a:solidFill>
              </a:rPr>
              <a:t>Leti</a:t>
            </a:r>
            <a:r>
              <a:rPr lang="en-US" sz="2200" dirty="0" smtClean="0">
                <a:solidFill>
                  <a:schemeClr val="bg1"/>
                </a:solidFill>
              </a:rPr>
              <a:t>-IBM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 14nm UTBSOI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文字方塊 8"/>
          <p:cNvSpPr txBox="1"/>
          <p:nvPr/>
        </p:nvSpPr>
        <p:spPr>
          <a:xfrm>
            <a:off x="5608935" y="6546896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IEDM2014</a:t>
            </a:r>
            <a:endParaRPr lang="en-US" sz="1600" dirty="0"/>
          </a:p>
        </p:txBody>
      </p:sp>
      <p:graphicFrame>
        <p:nvGraphicFramePr>
          <p:cNvPr id="1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5862863"/>
              </p:ext>
            </p:extLst>
          </p:nvPr>
        </p:nvGraphicFramePr>
        <p:xfrm>
          <a:off x="117020" y="3659430"/>
          <a:ext cx="3379639" cy="2653186"/>
        </p:xfrm>
        <a:graphic>
          <a:graphicData uri="http://schemas.openxmlformats.org/drawingml/2006/table">
            <a:tbl>
              <a:tblPr/>
              <a:tblGrid>
                <a:gridCol w="1113744"/>
                <a:gridCol w="652885"/>
                <a:gridCol w="844910"/>
                <a:gridCol w="768100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300K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Si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InAs</a:t>
                      </a: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PMingLiU" pitchFamily="18" charset="-120"/>
                        <a:cs typeface="Calibri" pitchFamily="34" charset="0"/>
                      </a:endParaRP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InGaAs</a:t>
                      </a: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PMingLiU" pitchFamily="18" charset="-120"/>
                        <a:cs typeface="Calibri" pitchFamily="34" charset="0"/>
                      </a:endParaRP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r>
                        <a:rPr kumimoji="1" lang="en-US" altLang="zh-TW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e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*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0.19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0.023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0.041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l-GR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μ</a:t>
                      </a:r>
                      <a:r>
                        <a:rPr kumimoji="1" lang="en-US" altLang="zh-TW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e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(cm</a:t>
                      </a:r>
                      <a:r>
                        <a:rPr kumimoji="1" lang="en-US" altLang="zh-TW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2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/V·s)</a:t>
                      </a:r>
                      <a:endParaRPr kumimoji="1" lang="el-GR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PMingLiU" pitchFamily="18" charset="-120"/>
                        <a:cs typeface="Calibri" pitchFamily="34" charset="0"/>
                      </a:endParaRP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1450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33000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12000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l-GR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μ</a:t>
                      </a:r>
                      <a:r>
                        <a:rPr kumimoji="1" lang="en-US" altLang="zh-TW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h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(cm</a:t>
                      </a:r>
                      <a:r>
                        <a:rPr kumimoji="1" lang="en-US" altLang="zh-TW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2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/V·s)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370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450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&lt;300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57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Eg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(eV)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1.12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0.354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0.75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l-GR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ε</a:t>
                      </a:r>
                      <a:r>
                        <a:rPr kumimoji="1" lang="en-US" altLang="zh-TW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r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11.7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15.2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13.9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a(Å)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5.43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6.0583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20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defRPr sz="1600" b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(</a:t>
                      </a:r>
                      <a:r>
                        <a:rPr kumimoji="1" lang="en-US" altLang="zh-TW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InP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Calibri" pitchFamily="34" charset="0"/>
                        </a:rPr>
                        <a:t>)</a:t>
                      </a:r>
                    </a:p>
                  </a:txBody>
                  <a:tcPr marT="45759" marB="457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763" y="6331720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Quantum confinement effects!!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73339" y="4030601"/>
            <a:ext cx="1497795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08106"/>
      </p:ext>
    </p:extLst>
  </p:cSld>
  <p:clrMapOvr>
    <a:masterClrMapping/>
  </p:clrMapOvr>
  <p:transition advTm="2839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Helvetica" pitchFamily="34" charset="0"/>
                <a:cs typeface="Helvetica" pitchFamily="34" charset="0"/>
              </a:rPr>
              <a:t>Ultra-thin channel 2DEG: Hall results</a:t>
            </a:r>
          </a:p>
        </p:txBody>
      </p:sp>
      <p:graphicFrame>
        <p:nvGraphicFramePr>
          <p:cNvPr id="6146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7741697"/>
              </p:ext>
            </p:extLst>
          </p:nvPr>
        </p:nvGraphicFramePr>
        <p:xfrm>
          <a:off x="501070" y="3496675"/>
          <a:ext cx="4176712" cy="3248025"/>
        </p:xfrm>
        <a:graphic>
          <a:graphicData uri="http://schemas.openxmlformats.org/presentationml/2006/ole">
            <p:oleObj spid="_x0000_s4402" name="Graph" r:id="rId4" imgW="3291840" imgH="2560320" progId="">
              <p:embed/>
            </p:oleObj>
          </a:graphicData>
        </a:graphic>
      </p:graphicFrame>
      <p:graphicFrame>
        <p:nvGraphicFramePr>
          <p:cNvPr id="614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0483909"/>
              </p:ext>
            </p:extLst>
          </p:nvPr>
        </p:nvGraphicFramePr>
        <p:xfrm>
          <a:off x="4484372" y="3501572"/>
          <a:ext cx="4202113" cy="3268663"/>
        </p:xfrm>
        <a:graphic>
          <a:graphicData uri="http://schemas.openxmlformats.org/presentationml/2006/ole">
            <p:oleObj spid="_x0000_s4403" name="Graph" r:id="rId5" imgW="3291840" imgH="2560320" progId="">
              <p:embed/>
            </p:oleObj>
          </a:graphicData>
        </a:graphic>
      </p:graphicFrame>
      <p:sp>
        <p:nvSpPr>
          <p:cNvPr id="6163" name="內容版面配置區 2"/>
          <p:cNvSpPr>
            <a:spLocks noGrp="1"/>
          </p:cNvSpPr>
          <p:nvPr>
            <p:ph idx="1"/>
          </p:nvPr>
        </p:nvSpPr>
        <p:spPr>
          <a:xfrm>
            <a:off x="309045" y="773220"/>
            <a:ext cx="4370517" cy="2880789"/>
          </a:xfrm>
        </p:spPr>
        <p:txBody>
          <a:bodyPr/>
          <a:lstStyle/>
          <a:p>
            <a:r>
              <a:rPr lang="en-US" altLang="en-US" dirty="0" smtClean="0">
                <a:cs typeface="Helvetica" pitchFamily="34" charset="0"/>
              </a:rPr>
              <a:t>Quantum well (QW) 2DEGs were grown by solid source MBE.</a:t>
            </a:r>
          </a:p>
          <a:p>
            <a:r>
              <a:rPr lang="en-US" altLang="en-US" dirty="0" smtClean="0">
                <a:cs typeface="Helvetica" pitchFamily="34" charset="0"/>
              </a:rPr>
              <a:t>For wide wells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: </a:t>
            </a:r>
            <a:r>
              <a:rPr lang="el-GR" altLang="en-US" dirty="0" smtClean="0">
                <a:cs typeface="Helvetica" pitchFamily="34" charset="0"/>
                <a:sym typeface="Wingdings" pitchFamily="2" charset="2"/>
              </a:rPr>
              <a:t>μ</a:t>
            </a:r>
            <a:r>
              <a:rPr lang="en-US" altLang="en-US" baseline="-25000" dirty="0" err="1" smtClean="0">
                <a:cs typeface="Helvetica" pitchFamily="34" charset="0"/>
                <a:sym typeface="Wingdings" pitchFamily="2" charset="2"/>
              </a:rPr>
              <a:t>InAs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 &gt;</a:t>
            </a:r>
            <a:r>
              <a:rPr lang="el-GR" altLang="en-US" dirty="0" smtClean="0">
                <a:cs typeface="Helvetica" pitchFamily="34" charset="0"/>
                <a:sym typeface="Wingdings" pitchFamily="2" charset="2"/>
              </a:rPr>
              <a:t> μ</a:t>
            </a:r>
            <a:r>
              <a:rPr lang="en-US" altLang="en-US" baseline="-25000" dirty="0" err="1" smtClean="0">
                <a:cs typeface="Helvetica" pitchFamily="34" charset="0"/>
                <a:sym typeface="Wingdings" pitchFamily="2" charset="2"/>
              </a:rPr>
              <a:t>InGaAs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 </a:t>
            </a:r>
          </a:p>
          <a:p>
            <a:r>
              <a:rPr lang="en-US" altLang="en-US" dirty="0" smtClean="0">
                <a:cs typeface="Helvetica" pitchFamily="34" charset="0"/>
              </a:rPr>
              <a:t>For narrow wells (~2 nm):         </a:t>
            </a:r>
            <a:r>
              <a:rPr lang="el-GR" altLang="en-US" dirty="0" smtClean="0">
                <a:cs typeface="Helvetica" pitchFamily="34" charset="0"/>
                <a:sym typeface="Wingdings" pitchFamily="2" charset="2"/>
              </a:rPr>
              <a:t>μ</a:t>
            </a:r>
            <a:r>
              <a:rPr lang="en-US" altLang="en-US" baseline="-25000" dirty="0" err="1" smtClean="0">
                <a:cs typeface="Helvetica" pitchFamily="34" charset="0"/>
                <a:sym typeface="Wingdings" pitchFamily="2" charset="2"/>
              </a:rPr>
              <a:t>InAs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 ≈</a:t>
            </a:r>
            <a:r>
              <a:rPr lang="el-GR" altLang="en-US" dirty="0" smtClean="0">
                <a:cs typeface="Helvetica" pitchFamily="34" charset="0"/>
                <a:sym typeface="Wingdings" pitchFamily="2" charset="2"/>
              </a:rPr>
              <a:t> μ</a:t>
            </a:r>
            <a:r>
              <a:rPr lang="en-US" altLang="en-US" baseline="-25000" dirty="0" err="1" smtClean="0">
                <a:cs typeface="Helvetica" pitchFamily="34" charset="0"/>
                <a:sym typeface="Wingdings" pitchFamily="2" charset="2"/>
              </a:rPr>
              <a:t>InGaAs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 </a:t>
            </a:r>
          </a:p>
          <a:p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Carrier concentration decreases due to increased E</a:t>
            </a:r>
            <a:r>
              <a:rPr lang="en-US" altLang="en-US" baseline="-25000" dirty="0" smtClean="0">
                <a:cs typeface="Helvetica" pitchFamily="34" charset="0"/>
                <a:sym typeface="Wingdings" pitchFamily="2" charset="2"/>
              </a:rPr>
              <a:t>0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.</a:t>
            </a:r>
            <a:r>
              <a:rPr lang="en-US" altLang="en-US" dirty="0" smtClean="0">
                <a:cs typeface="Helvetica" pitchFamily="34" charset="0"/>
              </a:rPr>
              <a:t> </a:t>
            </a:r>
            <a:endParaRPr lang="en-US" altLang="en-US" dirty="0" smtClean="0">
              <a:cs typeface="Helvetica" pitchFamily="34" charset="0"/>
              <a:sym typeface="Wingdings" pitchFamily="2" charset="2"/>
            </a:endParaRPr>
          </a:p>
        </p:txBody>
      </p:sp>
      <p:sp>
        <p:nvSpPr>
          <p:cNvPr id="618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639EFA81-90D8-403A-AE2D-07B2EF5FBE33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3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113" name="Picture 17" descr="C:\Users\Cheng-Ying\Desktop\Dropbox moving folder\My Paper\(2015) IPRM\Fig 1 DH strucutre and band diagram\Fig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430" y="624533"/>
            <a:ext cx="3955715" cy="32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94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標題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What happens in thin wells?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570" y="2215274"/>
            <a:ext cx="4604552" cy="40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47450" y="839399"/>
            <a:ext cx="8453955" cy="1514261"/>
          </a:xfrm>
        </p:spPr>
        <p:txBody>
          <a:bodyPr/>
          <a:lstStyle/>
          <a:p>
            <a:r>
              <a:rPr lang="en-US" altLang="en-US" dirty="0" smtClean="0">
                <a:cs typeface="Helvetica" pitchFamily="34" charset="0"/>
              </a:rPr>
              <a:t>Mobility is limited by interface roughness scattering. Strained </a:t>
            </a:r>
            <a:r>
              <a:rPr lang="en-US" altLang="en-US" dirty="0" err="1" smtClean="0">
                <a:cs typeface="Helvetica" pitchFamily="34" charset="0"/>
              </a:rPr>
              <a:t>InAs</a:t>
            </a:r>
            <a:r>
              <a:rPr lang="en-US" altLang="en-US" dirty="0" smtClean="0">
                <a:cs typeface="Helvetica" pitchFamily="34" charset="0"/>
              </a:rPr>
              <a:t> growth (S-K mode) might induce higher interface roughness.</a:t>
            </a:r>
            <a:endParaRPr lang="en-US" altLang="en-US" dirty="0" smtClean="0">
              <a:cs typeface="Helvetica" pitchFamily="34" charset="0"/>
              <a:sym typeface="Wingdings" pitchFamily="2" charset="2"/>
            </a:endParaRPr>
          </a:p>
          <a:p>
            <a:r>
              <a:rPr lang="en-US" altLang="en-US" dirty="0">
                <a:cs typeface="Helvetica" pitchFamily="34" charset="0"/>
                <a:sym typeface="Wingdings" pitchFamily="2" charset="2"/>
              </a:rPr>
              <a:t>E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lectron effective mass are similar for ~2-3 nm </a:t>
            </a:r>
            <a:r>
              <a:rPr lang="en-US" altLang="en-US" dirty="0" err="1" smtClean="0">
                <a:cs typeface="Helvetica" pitchFamily="34" charset="0"/>
                <a:sym typeface="Wingdings" pitchFamily="2" charset="2"/>
              </a:rPr>
              <a:t>InAs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 and </a:t>
            </a:r>
            <a:r>
              <a:rPr lang="en-US" altLang="en-US" dirty="0" err="1" smtClean="0">
                <a:cs typeface="Helvetica" pitchFamily="34" charset="0"/>
                <a:sym typeface="Wingdings" pitchFamily="2" charset="2"/>
              </a:rPr>
              <a:t>InGaAs</a:t>
            </a:r>
            <a:r>
              <a:rPr lang="en-US" altLang="en-US" dirty="0" smtClean="0">
                <a:cs typeface="Helvetica" pitchFamily="34" charset="0"/>
                <a:sym typeface="Wingdings" pitchFamily="2" charset="2"/>
              </a:rPr>
              <a:t> wells because of non-parabolic band effects.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40" y="2027780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38492" y="6424590"/>
            <a:ext cx="3226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C. Y. Huang et al., J. Appl. Phys. 115, 123711 (2013)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771883" y="5003605"/>
            <a:ext cx="106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µ </a:t>
            </a:r>
            <a:r>
              <a:rPr lang="el-GR" sz="2400" dirty="0" smtClean="0"/>
              <a:t>~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ch</a:t>
            </a:r>
            <a:r>
              <a:rPr lang="en-US" sz="2400" baseline="30000" dirty="0" smtClean="0"/>
              <a:t>-6</a:t>
            </a:r>
            <a:endParaRPr lang="en-US" sz="2400" baseline="300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文字方塊 2"/>
          <p:cNvSpPr txBox="1"/>
          <p:nvPr/>
        </p:nvSpPr>
        <p:spPr>
          <a:xfrm>
            <a:off x="4840835" y="6162309"/>
            <a:ext cx="405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J. Appl. Phys. 77, 2828 (1995), Phys. Rev. B, 52, 1038 (1996),</a:t>
            </a:r>
          </a:p>
          <a:p>
            <a:r>
              <a:rPr lang="en-US" sz="1200" i="1" dirty="0" smtClean="0"/>
              <a:t>Appl. Phys. Lett 64, 2520 (1994), Appl. Phys. Lett 62, 2416 (1993),</a:t>
            </a:r>
          </a:p>
          <a:p>
            <a:r>
              <a:rPr lang="en-US" sz="1200" i="1" dirty="0" smtClean="0"/>
              <a:t>G. </a:t>
            </a:r>
            <a:r>
              <a:rPr lang="en-US" sz="1200" i="1" dirty="0" err="1" smtClean="0"/>
              <a:t>Mugny</a:t>
            </a:r>
            <a:r>
              <a:rPr lang="en-US" sz="1200" i="1" dirty="0" smtClean="0"/>
              <a:t> et al., EUROSOI-ULSI conference 2015.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50718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Ultra-thin body III-V FETs: L</a:t>
            </a:r>
            <a:r>
              <a:rPr lang="en-US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~40 nm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5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55" y="817460"/>
            <a:ext cx="36036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322" y="471815"/>
            <a:ext cx="4533013" cy="331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165" y="3342129"/>
            <a:ext cx="4032525" cy="36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187144" y="4144886"/>
            <a:ext cx="4192831" cy="2433324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300" kern="0" dirty="0" smtClean="0">
                <a:cs typeface="Helvetica" pitchFamily="34" charset="0"/>
              </a:rPr>
              <a:t>UTB FETs with 3 nm channels were fabricated to compare </a:t>
            </a:r>
            <a:r>
              <a:rPr lang="en-US" altLang="en-US" sz="2300" kern="0" dirty="0" err="1" smtClean="0">
                <a:cs typeface="Helvetica" pitchFamily="34" charset="0"/>
              </a:rPr>
              <a:t>InAs</a:t>
            </a:r>
            <a:r>
              <a:rPr lang="en-US" altLang="en-US" sz="2300" kern="0" dirty="0" smtClean="0">
                <a:cs typeface="Helvetica" pitchFamily="34" charset="0"/>
              </a:rPr>
              <a:t> and </a:t>
            </a:r>
            <a:r>
              <a:rPr lang="en-US" altLang="en-US" sz="2300" kern="0" dirty="0" err="1" smtClean="0">
                <a:cs typeface="Helvetica" pitchFamily="34" charset="0"/>
              </a:rPr>
              <a:t>InGaAs</a:t>
            </a:r>
            <a:r>
              <a:rPr lang="en-US" altLang="en-US" sz="2300" kern="0" dirty="0" smtClean="0">
                <a:cs typeface="Helvetica" pitchFamily="34" charset="0"/>
              </a:rPr>
              <a:t> channels.</a:t>
            </a:r>
          </a:p>
          <a:p>
            <a:r>
              <a:rPr lang="en-US" altLang="en-US" sz="2300" kern="0" dirty="0" smtClean="0">
                <a:cs typeface="Helvetica" pitchFamily="34" charset="0"/>
              </a:rPr>
              <a:t>1.6:1 I</a:t>
            </a:r>
            <a:r>
              <a:rPr lang="en-US" altLang="en-US" sz="2300" kern="0" baseline="-25000" dirty="0" smtClean="0">
                <a:cs typeface="Helvetica" pitchFamily="34" charset="0"/>
              </a:rPr>
              <a:t>on</a:t>
            </a:r>
            <a:r>
              <a:rPr lang="en-US" altLang="en-US" sz="2300" kern="0" dirty="0" smtClean="0">
                <a:cs typeface="Helvetica" pitchFamily="34" charset="0"/>
              </a:rPr>
              <a:t> and </a:t>
            </a:r>
            <a:r>
              <a:rPr lang="en-US" altLang="en-US" sz="2300" kern="0" dirty="0" err="1" smtClean="0">
                <a:cs typeface="Helvetica" pitchFamily="34" charset="0"/>
              </a:rPr>
              <a:t>transcoaductance</a:t>
            </a:r>
            <a:r>
              <a:rPr lang="en-US" altLang="en-US" sz="2300" kern="0" dirty="0" smtClean="0">
                <a:cs typeface="Helvetica" pitchFamily="34" charset="0"/>
              </a:rPr>
              <a:t> for </a:t>
            </a:r>
            <a:r>
              <a:rPr lang="en-US" altLang="en-US" sz="2300" kern="0" dirty="0" err="1" smtClean="0">
                <a:cs typeface="Helvetica" pitchFamily="34" charset="0"/>
                <a:sym typeface="Wingdings" pitchFamily="2" charset="2"/>
              </a:rPr>
              <a:t>InAs</a:t>
            </a:r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 channels.</a:t>
            </a:r>
            <a:endParaRPr lang="en-US" altLang="en-US" sz="2300" kern="0" dirty="0">
              <a:cs typeface="Helvetica" pitchFamily="34" charset="0"/>
              <a:sym typeface="Wingdings" pitchFamily="2" charset="2"/>
            </a:endParaRPr>
          </a:p>
          <a:p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10:1 lower </a:t>
            </a:r>
            <a:r>
              <a:rPr lang="en-US" altLang="en-US" sz="2300" kern="0" dirty="0" err="1" smtClean="0">
                <a:cs typeface="Helvetica" pitchFamily="34" charset="0"/>
                <a:sym typeface="Wingdings" pitchFamily="2" charset="2"/>
              </a:rPr>
              <a:t>I</a:t>
            </a:r>
            <a:r>
              <a:rPr lang="en-US" altLang="en-US" sz="2300" kern="0" baseline="-25000" dirty="0" err="1" smtClean="0">
                <a:cs typeface="Helvetica" pitchFamily="34" charset="0"/>
                <a:sym typeface="Wingdings" pitchFamily="2" charset="2"/>
              </a:rPr>
              <a:t>off</a:t>
            </a:r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 for </a:t>
            </a:r>
            <a:r>
              <a:rPr lang="en-US" altLang="en-US" sz="2300" kern="0" dirty="0" err="1" smtClean="0">
                <a:cs typeface="Helvetica" pitchFamily="34" charset="0"/>
                <a:sym typeface="Wingdings" pitchFamily="2" charset="2"/>
              </a:rPr>
              <a:t>InGaAs</a:t>
            </a:r>
            <a:r>
              <a:rPr lang="en-US" altLang="en-US" sz="2300" kern="0" dirty="0" smtClean="0">
                <a:cs typeface="Helvetica" pitchFamily="34" charset="0"/>
                <a:sym typeface="Wingdings" pitchFamily="2" charset="2"/>
              </a:rPr>
              <a:t> 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channels.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620" y="123991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InAs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2632" y="1239915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InGaAs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0655" y="4769102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InGaAs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7645" y="472370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InAs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08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On-state performance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9" y="605714"/>
            <a:ext cx="8950171" cy="366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309045" y="4273910"/>
            <a:ext cx="8679530" cy="2433324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smtClean="0">
                <a:cs typeface="Helvetica" pitchFamily="34" charset="0"/>
              </a:rPr>
              <a:t>Higher I</a:t>
            </a:r>
            <a:r>
              <a:rPr lang="en-US" altLang="en-US" kern="0" baseline="-25000" dirty="0" smtClean="0">
                <a:cs typeface="Helvetica" pitchFamily="34" charset="0"/>
              </a:rPr>
              <a:t>on</a:t>
            </a:r>
            <a:r>
              <a:rPr lang="en-US" altLang="en-US" kern="0" dirty="0" smtClean="0">
                <a:cs typeface="Helvetica" pitchFamily="34" charset="0"/>
              </a:rPr>
              <a:t> and higher g</a:t>
            </a:r>
            <a:r>
              <a:rPr lang="en-US" altLang="en-US" kern="0" baseline="-25000" dirty="0" smtClean="0">
                <a:cs typeface="Helvetica" pitchFamily="34" charset="0"/>
              </a:rPr>
              <a:t>m</a:t>
            </a:r>
            <a:r>
              <a:rPr lang="en-US" altLang="en-US" kern="0" dirty="0" smtClean="0">
                <a:cs typeface="Helvetica" pitchFamily="34" charset="0"/>
              </a:rPr>
              <a:t> for UTB </a:t>
            </a:r>
            <a:r>
              <a:rPr lang="en-US" altLang="en-US" kern="0" dirty="0" err="1" smtClean="0">
                <a:cs typeface="Helvetica" pitchFamily="34" charset="0"/>
              </a:rPr>
              <a:t>InAs</a:t>
            </a:r>
            <a:r>
              <a:rPr lang="en-US" altLang="en-US" kern="0" dirty="0" smtClean="0">
                <a:cs typeface="Helvetica" pitchFamily="34" charset="0"/>
              </a:rPr>
              <a:t> FETs than </a:t>
            </a:r>
            <a:r>
              <a:rPr lang="en-US" altLang="en-US" kern="0" dirty="0" err="1" smtClean="0">
                <a:cs typeface="Helvetica" pitchFamily="34" charset="0"/>
              </a:rPr>
              <a:t>InGaAs</a:t>
            </a:r>
            <a:r>
              <a:rPr lang="en-US" altLang="en-US" kern="0" dirty="0" smtClean="0">
                <a:cs typeface="Helvetica" pitchFamily="34" charset="0"/>
              </a:rPr>
              <a:t> UTB FETs.</a:t>
            </a:r>
          </a:p>
          <a:p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InAs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 FETs achieve g</a:t>
            </a:r>
            <a:r>
              <a:rPr lang="en-US" altLang="en-US" kern="0" baseline="-25000" dirty="0" smtClean="0">
                <a:cs typeface="Helvetica" pitchFamily="34" charset="0"/>
                <a:sym typeface="Wingdings" pitchFamily="2" charset="2"/>
              </a:rPr>
              <a:t>m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=2 </a:t>
            </a:r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mS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/</a:t>
            </a:r>
            <a:r>
              <a:rPr lang="el-GR" altLang="en-US" kern="0" dirty="0">
                <a:cs typeface="Helvetica" pitchFamily="34" charset="0"/>
                <a:sym typeface="Wingdings" pitchFamily="2" charset="2"/>
              </a:rPr>
              <a:t>μ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m, and I</a:t>
            </a:r>
            <a:r>
              <a:rPr lang="en-US" altLang="en-US" kern="0" baseline="-25000" dirty="0" smtClean="0">
                <a:cs typeface="Helvetica" pitchFamily="34" charset="0"/>
                <a:sym typeface="Wingdings" pitchFamily="2" charset="2"/>
              </a:rPr>
              <a:t>on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=400 </a:t>
            </a:r>
            <a:r>
              <a:rPr lang="el-GR" altLang="en-US" kern="0" dirty="0" smtClean="0">
                <a:cs typeface="Helvetica" pitchFamily="34" charset="0"/>
                <a:sym typeface="Wingdings" pitchFamily="2" charset="2"/>
              </a:rPr>
              <a:t>μ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A/</a:t>
            </a:r>
            <a:r>
              <a:rPr lang="el-GR" altLang="en-US" kern="0" dirty="0" smtClean="0">
                <a:cs typeface="Helvetica" pitchFamily="34" charset="0"/>
                <a:sym typeface="Wingdings" pitchFamily="2" charset="2"/>
              </a:rPr>
              <a:t>μ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m at V</a:t>
            </a:r>
            <a:r>
              <a:rPr lang="en-US" altLang="en-US" kern="0" baseline="-25000" dirty="0" smtClean="0">
                <a:cs typeface="Helvetica" pitchFamily="34" charset="0"/>
                <a:sym typeface="Wingdings" pitchFamily="2" charset="2"/>
              </a:rPr>
              <a:t>DS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=0.5V and </a:t>
            </a:r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I</a:t>
            </a:r>
            <a:r>
              <a:rPr lang="en-US" altLang="en-US" kern="0" baseline="-25000" dirty="0" err="1" smtClean="0">
                <a:cs typeface="Helvetica" pitchFamily="34" charset="0"/>
                <a:sym typeface="Wingdings" pitchFamily="2" charset="2"/>
              </a:rPr>
              <a:t>off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=100 </a:t>
            </a:r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nA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/</a:t>
            </a:r>
            <a:r>
              <a:rPr lang="el-GR" altLang="en-US" kern="0" dirty="0" smtClean="0">
                <a:cs typeface="Helvetica" pitchFamily="34" charset="0"/>
                <a:sym typeface="Wingdings" pitchFamily="2" charset="2"/>
              </a:rPr>
              <a:t>μ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m.</a:t>
            </a:r>
            <a:endParaRPr lang="en-US" altLang="en-US" kern="0" dirty="0">
              <a:cs typeface="Helvetica" pitchFamily="34" charset="0"/>
              <a:sym typeface="Wingdings" pitchFamily="2" charset="2"/>
            </a:endParaRPr>
          </a:p>
          <a:p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Similar source/drain resistance (</a:t>
            </a:r>
            <a:r>
              <a:rPr lang="en-US" altLang="en-US" kern="0" dirty="0">
                <a:cs typeface="Helvetica" pitchFamily="34" charset="0"/>
                <a:sym typeface="Wingdings" pitchFamily="2" charset="2"/>
              </a:rPr>
              <a:t>R</a:t>
            </a:r>
            <a:r>
              <a:rPr lang="en-US" altLang="en-US" kern="0" baseline="-25000" dirty="0">
                <a:cs typeface="Helvetica" pitchFamily="34" charset="0"/>
                <a:sym typeface="Wingdings" pitchFamily="2" charset="2"/>
              </a:rPr>
              <a:t>S/D</a:t>
            </a:r>
            <a:r>
              <a:rPr lang="en-US" altLang="en-US" kern="0" dirty="0">
                <a:cs typeface="Helvetica" pitchFamily="34" charset="0"/>
                <a:sym typeface="Wingdings" pitchFamily="2" charset="2"/>
              </a:rPr>
              <a:t> 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) ensures that the performance degradation of </a:t>
            </a:r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InGaAs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 is not from source/drain, but from channel itself (slope).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58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Subthreshold swing and off-state current 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20" y="623995"/>
            <a:ext cx="9026980" cy="376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09044" y="4375316"/>
            <a:ext cx="8834955" cy="2433324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smtClean="0">
                <a:cs typeface="Helvetica" pitchFamily="34" charset="0"/>
              </a:rPr>
              <a:t>Superior SS~83 mV/</a:t>
            </a:r>
            <a:r>
              <a:rPr lang="en-US" altLang="en-US" kern="0" dirty="0" err="1" smtClean="0">
                <a:cs typeface="Helvetica" pitchFamily="34" charset="0"/>
              </a:rPr>
              <a:t>dec.</a:t>
            </a:r>
            <a:r>
              <a:rPr lang="en-US" altLang="en-US" kern="0" dirty="0" smtClean="0">
                <a:cs typeface="Helvetica" pitchFamily="34" charset="0"/>
              </a:rPr>
              <a:t> and DIBL~110 mV/V because of ultra-thin channels and improved electrostatics.</a:t>
            </a:r>
          </a:p>
          <a:p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Minimum </a:t>
            </a:r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I</a:t>
            </a:r>
            <a:r>
              <a:rPr lang="en-US" altLang="en-US" kern="0" baseline="-25000" dirty="0" err="1" smtClean="0">
                <a:cs typeface="Helvetica" pitchFamily="34" charset="0"/>
                <a:sym typeface="Wingdings" pitchFamily="2" charset="2"/>
              </a:rPr>
              <a:t>off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 is 10:1 lower for </a:t>
            </a:r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InGaAs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 channel at short </a:t>
            </a:r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L</a:t>
            </a:r>
            <a:r>
              <a:rPr lang="en-US" altLang="en-US" kern="0" baseline="-25000" dirty="0" err="1" smtClean="0">
                <a:cs typeface="Helvetica" pitchFamily="34" charset="0"/>
                <a:sym typeface="Wingdings" pitchFamily="2" charset="2"/>
              </a:rPr>
              <a:t>g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, where leakage current limited by band-to-band tunneling.</a:t>
            </a:r>
          </a:p>
          <a:p>
            <a:r>
              <a:rPr lang="en-US" altLang="en-US" kern="0" dirty="0" err="1" smtClean="0">
                <a:cs typeface="Helvetica" pitchFamily="34" charset="0"/>
                <a:sym typeface="Wingdings" pitchFamily="2" charset="2"/>
              </a:rPr>
              <a:t>InGaAs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 FETs are limited by gate leakage at long </a:t>
            </a:r>
            <a:r>
              <a:rPr lang="en-US" altLang="en-US" kern="0" dirty="0">
                <a:cs typeface="Helvetica" pitchFamily="34" charset="0"/>
                <a:sym typeface="Wingdings" pitchFamily="2" charset="2"/>
              </a:rPr>
              <a:t>L</a:t>
            </a:r>
            <a:r>
              <a:rPr lang="en-US" altLang="en-US" kern="0" baseline="-25000" dirty="0">
                <a:cs typeface="Helvetica" pitchFamily="34" charset="0"/>
                <a:sym typeface="Wingdings" pitchFamily="2" charset="2"/>
              </a:rPr>
              <a:t>g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7</a:t>
            </a:r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40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640" y="1508750"/>
            <a:ext cx="8516850" cy="36701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456152" cy="398463"/>
          </a:xfrm>
        </p:spPr>
        <p:txBody>
          <a:bodyPr/>
          <a:lstStyle/>
          <a:p>
            <a:r>
              <a:rPr lang="en-US" sz="2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QW-2DEGs and UTB-FETs show different results?</a:t>
            </a:r>
            <a:endParaRPr lang="en-US" sz="2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47450" y="762590"/>
            <a:ext cx="8487505" cy="954956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1</a:t>
            </a:r>
            <a:r>
              <a:rPr lang="en-US" altLang="en-US" kern="0" baseline="30000" dirty="0" smtClean="0">
                <a:cs typeface="Helvetica" pitchFamily="34" charset="0"/>
                <a:sym typeface="Wingdings" pitchFamily="2" charset="2"/>
              </a:rPr>
              <a:t>st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 possible cause: </a:t>
            </a:r>
            <a:r>
              <a:rPr lang="en-US" altLang="en-US" kern="0" dirty="0">
                <a:cs typeface="Helvetica" pitchFamily="34" charset="0"/>
                <a:sym typeface="Wingdings" pitchFamily="2" charset="2"/>
              </a:rPr>
              <a:t>E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lectron population in L valley due to strong quantum confinement  </a:t>
            </a:r>
            <a:r>
              <a:rPr lang="en-US" altLang="en-US" kern="0" dirty="0" smtClean="0">
                <a:solidFill>
                  <a:schemeClr val="accent1"/>
                </a:solidFill>
                <a:cs typeface="Helvetica" pitchFamily="34" charset="0"/>
                <a:sym typeface="Wingdings" pitchFamily="2" charset="2"/>
              </a:rPr>
              <a:t>Unlikely.</a:t>
            </a:r>
            <a:endParaRPr lang="en-US" altLang="en-US" kern="0" dirty="0">
              <a:solidFill>
                <a:schemeClr val="accent1"/>
              </a:solidFill>
              <a:cs typeface="Helvetica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altLang="en-US" kern="0" dirty="0" smtClean="0">
              <a:cs typeface="Helvetica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3" name="TextBox 31"/>
          <p:cNvSpPr txBox="1"/>
          <p:nvPr/>
        </p:nvSpPr>
        <p:spPr>
          <a:xfrm>
            <a:off x="782689" y="2814520"/>
            <a:ext cx="2050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2nm </a:t>
            </a:r>
            <a:r>
              <a:rPr lang="en-US" sz="1800" dirty="0" err="1" smtClean="0"/>
              <a:t>InAlAs</a:t>
            </a:r>
            <a:r>
              <a:rPr lang="en-US" sz="1800" dirty="0" smtClean="0"/>
              <a:t> barrier, </a:t>
            </a:r>
            <a:r>
              <a:rPr lang="en-US" sz="1800" dirty="0" smtClean="0">
                <a:solidFill>
                  <a:srgbClr val="FF0000"/>
                </a:solidFill>
              </a:rPr>
              <a:t>3nm </a:t>
            </a:r>
            <a:r>
              <a:rPr lang="en-US" sz="1800" dirty="0" err="1" smtClean="0">
                <a:solidFill>
                  <a:srgbClr val="FF0000"/>
                </a:solidFill>
              </a:rPr>
              <a:t>InGaAs</a:t>
            </a:r>
            <a:r>
              <a:rPr lang="en-US" sz="1800" dirty="0" smtClean="0">
                <a:solidFill>
                  <a:srgbClr val="FF0000"/>
                </a:solidFill>
              </a:rPr>
              <a:t> channel </a:t>
            </a:r>
            <a:r>
              <a:rPr lang="en-US" sz="1800" dirty="0" smtClean="0"/>
              <a:t>with H passivation on top</a:t>
            </a:r>
            <a:endParaRPr lang="en-US" sz="1800" dirty="0"/>
          </a:p>
          <a:p>
            <a:endParaRPr lang="en-US" dirty="0"/>
          </a:p>
        </p:txBody>
      </p:sp>
      <p:sp>
        <p:nvSpPr>
          <p:cNvPr id="14" name="TextBox 31"/>
          <p:cNvSpPr txBox="1"/>
          <p:nvPr/>
        </p:nvSpPr>
        <p:spPr>
          <a:xfrm>
            <a:off x="40210" y="5254502"/>
            <a:ext cx="2112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libri" panose="020F0502020204030204" pitchFamily="34" charset="0"/>
              </a:rPr>
              <a:t>Courtesy of Evan Wilson, </a:t>
            </a:r>
            <a:r>
              <a:rPr lang="en-US" sz="1800" b="0" dirty="0" err="1" smtClean="0">
                <a:latin typeface="Calibri" panose="020F0502020204030204" pitchFamily="34" charset="0"/>
              </a:rPr>
              <a:t>Pengyu</a:t>
            </a:r>
            <a:r>
              <a:rPr lang="en-US" sz="1800" b="0" dirty="0" smtClean="0">
                <a:latin typeface="Calibri" panose="020F0502020204030204" pitchFamily="34" charset="0"/>
              </a:rPr>
              <a:t> Long, </a:t>
            </a:r>
            <a:r>
              <a:rPr lang="en-US" altLang="en-US" sz="1800" b="0" dirty="0" smtClean="0">
                <a:latin typeface="Calibri" panose="020F0502020204030204" pitchFamily="34" charset="0"/>
                <a:cs typeface="Arial Bold" panose="020B0704020202020204" pitchFamily="34" charset="0"/>
              </a:rPr>
              <a:t>Michael </a:t>
            </a:r>
            <a:r>
              <a:rPr lang="en-US" altLang="en-US" sz="1800" b="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Povolotskyi</a:t>
            </a:r>
            <a:r>
              <a:rPr lang="en-US" altLang="en-US" sz="1800" b="0" dirty="0" smtClean="0">
                <a:latin typeface="Calibri" panose="020F0502020204030204" pitchFamily="34" charset="0"/>
                <a:cs typeface="Arial Bold" panose="020B0704020202020204" pitchFamily="34" charset="0"/>
              </a:rPr>
              <a:t>, and Gerhard </a:t>
            </a:r>
            <a:r>
              <a:rPr lang="en-US" altLang="en-US" sz="1800" b="0" dirty="0" err="1" smtClean="0">
                <a:latin typeface="Calibri" panose="020F0502020204030204" pitchFamily="34" charset="0"/>
                <a:cs typeface="Arial Bold" panose="020B0704020202020204" pitchFamily="34" charset="0"/>
              </a:rPr>
              <a:t>Klimeck</a:t>
            </a:r>
            <a:r>
              <a:rPr lang="en-US" altLang="en-US" sz="1800" b="0" dirty="0" smtClean="0">
                <a:latin typeface="Calibri" panose="020F0502020204030204" pitchFamily="34" charset="0"/>
                <a:cs typeface="Arial Bold" panose="020B0704020202020204" pitchFamily="34" charset="0"/>
              </a:rPr>
              <a:t>.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135" y="5781827"/>
            <a:ext cx="1920240" cy="60435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5007239" y="2727668"/>
            <a:ext cx="19354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2nm </a:t>
            </a:r>
            <a:r>
              <a:rPr lang="en-US" sz="1800" dirty="0" err="1" smtClean="0"/>
              <a:t>InAlAs</a:t>
            </a:r>
            <a:r>
              <a:rPr lang="en-US" sz="1800" dirty="0" smtClean="0"/>
              <a:t> barrier, </a:t>
            </a:r>
            <a:r>
              <a:rPr lang="en-US" sz="1800" dirty="0" smtClean="0">
                <a:solidFill>
                  <a:srgbClr val="FF0000"/>
                </a:solidFill>
              </a:rPr>
              <a:t>3nm </a:t>
            </a:r>
            <a:r>
              <a:rPr lang="en-US" sz="1800" dirty="0" err="1" smtClean="0">
                <a:solidFill>
                  <a:srgbClr val="FF0000"/>
                </a:solidFill>
              </a:rPr>
              <a:t>InAs</a:t>
            </a:r>
            <a:r>
              <a:rPr lang="en-US" sz="1800" dirty="0" smtClean="0">
                <a:solidFill>
                  <a:srgbClr val="FF0000"/>
                </a:solidFill>
              </a:rPr>
              <a:t> channel </a:t>
            </a:r>
            <a:r>
              <a:rPr lang="en-US" sz="1800" dirty="0" smtClean="0"/>
              <a:t>with H passivation on top</a:t>
            </a:r>
            <a:endParaRPr lang="en-US" sz="1800" dirty="0"/>
          </a:p>
          <a:p>
            <a:endParaRPr lang="en-US" dirty="0"/>
          </a:p>
        </p:txBody>
      </p:sp>
      <p:graphicFrame>
        <p:nvGraphicFramePr>
          <p:cNvPr id="15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602942"/>
              </p:ext>
            </p:extLst>
          </p:nvPr>
        </p:nvGraphicFramePr>
        <p:xfrm>
          <a:off x="1998865" y="5195630"/>
          <a:ext cx="4977836" cy="1584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23611"/>
                <a:gridCol w="1600200"/>
                <a:gridCol w="954025"/>
              </a:tblGrid>
              <a:tr h="38100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0.53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Ga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0.47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InAs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2000" b="0" baseline="-25000" dirty="0" smtClean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* at 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Γ 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 [m</a:t>
                      </a:r>
                      <a:r>
                        <a:rPr lang="en-US" sz="2000" b="0" baseline="-25000" dirty="0" smtClean="0"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]</a:t>
                      </a:r>
                      <a:endParaRPr lang="en-US" sz="2000" b="0" dirty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0.080</a:t>
                      </a:r>
                      <a:endParaRPr lang="en-US" sz="2000" b="0" dirty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0.063</a:t>
                      </a:r>
                      <a:endParaRPr lang="en-US" sz="2000" b="0" dirty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Γ – L separation [eV]</a:t>
                      </a:r>
                      <a:endParaRPr lang="en-US" sz="2000" b="0" baseline="0" dirty="0" smtClean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0.596</a:t>
                      </a:r>
                      <a:endParaRPr lang="en-US" sz="2000" b="0" dirty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0.905</a:t>
                      </a:r>
                      <a:endParaRPr lang="en-US" sz="2000" b="0" dirty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2000" b="0" baseline="-25000" dirty="0" smtClean="0"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at Γ  [eV]</a:t>
                      </a:r>
                      <a:endParaRPr lang="en-US" sz="2000" b="0" baseline="0" dirty="0" smtClean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1.06</a:t>
                      </a:r>
                      <a:endParaRPr lang="en-US" sz="2000" b="0" dirty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0.639</a:t>
                      </a:r>
                      <a:endParaRPr lang="en-US" sz="2000" b="0" dirty="0">
                        <a:latin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63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456152" cy="398463"/>
          </a:xfrm>
        </p:spPr>
        <p:txBody>
          <a:bodyPr/>
          <a:lstStyle/>
          <a:p>
            <a:r>
              <a:rPr lang="en-US" sz="2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QW-2DEGs and UTB-FETs show different results?</a:t>
            </a:r>
            <a:endParaRPr lang="en-US" sz="2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47450" y="855866"/>
            <a:ext cx="8453955" cy="1805034"/>
          </a:xfrm>
          <a:prstGeom prst="rect">
            <a:avLst/>
          </a:prstGeom>
        </p:spPr>
        <p:txBody>
          <a:bodyPr/>
          <a:lstStyle>
            <a:lvl1pPr marL="204788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615950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5525" indent="-204788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436688" indent="-206375" algn="l" defTabSz="927100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85975" indent="-231775" algn="l" defTabSz="9271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431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03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75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775" indent="-231775" algn="l" defTabSz="9271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2</a:t>
            </a:r>
            <a:r>
              <a:rPr lang="en-US" altLang="en-US" kern="0" baseline="30000" dirty="0" smtClean="0">
                <a:cs typeface="Helvetica" pitchFamily="34" charset="0"/>
                <a:sym typeface="Wingdings" pitchFamily="2" charset="2"/>
              </a:rPr>
              <a:t>nd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 possible cause: Electron interaction with oxide traps inside conduction band  </a:t>
            </a:r>
            <a:r>
              <a:rPr lang="en-US" altLang="en-US" kern="0" dirty="0" smtClean="0">
                <a:solidFill>
                  <a:schemeClr val="accent1"/>
                </a:solidFill>
                <a:cs typeface="Helvetica" pitchFamily="34" charset="0"/>
                <a:sym typeface="Wingdings" pitchFamily="2" charset="2"/>
              </a:rPr>
              <a:t>Likely</a:t>
            </a: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.</a:t>
            </a:r>
          </a:p>
          <a:p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Electrons in high In% content channels have less scattering and less electron capture by the oxide traps.</a:t>
            </a:r>
          </a:p>
          <a:p>
            <a:pPr>
              <a:buFontTx/>
              <a:buChar char="-"/>
            </a:pPr>
            <a:endParaRPr lang="en-US" altLang="en-US" kern="0" dirty="0" smtClean="0">
              <a:cs typeface="Helvetica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en-US" kern="0" dirty="0" smtClean="0">
                <a:cs typeface="Helvetica" pitchFamily="34" charset="0"/>
                <a:sym typeface="Wingdings" pitchFamily="2" charset="2"/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143" y="2501710"/>
            <a:ext cx="4329570" cy="37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" y="2498580"/>
            <a:ext cx="4823187" cy="375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6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9</a:t>
            </a:r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822" y="6223865"/>
            <a:ext cx="381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J. Robertson et al., J. Appl. Phys. 117, 112806 (2015)</a:t>
            </a:r>
          </a:p>
          <a:p>
            <a:r>
              <a:rPr lang="en-US" sz="1400" i="1" dirty="0"/>
              <a:t>J. </a:t>
            </a:r>
            <a:r>
              <a:rPr lang="en-US" sz="1400" i="1" dirty="0" smtClean="0"/>
              <a:t>Robertson, Appl. Phys. Lett. 94, 152104 (2009)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02430" y="6226995"/>
            <a:ext cx="394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N. </a:t>
            </a:r>
            <a:r>
              <a:rPr lang="en-US" sz="1400" i="1" dirty="0" err="1" smtClean="0"/>
              <a:t>Taoka</a:t>
            </a:r>
            <a:r>
              <a:rPr lang="en-US" sz="1400" i="1" dirty="0" smtClean="0"/>
              <a:t> et al., Trans. Electron Devices. 13, 456 (2011)</a:t>
            </a:r>
          </a:p>
          <a:p>
            <a:r>
              <a:rPr lang="en-US" sz="1400" i="1" dirty="0"/>
              <a:t>N. </a:t>
            </a:r>
            <a:r>
              <a:rPr lang="en-US" sz="1400" i="1" dirty="0" err="1"/>
              <a:t>Taoka</a:t>
            </a:r>
            <a:r>
              <a:rPr lang="en-US" sz="1400" i="1" dirty="0"/>
              <a:t> et al., </a:t>
            </a:r>
            <a:r>
              <a:rPr lang="en-US" sz="1400" i="1" dirty="0" smtClean="0"/>
              <a:t>IEEE IEDM 2011, 610.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69044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_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23166</TotalTime>
  <Pages>2</Pages>
  <Words>1006</Words>
  <Application>Microsoft Office PowerPoint</Application>
  <PresentationFormat>On-screen Show (4:3)</PresentationFormat>
  <Paragraphs>147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thin_text_template</vt:lpstr>
      <vt:lpstr>Graph</vt:lpstr>
      <vt:lpstr>Slide 1</vt:lpstr>
      <vt:lpstr>Why III-V FETs? Why Ultra-thin channel? </vt:lpstr>
      <vt:lpstr>Ultra-thin channel 2DEG: Hall results</vt:lpstr>
      <vt:lpstr>What happens in thin wells?</vt:lpstr>
      <vt:lpstr>Ultra-thin body III-V FETs: Lg~40 nm</vt:lpstr>
      <vt:lpstr>On-state performance</vt:lpstr>
      <vt:lpstr>Subthreshold swing and off-state current </vt:lpstr>
      <vt:lpstr>Why QW-2DEGs and UTB-FETs show different results?</vt:lpstr>
      <vt:lpstr>Why QW-2DEGs and UTB-FETs show different results?</vt:lpstr>
      <vt:lpstr>UCSB Lg~12 nm III-V MOSFETs (DRC 2015)</vt:lpstr>
      <vt:lpstr>Summary</vt:lpstr>
      <vt:lpstr>Slide 12</vt:lpstr>
      <vt:lpstr>Slide 13</vt:lpstr>
      <vt:lpstr>Mobility in different channel design: 25 µm-Lg 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adfasdffasdf</dc:title>
  <dc:creator>mark rodwell</dc:creator>
  <cp:lastModifiedBy>mark rodwell</cp:lastModifiedBy>
  <cp:revision>949</cp:revision>
  <cp:lastPrinted>2015-04-09T23:59:45Z</cp:lastPrinted>
  <dcterms:created xsi:type="dcterms:W3CDTF">2012-05-09T16:46:43Z</dcterms:created>
  <dcterms:modified xsi:type="dcterms:W3CDTF">2015-07-02T22:15:01Z</dcterms:modified>
</cp:coreProperties>
</file>