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532" r:id="rId2"/>
    <p:sldId id="936" r:id="rId3"/>
    <p:sldId id="888" r:id="rId4"/>
    <p:sldId id="937" r:id="rId5"/>
    <p:sldId id="938" r:id="rId6"/>
    <p:sldId id="939" r:id="rId7"/>
    <p:sldId id="920" r:id="rId8"/>
    <p:sldId id="895" r:id="rId9"/>
    <p:sldId id="896" r:id="rId10"/>
    <p:sldId id="898" r:id="rId11"/>
    <p:sldId id="900" r:id="rId12"/>
    <p:sldId id="941" r:id="rId13"/>
    <p:sldId id="906" r:id="rId14"/>
    <p:sldId id="921" r:id="rId15"/>
    <p:sldId id="910" r:id="rId16"/>
    <p:sldId id="911" r:id="rId17"/>
    <p:sldId id="922" r:id="rId18"/>
    <p:sldId id="943" r:id="rId19"/>
    <p:sldId id="923" r:id="rId20"/>
    <p:sldId id="946" r:id="rId21"/>
    <p:sldId id="925" r:id="rId22"/>
    <p:sldId id="927" r:id="rId23"/>
    <p:sldId id="944" r:id="rId24"/>
    <p:sldId id="945" r:id="rId25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B2B2B2"/>
    <a:srgbClr val="CDCDCD"/>
    <a:srgbClr val="DDDDDD"/>
    <a:srgbClr val="33C400"/>
    <a:srgbClr val="F52BCA"/>
    <a:srgbClr val="FFFFFF"/>
    <a:srgbClr val="969696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18" autoAdjust="0"/>
    <p:restoredTop sz="93711" autoAdjust="0"/>
  </p:normalViewPr>
  <p:slideViewPr>
    <p:cSldViewPr>
      <p:cViewPr varScale="1">
        <p:scale>
          <a:sx n="148" d="100"/>
          <a:sy n="148" d="100"/>
        </p:scale>
        <p:origin x="1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21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695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83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34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38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39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6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396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矩形 13"/>
          <p:cNvSpPr/>
          <p:nvPr userDrawn="1"/>
        </p:nvSpPr>
        <p:spPr>
          <a:xfrm>
            <a:off x="8610600" y="6599284"/>
            <a:ext cx="533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865" y="1076255"/>
            <a:ext cx="7696200" cy="1525220"/>
          </a:xfrm>
        </p:spPr>
        <p:txBody>
          <a:bodyPr/>
          <a:lstStyle/>
          <a:p>
            <a:pPr>
              <a:lnSpc>
                <a:spcPct val="117000"/>
              </a:lnSpc>
            </a:pPr>
            <a:r>
              <a:rPr lang="en-US" sz="3600" dirty="0" smtClean="0"/>
              <a:t>Materials for nm Transistors:</a:t>
            </a:r>
            <a:br>
              <a:rPr lang="en-US" sz="3600" dirty="0" smtClean="0"/>
            </a:br>
            <a:r>
              <a:rPr lang="en-US" sz="3600" dirty="0" smtClean="0"/>
              <a:t>2D or 3D ?</a:t>
            </a:r>
            <a:endParaRPr lang="en-US" sz="3400" dirty="0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865" y="3209012"/>
            <a:ext cx="6400800" cy="1329595"/>
          </a:xfrm>
        </p:spPr>
        <p:txBody>
          <a:bodyPr/>
          <a:lstStyle/>
          <a:p>
            <a:pPr algn="l"/>
            <a:r>
              <a:rPr lang="en-US" i="1" dirty="0"/>
              <a:t>Mark Rodwell,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University of California, Santa Barbara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2714629" name="Text Box 5"/>
          <p:cNvSpPr txBox="1">
            <a:spLocks noChangeArrowheads="1"/>
          </p:cNvSpPr>
          <p:nvPr/>
        </p:nvSpPr>
        <p:spPr bwMode="auto">
          <a:xfrm>
            <a:off x="362802" y="0"/>
            <a:ext cx="8155738" cy="28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300" b="0" i="1" dirty="0" smtClean="0">
                <a:latin typeface="Arial" charset="0"/>
              </a:rPr>
              <a:t>Conference on Physics of Compound Semiconductors and Interfaces, January 16, 2018, Kona, Hawaii</a:t>
            </a:r>
            <a:endParaRPr lang="en-US" sz="1300" b="0" i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13725"/>
            <a:ext cx="8229600" cy="609600"/>
          </a:xfrm>
        </p:spPr>
        <p:txBody>
          <a:bodyPr/>
          <a:lstStyle/>
          <a:p>
            <a:r>
              <a:rPr lang="en-US" sz="3200" dirty="0"/>
              <a:t>VLSI FETs: </a:t>
            </a:r>
            <a:r>
              <a:rPr lang="en-US" sz="3200" dirty="0" smtClean="0"/>
              <a:t>increasing drive </a:t>
            </a:r>
            <a:r>
              <a:rPr lang="en-US" sz="3200" dirty="0"/>
              <a:t>current density</a:t>
            </a:r>
            <a:endParaRPr lang="en-US" sz="3200" dirty="0" smtClean="0"/>
          </a:p>
        </p:txBody>
      </p:sp>
      <p:pic>
        <p:nvPicPr>
          <p:cNvPr id="4" name="Picture 3" descr="2015_6_22_DRC_fins_tec.jpg"/>
          <p:cNvPicPr>
            <a:picLocks noChangeAspect="1"/>
          </p:cNvPicPr>
          <p:nvPr/>
        </p:nvPicPr>
        <p:blipFill>
          <a:blip r:embed="rId2" cstate="print"/>
          <a:srcRect r="8500"/>
          <a:stretch>
            <a:fillRect/>
          </a:stretch>
        </p:blipFill>
        <p:spPr>
          <a:xfrm>
            <a:off x="2988230" y="1672655"/>
            <a:ext cx="5339243" cy="2540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387" y="4567425"/>
            <a:ext cx="1263487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Cohen-Elias </a:t>
            </a:r>
            <a:r>
              <a:rPr lang="en-US" sz="1100" i="1" dirty="0" smtClean="0">
                <a:latin typeface="Calibri" pitchFamily="34" charset="0"/>
              </a:rPr>
              <a:t>et al.</a:t>
            </a:r>
            <a:r>
              <a:rPr lang="en-US" sz="1100" dirty="0" smtClean="0">
                <a:latin typeface="Calibri" pitchFamily="34" charset="0"/>
              </a:rPr>
              <a:t>, </a:t>
            </a:r>
            <a:br>
              <a:rPr lang="en-US" sz="1100" dirty="0" smtClean="0">
                <a:latin typeface="Calibri" pitchFamily="34" charset="0"/>
              </a:rPr>
            </a:br>
            <a:r>
              <a:rPr lang="en-US" sz="1100" dirty="0" smtClean="0">
                <a:latin typeface="Calibri" pitchFamily="34" charset="0"/>
              </a:rPr>
              <a:t>UCSB</a:t>
            </a:r>
            <a:br>
              <a:rPr lang="en-US" sz="1100" dirty="0" smtClean="0">
                <a:latin typeface="Calibri" pitchFamily="34" charset="0"/>
              </a:rPr>
            </a:br>
            <a:r>
              <a:rPr lang="en-US" sz="1100" dirty="0" smtClean="0">
                <a:latin typeface="Calibri" pitchFamily="34" charset="0"/>
              </a:rPr>
              <a:t>2013 DRC</a:t>
            </a:r>
            <a:endParaRPr lang="en-US" sz="1100" dirty="0">
              <a:latin typeface="Calibri" pitchFamily="34" charset="0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880" y="5098690"/>
            <a:ext cx="1628617" cy="1472686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0999" y="848570"/>
            <a:ext cx="8365225" cy="932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more current per IC area→ smaller IC area→ shorter wires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→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3D integration 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9255" y="4564278"/>
            <a:ext cx="1616148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100" smtClean="0">
                <a:latin typeface="Calibri" pitchFamily="34" charset="0"/>
              </a:rPr>
              <a:t> J .J. Gu </a:t>
            </a:r>
            <a:r>
              <a:rPr lang="da-DK" sz="1100" i="1" smtClean="0">
                <a:latin typeface="Calibri" pitchFamily="34" charset="0"/>
              </a:rPr>
              <a:t>et al</a:t>
            </a:r>
            <a:r>
              <a:rPr lang="da-DK" sz="1100" smtClean="0">
                <a:latin typeface="Calibri" pitchFamily="34" charset="0"/>
              </a:rPr>
              <a:t>., 2012 DRC,</a:t>
            </a:r>
            <a:br>
              <a:rPr lang="da-DK" sz="1100" smtClean="0">
                <a:latin typeface="Calibri" pitchFamily="34" charset="0"/>
              </a:rPr>
            </a:br>
            <a:r>
              <a:rPr lang="da-DK" sz="1100" smtClean="0">
                <a:latin typeface="Calibri" pitchFamily="34" charset="0"/>
              </a:rPr>
              <a:t>Purdue (P. Ye group_</a:t>
            </a:r>
            <a:br>
              <a:rPr lang="da-DK" sz="1100" smtClean="0">
                <a:latin typeface="Calibri" pitchFamily="34" charset="0"/>
              </a:rPr>
            </a:br>
            <a:r>
              <a:rPr lang="da-DK" sz="1100" smtClean="0">
                <a:latin typeface="Calibri" pitchFamily="34" charset="0"/>
              </a:rPr>
              <a:t>2012 IEDM</a:t>
            </a:r>
            <a:endParaRPr lang="en-US" sz="1100" dirty="0">
              <a:latin typeface="Calibri" pitchFamily="34" charset="0"/>
            </a:endParaRPr>
          </a:p>
        </p:txBody>
      </p:sp>
      <p:pic>
        <p:nvPicPr>
          <p:cNvPr id="9" name="Picture 8" descr="Pic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323" y="5085049"/>
            <a:ext cx="1702307" cy="1600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5" y="4663126"/>
            <a:ext cx="3714902" cy="1877569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86200" y="6522414"/>
            <a:ext cx="5029200" cy="249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 algn="r"/>
            <a:r>
              <a:rPr lang="en-US" sz="1200" b="0" dirty="0">
                <a:latin typeface="Calibri" pitchFamily="34" charset="0"/>
                <a:cs typeface="Calibri" pitchFamily="34" charset="0"/>
              </a:rPr>
              <a:t>https://www-03.ibm.com/press/us/en/pressrelease/52531.wss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14005" y="4311180"/>
            <a:ext cx="2884619" cy="332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stacked nanosheet FET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44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VLSI FETs: S/D tunneling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70090" y="2662268"/>
            <a:ext cx="8365225" cy="2446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Solution 1: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increased transport mass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(Lundstrom)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anisotropy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strain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Reduces mA/</a:t>
            </a:r>
            <a:r>
              <a:rPr lang="en-US" sz="2400" b="0" dirty="0" smtClean="0">
                <a:latin typeface="Symbol" panose="05050102010706020507" pitchFamily="18" charset="2"/>
                <a:cs typeface="Calibri" pitchFamily="34" charset="0"/>
              </a:rPr>
              <a:t>m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m with 2DEG FETs.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Not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so in nanowires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Favors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stacked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stacked nanosheet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stacked nanowire 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Solution 2: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Corrugation. U-shaped device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1880" y="848570"/>
            <a:ext cx="44019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Source-drain tunneling leakage: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5" name="Picture 4" descr="2014_6_23_DRC_draw.jpg"/>
          <p:cNvPicPr>
            <a:picLocks noChangeAspect="1"/>
          </p:cNvPicPr>
          <p:nvPr/>
        </p:nvPicPr>
        <p:blipFill>
          <a:blip r:embed="rId3" cstate="print"/>
          <a:srcRect r="4494"/>
          <a:stretch>
            <a:fillRect/>
          </a:stretch>
        </p:blipFill>
        <p:spPr>
          <a:xfrm>
            <a:off x="5786320" y="848570"/>
            <a:ext cx="3082719" cy="1669690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641460"/>
              </p:ext>
            </p:extLst>
          </p:nvPr>
        </p:nvGraphicFramePr>
        <p:xfrm>
          <a:off x="321880" y="1293813"/>
          <a:ext cx="50927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17" name="Equation" r:id="rId4" imgW="2920680" imgH="266400" progId="Equation.DSMT4">
                  <p:embed/>
                </p:oleObj>
              </mc:Choice>
              <mc:Fallback>
                <p:oleObj name="Equation" r:id="rId4" imgW="2920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80" y="1293813"/>
                        <a:ext cx="509270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4280" y="1882281"/>
            <a:ext cx="44019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imposes minimum gate length</a:t>
            </a: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6" cstate="print"/>
          <a:srcRect l="2718"/>
          <a:stretch>
            <a:fillRect/>
          </a:stretch>
        </p:blipFill>
        <p:spPr>
          <a:xfrm>
            <a:off x="7127737" y="4871005"/>
            <a:ext cx="1770278" cy="1831038"/>
          </a:xfrm>
          <a:prstGeom prst="rect">
            <a:avLst/>
          </a:prstGeom>
        </p:spPr>
      </p:pic>
      <p:pic>
        <p:nvPicPr>
          <p:cNvPr id="9" name="Picture 8" descr="2015_6_22_MOS2_DRC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569" y="4643320"/>
            <a:ext cx="2069864" cy="2143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5" y="4638234"/>
            <a:ext cx="1686476" cy="20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VLSI FETs: power density &amp; supply voltage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772675"/>
            <a:ext cx="8365225" cy="2114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TFETs (and FerroFETs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): steep subthreshold swing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TFET: truncates source thermal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distribution. 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TFETs are hard to build !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Requires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PN, heterojunction perpendicular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channel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needs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ultra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thin channel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for high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junction field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2014_10_30_NSF_FET_draw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004" y="2762425"/>
            <a:ext cx="1482548" cy="142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360" y="2979761"/>
            <a:ext cx="2461285" cy="1138425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880" y="4263845"/>
            <a:ext cx="8365225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UCSB triple-heterojunction TFET designs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simulations: about 30:1 more on-current,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30:1 faster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logic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even harder to build ! Working on these now.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68" y="5335072"/>
            <a:ext cx="2707414" cy="147834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58862"/>
              </p:ext>
            </p:extLst>
          </p:nvPr>
        </p:nvGraphicFramePr>
        <p:xfrm>
          <a:off x="6304500" y="4859164"/>
          <a:ext cx="2289935" cy="206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6" name="KGPlot" r:id="rId6" imgW="3809880" imgH="3429000" progId="KGraph_Plot">
                  <p:embed/>
                </p:oleObj>
              </mc:Choice>
              <mc:Fallback>
                <p:oleObj name="KGPlot" r:id="rId6" imgW="3809880" imgH="3429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4500" y="4859164"/>
                        <a:ext cx="2289935" cy="2061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937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Template assisted selective epitaxy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45985" y="2952066"/>
            <a:ext cx="8365225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Can make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PN and HJ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perpendicular to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channel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Can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control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thicknesses to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near-atomic precision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80" y="772675"/>
            <a:ext cx="4631120" cy="2862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0" dirty="0" smtClean="0">
                <a:latin typeface="Calibri" pitchFamily="34" charset="0"/>
              </a:rPr>
              <a:t>L. Czornomaz et al. (IBM Zurich),  2015 &amp; 2016 VLSI Symposia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" y="1076255"/>
            <a:ext cx="9105600" cy="1786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95110"/>
            <a:ext cx="8757346" cy="1589563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5985" y="4263845"/>
            <a:ext cx="8365225" cy="415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We are trying to use this to make 3HJ TFETs.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1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Do 2D materials help ?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3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/>
              <a:t>Do 2D </a:t>
            </a:r>
            <a:r>
              <a:rPr lang="en-US" sz="3200" dirty="0" smtClean="0"/>
              <a:t>materials </a:t>
            </a:r>
            <a:r>
              <a:rPr lang="en-US" sz="3200" dirty="0"/>
              <a:t>aid nm </a:t>
            </a:r>
            <a:r>
              <a:rPr lang="en-US" sz="3200" dirty="0" smtClean="0"/>
              <a:t>transistor </a:t>
            </a:r>
            <a:r>
              <a:rPr lang="en-US" sz="3200" dirty="0"/>
              <a:t>scaling </a:t>
            </a:r>
            <a:r>
              <a:rPr lang="en-US" sz="3200" dirty="0" smtClean="0"/>
              <a:t>? 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21880" y="914400"/>
            <a:ext cx="8652030" cy="2594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The argument often presented: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Thinner channel→ thinner (channel+dielectric)→ shorter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g,min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The counter-argument: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It is the sum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(channel+dielectric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) thickness that matters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Dielectric: minimum ~0.5nm EOT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Little benefit for channels thinner than 2 nm</a:t>
            </a:r>
            <a:b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and...we can make 2nm channels with 3D semiconductors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0" y="4810723"/>
            <a:ext cx="2469170" cy="156927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3575" y="4126538"/>
            <a:ext cx="1425525" cy="25659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print"/>
          <a:srcRect l="2718"/>
          <a:stretch>
            <a:fillRect/>
          </a:stretch>
        </p:blipFill>
        <p:spPr>
          <a:xfrm>
            <a:off x="5330950" y="3960265"/>
            <a:ext cx="2591865" cy="26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2D materials: other problems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848570"/>
            <a:ext cx="8763001" cy="34006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VLSI: large required areas, low defect density.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Exfoliation/transfer→ creases:</a:t>
            </a:r>
          </a:p>
          <a:p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Can I make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finfets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?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    or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stacked nanosheet FETs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 ?  or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stacked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nanowires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?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Can I introduce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corrugation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? increase S/D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contact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area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?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Can I get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contact resistivity below  10</a:t>
            </a:r>
            <a:r>
              <a:rPr lang="en-US" sz="280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-8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-cm</a:t>
            </a:r>
            <a:r>
              <a:rPr lang="en-US" sz="280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35" y="4652413"/>
            <a:ext cx="1517703" cy="2115967"/>
          </a:xfrm>
          <a:prstGeom prst="rect">
            <a:avLst/>
          </a:prstGeom>
        </p:spPr>
      </p:pic>
      <p:pic>
        <p:nvPicPr>
          <p:cNvPr id="5" name="Picture 4" descr="2015_6_22_MOS2_DRC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989" y="4648406"/>
            <a:ext cx="2069864" cy="2143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" y="4643320"/>
            <a:ext cx="1686476" cy="2054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4004" y="4722604"/>
            <a:ext cx="1582068" cy="18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2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A plea to the materials community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3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gets crowded, build vertically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01354" y="3732580"/>
            <a:ext cx="311169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2-D integration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wire length    # gates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1/2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460" y="1455731"/>
            <a:ext cx="2959905" cy="1962546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1475" y="1455730"/>
            <a:ext cx="2884010" cy="1919178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5459" y="1076255"/>
            <a:ext cx="2580431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Los Angeles: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sprawl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1474" y="1076255"/>
            <a:ext cx="2580431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Manhattan: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dense</a:t>
            </a:r>
          </a:p>
        </p:txBody>
      </p:sp>
      <p:pic>
        <p:nvPicPr>
          <p:cNvPr id="9" name="Picture 8" descr="2016_6_19_DRC_E_K_Fer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5270" y="4187950"/>
            <a:ext cx="155448" cy="109728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03265" y="3732580"/>
            <a:ext cx="30358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3-D integration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wire length    #gates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1/3</a:t>
            </a:r>
          </a:p>
        </p:txBody>
      </p:sp>
      <p:pic>
        <p:nvPicPr>
          <p:cNvPr id="11" name="Picture 10" descr="2016_6_19_DRC_E_K_Fer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9702" y="4187950"/>
            <a:ext cx="155448" cy="109728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1355" y="4766291"/>
            <a:ext cx="774068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LA is interconnect-limited</a:t>
            </a:r>
            <a:endParaRPr lang="en-US" sz="2400" b="0" i="1" baseline="30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1355" y="5525241"/>
            <a:ext cx="774068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1) Chip stacking  (skip...different community)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2)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3D transistor integration</a:t>
            </a:r>
            <a:endParaRPr lang="en-US" sz="2400" b="0" baseline="300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329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80999" y="76200"/>
            <a:ext cx="8365226" cy="609600"/>
          </a:xfrm>
        </p:spPr>
        <p:txBody>
          <a:bodyPr/>
          <a:lstStyle/>
          <a:p>
            <a:r>
              <a:rPr lang="en-US" dirty="0" smtClean="0"/>
              <a:t>What should we do?  </a:t>
            </a:r>
            <a:r>
              <a:rPr lang="en-US" b="1" dirty="0" smtClean="0">
                <a:solidFill>
                  <a:schemeClr val="tx2"/>
                </a:solidFill>
              </a:rPr>
              <a:t>3D/2D/3D</a:t>
            </a:r>
            <a:r>
              <a:rPr lang="en-US" dirty="0" smtClean="0"/>
              <a:t> electronics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914400"/>
            <a:ext cx="8365225" cy="3813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Vertically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integrated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3-Dimensional transistors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using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nearly 2-Dimensional channels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(1nm or thinner )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made from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3-Dimensional materials</a:t>
            </a:r>
          </a:p>
          <a:p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Vertically stacked horizontal nm MOSFETs 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Laterally packed vertical nm MOSFETs and TFETs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...with near-atomic control of semiconductor layer thicknesses</a:t>
            </a:r>
          </a:p>
        </p:txBody>
      </p:sp>
    </p:spTree>
    <p:extLst>
      <p:ext uri="{BB962C8B-B14F-4D97-AF65-F5344CB8AC3E}">
        <p14:creationId xmlns:p14="http://schemas.microsoft.com/office/powerpoint/2010/main" val="369747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2D or 3D Semiconductors ?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914400"/>
            <a:ext cx="8365225" cy="3831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2D or 3D: which for future electron devices ?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	VLSI 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	high-frequency wireless 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	power conversion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are the challenges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?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	...and how best to solve them ?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should materials community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best direct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its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efforts ?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endParaRPr lang="en-US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7775" y="5098690"/>
            <a:ext cx="8652030" cy="85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A plea from a transistor &amp; IC design guy:</a:t>
            </a:r>
            <a:br>
              <a:rPr lang="en-US" sz="28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Please focus </a:t>
            </a:r>
            <a:r>
              <a:rPr lang="en-US" sz="28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atomic-scale techniques </a:t>
            </a:r>
            <a:r>
              <a:rPr lang="en-US" sz="28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3D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materials</a:t>
            </a:r>
            <a:endParaRPr lang="en-US" sz="28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29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What integration density must we beat ?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3784374"/>
            <a:ext cx="8365225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finFETs permit somewhat shorter gate length than planar FETs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But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7nm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node uses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15nm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gate*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can't get much shorter.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1973862"/>
            <a:ext cx="8436864" cy="1810512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67200" y="4621964"/>
            <a:ext cx="4114800" cy="249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*http</a:t>
            </a:r>
            <a:r>
              <a:rPr lang="en-US" sz="1200" b="0" dirty="0">
                <a:latin typeface="Calibri" pitchFamily="34" charset="0"/>
                <a:cs typeface="Calibri" pitchFamily="34" charset="0"/>
              </a:rPr>
              <a:t>://ieeexplore.ieee.org/document/7838334</a:t>
            </a: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/</a:t>
            </a:r>
            <a:endParaRPr lang="en-US" sz="12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5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80999" y="76200"/>
            <a:ext cx="8365226" cy="609600"/>
          </a:xfrm>
        </p:spPr>
        <p:txBody>
          <a:bodyPr/>
          <a:lstStyle/>
          <a:p>
            <a:r>
              <a:rPr lang="en-US" dirty="0" smtClean="0"/>
              <a:t>What should we do? nm stacked horizontal FETs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924465"/>
            <a:ext cx="8365225" cy="3443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Vertical nanosheets: 1 nm channel easier than in finFETs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thin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channel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0.7-1nm</a:t>
            </a:r>
            <a:b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precision growth: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tomic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ayer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pitaxy .</a:t>
            </a:r>
            <a:b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precision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surface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etching: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tomic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ayer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ET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ching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But: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only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helps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electrostatics when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body dominates over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high-K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only helps S/D tunneling given high transport </a:t>
            </a:r>
            <a:r>
              <a:rPr lang="en-US" sz="2400" b="0" smtClean="0">
                <a:latin typeface="Calibri" pitchFamily="34" charset="0"/>
                <a:cs typeface="Calibri" pitchFamily="34" charset="0"/>
              </a:rPr>
              <a:t>m*.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8" y="4621964"/>
            <a:ext cx="3714902" cy="187756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4365" y="6595234"/>
            <a:ext cx="4267200" cy="249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https</a:t>
            </a:r>
            <a:r>
              <a:rPr lang="en-US" sz="1200" b="0" dirty="0">
                <a:latin typeface="Calibri" pitchFamily="34" charset="0"/>
                <a:cs typeface="Calibri" pitchFamily="34" charset="0"/>
              </a:rPr>
              <a:t>://www-03.ibm.com/press/us/en/pressrelease/52531.wss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99" y="4263845"/>
            <a:ext cx="2040636" cy="2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94195" y="76200"/>
            <a:ext cx="8973910" cy="609600"/>
          </a:xfrm>
        </p:spPr>
        <p:txBody>
          <a:bodyPr/>
          <a:lstStyle/>
          <a:p>
            <a:pPr algn="ctr"/>
            <a:r>
              <a:rPr lang="en-US" dirty="0"/>
              <a:t>What should we do? </a:t>
            </a:r>
            <a:r>
              <a:rPr lang="en-US" dirty="0" smtClean="0"/>
              <a:t>nm-channel vertical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6" y="826305"/>
            <a:ext cx="8371388" cy="3249567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4459404"/>
            <a:ext cx="8686800" cy="1929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Vertical devices: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gates can be long (~10nm),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yet devices can be packed at &lt;10nm spacing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→ increased integration density</a:t>
            </a:r>
          </a:p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integration density can be achieved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5985" y="762000"/>
            <a:ext cx="8365225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concept: Paolo 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Gargini Intel/SRC, others ?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5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3D: what density can be reached 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4114800"/>
            <a:ext cx="8686800" cy="1744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Gate dielectric: 		1nm - limited by tunneling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FET-FET spacing:  		1nm - limited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by tunneling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Semiconductor channel: 	1nm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u="sng" dirty="0" smtClean="0">
                <a:latin typeface="Calibri" pitchFamily="34" charset="0"/>
                <a:cs typeface="Calibri" pitchFamily="34" charset="0"/>
              </a:rPr>
              <a:t>Gate metal: 			0.5 nm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device pitch (?)		5nm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5791200"/>
            <a:ext cx="8686800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Physics limits: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Integration density can be significantly increased 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Technology limits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1nm-thickness fabrication feasible?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0" y="772675"/>
            <a:ext cx="3956304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1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nm-scale fabrication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2092764"/>
            <a:ext cx="8686800" cy="1412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nm-scale semiconductor growth: template assisted epitaxy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*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form ~2-atom-thick Si layer (not 2D semiconductor)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technique: selective growth in ALD-defined sacrificial template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ALD has single-atom thickness control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5821875"/>
            <a:ext cx="8686800" cy="415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TFETs can be also fabricated by this technique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05200"/>
            <a:ext cx="3168061" cy="1231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91" y="854636"/>
            <a:ext cx="6398819" cy="131480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4835964"/>
            <a:ext cx="8686800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nm-scale metallization and contacts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ALD metal processes, sidewall etch processes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1905000"/>
            <a:ext cx="259080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*V</a:t>
            </a:r>
            <a:r>
              <a:rPr lang="en-US" sz="11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Djara et al, 2015 VLSI </a:t>
            </a:r>
            <a:r>
              <a:rPr lang="en-US" sz="11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Symposium </a:t>
            </a:r>
            <a:endParaRPr lang="en-US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3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6000" dirty="0" smtClean="0">
                <a:solidFill>
                  <a:srgbClr val="000000"/>
                </a:solidFill>
                <a:latin typeface="Calibri" pitchFamily="34" charset="0"/>
              </a:rPr>
              <a:t>Goals:</a:t>
            </a:r>
            <a:br>
              <a:rPr lang="en-US" altLang="en-US" sz="6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6000" dirty="0" smtClean="0">
                <a:solidFill>
                  <a:srgbClr val="000000"/>
                </a:solidFill>
                <a:latin typeface="Calibri" pitchFamily="34" charset="0"/>
              </a:rPr>
              <a:t>Transistors for Computers</a:t>
            </a:r>
            <a:br>
              <a:rPr lang="en-US" altLang="en-US" sz="6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6000" dirty="0" smtClean="0">
                <a:solidFill>
                  <a:srgbClr val="000000"/>
                </a:solidFill>
                <a:latin typeface="Calibri" pitchFamily="34" charset="0"/>
              </a:rPr>
              <a:t>Transistors for Radios</a:t>
            </a:r>
            <a:endParaRPr lang="en-US" altLang="en-US" sz="36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24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/>
              <a:t>Transistor </a:t>
            </a:r>
            <a:r>
              <a:rPr lang="en-US" sz="3200" dirty="0" smtClean="0"/>
              <a:t>design</a:t>
            </a:r>
            <a:r>
              <a:rPr lang="en-US" sz="3200" dirty="0"/>
              <a:t>: </a:t>
            </a:r>
            <a:r>
              <a:rPr lang="en-US" sz="3200" dirty="0" smtClean="0"/>
              <a:t>high-frequency wireless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719706"/>
            <a:ext cx="8365225" cy="2594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Bipolar transistor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cutoff frequencies: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transit times, RC charging times, CV/I delays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High-frequency scaling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narrow junctions</a:t>
            </a: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thin epi layers, high electron velocity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high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current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density,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ultra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low resistivity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contacts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Are 2D materials relevant ?</a:t>
            </a: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523" y="3949285"/>
            <a:ext cx="3656759" cy="2743200"/>
          </a:xfrm>
          <a:prstGeom prst="rect">
            <a:avLst/>
          </a:prstGeom>
        </p:spPr>
      </p:pic>
      <p:pic>
        <p:nvPicPr>
          <p:cNvPr id="7" name="Picture 6" descr="64J-R4C5-E10B45L3-Vce_2.00V-Ib_600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775" y="4019589"/>
            <a:ext cx="3297461" cy="282468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53145" y="3504895"/>
            <a:ext cx="318759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130 nm result</a:t>
            </a: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Rode (UCSB), </a:t>
            </a:r>
            <a:r>
              <a:rPr lang="en-US" sz="16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IEEE  TED, </a:t>
            </a: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2015</a:t>
            </a:r>
            <a:endParaRPr lang="en-US" sz="16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51475" y="3429000"/>
            <a:ext cx="318759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64 nm in development</a:t>
            </a: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Yihao Fang, UCSB, unpublished</a:t>
            </a:r>
            <a:endParaRPr lang="en-US" sz="16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8311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/>
              <a:t>Transistor </a:t>
            </a:r>
            <a:r>
              <a:rPr lang="en-US" sz="3200" dirty="0" smtClean="0"/>
              <a:t>design</a:t>
            </a:r>
            <a:r>
              <a:rPr lang="en-US" sz="3200" dirty="0"/>
              <a:t>: </a:t>
            </a:r>
            <a:r>
              <a:rPr lang="en-US" sz="3200" dirty="0" smtClean="0"/>
              <a:t>high-frequency wireless</a:t>
            </a:r>
          </a:p>
        </p:txBody>
      </p:sp>
      <p:pic>
        <p:nvPicPr>
          <p:cNvPr id="11" name="Picture 10" descr="UNTITLED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65" y="4842964"/>
            <a:ext cx="1973270" cy="1925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54" y="4328005"/>
            <a:ext cx="4565461" cy="251627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0999" y="719706"/>
            <a:ext cx="8365225" cy="3942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Field-effect transistor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 cutoff frequencies: </a:t>
            </a:r>
            <a:br>
              <a:rPr lang="en-US" sz="2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	Transconductance.  Output conductance </a:t>
            </a:r>
            <a:br>
              <a:rPr lang="en-US" sz="2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	Gate-channel capacitance.  Gate end capacitances.</a:t>
            </a:r>
            <a:br>
              <a:rPr lang="en-US" sz="2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	Source and drain access resistance</a:t>
            </a:r>
            <a:endParaRPr lang="en-US" sz="22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Need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thin channel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thin gate dielectric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	For low output conductance.</a:t>
            </a:r>
            <a:br>
              <a:rPr lang="en-US" sz="2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	For high transconductance → low </a:t>
            </a:r>
            <a:r>
              <a:rPr lang="en-US" sz="2200" b="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200" b="0" baseline="-25000" dirty="0" smtClean="0">
                <a:latin typeface="Calibri" pitchFamily="34" charset="0"/>
                <a:cs typeface="Calibri" pitchFamily="34" charset="0"/>
              </a:rPr>
              <a:t>end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200" b="0" i="1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200" b="0" baseline="-25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 time constant.</a:t>
            </a:r>
          </a:p>
          <a:p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Need low access resistivities</a:t>
            </a:r>
            <a:br>
              <a:rPr lang="en-US" sz="2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regrown N+ source / drain interfaces</a:t>
            </a:r>
            <a:r>
              <a:rPr lang="en-US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to channel</a:t>
            </a:r>
            <a:br>
              <a:rPr lang="en-US" sz="2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very low resistivity metal-semiconductor contacts</a:t>
            </a:r>
          </a:p>
          <a:p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Channel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m*, DOS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: not too high, not too low</a:t>
            </a:r>
            <a:endParaRPr lang="en-US" sz="22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4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r>
              <a:rPr lang="en-US" dirty="0"/>
              <a:t>Transistor </a:t>
            </a:r>
            <a:r>
              <a:rPr lang="en-US" dirty="0" smtClean="0"/>
              <a:t>design goals: VLSI</a:t>
            </a:r>
            <a:endParaRPr lang="en-US" b="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94195" y="848570"/>
            <a:ext cx="8229600" cy="21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Small transistors:  plentiful, cheap</a:t>
            </a:r>
          </a:p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Small transistors→ short wires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small delay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low energy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</a:t>
            </a:r>
            <a:r>
              <a:rPr lang="en-US" sz="2400" b="0" i="1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/2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Small transistor footprint is key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15" name="Picture 14" descr="2015_6_22_DRC_shortcourse_d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319" y="900819"/>
            <a:ext cx="2656325" cy="2159381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1885" y="3277210"/>
            <a:ext cx="8229600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Low leakage current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thermal: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off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&gt;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*exp(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-qV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kT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want low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yet low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off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4407650" y="3137510"/>
          <a:ext cx="2605088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2" name="KGPlot" r:id="rId5" imgW="2895480" imgH="3314520" progId="KGraph_Plot">
                  <p:embed/>
                </p:oleObj>
              </mc:Choice>
              <mc:Fallback>
                <p:oleObj name="KGPlot" r:id="rId5" imgW="2895480" imgH="3314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650" y="3137510"/>
                        <a:ext cx="2605088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876213" y="3049525"/>
          <a:ext cx="2249487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3" name="KGPlot" r:id="rId7" imgW="2501640" imgH="3403440" progId="KGraph_Plot">
                  <p:embed/>
                </p:oleObj>
              </mc:Choice>
              <mc:Fallback>
                <p:oleObj name="KGPlot" r:id="rId7" imgW="2501640" imgH="34034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13" y="3049525"/>
                        <a:ext cx="2249487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4840" y="5127663"/>
            <a:ext cx="8229600" cy="14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Want: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Large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dI/dV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above threshold</a:t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Large on current (mA/micron</a:t>
            </a:r>
            <a:r>
              <a:rPr lang="en-US" sz="2400" baseline="30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)</a:t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If possible, subthreshold swing steeper than thermal→ low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V</a:t>
            </a:r>
            <a:r>
              <a:rPr lang="en-US" sz="2400" baseline="-250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DD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773760" y="4048250"/>
            <a:ext cx="609600" cy="228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71135" y="4655410"/>
            <a:ext cx="604110" cy="22616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821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Transistor design: challenges and </a:t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solutions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0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/>
              <a:t>VLSI FETs: Electrostatic scaling limits</a:t>
            </a:r>
            <a:endParaRPr lang="en-US" sz="3200" dirty="0" smtClean="0"/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914400"/>
            <a:ext cx="8365225" cy="2631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Low subthreshold swing: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Need large gate-channel capacitance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	much larger than drain-channel capacitance.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Scaling = shorter gate: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need thinner dielectric, thinner channel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Tunneling leakage: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minimum dielectric thickness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→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finFETs, gate-all-around FETs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1" descr="2013_6_june_SRC_future_draw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625" y="4080301"/>
            <a:ext cx="1867061" cy="24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10" y="4056270"/>
            <a:ext cx="1836420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" y="4882054"/>
            <a:ext cx="2244700" cy="142661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6165" y="3898853"/>
            <a:ext cx="1425525" cy="25659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25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VLSI FETs: S/D access resistivity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0999" y="914400"/>
            <a:ext cx="8365225" cy="1966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7nm node: contacts are substantial fraction of FET footprint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Source/drain access resistance =  </a:t>
            </a:r>
            <a:r>
              <a:rPr lang="en-US" sz="2400" b="0" dirty="0" smtClean="0">
                <a:latin typeface="Symbol" panose="05050102010706020507" pitchFamily="18" charset="2"/>
                <a:cs typeface="Calibri" pitchFamily="34" charset="0"/>
              </a:rPr>
              <a:t>r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contact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/Area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Need extremely low contact resistivity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~3× 10</a:t>
            </a:r>
            <a:r>
              <a:rPr lang="en-US" sz="240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-9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-cm</a:t>
            </a:r>
            <a:r>
              <a:rPr lang="en-US" sz="240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or: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corrugated or vertical contacts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2" y="3675587"/>
            <a:ext cx="7532608" cy="27538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6317585" y="3732580"/>
            <a:ext cx="379475" cy="83484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080830" y="4263845"/>
            <a:ext cx="379475" cy="83484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813050" y="4263845"/>
            <a:ext cx="379475" cy="83484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0849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11164</TotalTime>
  <Pages>2</Pages>
  <Words>1233</Words>
  <Application>Microsoft Office PowerPoint</Application>
  <PresentationFormat>On-screen Show (4:3)</PresentationFormat>
  <Paragraphs>98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Impact</vt:lpstr>
      <vt:lpstr>Symbol</vt:lpstr>
      <vt:lpstr>Tahoma</vt:lpstr>
      <vt:lpstr>Times New Roman</vt:lpstr>
      <vt:lpstr>very_thin-text_template</vt:lpstr>
      <vt:lpstr>KGPlot</vt:lpstr>
      <vt:lpstr>Equation</vt:lpstr>
      <vt:lpstr>Materials for nm Transistors: 2D or 3D ?</vt:lpstr>
      <vt:lpstr>2D or 3D Semiconductors ?</vt:lpstr>
      <vt:lpstr>PowerPoint Presentation</vt:lpstr>
      <vt:lpstr>Transistor design: high-frequency wireless</vt:lpstr>
      <vt:lpstr>Transistor design: high-frequency wireless</vt:lpstr>
      <vt:lpstr>Transistor design goals: VLSI</vt:lpstr>
      <vt:lpstr>PowerPoint Presentation</vt:lpstr>
      <vt:lpstr>VLSI FETs: Electrostatic scaling limits</vt:lpstr>
      <vt:lpstr>VLSI FETs: S/D access resistivity</vt:lpstr>
      <vt:lpstr>VLSI FETs: increasing drive current density</vt:lpstr>
      <vt:lpstr>VLSI FETs: S/D tunneling</vt:lpstr>
      <vt:lpstr>VLSI FETs: power density &amp; supply voltage</vt:lpstr>
      <vt:lpstr>Template assisted selective epitaxy</vt:lpstr>
      <vt:lpstr>PowerPoint Presentation</vt:lpstr>
      <vt:lpstr>Do 2D materials aid nm transistor scaling ? </vt:lpstr>
      <vt:lpstr>2D materials: other problems</vt:lpstr>
      <vt:lpstr>PowerPoint Presentation</vt:lpstr>
      <vt:lpstr>When it gets crowded, build vertically</vt:lpstr>
      <vt:lpstr>What should we do?  3D/2D/3D electronics</vt:lpstr>
      <vt:lpstr>What integration density must we beat ?</vt:lpstr>
      <vt:lpstr>What should we do? nm stacked horizontal FETs</vt:lpstr>
      <vt:lpstr>What should we do? nm-channel vertical integration</vt:lpstr>
      <vt:lpstr>3D: what density can be reached ?</vt:lpstr>
      <vt:lpstr>nm-scale fabrication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Watt-Level  mm-Wave and Sub-mm-Wave Solid State Sources</dc:title>
  <dc:creator>mark rodwell</dc:creator>
  <cp:lastModifiedBy>rodwell</cp:lastModifiedBy>
  <cp:revision>410</cp:revision>
  <cp:lastPrinted>2002-08-11T02:20:55Z</cp:lastPrinted>
  <dcterms:created xsi:type="dcterms:W3CDTF">2015-06-16T22:02:43Z</dcterms:created>
  <dcterms:modified xsi:type="dcterms:W3CDTF">2020-04-21T23:00:23Z</dcterms:modified>
</cp:coreProperties>
</file>