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67" r:id="rId2"/>
  </p:sldMasterIdLst>
  <p:notesMasterIdLst>
    <p:notesMasterId r:id="rId40"/>
  </p:notesMasterIdLst>
  <p:handoutMasterIdLst>
    <p:handoutMasterId r:id="rId41"/>
  </p:handoutMasterIdLst>
  <p:sldIdLst>
    <p:sldId id="318" r:id="rId3"/>
    <p:sldId id="317" r:id="rId4"/>
    <p:sldId id="314" r:id="rId5"/>
    <p:sldId id="279" r:id="rId6"/>
    <p:sldId id="329" r:id="rId7"/>
    <p:sldId id="326" r:id="rId8"/>
    <p:sldId id="281" r:id="rId9"/>
    <p:sldId id="362" r:id="rId10"/>
    <p:sldId id="363" r:id="rId11"/>
    <p:sldId id="365" r:id="rId12"/>
    <p:sldId id="303" r:id="rId13"/>
    <p:sldId id="282" r:id="rId14"/>
    <p:sldId id="311" r:id="rId15"/>
    <p:sldId id="283" r:id="rId16"/>
    <p:sldId id="286" r:id="rId17"/>
    <p:sldId id="327" r:id="rId18"/>
    <p:sldId id="336" r:id="rId19"/>
    <p:sldId id="330" r:id="rId20"/>
    <p:sldId id="337" r:id="rId21"/>
    <p:sldId id="340" r:id="rId22"/>
    <p:sldId id="342" r:id="rId23"/>
    <p:sldId id="343" r:id="rId24"/>
    <p:sldId id="280" r:id="rId25"/>
    <p:sldId id="351" r:id="rId26"/>
    <p:sldId id="346" r:id="rId27"/>
    <p:sldId id="349" r:id="rId28"/>
    <p:sldId id="356" r:id="rId29"/>
    <p:sldId id="335" r:id="rId30"/>
    <p:sldId id="352" r:id="rId31"/>
    <p:sldId id="354" r:id="rId32"/>
    <p:sldId id="357" r:id="rId33"/>
    <p:sldId id="371" r:id="rId34"/>
    <p:sldId id="358" r:id="rId35"/>
    <p:sldId id="368" r:id="rId36"/>
    <p:sldId id="369" r:id="rId37"/>
    <p:sldId id="367" r:id="rId38"/>
    <p:sldId id="344" r:id="rId39"/>
  </p:sldIdLst>
  <p:sldSz cx="12192000" cy="6858000"/>
  <p:notesSz cx="6997700" cy="9271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chemeClr val="tx2"/>
      </a:buClr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FFFF"/>
    <a:srgbClr val="DDDDDD"/>
    <a:srgbClr val="969696"/>
    <a:srgbClr val="FFFFCC"/>
    <a:srgbClr val="CCCCFF"/>
    <a:srgbClr val="66CCFF"/>
    <a:srgbClr val="CCEC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24" autoAdjust="0"/>
  </p:normalViewPr>
  <p:slideViewPr>
    <p:cSldViewPr>
      <p:cViewPr varScale="1">
        <p:scale>
          <a:sx n="94" d="100"/>
          <a:sy n="94" d="100"/>
        </p:scale>
        <p:origin x="114" y="2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98"/>
    </p:cViewPr>
  </p:sorterViewPr>
  <p:notesViewPr>
    <p:cSldViewPr>
      <p:cViewPr varScale="1">
        <p:scale>
          <a:sx n="90" d="100"/>
          <a:sy n="90" d="100"/>
        </p:scale>
        <p:origin x="37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119.wmf"/><Relationship Id="rId7" Type="http://schemas.openxmlformats.org/officeDocument/2006/relationships/image" Target="../media/image123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11" Type="http://schemas.openxmlformats.org/officeDocument/2006/relationships/image" Target="../media/image126.wmf"/><Relationship Id="rId5" Type="http://schemas.openxmlformats.org/officeDocument/2006/relationships/image" Target="../media/image121.wmf"/><Relationship Id="rId10" Type="http://schemas.openxmlformats.org/officeDocument/2006/relationships/image" Target="../media/image125.wmf"/><Relationship Id="rId4" Type="http://schemas.openxmlformats.org/officeDocument/2006/relationships/image" Target="../media/image120.wmf"/><Relationship Id="rId9" Type="http://schemas.openxmlformats.org/officeDocument/2006/relationships/image" Target="../media/image12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676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2138"/>
            <a:ext cx="513715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5797" rIns="93173" bIns="45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588" y="461963"/>
            <a:ext cx="7002463" cy="3940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735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111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623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925" y="479425"/>
            <a:ext cx="7250113" cy="407987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2484" y="4558927"/>
            <a:ext cx="5370233" cy="4323828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48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66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510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03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76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79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160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674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6923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679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4060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763" y="461963"/>
            <a:ext cx="7005638" cy="3941762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901" y="4404032"/>
            <a:ext cx="5135899" cy="417103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10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896600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0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09300" cy="398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16" y="902054"/>
            <a:ext cx="10907184" cy="2222147"/>
          </a:xfrm>
        </p:spPr>
        <p:txBody>
          <a:bodyPr/>
          <a:lstStyle>
            <a:lvl1pPr marL="0" indent="0">
              <a:buFontTx/>
              <a:buNone/>
              <a:defRPr sz="2800" b="0"/>
            </a:lvl1pPr>
            <a:lvl2pPr marL="409575" indent="0">
              <a:buFontTx/>
              <a:buNone/>
              <a:defRPr sz="2400" b="0"/>
            </a:lvl2pPr>
            <a:lvl3pPr marL="820737" indent="0">
              <a:buFontTx/>
              <a:buNone/>
              <a:defRPr sz="2400" b="0"/>
            </a:lvl3pPr>
            <a:lvl4pPr marL="1230313" indent="0">
              <a:buFontTx/>
              <a:buNone/>
              <a:defRPr sz="2000" b="0"/>
            </a:lvl4pPr>
            <a:lvl5pPr marL="1854200" indent="0">
              <a:buFontTx/>
              <a:buNone/>
              <a:defRPr sz="2000"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09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52601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Title of presentation here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0"/>
            <a:ext cx="10363200" cy="110799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b="1" i="1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First Name, Last Name</a:t>
            </a:r>
            <a:br>
              <a:rPr lang="en-US" smtClean="0"/>
            </a:br>
            <a:r>
              <a:rPr lang="en-US" smtClean="0"/>
              <a:t>University of XYZ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address@ece.xyz.edu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06400" y="518792"/>
            <a:ext cx="11480800" cy="700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101600" y="3505200"/>
            <a:ext cx="11887200" cy="1905000"/>
          </a:xfrm>
          <a:prstGeom prst="rect">
            <a:avLst/>
          </a:prstGeom>
          <a:solidFill>
            <a:srgbClr val="FFFFFF">
              <a:alpha val="6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6096000"/>
            <a:ext cx="2438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387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4644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7620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1" r:id="rId3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61974"/>
            <a:ext cx="7620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Area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2267" y="1720851"/>
            <a:ext cx="9751484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609600" y="685800"/>
            <a:ext cx="10972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矩形 13"/>
          <p:cNvSpPr/>
          <p:nvPr userDrawn="1"/>
        </p:nvSpPr>
        <p:spPr>
          <a:xfrm>
            <a:off x="11480800" y="6599468"/>
            <a:ext cx="7112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fld id="{AA4CBDCF-8067-4BFA-99DB-4F511E78DD77}" type="slidenum">
              <a:rPr lang="en-US" sz="1200" b="0">
                <a:solidFill>
                  <a:srgbClr val="7F7F7F"/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sz="1200" b="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8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/>
  <p:txStyles>
    <p:titleStyle>
      <a:lvl1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2pPr>
      <a:lvl3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3pPr>
      <a:lvl4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4pPr>
      <a:lvl5pPr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5pPr>
      <a:lvl6pPr marL="4572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6pPr>
      <a:lvl7pPr marL="9144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7pPr>
      <a:lvl8pPr marL="13716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8pPr>
      <a:lvl9pPr marL="1828800" algn="l" defTabSz="927100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Impact" pitchFamily="34" charset="0"/>
        </a:defRPr>
      </a:lvl9pPr>
    </p:titleStyle>
    <p:bodyStyle>
      <a:lvl1pPr marL="204788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8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15950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025525" indent="-204788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•"/>
        <a:defRPr sz="24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436688" indent="-206375" algn="l" defTabSz="927100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Char char="–"/>
        <a:defRPr sz="2000" b="1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859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5pPr>
      <a:lvl6pPr marL="25431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6pPr>
      <a:lvl7pPr marL="30003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7pPr>
      <a:lvl8pPr marL="34575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8pPr>
      <a:lvl9pPr marL="3914775" indent="-231775" algn="l" defTabSz="927100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dwell@ece.ucsb.ed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jpg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wmf"/><Relationship Id="rId18" Type="http://schemas.openxmlformats.org/officeDocument/2006/relationships/image" Target="../media/image53.jpeg"/><Relationship Id="rId26" Type="http://schemas.openxmlformats.org/officeDocument/2006/relationships/oleObject" Target="../embeddings/oleObject17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56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52.jpeg"/><Relationship Id="rId25" Type="http://schemas.openxmlformats.org/officeDocument/2006/relationships/image" Target="../media/image41.wmf"/><Relationship Id="rId33" Type="http://schemas.openxmlformats.org/officeDocument/2006/relationships/image" Target="../media/image55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1.jpeg"/><Relationship Id="rId20" Type="http://schemas.openxmlformats.org/officeDocument/2006/relationships/image" Target="../media/image39.wmf"/><Relationship Id="rId29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44.wmf"/><Relationship Id="rId37" Type="http://schemas.openxmlformats.org/officeDocument/2006/relationships/image" Target="../media/image45.wmf"/><Relationship Id="rId5" Type="http://schemas.openxmlformats.org/officeDocument/2006/relationships/image" Target="../media/image48.jpeg"/><Relationship Id="rId15" Type="http://schemas.openxmlformats.org/officeDocument/2006/relationships/image" Target="../media/image50.jpeg"/><Relationship Id="rId23" Type="http://schemas.openxmlformats.org/officeDocument/2006/relationships/image" Target="../media/image40.wmf"/><Relationship Id="rId28" Type="http://schemas.openxmlformats.org/officeDocument/2006/relationships/image" Target="../media/image54.jpeg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oleObject" Target="../embeddings/oleObject13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47.jpeg"/><Relationship Id="rId9" Type="http://schemas.openxmlformats.org/officeDocument/2006/relationships/image" Target="../media/image36.wmf"/><Relationship Id="rId14" Type="http://schemas.openxmlformats.org/officeDocument/2006/relationships/image" Target="../media/image49.jpeg"/><Relationship Id="rId22" Type="http://schemas.openxmlformats.org/officeDocument/2006/relationships/oleObject" Target="../embeddings/oleObject15.bin"/><Relationship Id="rId27" Type="http://schemas.openxmlformats.org/officeDocument/2006/relationships/image" Target="../media/image42.wmf"/><Relationship Id="rId30" Type="http://schemas.openxmlformats.org/officeDocument/2006/relationships/image" Target="../media/image43.wmf"/><Relationship Id="rId35" Type="http://schemas.openxmlformats.org/officeDocument/2006/relationships/image" Target="../media/image57.jpeg"/><Relationship Id="rId8" Type="http://schemas.openxmlformats.org/officeDocument/2006/relationships/oleObject" Target="../embeddings/oleObject10.bin"/><Relationship Id="rId3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1.wmf"/><Relationship Id="rId18" Type="http://schemas.openxmlformats.org/officeDocument/2006/relationships/image" Target="../media/image62.wmf"/><Relationship Id="rId3" Type="http://schemas.openxmlformats.org/officeDocument/2006/relationships/image" Target="../media/image66.jpeg"/><Relationship Id="rId21" Type="http://schemas.openxmlformats.org/officeDocument/2006/relationships/oleObject" Target="../embeddings/oleObject27.bin"/><Relationship Id="rId7" Type="http://schemas.openxmlformats.org/officeDocument/2006/relationships/image" Target="../media/image68.jpeg"/><Relationship Id="rId12" Type="http://schemas.openxmlformats.org/officeDocument/2006/relationships/oleObject" Target="../embeddings/oleObject24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png"/><Relationship Id="rId20" Type="http://schemas.openxmlformats.org/officeDocument/2006/relationships/image" Target="../media/image6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7.jpeg"/><Relationship Id="rId11" Type="http://schemas.openxmlformats.org/officeDocument/2006/relationships/image" Target="../media/image60.wmf"/><Relationship Id="rId24" Type="http://schemas.openxmlformats.org/officeDocument/2006/relationships/image" Target="../media/image65.wmf"/><Relationship Id="rId5" Type="http://schemas.openxmlformats.org/officeDocument/2006/relationships/image" Target="../media/image58.wmf"/><Relationship Id="rId15" Type="http://schemas.openxmlformats.org/officeDocument/2006/relationships/image" Target="../media/image70.jpeg"/><Relationship Id="rId23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59.wmf"/><Relationship Id="rId14" Type="http://schemas.openxmlformats.org/officeDocument/2006/relationships/image" Target="../media/image69.jpeg"/><Relationship Id="rId22" Type="http://schemas.openxmlformats.org/officeDocument/2006/relationships/image" Target="../media/image6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75.png"/><Relationship Id="rId9" Type="http://schemas.openxmlformats.org/officeDocument/2006/relationships/image" Target="../media/image7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85.w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81.wmf"/><Relationship Id="rId17" Type="http://schemas.openxmlformats.org/officeDocument/2006/relationships/image" Target="../media/image89.jpg"/><Relationship Id="rId25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3.wmf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36.bin"/><Relationship Id="rId24" Type="http://schemas.openxmlformats.org/officeDocument/2006/relationships/oleObject" Target="../embeddings/oleObject42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image" Target="../media/image86.wmf"/><Relationship Id="rId10" Type="http://schemas.openxmlformats.org/officeDocument/2006/relationships/image" Target="../media/image80.wmf"/><Relationship Id="rId19" Type="http://schemas.openxmlformats.org/officeDocument/2006/relationships/image" Target="../media/image84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82.wmf"/><Relationship Id="rId22" Type="http://schemas.openxmlformats.org/officeDocument/2006/relationships/oleObject" Target="../embeddings/oleObject41.bin"/><Relationship Id="rId27" Type="http://schemas.openxmlformats.org/officeDocument/2006/relationships/image" Target="../media/image8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44.bin"/><Relationship Id="rId2" Type="http://schemas.openxmlformats.org/officeDocument/2006/relationships/tags" Target="../tags/tag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6.jpeg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dwell@ece.ucsb.edu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7" Type="http://schemas.openxmlformats.org/officeDocument/2006/relationships/image" Target="../media/image10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jpg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05.jpeg"/><Relationship Id="rId9" Type="http://schemas.openxmlformats.org/officeDocument/2006/relationships/image" Target="../media/image106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9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10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1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123.wmf"/><Relationship Id="rId26" Type="http://schemas.openxmlformats.org/officeDocument/2006/relationships/image" Target="../media/image126.wmf"/><Relationship Id="rId3" Type="http://schemas.openxmlformats.org/officeDocument/2006/relationships/image" Target="../media/image127.jpeg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2.wmf"/><Relationship Id="rId20" Type="http://schemas.openxmlformats.org/officeDocument/2006/relationships/image" Target="../media/image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125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10" Type="http://schemas.openxmlformats.org/officeDocument/2006/relationships/image" Target="../media/image119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128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121.wmf"/><Relationship Id="rId22" Type="http://schemas.openxmlformats.org/officeDocument/2006/relationships/image" Target="../media/image1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6.jpg"/><Relationship Id="rId4" Type="http://schemas.openxmlformats.org/officeDocument/2006/relationships/image" Target="../media/image13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6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9.wmf"/><Relationship Id="rId12" Type="http://schemas.openxmlformats.org/officeDocument/2006/relationships/image" Target="../media/image141.wmf"/><Relationship Id="rId17" Type="http://schemas.openxmlformats.org/officeDocument/2006/relationships/image" Target="../media/image14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138.wmf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145.jpeg"/><Relationship Id="rId19" Type="http://schemas.openxmlformats.org/officeDocument/2006/relationships/image" Target="../media/image144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40.wmf"/><Relationship Id="rId14" Type="http://schemas.openxmlformats.org/officeDocument/2006/relationships/image" Target="../media/image14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3.wmf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wmf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7.jpg"/><Relationship Id="rId9" Type="http://schemas.openxmlformats.org/officeDocument/2006/relationships/image" Target="../media/image14.wmf"/><Relationship Id="rId1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1"/>
            <a:ext cx="10363200" cy="761999"/>
          </a:xfrm>
        </p:spPr>
        <p:txBody>
          <a:bodyPr/>
          <a:lstStyle/>
          <a:p>
            <a:r>
              <a:rPr lang="en-US" dirty="0"/>
              <a:t>Future Directions in &gt; 100 GHz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8938"/>
            <a:ext cx="10363200" cy="1292662"/>
          </a:xfrm>
        </p:spPr>
        <p:txBody>
          <a:bodyPr/>
          <a:lstStyle/>
          <a:p>
            <a:r>
              <a:rPr lang="en-US" dirty="0" smtClean="0"/>
              <a:t>Mark Rodwell, Yihao Fang,  Brian Markman, Hsin-Ying Tseng</a:t>
            </a:r>
            <a:br>
              <a:rPr lang="en-US" dirty="0" smtClean="0"/>
            </a:br>
            <a:r>
              <a:rPr lang="en-US" dirty="0" smtClean="0"/>
              <a:t>University of California, Santa Barbara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  <a:hlinkClick r:id="rId2"/>
              </a:rPr>
              <a:t>rodwell@ece.ucsb.edu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94488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was supported in part by the Semiconductor Research Corporation (SRC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DARPA, and the NSF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772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IEEE SISC Conference, </a:t>
            </a:r>
            <a:r>
              <a:rPr lang="en-US" sz="1800" i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December 13, San Diego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8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A few high-frequency ICs</a:t>
            </a:r>
            <a:endParaRPr lang="en-US" dirty="0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533400" y="1112837"/>
            <a:ext cx="24384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570 GHz </a:t>
            </a: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/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fundamental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oscillator;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InP HBT</a:t>
            </a: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pic>
        <p:nvPicPr>
          <p:cNvPr id="26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112837"/>
            <a:ext cx="1981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33400" y="2057400"/>
            <a:ext cx="1219200" cy="2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M. Seo, TSC / </a:t>
            </a: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UCSB</a:t>
            </a:r>
            <a:b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JSSC, 2011 </a:t>
            </a:r>
            <a:endParaRPr lang="en-US" sz="1050" b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33400" y="2895600"/>
            <a:ext cx="1428750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600 GHz 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Integrated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Transmitter;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InP HBT</a:t>
            </a: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/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PLL + </a:t>
            </a:r>
            <a:r>
              <a:rPr lang="en-US" sz="11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Mixer+Amplifier</a:t>
            </a:r>
            <a:endParaRPr lang="en-US" sz="1600" b="0" u="sng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533400" y="3900151"/>
            <a:ext cx="1219200" cy="2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M. Seo  </a:t>
            </a: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TSC</a:t>
            </a:r>
            <a:b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2012 IMS</a:t>
            </a:r>
            <a:endParaRPr lang="en-US" sz="1050" b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30" name="Picture 53" descr="Picture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2895600"/>
            <a:ext cx="32194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662487"/>
            <a:ext cx="19812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457200" y="4684712"/>
            <a:ext cx="1905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204 GHz static 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frequency divider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(ECL </a:t>
            </a: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master-slave 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latch);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InP HBT</a:t>
            </a: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457200" y="5805487"/>
            <a:ext cx="12192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Z. Griffith, </a:t>
            </a: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TSC / UCSB</a:t>
            </a: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/>
            </a:r>
            <a:b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CSIC 2010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066800"/>
            <a:ext cx="2874505" cy="21576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6019800" y="1066800"/>
            <a:ext cx="24384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1.0 THz </a:t>
            </a: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/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Amplifier;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InP HEMT</a:t>
            </a: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6019800" y="1752599"/>
            <a:ext cx="1219200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050" b="0" dirty="0" smtClean="0">
                <a:latin typeface="Calibri" pitchFamily="34" charset="0"/>
              </a:rPr>
              <a:t>Mei et al, </a:t>
            </a:r>
            <a:br>
              <a:rPr lang="en-US" sz="1050" b="0" dirty="0" smtClean="0">
                <a:latin typeface="Calibri" pitchFamily="34" charset="0"/>
              </a:rPr>
            </a:br>
            <a:r>
              <a:rPr lang="en-US" sz="1050" b="0" dirty="0" smtClean="0">
                <a:latin typeface="Calibri" pitchFamily="34" charset="0"/>
              </a:rPr>
              <a:t>Northrop-Grumman</a:t>
            </a:r>
            <a:br>
              <a:rPr lang="en-US" sz="1050" b="0" dirty="0" smtClean="0">
                <a:latin typeface="Calibri" pitchFamily="34" charset="0"/>
              </a:rPr>
            </a:br>
            <a:r>
              <a:rPr lang="en-US" sz="1050" b="0" dirty="0" smtClean="0">
                <a:latin typeface="Calibri" pitchFamily="34" charset="0"/>
              </a:rPr>
              <a:t>EDL, 2015</a:t>
            </a:r>
            <a:endParaRPr lang="en-US" sz="1050" b="0" dirty="0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5962947" y="3886201"/>
            <a:ext cx="99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220 GHz 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180 mW</a:t>
            </a:r>
            <a:b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power </a:t>
            </a: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amplifier;</a:t>
            </a:r>
            <a:b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</a:b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InP HBT </a:t>
            </a:r>
            <a:endParaRPr lang="en-US" sz="1600" b="0" u="sng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962947" y="5202527"/>
            <a:ext cx="1219200" cy="4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T. Reed, </a:t>
            </a: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UCSB</a:t>
            </a:r>
            <a:b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US" sz="1050" b="0" dirty="0" smtClean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Z. Griffith, TSC</a:t>
            </a: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/>
            </a:r>
            <a:b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US" sz="1050" b="0" dirty="0"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CSICS 2013</a:t>
            </a:r>
          </a:p>
        </p:txBody>
      </p:sp>
      <p:pic>
        <p:nvPicPr>
          <p:cNvPr id="39" name="Picture 38" descr="Picture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547" y="3884305"/>
            <a:ext cx="2342853" cy="205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82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1049000" cy="398463"/>
          </a:xfrm>
        </p:spPr>
        <p:txBody>
          <a:bodyPr/>
          <a:lstStyle/>
          <a:p>
            <a:r>
              <a:rPr lang="en-US" dirty="0" smtClean="0"/>
              <a:t>Transistor development for 100-300GHz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645" y="5105400"/>
            <a:ext cx="1545755" cy="1584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482572"/>
            <a:ext cx="5562600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 InP HBTs: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100-650GHz power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more efficient, higher frequencies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regrowth: better contacts→ higher f</a:t>
            </a:r>
            <a:r>
              <a:rPr lang="en-US" sz="1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working DC devices; moving to THz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027832"/>
          <a:ext cx="1919183" cy="190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" name="KGPlot" r:id="rId4" imgW="6324480" imgH="6261120" progId="KGraph_Plot">
                  <p:embed/>
                </p:oleObj>
              </mc:Choice>
              <mc:Fallback>
                <p:oleObj name="KGPlot" r:id="rId4" imgW="6324480" imgH="6261120" progId="KGraph_Plot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7832"/>
                        <a:ext cx="1919183" cy="1906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73913"/>
            <a:ext cx="1511405" cy="17078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3482572"/>
            <a:ext cx="5562600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THz InP HBTs: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100-650GHz low-noise amplifiers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f</a:t>
            </a:r>
            <a:r>
              <a:rPr lang="en-US" sz="1800" b="0" baseline="-2500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t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lower noise, higher frequencies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gate dielectric → higher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800" b="0" baseline="-25000" dirty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t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process modules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9099" y="4953000"/>
            <a:ext cx="1485901" cy="17186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7791" y="5114123"/>
            <a:ext cx="1603209" cy="15914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967972"/>
            <a:ext cx="5562600" cy="139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InGaN and GaN HEMTs:</a:t>
            </a:r>
            <a:br>
              <a:rPr lang="en-US" sz="2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power from 100-340GHz 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GaN: superior power density at all frequencies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UCSB/Mishra: InGaN for increased mobility</a:t>
            </a:r>
            <a:b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Cornell/Xing: AlN/GaN/AlN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983555" y="914400"/>
          <a:ext cx="3322245" cy="223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5" name="KGPlot" r:id="rId9" imgW="4863960" imgH="3276720" progId="KGraph_Plot">
                  <p:embed/>
                </p:oleObj>
              </mc:Choice>
              <mc:Fallback>
                <p:oleObj name="KGPlot" r:id="rId9" imgW="4863960" imgH="3276720" progId="KGraph_Plo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3555" y="914400"/>
                        <a:ext cx="3322245" cy="2237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87" y="914400"/>
            <a:ext cx="2752813" cy="20671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15400" y="2971800"/>
            <a:ext cx="22860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N-polar GaN</a:t>
            </a:r>
            <a:r>
              <a:rPr lang="en-US" sz="1400" b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sz="1400" b="0" dirty="0" smtClean="0">
                <a:solidFill>
                  <a:srgbClr val="000000"/>
                </a:solidFill>
                <a:latin typeface="Calibri" pitchFamily="34" charset="0"/>
              </a:rPr>
              <a:t>Mishra, UCSB</a:t>
            </a:r>
            <a:endParaRPr lang="en-US" sz="14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309924"/>
            <a:ext cx="2132876" cy="25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1277600" cy="398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Transistor scaling laws: ( V,I,R,C,</a:t>
            </a:r>
            <a:r>
              <a:rPr lang="en-US" sz="48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) vs. </a:t>
            </a:r>
            <a:r>
              <a:rPr lang="en-US" dirty="0" smtClean="0">
                <a:solidFill>
                  <a:srgbClr val="000000"/>
                </a:solidFill>
              </a:rPr>
              <a:t>geometry</a:t>
            </a:r>
            <a:endParaRPr lang="en-US" dirty="0"/>
          </a:p>
        </p:txBody>
      </p:sp>
      <p:pic>
        <p:nvPicPr>
          <p:cNvPr id="3" name="Picture 17" descr="device_physic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7" y="1644650"/>
            <a:ext cx="10953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device_physic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865" y="3024114"/>
            <a:ext cx="8651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device_physic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16450"/>
            <a:ext cx="16240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3892549" y="4235450"/>
          <a:ext cx="1306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Equation" r:id="rId6" imgW="876240" imgH="228600" progId="Equation.3">
                  <p:embed/>
                </p:oleObj>
              </mc:Choice>
              <mc:Fallback>
                <p:oleObj name="Equation" r:id="rId6" imgW="87624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49" y="4235450"/>
                        <a:ext cx="1306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3886201" y="762000"/>
            <a:ext cx="1465262" cy="913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Bulk and </a:t>
            </a: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800" i="1" dirty="0" smtClean="0">
                <a:solidFill>
                  <a:srgbClr val="000000"/>
                </a:solidFill>
                <a:latin typeface="Calibri" pitchFamily="34" charset="0"/>
              </a:rPr>
              <a:t>Contact </a:t>
            </a: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Resistances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146174" y="762000"/>
            <a:ext cx="3200400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Depletion Layers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1447800" y="2362200"/>
          <a:ext cx="9048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Equation" r:id="rId8" imgW="596880" imgH="393480" progId="Equation.3">
                  <p:embed/>
                </p:oleObj>
              </mc:Choice>
              <mc:Fallback>
                <p:oleObj name="Equation" r:id="rId8" imgW="596880" imgH="39348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90487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1362075" y="3898900"/>
          <a:ext cx="695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Equation" r:id="rId10" imgW="457200" imgH="393480" progId="Equation.3">
                  <p:embed/>
                </p:oleObj>
              </mc:Choice>
              <mc:Fallback>
                <p:oleObj name="Equation" r:id="rId10" imgW="457200" imgH="39348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3898900"/>
                        <a:ext cx="6953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1139825" y="5786437"/>
          <a:ext cx="21367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Equation" r:id="rId12" imgW="1409400" imgH="406080" progId="Equation.3">
                  <p:embed/>
                </p:oleObj>
              </mc:Choice>
              <mc:Fallback>
                <p:oleObj name="Equation" r:id="rId12" imgW="1409400" imgH="406080" progId="Equation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825" y="5786437"/>
                        <a:ext cx="21367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6" descr="device_physic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1136650"/>
            <a:ext cx="105886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device_physics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95399" y="2965450"/>
            <a:ext cx="8651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device_physics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74763" y="4641850"/>
            <a:ext cx="101123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4"/>
          <p:cNvSpPr txBox="1">
            <a:spLocks noChangeArrowheads="1"/>
          </p:cNvSpPr>
          <p:nvPr/>
        </p:nvSpPr>
        <p:spPr bwMode="auto">
          <a:xfrm>
            <a:off x="6219480" y="2622495"/>
            <a:ext cx="3200400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Thermal Resistance</a:t>
            </a:r>
          </a:p>
        </p:txBody>
      </p:sp>
      <p:pic>
        <p:nvPicPr>
          <p:cNvPr id="16" name="Picture 7" descr="device_physics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8436" y="1007793"/>
            <a:ext cx="1730164" cy="97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8" descr="device_physics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03778" y="1331200"/>
            <a:ext cx="2982522" cy="6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6390190" y="783150"/>
            <a:ext cx="3200621" cy="359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2048" tIns="41025" rIns="82048" bIns="41025">
            <a:spAutoFit/>
          </a:bodyPr>
          <a:lstStyle/>
          <a:p>
            <a:pPr defTabSz="820738">
              <a:lnSpc>
                <a:spcPct val="100000"/>
              </a:lnSpc>
              <a:buClrTx/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</a:rPr>
              <a:t>Fringing Capacitances</a:t>
            </a: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8562040" y="2046421"/>
          <a:ext cx="1295489" cy="36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Equation" r:id="rId19" imgW="850680" imgH="241200" progId="Equation.3">
                  <p:embed/>
                </p:oleObj>
              </mc:Choice>
              <mc:Fallback>
                <p:oleObj name="Equation" r:id="rId19" imgW="850680" imgH="241200" progId="Equation.3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2040" y="2046421"/>
                        <a:ext cx="1295489" cy="36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6466396" y="2046421"/>
          <a:ext cx="1295489" cy="36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Equation" r:id="rId21" imgW="850680" imgH="241200" progId="Equation.3">
                  <p:embed/>
                </p:oleObj>
              </mc:Choice>
              <mc:Fallback>
                <p:oleObj name="Equation" r:id="rId21" imgW="850680" imgH="241200" progId="Equation.3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6396" y="2046421"/>
                        <a:ext cx="1295489" cy="3652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4"/>
          <p:cNvCxnSpPr>
            <a:cxnSpLocks noChangeShapeType="1"/>
          </p:cNvCxnSpPr>
          <p:nvPr/>
        </p:nvCxnSpPr>
        <p:spPr bwMode="auto">
          <a:xfrm rot="5400000">
            <a:off x="2933700" y="3771900"/>
            <a:ext cx="57150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 rot="10800000">
            <a:off x="6336525" y="2507281"/>
            <a:ext cx="44958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19153"/>
              </p:ext>
            </p:extLst>
          </p:nvPr>
        </p:nvGraphicFramePr>
        <p:xfrm>
          <a:off x="3810000" y="5674309"/>
          <a:ext cx="1359691" cy="574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Equation" r:id="rId22" imgW="901440" imgH="380880" progId="Equation.DSMT4">
                  <p:embed/>
                </p:oleObj>
              </mc:Choice>
              <mc:Fallback>
                <p:oleObj name="Equation" r:id="rId22" imgW="901440" imgH="38088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674309"/>
                        <a:ext cx="1359691" cy="574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9079725" y="780809"/>
          <a:ext cx="1817688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Equation" r:id="rId24" imgW="1765080" imgH="203040" progId="Equation.3">
                  <p:embed/>
                </p:oleObj>
              </mc:Choice>
              <mc:Fallback>
                <p:oleObj name="Equation" r:id="rId24" imgW="1765080" imgH="203040" progId="Equation.3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9725" y="780809"/>
                        <a:ext cx="1817688" cy="20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9061450" y="1011238"/>
          <a:ext cx="1987550" cy="20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Equation" r:id="rId26" imgW="1930320" imgH="203040" progId="Equation.3">
                  <p:embed/>
                </p:oleObj>
              </mc:Choice>
              <mc:Fallback>
                <p:oleObj name="Equation" r:id="rId26" imgW="1930320" imgH="203040" progId="Equation.3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1011238"/>
                        <a:ext cx="1987550" cy="207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8" descr="hbt_thermal_resistance3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6311400" y="2965701"/>
            <a:ext cx="145415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7956786" y="3851455"/>
          <a:ext cx="23336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Equation" r:id="rId29" imgW="1549080" imgH="444240" progId="Equation.3">
                  <p:embed/>
                </p:oleObj>
              </mc:Choice>
              <mc:Fallback>
                <p:oleObj name="Equation" r:id="rId29" imgW="1549080" imgH="444240" progId="Equation.3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786" y="3851455"/>
                        <a:ext cx="233362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7916364" y="2889500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Equation" r:id="rId31" imgW="812520" imgH="431640" progId="Equation.3">
                  <p:embed/>
                </p:oleObj>
              </mc:Choice>
              <mc:Fallback>
                <p:oleObj name="Equation" r:id="rId31" imgW="812520" imgH="431640" progId="Equation.3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6364" y="2889500"/>
                        <a:ext cx="1220787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10" descr="Picture1.jpg"/>
          <p:cNvPicPr>
            <a:picLocks noChangeAspect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213350" y="2737100"/>
            <a:ext cx="13843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9060950" y="3118100"/>
            <a:ext cx="9906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7032695" y="4081885"/>
            <a:ext cx="838200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9975350" y="2660900"/>
            <a:ext cx="609600" cy="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9213350" y="2660900"/>
            <a:ext cx="609600" cy="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6565125" y="4856164"/>
            <a:ext cx="3962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Available quantum states to carry current</a:t>
            </a:r>
            <a:endParaRPr lang="en-US" sz="1800" i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55" descr="E_K_dispersion.jp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622526" y="5105400"/>
            <a:ext cx="1801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58" descr="E_K_dispersion.jpg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6793725" y="5181601"/>
            <a:ext cx="1447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165325" y="6096001"/>
            <a:ext cx="27432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→ capacitance,     </a:t>
            </a:r>
            <a:b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transconductance</a:t>
            </a:r>
            <a:b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contact resistance</a:t>
            </a:r>
            <a:endParaRPr lang="en-US" sz="1800" i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29"/>
          <p:cNvCxnSpPr>
            <a:cxnSpLocks noChangeShapeType="1"/>
          </p:cNvCxnSpPr>
          <p:nvPr/>
        </p:nvCxnSpPr>
        <p:spPr bwMode="auto">
          <a:xfrm rot="10800000">
            <a:off x="6373100" y="4734770"/>
            <a:ext cx="44958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graphicFrame>
        <p:nvGraphicFramePr>
          <p:cNvPr id="40" name="Object 6"/>
          <p:cNvGraphicFramePr>
            <a:graphicFrameLocks noChangeAspect="1"/>
          </p:cNvGraphicFramePr>
          <p:nvPr>
            <p:extLst/>
          </p:nvPr>
        </p:nvGraphicFramePr>
        <p:xfrm>
          <a:off x="9829551" y="2507280"/>
          <a:ext cx="2111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Equation" r:id="rId36" imgW="139680" imgH="164880" progId="Equation.3">
                  <p:embed/>
                </p:oleObj>
              </mc:Choice>
              <mc:Fallback>
                <p:oleObj name="Equation" r:id="rId36" imgW="139680" imgH="164880" progId="Equation.3">
                  <p:embed/>
                  <p:pic>
                    <p:nvPicPr>
                      <p:cNvPr id="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9551" y="2507280"/>
                        <a:ext cx="211137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24"/>
          <p:cNvCxnSpPr>
            <a:cxnSpLocks noChangeShapeType="1"/>
          </p:cNvCxnSpPr>
          <p:nvPr/>
        </p:nvCxnSpPr>
        <p:spPr bwMode="auto">
          <a:xfrm rot="5400000">
            <a:off x="571499" y="3771900"/>
            <a:ext cx="5715000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417564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1974"/>
            <a:ext cx="108966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Degenerate State Density (Ballistic) Limits</a:t>
            </a:r>
            <a:endParaRPr lang="en-US" dirty="0"/>
          </a:p>
        </p:txBody>
      </p:sp>
      <p:pic>
        <p:nvPicPr>
          <p:cNvPr id="42" name="Picture 55" descr="E_K_dispers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838200"/>
            <a:ext cx="2447925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470795"/>
              </p:ext>
            </p:extLst>
          </p:nvPr>
        </p:nvGraphicFramePr>
        <p:xfrm>
          <a:off x="3276600" y="1066800"/>
          <a:ext cx="75977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" name="Equation" r:id="rId4" imgW="4152600" imgH="355320" progId="Equation.DSMT4">
                  <p:embed/>
                </p:oleObj>
              </mc:Choice>
              <mc:Fallback>
                <p:oleObj name="Equation" r:id="rId4" imgW="4152600" imgH="355320" progId="Equation.DSMT4">
                  <p:embed/>
                  <p:pic>
                    <p:nvPicPr>
                      <p:cNvPr id="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7597775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23588"/>
            <a:ext cx="492252" cy="55321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0" y="2525268"/>
            <a:ext cx="665988" cy="598932"/>
          </a:xfrm>
          <a:prstGeom prst="rect">
            <a:avLst/>
          </a:prstGeom>
        </p:spPr>
      </p:pic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48943"/>
              </p:ext>
            </p:extLst>
          </p:nvPr>
        </p:nvGraphicFramePr>
        <p:xfrm>
          <a:off x="6867525" y="2590800"/>
          <a:ext cx="41783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7" name="Equation" r:id="rId8" imgW="2298600" imgH="253800" progId="Equation.DSMT4">
                  <p:embed/>
                </p:oleObj>
              </mc:Choice>
              <mc:Fallback>
                <p:oleObj name="Equation" r:id="rId8" imgW="2298600" imgH="253800" progId="Equation.DSMT4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2590800"/>
                        <a:ext cx="417830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310053"/>
              </p:ext>
            </p:extLst>
          </p:nvPr>
        </p:nvGraphicFramePr>
        <p:xfrm>
          <a:off x="1871663" y="2538413"/>
          <a:ext cx="290036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8" name="Equation" r:id="rId10" imgW="1612800" imgH="533160" progId="Equation.DSMT4">
                  <p:embed/>
                </p:oleObj>
              </mc:Choice>
              <mc:Fallback>
                <p:oleObj name="Equation" r:id="rId10" imgW="1612800" imgH="53316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2538413"/>
                        <a:ext cx="2900362" cy="966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60976"/>
              </p:ext>
            </p:extLst>
          </p:nvPr>
        </p:nvGraphicFramePr>
        <p:xfrm>
          <a:off x="1030958" y="4211638"/>
          <a:ext cx="39036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9" name="Equation" r:id="rId12" imgW="2171520" imgH="482400" progId="Equation.DSMT4">
                  <p:embed/>
                </p:oleObj>
              </mc:Choice>
              <mc:Fallback>
                <p:oleObj name="Equation" r:id="rId12" imgW="2171520" imgH="482400" progId="Equation.DSMT4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958" y="4211638"/>
                        <a:ext cx="390366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29"/>
          <p:cNvCxnSpPr>
            <a:cxnSpLocks noChangeShapeType="1"/>
          </p:cNvCxnSpPr>
          <p:nvPr/>
        </p:nvCxnSpPr>
        <p:spPr bwMode="auto">
          <a:xfrm flipH="1">
            <a:off x="224088" y="2362200"/>
            <a:ext cx="10672512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5" name="Picture 16" descr="band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86400" y="2514600"/>
            <a:ext cx="102711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Connector 29"/>
          <p:cNvCxnSpPr>
            <a:cxnSpLocks noChangeShapeType="1"/>
          </p:cNvCxnSpPr>
          <p:nvPr/>
        </p:nvCxnSpPr>
        <p:spPr bwMode="auto">
          <a:xfrm flipH="1">
            <a:off x="228600" y="4038600"/>
            <a:ext cx="10672512" cy="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7" name="Picture 26" descr="Picture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22560" y="5284303"/>
            <a:ext cx="2703998" cy="11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4"/>
          <p:cNvCxnSpPr>
            <a:cxnSpLocks noChangeShapeType="1"/>
          </p:cNvCxnSpPr>
          <p:nvPr/>
        </p:nvCxnSpPr>
        <p:spPr bwMode="auto">
          <a:xfrm>
            <a:off x="5221958" y="4419600"/>
            <a:ext cx="0" cy="2209800"/>
          </a:xfrm>
          <a:prstGeom prst="line">
            <a:avLst/>
          </a:prstGeom>
          <a:noFill/>
          <a:ln w="76200" algn="ctr">
            <a:solidFill>
              <a:srgbClr val="EAEAEA"/>
            </a:solidFill>
            <a:round/>
            <a:headEnd/>
            <a:tailEnd/>
          </a:ln>
        </p:spPr>
      </p:cxn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t="28508" r="8049" b="26118"/>
          <a:stretch>
            <a:fillRect/>
          </a:stretch>
        </p:blipFill>
        <p:spPr bwMode="auto">
          <a:xfrm>
            <a:off x="5485731" y="4737354"/>
            <a:ext cx="3682318" cy="212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188565"/>
              </p:ext>
            </p:extLst>
          </p:nvPr>
        </p:nvGraphicFramePr>
        <p:xfrm>
          <a:off x="9144000" y="4841003"/>
          <a:ext cx="2746852" cy="87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0" name="Equation" r:id="rId17" imgW="1523880" imgH="482400" progId="Equation.DSMT4">
                  <p:embed/>
                </p:oleObj>
              </mc:Choice>
              <mc:Fallback>
                <p:oleObj name="Equation" r:id="rId17" imgW="1523880" imgH="482400" progId="Equation.DSMT4">
                  <p:embed/>
                  <p:pic>
                    <p:nvPicPr>
                      <p:cNvPr id="20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4841003"/>
                        <a:ext cx="2746852" cy="873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848581"/>
              </p:ext>
            </p:extLst>
          </p:nvPr>
        </p:nvGraphicFramePr>
        <p:xfrm>
          <a:off x="5638800" y="4191000"/>
          <a:ext cx="10525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1" name="Equation" r:id="rId19" imgW="583920" imgH="177480" progId="Equation.DSMT4">
                  <p:embed/>
                </p:oleObj>
              </mc:Choice>
              <mc:Fallback>
                <p:oleObj name="Equation" r:id="rId19" imgW="583920" imgH="177480" progId="Equation.DSMT4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91000"/>
                        <a:ext cx="10525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19441"/>
              </p:ext>
            </p:extLst>
          </p:nvPr>
        </p:nvGraphicFramePr>
        <p:xfrm>
          <a:off x="1981200" y="3586163"/>
          <a:ext cx="17383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2" name="Equation" r:id="rId21" imgW="965160" imgH="177480" progId="Equation.DSMT4">
                  <p:embed/>
                </p:oleObj>
              </mc:Choice>
              <mc:Fallback>
                <p:oleObj name="Equation" r:id="rId21" imgW="965160" imgH="177480" progId="Equation.DSMT4">
                  <p:embed/>
                  <p:pic>
                    <p:nvPicPr>
                      <p:cNvPr id="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6163"/>
                        <a:ext cx="1738312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59434"/>
              </p:ext>
            </p:extLst>
          </p:nvPr>
        </p:nvGraphicFramePr>
        <p:xfrm>
          <a:off x="6934200" y="3216275"/>
          <a:ext cx="29733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3" name="Equation" r:id="rId23" imgW="1650960" imgH="203040" progId="Equation.DSMT4">
                  <p:embed/>
                </p:oleObj>
              </mc:Choice>
              <mc:Fallback>
                <p:oleObj name="Equation" r:id="rId23" imgW="1650960" imgH="203040" progId="Equation.DSMT4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16275"/>
                        <a:ext cx="29733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39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8"/>
          <a:stretch>
            <a:fillRect/>
          </a:stretch>
        </p:blipFill>
        <p:spPr bwMode="auto">
          <a:xfrm>
            <a:off x="5715000" y="992187"/>
            <a:ext cx="55626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11430000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Frequency </a:t>
            </a:r>
            <a:r>
              <a:rPr lang="en-US" altLang="en-US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Limits and </a:t>
            </a:r>
            <a:r>
              <a:rPr lang="en-US" alt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Scaling Laws </a:t>
            </a:r>
            <a:r>
              <a:rPr lang="en-US" altLang="en-US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alt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(most) </a:t>
            </a:r>
            <a:r>
              <a:rPr lang="en-US" altLang="en-US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Electron </a:t>
            </a:r>
            <a:r>
              <a:rPr lang="en-US" alt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/>
          </p:nvPr>
        </p:nvGraphicFramePr>
        <p:xfrm>
          <a:off x="201469" y="955214"/>
          <a:ext cx="5818331" cy="479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2247840" imgH="1854000" progId="Equation.3">
                  <p:embed/>
                </p:oleObj>
              </mc:Choice>
              <mc:Fallback>
                <p:oleObj name="Equation" r:id="rId5" imgW="2247840" imgH="185400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69" y="955214"/>
                        <a:ext cx="5818331" cy="4798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7435850" y="4495800"/>
            <a:ext cx="4298950" cy="2298843"/>
          </a:xfrm>
          <a:prstGeom prst="rect">
            <a:avLst/>
          </a:prstGeom>
          <a:noFill/>
          <a:ln>
            <a:noFill/>
          </a:ln>
        </p:spPr>
        <p:txBody>
          <a:bodyPr wrap="square" lIns="82048" tIns="41025" rIns="82048" bIns="41025">
            <a:spAutoFit/>
          </a:bodyPr>
          <a:lstStyle>
            <a:lvl1pPr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buClrTx/>
            </a:pP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Reduce 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thicknesses </a:t>
            </a: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</a:t>
            </a:r>
            <a:b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Improve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contacts 4:1</a:t>
            </a:r>
            <a:b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Reduce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4:1, </a:t>
            </a: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Keep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constant length</a:t>
            </a:r>
            <a:b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Increase </a:t>
            </a:r>
            <a:r>
              <a:rPr lang="en-US" alt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density   4:1</a:t>
            </a:r>
          </a:p>
        </p:txBody>
      </p:sp>
      <p:cxnSp>
        <p:nvCxnSpPr>
          <p:cNvPr id="11273" name="Straight Connector 14"/>
          <p:cNvCxnSpPr>
            <a:cxnSpLocks noChangeShapeType="1"/>
          </p:cNvCxnSpPr>
          <p:nvPr/>
        </p:nvCxnSpPr>
        <p:spPr bwMode="auto">
          <a:xfrm rot="5400000">
            <a:off x="2992365" y="29717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Straight Connector 15"/>
          <p:cNvCxnSpPr>
            <a:cxnSpLocks noChangeShapeType="1"/>
          </p:cNvCxnSpPr>
          <p:nvPr/>
        </p:nvCxnSpPr>
        <p:spPr bwMode="auto">
          <a:xfrm rot="5400000">
            <a:off x="3297165" y="29717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Straight Connector 16"/>
          <p:cNvCxnSpPr>
            <a:cxnSpLocks noChangeShapeType="1"/>
          </p:cNvCxnSpPr>
          <p:nvPr/>
        </p:nvCxnSpPr>
        <p:spPr bwMode="auto">
          <a:xfrm rot="5400000">
            <a:off x="3601965" y="29717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6" name="Straight Connector 17"/>
          <p:cNvCxnSpPr>
            <a:cxnSpLocks noChangeShapeType="1"/>
          </p:cNvCxnSpPr>
          <p:nvPr/>
        </p:nvCxnSpPr>
        <p:spPr bwMode="auto">
          <a:xfrm rot="5400000">
            <a:off x="3830565" y="30479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Straight Connector 18"/>
          <p:cNvCxnSpPr>
            <a:cxnSpLocks noChangeShapeType="1"/>
          </p:cNvCxnSpPr>
          <p:nvPr/>
        </p:nvCxnSpPr>
        <p:spPr bwMode="auto">
          <a:xfrm rot="5400000">
            <a:off x="4135365" y="30479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Straight Connector 19"/>
          <p:cNvCxnSpPr>
            <a:cxnSpLocks noChangeShapeType="1"/>
          </p:cNvCxnSpPr>
          <p:nvPr/>
        </p:nvCxnSpPr>
        <p:spPr bwMode="auto">
          <a:xfrm rot="5400000">
            <a:off x="4363965" y="3047999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8610600" y="2209800"/>
          <a:ext cx="431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253800" imgH="241200" progId="Equation.3">
                  <p:embed/>
                </p:oleObj>
              </mc:Choice>
              <mc:Fallback>
                <p:oleObj name="Equation" r:id="rId7" imgW="253800" imgH="241200" progId="Equation.3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2209800"/>
                        <a:ext cx="431800" cy="40957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2362200"/>
            <a:ext cx="153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7621588" y="3359150"/>
          <a:ext cx="57626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10" imgW="393480" imgH="228600" progId="Equation.3">
                  <p:embed/>
                </p:oleObj>
              </mc:Choice>
              <mc:Fallback>
                <p:oleObj name="Equation" r:id="rId10" imgW="393480" imgH="228600" progId="Equation.3">
                  <p:embed/>
                  <p:pic>
                    <p:nvPicPr>
                      <p:cNvPr id="112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588" y="3359150"/>
                        <a:ext cx="576262" cy="334963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6705600" y="990600"/>
            <a:ext cx="2971800" cy="390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>
            <a:spAutoFit/>
          </a:bodyPr>
          <a:lstStyle>
            <a:lvl1pPr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defTabSz="820738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defTabSz="820738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lnSpc>
                <a:spcPct val="100000"/>
              </a:lnSpc>
              <a:buClrTx/>
            </a:pPr>
            <a:r>
              <a:rPr lang="en-US" altLang="en-US" sz="2000" i="1" dirty="0">
                <a:latin typeface="Arial" panose="020B0604020202020204" pitchFamily="34" charset="0"/>
              </a:rPr>
              <a:t>PIN photodiode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cxnSp>
        <p:nvCxnSpPr>
          <p:cNvPr id="17" name="Straight Connector 19"/>
          <p:cNvCxnSpPr>
            <a:cxnSpLocks noChangeShapeType="1"/>
          </p:cNvCxnSpPr>
          <p:nvPr/>
        </p:nvCxnSpPr>
        <p:spPr bwMode="auto">
          <a:xfrm rot="5400000">
            <a:off x="4572000" y="3048000"/>
            <a:ext cx="685800" cy="5334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136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 THz Bipolar Transistors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24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6477000" y="76200"/>
            <a:ext cx="1752600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Bipolar Transistor Design: </a:t>
            </a:r>
            <a:r>
              <a:rPr lang="en-US" dirty="0" smtClean="0">
                <a:solidFill>
                  <a:srgbClr val="000000"/>
                </a:solidFill>
              </a:rPr>
              <a:t>Scaling</a:t>
            </a:r>
            <a:endParaRPr lang="en-US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6400800" y="27432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auto">
          <a:xfrm>
            <a:off x="4572000" y="5715000"/>
            <a:ext cx="1066800" cy="1143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1295400" y="5181600"/>
            <a:ext cx="16002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Oval 29"/>
          <p:cNvSpPr>
            <a:spLocks noChangeArrowheads="1"/>
          </p:cNvSpPr>
          <p:nvPr/>
        </p:nvSpPr>
        <p:spPr bwMode="auto">
          <a:xfrm>
            <a:off x="2971800" y="3733800"/>
            <a:ext cx="762000" cy="11430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28"/>
          <p:cNvSpPr>
            <a:spLocks noChangeArrowheads="1"/>
          </p:cNvSpPr>
          <p:nvPr/>
        </p:nvSpPr>
        <p:spPr bwMode="auto">
          <a:xfrm>
            <a:off x="1295400" y="43434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26"/>
          <p:cNvSpPr>
            <a:spLocks noChangeArrowheads="1"/>
          </p:cNvSpPr>
          <p:nvPr/>
        </p:nvSpPr>
        <p:spPr bwMode="auto">
          <a:xfrm>
            <a:off x="2057400" y="27432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1524000" y="21336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990600" y="1524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914400" y="76200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381000" y="762000"/>
          <a:ext cx="2032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6" name="Equation" r:id="rId3" imgW="812520" imgH="241200" progId="Equation.3">
                  <p:embed/>
                </p:oleObj>
              </mc:Choice>
              <mc:Fallback>
                <p:oleObj name="Equation" r:id="rId3" imgW="812520" imgH="241200" progId="Equation.3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0"/>
                        <a:ext cx="203200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/>
          </p:nvPr>
        </p:nvGraphicFramePr>
        <p:xfrm>
          <a:off x="414339" y="1476376"/>
          <a:ext cx="19891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7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9" y="1476376"/>
                        <a:ext cx="1989137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/>
          </p:nvPr>
        </p:nvGraphicFramePr>
        <p:xfrm>
          <a:off x="457200" y="2133600"/>
          <a:ext cx="19192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8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1919288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533400" y="5181601"/>
          <a:ext cx="2330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" name="Equation" r:id="rId9" imgW="927000" imgH="228600" progId="Equation.3">
                  <p:embed/>
                </p:oleObj>
              </mc:Choice>
              <mc:Fallback>
                <p:oleObj name="Equation" r:id="rId9" imgW="927000" imgH="228600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81601"/>
                        <a:ext cx="23304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/>
          </p:nvPr>
        </p:nvGraphicFramePr>
        <p:xfrm>
          <a:off x="488950" y="2743201"/>
          <a:ext cx="65913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" name="Equation" r:id="rId11" imgW="2603160" imgH="253800" progId="Equation.3">
                  <p:embed/>
                </p:oleObj>
              </mc:Choice>
              <mc:Fallback>
                <p:oleObj name="Equation" r:id="rId11" imgW="2603160" imgH="253800" progId="Equation.3">
                  <p:embed/>
                  <p:pic>
                    <p:nvPicPr>
                      <p:cNvPr id="1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743201"/>
                        <a:ext cx="65913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/>
          </p:nvPr>
        </p:nvGraphicFramePr>
        <p:xfrm>
          <a:off x="533401" y="5651500"/>
          <a:ext cx="526256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1" name="Equation" r:id="rId13" imgW="2095200" imgH="482400" progId="Equation.3">
                  <p:embed/>
                </p:oleObj>
              </mc:Choice>
              <mc:Fallback>
                <p:oleObj name="Equation" r:id="rId13" imgW="2095200" imgH="482400" progId="Equation.3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1" y="5651500"/>
                        <a:ext cx="526256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457200" y="20574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>
            <p:extLst/>
          </p:nvPr>
        </p:nvGraphicFramePr>
        <p:xfrm>
          <a:off x="457201" y="3657600"/>
          <a:ext cx="350361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2" name="Equation" r:id="rId15" imgW="1396800" imgH="507960" progId="Equation.3">
                  <p:embed/>
                </p:oleObj>
              </mc:Choice>
              <mc:Fallback>
                <p:oleObj name="Equation" r:id="rId15" imgW="1396800" imgH="507960" progId="Equation.3">
                  <p:embed/>
                  <p:pic>
                    <p:nvPicPr>
                      <p:cNvPr id="2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3657600"/>
                        <a:ext cx="3503613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4191000" y="3886200"/>
            <a:ext cx="838200" cy="762000"/>
          </a:xfrm>
          <a:prstGeom prst="ellips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457200" y="35814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457200" y="5029200"/>
            <a:ext cx="51054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080248" y="1295400"/>
            <a:ext cx="2663952" cy="3124200"/>
            <a:chOff x="7824765" y="2286000"/>
            <a:chExt cx="2663952" cy="31242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4765" y="2697183"/>
              <a:ext cx="2663952" cy="2151888"/>
            </a:xfrm>
            <a:prstGeom prst="rect">
              <a:avLst/>
            </a:prstGeom>
          </p:spPr>
        </p:pic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8610600" y="2286000"/>
            <a:ext cx="454121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3" name="Equation" r:id="rId18" imgW="203040" imgH="228600" progId="Equation.3">
                    <p:embed/>
                  </p:oleObj>
                </mc:Choice>
                <mc:Fallback>
                  <p:oleObj name="Equation" r:id="rId18" imgW="203040" imgH="228600" progId="Equation.3">
                    <p:embed/>
                    <p:pic>
                      <p:nvPicPr>
                        <p:cNvPr id="4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0600" y="2286000"/>
                          <a:ext cx="454121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5"/>
            <p:cNvGraphicFramePr>
              <a:graphicFrameLocks noChangeAspect="1"/>
            </p:cNvGraphicFramePr>
            <p:nvPr/>
          </p:nvGraphicFramePr>
          <p:xfrm>
            <a:off x="9424965" y="2808218"/>
            <a:ext cx="537531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4" name="Equation" r:id="rId20" imgW="241200" imgH="228600" progId="Equation.3">
                    <p:embed/>
                  </p:oleObj>
                </mc:Choice>
                <mc:Fallback>
                  <p:oleObj name="Equation" r:id="rId20" imgW="241200" imgH="228600" progId="Equation.3">
                    <p:embed/>
                    <p:pic>
                      <p:nvPicPr>
                        <p:cNvPr id="4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4965" y="2808218"/>
                          <a:ext cx="537531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7"/>
            <p:cNvGraphicFramePr>
              <a:graphicFrameLocks noChangeAspect="1"/>
            </p:cNvGraphicFramePr>
            <p:nvPr/>
          </p:nvGraphicFramePr>
          <p:xfrm>
            <a:off x="7924800" y="2690673"/>
            <a:ext cx="368393" cy="509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5" name="Equation" r:id="rId22" imgW="164880" imgH="228600" progId="Equation.3">
                    <p:embed/>
                  </p:oleObj>
                </mc:Choice>
                <mc:Fallback>
                  <p:oleObj name="Equation" r:id="rId22" imgW="164880" imgH="228600" progId="Equation.3">
                    <p:embed/>
                    <p:pic>
                      <p:nvPicPr>
                        <p:cNvPr id="4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2690673"/>
                          <a:ext cx="368393" cy="509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0"/>
            <p:cNvGraphicFramePr>
              <a:graphicFrameLocks noChangeAspect="1"/>
            </p:cNvGraphicFramePr>
            <p:nvPr/>
          </p:nvGraphicFramePr>
          <p:xfrm>
            <a:off x="7848600" y="4935226"/>
            <a:ext cx="2608877" cy="474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6" name="Equation" r:id="rId24" imgW="1180800" imgH="215640" progId="Equation.3">
                    <p:embed/>
                  </p:oleObj>
                </mc:Choice>
                <mc:Fallback>
                  <p:oleObj name="Equation" r:id="rId24" imgW="1180800" imgH="215640" progId="Equation.3">
                    <p:embed/>
                    <p:pic>
                      <p:nvPicPr>
                        <p:cNvPr id="4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8600" y="4935226"/>
                          <a:ext cx="2608877" cy="4749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10085388" y="2843213"/>
            <a:ext cx="33972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7" name="Equation" r:id="rId26" imgW="152280" imgH="228600" progId="Equation.DSMT4">
                    <p:embed/>
                  </p:oleObj>
                </mc:Choice>
                <mc:Fallback>
                  <p:oleObj name="Equation" r:id="rId26" imgW="152280" imgH="228600" progId="Equation.DSMT4">
                    <p:embed/>
                    <p:pic>
                      <p:nvPicPr>
                        <p:cNvPr id="4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5388" y="2843213"/>
                          <a:ext cx="339725" cy="509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359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7620000" cy="398463"/>
          </a:xfrm>
        </p:spPr>
        <p:txBody>
          <a:bodyPr/>
          <a:lstStyle/>
          <a:p>
            <a:r>
              <a:rPr lang="en-US" dirty="0" smtClean="0"/>
              <a:t>Bipolar Transistor Scaling Laws</a:t>
            </a:r>
            <a:endParaRPr lang="en-US" dirty="0"/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685800" y="3825240"/>
            <a:ext cx="4495800" cy="26681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48" tIns="41025" rIns="82048" bIns="41025">
            <a:spAutoFit/>
          </a:bodyPr>
          <a:lstStyle/>
          <a:p>
            <a:pPr defTabSz="820738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Narrow junctions. 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Thin layers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High current density</a:t>
            </a:r>
            <a:br>
              <a:rPr lang="en-US" sz="2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</a:br>
            <a:r>
              <a:rPr lang="en-US" sz="2800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Ultra low resistivity contacts</a:t>
            </a:r>
          </a:p>
        </p:txBody>
      </p:sp>
      <p:pic>
        <p:nvPicPr>
          <p:cNvPr id="7" name="Picture 6" descr="asdfasd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85" y="990600"/>
            <a:ext cx="2667000" cy="2606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7516409" cy="35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4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09600" y="134938"/>
            <a:ext cx="10515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27100">
              <a:lnSpc>
                <a:spcPct val="87000"/>
              </a:lnSpc>
              <a:defRPr/>
            </a:pPr>
            <a:r>
              <a:rPr lang="en-US" sz="3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InP HBTs:  1.07 THz @</a:t>
            </a:r>
            <a:r>
              <a:rPr lang="en-US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200nm</a:t>
            </a:r>
            <a:endParaRPr lang="en-US" sz="36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64J-R4C5-E10B45L3-Vce_2.00V-Ib_600u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539" y="615479"/>
            <a:ext cx="3297461" cy="2824686"/>
          </a:xfrm>
          <a:prstGeom prst="rect">
            <a:avLst/>
          </a:prstGeom>
        </p:spPr>
      </p:pic>
      <p:pic>
        <p:nvPicPr>
          <p:cNvPr id="20" name="Picture 19" descr="Picture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575" y="612817"/>
            <a:ext cx="7903625" cy="586418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96355" y="4643320"/>
            <a:ext cx="328845" cy="9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66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?</a:t>
            </a:r>
            <a:endParaRPr lang="en-US" sz="8000" b="0" dirty="0">
              <a:solidFill>
                <a:srgbClr val="000000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94090" y="6546782"/>
            <a:ext cx="3035800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6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155227"/>
              </p:ext>
            </p:extLst>
          </p:nvPr>
        </p:nvGraphicFramePr>
        <p:xfrm>
          <a:off x="8413057" y="3895905"/>
          <a:ext cx="3550343" cy="237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KGPlot" r:id="rId7" imgW="4724280" imgH="3162240" progId="KGraph_Plot">
                  <p:embed/>
                </p:oleObj>
              </mc:Choice>
              <mc:Fallback>
                <p:oleObj name="KGPlot" r:id="rId7" imgW="4724280" imgH="3162240" progId="KGraph_Plo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13057" y="3895905"/>
                        <a:ext cx="3550343" cy="2375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40782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sz="3600" dirty="0" smtClean="0"/>
              <a:t>Challenges at the 64nm/2THz &amp; 32nm/3THz Nodes</a:t>
            </a:r>
            <a:endParaRPr lang="en-US" sz="3600" dirty="0"/>
          </a:p>
        </p:txBody>
      </p:sp>
      <p:graphicFrame>
        <p:nvGraphicFramePr>
          <p:cNvPr id="220162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762000"/>
          <a:ext cx="2394884" cy="351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KGPlot" r:id="rId4" imgW="5308560" imgH="7797600" progId="KGraph_Plot">
                  <p:embed/>
                </p:oleObj>
              </mc:Choice>
              <mc:Fallback>
                <p:oleObj name="KGPlot" r:id="rId4" imgW="5308560" imgH="7797600" progId="KGraph_Plot">
                  <p:embed/>
                  <p:pic>
                    <p:nvPicPr>
                      <p:cNvPr id="220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762000"/>
                        <a:ext cx="2394884" cy="3516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1"/>
          <p:cNvSpPr txBox="1">
            <a:spLocks noChangeArrowheads="1"/>
          </p:cNvSpPr>
          <p:nvPr/>
        </p:nvSpPr>
        <p:spPr bwMode="auto">
          <a:xfrm rot="5400000">
            <a:off x="6611437" y="2224088"/>
            <a:ext cx="286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rgbClr val="FF0000"/>
              </a:buClr>
            </a:pP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Baraskar </a:t>
            </a:r>
            <a:r>
              <a:rPr lang="en-US" sz="1100" b="0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et al</a:t>
            </a:r>
            <a:r>
              <a:rPr lang="en-US" sz="11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Journal of Applied Physics, 2013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5943600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Need high base contact doping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&gt;10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="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for good contacts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high Auger recombination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very low </a:t>
            </a:r>
            <a:r>
              <a:rPr lang="en-US" sz="2400" b="0" dirty="0" smtClean="0">
                <a:solidFill>
                  <a:srgbClr val="000000"/>
                </a:solidFill>
                <a:latin typeface="Symbol" panose="05050102010706020507" pitchFamily="18" charset="2"/>
                <a:cs typeface="Arial" pitchFamily="34" charset="0"/>
                <a:sym typeface="Symbol" pitchFamily="18" charset="2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.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Need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moderate contact penetration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Pd or Pt contacts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react with 3++ nm of base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penetrate surface contaminants</a:t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too deep for thin base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Solution: base regrowth: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thin, moderately-doped intrinsic base</a:t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InGaAs or GaAsSb @ 10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19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-10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20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="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thick, heavily-doped extrinsic base</a:t>
            </a:r>
            <a:b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P-GaAs, ~10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21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/cm</a:t>
            </a:r>
            <a:r>
              <a:rPr lang="en-US" sz="2400" baseline="300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3</a:t>
            </a:r>
          </a:p>
        </p:txBody>
      </p:sp>
      <p:pic>
        <p:nvPicPr>
          <p:cNvPr id="10" name="Picture 9" descr="Picture7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9943" y="914400"/>
            <a:ext cx="3487057" cy="3009252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75200" y="3720001"/>
            <a:ext cx="30358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>
                <a:solidFill>
                  <a:srgbClr val="FFFF00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Rode  et al., IEEE  TED, Aug.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04" y="4444538"/>
            <a:ext cx="5962996" cy="210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38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47801"/>
            <a:ext cx="10363200" cy="761999"/>
          </a:xfrm>
        </p:spPr>
        <p:txBody>
          <a:bodyPr/>
          <a:lstStyle/>
          <a:p>
            <a:r>
              <a:rPr lang="en-US" dirty="0"/>
              <a:t>Future Directions in &gt; 100 GHz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8938"/>
            <a:ext cx="10363200" cy="1292662"/>
          </a:xfrm>
        </p:spPr>
        <p:txBody>
          <a:bodyPr/>
          <a:lstStyle/>
          <a:p>
            <a:r>
              <a:rPr lang="en-US" dirty="0" smtClean="0"/>
              <a:t>Mark Rodwell, Yihao Fang,  Brian Markman, Hsin-Ying Tseng</a:t>
            </a:r>
            <a:br>
              <a:rPr lang="en-US" dirty="0" smtClean="0"/>
            </a:br>
            <a:r>
              <a:rPr lang="en-US" dirty="0" smtClean="0"/>
              <a:t>University of California, Santa Barbara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  <a:hlinkClick r:id="rId2"/>
              </a:rPr>
              <a:t>rodwell@ece.ucsb.edu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477000"/>
            <a:ext cx="9448800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work was supported in part by the Semiconductor Research Corporation (SRC</a:t>
            </a: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DARPA, and the NSF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7724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i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 IEEE SISC Conference, December 13, San Diego</a:t>
            </a:r>
            <a:endParaRPr lang="en-US" sz="1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 rot="21279578">
            <a:off x="383364" y="2438401"/>
            <a:ext cx="11091921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4000" baseline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buClrTx/>
            </a:pPr>
            <a:r>
              <a:rPr lang="en-US" kern="0" dirty="0" smtClean="0">
                <a:latin typeface="Ink Free" panose="03080402000500000000" pitchFamily="66" charset="0"/>
              </a:rPr>
              <a:t>Materials Requirements for Future Transistors</a:t>
            </a:r>
            <a:endParaRPr lang="en-US" kern="0" dirty="0">
              <a:latin typeface="Ink Free" panose="03080402000500000000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 flipV="1">
            <a:off x="533400" y="1676400"/>
            <a:ext cx="9448800" cy="30480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33400" y="1676400"/>
            <a:ext cx="9448800" cy="304800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8032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Images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" y="901175"/>
            <a:ext cx="3718056" cy="32898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81" y="875985"/>
            <a:ext cx="3662638" cy="3315015"/>
          </a:xfrm>
          <a:prstGeom prst="rect">
            <a:avLst/>
          </a:prstGeom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839200" y="37338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Cross-sections</a:t>
            </a:r>
            <a:endParaRPr lang="en-US" sz="2000" dirty="0" smtClean="0">
              <a:solidFill>
                <a:srgbClr val="FF0000"/>
              </a:solidFill>
              <a:latin typeface="+mn-lt"/>
              <a:cs typeface="Arial" pitchFamily="34" charset="0"/>
              <a:sym typeface="Symbol" pitchFamily="18" charset="2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64891"/>
            <a:ext cx="1997364" cy="2516909"/>
          </a:xfrm>
          <a:prstGeom prst="rect">
            <a:avLst/>
          </a:prstGeom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00400" y="4780002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Dry-etched</a:t>
            </a:r>
            <a:b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  <a:cs typeface="Arial" pitchFamily="34" charset="0"/>
                <a:sym typeface="Symbol" pitchFamily="18" charset="2"/>
              </a:rPr>
              <a:t>TiW emitter contact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7" y="838200"/>
            <a:ext cx="2768583" cy="2768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38600"/>
            <a:ext cx="3404551" cy="27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2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Regrown-Base InP HBTs: Status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81000" y="3090208"/>
            <a:ext cx="1074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Excellent base contacts; but hydrogen base passivation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0.4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GaAs/metal contact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290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for regrown base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0.60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W-m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resistivity 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InGaAs/GaAs contact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✘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1940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W/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sheet resistivity 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for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intrinsic base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✘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068" y="3124200"/>
            <a:ext cx="1008532" cy="186609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06027"/>
              </p:ext>
            </p:extLst>
          </p:nvPr>
        </p:nvGraphicFramePr>
        <p:xfrm>
          <a:off x="6576351" y="685800"/>
          <a:ext cx="2339049" cy="249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KGPlot" r:id="rId5" imgW="5790960" imgH="6146640" progId="KGraph_Plot">
                  <p:embed/>
                </p:oleObj>
              </mc:Choice>
              <mc:Fallback>
                <p:oleObj name="KGPlot" r:id="rId5" imgW="5790960" imgH="6146640" progId="KGraph_Plot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351" y="685800"/>
                        <a:ext cx="2339049" cy="2491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612102"/>
              </p:ext>
            </p:extLst>
          </p:nvPr>
        </p:nvGraphicFramePr>
        <p:xfrm>
          <a:off x="8912015" y="685800"/>
          <a:ext cx="2898985" cy="2518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1" name="KGPlot" r:id="rId7" imgW="5765760" imgH="5029200" progId="KGraph_Plot">
                  <p:embed/>
                </p:oleObj>
              </mc:Choice>
              <mc:Fallback>
                <p:oleObj name="KGPlot" r:id="rId7" imgW="5765760" imgH="5029200" progId="KGraph_Plot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2015" y="685800"/>
                        <a:ext cx="2898985" cy="25186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107442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Good DC data: even given regrowth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refractory Mo/W/TiW emitter contact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maintains low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r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. 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620000" y="3657600"/>
            <a:ext cx="1600200" cy="7620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141C82-E68C-4B52-879B-CB29B29A8A76}"/>
              </a:ext>
            </a:extLst>
          </p:cNvPr>
          <p:cNvCxnSpPr>
            <a:cxnSpLocks/>
          </p:cNvCxnSpPr>
          <p:nvPr/>
        </p:nvCxnSpPr>
        <p:spPr bwMode="auto">
          <a:xfrm>
            <a:off x="7696200" y="4419600"/>
            <a:ext cx="1524000" cy="15240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81000" y="5251002"/>
            <a:ext cx="107442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Current process runs: GaAsSb intrinsic base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resistant to hydrogen passivation of carbon base dopant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(current reference sample: GaAsSb base, no regrowth)→→ 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8" y="5075414"/>
            <a:ext cx="2275182" cy="17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8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049000" cy="398463"/>
          </a:xfrm>
        </p:spPr>
        <p:txBody>
          <a:bodyPr/>
          <a:lstStyle/>
          <a:p>
            <a:r>
              <a:rPr lang="en-US" dirty="0" smtClean="0"/>
              <a:t>Materials for Improved THz HBTs</a:t>
            </a:r>
            <a:endParaRPr lang="en-US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10744200" cy="529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Contacts: existing materials are sufficient.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N-InAs for emitter, regrown ~10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21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cm</a:t>
            </a:r>
            <a:r>
              <a:rPr lang="en-US" sz="28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-3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GaAs for base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Base transit time is no problem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 regrowth permits very thin base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Desire: improved voltage at a given bandwidth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1.4eV bandgap→ 30V/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 breakdown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But: increased transit time at high 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ce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-(L,X) scattering, 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E-k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dispersion </a:t>
            </a:r>
            <a:endParaRPr lang="en-US" sz="28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Is there a better collector material ?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 </a:t>
            </a:r>
            <a:b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Larger bandgap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Larger </a:t>
            </a:r>
            <a:r>
              <a:rPr lang="en-US" sz="28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(L,X) 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energy separation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Low optical phonon scattering rates (GaN suffers here).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High thermal conductivity.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89432"/>
            <a:ext cx="2060448" cy="1725168"/>
          </a:xfrm>
          <a:prstGeom prst="rect">
            <a:avLst/>
          </a:prstGeom>
        </p:spPr>
      </p:pic>
      <p:graphicFrame>
        <p:nvGraphicFramePr>
          <p:cNvPr id="17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2174"/>
              </p:ext>
            </p:extLst>
          </p:nvPr>
        </p:nvGraphicFramePr>
        <p:xfrm>
          <a:off x="7010400" y="2808287"/>
          <a:ext cx="2951163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KGPlot" r:id="rId5" imgW="4800600" imgH="3340080" progId="KGraph_Plot">
                  <p:embed/>
                </p:oleObj>
              </mc:Choice>
              <mc:Fallback>
                <p:oleObj name="KGPlot" r:id="rId5" imgW="4800600" imgH="3340080" progId="KGraph_Plot">
                  <p:embed/>
                  <p:pic>
                    <p:nvPicPr>
                      <p:cNvPr id="27651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808287"/>
                        <a:ext cx="2951163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 rot="5400000">
            <a:off x="10631016" y="4151784"/>
            <a:ext cx="2743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Jasprit </a:t>
            </a:r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Singh; eecs320 notes, Univ Michigan;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804525"/>
            <a:ext cx="1633007" cy="335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 THz Field-Effect Transistors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09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9220200" cy="3984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FETs (HEMTs): </a:t>
            </a:r>
            <a:r>
              <a:rPr lang="en-US" dirty="0">
                <a:solidFill>
                  <a:srgbClr val="000000"/>
                </a:solidFill>
              </a:rPr>
              <a:t>key for low </a:t>
            </a:r>
            <a:r>
              <a:rPr lang="en-US" dirty="0" smtClean="0">
                <a:solidFill>
                  <a:srgbClr val="000000"/>
                </a:solidFill>
              </a:rPr>
              <a:t>noise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1676400"/>
            <a:ext cx="4800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2:1 to 4:1 increase in f</a:t>
            </a:r>
            <a:r>
              <a:rPr lang="en-US" sz="2800" i="1" baseline="-25000" dirty="0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: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	improved noise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less required transmit </a:t>
            </a: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power</a:t>
            </a:r>
            <a:b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2800" i="1" dirty="0" smtClean="0">
                <a:solidFill>
                  <a:srgbClr val="000000"/>
                </a:solidFill>
                <a:latin typeface="Calibri" pitchFamily="34" charset="0"/>
              </a:rPr>
              <a:t>  smaller PAs</a:t>
            </a:r>
            <a:r>
              <a:rPr lang="en-US" sz="2800" i="1" dirty="0">
                <a:solidFill>
                  <a:srgbClr val="000000"/>
                </a:solidFill>
                <a:latin typeface="Calibri" pitchFamily="34" charset="0"/>
              </a:rPr>
              <a:t>, less DC power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or </a:t>
            </a:r>
            <a:r>
              <a:rPr lang="en-US" sz="2800" i="1" dirty="0" smtClean="0">
                <a:solidFill>
                  <a:srgbClr val="FF0000"/>
                </a:solidFill>
                <a:latin typeface="Calibri" pitchFamily="34" charset="0"/>
              </a:rPr>
              <a:t>higher-frequency </a:t>
            </a:r>
            <a:r>
              <a:rPr lang="en-US" sz="2800" i="1" dirty="0">
                <a:solidFill>
                  <a:srgbClr val="FF0000"/>
                </a:solidFill>
                <a:latin typeface="Calibri" pitchFamily="34" charset="0"/>
              </a:rPr>
              <a:t>systems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41755" y="1299441"/>
          <a:ext cx="6664614" cy="426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KGPlot" r:id="rId3" imgW="5143320" imgH="3289320" progId="KGraph_Plot">
                  <p:embed/>
                </p:oleObj>
              </mc:Choice>
              <mc:Fallback>
                <p:oleObj name="KGPlot" r:id="rId3" imgW="5143320" imgH="3289320" progId="KGraph_Plot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755" y="1299441"/>
                        <a:ext cx="6664614" cy="4263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110007" y="1936815"/>
          <a:ext cx="3328129" cy="172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5" imgW="2311200" imgH="1193760" progId="Equation.DSMT4">
                  <p:embed/>
                </p:oleObj>
              </mc:Choice>
              <mc:Fallback>
                <p:oleObj name="Equation" r:id="rId5" imgW="2311200" imgH="11937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007" y="1936815"/>
                        <a:ext cx="3328129" cy="1720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12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High-Frequency FET </a:t>
            </a:r>
            <a:r>
              <a:rPr lang="en-US" dirty="0">
                <a:solidFill>
                  <a:srgbClr val="000000"/>
                </a:solidFill>
              </a:rPr>
              <a:t>Scaling </a:t>
            </a:r>
            <a:endParaRPr lang="en-US" dirty="0"/>
          </a:p>
        </p:txBody>
      </p:sp>
      <p:pic>
        <p:nvPicPr>
          <p:cNvPr id="4" name="Picture 3" descr="2014_6_19_feb_THz_HBT_HEMT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96" y="872338"/>
            <a:ext cx="2380488" cy="2709062"/>
          </a:xfrm>
          <a:prstGeom prst="rect">
            <a:avLst/>
          </a:prstGeom>
        </p:spPr>
      </p:pic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68" y="3680824"/>
            <a:ext cx="3005443" cy="2796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>
            <a:off x="1157101" y="3886403"/>
            <a:ext cx="238403" cy="34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H="1">
            <a:off x="1919101" y="3810203"/>
            <a:ext cx="238403" cy="349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 flipH="1" flipV="1">
            <a:off x="2071501" y="2469477"/>
            <a:ext cx="238403" cy="34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V="1">
            <a:off x="1053732" y="2530700"/>
            <a:ext cx="216730" cy="31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04" y="3657600"/>
            <a:ext cx="5493396" cy="3037134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58278" y="907602"/>
            <a:ext cx="8281321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double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</a:t>
            </a:r>
            <a:r>
              <a:rPr lang="en-US" sz="2800" baseline="-2500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t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reduce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2:1, 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but this is not enough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Must also reduce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gsx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, 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gd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time constants 2:1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/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W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must be doubled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Must also thin dielectric and channel by 2:1 (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R</a:t>
            </a:r>
            <a:r>
              <a:rPr lang="en-US" sz="280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ds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endParaRPr lang="en-US" sz="2800" b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133600" y="1905000"/>
            <a:ext cx="266605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762000" y="1905000"/>
            <a:ext cx="266605" cy="5334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2133602" y="3680824"/>
            <a:ext cx="519682" cy="1291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09600" y="3680824"/>
            <a:ext cx="419005" cy="12917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7239000" y="3505200"/>
            <a:ext cx="228600" cy="4572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791200" y="3912688"/>
            <a:ext cx="304800" cy="8117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6172200"/>
            <a:ext cx="1524000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7939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371600" y="2303847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FET Current and </a:t>
            </a:r>
            <a:r>
              <a:rPr lang="en-US" smtClean="0">
                <a:solidFill>
                  <a:srgbClr val="000000"/>
                </a:solidFill>
              </a:rPr>
              <a:t>Transconductance</a:t>
            </a:r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14" y="2055454"/>
            <a:ext cx="1928186" cy="3507146"/>
          </a:xfrm>
          <a:prstGeom prst="rect">
            <a:avLst/>
          </a:prstGeom>
        </p:spPr>
      </p:pic>
      <p:pic>
        <p:nvPicPr>
          <p:cNvPr id="19" name="Picture 29" descr="mos_gate_capacitanc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027" y="1219200"/>
            <a:ext cx="4079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839702" y="2286000"/>
          <a:ext cx="21193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9" name="Equation" r:id="rId5" imgW="1054080" imgH="241200" progId="Equation.3">
                  <p:embed/>
                </p:oleObj>
              </mc:Choice>
              <mc:Fallback>
                <p:oleObj name="Equation" r:id="rId5" imgW="1054080" imgH="241200" progId="Equation.3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702" y="2286000"/>
                        <a:ext cx="2119312" cy="484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7556227" y="1295401"/>
          <a:ext cx="4111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0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227" y="1295401"/>
                        <a:ext cx="4111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7205662" y="885825"/>
          <a:ext cx="12525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" name="Equation" r:id="rId9" imgW="622080" imgH="241200" progId="Equation.DSMT4">
                  <p:embed/>
                </p:oleObj>
              </mc:Choice>
              <mc:Fallback>
                <p:oleObj name="Equation" r:id="rId9" imgW="622080" imgH="24120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2" y="885825"/>
                        <a:ext cx="1252538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2"/>
          <p:cNvGraphicFramePr>
            <a:graphicFrameLocks noChangeAspect="1"/>
          </p:cNvGraphicFramePr>
          <p:nvPr/>
        </p:nvGraphicFramePr>
        <p:xfrm>
          <a:off x="7792076" y="4694237"/>
          <a:ext cx="23193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2" name="Equation" r:id="rId11" imgW="1155600" imgH="241200" progId="Equation.3">
                  <p:embed/>
                </p:oleObj>
              </mc:Choice>
              <mc:Fallback>
                <p:oleObj name="Equation" r:id="rId11" imgW="1155600" imgH="241200" progId="Equation.3">
                  <p:embed/>
                  <p:pic>
                    <p:nvPicPr>
                      <p:cNvPr id="2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076" y="4694237"/>
                        <a:ext cx="23193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6"/>
          <p:cNvCxnSpPr>
            <a:cxnSpLocks noChangeShapeType="1"/>
          </p:cNvCxnSpPr>
          <p:nvPr/>
        </p:nvCxnSpPr>
        <p:spPr bwMode="auto">
          <a:xfrm flipH="1">
            <a:off x="9882814" y="25146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7467326" y="3933826"/>
          <a:ext cx="1841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3" name="Equation" r:id="rId13" imgW="914400" imgH="241200" progId="Equation.3">
                  <p:embed/>
                </p:oleObj>
              </mc:Choice>
              <mc:Fallback>
                <p:oleObj name="Equation" r:id="rId13" imgW="914400" imgH="241200" progId="Equation.3">
                  <p:embed/>
                  <p:pic>
                    <p:nvPicPr>
                      <p:cNvPr id="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326" y="3933826"/>
                        <a:ext cx="1841500" cy="485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26"/>
          <p:cNvCxnSpPr>
            <a:cxnSpLocks noChangeShapeType="1"/>
          </p:cNvCxnSpPr>
          <p:nvPr/>
        </p:nvCxnSpPr>
        <p:spPr bwMode="auto">
          <a:xfrm>
            <a:off x="7368214" y="2514600"/>
            <a:ext cx="457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37" name="Straight Connector 26"/>
          <p:cNvCxnSpPr>
            <a:cxnSpLocks noChangeShapeType="1"/>
          </p:cNvCxnSpPr>
          <p:nvPr/>
        </p:nvCxnSpPr>
        <p:spPr bwMode="auto">
          <a:xfrm>
            <a:off x="7368214" y="4953000"/>
            <a:ext cx="32861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38" name="Straight Connector 26"/>
          <p:cNvCxnSpPr>
            <a:cxnSpLocks noChangeShapeType="1"/>
          </p:cNvCxnSpPr>
          <p:nvPr/>
        </p:nvCxnSpPr>
        <p:spPr bwMode="auto">
          <a:xfrm flipH="1">
            <a:off x="10111414" y="4953000"/>
            <a:ext cx="381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41" name="Straight Connector 26"/>
          <p:cNvCxnSpPr>
            <a:cxnSpLocks noChangeShapeType="1"/>
          </p:cNvCxnSpPr>
          <p:nvPr/>
        </p:nvCxnSpPr>
        <p:spPr bwMode="auto">
          <a:xfrm>
            <a:off x="7368214" y="5181600"/>
            <a:ext cx="319088" cy="6858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graphicFrame>
        <p:nvGraphicFramePr>
          <p:cNvPr id="43" name="Object 12"/>
          <p:cNvGraphicFramePr>
            <a:graphicFrameLocks noChangeAspect="1"/>
          </p:cNvGraphicFramePr>
          <p:nvPr/>
        </p:nvGraphicFramePr>
        <p:xfrm>
          <a:off x="7819064" y="5715000"/>
          <a:ext cx="19113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4" name="Equation" r:id="rId15" imgW="952200" imgH="203040" progId="Equation.DSMT4">
                  <p:embed/>
                </p:oleObj>
              </mc:Choice>
              <mc:Fallback>
                <p:oleObj name="Equation" r:id="rId15" imgW="952200" imgH="203040" progId="Equation.DSMT4">
                  <p:embed/>
                  <p:pic>
                    <p:nvPicPr>
                      <p:cNvPr id="4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064" y="5715000"/>
                        <a:ext cx="19113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404035"/>
              </p:ext>
            </p:extLst>
          </p:nvPr>
        </p:nvGraphicFramePr>
        <p:xfrm>
          <a:off x="681038" y="782638"/>
          <a:ext cx="52244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5" name="Equation" r:id="rId17" imgW="2603160" imgH="253800" progId="Equation.DSMT4">
                  <p:embed/>
                </p:oleObj>
              </mc:Choice>
              <mc:Fallback>
                <p:oleObj name="Equation" r:id="rId17" imgW="2603160" imgH="253800" progId="Equation.DSMT4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782638"/>
                        <a:ext cx="522446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 bwMode="auto">
          <a:xfrm>
            <a:off x="971550" y="3581400"/>
            <a:ext cx="32385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143000" y="1828800"/>
            <a:ext cx="3810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97813"/>
              </p:ext>
            </p:extLst>
          </p:nvPr>
        </p:nvGraphicFramePr>
        <p:xfrm>
          <a:off x="901988" y="2743200"/>
          <a:ext cx="3670012" cy="2382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6" name="KGPlot" r:id="rId19" imgW="4889520" imgH="3174840" progId="KGraph_Plot">
                  <p:embed/>
                </p:oleObj>
              </mc:Choice>
              <mc:Fallback>
                <p:oleObj name="KGPlot" r:id="rId19" imgW="4889520" imgH="3174840" progId="KGraph_Plot">
                  <p:embed/>
                  <p:pic>
                    <p:nvPicPr>
                      <p:cNvPr id="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988" y="2743200"/>
                        <a:ext cx="3670012" cy="2382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685800" y="1676400"/>
          <a:ext cx="46291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7" name="Equation" r:id="rId21" imgW="2425680" imgH="304560" progId="Equation.DSMT4">
                  <p:embed/>
                </p:oleObj>
              </mc:Choice>
              <mc:Fallback>
                <p:oleObj name="Equation" r:id="rId21" imgW="2425680" imgH="304560" progId="Equation.DSMT4">
                  <p:embed/>
                  <p:pic>
                    <p:nvPicPr>
                      <p:cNvPr id="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4629150" cy="58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1939"/>
              </p:ext>
            </p:extLst>
          </p:nvPr>
        </p:nvGraphicFramePr>
        <p:xfrm>
          <a:off x="685800" y="1265238"/>
          <a:ext cx="4052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8" name="Equation" r:id="rId23" imgW="2019240" imgH="203040" progId="Equation.DSMT4">
                  <p:embed/>
                </p:oleObj>
              </mc:Choice>
              <mc:Fallback>
                <p:oleObj name="Equation" r:id="rId23" imgW="2019240" imgH="203040" progId="Equation.DSMT4">
                  <p:embed/>
                  <p:pic>
                    <p:nvPicPr>
                      <p:cNvPr id="2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65238"/>
                        <a:ext cx="40528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45092"/>
              </p:ext>
            </p:extLst>
          </p:nvPr>
        </p:nvGraphicFramePr>
        <p:xfrm>
          <a:off x="704850" y="2255837"/>
          <a:ext cx="24955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9" name="Equation" r:id="rId25" imgW="1307880" imgH="253800" progId="Equation.DSMT4">
                  <p:embed/>
                </p:oleObj>
              </mc:Choice>
              <mc:Fallback>
                <p:oleObj name="Equation" r:id="rId25" imgW="1307880" imgH="253800" progId="Equation.DSMT4">
                  <p:embed/>
                  <p:pic>
                    <p:nvPicPr>
                      <p:cNvPr id="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255837"/>
                        <a:ext cx="2495550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34080" y="5154406"/>
            <a:ext cx="584292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increase </a:t>
            </a:r>
            <a:r>
              <a:rPr lang="en-US" sz="28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</a:t>
            </a:r>
            <a:b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thin the oxide &amp; channel</a:t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and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increase 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K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1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(mass, # valleys)…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hard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or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increase (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8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</a:t>
            </a:r>
            <a:r>
              <a:rPr lang="en-US" sz="2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)…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also hard</a:t>
            </a:r>
          </a:p>
        </p:txBody>
      </p:sp>
    </p:spTree>
    <p:extLst>
      <p:ext uri="{BB962C8B-B14F-4D97-AF65-F5344CB8AC3E}">
        <p14:creationId xmlns:p14="http://schemas.microsoft.com/office/powerpoint/2010/main" val="404910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FET Scaling Laws (these now broken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 descr="2014_6_19_feb_THz_HBT_HEMT_dr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196" y="872338"/>
            <a:ext cx="2380488" cy="2709062"/>
          </a:xfrm>
          <a:prstGeom prst="rect">
            <a:avLst/>
          </a:prstGeom>
        </p:spPr>
      </p:pic>
      <p:pic>
        <p:nvPicPr>
          <p:cNvPr id="5" name="Picture 4" descr="UNTITLE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368" y="3680824"/>
            <a:ext cx="3005443" cy="2796176"/>
          </a:xfrm>
          <a:prstGeom prst="rect">
            <a:avLst/>
          </a:prstGeom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98368"/>
              </p:ext>
            </p:extLst>
          </p:nvPr>
        </p:nvGraphicFramePr>
        <p:xfrm>
          <a:off x="4648200" y="914400"/>
          <a:ext cx="6477000" cy="4276440"/>
        </p:xfrm>
        <a:graphic>
          <a:graphicData uri="http://schemas.openxmlformats.org/drawingml/2006/table">
            <a:tbl>
              <a:tblPr/>
              <a:tblGrid>
                <a:gridCol w="454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FET parameter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change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gate length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current density (mA/mm)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specific transconductance (mS/mm)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transport mass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constant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2DEG  electron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gate-channel capacitance density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dielectric equivalent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channel thickness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either (channel state density)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 2:1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or (V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-V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340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contact resistivities </a:t>
                      </a:r>
                    </a:p>
                  </a:txBody>
                  <a:tcPr marL="82048" marR="82048" marT="41025" marB="41025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6475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decrease 4:1</a:t>
                      </a:r>
                    </a:p>
                  </a:txBody>
                  <a:tcPr marL="82048" marR="82048" marT="41025" marB="410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86106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Gate dielectric can't be much further scaled.</a:t>
            </a:r>
            <a:b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	Not in CMOS VLSI, not in mm-wave HEMTs</a:t>
            </a: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/W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(mS/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m) hard to increase→ C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end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 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prevents f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scaling.</a:t>
            </a: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Shorter gate lengths degrade electrostatics→ reduced 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/G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ds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→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reduced f</a:t>
            </a:r>
            <a:r>
              <a:rPr kumimoji="0" lang="en-US" sz="2000" b="1" i="1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max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t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>
            <a:off x="1157101" y="3886403"/>
            <a:ext cx="238403" cy="349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H="1">
            <a:off x="1919101" y="3810203"/>
            <a:ext cx="238403" cy="349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4223" flipH="1" flipV="1">
            <a:off x="2071501" y="2469477"/>
            <a:ext cx="238403" cy="349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5777" flipV="1">
            <a:off x="1053732" y="2530700"/>
            <a:ext cx="216730" cy="31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"/>
          <p:cNvSpPr>
            <a:spLocks noChangeArrowheads="1"/>
          </p:cNvSpPr>
          <p:nvPr/>
        </p:nvSpPr>
        <p:spPr bwMode="auto">
          <a:xfrm>
            <a:off x="609600" y="152401"/>
            <a:ext cx="979487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marL="0" marR="0" lvl="0" indent="0" algn="l" defTabSz="927100" rtl="0" eaLnBrk="0" fontAlgn="base" latinLnBrk="0" hangingPunct="0">
              <a:lnSpc>
                <a:spcPct val="87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Towards faster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HEMTs: InAs MOS-HEMTs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2901" y="849367"/>
            <a:ext cx="5760699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Scaling limit: gate insulator thickness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HEMT: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InAlAs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barrier: tunneling, thermionic leakage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solution: replace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InAlAs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with high-K dielectric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2nm ZrO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e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=25): adequately low leakage</a:t>
            </a:r>
          </a:p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Scaling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limit: source access resistance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HEMT: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InAlAs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barrier is under N+ source/drain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solution: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regrowth, place N+  layer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InAs channel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Target ~10nm node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~0.3nm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EOT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3nm thick channel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1.2 to 1.5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THz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38600"/>
            <a:ext cx="5022007" cy="2767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825721"/>
            <a:ext cx="4156372" cy="4965479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19800" y="5798403"/>
            <a:ext cx="57606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8/2019: process working: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470GHz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@ ~28nm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very low,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</a:t>
            </a:r>
            <a:r>
              <a:rPr kumimoji="0" lang="en-US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high but not high enough.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Now fixing obvious process problems.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715000" y="1066800"/>
            <a:ext cx="0" cy="5257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372600" y="0"/>
            <a:ext cx="2819400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 eaLnBrk="0" hangingPunct="0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itchFamily="34" charset="0"/>
              </a:rPr>
              <a:t>1st MOS-HEMT demonstration: </a:t>
            </a:r>
            <a:br>
              <a:rPr lang="en-US" sz="1200" b="0" dirty="0" smtClean="0">
                <a:latin typeface="Calibri" pitchFamily="34" charset="0"/>
              </a:rPr>
            </a:br>
            <a:r>
              <a:rPr lang="en-US" sz="1200" b="0" dirty="0" smtClean="0">
                <a:latin typeface="Calibri" pitchFamily="34" charset="0"/>
              </a:rPr>
              <a:t>Fraunhofer IAF</a:t>
            </a:r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5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Device Images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93022"/>
            <a:ext cx="11928467" cy="598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3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Transistor design and materials requirements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143000"/>
            <a:ext cx="1181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Transistors for VLSI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3200" b="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3200" b="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US" sz="3200" b="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hard !   </a:t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MOSFETs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TFETs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Transistors for wireless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(</a:t>
            </a:r>
            <a:r>
              <a:rPr lang="en-US" sz="3200" b="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200" b="0" baseline="-25000" dirty="0" smtClean="0">
                <a:solidFill>
                  <a:schemeClr val="accent1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t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3200" b="0" baseline="-25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noise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power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efficiency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HBTs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 MOS-HEMTs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(GaN HEMTs, SiGe HBTs)</a:t>
            </a:r>
          </a:p>
          <a:p>
            <a:pPr>
              <a:buClr>
                <a:srgbClr val="FF0000"/>
              </a:buClr>
            </a:pP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Transistors for power switching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speed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voltage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current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SiC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 LDMOS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…not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field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9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More Device Images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8" y="788112"/>
            <a:ext cx="11782185" cy="59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3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4419600"/>
            <a:ext cx="1926336" cy="2054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14" y="4522360"/>
            <a:ext cx="1790786" cy="1954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Increasing FET transconductance</a:t>
            </a:r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57200" y="767036"/>
            <a:ext cx="10210800" cy="37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For 1-2 THz </a:t>
            </a:r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</a:t>
            </a:r>
            <a:r>
              <a:rPr lang="en-US" sz="2800" baseline="-25000" dirty="0" smtClean="0"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t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seek  </a:t>
            </a:r>
            <a:r>
              <a:rPr lang="en-US" sz="280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= 4-8  mS/</a:t>
            </a:r>
            <a:r>
              <a:rPr lang="en-US" sz="2800" dirty="0" smtClean="0">
                <a:latin typeface="Symbol" panose="05050102010706020507" pitchFamily="18" charset="2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m. </a:t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thin the oxide, thin the well</a:t>
            </a:r>
            <a:b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→ increased eigenstate energy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 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loss of confinement at large (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b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   →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constrains maximum transconductance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: 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∝(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gs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1/2</a:t>
            </a:r>
            <a:b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→ maximum achievable </a:t>
            </a:r>
            <a:r>
              <a:rPr lang="en-US" sz="28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</a:t>
            </a:r>
            <a:r>
              <a:rPr lang="en-US" sz="28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.</a:t>
            </a:r>
            <a:endParaRPr lang="en-US" sz="2800" b="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Need high barrier energies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</a:t>
            </a: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InAs/InAlAs vs InAs/AlAsSb</a:t>
            </a:r>
            <a:b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8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InP/AlAsSb ????</a:t>
            </a:r>
            <a:endParaRPr lang="en-US" sz="2800" b="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70218"/>
            <a:ext cx="4239491" cy="268778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1524000" y="5410082"/>
            <a:ext cx="9144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84" y="4056785"/>
            <a:ext cx="3306617" cy="2801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5600" y="4336514"/>
            <a:ext cx="11576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Huang, JAP, 2014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62600" y="4482001"/>
            <a:ext cx="1905000" cy="1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12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B. Markman, to be published</a:t>
            </a:r>
            <a:endParaRPr lang="en-US" sz="1200" b="0" baseline="30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21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609601" y="76200"/>
            <a:ext cx="9601200" cy="609600"/>
          </a:xfrm>
        </p:spPr>
        <p:txBody>
          <a:bodyPr/>
          <a:lstStyle/>
          <a:p>
            <a:r>
              <a:rPr lang="en-US" sz="3600" dirty="0"/>
              <a:t>mm-Wave </a:t>
            </a:r>
            <a:r>
              <a:rPr lang="en-US" sz="3600"/>
              <a:t>CMOS </a:t>
            </a:r>
            <a:r>
              <a:rPr lang="en-US" sz="3600" smtClean="0"/>
              <a:t>also won't </a:t>
            </a:r>
            <a:r>
              <a:rPr lang="en-US" sz="3600" dirty="0"/>
              <a:t>scale much further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10668000" cy="54381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2039" tIns="41020" rIns="82039" bIns="41020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High-frequency Si MOSFET design follows the same principles as high-frequency III-V FET design.</a:t>
            </a:r>
            <a:br>
              <a:rPr lang="en-US" sz="2000" smtClean="0">
                <a:latin typeface="Calibri" pitchFamily="34" charset="0"/>
                <a:cs typeface="Calibri" pitchFamily="34" charset="0"/>
              </a:rPr>
            </a:br>
            <a:r>
              <a:rPr lang="en-US" sz="200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Same physics, so same limits.  But, the carrier velocities are lower</a:t>
            </a:r>
          </a:p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Difficult to further thin the gate </a:t>
            </a:r>
            <a:r>
              <a:rPr lang="en-US" sz="2000">
                <a:latin typeface="Calibri" pitchFamily="34" charset="0"/>
                <a:cs typeface="Calibri" pitchFamily="34" charset="0"/>
              </a:rPr>
              <a:t>dielectric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(increased gate leakage)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→ g</a:t>
            </a:r>
            <a:r>
              <a:rPr lang="en-US" sz="2000" b="0" baseline="-2500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can't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increase</a:t>
            </a:r>
          </a:p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Shorter </a:t>
            </a:r>
            <a:r>
              <a:rPr lang="en-US" sz="2000">
                <a:latin typeface="Calibri" pitchFamily="34" charset="0"/>
                <a:cs typeface="Calibri" pitchFamily="34" charset="0"/>
              </a:rPr>
              <a:t>gates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don't significantly reduce the capacitance: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dominated 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by ends; ~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1fF/</a:t>
            </a:r>
            <a:r>
              <a:rPr lang="en-US" sz="2000" b="0">
                <a:latin typeface="Symbol" pitchFamily="18" charset="2"/>
                <a:cs typeface="Calibri" pitchFamily="34" charset="0"/>
              </a:rPr>
              <a:t>m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m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total</a:t>
            </a:r>
          </a:p>
          <a:p>
            <a:r>
              <a:rPr lang="en-US" sz="200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i="1" baseline="-25000">
                <a:latin typeface="Calibri" pitchFamily="34" charset="0"/>
                <a:cs typeface="Calibri" pitchFamily="34" charset="0"/>
              </a:rPr>
              <a:t>m</a:t>
            </a:r>
            <a:r>
              <a:rPr lang="en-US" sz="2000">
                <a:latin typeface="Calibri" pitchFamily="34" charset="0"/>
                <a:cs typeface="Calibri" pitchFamily="34" charset="0"/>
              </a:rPr>
              <a:t>, minimum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C</a:t>
            </a:r>
            <a:r>
              <a:rPr lang="en-US" sz="2000">
                <a:latin typeface="Calibri" pitchFamily="34" charset="0"/>
                <a:cs typeface="Calibri" pitchFamily="34" charset="0"/>
              </a:rPr>
              <a:t>→ upper limit on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f</a:t>
            </a:r>
            <a:r>
              <a:rPr lang="en-US" sz="2000" i="1" baseline="-25000">
                <a:latin typeface="Symbol" pitchFamily="18" charset="2"/>
                <a:cs typeface="Calibri" pitchFamily="34" charset="0"/>
              </a:rPr>
              <a:t>t</a:t>
            </a:r>
            <a:r>
              <a:rPr lang="en-US" sz="200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>
                <a:latin typeface="Calibri" pitchFamily="34" charset="0"/>
                <a:cs typeface="Calibri" pitchFamily="34" charset="0"/>
              </a:rPr>
            </a:br>
            <a:r>
              <a:rPr lang="en-US" sz="200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 about 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350-400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GHz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.  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At the *bottom* of the wiring stack</a:t>
            </a:r>
            <a:endParaRPr lang="en-US" sz="2000" b="0" baseline="-2500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Usable bandwidth is lower than this</a:t>
            </a:r>
            <a:r>
              <a:rPr lang="en-US" sz="2000">
                <a:latin typeface="Calibri" pitchFamily="34" charset="0"/>
                <a:cs typeface="Calibri" pitchFamily="34" charset="0"/>
              </a:rPr>
              <a:t/>
            </a:r>
            <a:br>
              <a:rPr lang="en-US" sz="2000">
                <a:latin typeface="Calibri" pitchFamily="34" charset="0"/>
                <a:cs typeface="Calibri" pitchFamily="34" charset="0"/>
              </a:rPr>
            </a:br>
            <a:r>
              <a:rPr lang="en-US" sz="200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high-frequency circuits need controlled-impedance Z</a:t>
            </a:r>
            <a:r>
              <a:rPr lang="en-US" sz="2000" b="0" baseline="-25000" smtClean="0">
                <a:latin typeface="Calibri" pitchFamily="34" charset="0"/>
                <a:cs typeface="Calibri" pitchFamily="34" charset="0"/>
              </a:rPr>
              <a:t>o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=50</a:t>
            </a:r>
            <a:r>
              <a:rPr lang="en-US" sz="2000" b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 interconnects</a:t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	microstrip lines with signal lines at top of wiring stack.</a:t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    high-frequency transistors must interface to ~50 Ohm external impedances</a:t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	~20-30 FET fingers must be tied in parallel to bring device port impedances close to 50</a:t>
            </a:r>
            <a:r>
              <a:rPr lang="en-US" sz="2000" b="0" smtClean="0">
                <a:latin typeface="Symbol" panose="05050102010706020507" pitchFamily="18" charset="2"/>
                <a:cs typeface="Calibri" pitchFamily="34" charset="0"/>
              </a:rPr>
              <a:t>W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>.</a:t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    The necessary wiring further reduces ft, fmax:  c.a. 300GHz in leading CMOS technologies.</a:t>
            </a:r>
          </a:p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The best CMOS node for mm-wave is 65nm.</a:t>
            </a:r>
            <a:r>
              <a:rPr lang="en-US" sz="2000" b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    45nm SOI, 22nm SOI are close to this performance</a:t>
            </a:r>
            <a:br>
              <a:rPr lang="en-US" sz="2000" b="0" smtClean="0">
                <a:latin typeface="Calibri" pitchFamily="34" charset="0"/>
                <a:cs typeface="Calibri" pitchFamily="34" charset="0"/>
              </a:rPr>
            </a:br>
            <a:r>
              <a:rPr lang="en-US" sz="2000" b="0" smtClean="0">
                <a:latin typeface="Calibri" pitchFamily="34" charset="0"/>
                <a:cs typeface="Calibri" pitchFamily="34" charset="0"/>
              </a:rPr>
              <a:t>    Intel's RF-optimized 22nm finFET is also close to this performance</a:t>
            </a:r>
            <a:endParaRPr lang="en-US" sz="2000" b="0" baseline="-25000">
              <a:latin typeface="Calibri" pitchFamily="34" charset="0"/>
              <a:cs typeface="Calibri" pitchFamily="34" charset="0"/>
            </a:endParaRPr>
          </a:p>
          <a:p>
            <a:endParaRPr lang="en-US" sz="2000" b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UNTITLED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18" y="4879022"/>
            <a:ext cx="1793882" cy="1750378"/>
          </a:xfrm>
          <a:prstGeom prst="rect">
            <a:avLst/>
          </a:prstGeom>
        </p:spPr>
      </p:pic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67085"/>
              </p:ext>
            </p:extLst>
          </p:nvPr>
        </p:nvGraphicFramePr>
        <p:xfrm>
          <a:off x="8764260" y="2362200"/>
          <a:ext cx="3033068" cy="196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9" name="KGPlot" r:id="rId4" imgW="4889520" imgH="3174840" progId="KGraph_Plot">
                  <p:embed/>
                </p:oleObj>
              </mc:Choice>
              <mc:Fallback>
                <p:oleObj name="KGPlot" r:id="rId4" imgW="4889520" imgH="3174840" progId="KGraph_Plot">
                  <p:embed/>
                  <p:pic>
                    <p:nvPicPr>
                      <p:cNvPr id="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260" y="2362200"/>
                        <a:ext cx="3033068" cy="1969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20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Materials for THz (MOS) HEMTs</a:t>
            </a:r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9600" y="831402"/>
            <a:ext cx="10972800" cy="52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Low resistance in source-gate access region: 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moderate to high mobility 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High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transconductance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sufficient mobility to reach ballistic current.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*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≈ 0.08·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to 0.16·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high ballistic 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inj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desirable/hard: multiple band minima (large 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n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    large band offsets for large (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f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E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)→ large (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gs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-</a:t>
            </a:r>
            <a:r>
              <a:rPr lang="en-US" sz="2400" b="0" i="1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V</a:t>
            </a:r>
            <a:r>
              <a:rPr lang="en-US" sz="2400" b="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th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)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Low S/D access resistances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S/D materials with high doping, low barriers.  Grade heterointerfaces</a:t>
            </a:r>
          </a:p>
          <a:p>
            <a:pPr defTabSz="804863"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High velocities and high breakdown fields in gate-drain drift region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m* need not be particularly low</a:t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low phonon scattering rates</a:t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large intervalley energy separation</a:t>
            </a:r>
            <a:b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		wide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bandgap		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66" y="914400"/>
            <a:ext cx="4565461" cy="251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4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Closing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9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1125200" cy="398463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Materials Requirements for Future Transistors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84670"/>
            <a:ext cx="11277600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VLSI (MOSFETs, TFETs): 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It's mostly about the interfaces: gate dielectrics, S/D contacts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The channel also matters: high ballistic 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sufficient 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for low 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off</a:t>
            </a:r>
          </a:p>
          <a:p>
            <a:pPr>
              <a:buClr>
                <a:srgbClr val="FF0000"/>
              </a:buClr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MOS-HEMTs for mm-wave ICs, 50-500GHz low-noise amplifiers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Same as VLSI MOSFETs: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gate dielectrics, S/D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contacts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Large ballistic 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How to increase 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?  Large (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gs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)→ large (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barrier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800" b="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0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well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HBTs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mm-wave ICs, 50-500 GHz power</a:t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Contacts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critically important…and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achievable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Breakdown </a:t>
            </a: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vs. transit time: ballistic overshoot matters.</a:t>
            </a:r>
            <a:b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Large intervalley separation, low scattering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rates</a:t>
            </a:r>
            <a:endParaRPr lang="en-US" sz="2800" b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228600"/>
            <a:ext cx="86106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2800" dirty="0" smtClean="0">
                <a:solidFill>
                  <a:schemeClr val="bg1"/>
                </a:solidFill>
                <a:latin typeface="Calibri" pitchFamily="34" charset="0"/>
              </a:rPr>
              <a:t>In case of questions </a:t>
            </a:r>
            <a:endParaRPr lang="en-US" altLang="en-US" sz="14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95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Oval 23"/>
          <p:cNvSpPr>
            <a:spLocks noChangeArrowheads="1"/>
          </p:cNvSpPr>
          <p:nvPr/>
        </p:nvSpPr>
        <p:spPr bwMode="auto">
          <a:xfrm>
            <a:off x="4543424" y="2362200"/>
            <a:ext cx="10668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2" name="Oval 24"/>
          <p:cNvSpPr>
            <a:spLocks noChangeArrowheads="1"/>
          </p:cNvSpPr>
          <p:nvPr/>
        </p:nvSpPr>
        <p:spPr bwMode="auto">
          <a:xfrm>
            <a:off x="5867400" y="5741840"/>
            <a:ext cx="1143000" cy="10668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3" name="Oval 23"/>
          <p:cNvSpPr>
            <a:spLocks noChangeArrowheads="1"/>
          </p:cNvSpPr>
          <p:nvPr/>
        </p:nvSpPr>
        <p:spPr bwMode="auto">
          <a:xfrm>
            <a:off x="1571624" y="5818040"/>
            <a:ext cx="1447800" cy="6858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4" name="Oval 23"/>
          <p:cNvSpPr>
            <a:spLocks noChangeArrowheads="1"/>
          </p:cNvSpPr>
          <p:nvPr/>
        </p:nvSpPr>
        <p:spPr bwMode="auto">
          <a:xfrm>
            <a:off x="6905624" y="4829160"/>
            <a:ext cx="25146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5" name="Oval 23"/>
          <p:cNvSpPr>
            <a:spLocks noChangeArrowheads="1"/>
          </p:cNvSpPr>
          <p:nvPr/>
        </p:nvSpPr>
        <p:spPr bwMode="auto">
          <a:xfrm>
            <a:off x="5807129" y="2971800"/>
            <a:ext cx="27432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6" name="Oval 23"/>
          <p:cNvSpPr>
            <a:spLocks noChangeArrowheads="1"/>
          </p:cNvSpPr>
          <p:nvPr/>
        </p:nvSpPr>
        <p:spPr bwMode="auto">
          <a:xfrm>
            <a:off x="3171824" y="29718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7" name="Oval 23"/>
          <p:cNvSpPr>
            <a:spLocks noChangeArrowheads="1"/>
          </p:cNvSpPr>
          <p:nvPr/>
        </p:nvSpPr>
        <p:spPr bwMode="auto">
          <a:xfrm>
            <a:off x="1724024" y="29718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8" name="Oval 23"/>
          <p:cNvSpPr>
            <a:spLocks noChangeArrowheads="1"/>
          </p:cNvSpPr>
          <p:nvPr/>
        </p:nvSpPr>
        <p:spPr bwMode="auto">
          <a:xfrm>
            <a:off x="3505200" y="81746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09" name="Oval 23"/>
          <p:cNvSpPr>
            <a:spLocks noChangeArrowheads="1"/>
          </p:cNvSpPr>
          <p:nvPr/>
        </p:nvSpPr>
        <p:spPr bwMode="auto">
          <a:xfrm>
            <a:off x="3442489" y="159679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10" name="Oval 23"/>
          <p:cNvSpPr>
            <a:spLocks noChangeArrowheads="1"/>
          </p:cNvSpPr>
          <p:nvPr/>
        </p:nvSpPr>
        <p:spPr bwMode="auto">
          <a:xfrm>
            <a:off x="1918489" y="1596790"/>
            <a:ext cx="762000" cy="533400"/>
          </a:xfrm>
          <a:prstGeom prst="ellips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11" name="Rectangle 29"/>
          <p:cNvSpPr>
            <a:spLocks noChangeArrowheads="1"/>
          </p:cNvSpPr>
          <p:nvPr/>
        </p:nvSpPr>
        <p:spPr bwMode="auto">
          <a:xfrm>
            <a:off x="3352800" y="76200"/>
            <a:ext cx="1663700" cy="53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13" name="Rectangle 3"/>
          <p:cNvSpPr>
            <a:spLocks noChangeArrowheads="1"/>
          </p:cNvSpPr>
          <p:nvPr/>
        </p:nvSpPr>
        <p:spPr bwMode="auto">
          <a:xfrm>
            <a:off x="609600" y="152401"/>
            <a:ext cx="824388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34" tIns="45567" rIns="91134" bIns="45567" anchor="ctr"/>
          <a:lstStyle/>
          <a:p>
            <a:pPr defTabSz="927100">
              <a:lnSpc>
                <a:spcPct val="87000"/>
              </a:lnSpc>
              <a:spcBef>
                <a:spcPct val="0"/>
              </a:spcBef>
              <a:buClrTx/>
            </a:pPr>
            <a:r>
              <a:rPr lang="en-US" sz="40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FET</a:t>
            </a:r>
            <a:r>
              <a:rPr lang="en-US" sz="3600" b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Design: Scaling</a:t>
            </a:r>
          </a:p>
        </p:txBody>
      </p:sp>
      <p:graphicFrame>
        <p:nvGraphicFramePr>
          <p:cNvPr id="81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3163"/>
              </p:ext>
            </p:extLst>
          </p:nvPr>
        </p:nvGraphicFramePr>
        <p:xfrm>
          <a:off x="4140200" y="5697390"/>
          <a:ext cx="28702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4" imgW="1143000" imgH="444240" progId="Equation.3">
                  <p:embed/>
                </p:oleObj>
              </mc:Choice>
              <mc:Fallback>
                <p:oleObj name="Equation" r:id="rId4" imgW="1143000" imgH="444240" progId="Equation.3">
                  <p:embed/>
                  <p:pic>
                    <p:nvPicPr>
                      <p:cNvPr id="81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697390"/>
                        <a:ext cx="287020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4" name="Line 16"/>
          <p:cNvSpPr>
            <a:spLocks noChangeShapeType="1"/>
          </p:cNvSpPr>
          <p:nvPr/>
        </p:nvSpPr>
        <p:spPr bwMode="auto">
          <a:xfrm>
            <a:off x="657224" y="5694895"/>
            <a:ext cx="79248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922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79329"/>
              </p:ext>
            </p:extLst>
          </p:nvPr>
        </p:nvGraphicFramePr>
        <p:xfrm>
          <a:off x="879475" y="823913"/>
          <a:ext cx="31734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6" imgW="1269720" imgH="241200" progId="Equation.DSMT4">
                  <p:embed/>
                </p:oleObj>
              </mc:Choice>
              <mc:Fallback>
                <p:oleObj name="Equation" r:id="rId6" imgW="1269720" imgH="241200" progId="Equation.DSMT4">
                  <p:embed/>
                  <p:pic>
                    <p:nvPicPr>
                      <p:cNvPr id="922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823913"/>
                        <a:ext cx="317341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8" name="Object 12"/>
          <p:cNvGraphicFramePr>
            <a:graphicFrameLocks noChangeAspect="1"/>
          </p:cNvGraphicFramePr>
          <p:nvPr/>
        </p:nvGraphicFramePr>
        <p:xfrm>
          <a:off x="1080290" y="1596790"/>
          <a:ext cx="29495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4" name="Equation" r:id="rId8" imgW="1180800" imgH="241200" progId="Equation.3">
                  <p:embed/>
                </p:oleObj>
              </mc:Choice>
              <mc:Fallback>
                <p:oleObj name="Equation" r:id="rId8" imgW="1180800" imgH="241200" progId="Equation.3">
                  <p:embed/>
                  <p:pic>
                    <p:nvPicPr>
                      <p:cNvPr id="92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290" y="1596790"/>
                        <a:ext cx="29495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Line 15"/>
          <p:cNvSpPr>
            <a:spLocks noChangeShapeType="1"/>
          </p:cNvSpPr>
          <p:nvPr/>
        </p:nvSpPr>
        <p:spPr bwMode="auto">
          <a:xfrm>
            <a:off x="581024" y="2362200"/>
            <a:ext cx="7924800" cy="0"/>
          </a:xfrm>
          <a:prstGeom prst="line">
            <a:avLst/>
          </a:prstGeom>
          <a:noFill/>
          <a:ln w="76200">
            <a:solidFill>
              <a:srgbClr val="EAEAEA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pic>
        <p:nvPicPr>
          <p:cNvPr id="8217" name="Picture 32" descr="3_caps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24038" y="3807554"/>
            <a:ext cx="56149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21532"/>
              </p:ext>
            </p:extLst>
          </p:nvPr>
        </p:nvGraphicFramePr>
        <p:xfrm>
          <a:off x="695325" y="5926138"/>
          <a:ext cx="31908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5" name="Equation" r:id="rId11" imgW="1269720" imgH="241200" progId="Equation.DSMT4">
                  <p:embed/>
                </p:oleObj>
              </mc:Choice>
              <mc:Fallback>
                <p:oleObj name="Equation" r:id="rId11" imgW="1269720" imgH="241200" progId="Equation.DSMT4">
                  <p:embed/>
                  <p:pic>
                    <p:nvPicPr>
                      <p:cNvPr id="81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5926138"/>
                        <a:ext cx="3190875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568324" y="2362200"/>
          <a:ext cx="80581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6" name="Equation" r:id="rId13" imgW="3225600" imgH="457200" progId="Equation.3">
                  <p:embed/>
                </p:oleObj>
              </mc:Choice>
              <mc:Fallback>
                <p:oleObj name="Equation" r:id="rId13" imgW="3225600" imgH="457200" progId="Equation.3">
                  <p:embed/>
                  <p:pic>
                    <p:nvPicPr>
                      <p:cNvPr id="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4" y="2362200"/>
                        <a:ext cx="805815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457200" y="4156060"/>
          <a:ext cx="888682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7" name="Equation" r:id="rId15" imgW="3555720" imgH="507960" progId="Equation.3">
                  <p:embed/>
                </p:oleObj>
              </mc:Choice>
              <mc:Fallback>
                <p:oleObj name="Equation" r:id="rId15" imgW="3555720" imgH="507960" progId="Equation.3">
                  <p:embed/>
                  <p:pic>
                    <p:nvPicPr>
                      <p:cNvPr id="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56060"/>
                        <a:ext cx="888682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"/>
          <p:cNvSpPr>
            <a:spLocks noChangeArrowheads="1"/>
          </p:cNvSpPr>
          <p:nvPr/>
        </p:nvSpPr>
        <p:spPr bwMode="auto">
          <a:xfrm>
            <a:off x="8153400" y="152400"/>
            <a:ext cx="39624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FF0000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0" name="Picture 21" descr="fet_scaling_draw6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9600" y="228600"/>
            <a:ext cx="376078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10"/>
          <p:cNvGraphicFramePr>
            <a:graphicFrameLocks noChangeAspect="1"/>
          </p:cNvGraphicFramePr>
          <p:nvPr/>
        </p:nvGraphicFramePr>
        <p:xfrm>
          <a:off x="8305800" y="1581150"/>
          <a:ext cx="14811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8" name="Equation" r:id="rId18" imgW="977760" imgH="241200" progId="Equation.3">
                  <p:embed/>
                </p:oleObj>
              </mc:Choice>
              <mc:Fallback>
                <p:oleObj name="Equation" r:id="rId18" imgW="977760" imgH="241200" progId="Equation.3">
                  <p:embed/>
                  <p:pic>
                    <p:nvPicPr>
                      <p:cNvPr id="7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581150"/>
                        <a:ext cx="1481138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2362200" y="3505200"/>
            <a:ext cx="762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191000" y="3505200"/>
            <a:ext cx="762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6172200" y="3505200"/>
            <a:ext cx="76200" cy="228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4860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nm FETs: </a:t>
            </a:r>
            <a:b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MOS and TFETs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1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239000" y="4800600"/>
            <a:ext cx="32385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191000" y="4376042"/>
            <a:ext cx="228600" cy="363153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1974"/>
            <a:ext cx="10972800" cy="398463"/>
          </a:xfrm>
        </p:spPr>
        <p:txBody>
          <a:bodyPr/>
          <a:lstStyle/>
          <a:p>
            <a:r>
              <a:rPr lang="en-US" dirty="0" smtClean="0"/>
              <a:t>MOSFETs for VLSI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117348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Goals: </a:t>
            </a:r>
            <a:r>
              <a:rPr lang="en-US" sz="32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 </a:t>
            </a:r>
            <a:r>
              <a:rPr lang="en-US" sz="3200" b="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en-US" sz="32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</a:t>
            </a:r>
            <a:r>
              <a:rPr lang="en-US" sz="3200" b="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US" sz="3200" b="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200" b="0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en-US" sz="32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by minimum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oxide thickness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Zr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Hf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1-x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contact size set by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resistivity 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(&lt;0.3 </a:t>
            </a:r>
            <a:r>
              <a:rPr lang="en-US" sz="3200" b="0" dirty="0" smtClean="0">
                <a:solidFill>
                  <a:srgbClr val="00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W-m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0" baseline="30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Ballistic </a:t>
            </a:r>
            <a:r>
              <a:rPr lang="en-US" sz="32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set by band structure: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m*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valleys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degraded by </a:t>
            </a:r>
            <a:r>
              <a:rPr lang="en-US" sz="32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bandgap</a:t>
            </a: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Ideal: 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m*=0.1m</a:t>
            </a:r>
            <a:r>
              <a:rPr lang="en-US" sz="3200" b="0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2-3 valleys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0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&gt;1eV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grades to small-</a:t>
            </a:r>
            <a:r>
              <a:rPr lang="en-US" sz="3200" b="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0" baseline="-25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2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contact layers</a:t>
            </a:r>
            <a:endParaRPr lang="en-US" sz="32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1" y="3824850"/>
            <a:ext cx="3644809" cy="2880750"/>
          </a:xfrm>
          <a:prstGeom prst="rect">
            <a:avLst/>
          </a:prstGeom>
        </p:spPr>
      </p:pic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08689"/>
              </p:ext>
            </p:extLst>
          </p:nvPr>
        </p:nvGraphicFramePr>
        <p:xfrm>
          <a:off x="7162800" y="3657600"/>
          <a:ext cx="4884785" cy="317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name="KGPlot" r:id="rId4" imgW="4889520" imgH="3174840" progId="KGraph_Plot">
                  <p:embed/>
                </p:oleObj>
              </mc:Choice>
              <mc:Fallback>
                <p:oleObj name="KGPlot" r:id="rId4" imgW="4889520" imgH="3174840" progId="KGraph_Plot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4884785" cy="3171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14886"/>
              </p:ext>
            </p:extLst>
          </p:nvPr>
        </p:nvGraphicFramePr>
        <p:xfrm>
          <a:off x="3655932" y="4053395"/>
          <a:ext cx="3659268" cy="97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6" imgW="1917360" imgH="507960" progId="Equation.DSMT4">
                  <p:embed/>
                </p:oleObj>
              </mc:Choice>
              <mc:Fallback>
                <p:oleObj name="Equation" r:id="rId6" imgW="1917360" imgH="507960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932" y="4053395"/>
                        <a:ext cx="3659268" cy="975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30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11353800" cy="398463"/>
          </a:xfrm>
        </p:spPr>
        <p:txBody>
          <a:bodyPr/>
          <a:lstStyle/>
          <a:p>
            <a:r>
              <a:rPr lang="en-US" dirty="0" smtClean="0"/>
              <a:t>High-current triple-heterojunction TFETs for VLSI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0"/>
            <a:ext cx="9198788" cy="227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TFETs: steep SS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low </a:t>
            </a:r>
            <a:r>
              <a:rPr lang="en-US" sz="2400" b="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baseline="-25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✘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Triple-HJ TFET: 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steep SS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en-US" sz="2400" b="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4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endParaRPr lang="en-US" sz="24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Clr>
                <a:srgbClr val="FF0000"/>
              </a:buClr>
            </a:pP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Materials needs:</a:t>
            </a:r>
            <a:b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Direct bandgap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large band offsets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small tunnel barrier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low m*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Low </a:t>
            </a:r>
            <a:r>
              <a:rPr lang="en-US" sz="2400" b="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US" sz="2400" b="0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</a:t>
            </a:r>
            <a:r>
              <a:rPr lang="en-US" sz="2400" b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for N &amp; P materials.  (N-InAs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N-InP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P-GaAsSb </a:t>
            </a:r>
            <a:r>
              <a:rPr lang="en-US" sz="24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P-InGaAs </a:t>
            </a:r>
            <a:r>
              <a:rPr lang="en-US" sz="2400" b="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?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b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small dielectric EOT</a:t>
            </a:r>
            <a:r>
              <a:rPr lang="en-US" sz="24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4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low </a:t>
            </a:r>
            <a:r>
              <a:rPr lang="en-US" sz="2400" b="0" dirty="0" smtClean="0">
                <a:solidFill>
                  <a:schemeClr val="tx2"/>
                </a:solidFill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r</a:t>
            </a:r>
            <a:r>
              <a:rPr lang="en-US" sz="2400" b="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contacts</a:t>
            </a:r>
            <a:endParaRPr lang="en-US" sz="24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1" y="914400"/>
            <a:ext cx="4218079" cy="3544245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38206"/>
              </p:ext>
            </p:extLst>
          </p:nvPr>
        </p:nvGraphicFramePr>
        <p:xfrm>
          <a:off x="4298950" y="838200"/>
          <a:ext cx="2254250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KGPlot" r:id="rId4" imgW="4127400" imgH="3530520" progId="KGraph_Plot">
                  <p:embed/>
                </p:oleObj>
              </mc:Choice>
              <mc:Fallback>
                <p:oleObj name="KGPlot" r:id="rId4" imgW="4127400" imgH="3530520" progId="KGraph_Plot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8950" y="838200"/>
                        <a:ext cx="2254250" cy="19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14400"/>
            <a:ext cx="2569388" cy="361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99160"/>
            <a:ext cx="2459807" cy="3559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4B1C1C-FB41-4ED6-A735-DBDA322F1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50583"/>
            <a:ext cx="2138624" cy="1671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67400" y="2819400"/>
            <a:ext cx="990600" cy="646331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2nm 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endParaRPr lang="en-US" sz="20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4427445"/>
            <a:ext cx="2354355" cy="23543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5400000">
            <a:off x="10465299" y="2302767"/>
            <a:ext cx="300533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6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Simulations: M. Povoloski, Purdue</a:t>
            </a:r>
            <a:endParaRPr lang="en-US" sz="16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45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52588" y="701219"/>
            <a:ext cx="8610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</a:pPr>
            <a:r>
              <a:rPr lang="en-US" altLang="en-US" sz="8000" dirty="0" smtClean="0">
                <a:solidFill>
                  <a:srgbClr val="000000"/>
                </a:solidFill>
                <a:latin typeface="Calibri" pitchFamily="34" charset="0"/>
              </a:rPr>
              <a:t> High-Frequency Transistors</a:t>
            </a:r>
            <a:endParaRPr lang="en-US" altLang="en-US" sz="4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0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1137"/>
            <a:ext cx="10896600" cy="398463"/>
          </a:xfrm>
        </p:spPr>
        <p:txBody>
          <a:bodyPr/>
          <a:lstStyle/>
          <a:p>
            <a:r>
              <a:rPr lang="en-US" dirty="0" smtClean="0"/>
              <a:t>Beyond-5G Wireless: 100-300GHz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84" y="838200"/>
            <a:ext cx="5150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10Gb mobile communications: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Unlimited information, anywhere.</a:t>
            </a:r>
            <a:b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Capacity well beyond 5G.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4" y="2862609"/>
            <a:ext cx="5161550" cy="19303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4984" y="1999869"/>
            <a:ext cx="54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TV-resolution wireless imaging:</a:t>
            </a:r>
            <a:b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See, fly, drive perfectly in any conditions. 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0" y="2003468"/>
            <a:ext cx="5181600" cy="447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2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144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sz="20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71600" indent="0" algn="ctr" defTabSz="927100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None/>
              <a:defRPr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8288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2860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defTabSz="9271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1700" i="1" kern="0" dirty="0" smtClean="0"/>
              <a:t>Debdeep </a:t>
            </a:r>
            <a:r>
              <a:rPr lang="en-US" sz="1700" i="1" kern="0" dirty="0"/>
              <a:t>Jena, Alyosha </a:t>
            </a:r>
            <a:r>
              <a:rPr lang="en-US" sz="1700" i="1" kern="0" dirty="0" smtClean="0"/>
              <a:t>Molnar</a:t>
            </a:r>
            <a:r>
              <a:rPr lang="en-US" sz="1700" b="0" i="1" kern="0" dirty="0" smtClean="0"/>
              <a:t>, </a:t>
            </a:r>
            <a:r>
              <a:rPr lang="en-US" sz="1700" i="1" kern="0" dirty="0" smtClean="0"/>
              <a:t>Christoph Studer, </a:t>
            </a:r>
            <a:br>
              <a:rPr lang="en-US" sz="1700" i="1" kern="0" dirty="0" smtClean="0"/>
            </a:br>
            <a:r>
              <a:rPr lang="en-US" sz="1700" i="1" kern="0" dirty="0" smtClean="0"/>
              <a:t>Huili </a:t>
            </a:r>
            <a:r>
              <a:rPr lang="en-US" sz="1700" i="1" kern="0" dirty="0"/>
              <a:t>Xing</a:t>
            </a:r>
            <a:r>
              <a:rPr lang="en-US" sz="1700" b="0" i="1" kern="0" dirty="0"/>
              <a:t>: Cornell </a:t>
            </a:r>
            <a:r>
              <a:rPr lang="en-US" sz="1700" b="0" i="1" kern="0" dirty="0" smtClean="0"/>
              <a:t>University</a:t>
            </a:r>
          </a:p>
          <a:p>
            <a:pPr algn="l"/>
            <a:r>
              <a:rPr lang="en-US" sz="1700" i="1" kern="0" dirty="0" smtClean="0"/>
              <a:t>Dina </a:t>
            </a:r>
            <a:r>
              <a:rPr lang="en-US" sz="1700" i="1" kern="0" dirty="0"/>
              <a:t>Katabi</a:t>
            </a:r>
            <a:r>
              <a:rPr lang="en-US" sz="1700" b="0" i="1" kern="0" dirty="0"/>
              <a:t>: </a:t>
            </a:r>
            <a:r>
              <a:rPr lang="en-US" sz="1700" b="0" i="1" kern="0" dirty="0" smtClean="0"/>
              <a:t>MIT</a:t>
            </a:r>
          </a:p>
          <a:p>
            <a:pPr algn="l"/>
            <a:r>
              <a:rPr lang="en-US" sz="1700" i="1" kern="0" dirty="0" smtClean="0"/>
              <a:t>Sundeep Rangan</a:t>
            </a:r>
            <a:r>
              <a:rPr lang="en-US" sz="1700" b="0" i="1" kern="0" dirty="0" smtClean="0"/>
              <a:t>: </a:t>
            </a:r>
            <a:r>
              <a:rPr lang="en-US" sz="1700" b="0" i="1" kern="0" dirty="0"/>
              <a:t>New York </a:t>
            </a:r>
            <a:r>
              <a:rPr lang="en-US" sz="1700" b="0" i="1" kern="0" dirty="0" smtClean="0"/>
              <a:t>University</a:t>
            </a:r>
          </a:p>
          <a:p>
            <a:pPr algn="l"/>
            <a:r>
              <a:rPr lang="en-US" sz="1700" i="1" kern="0" dirty="0" smtClean="0"/>
              <a:t>Amin </a:t>
            </a:r>
            <a:r>
              <a:rPr lang="en-US" sz="1700" i="1" kern="0" dirty="0"/>
              <a:t>Arbabian, Srabanti Chowdhury</a:t>
            </a:r>
            <a:r>
              <a:rPr lang="en-US" sz="1700" b="0" i="1" kern="0" dirty="0" smtClean="0"/>
              <a:t>: Stanford</a:t>
            </a:r>
          </a:p>
          <a:p>
            <a:pPr algn="l"/>
            <a:r>
              <a:rPr lang="en-US" sz="1700" i="1" kern="0" dirty="0" smtClean="0"/>
              <a:t>Elad </a:t>
            </a:r>
            <a:r>
              <a:rPr lang="en-US" sz="1700" i="1" kern="0" dirty="0"/>
              <a:t>Alon, Ali </a:t>
            </a:r>
            <a:r>
              <a:rPr lang="en-US" sz="1700" i="1" kern="0" dirty="0" smtClean="0"/>
              <a:t>Niknejad, Borivoje </a:t>
            </a:r>
            <a:r>
              <a:rPr lang="en-US" sz="1700" i="1" kern="0" dirty="0"/>
              <a:t>Nikolic, Vladimir Stojanovic</a:t>
            </a:r>
            <a:r>
              <a:rPr lang="en-US" sz="1700" b="0" i="1" kern="0" dirty="0"/>
              <a:t>: University of California, </a:t>
            </a:r>
            <a:r>
              <a:rPr lang="en-US" sz="1700" b="0" i="1" kern="0" dirty="0" smtClean="0"/>
              <a:t>Berkeley</a:t>
            </a:r>
            <a:endParaRPr lang="en-US" sz="1700" b="0" i="1" kern="0" dirty="0"/>
          </a:p>
          <a:p>
            <a:pPr algn="l"/>
            <a:r>
              <a:rPr lang="en-US" sz="1700" i="1" kern="0" dirty="0" smtClean="0"/>
              <a:t>Gabriel </a:t>
            </a:r>
            <a:r>
              <a:rPr lang="en-US" sz="1700" i="1" kern="0" dirty="0"/>
              <a:t>Rebeiz</a:t>
            </a:r>
            <a:r>
              <a:rPr lang="en-US" sz="1700" b="0" i="1" kern="0" dirty="0"/>
              <a:t>: University of California, San </a:t>
            </a:r>
            <a:r>
              <a:rPr lang="en-US" sz="1700" b="0" i="1" kern="0" dirty="0" smtClean="0"/>
              <a:t>Diego</a:t>
            </a:r>
          </a:p>
          <a:p>
            <a:pPr algn="l"/>
            <a:r>
              <a:rPr lang="en-US" sz="1700" i="1" kern="0" dirty="0" smtClean="0"/>
              <a:t>Jim </a:t>
            </a:r>
            <a:r>
              <a:rPr lang="en-US" sz="1700" i="1" kern="0" dirty="0"/>
              <a:t>Buckwalter, Upamanyu Madhow, Umesh </a:t>
            </a:r>
            <a:r>
              <a:rPr lang="en-US" sz="1700" i="1" kern="0" dirty="0" smtClean="0"/>
              <a:t>Mishra, </a:t>
            </a:r>
            <a:r>
              <a:rPr lang="en-US" sz="1700" i="1" kern="0" dirty="0"/>
              <a:t>Mark Rodwell</a:t>
            </a:r>
            <a:r>
              <a:rPr lang="en-US" sz="1700" b="0" i="1" kern="0" dirty="0" smtClean="0"/>
              <a:t>: </a:t>
            </a:r>
            <a:r>
              <a:rPr lang="en-US" sz="1700" b="0" i="1" dirty="0"/>
              <a:t>University of California, Santa </a:t>
            </a:r>
            <a:r>
              <a:rPr lang="en-US" sz="1700" b="0" i="1" dirty="0" smtClean="0"/>
              <a:t>Barbara</a:t>
            </a:r>
          </a:p>
          <a:p>
            <a:pPr algn="l"/>
            <a:r>
              <a:rPr lang="en-US" sz="1700" i="1" dirty="0" smtClean="0"/>
              <a:t>Andreas Molisch, Hossein Hashemi</a:t>
            </a:r>
            <a:r>
              <a:rPr lang="en-US" sz="1700" b="0" i="1" dirty="0" smtClean="0"/>
              <a:t>: </a:t>
            </a:r>
            <a:r>
              <a:rPr lang="en-US" sz="1700" b="0" i="1" dirty="0"/>
              <a:t>University of </a:t>
            </a:r>
            <a:r>
              <a:rPr lang="en-US" sz="1700" b="0" i="1" dirty="0" smtClean="0"/>
              <a:t>Southern California</a:t>
            </a:r>
            <a:endParaRPr lang="en-US" sz="1700" b="0" i="1" dirty="0"/>
          </a:p>
          <a:p>
            <a:pPr algn="l"/>
            <a:r>
              <a:rPr lang="en-US" sz="1700" i="1" dirty="0" smtClean="0"/>
              <a:t>Harish </a:t>
            </a:r>
            <a:r>
              <a:rPr lang="en-US" sz="1700" i="1" dirty="0"/>
              <a:t>Krishnaswamy</a:t>
            </a:r>
            <a:r>
              <a:rPr lang="en-US" sz="1700" b="0" i="1" dirty="0" smtClean="0"/>
              <a:t>: Columbia University </a:t>
            </a:r>
          </a:p>
          <a:p>
            <a:pPr algn="l"/>
            <a:r>
              <a:rPr lang="en-US" sz="1700" i="1" dirty="0" smtClean="0"/>
              <a:t>Kenneth </a:t>
            </a:r>
            <a:r>
              <a:rPr lang="en-US" sz="1700" i="1" dirty="0"/>
              <a:t>O</a:t>
            </a:r>
            <a:r>
              <a:rPr lang="en-US" sz="1700" b="0" i="1" dirty="0"/>
              <a:t>: University of Texas, Dallas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57102"/>
            <a:ext cx="4156364" cy="5430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50" y="4876800"/>
            <a:ext cx="5161550" cy="18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75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1974"/>
            <a:ext cx="9296400" cy="398463"/>
          </a:xfrm>
        </p:spPr>
        <p:txBody>
          <a:bodyPr/>
          <a:lstStyle/>
          <a:p>
            <a:r>
              <a:rPr lang="en-US" dirty="0" smtClean="0"/>
              <a:t>Target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3" y="1752600"/>
            <a:ext cx="3901664" cy="1719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6" y="1560666"/>
            <a:ext cx="2109354" cy="2257318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4876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MIMO hub: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140GHz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Symbol" pitchFamily="18" charset="2"/>
              </a:rPr>
              <a:t>128 beams/face, 10Gb/s/user, 100m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00" y="832247"/>
            <a:ext cx="4343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Point-point MIMO: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240GHz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, 340GHz: 640Gb/s,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 250-500m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6847" y="3909536"/>
            <a:ext cx="597395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8048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>
                <a:tab pos="173038" algn="l"/>
                <a:tab pos="630238" algn="l"/>
                <a:tab pos="17192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Hardware-efficient imaging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: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240GHz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  <a:sym typeface="Symbol" pitchFamily="18" charset="2"/>
              </a:rPr>
              <a:t>, 340 GHz, 300m, 512×64 image, 60Hz, 15dB SNR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2541"/>
            <a:ext cx="2235109" cy="18026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03730" y="3024052"/>
            <a:ext cx="978552" cy="293895"/>
            <a:chOff x="5346530" y="2693111"/>
            <a:chExt cx="978552" cy="293895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096482" y="2724752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5346530" y="2693111"/>
            <a:ext cx="970043" cy="29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5" name="Equation" r:id="rId6" imgW="545760" imgH="164880" progId="Equation.DSMT4">
                    <p:embed/>
                  </p:oleObj>
                </mc:Choice>
                <mc:Fallback>
                  <p:oleObj name="Equation" r:id="rId6" imgW="545760" imgH="1648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46530" y="2693111"/>
                          <a:ext cx="970043" cy="2938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0409237" y="2654300"/>
            <a:ext cx="1173163" cy="317500"/>
            <a:chOff x="8001000" y="1689010"/>
            <a:chExt cx="1173163" cy="3175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839200" y="1758061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8001000" y="1689010"/>
            <a:ext cx="1173163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6" name="Equation" r:id="rId8" imgW="660240" imgH="177480" progId="Equation.DSMT4">
                    <p:embed/>
                  </p:oleObj>
                </mc:Choice>
                <mc:Fallback>
                  <p:oleObj name="Equation" r:id="rId8" imgW="66024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001000" y="1689010"/>
                          <a:ext cx="1173163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3505200" y="6488113"/>
            <a:ext cx="1062038" cy="293687"/>
            <a:chOff x="5791200" y="6488113"/>
            <a:chExt cx="1062038" cy="293687"/>
          </a:xfrm>
        </p:grpSpPr>
        <p:sp>
          <p:nvSpPr>
            <p:cNvPr id="22" name="Rectangle 21"/>
            <p:cNvSpPr/>
            <p:nvPr/>
          </p:nvSpPr>
          <p:spPr bwMode="auto">
            <a:xfrm>
              <a:off x="6324600" y="6519067"/>
              <a:ext cx="228600" cy="22860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5791200" y="6488113"/>
            <a:ext cx="1062038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7" name="Equation" r:id="rId10" imgW="596880" imgH="164880" progId="Equation.DSMT4">
                    <p:embed/>
                  </p:oleObj>
                </mc:Choice>
                <mc:Fallback>
                  <p:oleObj name="Equation" r:id="rId10" imgW="596880" imgH="164880" progId="Equation.DSMT4">
                    <p:embed/>
                    <p:pic>
                      <p:nvPicPr>
                        <p:cNvPr id="42" name="Object 4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791200" y="6488113"/>
                          <a:ext cx="1062038" cy="2936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6" y="4572000"/>
            <a:ext cx="2167624" cy="218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802852"/>
            <a:ext cx="3352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158" y="4171852"/>
            <a:ext cx="3380127" cy="2414917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0454955" y="6397823"/>
            <a:ext cx="11274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04863">
              <a:lnSpc>
                <a:spcPct val="100000"/>
              </a:lnSpc>
              <a:buClr>
                <a:srgbClr val="FF0000"/>
              </a:buClr>
              <a:tabLst>
                <a:tab pos="173038" algn="l"/>
                <a:tab pos="630238" algn="l"/>
                <a:tab pos="1719263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5 Tb/s !</a:t>
            </a:r>
            <a:endParaRPr lang="en-US" sz="2000" b="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777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heme/theme1.xml><?xml version="1.0" encoding="utf-8"?>
<a:theme xmlns:a="http://schemas.openxmlformats.org/drawingml/2006/main" name="very_thin-text_template">
  <a:themeElements>
    <a:clrScheme name="Custom 1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0000FF"/>
      </a:hlink>
      <a:folHlink>
        <a:srgbClr val="0000FF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ED7BFDAC-689A-4100-AECB-E8B2159C3031}" vid="{C445D1E6-9E9E-438E-AC06-77596C17959B}"/>
    </a:ext>
  </a:extLst>
</a:theme>
</file>

<file path=ppt/theme/theme2.xml><?xml version="1.0" encoding="utf-8"?>
<a:theme xmlns:a="http://schemas.openxmlformats.org/drawingml/2006/main" name="1_very_thin-text_template">
  <a:themeElements>
    <a:clrScheme name="">
      <a:dk1>
        <a:srgbClr val="000000"/>
      </a:dk1>
      <a:lt1>
        <a:srgbClr val="FFFFFF"/>
      </a:lt1>
      <a:dk2>
        <a:srgbClr val="FF0000"/>
      </a:dk2>
      <a:lt2>
        <a:srgbClr val="969696"/>
      </a:lt2>
      <a:accent1>
        <a:srgbClr val="0000FF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8A00"/>
      </a:accent6>
      <a:hlink>
        <a:srgbClr val="33CC33"/>
      </a:hlink>
      <a:folHlink>
        <a:srgbClr val="FFFF00"/>
      </a:folHlink>
    </a:clrScheme>
    <a:fontScheme name="bold_title_templat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bold_tit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E78A00"/>
        </a:accent6>
        <a:hlink>
          <a:srgbClr val="969696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_title_template 2">
        <a:dk1>
          <a:srgbClr val="000000"/>
        </a:dk1>
        <a:lt1>
          <a:srgbClr val="FFFFFF"/>
        </a:lt1>
        <a:dk2>
          <a:srgbClr val="CC0000"/>
        </a:dk2>
        <a:lt2>
          <a:srgbClr val="969696"/>
        </a:lt2>
        <a:accent1>
          <a:srgbClr val="0000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E78A00"/>
        </a:accent6>
        <a:hlink>
          <a:srgbClr val="33CC33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UMP_template_wide_2018_4_20.pptx" id="{96A266E9-601E-45E4-95F8-C6F02C0EBDDA}" vid="{52CC944E-CF07-4F56-AA91-00B95BA8306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powerpoint_wide</Template>
  <TotalTime>2060</TotalTime>
  <Pages>2</Pages>
  <Words>692</Words>
  <Application>Microsoft Office PowerPoint</Application>
  <PresentationFormat>Widescreen</PresentationFormat>
  <Paragraphs>163</Paragraphs>
  <Slides>37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Impact</vt:lpstr>
      <vt:lpstr>Ink Free</vt:lpstr>
      <vt:lpstr>Symbol</vt:lpstr>
      <vt:lpstr>Tahoma</vt:lpstr>
      <vt:lpstr>Times New Roman</vt:lpstr>
      <vt:lpstr>Wingdings</vt:lpstr>
      <vt:lpstr>very_thin-text_template</vt:lpstr>
      <vt:lpstr>1_very_thin-text_template</vt:lpstr>
      <vt:lpstr>KGPlot</vt:lpstr>
      <vt:lpstr>Equation</vt:lpstr>
      <vt:lpstr>Future Directions in &gt; 100 GHz Devices</vt:lpstr>
      <vt:lpstr>Future Directions in &gt; 100 GHz Devices</vt:lpstr>
      <vt:lpstr>Transistor design and materials requirements</vt:lpstr>
      <vt:lpstr>PowerPoint Presentation</vt:lpstr>
      <vt:lpstr>MOSFETs for VLSI  </vt:lpstr>
      <vt:lpstr>High-current triple-heterojunction TFETs for VLSI   </vt:lpstr>
      <vt:lpstr>PowerPoint Presentation</vt:lpstr>
      <vt:lpstr>Beyond-5G Wireless: 100-300GHz </vt:lpstr>
      <vt:lpstr>Target applications</vt:lpstr>
      <vt:lpstr>A few high-frequency ICs</vt:lpstr>
      <vt:lpstr>Transistor development for 100-300GHz systems</vt:lpstr>
      <vt:lpstr>Transistor scaling laws: ( V,I,R,C,t ) vs. geometry</vt:lpstr>
      <vt:lpstr>Degenerate State Density (Ballistic) Limits</vt:lpstr>
      <vt:lpstr>PowerPoint Presentation</vt:lpstr>
      <vt:lpstr>PowerPoint Presentation</vt:lpstr>
      <vt:lpstr>Bipolar Transistor Design: Scaling</vt:lpstr>
      <vt:lpstr>Bipolar Transistor Scaling Laws</vt:lpstr>
      <vt:lpstr>PowerPoint Presentation</vt:lpstr>
      <vt:lpstr>Challenges at the 64nm/2THz &amp; 32nm/3THz Nodes</vt:lpstr>
      <vt:lpstr>Regrown-Base InP HBTs: Images</vt:lpstr>
      <vt:lpstr>Regrown-Base InP HBTs: Status</vt:lpstr>
      <vt:lpstr>Materials for Improved THz HBTs</vt:lpstr>
      <vt:lpstr>PowerPoint Presentation</vt:lpstr>
      <vt:lpstr>FETs (HEMTs): key for low noise</vt:lpstr>
      <vt:lpstr>High-Frequency FET Scaling </vt:lpstr>
      <vt:lpstr>FET Current and Transconductance</vt:lpstr>
      <vt:lpstr>FET Scaling Laws (these now broken)</vt:lpstr>
      <vt:lpstr>PowerPoint Presentation</vt:lpstr>
      <vt:lpstr>Device Images</vt:lpstr>
      <vt:lpstr>More Device Images</vt:lpstr>
      <vt:lpstr>Increasing FET transconductance</vt:lpstr>
      <vt:lpstr>mm-Wave CMOS also won't scale much further</vt:lpstr>
      <vt:lpstr>Materials for THz (MOS) HEMTs</vt:lpstr>
      <vt:lpstr>PowerPoint Presentation</vt:lpstr>
      <vt:lpstr>Materials Requirements for Future Transistors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rodwell</dc:creator>
  <cp:lastModifiedBy>rodwell</cp:lastModifiedBy>
  <cp:revision>95</cp:revision>
  <cp:lastPrinted>2002-08-11T02:20:55Z</cp:lastPrinted>
  <dcterms:created xsi:type="dcterms:W3CDTF">2019-12-08T23:05:45Z</dcterms:created>
  <dcterms:modified xsi:type="dcterms:W3CDTF">2020-01-03T02:59:10Z</dcterms:modified>
</cp:coreProperties>
</file>