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64" r:id="rId2"/>
    <p:sldMasterId id="2147483667" r:id="rId3"/>
    <p:sldMasterId id="2147483670" r:id="rId4"/>
  </p:sldMasterIdLst>
  <p:notesMasterIdLst>
    <p:notesMasterId r:id="rId45"/>
  </p:notesMasterIdLst>
  <p:handoutMasterIdLst>
    <p:handoutMasterId r:id="rId46"/>
  </p:handoutMasterIdLst>
  <p:sldIdLst>
    <p:sldId id="259" r:id="rId5"/>
    <p:sldId id="333" r:id="rId6"/>
    <p:sldId id="296" r:id="rId7"/>
    <p:sldId id="297" r:id="rId8"/>
    <p:sldId id="298" r:id="rId9"/>
    <p:sldId id="299" r:id="rId10"/>
    <p:sldId id="300" r:id="rId11"/>
    <p:sldId id="301" r:id="rId12"/>
    <p:sldId id="31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276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34" r:id="rId34"/>
    <p:sldId id="335" r:id="rId35"/>
    <p:sldId id="325" r:id="rId36"/>
    <p:sldId id="326" r:id="rId37"/>
    <p:sldId id="327" r:id="rId38"/>
    <p:sldId id="328" r:id="rId39"/>
    <p:sldId id="329" r:id="rId40"/>
    <p:sldId id="330" r:id="rId41"/>
    <p:sldId id="336" r:id="rId42"/>
    <p:sldId id="331" r:id="rId43"/>
    <p:sldId id="332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8E2"/>
    <a:srgbClr val="FDF2CB"/>
    <a:srgbClr val="F8F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2" autoAdjust="0"/>
    <p:restoredTop sz="91615" autoAdjust="0"/>
  </p:normalViewPr>
  <p:slideViewPr>
    <p:cSldViewPr snapToGrid="0">
      <p:cViewPr varScale="1">
        <p:scale>
          <a:sx n="110" d="100"/>
          <a:sy n="110" d="100"/>
        </p:scale>
        <p:origin x="20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848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279E9-4328-40E1-AFC5-D6F134610865}" type="datetimeFigureOut">
              <a:rPr lang="en-GB" smtClean="0"/>
              <a:pPr/>
              <a:t>01/02/2019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606B8-80ED-4F98-BCD4-3E46E05144C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735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90657B-7CFE-4BB6-ABDB-500113D6A5F7}" type="datetimeFigureOut">
              <a:rPr lang="en-US"/>
              <a:pPr/>
              <a:t>2/1/2019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C99933-CA20-47DA-BA25-89F38EB0CC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spcBef>
                <a:spcPct val="0"/>
              </a:spcBef>
              <a:defRPr/>
            </a:pPr>
            <a:fld id="{2308E02E-B349-3043-840A-2A1CFE34D403}" type="slidenum">
              <a:rPr lang="en-US" altLang="en-US" sz="1000" i="1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  <a:defRPr/>
              </a:pPr>
              <a:t>2</a:t>
            </a:fld>
            <a:endParaRPr lang="en-US" altLang="en-US" sz="1000" i="1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513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12C15B-4C03-1043-AF5B-58BCCFD513A4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70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CDF09B-C09B-A047-B598-C385905FA36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812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CDF09B-C09B-A047-B598-C385905FA36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119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CDF09B-C09B-A047-B598-C385905FA36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933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CDF09B-C09B-A047-B598-C385905FA36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8767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CDF09B-C09B-A047-B598-C385905FA36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1125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71666-B42A-244B-B15C-FDF1D13B0582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2B7497F-B467-5447-94B7-5ABB70EDFF91}" type="slidenum">
              <a:rPr lang="en-US" altLang="en-US" sz="1000"/>
              <a:pPr>
                <a:spcBef>
                  <a:spcPct val="0"/>
                </a:spcBef>
              </a:pPr>
              <a:t>18</a:t>
            </a:fld>
            <a:endParaRPr lang="en-US" altLang="en-US" sz="10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8630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2B7497F-B467-5447-94B7-5ABB70EDFF91}" type="slidenum">
              <a:rPr lang="en-US" altLang="en-US" sz="1000"/>
              <a:pPr>
                <a:spcBef>
                  <a:spcPct val="0"/>
                </a:spcBef>
              </a:pPr>
              <a:t>19</a:t>
            </a:fld>
            <a:endParaRPr lang="en-US" altLang="en-US" sz="10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8874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628E4-5993-4B85-8B89-871382ECDF39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7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08E02E-B349-3043-840A-2A1CFE34D403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6082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F0A5A4-3FDA-44E7-BAE5-6CA6B4F74617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892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C8A99-7FBE-4321-BADF-BF2A7991D430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0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A425E3-08E2-4368-A1EC-A219DA69FF67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0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E9B76-0701-4CDA-9A4A-F47595CCB19C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742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0C9318-2E99-4973-AFBD-A6ACFC0490A7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388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D5794-06C8-4B35-B571-330BF815EEC4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50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B19B2-7939-463D-A410-21BB8B6CD141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35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DE78B-BDCD-427E-BA2D-E15672788051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101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99933-CA20-47DA-BA25-89F38EB0CC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3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C22431-B4CB-4F58-A1C0-205E15FF101B}" type="slidenum">
              <a:rPr lang="en-US" altLang="en-US" sz="1000" smtClean="0"/>
              <a:pPr>
                <a:spcBef>
                  <a:spcPct val="0"/>
                </a:spcBef>
              </a:pPr>
              <a:t>32</a:t>
            </a:fld>
            <a:endParaRPr lang="en-US" altLang="en-US" sz="10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3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927CC7-A850-CE47-8473-7C25D666EC7C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05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0648C-1909-49BE-A60C-78689340BD33}" type="slidenum">
              <a:rPr lang="en-US" altLang="en-US" sz="1000" smtClean="0"/>
              <a:pPr>
                <a:spcBef>
                  <a:spcPct val="0"/>
                </a:spcBef>
              </a:pPr>
              <a:t>33</a:t>
            </a:fld>
            <a:endParaRPr lang="en-US" altLang="en-US" sz="10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560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A41F48-DC32-4B82-941B-A3A7F1D4D7F8}" type="slidenum">
              <a:rPr lang="en-US" altLang="en-US" sz="1000" smtClean="0"/>
              <a:pPr>
                <a:spcBef>
                  <a:spcPct val="0"/>
                </a:spcBef>
              </a:pPr>
              <a:t>34</a:t>
            </a:fld>
            <a:endParaRPr lang="en-US" altLang="en-US" sz="10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7248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326BC2-A37D-46C1-BB87-5DD0561AC240}" type="slidenum">
              <a:rPr lang="en-US" altLang="en-US" sz="1000" smtClean="0"/>
              <a:pPr>
                <a:spcBef>
                  <a:spcPct val="0"/>
                </a:spcBef>
              </a:pPr>
              <a:t>35</a:t>
            </a:fld>
            <a:endParaRPr lang="en-US" altLang="en-US" sz="10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061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939776-9788-4799-9F1A-58741146D746}" type="slidenum">
              <a:rPr lang="en-US" altLang="en-US" sz="1000" smtClean="0"/>
              <a:pPr>
                <a:spcBef>
                  <a:spcPct val="0"/>
                </a:spcBef>
              </a:pPr>
              <a:t>36</a:t>
            </a:fld>
            <a:endParaRPr lang="en-US" altLang="en-US" sz="10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7845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6AB033-92E7-47EE-B813-014E664E7BDF}" type="slidenum">
              <a:rPr lang="en-US" altLang="en-US" sz="1000" smtClean="0"/>
              <a:pPr>
                <a:spcBef>
                  <a:spcPct val="0"/>
                </a:spcBef>
              </a:pPr>
              <a:t>37</a:t>
            </a:fld>
            <a:endParaRPr lang="en-US" altLang="en-US" sz="10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891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6AB033-92E7-47EE-B813-014E664E7BDF}" type="slidenum">
              <a:rPr lang="en-US" altLang="en-US" sz="1000" smtClean="0"/>
              <a:pPr>
                <a:spcBef>
                  <a:spcPct val="0"/>
                </a:spcBef>
              </a:pPr>
              <a:t>38</a:t>
            </a:fld>
            <a:endParaRPr lang="en-US" altLang="en-US" sz="10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5222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EAE55D-3D7C-4840-BCA0-68FDA88D2AAB}" type="slidenum">
              <a:rPr lang="en-US" altLang="en-US" sz="1000" smtClean="0"/>
              <a:pPr>
                <a:spcBef>
                  <a:spcPct val="0"/>
                </a:spcBef>
              </a:pPr>
              <a:t>39</a:t>
            </a:fld>
            <a:endParaRPr lang="en-US" altLang="en-US" sz="10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00294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9E1966-AA7A-4FCD-A253-85E05F724A78}" type="slidenum">
              <a:rPr lang="en-US" altLang="en-US" sz="1000" smtClean="0"/>
              <a:pPr>
                <a:spcBef>
                  <a:spcPct val="0"/>
                </a:spcBef>
              </a:pPr>
              <a:t>40</a:t>
            </a:fld>
            <a:endParaRPr lang="en-US" altLang="en-US" sz="10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70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50B63-D24D-4A4C-9FC5-63196BD7A072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574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50B63-D24D-4A4C-9FC5-63196BD7A072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62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7DB2C9-A055-B540-A631-ADD985EF52B8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67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FD99D-2CE0-4026-B466-55C70831E84B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FD99D-2CE0-4026-B466-55C70831E84B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50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677CD-08ED-4946-B6D5-470AD822D27C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20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005840"/>
            <a:ext cx="85953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343" y="274637"/>
            <a:ext cx="859536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23360E-8CCE-44B0-A19A-4F504A923F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492875"/>
            <a:ext cx="685800" cy="36512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EF6365A-5545-48DD-83B1-2126BA1286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695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3716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20640"/>
            <a:ext cx="6400800" cy="637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19B8-889F-40D2-8338-B9A5FFC37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 flipH="1">
            <a:off x="455613" y="657225"/>
            <a:ext cx="8185150" cy="1047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12337" y="73302"/>
            <a:ext cx="7149050" cy="690096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989901"/>
            <a:ext cx="8229600" cy="5251508"/>
          </a:xfrm>
          <a:prstGeom prst="rect">
            <a:avLst/>
          </a:prstGeom>
        </p:spPr>
        <p:txBody>
          <a:bodyPr/>
          <a:lstStyle>
            <a:lvl1pPr>
              <a:buClrTx/>
              <a:defRPr sz="2800"/>
            </a:lvl1pPr>
            <a:lvl2pPr>
              <a:buClrTx/>
              <a:defRPr sz="2400"/>
            </a:lvl2pPr>
            <a:lvl3pPr>
              <a:buClrTx/>
              <a:defRPr sz="2000"/>
            </a:lvl3pPr>
            <a:lvl4pPr>
              <a:buClrTx/>
              <a:defRPr sz="1800"/>
            </a:lvl4pPr>
            <a:lvl5pPr>
              <a:buClrTx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idx="10"/>
          </p:nvPr>
        </p:nvSpPr>
        <p:spPr>
          <a:xfrm>
            <a:off x="1312337" y="73302"/>
            <a:ext cx="7149050" cy="690096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37557"/>
            <a:ext cx="7772400" cy="51518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29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492875"/>
            <a:ext cx="685800" cy="3651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53D8A9B-4D80-8346-8A3D-52CD133B08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661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6229350"/>
            <a:ext cx="5029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5365750"/>
            <a:ext cx="19939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5481638"/>
            <a:ext cx="3028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08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005840"/>
            <a:ext cx="85953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343" y="274637"/>
            <a:ext cx="859536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23360E-8CCE-44B0-A19A-4F504A923F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492875"/>
            <a:ext cx="685800" cy="36512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EF6365A-5545-48DD-83B1-2126BA1286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758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6229350"/>
            <a:ext cx="5029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5365750"/>
            <a:ext cx="19939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5481638"/>
            <a:ext cx="3028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7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radiowirelessweek.org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8188325" y="6498971"/>
            <a:ext cx="955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/>
              <a:t>Slide </a:t>
            </a:r>
            <a:fld id="{A4A231D9-BD4A-48D1-9105-E2E98B8BDBA8}" type="slidenum">
              <a:rPr lang="en-US" sz="1400"/>
              <a:pPr/>
              <a:t>‹#›</a:t>
            </a:fld>
            <a:endParaRPr lang="en-US" sz="1400" dirty="0"/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4" y="6432296"/>
            <a:ext cx="630543" cy="3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4"/>
          <p:cNvSpPr>
            <a:spLocks noChangeShapeType="1"/>
          </p:cNvSpPr>
          <p:nvPr userDrawn="1"/>
        </p:nvSpPr>
        <p:spPr bwMode="auto">
          <a:xfrm>
            <a:off x="1598168" y="818388"/>
            <a:ext cx="6527800" cy="0"/>
          </a:xfrm>
          <a:prstGeom prst="line">
            <a:avLst/>
          </a:prstGeom>
          <a:noFill/>
          <a:ln w="38100">
            <a:solidFill>
              <a:srgbClr val="EE701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557782" y="6396335"/>
            <a:ext cx="399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kern="1200" dirty="0">
                <a:solidFill>
                  <a:srgbClr val="F08534"/>
                </a:solidFill>
                <a:effectLst/>
                <a:latin typeface="Tahoma" pitchFamily="34" charset="0"/>
                <a:ea typeface="+mn-ea"/>
                <a:cs typeface="+mn-cs"/>
              </a:rPr>
              <a:t>2019 IEEE Radio and</a:t>
            </a:r>
            <a:r>
              <a:rPr lang="en-GB" sz="1200" b="1" kern="1200" baseline="0" dirty="0">
                <a:solidFill>
                  <a:srgbClr val="F08534"/>
                </a:solidFill>
                <a:effectLst/>
                <a:latin typeface="Tahoma" pitchFamily="34" charset="0"/>
                <a:ea typeface="+mn-ea"/>
                <a:cs typeface="+mn-cs"/>
              </a:rPr>
              <a:t> Wireless Symposium</a:t>
            </a:r>
            <a:br>
              <a:rPr lang="en-GB" sz="1200" b="1" kern="1200" baseline="0" dirty="0">
                <a:solidFill>
                  <a:srgbClr val="F08534"/>
                </a:solidFill>
                <a:effectLst/>
                <a:latin typeface="Tahoma" pitchFamily="34" charset="0"/>
                <a:ea typeface="+mn-ea"/>
                <a:cs typeface="+mn-cs"/>
              </a:rPr>
            </a:br>
            <a:r>
              <a:rPr lang="en-GB" sz="1200" b="1" kern="1200" baseline="0" dirty="0">
                <a:solidFill>
                  <a:srgbClr val="F08534"/>
                </a:solidFill>
                <a:effectLst/>
                <a:latin typeface="Tahoma" pitchFamily="34" charset="0"/>
                <a:ea typeface="+mn-ea"/>
                <a:cs typeface="+mn-cs"/>
              </a:rPr>
              <a:t>Orlando, FL, USA</a:t>
            </a:r>
            <a:endParaRPr lang="en-GB" sz="1200" b="1" kern="1200" dirty="0">
              <a:solidFill>
                <a:srgbClr val="F08534"/>
              </a:solidFill>
              <a:effectLst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5" name="Picture 5" descr="RWW Logos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print"/>
          <a:srcRect l="4365" t="42739" r="75764" b="24153"/>
          <a:stretch>
            <a:fillRect/>
          </a:stretch>
        </p:blipFill>
        <p:spPr bwMode="auto">
          <a:xfrm>
            <a:off x="268224" y="60960"/>
            <a:ext cx="72420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"/>
          <p:cNvSpPr>
            <a:spLocks noChangeShapeType="1"/>
          </p:cNvSpPr>
          <p:nvPr userDrawn="1"/>
        </p:nvSpPr>
        <p:spPr bwMode="auto">
          <a:xfrm>
            <a:off x="0" y="6376523"/>
            <a:ext cx="9144000" cy="19812"/>
          </a:xfrm>
          <a:prstGeom prst="line">
            <a:avLst/>
          </a:prstGeom>
          <a:noFill/>
          <a:ln w="3175">
            <a:solidFill>
              <a:srgbClr val="EE701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1" y="6458710"/>
            <a:ext cx="1237130" cy="355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66" y="6447747"/>
            <a:ext cx="1512047" cy="3929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6" r:id="rId4"/>
    <p:sldLayoutId id="2147483661" r:id="rId5"/>
    <p:sldLayoutId id="2147483663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4638" y="274638"/>
            <a:ext cx="85947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4638" y="1006475"/>
            <a:ext cx="8594725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9BCC-686B-4ED0-B527-AF9C112DA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5000"/>
              </a:lnSpc>
              <a:buClr>
                <a:schemeClr val="tx1"/>
              </a:buClr>
              <a:buSzPct val="125000"/>
              <a:buFontTx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0306D62-1C83-439A-AA4C-C0F9A185B9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9" name="Line 12"/>
          <p:cNvSpPr>
            <a:spLocks noChangeShapeType="1"/>
          </p:cNvSpPr>
          <p:nvPr userDrawn="1"/>
        </p:nvSpPr>
        <p:spPr bwMode="auto">
          <a:xfrm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4638" y="274638"/>
            <a:ext cx="85947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4638" y="1006475"/>
            <a:ext cx="8594725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9BCC-686B-4ED0-B527-AF9C112DA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5000"/>
              </a:lnSpc>
              <a:buClr>
                <a:schemeClr val="tx1"/>
              </a:buClr>
              <a:buSzPct val="125000"/>
              <a:buFontTx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0306D62-1C83-439A-AA4C-C0F9A185B9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9" name="Line 12"/>
          <p:cNvSpPr>
            <a:spLocks noChangeShapeType="1"/>
          </p:cNvSpPr>
          <p:nvPr userDrawn="1"/>
        </p:nvSpPr>
        <p:spPr bwMode="auto">
          <a:xfrm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4991" y="6553200"/>
            <a:ext cx="762000" cy="2921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rgbClr val="898989"/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4B35C419-1184-435A-BF13-09FADEEDFC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1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Impact" panose="020B0806030902050204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Impact" panose="020B0806030902050204" pitchFamily="34" charset="0"/>
          <a:ea typeface="+mn-ea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Impact" panose="020B0806030902050204" pitchFamily="34" charset="0"/>
          <a:ea typeface="+mn-ea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Impact" panose="020B0806030902050204" pitchFamily="34" charset="0"/>
          <a:ea typeface="+mn-ea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Impact" panose="020B0806030902050204" pitchFamily="34" charset="0"/>
          <a:ea typeface="+mn-ea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Impact" panose="020B0806030902050204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emf"/><Relationship Id="rId4" Type="http://schemas.openxmlformats.org/officeDocument/2006/relationships/image" Target="../media/image6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0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72.emf"/><Relationship Id="rId4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CFA6-85B8-4B79-8243-4395680B0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30681"/>
            <a:ext cx="7772400" cy="1685671"/>
          </a:xfrm>
        </p:spPr>
        <p:txBody>
          <a:bodyPr/>
          <a:lstStyle/>
          <a:p>
            <a:r>
              <a:rPr lang="en-US" sz="3200" b="1" dirty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Dual-Conversion Front-End with a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W-Band 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First Intermediate Frequency for 1-30 GHz Reconfigurable </a:t>
            </a:r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Transceivers</a:t>
            </a:r>
            <a:b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</a:br>
            <a:endParaRPr lang="en-US" sz="3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77638-4281-40A6-AFFA-9B531BA95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084576"/>
            <a:ext cx="7772400" cy="280416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en-US" sz="3000" b="1" dirty="0" smtClean="0">
                <a:latin typeface="Calibri" charset="0"/>
                <a:ea typeface="Calibri" charset="0"/>
                <a:cs typeface="Calibri" charset="0"/>
              </a:rPr>
              <a:t>Arda Simsek</a:t>
            </a:r>
            <a:r>
              <a:rPr lang="en-US" altLang="en-US" sz="3000" b="1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en-US" sz="3000" b="1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altLang="en-US" sz="3000" dirty="0" err="1" smtClean="0">
                <a:latin typeface="Calibri" charset="0"/>
                <a:ea typeface="Calibri" charset="0"/>
                <a:cs typeface="Calibri" charset="0"/>
              </a:rPr>
              <a:t>Seong-Kyun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 Kim</a:t>
            </a:r>
            <a:r>
              <a:rPr lang="en-US" altLang="en-US" sz="30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, Ahmed S. H. Ahmed</a:t>
            </a:r>
            <a:r>
              <a:rPr lang="en-US" altLang="en-US" sz="3000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, Robert Maurer</a:t>
            </a:r>
            <a:r>
              <a:rPr lang="en-US" altLang="en-US" sz="3000" baseline="30000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, Miguel Urteaga</a:t>
            </a:r>
            <a:r>
              <a:rPr lang="en-US" altLang="en-US" sz="30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en-US" sz="3000" dirty="0" smtClean="0">
                <a:latin typeface="Calibri" charset="0"/>
                <a:ea typeface="Calibri" charset="0"/>
                <a:cs typeface="Calibri" charset="0"/>
              </a:rPr>
              <a:t>, and Mark. J.W. Rodwell</a:t>
            </a:r>
            <a:r>
              <a:rPr lang="en-US" altLang="en-US" sz="3000" baseline="30000" dirty="0" smtClean="0">
                <a:latin typeface="Calibri" charset="0"/>
                <a:ea typeface="Calibri" charset="0"/>
                <a:cs typeface="Calibri" charset="0"/>
              </a:rPr>
              <a:t>1 </a:t>
            </a:r>
            <a:endParaRPr lang="en-US" altLang="en-US" sz="2400" baseline="30000" dirty="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2800" baseline="30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en-US" sz="2800" dirty="0" smtClean="0">
                <a:latin typeface="Calibri" charset="0"/>
                <a:ea typeface="Calibri" charset="0"/>
                <a:cs typeface="Calibri" charset="0"/>
              </a:rPr>
              <a:t>University of California at Santa Barbara, CA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800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en-US" sz="2800" dirty="0" smtClean="0">
                <a:latin typeface="Calibri" charset="0"/>
                <a:ea typeface="Calibri" charset="0"/>
                <a:cs typeface="Calibri" charset="0"/>
              </a:rPr>
              <a:t>Teledyne Scientific and Imaging, CA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800" baseline="30000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altLang="en-US" sz="2800" dirty="0" smtClean="0">
                <a:latin typeface="Calibri" charset="0"/>
                <a:ea typeface="Calibri" charset="0"/>
                <a:cs typeface="Calibri" charset="0"/>
              </a:rPr>
              <a:t>Marki Microwave Inc., CA</a:t>
            </a:r>
          </a:p>
          <a:p>
            <a:pPr eaLnBrk="1" hangingPunct="1"/>
            <a:endParaRPr lang="en-US" alt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6" descr="seal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76200"/>
            <a:ext cx="91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8107" y="137320"/>
            <a:ext cx="6474333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 LO Multiplier </a:t>
            </a:r>
            <a:r>
              <a:rPr lang="en-US" alt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Chain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5651844" y="1062819"/>
            <a:ext cx="33597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 multiplier chain from two consecutive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doublers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Problem: missing DC blocking cap between </a:t>
            </a:r>
            <a:r>
              <a:rPr kumimoji="0" lang="en-US" alt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doublers</a:t>
            </a:r>
            <a:endParaRPr kumimoji="0" lang="en-US" altLang="en-US" sz="20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DC offset feedback affected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Travelling wave amplifier as driver with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 ~ 7-9 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dBm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 Pout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  <a:sym typeface="Wingdings" panose="05000000000000000000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  <a:sym typeface="Wingdings" panose="05000000000000000000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3</a:t>
            </a:r>
            <a:r>
              <a:rPr kumimoji="0" lang="en-US" sz="200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rd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, and 5</a:t>
            </a:r>
            <a:r>
              <a:rPr kumimoji="0" lang="en-US" sz="200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th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harmonic rejection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 &gt; 20 </a:t>
            </a:r>
            <a:r>
              <a:rPr kumimoji="0" lang="en-US" sz="2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dBc</a:t>
            </a:r>
            <a:endParaRPr kumimoji="0" lang="en-US" sz="20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  <a:sym typeface="Wingdings" panose="05000000000000000000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  <a:sym typeface="Wingdings" panose="05000000000000000000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smtClean="0"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s</a:t>
            </a:r>
            <a:r>
              <a:rPr kumimoji="0" lang="en-US" sz="20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ystem performance degradation due to the multiplier harmonic rejection</a:t>
            </a:r>
            <a:endParaRPr kumimoji="0" lang="en-US" sz="20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" y="1325979"/>
            <a:ext cx="5479318" cy="120419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061382"/>
              </p:ext>
            </p:extLst>
          </p:nvPr>
        </p:nvGraphicFramePr>
        <p:xfrm>
          <a:off x="175395" y="2782085"/>
          <a:ext cx="5246725" cy="351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4" r:id="rId5" imgW="4962144" imgH="3351276" progId="KGraph_Plot">
                  <p:embed/>
                </p:oleObj>
              </mc:Choice>
              <mc:Fallback>
                <p:oleObj r:id="rId5" imgW="4962144" imgH="3351276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395" y="2782085"/>
                        <a:ext cx="5246725" cy="35143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07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8963" y="122672"/>
            <a:ext cx="6492621" cy="681037"/>
          </a:xfrm>
          <a:extLst/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Frequency Conversion 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125" y="5169436"/>
            <a:ext cx="80008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Integrated frequency conversion IC: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Diode mixer, High power LO driver, x4 multiplier chain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Total power consumption: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~ 2.8 W - Multiplier chain and LO driver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Size: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3.3 mm x 1.18mm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327"/>
          <a:stretch/>
        </p:blipFill>
        <p:spPr>
          <a:xfrm>
            <a:off x="1352929" y="1102247"/>
            <a:ext cx="6245475" cy="1437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4667"/>
          <a:stretch/>
        </p:blipFill>
        <p:spPr>
          <a:xfrm rot="5400000">
            <a:off x="3417159" y="1020735"/>
            <a:ext cx="2117014" cy="56677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4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934" y="161128"/>
            <a:ext cx="7865266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Up/Down-Conversion </a:t>
            </a:r>
            <a:r>
              <a:rPr lang="en-US" alt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Measurements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483" y="4553883"/>
            <a:ext cx="8054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Down-conversion: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&gt;20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dBm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IIP3 and &gt;-6 dB conversion loss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Up-conversion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&gt;20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dBm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IIP3 and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&gt;-7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dB conversion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loss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386222"/>
              </p:ext>
            </p:extLst>
          </p:nvPr>
        </p:nvGraphicFramePr>
        <p:xfrm>
          <a:off x="0" y="1494268"/>
          <a:ext cx="4465637" cy="274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8" name="KGPlot" r:id="rId4" imgW="5943600" imgH="3657600" progId="KGraph_Plot">
                  <p:embed/>
                </p:oleObj>
              </mc:Choice>
              <mc:Fallback>
                <p:oleObj name="KGPlot" r:id="rId4" imgW="5943600" imgH="365760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494268"/>
                        <a:ext cx="4465637" cy="274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477941"/>
              </p:ext>
            </p:extLst>
          </p:nvPr>
        </p:nvGraphicFramePr>
        <p:xfrm>
          <a:off x="4351527" y="1494268"/>
          <a:ext cx="4465638" cy="274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9" name="KGPlot" r:id="rId6" imgW="5943600" imgH="3657600" progId="KGraph_Plot">
                  <p:embed/>
                </p:oleObj>
              </mc:Choice>
              <mc:Fallback>
                <p:oleObj name="KGPlot" r:id="rId6" imgW="5943600" imgH="365760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1527" y="1494268"/>
                        <a:ext cx="4465638" cy="274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42763" y="1140866"/>
            <a:ext cx="2949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Down-conversion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6190" y="1172239"/>
            <a:ext cx="249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Up-conversion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74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21162" y="127572"/>
            <a:ext cx="7196328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System Measurements - Experiment</a:t>
            </a:r>
            <a:endParaRPr lang="en-US" altLang="en-US" sz="36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440" y="3651438"/>
            <a:ext cx="40673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 freq. conversion ICs are connected thru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waveguide components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W-band band-pass filter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W-band amplifier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 probe stations, 8 probe arms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73" y="1066529"/>
            <a:ext cx="6958105" cy="2282419"/>
          </a:xfrm>
          <a:prstGeom prst="rect">
            <a:avLst/>
          </a:prstGeom>
        </p:spPr>
      </p:pic>
      <p:pic>
        <p:nvPicPr>
          <p:cNvPr id="11" name="Picture 10" descr="C:\Users\asimsek\AppData\Local\Microsoft\Windows\INetCache\Content.Word\System Experiment Phot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63" b="4066"/>
          <a:stretch/>
        </p:blipFill>
        <p:spPr bwMode="auto">
          <a:xfrm>
            <a:off x="4519327" y="3520096"/>
            <a:ext cx="3838289" cy="294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3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4721" y="119183"/>
            <a:ext cx="7806543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System Measurements - Procedure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" y="1153049"/>
            <a:ext cx="84673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Off-wafer IF section uses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94 GHz Band-pass filter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commercial W-band amplifier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Available W-band amplifier had relatively high noise figure and low IIP3, total system NF and IIP3 limited by the off wafer IF amplifier and not reported 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Tuning range experiment: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1. Receiver tuned at a particular desired RF frequency and LO held fixed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2. RF is swept over a targeted freq. range DC-40 GHz, while LO is fixed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3.  Measurements performed at 2, 5, 10, 20 and 30 GHz RF freq.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4. Relative strength of the receiver spurious response measured as a function of input frequency.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5. Largest spurs come from LO 3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and 5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harmonics.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1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8887" y="125210"/>
            <a:ext cx="7196328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System Measurements - Results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55468" y="1056143"/>
            <a:ext cx="4065643" cy="2862145"/>
            <a:chOff x="255468" y="1084162"/>
            <a:chExt cx="4065643" cy="2862145"/>
          </a:xfrm>
        </p:grpSpPr>
        <p:grpSp>
          <p:nvGrpSpPr>
            <p:cNvPr id="12" name="Group 11"/>
            <p:cNvGrpSpPr/>
            <p:nvPr/>
          </p:nvGrpSpPr>
          <p:grpSpPr>
            <a:xfrm>
              <a:off x="255468" y="1084162"/>
              <a:ext cx="4065643" cy="2862145"/>
              <a:chOff x="274321" y="1531279"/>
              <a:chExt cx="4065643" cy="2862145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74321" y="1531279"/>
              <a:ext cx="4065643" cy="28621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974" name="KGPlot" r:id="rId4" imgW="5067360" imgH="3568680" progId="KGraph_Plot">
                      <p:embed/>
                    </p:oleObj>
                  </mc:Choice>
                  <mc:Fallback>
                    <p:oleObj name="KGPlot" r:id="rId4" imgW="5067360" imgH="3568680" progId="KGraph_Plot">
                      <p:embed/>
                      <p:pic>
                        <p:nvPicPr>
                          <p:cNvPr id="4" name="Object 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74321" y="1531279"/>
                            <a:ext cx="4065643" cy="286214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017740" y="2145706"/>
                <a:ext cx="3087916" cy="770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017740" y="3031702"/>
                <a:ext cx="2996476" cy="1507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1463040" y="2149559"/>
                <a:ext cx="0" cy="897213"/>
              </a:xfrm>
              <a:prstGeom prst="straightConnector1">
                <a:avLst/>
              </a:prstGeom>
              <a:noFill/>
              <a:ln w="22225">
                <a:solidFill>
                  <a:schemeClr val="tx1"/>
                </a:solidFill>
                <a:round/>
                <a:headEnd type="triangle"/>
                <a:tailEnd type="triangl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1456750" y="2398110"/>
                <a:ext cx="8503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32 dB</a:t>
                </a: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H="1">
              <a:off x="2382825" y="2679997"/>
              <a:ext cx="228600" cy="2926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989713" y="2625102"/>
              <a:ext cx="317703" cy="2942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24744" y="2934427"/>
              <a:ext cx="716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LO 5</a:t>
              </a:r>
              <a:r>
                <a:rPr kumimoji="0" lang="en-US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69506" y="2934427"/>
              <a:ext cx="716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LO 3</a:t>
              </a:r>
              <a:r>
                <a:rPr kumimoji="0" lang="en-US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rd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40663" y="1056143"/>
            <a:ext cx="4189930" cy="2987601"/>
            <a:chOff x="4440663" y="1084162"/>
            <a:chExt cx="4189930" cy="2987601"/>
          </a:xfrm>
        </p:grpSpPr>
        <p:grpSp>
          <p:nvGrpSpPr>
            <p:cNvPr id="19" name="Group 18"/>
            <p:cNvGrpSpPr/>
            <p:nvPr/>
          </p:nvGrpSpPr>
          <p:grpSpPr>
            <a:xfrm>
              <a:off x="4440663" y="1084162"/>
              <a:ext cx="4189930" cy="2987601"/>
              <a:chOff x="4930773" y="1659918"/>
              <a:chExt cx="3809027" cy="2716001"/>
            </a:xfrm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30773" y="1659918"/>
              <a:ext cx="3809027" cy="2716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975" name="KGPlot" r:id="rId6" imgW="5054760" imgH="3606840" progId="KGraph_Plot">
                      <p:embed/>
                    </p:oleObj>
                  </mc:Choice>
                  <mc:Fallback>
                    <p:oleObj name="KGPlot" r:id="rId6" imgW="5054760" imgH="3606840" progId="KGraph_Plot">
                      <p:embed/>
                      <p:pic>
                        <p:nvPicPr>
                          <p:cNvPr id="14" name="Object 13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930773" y="1659918"/>
                            <a:ext cx="3809027" cy="271600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5656999" y="2258762"/>
                <a:ext cx="2834640" cy="597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5656999" y="3010731"/>
                <a:ext cx="2759825" cy="1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H="1">
                <a:off x="6254037" y="2288019"/>
                <a:ext cx="4764" cy="735920"/>
              </a:xfrm>
              <a:prstGeom prst="straightConnector1">
                <a:avLst/>
              </a:prstGeom>
              <a:noFill/>
              <a:ln w="22225">
                <a:solidFill>
                  <a:schemeClr val="tx1"/>
                </a:solidFill>
                <a:round/>
                <a:headEnd type="triangle"/>
                <a:tailEnd type="triangl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6254037" y="2515235"/>
                <a:ext cx="714376" cy="36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30 dB</a:t>
                </a:r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6628479" y="2600711"/>
              <a:ext cx="340169" cy="3186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680467" y="2907165"/>
              <a:ext cx="716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LO 5</a:t>
              </a:r>
              <a:r>
                <a:rPr kumimoji="0" lang="en-US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6094" y="3980901"/>
            <a:ext cx="3696039" cy="2678536"/>
            <a:chOff x="2637502" y="3771176"/>
            <a:chExt cx="3696039" cy="2678536"/>
          </a:xfrm>
        </p:grpSpPr>
        <p:graphicFrame>
          <p:nvGraphicFramePr>
            <p:cNvPr id="37" name="Object 36"/>
            <p:cNvGraphicFramePr>
              <a:graphicFrameLocks noChangeAspect="1"/>
            </p:cNvGraphicFramePr>
            <p:nvPr>
              <p:extLst/>
            </p:nvPr>
          </p:nvGraphicFramePr>
          <p:xfrm>
            <a:off x="2637502" y="3771176"/>
            <a:ext cx="3696039" cy="2678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76" name="KGPlot" r:id="rId8" imgW="4978440" imgH="3606840" progId="KGraph_Plot">
                    <p:embed/>
                  </p:oleObj>
                </mc:Choice>
                <mc:Fallback>
                  <p:oleObj name="KGPlot" r:id="rId8" imgW="4978440" imgH="3606840" progId="KGraph_Plot">
                    <p:embed/>
                    <p:pic>
                      <p:nvPicPr>
                        <p:cNvPr id="37" name="Object 3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37502" y="3771176"/>
                          <a:ext cx="3696039" cy="26785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Straight Connector 37"/>
            <p:cNvCxnSpPr/>
            <p:nvPr/>
          </p:nvCxnSpPr>
          <p:spPr bwMode="auto">
            <a:xfrm flipV="1">
              <a:off x="3353136" y="4338558"/>
              <a:ext cx="2773344" cy="2873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V="1">
              <a:off x="3307416" y="4969734"/>
              <a:ext cx="2864784" cy="2575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4453906" y="4335983"/>
              <a:ext cx="6396" cy="633751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 type="triangle"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TextBox 40"/>
            <p:cNvSpPr txBox="1"/>
            <p:nvPr/>
          </p:nvSpPr>
          <p:spPr>
            <a:xfrm>
              <a:off x="4485521" y="4468457"/>
              <a:ext cx="964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25 dB</a:t>
              </a:r>
            </a:p>
          </p:txBody>
        </p:sp>
        <p:cxnSp>
          <p:nvCxnSpPr>
            <p:cNvPr id="46" name="Straight Arrow Connector 45"/>
            <p:cNvCxnSpPr>
              <a:endCxn id="48" idx="0"/>
            </p:cNvCxnSpPr>
            <p:nvPr/>
          </p:nvCxnSpPr>
          <p:spPr>
            <a:xfrm>
              <a:off x="4084903" y="4994036"/>
              <a:ext cx="99584" cy="2643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5174161" y="4977319"/>
              <a:ext cx="404390" cy="3093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826406" y="5258354"/>
              <a:ext cx="716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LO 5</a:t>
              </a:r>
              <a:r>
                <a:rPr kumimoji="0" lang="en-US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th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01133" y="5268714"/>
              <a:ext cx="716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LO 3</a:t>
              </a:r>
              <a:r>
                <a:rPr kumimoji="0" lang="en-US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rd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4766426" y="4350198"/>
            <a:ext cx="40673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RF tuned at 2 GHz &gt; 32 dB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RF tuned at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5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GHz &gt;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30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tuned at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10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GHz &gt;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25 dB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71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288" y="127572"/>
            <a:ext cx="7196328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System Measurements - Results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2530" y="4444390"/>
            <a:ext cx="6258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RF tuned at 20 GHz &gt; 20 dB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RF tuned at 30 GHz &gt; 17 dB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0814" y="1099413"/>
            <a:ext cx="4185145" cy="2972881"/>
            <a:chOff x="210814" y="1099413"/>
            <a:chExt cx="4185145" cy="2972881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210814" y="1099413"/>
            <a:ext cx="4185145" cy="29728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66" name="KGPlot" r:id="rId4" imgW="5092560" imgH="3619440" progId="KGraph_Plot">
                    <p:embed/>
                  </p:oleObj>
                </mc:Choice>
                <mc:Fallback>
                  <p:oleObj name="KGPlot" r:id="rId4" imgW="5092560" imgH="3619440" progId="KGraph_Plot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0814" y="1099413"/>
                          <a:ext cx="4185145" cy="29728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3" name="Straight Connector 42"/>
            <p:cNvCxnSpPr/>
            <p:nvPr/>
          </p:nvCxnSpPr>
          <p:spPr bwMode="auto">
            <a:xfrm>
              <a:off x="1042416" y="1784014"/>
              <a:ext cx="3127248" cy="33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1042416" y="2326105"/>
              <a:ext cx="3032279" cy="699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1624934" y="1803632"/>
              <a:ext cx="3" cy="529471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 type="triangle"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TextBox 49"/>
            <p:cNvSpPr txBox="1"/>
            <p:nvPr/>
          </p:nvSpPr>
          <p:spPr>
            <a:xfrm>
              <a:off x="1624934" y="1878139"/>
              <a:ext cx="84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20 dB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94213" y="1146175"/>
            <a:ext cx="4216400" cy="2971800"/>
            <a:chOff x="129124" y="1361104"/>
            <a:chExt cx="4216400" cy="2971800"/>
          </a:xfrm>
        </p:grpSpPr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129124" y="1361104"/>
            <a:ext cx="4216400" cy="297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67" name="KGPlot" r:id="rId6" imgW="5029200" imgH="3543120" progId="KGraph_Plot">
                    <p:embed/>
                  </p:oleObj>
                </mc:Choice>
                <mc:Fallback>
                  <p:oleObj name="KGPlot" r:id="rId6" imgW="5029200" imgH="3543120" progId="KGraph_Plot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9124" y="1361104"/>
                          <a:ext cx="4216400" cy="297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2" name="Straight Connector 51"/>
            <p:cNvCxnSpPr/>
            <p:nvPr/>
          </p:nvCxnSpPr>
          <p:spPr bwMode="auto">
            <a:xfrm flipV="1">
              <a:off x="896112" y="1986656"/>
              <a:ext cx="3136392" cy="354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948218" y="2453949"/>
              <a:ext cx="3016263" cy="1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1671479" y="2000967"/>
              <a:ext cx="0" cy="442215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 type="triangle"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extBox 55"/>
            <p:cNvSpPr txBox="1"/>
            <p:nvPr/>
          </p:nvSpPr>
          <p:spPr>
            <a:xfrm>
              <a:off x="1701334" y="2022019"/>
              <a:ext cx="959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17 dB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>
            <a:off x="1098884" y="2380959"/>
            <a:ext cx="256674" cy="330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11981" y="2558059"/>
            <a:ext cx="317703" cy="294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008546" y="2691278"/>
            <a:ext cx="71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 5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75278" y="2686013"/>
            <a:ext cx="71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 6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3500968" y="2476767"/>
            <a:ext cx="317703" cy="294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60590" y="2735672"/>
            <a:ext cx="71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 3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rd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429741" y="2236111"/>
            <a:ext cx="256674" cy="330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6432574" y="2522173"/>
            <a:ext cx="521972" cy="35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94386" y="2347459"/>
            <a:ext cx="71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 5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81962" y="2516736"/>
            <a:ext cx="71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LO 6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9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99" y="126515"/>
            <a:ext cx="8319966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1-30 GHz Reconfigurable Transceivers</a:t>
            </a:r>
            <a:endParaRPr lang="en-US" altLang="en-US" sz="4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699" y="1043126"/>
            <a:ext cx="8278813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Dual conversion: classic widely-tunable RF receiver design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Extend to microwave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(1-30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GHz) → Need ~100 GHz IF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Dual conversion:  feasible with wideband (THz) transistors</a:t>
            </a:r>
            <a:endParaRPr kumimoji="0" lang="en-US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100 GHz signal frequency is only 10% of transistor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</a:t>
            </a:r>
            <a:r>
              <a:rPr kumimoji="0" lang="en-US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max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Enable high-dynamic-range mixers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&amp; amps.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4:1, 60-100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GHz LO multiplier using digital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techniques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Summary of results:</a:t>
            </a:r>
            <a:endParaRPr kumimoji="0" lang="en-US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High dynamic range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(6-8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dB loss ≈ noise figure,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&gt;20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dBm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IIP3)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Very wide tuning LO (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15-25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GHz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↔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60-100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GHz)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Spurious free tuning range of 1-30 GHz using dual conversion with IF at 94 GHz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We thank Teledyne Scientific &amp; Imaging for IC fabrication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638" y="2925763"/>
            <a:ext cx="8626475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dirty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3D8A9B-4D80-8346-8A3D-52CD133B08EC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5" name="Picture 6" descr="seal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76200"/>
            <a:ext cx="91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638" y="2925763"/>
            <a:ext cx="8626475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dirty="0" smtClean="0">
                <a:solidFill>
                  <a:srgbClr val="000000"/>
                </a:solidFill>
                <a:latin typeface="+mj-lt"/>
                <a:ea typeface="SimSun" panose="02010600030101010101" pitchFamily="2" charset="-122"/>
              </a:rPr>
              <a:t>Back-up Slides</a:t>
            </a:r>
            <a:endParaRPr lang="en-US" sz="6600" dirty="0">
              <a:solidFill>
                <a:srgbClr val="000000"/>
              </a:solidFill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3D8A9B-4D80-8346-8A3D-52CD133B08EC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5" name="Picture 6" descr="seal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76200"/>
            <a:ext cx="91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2562" y="142082"/>
            <a:ext cx="6410325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Outline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365124" y="1125538"/>
            <a:ext cx="8585200" cy="52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Motivation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Technology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System Implementation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Summary of the main IC blocks</a:t>
            </a:r>
          </a:p>
          <a:p>
            <a:pPr marL="1085850" lvl="1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High Dynamic Range Diode Mixer</a:t>
            </a:r>
          </a:p>
          <a:p>
            <a:pPr marL="1085850" lvl="1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Frequency </a:t>
            </a:r>
            <a:r>
              <a:rPr lang="en-US" altLang="en-US" dirty="0" err="1" smtClean="0">
                <a:ea typeface="ＭＳ Ｐゴシック" panose="020B0600070205080204" pitchFamily="34" charset="-128"/>
              </a:rPr>
              <a:t>Doublers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(30-50 GHz, and 60-100 GHz)</a:t>
            </a:r>
          </a:p>
          <a:p>
            <a:pPr marL="1085850" lvl="1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x4 LO Multiplier Chain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System Experiments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06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269875" y="274638"/>
            <a:ext cx="8596313" cy="639762"/>
          </a:xfrm>
        </p:spPr>
        <p:txBody>
          <a:bodyPr/>
          <a:lstStyle/>
          <a:p>
            <a:r>
              <a:rPr lang="en-US" altLang="en-US" smtClean="0"/>
              <a:t>Problems of Conventional Design</a:t>
            </a:r>
          </a:p>
        </p:txBody>
      </p:sp>
      <p:sp>
        <p:nvSpPr>
          <p:cNvPr id="10243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04E114C2-932F-4626-A708-1BA2FDE9F6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189038"/>
            <a:ext cx="76311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F5FC07-CA20-488D-8821-6DB8CCDEF713}"/>
              </a:ext>
            </a:extLst>
          </p:cNvPr>
          <p:cNvSpPr/>
          <p:nvPr/>
        </p:nvSpPr>
        <p:spPr>
          <a:xfrm>
            <a:off x="549275" y="4479925"/>
            <a:ext cx="4683125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Limiter DC offsets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Spurious outputs at DC, 2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4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spurious XOR outputs at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f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, 3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f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, 5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f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in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, 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 </a:t>
            </a: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≠ 90 degree</a:t>
            </a:r>
            <a:endParaRPr kumimoji="0" lang="en-US" alt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Spurious XOR outputs at DC, 4fin, ...</a:t>
            </a:r>
          </a:p>
        </p:txBody>
      </p:sp>
      <p:sp>
        <p:nvSpPr>
          <p:cNvPr id="13326" name="Arrow: Right 13325">
            <a:extLst>
              <a:ext uri="{FF2B5EF4-FFF2-40B4-BE49-F238E27FC236}">
                <a16:creationId xmlns:a16="http://schemas.microsoft.com/office/drawing/2014/main" id="{C768F5A8-C98C-4D6F-A155-A34FC652E1E8}"/>
              </a:ext>
            </a:extLst>
          </p:cNvPr>
          <p:cNvSpPr/>
          <p:nvPr/>
        </p:nvSpPr>
        <p:spPr>
          <a:xfrm>
            <a:off x="5211763" y="5121275"/>
            <a:ext cx="274637" cy="365125"/>
          </a:xfrm>
          <a:prstGeom prst="rightArrow">
            <a:avLst/>
          </a:prstGeom>
          <a:solidFill>
            <a:srgbClr val="FF0000"/>
          </a:solidFill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27" name="TextBox 13326">
            <a:extLst>
              <a:ext uri="{FF2B5EF4-FFF2-40B4-BE49-F238E27FC236}">
                <a16:creationId xmlns:a16="http://schemas.microsoft.com/office/drawing/2014/main" id="{C1E59CA1-FB92-4A64-B32F-395E3388A011}"/>
              </a:ext>
            </a:extLst>
          </p:cNvPr>
          <p:cNvSpPr txBox="1"/>
          <p:nvPr/>
        </p:nvSpPr>
        <p:spPr>
          <a:xfrm>
            <a:off x="5668963" y="4479925"/>
            <a:ext cx="3008312" cy="193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High-Q filters are required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large die area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poor out-of-band rejection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CMOS digital logic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Cannot operate &gt; 100 GHz  </a:t>
            </a:r>
          </a:p>
        </p:txBody>
      </p:sp>
    </p:spTree>
    <p:extLst>
      <p:ext uri="{BB962C8B-B14F-4D97-AF65-F5344CB8AC3E}">
        <p14:creationId xmlns:p14="http://schemas.microsoft.com/office/powerpoint/2010/main" val="28535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269875" y="274638"/>
            <a:ext cx="8596313" cy="639762"/>
          </a:xfrm>
        </p:spPr>
        <p:txBody>
          <a:bodyPr/>
          <a:lstStyle/>
          <a:p>
            <a:r>
              <a:rPr lang="en-US" altLang="en-US" smtClean="0"/>
              <a:t>In/Output-stage: ECL-gate </a:t>
            </a:r>
          </a:p>
        </p:txBody>
      </p:sp>
      <p:sp>
        <p:nvSpPr>
          <p:cNvPr id="16387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340DC0DB-D4D7-4CDD-A83B-515608526F0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24"/>
          <a:stretch>
            <a:fillRect/>
          </a:stretch>
        </p:blipFill>
        <p:spPr bwMode="auto">
          <a:xfrm>
            <a:off x="2468563" y="1279525"/>
            <a:ext cx="41132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D9E17-ACFF-4060-9F9D-6A3A23B83003}"/>
              </a:ext>
            </a:extLst>
          </p:cNvPr>
          <p:cNvSpPr txBox="1"/>
          <p:nvPr/>
        </p:nvSpPr>
        <p:spPr>
          <a:xfrm>
            <a:off x="365125" y="4389438"/>
            <a:ext cx="5027613" cy="1322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Converts a sinusoidal input into a square-wave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Input can be driven single-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endedly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Low input signal (-3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dbm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 can drive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E46FDE-5998-4065-A5AF-B039AA500366}"/>
              </a:ext>
            </a:extLst>
          </p:cNvPr>
          <p:cNvSpPr/>
          <p:nvPr/>
        </p:nvSpPr>
        <p:spPr>
          <a:xfrm>
            <a:off x="5578475" y="4389438"/>
            <a:ext cx="33797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Output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Driver 50 Ω output load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9670B-7862-495D-AC7A-7AB9586D847B}"/>
              </a:ext>
            </a:extLst>
          </p:cNvPr>
          <p:cNvSpPr txBox="1"/>
          <p:nvPr/>
        </p:nvSpPr>
        <p:spPr>
          <a:xfrm>
            <a:off x="365125" y="5943600"/>
            <a:ext cx="45577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ECL-gate can operate at &gt; 100 GHz</a:t>
            </a:r>
          </a:p>
        </p:txBody>
      </p:sp>
    </p:spTree>
    <p:extLst>
      <p:ext uri="{BB962C8B-B14F-4D97-AF65-F5344CB8AC3E}">
        <p14:creationId xmlns:p14="http://schemas.microsoft.com/office/powerpoint/2010/main" val="31657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4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3567113"/>
            <a:ext cx="71294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67957790-A5C5-46AE-A117-A64CAC728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75" y="274638"/>
            <a:ext cx="8596313" cy="639762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DC-offset Cancellation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E14616B-ED5A-41F0-A267-FB780F4F8F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fld id="{087E6E21-CBAB-45D9-9FE5-D4F048F72B1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 typeface="Arial" panose="020B0604020202020204" pitchFamily="34" charset="0"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9290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96963"/>
            <a:ext cx="3057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>
          <a:xfrm>
            <a:off x="269875" y="274638"/>
            <a:ext cx="8596313" cy="639762"/>
          </a:xfrm>
        </p:spPr>
        <p:txBody>
          <a:bodyPr/>
          <a:lstStyle/>
          <a:p>
            <a:r>
              <a:rPr lang="en-US" altLang="en-US" smtClean="0"/>
              <a:t>Simulation results: Input 25 GHz</a:t>
            </a:r>
          </a:p>
        </p:txBody>
      </p:sp>
      <p:sp>
        <p:nvSpPr>
          <p:cNvPr id="19459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6C177B45-A745-426C-86EA-2F620BB578A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371600"/>
            <a:ext cx="3530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371600"/>
            <a:ext cx="34893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297363"/>
            <a:ext cx="34893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297363"/>
            <a:ext cx="3530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7056438" y="1479550"/>
            <a:ext cx="10588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  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w/o feedback</a:t>
            </a:r>
          </a:p>
        </p:txBody>
      </p:sp>
      <p:cxnSp>
        <p:nvCxnSpPr>
          <p:cNvPr id="19465" name="Straight Arrow Connector 9"/>
          <p:cNvCxnSpPr>
            <a:cxnSpLocks/>
          </p:cNvCxnSpPr>
          <p:nvPr/>
        </p:nvCxnSpPr>
        <p:spPr bwMode="auto">
          <a:xfrm>
            <a:off x="6265863" y="2124075"/>
            <a:ext cx="0" cy="6302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6142038" y="2360613"/>
            <a:ext cx="334962" cy="17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24 dB</a:t>
            </a:r>
          </a:p>
        </p:txBody>
      </p:sp>
      <p:cxnSp>
        <p:nvCxnSpPr>
          <p:cNvPr id="19467" name="Straight Connector 11"/>
          <p:cNvCxnSpPr>
            <a:cxnSpLocks noChangeShapeType="1"/>
          </p:cNvCxnSpPr>
          <p:nvPr/>
        </p:nvCxnSpPr>
        <p:spPr bwMode="auto">
          <a:xfrm>
            <a:off x="6003925" y="2093913"/>
            <a:ext cx="325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Straight Connector 12"/>
          <p:cNvCxnSpPr>
            <a:cxnSpLocks noChangeShapeType="1"/>
          </p:cNvCxnSpPr>
          <p:nvPr/>
        </p:nvCxnSpPr>
        <p:spPr bwMode="auto">
          <a:xfrm>
            <a:off x="6019800" y="2754313"/>
            <a:ext cx="325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549275" y="1006475"/>
            <a:ext cx="5068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The second ECL-gate has 100 mV offset voltage</a:t>
            </a:r>
          </a:p>
        </p:txBody>
      </p:sp>
      <p:sp>
        <p:nvSpPr>
          <p:cNvPr id="19470" name="TextBox 14"/>
          <p:cNvSpPr txBox="1">
            <a:spLocks noChangeArrowheads="1"/>
          </p:cNvSpPr>
          <p:nvPr/>
        </p:nvSpPr>
        <p:spPr bwMode="auto">
          <a:xfrm>
            <a:off x="2943225" y="2892425"/>
            <a:ext cx="106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  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w/o feedback</a:t>
            </a:r>
          </a:p>
        </p:txBody>
      </p:sp>
      <p:sp>
        <p:nvSpPr>
          <p:cNvPr id="19471" name="TextBox 15"/>
          <p:cNvSpPr txBox="1">
            <a:spLocks noChangeArrowheads="1"/>
          </p:cNvSpPr>
          <p:nvPr/>
        </p:nvSpPr>
        <p:spPr bwMode="auto">
          <a:xfrm>
            <a:off x="639763" y="3932238"/>
            <a:ext cx="437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Each ECL-gate has 100 mV offset voltage</a:t>
            </a:r>
          </a:p>
        </p:txBody>
      </p:sp>
      <p:sp>
        <p:nvSpPr>
          <p:cNvPr id="19472" name="TextBox 16"/>
          <p:cNvSpPr txBox="1">
            <a:spLocks noChangeArrowheads="1"/>
          </p:cNvSpPr>
          <p:nvPr/>
        </p:nvSpPr>
        <p:spPr bwMode="auto">
          <a:xfrm>
            <a:off x="7064375" y="4411663"/>
            <a:ext cx="1058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  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w/o feedback</a:t>
            </a:r>
          </a:p>
        </p:txBody>
      </p:sp>
      <p:cxnSp>
        <p:nvCxnSpPr>
          <p:cNvPr id="19473" name="Straight Arrow Connector 17"/>
          <p:cNvCxnSpPr>
            <a:cxnSpLocks/>
          </p:cNvCxnSpPr>
          <p:nvPr/>
        </p:nvCxnSpPr>
        <p:spPr bwMode="auto">
          <a:xfrm>
            <a:off x="6257925" y="4818063"/>
            <a:ext cx="0" cy="9239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4" name="TextBox 18"/>
          <p:cNvSpPr txBox="1">
            <a:spLocks noChangeArrowheads="1"/>
          </p:cNvSpPr>
          <p:nvPr/>
        </p:nvSpPr>
        <p:spPr bwMode="auto">
          <a:xfrm>
            <a:off x="6142038" y="5211763"/>
            <a:ext cx="336550" cy="157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33 dB</a:t>
            </a:r>
          </a:p>
        </p:txBody>
      </p:sp>
      <p:cxnSp>
        <p:nvCxnSpPr>
          <p:cNvPr id="19475" name="Straight Connector 19"/>
          <p:cNvCxnSpPr>
            <a:cxnSpLocks noChangeShapeType="1"/>
          </p:cNvCxnSpPr>
          <p:nvPr/>
        </p:nvCxnSpPr>
        <p:spPr bwMode="auto">
          <a:xfrm>
            <a:off x="5995988" y="4830763"/>
            <a:ext cx="327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Connector 20"/>
          <p:cNvCxnSpPr>
            <a:cxnSpLocks noChangeShapeType="1"/>
          </p:cNvCxnSpPr>
          <p:nvPr/>
        </p:nvCxnSpPr>
        <p:spPr bwMode="auto">
          <a:xfrm>
            <a:off x="6011863" y="5741988"/>
            <a:ext cx="327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7" name="TextBox 21"/>
          <p:cNvSpPr txBox="1">
            <a:spLocks noChangeArrowheads="1"/>
          </p:cNvSpPr>
          <p:nvPr/>
        </p:nvSpPr>
        <p:spPr bwMode="auto">
          <a:xfrm>
            <a:off x="2928938" y="5816600"/>
            <a:ext cx="1060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  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w/o feedback</a:t>
            </a:r>
          </a:p>
        </p:txBody>
      </p:sp>
    </p:spTree>
    <p:extLst>
      <p:ext uri="{BB962C8B-B14F-4D97-AF65-F5344CB8AC3E}">
        <p14:creationId xmlns:p14="http://schemas.microsoft.com/office/powerpoint/2010/main" val="39831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269875" y="274638"/>
            <a:ext cx="8596313" cy="639762"/>
          </a:xfrm>
        </p:spPr>
        <p:txBody>
          <a:bodyPr/>
          <a:lstStyle/>
          <a:p>
            <a:r>
              <a:rPr lang="en-US" altLang="en-US" smtClean="0"/>
              <a:t>Delay Control</a:t>
            </a:r>
          </a:p>
        </p:txBody>
      </p:sp>
      <p:sp>
        <p:nvSpPr>
          <p:cNvPr id="21507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9B8360D5-6595-4045-A877-A0BDAE9D4C0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3" r="111"/>
          <a:stretch>
            <a:fillRect/>
          </a:stretch>
        </p:blipFill>
        <p:spPr bwMode="auto">
          <a:xfrm>
            <a:off x="5851525" y="1189038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279525"/>
            <a:ext cx="54673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A4D74-7A52-41B7-8BEE-CB7DB7221A07}"/>
              </a:ext>
            </a:extLst>
          </p:cNvPr>
          <p:cNvSpPr txBox="1"/>
          <p:nvPr/>
        </p:nvSpPr>
        <p:spPr>
          <a:xfrm>
            <a:off x="365125" y="4022725"/>
            <a:ext cx="8018463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Optimum operating range is limited by the tunable delay range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XOR has same topology as the delay interpolator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1DB3A-7807-418A-9697-2833336566B4}"/>
              </a:ext>
            </a:extLst>
          </p:cNvPr>
          <p:cNvSpPr txBox="1"/>
          <p:nvPr/>
        </p:nvSpPr>
        <p:spPr>
          <a:xfrm>
            <a:off x="6308725" y="3475038"/>
            <a:ext cx="20732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Delay interpolator</a:t>
            </a:r>
          </a:p>
        </p:txBody>
      </p:sp>
    </p:spTree>
    <p:extLst>
      <p:ext uri="{BB962C8B-B14F-4D97-AF65-F5344CB8AC3E}">
        <p14:creationId xmlns:p14="http://schemas.microsoft.com/office/powerpoint/2010/main" val="29845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08B3B4F-356F-47AB-A01C-A6546BC46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75" y="274638"/>
            <a:ext cx="8596313" cy="639762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Delay Feedback &amp; Operation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17D19DC-7068-47F3-A246-EBDF6CF3F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fld id="{7F8AA2B7-C403-4970-B2D5-C400F99315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 typeface="Arial" panose="020B0604020202020204" pitchFamily="34" charset="0"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35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3"/>
          <a:stretch>
            <a:fillRect/>
          </a:stretch>
        </p:blipFill>
        <p:spPr bwMode="auto">
          <a:xfrm>
            <a:off x="5394325" y="1096963"/>
            <a:ext cx="30749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"/>
          <a:stretch>
            <a:fillRect/>
          </a:stretch>
        </p:blipFill>
        <p:spPr bwMode="auto">
          <a:xfrm>
            <a:off x="549275" y="1189038"/>
            <a:ext cx="47037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BED79C-0140-4CCA-91EF-3E45B07C3DAA}"/>
              </a:ext>
            </a:extLst>
          </p:cNvPr>
          <p:cNvSpPr txBox="1"/>
          <p:nvPr/>
        </p:nvSpPr>
        <p:spPr>
          <a:xfrm>
            <a:off x="5211763" y="5029200"/>
            <a:ext cx="3763962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Input is connected to XOR outputs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Outputs are connected to Ctrl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of the delay interpolator</a:t>
            </a:r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560638"/>
            <a:ext cx="456723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54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1172CBD-B9BE-43F4-91E3-18A5A7FC1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75" y="274638"/>
            <a:ext cx="8596313" cy="639762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Layout &amp; Chip Photo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80D94DA-4729-451B-81AC-B8D9037D89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fld id="{2D039FFC-47F6-45B9-BAA1-A5F84B04161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 typeface="Arial" panose="020B0604020202020204" pitchFamily="34" charset="0"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02A3AC-6494-4379-8EE1-D02B50488912}"/>
              </a:ext>
            </a:extLst>
          </p:cNvPr>
          <p:cNvSpPr/>
          <p:nvPr/>
        </p:nvSpPr>
        <p:spPr>
          <a:xfrm>
            <a:off x="549275" y="5668963"/>
            <a:ext cx="80930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Chip size: 750 × 990 um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(area encloses active devices: 540 x 280 um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Power consumption: 284 mA (32 – 53 GHz), 324 mA (60-100 GHz) @ 3.3 V</a:t>
            </a:r>
          </a:p>
        </p:txBody>
      </p:sp>
      <p:pic>
        <p:nvPicPr>
          <p:cNvPr id="25605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096963"/>
            <a:ext cx="324485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96963"/>
            <a:ext cx="330835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9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269875" y="274638"/>
            <a:ext cx="8596313" cy="639762"/>
          </a:xfrm>
        </p:spPr>
        <p:txBody>
          <a:bodyPr/>
          <a:lstStyle/>
          <a:p>
            <a:r>
              <a:rPr lang="en-US" altLang="en-US" smtClean="0"/>
              <a:t>Simulation: Time-domain</a:t>
            </a:r>
          </a:p>
        </p:txBody>
      </p:sp>
      <p:sp>
        <p:nvSpPr>
          <p:cNvPr id="27651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20480607-24D7-4C39-B714-0B599DC4F53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096963"/>
            <a:ext cx="85915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DB2D31-1D0F-4DF6-BFD7-8096FAF4940B}"/>
              </a:ext>
            </a:extLst>
          </p:cNvPr>
          <p:cNvSpPr/>
          <p:nvPr/>
        </p:nvSpPr>
        <p:spPr>
          <a:xfrm>
            <a:off x="549275" y="5029200"/>
            <a:ext cx="80930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Waveforms have 50 % output duty-cycle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The amplitude correspond to digital logic level in the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84185-B5EC-4BCC-9412-F031745F5660}"/>
              </a:ext>
            </a:extLst>
          </p:cNvPr>
          <p:cNvSpPr/>
          <p:nvPr/>
        </p:nvSpPr>
        <p:spPr>
          <a:xfrm>
            <a:off x="639763" y="3749675"/>
            <a:ext cx="38846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Input 15 GHz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Output 30 GHz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72315-CB6F-452C-B95E-07705EEC899A}"/>
              </a:ext>
            </a:extLst>
          </p:cNvPr>
          <p:cNvSpPr/>
          <p:nvPr/>
        </p:nvSpPr>
        <p:spPr>
          <a:xfrm>
            <a:off x="4846638" y="3749675"/>
            <a:ext cx="38846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Input 25 GHz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Output 50 GHz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11511-8FB9-40CD-9272-093B9738F6AC}"/>
              </a:ext>
            </a:extLst>
          </p:cNvPr>
          <p:cNvSpPr txBox="1"/>
          <p:nvPr/>
        </p:nvSpPr>
        <p:spPr>
          <a:xfrm>
            <a:off x="4754563" y="4114800"/>
            <a:ext cx="42386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single-ended simulation results</a:t>
            </a:r>
            <a:endParaRPr kumimoji="0" lang="en-US" sz="20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273843" y="182564"/>
            <a:ext cx="8596313" cy="639762"/>
          </a:xfrm>
        </p:spPr>
        <p:txBody>
          <a:bodyPr/>
          <a:lstStyle/>
          <a:p>
            <a:r>
              <a:rPr lang="en-US" altLang="en-US" smtClean="0"/>
              <a:t>Simulation: Frequency-domain</a:t>
            </a:r>
          </a:p>
        </p:txBody>
      </p:sp>
      <p:sp>
        <p:nvSpPr>
          <p:cNvPr id="29699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2D9165CC-DD58-4722-96BE-E064B270057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1279525" y="1096963"/>
          <a:ext cx="61817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1" name="KGPlot" r:id="rId4" imgW="4951476" imgH="3307080" progId="KGraph_Plot">
                  <p:embed/>
                </p:oleObj>
              </mc:Choice>
              <mc:Fallback>
                <p:oleObj name="KGPlot" r:id="rId4" imgW="4951476" imgH="3307080" progId="KGraph_Plot">
                  <p:embed/>
                  <p:pic>
                    <p:nvPicPr>
                      <p:cNvPr id="297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1096963"/>
                        <a:ext cx="618172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4ADE17-A697-48D8-9365-4DAD485E9EB3}"/>
              </a:ext>
            </a:extLst>
          </p:cNvPr>
          <p:cNvSpPr/>
          <p:nvPr/>
        </p:nvSpPr>
        <p:spPr>
          <a:xfrm>
            <a:off x="549275" y="5486400"/>
            <a:ext cx="80930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harmonic output power: -8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̶  -5 dBm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&amp; 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harmonic rejection &gt; 40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dBc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harmonic rejection &gt; 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dBc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0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5E5C975-CE10-4563-B957-C9EC1ECEC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75" y="274638"/>
            <a:ext cx="8596313" cy="639762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Phase Noise Measurements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A51E647-02A7-4A98-AEFA-19734D0C2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fld id="{1E04D5B4-DB6C-491D-A035-1D8113C921C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 typeface="Arial" panose="020B0604020202020204" pitchFamily="34" charset="0"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33797" name="Object 4"/>
          <p:cNvGraphicFramePr>
            <a:graphicFrameLocks noChangeAspect="1"/>
          </p:cNvGraphicFramePr>
          <p:nvPr/>
        </p:nvGraphicFramePr>
        <p:xfrm>
          <a:off x="1279525" y="1096963"/>
          <a:ext cx="63182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5" name="KGPlot" r:id="rId4" imgW="5129784" imgH="3332988" progId="KGraph_Plot">
                  <p:embed/>
                </p:oleObj>
              </mc:Choice>
              <mc:Fallback>
                <p:oleObj name="KGPlot" r:id="rId4" imgW="5129784" imgH="3332988" progId="KGraph_Plot">
                  <p:embed/>
                  <p:pic>
                    <p:nvPicPr>
                      <p:cNvPr id="3379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1096963"/>
                        <a:ext cx="63182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2923C77-8B8F-407C-BE87-EC52AC47435A}"/>
              </a:ext>
            </a:extLst>
          </p:cNvPr>
          <p:cNvSpPr txBox="1"/>
          <p:nvPr/>
        </p:nvSpPr>
        <p:spPr>
          <a:xfrm>
            <a:off x="549275" y="5486400"/>
            <a:ext cx="72358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Input: 17.5 GHz, Output 35 GHz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Added phase noise: 6 – 7 dB (*ideal multiplier: 20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log(N)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32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2562" y="142082"/>
            <a:ext cx="6410325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Dual-Conversion Receiver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365125" y="3475038"/>
            <a:ext cx="85852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Classical RF architecture: extend to micro/mm-wave frequencies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- Up-convert to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 IF (100 GHz), down-convert to 2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 IF (or baseband)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- Image response moved out-of-band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- Very wide tuning range, no image response.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Applications: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- Instrumentation 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- Wideband surveillance: 1-25 GHz (possibly 1-50 GHz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- Single IC serving many applications: application-specific LNA + common module</a:t>
            </a:r>
          </a:p>
        </p:txBody>
      </p:sp>
      <p:pic>
        <p:nvPicPr>
          <p:cNvPr id="819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1331651"/>
            <a:ext cx="469423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57724" y="999704"/>
            <a:ext cx="3352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1-25 GHz RF tuning range</a:t>
            </a:r>
          </a:p>
        </p:txBody>
      </p:sp>
      <p:pic>
        <p:nvPicPr>
          <p:cNvPr id="81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646238"/>
            <a:ext cx="41148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98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08819B8-889F-40D2-8338-B9A5FFC37F3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0082" y="31274"/>
            <a:ext cx="5535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Travelling Wave Amplifier (TWA)</a:t>
            </a:r>
            <a:endParaRPr lang="en-US" sz="32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057" y="914400"/>
            <a:ext cx="2784789" cy="351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9972" y="4444308"/>
            <a:ext cx="338554" cy="8633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</a:rPr>
              <a:t>VCC_3P3V_DA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2200" y="4444308"/>
            <a:ext cx="338554" cy="4610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</a:rPr>
              <a:t>VB_DA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7177" y="1661019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</a:rPr>
              <a:t>Input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4780" y="2639684"/>
            <a:ext cx="5854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</a:rPr>
              <a:t>Output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74320" y="5669280"/>
          <a:ext cx="8686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54736564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01545036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351312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Bias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</a:rPr>
                        <a:t>Probe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1224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VCC_3P3V_DA: 41.2 mA @ 3.3 V</a:t>
                      </a: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VB_DA: 13.6 mA @ 3.3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GSG (W-band, 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23377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</a:rPr>
                        <a:t>PGP (1)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39836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554480"/>
            <a:ext cx="4188595" cy="2327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8674" y="904076"/>
            <a:ext cx="3657600" cy="4477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0177" y="5355238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Size: 580 x 740 um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423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08819B8-889F-40D2-8338-B9A5FFC37F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5212" y="54161"/>
            <a:ext cx="7062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Travelling Wave Amplifier (TWA)</a:t>
            </a:r>
            <a:endParaRPr lang="en-US" sz="28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005840"/>
            <a:ext cx="4387350" cy="2744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3931920"/>
            <a:ext cx="3932281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0" y="3931920"/>
            <a:ext cx="4040525" cy="2743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0" y="1097280"/>
            <a:ext cx="396361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High Speed DHBT BC Diode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60136"/>
            <a:ext cx="760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DHBT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125" y="3591974"/>
            <a:ext cx="852487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Double-heterojunction base-collector diode</a:t>
            </a:r>
          </a:p>
          <a:p>
            <a:pPr>
              <a:defRPr/>
            </a:pPr>
            <a:r>
              <a:rPr lang="en-US" sz="2000" b="0" dirty="0">
                <a:latin typeface="+mj-lt"/>
              </a:rPr>
              <a:t> - Hole minority carrier storage is eliminated by large energy barrier to holes</a:t>
            </a:r>
          </a:p>
          <a:p>
            <a:pPr>
              <a:defRPr/>
            </a:pPr>
            <a:r>
              <a:rPr lang="en-US" sz="2000" b="0" dirty="0">
                <a:latin typeface="+mj-lt"/>
              </a:rPr>
              <a:t> - Electron minority carrier storage time is small</a:t>
            </a:r>
          </a:p>
          <a:p>
            <a:pPr>
              <a:defRPr/>
            </a:pPr>
            <a:endParaRPr lang="en-US" sz="2000" b="0" dirty="0">
              <a:latin typeface="+mj-lt"/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sz="2000" b="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b="0" dirty="0" err="1">
                <a:latin typeface="+mj-lt"/>
                <a:sym typeface="Wingdings" panose="05000000000000000000" pitchFamily="2" charset="2"/>
              </a:rPr>
              <a:t>Schottky</a:t>
            </a:r>
            <a:r>
              <a:rPr lang="en-US" sz="2000" b="0" dirty="0">
                <a:latin typeface="+mj-lt"/>
                <a:sym typeface="Wingdings" panose="05000000000000000000" pitchFamily="2" charset="2"/>
              </a:rPr>
              <a:t>-like high-frequency characteristics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5275" y="2860136"/>
            <a:ext cx="16240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Band diagram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22028575-43AA-40F8-A3E1-BC468AB3587C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32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305974"/>
            <a:ext cx="927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305974"/>
            <a:ext cx="20669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68963" y="2860136"/>
            <a:ext cx="221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SHBT band diagram</a:t>
            </a:r>
          </a:p>
        </p:txBody>
      </p:sp>
      <p:pic>
        <p:nvPicPr>
          <p:cNvPr id="163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305974"/>
            <a:ext cx="20431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5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err="1">
                <a:ea typeface="ＭＳ Ｐゴシック" pitchFamily="34" charset="-128"/>
              </a:rPr>
              <a:t>Balun</a:t>
            </a:r>
            <a:r>
              <a:rPr lang="en-US" altLang="en-US" dirty="0">
                <a:ea typeface="ＭＳ Ｐゴシック" pitchFamily="34" charset="-128"/>
              </a:rPr>
              <a:t> For Diode Mixer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25" y="3200400"/>
            <a:ext cx="5259388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u="sng" dirty="0">
                <a:latin typeface="+mj-lt"/>
              </a:rPr>
              <a:t>Common-mode impedance</a:t>
            </a:r>
            <a:r>
              <a:rPr lang="en-US" sz="2000" b="0" dirty="0">
                <a:latin typeface="+mj-lt"/>
              </a:rPr>
              <a:t>  </a:t>
            </a:r>
            <a:r>
              <a:rPr lang="en-US" sz="2000" b="0" dirty="0" err="1">
                <a:latin typeface="+mj-lt"/>
              </a:rPr>
              <a:t>Z</a:t>
            </a:r>
            <a:r>
              <a:rPr lang="en-US" sz="2000" b="0" baseline="-25000" dirty="0" err="1">
                <a:latin typeface="+mj-lt"/>
              </a:rPr>
              <a:t>cm,RF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u="sng" dirty="0">
                <a:latin typeface="+mj-lt"/>
              </a:rPr>
              <a:t>must be zero</a:t>
            </a:r>
          </a:p>
          <a:p>
            <a:pPr>
              <a:defRPr/>
            </a:pPr>
            <a:r>
              <a:rPr lang="en-US" sz="2000" b="0" u="sng" dirty="0">
                <a:latin typeface="+mj-lt"/>
              </a:rPr>
              <a:t>IF port is required</a:t>
            </a:r>
          </a:p>
          <a:p>
            <a:pPr>
              <a:defRPr/>
            </a:pPr>
            <a:r>
              <a:rPr lang="en-US" sz="2000" b="0" dirty="0">
                <a:latin typeface="+mj-lt"/>
              </a:rPr>
              <a:t>Simple center-tapped transformer has wrong </a:t>
            </a:r>
            <a:r>
              <a:rPr lang="en-US" sz="2000" b="0" dirty="0" err="1">
                <a:latin typeface="+mj-lt"/>
              </a:rPr>
              <a:t>Z</a:t>
            </a:r>
            <a:r>
              <a:rPr lang="en-US" sz="2000" b="0" baseline="-25000" dirty="0" err="1">
                <a:latin typeface="+mj-lt"/>
              </a:rPr>
              <a:t>cm</a:t>
            </a:r>
            <a:endParaRPr lang="en-US" sz="2000" b="0" baseline="-25000" dirty="0">
              <a:latin typeface="+mj-lt"/>
            </a:endParaRPr>
          </a:p>
          <a:p>
            <a:pPr>
              <a:defRPr/>
            </a:pPr>
            <a:r>
              <a:rPr lang="en-US" sz="2000" b="0" dirty="0">
                <a:latin typeface="+mj-lt"/>
              </a:rPr>
              <a:t>- Two transformers in </a:t>
            </a:r>
            <a:r>
              <a:rPr lang="en-US" sz="2000" b="0" i="1" dirty="0">
                <a:latin typeface="+mj-lt"/>
              </a:rPr>
              <a:t>series</a:t>
            </a:r>
            <a:r>
              <a:rPr lang="en-US" sz="2000" b="0" dirty="0">
                <a:latin typeface="+mj-lt"/>
              </a:rPr>
              <a:t>.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Ferrite loading gives correct </a:t>
            </a:r>
            <a:r>
              <a:rPr lang="en-US" sz="2000" b="0" dirty="0" err="1">
                <a:latin typeface="+mj-lt"/>
              </a:rPr>
              <a:t>Z</a:t>
            </a:r>
            <a:r>
              <a:rPr lang="en-US" sz="2000" b="0" baseline="-25000" dirty="0" err="1">
                <a:latin typeface="+mj-lt"/>
              </a:rPr>
              <a:t>cm</a:t>
            </a:r>
            <a:r>
              <a:rPr lang="en-US" sz="2000" b="0" dirty="0">
                <a:latin typeface="+mj-lt"/>
              </a:rPr>
              <a:t>; can't use on IC</a:t>
            </a:r>
            <a:br>
              <a:rPr lang="en-US" sz="2000" b="0" dirty="0">
                <a:latin typeface="+mj-lt"/>
              </a:rPr>
            </a:br>
            <a:r>
              <a:rPr lang="en-US" sz="2000" b="0" dirty="0">
                <a:latin typeface="+mj-lt"/>
              </a:rPr>
              <a:t>Options: two </a:t>
            </a:r>
            <a:r>
              <a:rPr lang="en-US" sz="2000" b="0" i="1" dirty="0">
                <a:latin typeface="+mj-lt"/>
              </a:rPr>
              <a:t>parallel </a:t>
            </a:r>
            <a:r>
              <a:rPr lang="en-US" sz="2000" b="0" dirty="0">
                <a:latin typeface="+mj-lt"/>
              </a:rPr>
              <a:t>transformers, or </a:t>
            </a:r>
            <a:r>
              <a:rPr lang="en-US" sz="2000" b="0" dirty="0" err="1">
                <a:latin typeface="+mj-lt"/>
              </a:rPr>
              <a:t>balun</a:t>
            </a:r>
            <a:r>
              <a:rPr lang="en-US" sz="2000" b="0" dirty="0">
                <a:latin typeface="+mj-lt"/>
              </a:rPr>
              <a:t>.</a:t>
            </a:r>
            <a:br>
              <a:rPr lang="en-US" sz="2000" b="0" dirty="0">
                <a:latin typeface="+mj-lt"/>
              </a:rPr>
            </a:br>
            <a:endParaRPr lang="en-US" sz="2000" b="0" dirty="0">
              <a:latin typeface="+mj-lt"/>
            </a:endParaRPr>
          </a:p>
          <a:p>
            <a:pPr>
              <a:defRPr/>
            </a:pPr>
            <a:r>
              <a:rPr lang="en-US" sz="2000" b="0" u="sng" dirty="0">
                <a:latin typeface="+mj-lt"/>
              </a:rPr>
              <a:t>Proposed </a:t>
            </a:r>
            <a:r>
              <a:rPr lang="en-US" sz="2000" b="0" u="sng" dirty="0" err="1">
                <a:latin typeface="+mj-lt"/>
              </a:rPr>
              <a:t>balun</a:t>
            </a:r>
            <a:r>
              <a:rPr lang="en-US" sz="2000" b="0" dirty="0">
                <a:latin typeface="+mj-lt"/>
              </a:rPr>
              <a:t> </a:t>
            </a:r>
          </a:p>
          <a:p>
            <a:pPr>
              <a:defRPr/>
            </a:pPr>
            <a:r>
              <a:rPr lang="en-US" sz="2000" b="0" dirty="0">
                <a:latin typeface="+mj-lt"/>
              </a:rPr>
              <a:t>- Sub-quarter wavelength </a:t>
            </a:r>
            <a:r>
              <a:rPr lang="en-US" sz="2000" b="0" dirty="0" err="1">
                <a:latin typeface="+mj-lt"/>
              </a:rPr>
              <a:t>balun</a:t>
            </a:r>
            <a:r>
              <a:rPr lang="en-US" sz="2000" b="0" dirty="0">
                <a:latin typeface="+mj-lt"/>
              </a:rPr>
              <a:t> (B1) </a:t>
            </a:r>
            <a:r>
              <a:rPr lang="en-US" sz="2000" b="0" baseline="30000" dirty="0">
                <a:latin typeface="+mj-lt"/>
              </a:rPr>
              <a:t>[3]</a:t>
            </a:r>
          </a:p>
          <a:p>
            <a:pPr>
              <a:defRPr/>
            </a:pPr>
            <a:r>
              <a:rPr lang="en-US" sz="2000" b="0" dirty="0">
                <a:latin typeface="+mj-lt"/>
              </a:rPr>
              <a:t>- Section B2 provides the IF port and </a:t>
            </a:r>
            <a:r>
              <a:rPr lang="en-US" sz="2000" b="0" dirty="0" err="1">
                <a:latin typeface="+mj-lt"/>
              </a:rPr>
              <a:t>Z</a:t>
            </a:r>
            <a:r>
              <a:rPr lang="en-US" sz="2000" b="0" baseline="-25000" dirty="0" err="1">
                <a:latin typeface="+mj-lt"/>
              </a:rPr>
              <a:t>cm,RF</a:t>
            </a:r>
            <a:r>
              <a:rPr lang="en-US" sz="2000" b="0" dirty="0">
                <a:latin typeface="+mj-lt"/>
              </a:rPr>
              <a:t>=0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3363" y="5668963"/>
            <a:ext cx="1816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Proposed </a:t>
            </a:r>
            <a:r>
              <a:rPr lang="en-US" sz="2000" b="0" dirty="0" err="1">
                <a:latin typeface="+mj-lt"/>
              </a:rPr>
              <a:t>balun</a:t>
            </a:r>
            <a:endParaRPr lang="en-US" sz="2000" b="0" dirty="0">
              <a:latin typeface="+mj-lt"/>
            </a:endParaRPr>
          </a:p>
        </p:txBody>
      </p:sp>
      <p:pic>
        <p:nvPicPr>
          <p:cNvPr id="1843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200400"/>
            <a:ext cx="25654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125" y="6386513"/>
            <a:ext cx="4376738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>
                <a:latin typeface="+mj-lt"/>
                <a:ea typeface="SimSun" panose="02010600030101010101" pitchFamily="2" charset="-122"/>
              </a:rPr>
              <a:t>[3] H. Park, et al., </a:t>
            </a:r>
            <a:r>
              <a:rPr lang="en-US" sz="1600" b="0" i="1" dirty="0">
                <a:latin typeface="+mj-lt"/>
                <a:ea typeface="SimSun" panose="02010600030101010101" pitchFamily="2" charset="-122"/>
              </a:rPr>
              <a:t>IEEE J. Solid-State Circuits </a:t>
            </a:r>
            <a:r>
              <a:rPr lang="en-US" sz="1600" b="0" dirty="0">
                <a:latin typeface="+mj-lt"/>
                <a:ea typeface="SimSun" panose="02010600030101010101" pitchFamily="2" charset="-122"/>
              </a:rPr>
              <a:t>(UCSB)</a:t>
            </a:r>
            <a:endParaRPr lang="en-US" sz="1600" b="0" dirty="0">
              <a:latin typeface="+mj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70DEDEF0-9937-4224-AA52-7C4D521AB830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33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440" name="Rectangle 2"/>
          <p:cNvSpPr>
            <a:spLocks noChangeArrowheads="1"/>
          </p:cNvSpPr>
          <p:nvPr/>
        </p:nvSpPr>
        <p:spPr bwMode="auto">
          <a:xfrm>
            <a:off x="6904038" y="2560638"/>
            <a:ext cx="468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280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5578475" y="2560638"/>
            <a:ext cx="544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✘</a:t>
            </a:r>
            <a:endParaRPr lang="en-US" altLang="en-US" sz="280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8183563" y="2560638"/>
            <a:ext cx="46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280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84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371600"/>
            <a:ext cx="45672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960438"/>
            <a:ext cx="33385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7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Diode Mixer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4579938" y="3475038"/>
            <a:ext cx="4264025" cy="2195512"/>
            <a:chOff x="4585230" y="3361845"/>
            <a:chExt cx="4263494" cy="2195993"/>
          </a:xfrm>
        </p:grpSpPr>
        <p:pic>
          <p:nvPicPr>
            <p:cNvPr id="2049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7" t="40993" r="24359" b="25140"/>
            <a:stretch>
              <a:fillRect/>
            </a:stretch>
          </p:blipFill>
          <p:spPr bwMode="auto">
            <a:xfrm>
              <a:off x="4585230" y="3361845"/>
              <a:ext cx="4263494" cy="219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64595" y="3412656"/>
              <a:ext cx="393651" cy="3382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RF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66183" y="5179930"/>
              <a:ext cx="406349" cy="338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LO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97928" y="4327256"/>
              <a:ext cx="333333" cy="3382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+mj-lt"/>
                </a:rPr>
                <a:t>IF</a:t>
              </a:r>
            </a:p>
          </p:txBody>
        </p:sp>
      </p:grpSp>
      <p:sp>
        <p:nvSpPr>
          <p:cNvPr id="10" name="Arrow: Right 9"/>
          <p:cNvSpPr/>
          <p:nvPr/>
        </p:nvSpPr>
        <p:spPr>
          <a:xfrm>
            <a:off x="3840163" y="1920875"/>
            <a:ext cx="266700" cy="2603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5125" y="3475038"/>
            <a:ext cx="4041775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Four series-connected BC diode pairs</a:t>
            </a:r>
          </a:p>
          <a:p>
            <a:pPr>
              <a:defRPr/>
            </a:pPr>
            <a:endParaRPr lang="en-US" sz="2000" b="0" dirty="0">
              <a:latin typeface="+mj-lt"/>
            </a:endParaRPr>
          </a:p>
          <a:p>
            <a:pPr>
              <a:defRPr/>
            </a:pPr>
            <a:r>
              <a:rPr lang="en-US" sz="2000" b="0" dirty="0">
                <a:latin typeface="+mj-lt"/>
              </a:rPr>
              <a:t>RF and LO </a:t>
            </a:r>
            <a:r>
              <a:rPr lang="en-US" sz="2000" b="0" dirty="0" err="1">
                <a:latin typeface="+mj-lt"/>
              </a:rPr>
              <a:t>baluns</a:t>
            </a:r>
            <a:endParaRPr lang="en-US" sz="2000" b="0" dirty="0">
              <a:latin typeface="+mj-lt"/>
            </a:endParaRPr>
          </a:p>
          <a:p>
            <a:pPr>
              <a:defRPr/>
            </a:pPr>
            <a:endParaRPr lang="en-US" sz="2000" b="0" dirty="0">
              <a:latin typeface="+mj-lt"/>
            </a:endParaRPr>
          </a:p>
          <a:p>
            <a:pPr>
              <a:defRPr/>
            </a:pPr>
            <a:r>
              <a:rPr lang="en-US" sz="2000" b="0" dirty="0" err="1">
                <a:latin typeface="+mj-lt"/>
              </a:rPr>
              <a:t>Balun</a:t>
            </a:r>
            <a:r>
              <a:rPr lang="en-US" sz="2000" b="0" dirty="0">
                <a:latin typeface="+mj-lt"/>
              </a:rPr>
              <a:t> loss &lt; 4 dB over W-band</a:t>
            </a:r>
          </a:p>
        </p:txBody>
      </p:sp>
      <p:pic>
        <p:nvPicPr>
          <p:cNvPr id="2048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96963"/>
            <a:ext cx="342423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7AE56E6F-85DF-4C28-8F9D-E909EA50B4F2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34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488" name="TextBox 6"/>
          <p:cNvSpPr txBox="1">
            <a:spLocks noChangeArrowheads="1"/>
          </p:cNvSpPr>
          <p:nvPr/>
        </p:nvSpPr>
        <p:spPr bwMode="auto">
          <a:xfrm>
            <a:off x="4608513" y="5664200"/>
            <a:ext cx="3011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i="1" u="sng"/>
              <a:t>Size: 700 um x 300 um (excl. pads)</a:t>
            </a:r>
          </a:p>
        </p:txBody>
      </p:sp>
      <p:pic>
        <p:nvPicPr>
          <p:cNvPr id="2048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96963"/>
            <a:ext cx="48593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0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High-Power LO Driver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863" y="6216650"/>
            <a:ext cx="86201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latin typeface="+mj-lt"/>
                <a:ea typeface="SimSun" panose="02010600030101010101" pitchFamily="2" charset="-122"/>
              </a:rPr>
              <a:t>R. Maurer, et al., “Ultra-wideband mm-Wave </a:t>
            </a:r>
            <a:r>
              <a:rPr lang="en-US" sz="1400" b="0" dirty="0" err="1">
                <a:latin typeface="+mj-lt"/>
                <a:ea typeface="SimSun" panose="02010600030101010101" pitchFamily="2" charset="-122"/>
              </a:rPr>
              <a:t>InP</a:t>
            </a:r>
            <a:r>
              <a:rPr lang="en-US" sz="1400" b="0" dirty="0">
                <a:latin typeface="+mj-lt"/>
                <a:ea typeface="SimSun" panose="02010600030101010101" pitchFamily="2" charset="-122"/>
              </a:rPr>
              <a:t> Power Amplifiers in 130nm </a:t>
            </a:r>
            <a:r>
              <a:rPr lang="en-US" sz="1400" b="0" dirty="0" err="1">
                <a:latin typeface="+mj-lt"/>
                <a:ea typeface="SimSun" panose="02010600030101010101" pitchFamily="2" charset="-122"/>
              </a:rPr>
              <a:t>InP</a:t>
            </a:r>
            <a:r>
              <a:rPr lang="en-US" sz="1400" b="0" dirty="0">
                <a:latin typeface="+mj-lt"/>
                <a:ea typeface="SimSun" panose="02010600030101010101" pitchFamily="2" charset="-122"/>
              </a:rPr>
              <a:t> HBT Technology,” in </a:t>
            </a:r>
            <a:r>
              <a:rPr lang="en-US" sz="1400" b="0" i="1" dirty="0">
                <a:latin typeface="+mj-lt"/>
                <a:ea typeface="SimSun" panose="02010600030101010101" pitchFamily="2" charset="-122"/>
              </a:rPr>
              <a:t>2016 IEEE </a:t>
            </a:r>
            <a:r>
              <a:rPr lang="en-US" sz="1400" b="0" i="1" dirty="0" smtClean="0">
                <a:latin typeface="+mj-lt"/>
                <a:ea typeface="SimSun" panose="02010600030101010101" pitchFamily="2" charset="-122"/>
              </a:rPr>
              <a:t>CSICS</a:t>
            </a:r>
            <a:endParaRPr lang="en-US" sz="1400" b="0" i="1" dirty="0"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57F2612D-3650-4EF4-9AD1-E457B66AFC3F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35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125" y="1096963"/>
            <a:ext cx="84137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  <a:ea typeface="SimSun" panose="02010600030101010101" pitchFamily="2" charset="-122"/>
              </a:rPr>
              <a:t>Wide bandwidth &gt; 60-100 GHz, &gt; 19 </a:t>
            </a:r>
            <a:r>
              <a:rPr lang="en-US" sz="2000" b="0" dirty="0" err="1">
                <a:latin typeface="+mj-lt"/>
                <a:ea typeface="SimSun" panose="02010600030101010101" pitchFamily="2" charset="-122"/>
              </a:rPr>
              <a:t>dBm</a:t>
            </a:r>
            <a:r>
              <a:rPr lang="en-US" sz="2000" b="0" dirty="0">
                <a:latin typeface="+mj-lt"/>
                <a:ea typeface="SimSun" panose="02010600030101010101" pitchFamily="2" charset="-122"/>
              </a:rPr>
              <a:t> output power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554163"/>
            <a:ext cx="77724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9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RF </a:t>
            </a:r>
            <a:r>
              <a:rPr lang="en-US" altLang="en-US" dirty="0" err="1">
                <a:ea typeface="ＭＳ Ｐゴシック" pitchFamily="34" charset="-128"/>
              </a:rPr>
              <a:t>Balun</a:t>
            </a:r>
            <a:r>
              <a:rPr lang="en-US" altLang="en-US" dirty="0">
                <a:ea typeface="ＭＳ Ｐゴシック" pitchFamily="34" charset="-128"/>
              </a:rPr>
              <a:t> Design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572000" y="3473450"/>
          <a:ext cx="4137025" cy="277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7" name="KGPlot" r:id="rId4" imgW="5273395" imgH="3523711" progId="KGraph_Plot">
                  <p:embed/>
                </p:oleObj>
              </mc:Choice>
              <mc:Fallback>
                <p:oleObj name="KGPlot" r:id="rId4" imgW="5273395" imgH="3523711" progId="KGraph_Plot">
                  <p:embed/>
                  <p:pic>
                    <p:nvPicPr>
                      <p:cNvPr id="4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473450"/>
                        <a:ext cx="4137025" cy="277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9"/>
          <p:cNvGraphicFramePr>
            <a:graphicFrameLocks noChangeAspect="1"/>
          </p:cNvGraphicFramePr>
          <p:nvPr/>
        </p:nvGraphicFramePr>
        <p:xfrm>
          <a:off x="365125" y="3471863"/>
          <a:ext cx="4268788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8" name="KGPlot" r:id="rId6" imgW="5437713" imgH="3535883" progId="KGraph_Plot">
                  <p:embed/>
                </p:oleObj>
              </mc:Choice>
              <mc:Fallback>
                <p:oleObj name="KGPlot" r:id="rId6" imgW="5437713" imgH="3535883" progId="KGraph_Plot">
                  <p:embed/>
                  <p:pic>
                    <p:nvPicPr>
                      <p:cNvPr id="4096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3471863"/>
                        <a:ext cx="4268788" cy="278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1363" y="1096963"/>
            <a:ext cx="2006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1" u="sng" dirty="0">
                <a:latin typeface="+mj-lt"/>
              </a:rPr>
              <a:t>*Positive LO cycle</a:t>
            </a:r>
          </a:p>
        </p:txBody>
      </p:sp>
      <p:pic>
        <p:nvPicPr>
          <p:cNvPr id="40966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96963"/>
            <a:ext cx="3825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006475"/>
            <a:ext cx="2397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0407FE0F-A089-4A1F-8FB8-DADA5C607E19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36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25" y="6218238"/>
            <a:ext cx="5840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Insertion loss &lt; 3.5 dB,  phase error &lt; 4</a:t>
            </a:r>
            <a:r>
              <a:rPr lang="en-US" sz="2000" b="0" dirty="0">
                <a:latin typeface="Calibri" panose="020F0502020204030204" pitchFamily="34" charset="0"/>
              </a:rPr>
              <a:t>°</a:t>
            </a:r>
            <a:r>
              <a:rPr lang="en-US" sz="2000" b="0" dirty="0">
                <a:latin typeface="+mj-lt"/>
              </a:rPr>
              <a:t>over W-band</a:t>
            </a:r>
          </a:p>
        </p:txBody>
      </p:sp>
      <p:sp>
        <p:nvSpPr>
          <p:cNvPr id="2" name="Rectangle 1"/>
          <p:cNvSpPr/>
          <p:nvPr/>
        </p:nvSpPr>
        <p:spPr>
          <a:xfrm>
            <a:off x="665163" y="1651000"/>
            <a:ext cx="833437" cy="1463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9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96963"/>
            <a:ext cx="3825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LO </a:t>
            </a:r>
            <a:r>
              <a:rPr lang="en-US" altLang="en-US" dirty="0" err="1">
                <a:ea typeface="ＭＳ Ｐゴシック" pitchFamily="34" charset="-128"/>
              </a:rPr>
              <a:t>Balun</a:t>
            </a:r>
            <a:r>
              <a:rPr lang="en-US" altLang="en-US" dirty="0">
                <a:ea typeface="ＭＳ Ｐゴシック" pitchFamily="34" charset="-128"/>
              </a:rPr>
              <a:t> Design</a:t>
            </a:r>
          </a:p>
        </p:txBody>
      </p:sp>
      <p:pic>
        <p:nvPicPr>
          <p:cNvPr id="4301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749675"/>
            <a:ext cx="263048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3" name="Object 3"/>
          <p:cNvGraphicFramePr>
            <a:graphicFrameLocks noChangeAspect="1"/>
          </p:cNvGraphicFramePr>
          <p:nvPr/>
        </p:nvGraphicFramePr>
        <p:xfrm>
          <a:off x="365125" y="3565525"/>
          <a:ext cx="3911600" cy="264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3" name="KGPlot" r:id="rId6" imgW="4979752" imgH="3359393" progId="KGraph_Plot">
                  <p:embed/>
                </p:oleObj>
              </mc:Choice>
              <mc:Fallback>
                <p:oleObj name="KGPlot" r:id="rId6" imgW="4979752" imgH="3359393" progId="KGraph_Plot">
                  <p:embed/>
                  <p:pic>
                    <p:nvPicPr>
                      <p:cNvPr id="430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3565525"/>
                        <a:ext cx="3911600" cy="264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0" y="3565525"/>
            <a:ext cx="2143125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Z</a:t>
            </a:r>
            <a:r>
              <a:rPr lang="en-US" sz="2000" b="0" baseline="-25000" dirty="0">
                <a:latin typeface="+mj-lt"/>
              </a:rPr>
              <a:t>in </a:t>
            </a:r>
            <a:r>
              <a:rPr lang="en-US" sz="2000" b="0" dirty="0">
                <a:latin typeface="+mj-lt"/>
              </a:rPr>
              <a:t>without </a:t>
            </a:r>
            <a:r>
              <a:rPr lang="en-US" sz="2000" b="0" dirty="0" err="1">
                <a:latin typeface="+mj-lt"/>
              </a:rPr>
              <a:t>R</a:t>
            </a:r>
            <a:r>
              <a:rPr lang="en-US" sz="2000" b="0" baseline="-25000" dirty="0" err="1">
                <a:latin typeface="+mj-lt"/>
              </a:rPr>
              <a:t>on,diode</a:t>
            </a:r>
            <a:endParaRPr lang="en-US" sz="2000" b="0" baseline="-25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1363" y="1096963"/>
            <a:ext cx="2006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i="1" u="sng" dirty="0">
                <a:latin typeface="+mj-lt"/>
              </a:rPr>
              <a:t>*Positive LO cycle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57445183-55A7-4578-B0AB-14D9FDD8D254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37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125" y="6218238"/>
            <a:ext cx="3708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2-4 dB insertion loss over W-band</a:t>
            </a:r>
          </a:p>
        </p:txBody>
      </p:sp>
      <p:pic>
        <p:nvPicPr>
          <p:cNvPr id="4301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006475"/>
            <a:ext cx="2784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73363" y="1651000"/>
            <a:ext cx="790575" cy="13890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67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538"/>
            <a:ext cx="9143999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ea typeface="ＭＳ Ｐゴシック" pitchFamily="34" charset="-128"/>
              </a:rPr>
              <a:t>System </a:t>
            </a:r>
            <a:r>
              <a:rPr lang="en-US" altLang="en-US" smtClean="0">
                <a:ea typeface="ＭＳ Ｐゴシック" pitchFamily="34" charset="-128"/>
              </a:rPr>
              <a:t>Performance Assuming some LNAs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57445183-55A7-4578-B0AB-14D9FDD8D254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38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486" y="981689"/>
            <a:ext cx="33668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latin typeface="+mj-lt"/>
              </a:rPr>
              <a:t>LNA with 18 dB and 12 dB gain</a:t>
            </a:r>
            <a:endParaRPr lang="en-US" sz="2000" b="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6" y="1365924"/>
            <a:ext cx="7557025" cy="549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5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IIP3 Measurement Setup</a:t>
            </a:r>
          </a:p>
        </p:txBody>
      </p:sp>
      <p:pic>
        <p:nvPicPr>
          <p:cNvPr id="51203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4363" y="1317625"/>
            <a:ext cx="5486400" cy="4114800"/>
          </a:xfrm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4429125" y="3935413"/>
            <a:ext cx="51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</a:t>
            </a: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3833813" y="4097338"/>
            <a:ext cx="40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IF</a:t>
            </a:r>
          </a:p>
        </p:txBody>
      </p:sp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803400" y="2274888"/>
            <a:ext cx="65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RF1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4888" y="3724275"/>
            <a:ext cx="1285875" cy="630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5027613" y="2740025"/>
            <a:ext cx="1530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Power sensor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(Monitoring LO power)</a:t>
            </a:r>
          </a:p>
        </p:txBody>
      </p:sp>
      <p:sp>
        <p:nvSpPr>
          <p:cNvPr id="51209" name="TextBox 9"/>
          <p:cNvSpPr txBox="1">
            <a:spLocks noChangeArrowheads="1"/>
          </p:cNvSpPr>
          <p:nvPr/>
        </p:nvSpPr>
        <p:spPr bwMode="auto">
          <a:xfrm>
            <a:off x="3009900" y="3987800"/>
            <a:ext cx="844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Magic-Tee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(Combiner)</a:t>
            </a:r>
          </a:p>
        </p:txBody>
      </p:sp>
      <p:sp>
        <p:nvSpPr>
          <p:cNvPr id="51210" name="TextBox 10"/>
          <p:cNvSpPr txBox="1">
            <a:spLocks noChangeArrowheads="1"/>
          </p:cNvSpPr>
          <p:nvPr/>
        </p:nvSpPr>
        <p:spPr bwMode="auto">
          <a:xfrm>
            <a:off x="6016625" y="4338638"/>
            <a:ext cx="11382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Multiplier+amp.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1988" y="3643313"/>
            <a:ext cx="395287" cy="379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4438" y="3171825"/>
            <a:ext cx="1060450" cy="52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213" name="TextBox 13"/>
          <p:cNvSpPr txBox="1">
            <a:spLocks noChangeArrowheads="1"/>
          </p:cNvSpPr>
          <p:nvPr/>
        </p:nvSpPr>
        <p:spPr bwMode="auto">
          <a:xfrm>
            <a:off x="2457450" y="3481388"/>
            <a:ext cx="65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RF2</a:t>
            </a:r>
          </a:p>
        </p:txBody>
      </p:sp>
      <p:sp>
        <p:nvSpPr>
          <p:cNvPr id="51214" name="TextBox 11"/>
          <p:cNvSpPr txBox="1">
            <a:spLocks noChangeArrowheads="1"/>
          </p:cNvSpPr>
          <p:nvPr/>
        </p:nvSpPr>
        <p:spPr bwMode="auto">
          <a:xfrm>
            <a:off x="1876425" y="5432425"/>
            <a:ext cx="172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/>
              <a:t>Up-conversion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81468454-EFD3-4603-8772-EC6116C7794F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39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7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536192" y="210630"/>
            <a:ext cx="6748082" cy="484314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THz </a:t>
            </a: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HBTs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775" y="4800104"/>
            <a:ext cx="8569325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Dual conversion at microwave: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100 GHz 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IF would enable over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1-50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GHz spur-free tuning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High speed IC technologies: 100 GHz IF feasible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THz transistors enable microwave dual-conversion receivers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6159" y="1486417"/>
            <a:ext cx="3693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Teledyne 130 nm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HBT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   1.1 THz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max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   CE: 14.4 dB MSG @100 GHz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   CB: 18.5 dB MSG @100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GHz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Process offers: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     3 gold metal layers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   50 Ohm/sq. thin film resistor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    </a:t>
            </a:r>
            <a:r>
              <a:rPr lang="en-US" sz="2000" baseline="0" noProof="0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0.3 </a:t>
            </a:r>
            <a:r>
              <a:rPr lang="en-US" sz="2000" baseline="0" noProof="0" dirty="0" err="1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fF</a:t>
            </a:r>
            <a:r>
              <a:rPr lang="en-US" sz="2000" baseline="0" noProof="0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/um</a:t>
            </a:r>
            <a:r>
              <a:rPr lang="en-US" sz="2000" baseline="30000" noProof="0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2</a:t>
            </a:r>
            <a:r>
              <a:rPr lang="en-US" sz="2000" noProof="0" dirty="0" smtClea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 MIM capacitors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02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478517"/>
              </p:ext>
            </p:extLst>
          </p:nvPr>
        </p:nvGraphicFramePr>
        <p:xfrm>
          <a:off x="78454" y="1114384"/>
          <a:ext cx="5076349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0" name="KGPlot" r:id="rId4" imgW="4637423" imgH="3207247" progId="KGraph_Plot">
                  <p:embed/>
                </p:oleObj>
              </mc:Choice>
              <mc:Fallback>
                <p:oleObj name="KGPlot" r:id="rId4" imgW="4637423" imgH="3207247" progId="KGraph_Plot">
                  <p:embed/>
                  <p:pic>
                    <p:nvPicPr>
                      <p:cNvPr id="102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54" y="1114384"/>
                        <a:ext cx="5076349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70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255588"/>
            <a:ext cx="6410325" cy="681037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ea typeface="ＭＳ Ｐゴシック" pitchFamily="34" charset="-128"/>
              </a:rPr>
              <a:t>Measurement Setup</a:t>
            </a:r>
          </a:p>
        </p:txBody>
      </p:sp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953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11300" y="2028825"/>
            <a:ext cx="793750" cy="704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511300" y="2706688"/>
            <a:ext cx="684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LO Input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(9 dBm)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6375" y="2217738"/>
            <a:ext cx="682625" cy="628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2722563" y="2819400"/>
            <a:ext cx="641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Coupler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(20 dB)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3429000" y="2162175"/>
            <a:ext cx="9763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Power sensor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(Thru)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3414713" y="2668588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Harmonic mixer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(Coupled)</a:t>
            </a:r>
          </a:p>
        </p:txBody>
      </p:sp>
      <p:sp>
        <p:nvSpPr>
          <p:cNvPr id="53258" name="TextBox 11"/>
          <p:cNvSpPr txBox="1">
            <a:spLocks noChangeArrowheads="1"/>
          </p:cNvSpPr>
          <p:nvPr/>
        </p:nvSpPr>
        <p:spPr bwMode="auto">
          <a:xfrm>
            <a:off x="182563" y="4754563"/>
            <a:ext cx="1725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/>
              <a:t>Up-conversion</a:t>
            </a:r>
          </a:p>
        </p:txBody>
      </p:sp>
      <p:sp>
        <p:nvSpPr>
          <p:cNvPr id="53259" name="TextBox 12"/>
          <p:cNvSpPr txBox="1">
            <a:spLocks noChangeArrowheads="1"/>
          </p:cNvSpPr>
          <p:nvPr/>
        </p:nvSpPr>
        <p:spPr bwMode="auto">
          <a:xfrm>
            <a:off x="3140075" y="3109913"/>
            <a:ext cx="49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RF</a:t>
            </a:r>
          </a:p>
        </p:txBody>
      </p:sp>
      <p:sp>
        <p:nvSpPr>
          <p:cNvPr id="53260" name="TextBox 13"/>
          <p:cNvSpPr txBox="1">
            <a:spLocks noChangeArrowheads="1"/>
          </p:cNvSpPr>
          <p:nvPr/>
        </p:nvSpPr>
        <p:spPr bwMode="auto">
          <a:xfrm>
            <a:off x="844550" y="2322513"/>
            <a:ext cx="517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</a:t>
            </a:r>
          </a:p>
        </p:txBody>
      </p:sp>
      <p:sp>
        <p:nvSpPr>
          <p:cNvPr id="53261" name="TextBox 14"/>
          <p:cNvSpPr txBox="1">
            <a:spLocks noChangeArrowheads="1"/>
          </p:cNvSpPr>
          <p:nvPr/>
        </p:nvSpPr>
        <p:spPr bwMode="auto">
          <a:xfrm>
            <a:off x="2332038" y="2236788"/>
            <a:ext cx="40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IF</a:t>
            </a:r>
          </a:p>
        </p:txBody>
      </p:sp>
      <p:pic>
        <p:nvPicPr>
          <p:cNvPr id="5326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31448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3" name="TextBox 16"/>
          <p:cNvSpPr txBox="1">
            <a:spLocks noChangeArrowheads="1"/>
          </p:cNvSpPr>
          <p:nvPr/>
        </p:nvSpPr>
        <p:spPr bwMode="auto">
          <a:xfrm>
            <a:off x="6858000" y="2743200"/>
            <a:ext cx="204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/>
              <a:t>Down-conversion</a:t>
            </a:r>
          </a:p>
        </p:txBody>
      </p:sp>
      <p:sp>
        <p:nvSpPr>
          <p:cNvPr id="53264" name="TextBox 17"/>
          <p:cNvSpPr txBox="1">
            <a:spLocks noChangeArrowheads="1"/>
          </p:cNvSpPr>
          <p:nvPr/>
        </p:nvSpPr>
        <p:spPr bwMode="auto">
          <a:xfrm>
            <a:off x="6727825" y="5275263"/>
            <a:ext cx="51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</a:t>
            </a:r>
          </a:p>
        </p:txBody>
      </p:sp>
      <p:sp>
        <p:nvSpPr>
          <p:cNvPr id="53265" name="TextBox 18"/>
          <p:cNvSpPr txBox="1">
            <a:spLocks noChangeArrowheads="1"/>
          </p:cNvSpPr>
          <p:nvPr/>
        </p:nvSpPr>
        <p:spPr bwMode="auto">
          <a:xfrm>
            <a:off x="5821363" y="5700713"/>
            <a:ext cx="40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IF</a:t>
            </a:r>
          </a:p>
        </p:txBody>
      </p:sp>
      <p:sp>
        <p:nvSpPr>
          <p:cNvPr id="53266" name="TextBox 19"/>
          <p:cNvSpPr txBox="1">
            <a:spLocks noChangeArrowheads="1"/>
          </p:cNvSpPr>
          <p:nvPr/>
        </p:nvSpPr>
        <p:spPr bwMode="auto">
          <a:xfrm>
            <a:off x="5232400" y="5275263"/>
            <a:ext cx="49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RF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62825" y="5199063"/>
            <a:ext cx="682625" cy="630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8" name="TextBox 21"/>
          <p:cNvSpPr txBox="1">
            <a:spLocks noChangeArrowheads="1"/>
          </p:cNvSpPr>
          <p:nvPr/>
        </p:nvSpPr>
        <p:spPr bwMode="auto">
          <a:xfrm>
            <a:off x="6597650" y="4246563"/>
            <a:ext cx="15287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Power sensor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(Monitoring LO power)</a:t>
            </a:r>
          </a:p>
        </p:txBody>
      </p:sp>
      <p:sp>
        <p:nvSpPr>
          <p:cNvPr id="53269" name="TextBox 22"/>
          <p:cNvSpPr txBox="1">
            <a:spLocks noChangeArrowheads="1"/>
          </p:cNvSpPr>
          <p:nvPr/>
        </p:nvSpPr>
        <p:spPr bwMode="auto">
          <a:xfrm>
            <a:off x="7272338" y="5829300"/>
            <a:ext cx="9826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W-band amp.</a:t>
            </a:r>
          </a:p>
        </p:txBody>
      </p:sp>
      <p:sp>
        <p:nvSpPr>
          <p:cNvPr id="53270" name="TextBox 23"/>
          <p:cNvSpPr txBox="1">
            <a:spLocks noChangeArrowheads="1"/>
          </p:cNvSpPr>
          <p:nvPr/>
        </p:nvSpPr>
        <p:spPr bwMode="auto">
          <a:xfrm>
            <a:off x="8059738" y="5484813"/>
            <a:ext cx="768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Multiplier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02600" y="4451350"/>
            <a:ext cx="739775" cy="1076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51663" y="4678363"/>
            <a:ext cx="1060450" cy="522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1763" y="1006475"/>
            <a:ext cx="2132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j-lt"/>
              </a:rPr>
              <a:t>Spectrum and gain</a:t>
            </a: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fld id="{6BD931C7-C607-4CD4-86AF-DAEC8A16F862}" type="slidenum">
              <a:rPr lang="en-US" alt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t>40</a:t>
            </a:fld>
            <a:endParaRPr lang="en-US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913" y="130032"/>
            <a:ext cx="8793085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System Block Diagram </a:t>
            </a:r>
            <a:r>
              <a:rPr lang="mr-IN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Dual Conversion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403226" y="5451778"/>
            <a:ext cx="8190265" cy="82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39" tIns="41020" rIns="82039" bIns="410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Need high dynamic range &amp; wide tuning </a:t>
            </a:r>
            <a:r>
              <a:rPr kumimoji="0" lang="en-US" altLang="en-US" sz="2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range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Spurious free multiplier chain &amp; high dynamic range mixer</a:t>
            </a:r>
            <a:endParaRPr kumimoji="0" lang="en-US" altLang="en-US" sz="2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7366" y="1147656"/>
            <a:ext cx="7641984" cy="4216816"/>
            <a:chOff x="736809" y="1101068"/>
            <a:chExt cx="7641984" cy="4216816"/>
          </a:xfrm>
        </p:grpSpPr>
        <p:grpSp>
          <p:nvGrpSpPr>
            <p:cNvPr id="5" name="Group 4"/>
            <p:cNvGrpSpPr/>
            <p:nvPr/>
          </p:nvGrpSpPr>
          <p:grpSpPr>
            <a:xfrm>
              <a:off x="736809" y="1691401"/>
              <a:ext cx="7538509" cy="3131932"/>
              <a:chOff x="736811" y="1094093"/>
              <a:chExt cx="7538509" cy="313193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r="245"/>
              <a:stretch/>
            </p:blipFill>
            <p:spPr>
              <a:xfrm>
                <a:off x="736811" y="1094093"/>
                <a:ext cx="7538509" cy="3131932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182112" y="1563624"/>
                <a:ext cx="1088136" cy="23865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34328" y="1563624"/>
                <a:ext cx="1088136" cy="23865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458210" y="1101068"/>
              <a:ext cx="2535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1</a:t>
              </a:r>
              <a:r>
                <a:rPr kumimoji="0" lang="en-US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st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freq. conversion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(up-conversion)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42856" y="1101068"/>
              <a:ext cx="2535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2</a:t>
              </a:r>
              <a:r>
                <a:rPr kumimoji="0" lang="en-US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nd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freq. conversion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(down-conversion)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84631" y="1808954"/>
              <a:ext cx="5394161" cy="3107951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0834" y="2045366"/>
              <a:ext cx="1800323" cy="1074823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3283" y="3167225"/>
              <a:ext cx="1575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App.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s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pecific LNA / filter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9705" y="4917774"/>
              <a:ext cx="3919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Common module (dual-conversion)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05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90" y="157206"/>
            <a:ext cx="9060110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System Implementation </a:t>
            </a:r>
            <a:r>
              <a:rPr lang="mr-IN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altLang="en-US" sz="4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Dual Conversion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75685" y="5287794"/>
            <a:ext cx="8868315" cy="11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39" tIns="41020" rIns="82039" bIns="410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Up/down conversion ICs are same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Used back to back to realize the proposed dual conversion receiver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0" lang="en-US" altLang="en-US" sz="24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 IF at W-band 94 GHz or 100 GHz (+/-)</a:t>
            </a:r>
          </a:p>
        </p:txBody>
      </p:sp>
      <p:pic>
        <p:nvPicPr>
          <p:cNvPr id="6" name="Picture 5" descr="C:\Users\Administrator\Box Sync\RWW 2019\Fig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52" y="1105396"/>
            <a:ext cx="5757787" cy="3915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51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395" y="136716"/>
            <a:ext cx="6410325" cy="681037"/>
          </a:xfrm>
          <a:extLst/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High Dynamic Range Mixer</a:t>
            </a:r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228767" y="1412744"/>
            <a:ext cx="39576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Transistor mixer: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Low IP3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High noise figure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Poor dynamic range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Design challenges: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High speed diode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Wide bandwidth </a:t>
            </a:r>
            <a:r>
              <a:rPr kumimoji="0" lang="en-US" altLang="en-US" sz="20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balun</a:t>
            </a:r>
            <a:r>
              <a:rPr kumimoji="0" lang="en-US" alt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Wide tuning range + high power LO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46" y="1302649"/>
            <a:ext cx="1882100" cy="192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60940" y="1058731"/>
            <a:ext cx="5857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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3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95" y="1467875"/>
            <a:ext cx="2248805" cy="13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767" y="4466952"/>
            <a:ext cx="4856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InP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HBT offers h</a:t>
            </a:r>
            <a:r>
              <a:rPr kumimoji="0" lang="en-US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igh speed 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DHBT </a:t>
            </a:r>
            <a:r>
              <a:rPr kumimoji="0" lang="en-US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BC diode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Schottky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-like high-frequency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characteristics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0653" y="5152775"/>
            <a:ext cx="2300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S.K.Kim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et al, CSICS 2016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38047" y="1412744"/>
            <a:ext cx="244677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Diode 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mixer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High IP3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Lower noise figure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Higher dynamic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panose="020B0600070205080204" pitchFamily="34" charset="-128"/>
                <a:cs typeface="+mn-cs"/>
              </a:rPr>
              <a:t>range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46" y="3398827"/>
            <a:ext cx="4015982" cy="166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14343" idx="2"/>
          </p:cNvCxnSpPr>
          <p:nvPr/>
        </p:nvCxnSpPr>
        <p:spPr>
          <a:xfrm flipH="1">
            <a:off x="7210926" y="2841662"/>
            <a:ext cx="808672" cy="4817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767" y="5459060"/>
            <a:ext cx="404200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Four series-connected BC diode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pairs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RF and LO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baluns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Balun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loss &lt; 4 dB over W-band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6365A-5545-48DD-83B1-2126BA128603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6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231775" y="209552"/>
            <a:ext cx="8596313" cy="639762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1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st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Frequency </a:t>
            </a:r>
            <a:r>
              <a:rPr lang="en-US" altLang="en-US" dirty="0" err="1" smtClean="0">
                <a:ea typeface="ＭＳ Ｐゴシック" panose="020B0600070205080204" pitchFamily="34" charset="-128"/>
              </a:rPr>
              <a:t>Doubler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(30-50 GHz)</a:t>
            </a:r>
            <a:endParaRPr lang="en-US" altLang="en-US" dirty="0" smtClean="0"/>
          </a:p>
        </p:txBody>
      </p:sp>
      <p:sp>
        <p:nvSpPr>
          <p:cNvPr id="14339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306AFECB-5A83-4136-A86D-38DF576519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7" y="983089"/>
            <a:ext cx="5254835" cy="16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407B01-AEAB-4923-8404-4E2DE9DF23C2}"/>
              </a:ext>
            </a:extLst>
          </p:cNvPr>
          <p:cNvSpPr/>
          <p:nvPr/>
        </p:nvSpPr>
        <p:spPr>
          <a:xfrm>
            <a:off x="5658248" y="1187216"/>
            <a:ext cx="3389376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Uses digital</a:t>
            </a:r>
            <a:r>
              <a:rPr kumimoji="0" lang="en-US" altLang="en-US" sz="24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logic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DC 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offset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Minimize dc offset of the ECL limiter output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Delay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The phase shifter (delay circuit) to 90 degree delay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Suppress spurious harmonics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419568"/>
              </p:ext>
            </p:extLst>
          </p:nvPr>
        </p:nvGraphicFramePr>
        <p:xfrm>
          <a:off x="231775" y="2697467"/>
          <a:ext cx="4644422" cy="3091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KGPlot" r:id="rId5" imgW="4951476" imgH="3294888" progId="KGraph_Plot">
                  <p:embed/>
                </p:oleObj>
              </mc:Choice>
              <mc:Fallback>
                <p:oleObj name="KGPlot" r:id="rId5" imgW="4951476" imgH="3294888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2697467"/>
                        <a:ext cx="4644422" cy="3091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027D62E-BE66-48C5-9774-EFE903552653}"/>
              </a:ext>
            </a:extLst>
          </p:cNvPr>
          <p:cNvSpPr/>
          <p:nvPr/>
        </p:nvSpPr>
        <p:spPr>
          <a:xfrm>
            <a:off x="231775" y="5857215"/>
            <a:ext cx="8131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&amp; 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harmonics rejection &gt;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dBc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4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harmonic rejection &gt; 18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dBc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within the delay tuning ran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ge </a:t>
            </a: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9017" y="5736719"/>
            <a:ext cx="2747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S.K.Kim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et al,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EuMW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2018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231775" y="209552"/>
            <a:ext cx="8596313" cy="639762"/>
          </a:xfrm>
        </p:spPr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2</a:t>
            </a:r>
            <a:r>
              <a:rPr lang="en-US" altLang="en-US" baseline="30000" dirty="0" smtClean="0">
                <a:ea typeface="ＭＳ Ｐゴシック" panose="020B0600070205080204" pitchFamily="34" charset="-128"/>
              </a:rPr>
              <a:t>nd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Frequency </a:t>
            </a:r>
            <a:r>
              <a:rPr lang="en-US" altLang="en-US" dirty="0" err="1" smtClean="0">
                <a:ea typeface="ＭＳ Ｐゴシック" panose="020B0600070205080204" pitchFamily="34" charset="-128"/>
              </a:rPr>
              <a:t>Doubler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(60-100 GHz)</a:t>
            </a:r>
            <a:endParaRPr lang="en-US" altLang="en-US" dirty="0" smtClean="0"/>
          </a:p>
        </p:txBody>
      </p:sp>
      <p:sp>
        <p:nvSpPr>
          <p:cNvPr id="14339" name="Slide Number Placeholder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fld id="{306AFECB-5A83-4136-A86D-38DF576519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black"/>
                </a:buClr>
                <a:buSzPct val="125000"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7" y="983089"/>
            <a:ext cx="5254835" cy="16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407B01-AEAB-4923-8404-4E2DE9DF23C2}"/>
              </a:ext>
            </a:extLst>
          </p:cNvPr>
          <p:cNvSpPr/>
          <p:nvPr/>
        </p:nvSpPr>
        <p:spPr>
          <a:xfrm>
            <a:off x="5658248" y="1187216"/>
            <a:ext cx="3389376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Uses digital</a:t>
            </a:r>
            <a:r>
              <a:rPr kumimoji="0" lang="en-US" altLang="en-US" sz="24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logic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DC 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offset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Minimize dc offset of the ECL limiter output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Delay feedback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The phase shifter (delay circuit) to 90 degree delay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 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Suppress spurious harmonics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7D62E-BE66-48C5-9774-EFE903552653}"/>
              </a:ext>
            </a:extLst>
          </p:cNvPr>
          <p:cNvSpPr/>
          <p:nvPr/>
        </p:nvSpPr>
        <p:spPr>
          <a:xfrm>
            <a:off x="231775" y="5857215"/>
            <a:ext cx="8131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&amp; 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harmonics rejection &gt; 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25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dBc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. </a:t>
            </a:r>
          </a:p>
          <a:p>
            <a:pPr lvl="0"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4th harmonic rejection: similar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behaviour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, equipment limitation</a:t>
            </a:r>
            <a:endParaRPr lang="en-US" dirty="0">
              <a:solidFill>
                <a:srgbClr val="000000"/>
              </a:solidFill>
              <a:latin typeface="Calibri"/>
              <a:ea typeface="SimSun" panose="02010600030101010101" pitchFamily="2" charset="-122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4244"/>
              </p:ext>
            </p:extLst>
          </p:nvPr>
        </p:nvGraphicFramePr>
        <p:xfrm>
          <a:off x="440969" y="2765705"/>
          <a:ext cx="4616989" cy="3091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3" name="KGPlot" r:id="rId5" imgW="4989576" imgH="3345180" progId="KGraph_Plot">
                  <p:embed/>
                </p:oleObj>
              </mc:Choice>
              <mc:Fallback>
                <p:oleObj name="KGPlot" r:id="rId5" imgW="4989576" imgH="33451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69" y="2765705"/>
                        <a:ext cx="4616989" cy="3091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16020" y="5736719"/>
            <a:ext cx="2747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S.K.Kim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et al,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EuMW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2018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2400" b="0" dirty="0">
            <a:latin typeface="+mn-lt"/>
            <a:sym typeface="Wingdings" panose="05000000000000000000" pitchFamily="2" charset="2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2000" b="0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2400" b="0" dirty="0">
            <a:latin typeface="+mn-lt"/>
            <a:sym typeface="Wingdings" panose="05000000000000000000" pitchFamily="2" charset="2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2000" b="0"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noFill/>
        <a:ln w="22225">
          <a:solidFill>
            <a:schemeClr val="tx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anose="020F050202020403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3427</TotalTime>
  <Words>1475</Words>
  <Application>Microsoft Office PowerPoint</Application>
  <PresentationFormat>On-screen Show (4:3)</PresentationFormat>
  <Paragraphs>403</Paragraphs>
  <Slides>40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ＭＳ Ｐゴシック</vt:lpstr>
      <vt:lpstr>SimSun</vt:lpstr>
      <vt:lpstr>Arial</vt:lpstr>
      <vt:lpstr>Arial Narrow</vt:lpstr>
      <vt:lpstr>Calibri</vt:lpstr>
      <vt:lpstr>Impact</vt:lpstr>
      <vt:lpstr>Tahoma</vt:lpstr>
      <vt:lpstr>Times New Roman</vt:lpstr>
      <vt:lpstr>Wingdings</vt:lpstr>
      <vt:lpstr>Textured</vt:lpstr>
      <vt:lpstr>Office Theme</vt:lpstr>
      <vt:lpstr>1_Office Theme</vt:lpstr>
      <vt:lpstr>blank</vt:lpstr>
      <vt:lpstr>KGPlot</vt:lpstr>
      <vt:lpstr>KaleidaGraph Plot</vt:lpstr>
      <vt:lpstr>A Dual-Conversion Front-End with a W-Band First Intermediate Frequency for 1-30 GHz Reconfigurable Transceivers </vt:lpstr>
      <vt:lpstr>Outline</vt:lpstr>
      <vt:lpstr>Dual-Conversion Receiver</vt:lpstr>
      <vt:lpstr>THz HBTs</vt:lpstr>
      <vt:lpstr>System Block Diagram – Dual Conversion</vt:lpstr>
      <vt:lpstr>System Implementation – Dual Conversion</vt:lpstr>
      <vt:lpstr>High Dynamic Range Mixer</vt:lpstr>
      <vt:lpstr>1st Frequency Doubler (30-50 GHz)</vt:lpstr>
      <vt:lpstr>2nd Frequency Doubler (60-100 GHz)</vt:lpstr>
      <vt:lpstr>x4 LO Multiplier Chain</vt:lpstr>
      <vt:lpstr>Frequency Conversion IC</vt:lpstr>
      <vt:lpstr>Up/Down-Conversion Measurements</vt:lpstr>
      <vt:lpstr>System Measurements - Experiment</vt:lpstr>
      <vt:lpstr>System Measurements - Procedure</vt:lpstr>
      <vt:lpstr>System Measurements - Results</vt:lpstr>
      <vt:lpstr>System Measurements - Results</vt:lpstr>
      <vt:lpstr>1-30 GHz Reconfigurable Transceivers</vt:lpstr>
      <vt:lpstr>PowerPoint Presentation</vt:lpstr>
      <vt:lpstr>PowerPoint Presentation</vt:lpstr>
      <vt:lpstr>Problems of Conventional Design</vt:lpstr>
      <vt:lpstr>In/Output-stage: ECL-gate </vt:lpstr>
      <vt:lpstr>DC-offset Cancellation</vt:lpstr>
      <vt:lpstr>Simulation results: Input 25 GHz</vt:lpstr>
      <vt:lpstr>Delay Control</vt:lpstr>
      <vt:lpstr>Delay Feedback &amp; Operation</vt:lpstr>
      <vt:lpstr>Layout &amp; Chip Photo</vt:lpstr>
      <vt:lpstr>Simulation: Time-domain</vt:lpstr>
      <vt:lpstr>Simulation: Frequency-domain</vt:lpstr>
      <vt:lpstr>Phase Noise Measurements</vt:lpstr>
      <vt:lpstr>PowerPoint Presentation</vt:lpstr>
      <vt:lpstr>PowerPoint Presentation</vt:lpstr>
      <vt:lpstr>High Speed DHBT BC Diode</vt:lpstr>
      <vt:lpstr>Balun For Diode Mixer</vt:lpstr>
      <vt:lpstr>Diode Mixer</vt:lpstr>
      <vt:lpstr>High-Power LO Driver</vt:lpstr>
      <vt:lpstr>RF Balun Design</vt:lpstr>
      <vt:lpstr>LO Balun Design</vt:lpstr>
      <vt:lpstr>System Performance Assuming some LNAs</vt:lpstr>
      <vt:lpstr>IIP3 Measurement Setup</vt:lpstr>
      <vt:lpstr>Measurement Setup</vt:lpstr>
    </vt:vector>
  </TitlesOfParts>
  <Company>Heiter Microwave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RWS2007</dc:title>
  <dc:creator>George Heiter</dc:creator>
  <cp:lastModifiedBy>Arda Simsek</cp:lastModifiedBy>
  <cp:revision>163</cp:revision>
  <dcterms:created xsi:type="dcterms:W3CDTF">1601-01-01T00:00:00Z</dcterms:created>
  <dcterms:modified xsi:type="dcterms:W3CDTF">2019-02-01T23:52:02Z</dcterms:modified>
</cp:coreProperties>
</file>