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4" r:id="rId1"/>
  </p:sldMasterIdLst>
  <p:notesMasterIdLst>
    <p:notesMasterId r:id="rId21"/>
  </p:notesMasterIdLst>
  <p:handoutMasterIdLst>
    <p:handoutMasterId r:id="rId22"/>
  </p:handoutMasterIdLst>
  <p:sldIdLst>
    <p:sldId id="361" r:id="rId2"/>
    <p:sldId id="348" r:id="rId3"/>
    <p:sldId id="349" r:id="rId4"/>
    <p:sldId id="363" r:id="rId5"/>
    <p:sldId id="364" r:id="rId6"/>
    <p:sldId id="362" r:id="rId7"/>
    <p:sldId id="375" r:id="rId8"/>
    <p:sldId id="365" r:id="rId9"/>
    <p:sldId id="374" r:id="rId10"/>
    <p:sldId id="366" r:id="rId11"/>
    <p:sldId id="376" r:id="rId12"/>
    <p:sldId id="367" r:id="rId13"/>
    <p:sldId id="369" r:id="rId14"/>
    <p:sldId id="380" r:id="rId15"/>
    <p:sldId id="371" r:id="rId16"/>
    <p:sldId id="373" r:id="rId17"/>
    <p:sldId id="372" r:id="rId18"/>
    <p:sldId id="377" r:id="rId19"/>
    <p:sldId id="379" r:id="rId20"/>
  </p:sldIdLst>
  <p:sldSz cx="12192000" cy="6858000"/>
  <p:notesSz cx="6858000" cy="9236075"/>
  <p:embeddedFontLst>
    <p:embeddedFont>
      <p:font typeface="Arial Narrow" panose="020B0606020202030204" pitchFamily="3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  <p:embeddedFont>
      <p:font typeface="Franklin Gothic Book" panose="020B0503020102020204" pitchFamily="34" charset="0"/>
      <p:regular r:id="rId32"/>
      <p:italic r:id="rId33"/>
    </p:embeddedFont>
    <p:embeddedFont>
      <p:font typeface="SimSun" panose="02010600030101010101" pitchFamily="2" charset="-122"/>
      <p:regular r:id="rId3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805" userDrawn="1">
          <p15:clr>
            <a:srgbClr val="A4A3A4"/>
          </p15:clr>
        </p15:guide>
        <p15:guide id="3" orient="horz" pos="1067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  <p15:guide id="3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, Katie (SEA-CRE)" initials="JK(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CEFED4"/>
    <a:srgbClr val="99FFCC"/>
    <a:srgbClr val="CCFF33"/>
    <a:srgbClr val="99FF99"/>
    <a:srgbClr val="CCFFFF"/>
    <a:srgbClr val="66FF99"/>
    <a:srgbClr val="66FFFF"/>
    <a:srgbClr val="FF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14" autoAdjust="0"/>
    <p:restoredTop sz="65092" autoAdjust="0"/>
  </p:normalViewPr>
  <p:slideViewPr>
    <p:cSldViewPr snapToGrid="0">
      <p:cViewPr varScale="1">
        <p:scale>
          <a:sx n="86" d="100"/>
          <a:sy n="86" d="100"/>
        </p:scale>
        <p:origin x="216" y="72"/>
      </p:cViewPr>
      <p:guideLst>
        <p:guide orient="horz" pos="2160"/>
        <p:guide orient="horz" pos="3805"/>
        <p:guide orient="horz" pos="1067"/>
        <p:guide pos="3840"/>
      </p:guideLst>
    </p:cSldViewPr>
  </p:slideViewPr>
  <p:outlineViewPr>
    <p:cViewPr>
      <p:scale>
        <a:sx n="33" d="100"/>
        <a:sy n="33" d="100"/>
      </p:scale>
      <p:origin x="0" y="63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154" y="72"/>
      </p:cViewPr>
      <p:guideLst>
        <p:guide orient="horz" pos="2909"/>
        <p:guide pos="2189"/>
        <p:guide pos="216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804"/>
          </a:xfrm>
          <a:prstGeom prst="rect">
            <a:avLst/>
          </a:prstGeom>
        </p:spPr>
        <p:txBody>
          <a:bodyPr vert="horz" lIns="92458" tIns="46229" rIns="92458" bIns="4622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61804"/>
          </a:xfrm>
          <a:prstGeom prst="rect">
            <a:avLst/>
          </a:prstGeom>
        </p:spPr>
        <p:txBody>
          <a:bodyPr vert="horz" lIns="92458" tIns="46229" rIns="92458" bIns="4622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20E8A7-10C0-4A3F-8A5F-C23C99458661}" type="datetimeFigureOut">
              <a:rPr lang="en-US"/>
              <a:pPr>
                <a:defRPr/>
              </a:pPr>
              <a:t>6/1/2019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2971800" cy="461804"/>
          </a:xfrm>
          <a:prstGeom prst="rect">
            <a:avLst/>
          </a:prstGeom>
        </p:spPr>
        <p:txBody>
          <a:bodyPr vert="horz" lIns="92458" tIns="46229" rIns="92458" bIns="4622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772668"/>
            <a:ext cx="2971800" cy="461804"/>
          </a:xfrm>
          <a:prstGeom prst="rect">
            <a:avLst/>
          </a:prstGeom>
        </p:spPr>
        <p:txBody>
          <a:bodyPr vert="horz" lIns="92458" tIns="46229" rIns="92458" bIns="4622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BDA8F0-F90F-480B-81BF-DD12E634F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23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804"/>
          </a:xfrm>
          <a:prstGeom prst="rect">
            <a:avLst/>
          </a:prstGeom>
        </p:spPr>
        <p:txBody>
          <a:bodyPr vert="horz" lIns="92458" tIns="46229" rIns="92458" bIns="4622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61804"/>
          </a:xfrm>
          <a:prstGeom prst="rect">
            <a:avLst/>
          </a:prstGeom>
        </p:spPr>
        <p:txBody>
          <a:bodyPr vert="horz" lIns="92458" tIns="46229" rIns="92458" bIns="4622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1981E3B-E2FD-4482-B46D-D6CD1BE21990}" type="datetimeFigureOut">
              <a:rPr lang="en-US"/>
              <a:pPr>
                <a:defRPr/>
              </a:pPr>
              <a:t>6/1/2019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0838" y="692150"/>
            <a:ext cx="6157912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58" tIns="46229" rIns="92458" bIns="4622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7136"/>
            <a:ext cx="5486400" cy="4156234"/>
          </a:xfrm>
          <a:prstGeom prst="rect">
            <a:avLst/>
          </a:prstGeom>
        </p:spPr>
        <p:txBody>
          <a:bodyPr vert="horz" lIns="92458" tIns="46229" rIns="92458" bIns="4622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2971800" cy="461804"/>
          </a:xfrm>
          <a:prstGeom prst="rect">
            <a:avLst/>
          </a:prstGeom>
        </p:spPr>
        <p:txBody>
          <a:bodyPr vert="horz" lIns="92458" tIns="46229" rIns="92458" bIns="4622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772668"/>
            <a:ext cx="2971800" cy="461804"/>
          </a:xfrm>
          <a:prstGeom prst="rect">
            <a:avLst/>
          </a:prstGeom>
        </p:spPr>
        <p:txBody>
          <a:bodyPr vert="horz" lIns="92458" tIns="46229" rIns="92458" bIns="4622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02FC391-0479-4A70-8AC8-8F764AAA7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934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0838" y="692150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2FC391-0479-4A70-8AC8-8F764AAA773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643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3105151" y="979059"/>
            <a:ext cx="5981700" cy="583047"/>
          </a:xfrm>
        </p:spPr>
        <p:txBody>
          <a:bodyPr/>
          <a:lstStyle>
            <a:lvl1pPr marL="0" indent="0" algn="ctr">
              <a:buNone/>
              <a:defRPr sz="3200" b="0"/>
            </a:lvl1pPr>
          </a:lstStyle>
          <a:p>
            <a:pPr algn="ctr"/>
            <a:r>
              <a:rPr lang="en-US" sz="3200" b="1" dirty="0">
                <a:latin typeface="Franklin Gothic Book" panose="020B0503020102020204" pitchFamily="34" charset="0"/>
              </a:rPr>
              <a:t>&lt;Session&gt;-&lt;Paper#&gt;</a:t>
            </a:r>
            <a:endParaRPr lang="en-US" dirty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768474"/>
            <a:ext cx="10363200" cy="1470024"/>
          </a:xfrm>
        </p:spPr>
        <p:txBody>
          <a:bodyPr>
            <a:normAutofit/>
          </a:bodyPr>
          <a:lstStyle>
            <a:lvl1pPr marL="0" indent="0" algn="ctr">
              <a:buNone/>
              <a:defRPr sz="4400" b="1"/>
            </a:lvl1pPr>
            <a:lvl2pPr marL="347472" indent="0">
              <a:buNone/>
              <a:defRPr/>
            </a:lvl2pPr>
          </a:lstStyle>
          <a:p>
            <a:pPr lvl="0"/>
            <a:r>
              <a:rPr lang="en-US" dirty="0"/>
              <a:t>&lt;Title of Presentation&gt;</a:t>
            </a:r>
          </a:p>
          <a:p>
            <a:pPr lvl="2"/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5"/>
            <a:ext cx="8534400" cy="1348409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&lt;Author Names&gt;</a:t>
            </a:r>
            <a:br>
              <a:rPr lang="en-US" dirty="0"/>
            </a:br>
            <a:endParaRPr lang="en-US" dirty="0"/>
          </a:p>
        </p:txBody>
      </p:sp>
      <p:sp>
        <p:nvSpPr>
          <p:cNvPr id="7" name="Content Placeholder 29"/>
          <p:cNvSpPr>
            <a:spLocks noGrp="1"/>
          </p:cNvSpPr>
          <p:nvPr>
            <p:ph sz="quarter" idx="15" hasCustomPrompt="1"/>
          </p:nvPr>
        </p:nvSpPr>
        <p:spPr>
          <a:xfrm>
            <a:off x="1828800" y="5234609"/>
            <a:ext cx="8534400" cy="908366"/>
          </a:xfrm>
        </p:spPr>
        <p:txBody>
          <a:bodyPr>
            <a:normAutofit/>
          </a:bodyPr>
          <a:lstStyle>
            <a:lvl1pPr marL="0" indent="0" algn="ctr">
              <a:buNone/>
              <a:defRPr sz="2600" b="1"/>
            </a:lvl1pPr>
          </a:lstStyle>
          <a:p>
            <a:pPr lvl="0"/>
            <a:r>
              <a:rPr lang="en-US" dirty="0"/>
              <a:t>&lt;Affiliations&gt;</a:t>
            </a:r>
          </a:p>
        </p:txBody>
      </p:sp>
    </p:spTree>
    <p:extLst>
      <p:ext uri="{BB962C8B-B14F-4D97-AF65-F5344CB8AC3E}">
        <p14:creationId xmlns:p14="http://schemas.microsoft.com/office/powerpoint/2010/main" val="1837631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968" y="1"/>
            <a:ext cx="10972800" cy="943429"/>
          </a:xfrm>
        </p:spPr>
        <p:txBody>
          <a:bodyPr/>
          <a:lstStyle>
            <a:lvl1pPr>
              <a:defRPr sz="4400" b="1"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 sz="2400">
                <a:latin typeface="Franklin Gothic Book" panose="020B0503020102020204" pitchFamily="34" charset="0"/>
              </a:defRPr>
            </a:lvl3pPr>
            <a:lvl4pPr>
              <a:defRPr sz="2000">
                <a:latin typeface="Franklin Gothic Book" panose="020B0503020102020204" pitchFamily="34" charset="0"/>
              </a:defRPr>
            </a:lvl4pPr>
            <a:lvl5pPr>
              <a:defRPr sz="20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8149" y="65121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EF114-BD19-4E49-AF11-C346593B86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94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9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47472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2pPr>
            <a:lvl3pPr marL="694944" indent="0">
              <a:buNone/>
              <a:defRPr sz="1216">
                <a:solidFill>
                  <a:schemeClr val="tx1">
                    <a:tint val="75000"/>
                  </a:schemeClr>
                </a:solidFill>
              </a:defRPr>
            </a:lvl3pPr>
            <a:lvl4pPr marL="1042416" indent="0">
              <a:buNone/>
              <a:defRPr sz="1064">
                <a:solidFill>
                  <a:schemeClr val="tx1">
                    <a:tint val="75000"/>
                  </a:schemeClr>
                </a:solidFill>
              </a:defRPr>
            </a:lvl4pPr>
            <a:lvl5pPr marL="1389888" indent="0">
              <a:buNone/>
              <a:defRPr sz="1064">
                <a:solidFill>
                  <a:schemeClr val="tx1">
                    <a:tint val="75000"/>
                  </a:schemeClr>
                </a:solidFill>
              </a:defRPr>
            </a:lvl5pPr>
            <a:lvl6pPr marL="1737360" indent="0">
              <a:buNone/>
              <a:defRPr sz="1064">
                <a:solidFill>
                  <a:schemeClr val="tx1">
                    <a:tint val="75000"/>
                  </a:schemeClr>
                </a:solidFill>
              </a:defRPr>
            </a:lvl6pPr>
            <a:lvl7pPr marL="2084832" indent="0">
              <a:buNone/>
              <a:defRPr sz="1064">
                <a:solidFill>
                  <a:schemeClr val="tx1">
                    <a:tint val="75000"/>
                  </a:schemeClr>
                </a:solidFill>
              </a:defRPr>
            </a:lvl7pPr>
            <a:lvl8pPr marL="2432304" indent="0">
              <a:buNone/>
              <a:defRPr sz="1064">
                <a:solidFill>
                  <a:schemeClr val="tx1">
                    <a:tint val="75000"/>
                  </a:schemeClr>
                </a:solidFill>
              </a:defRPr>
            </a:lvl8pPr>
            <a:lvl9pPr marL="2779776" indent="0">
              <a:buNone/>
              <a:defRPr sz="10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8149" y="65121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EF114-BD19-4E49-AF11-C346593B86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28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0477" y="0"/>
            <a:ext cx="9327851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40054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368"/>
            </a:lvl6pPr>
            <a:lvl7pPr>
              <a:defRPr sz="1368"/>
            </a:lvl7pPr>
            <a:lvl8pPr>
              <a:defRPr sz="1368"/>
            </a:lvl8pPr>
            <a:lvl9pPr>
              <a:defRPr sz="1368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40054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368"/>
            </a:lvl6pPr>
            <a:lvl7pPr>
              <a:defRPr sz="1368"/>
            </a:lvl7pPr>
            <a:lvl8pPr>
              <a:defRPr sz="1368"/>
            </a:lvl8pPr>
            <a:lvl9pPr>
              <a:defRPr sz="1368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8149" y="65121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EF114-BD19-4E49-AF11-C346593B86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63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593" y="0"/>
            <a:ext cx="9327851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7472" indent="0">
              <a:buNone/>
              <a:defRPr sz="1520" b="1"/>
            </a:lvl2pPr>
            <a:lvl3pPr marL="694944" indent="0">
              <a:buNone/>
              <a:defRPr sz="1368" b="1"/>
            </a:lvl3pPr>
            <a:lvl4pPr marL="1042416" indent="0">
              <a:buNone/>
              <a:defRPr sz="1216" b="1"/>
            </a:lvl4pPr>
            <a:lvl5pPr marL="1389888" indent="0">
              <a:buNone/>
              <a:defRPr sz="1216" b="1"/>
            </a:lvl5pPr>
            <a:lvl6pPr marL="1737360" indent="0">
              <a:buNone/>
              <a:defRPr sz="1216" b="1"/>
            </a:lvl6pPr>
            <a:lvl7pPr marL="2084832" indent="0">
              <a:buNone/>
              <a:defRPr sz="1216" b="1"/>
            </a:lvl7pPr>
            <a:lvl8pPr marL="2432304" indent="0">
              <a:buNone/>
              <a:defRPr sz="1216" b="1"/>
            </a:lvl8pPr>
            <a:lvl9pPr marL="2779776" indent="0">
              <a:buNone/>
              <a:defRPr sz="1216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8258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216"/>
            </a:lvl6pPr>
            <a:lvl7pPr>
              <a:defRPr sz="1216"/>
            </a:lvl7pPr>
            <a:lvl8pPr>
              <a:defRPr sz="1216"/>
            </a:lvl8pPr>
            <a:lvl9pPr>
              <a:defRPr sz="1216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7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7472" indent="0">
              <a:buNone/>
              <a:defRPr sz="1520" b="1"/>
            </a:lvl2pPr>
            <a:lvl3pPr marL="694944" indent="0">
              <a:buNone/>
              <a:defRPr sz="1368" b="1"/>
            </a:lvl3pPr>
            <a:lvl4pPr marL="1042416" indent="0">
              <a:buNone/>
              <a:defRPr sz="1216" b="1"/>
            </a:lvl4pPr>
            <a:lvl5pPr marL="1389888" indent="0">
              <a:buNone/>
              <a:defRPr sz="1216" b="1"/>
            </a:lvl5pPr>
            <a:lvl6pPr marL="1737360" indent="0">
              <a:buNone/>
              <a:defRPr sz="1216" b="1"/>
            </a:lvl6pPr>
            <a:lvl7pPr marL="2084832" indent="0">
              <a:buNone/>
              <a:defRPr sz="1216" b="1"/>
            </a:lvl7pPr>
            <a:lvl8pPr marL="2432304" indent="0">
              <a:buNone/>
              <a:defRPr sz="1216" b="1"/>
            </a:lvl8pPr>
            <a:lvl9pPr marL="2779776" indent="0">
              <a:buNone/>
              <a:defRPr sz="1216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8258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216"/>
            </a:lvl6pPr>
            <a:lvl7pPr>
              <a:defRPr sz="1216"/>
            </a:lvl7pPr>
            <a:lvl8pPr>
              <a:defRPr sz="1216"/>
            </a:lvl8pPr>
            <a:lvl9pPr>
              <a:defRPr sz="1216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8149" y="65121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EF114-BD19-4E49-AF11-C346593B86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58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513" y="0"/>
            <a:ext cx="9327851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8149" y="65121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EF114-BD19-4E49-AF11-C346593B86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55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2201" y="273056"/>
            <a:ext cx="6815667" cy="57220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520"/>
            </a:lvl6pPr>
            <a:lvl7pPr>
              <a:defRPr sz="1520"/>
            </a:lvl7pPr>
            <a:lvl8pPr>
              <a:defRPr sz="1520"/>
            </a:lvl8pPr>
            <a:lvl9pPr>
              <a:defRPr sz="152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755651" y="255821"/>
            <a:ext cx="4011084" cy="1162051"/>
          </a:xfrm>
        </p:spPr>
        <p:txBody>
          <a:bodyPr>
            <a:normAutofit/>
          </a:bodyPr>
          <a:lstStyle>
            <a:lvl1pPr marL="0" indent="0" algn="ctr">
              <a:buNone/>
              <a:defRPr sz="2000" b="1"/>
            </a:lvl1pPr>
            <a:lvl2pPr marL="347472" indent="0">
              <a:buNone/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520"/>
            </a:lvl6pPr>
            <a:lvl7pPr>
              <a:defRPr sz="1520"/>
            </a:lvl7pPr>
            <a:lvl8pPr>
              <a:defRPr sz="1520"/>
            </a:lvl8pPr>
            <a:lvl9pPr>
              <a:defRPr sz="152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766944" y="1435102"/>
            <a:ext cx="3999789" cy="45600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520"/>
            </a:lvl6pPr>
            <a:lvl7pPr>
              <a:defRPr sz="1520"/>
            </a:lvl7pPr>
            <a:lvl8pPr>
              <a:defRPr sz="1520"/>
            </a:lvl8pPr>
            <a:lvl9pPr>
              <a:defRPr sz="152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8149" y="65121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EF114-BD19-4E49-AF11-C346593B86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60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347472" indent="0">
              <a:buNone/>
              <a:defRPr sz="2128"/>
            </a:lvl2pPr>
            <a:lvl3pPr marL="694944" indent="0">
              <a:buNone/>
              <a:defRPr sz="1824"/>
            </a:lvl3pPr>
            <a:lvl4pPr marL="1042416" indent="0">
              <a:buNone/>
              <a:defRPr sz="1520"/>
            </a:lvl4pPr>
            <a:lvl5pPr marL="1389888" indent="0">
              <a:buNone/>
              <a:defRPr sz="1520"/>
            </a:lvl5pPr>
            <a:lvl6pPr marL="1737360" indent="0">
              <a:buNone/>
              <a:defRPr sz="1520"/>
            </a:lvl6pPr>
            <a:lvl7pPr marL="2084832" indent="0">
              <a:buNone/>
              <a:defRPr sz="1520"/>
            </a:lvl7pPr>
            <a:lvl8pPr marL="2432304" indent="0">
              <a:buNone/>
              <a:defRPr sz="1520"/>
            </a:lvl8pPr>
            <a:lvl9pPr marL="2779776" indent="0">
              <a:buNone/>
              <a:defRPr sz="152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7472" indent="0">
              <a:buNone/>
              <a:defRPr sz="912"/>
            </a:lvl2pPr>
            <a:lvl3pPr marL="694944" indent="0">
              <a:buNone/>
              <a:defRPr sz="760"/>
            </a:lvl3pPr>
            <a:lvl4pPr marL="1042416" indent="0">
              <a:buNone/>
              <a:defRPr sz="684"/>
            </a:lvl4pPr>
            <a:lvl5pPr marL="1389888" indent="0">
              <a:buNone/>
              <a:defRPr sz="684"/>
            </a:lvl5pPr>
            <a:lvl6pPr marL="1737360" indent="0">
              <a:buNone/>
              <a:defRPr sz="684"/>
            </a:lvl6pPr>
            <a:lvl7pPr marL="2084832" indent="0">
              <a:buNone/>
              <a:defRPr sz="684"/>
            </a:lvl7pPr>
            <a:lvl8pPr marL="2432304" indent="0">
              <a:buNone/>
              <a:defRPr sz="684"/>
            </a:lvl8pPr>
            <a:lvl9pPr marL="2779776" indent="0">
              <a:buNone/>
              <a:defRPr sz="684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8149" y="65121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EF114-BD19-4E49-AF11-C346593B86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32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s-inner.jpg"/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30088"/>
            <a:ext cx="12192000" cy="9186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1" y="-1"/>
            <a:ext cx="9327851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57645"/>
            <a:ext cx="10972800" cy="4718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8149" y="65121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EF114-BD19-4E49-AF11-C346593B86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-1" y="6582668"/>
            <a:ext cx="26343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&lt;MO3A&gt;-&lt;5&gt;</a:t>
            </a:r>
            <a:endParaRPr lang="en-US" sz="1100" b="0" i="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B794A4A-82CB-447F-A2B3-7FFD593E11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728" r="55958" b="11741"/>
          <a:stretch/>
        </p:blipFill>
        <p:spPr>
          <a:xfrm>
            <a:off x="8839200" y="6228780"/>
            <a:ext cx="1476652" cy="2874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0334" y="-1"/>
            <a:ext cx="421666" cy="9144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374203" y="6170072"/>
            <a:ext cx="412965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baseline="0" dirty="0">
                <a:solidFill>
                  <a:schemeClr val="bg1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2019 IEEE MTT-S </a:t>
            </a:r>
            <a:r>
              <a:rPr lang="en-US" sz="1050" b="1" dirty="0">
                <a:solidFill>
                  <a:schemeClr val="bg1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Radio Frequency Integrated</a:t>
            </a:r>
            <a:r>
              <a:rPr lang="en-US" sz="1050" b="1" baseline="0" dirty="0">
                <a:solidFill>
                  <a:schemeClr val="bg1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 Circuits Symposium</a:t>
            </a:r>
          </a:p>
          <a:p>
            <a:pPr algn="ctr"/>
            <a:r>
              <a:rPr lang="en-US" sz="1050" b="0" baseline="0" dirty="0">
                <a:solidFill>
                  <a:schemeClr val="bg1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2-4 June 2019, Boston, MA</a:t>
            </a:r>
            <a:endParaRPr lang="en-US" sz="1050" b="0" dirty="0">
              <a:solidFill>
                <a:schemeClr val="bg1"/>
              </a:solidFill>
              <a:latin typeface="Intel Clear Light" panose="020B0404020203020204" pitchFamily="34" charset="0"/>
              <a:ea typeface="Intel Clear Light" panose="020B0404020203020204" pitchFamily="34" charset="0"/>
              <a:cs typeface="Intel Clear Light" panose="020B0404020203020204" pitchFamily="34" charset="0"/>
            </a:endParaRPr>
          </a:p>
        </p:txBody>
      </p:sp>
      <p:pic>
        <p:nvPicPr>
          <p:cNvPr id="12" name="Picture 11" descr="C:\Users\spellera\AppData\Local\Microsoft\Windows\INetCache\Content.Word\IMS2019Logotype + Skyline PMS 7409 CP (cmyk)@4x-100.jpg"/>
          <p:cNvPicPr/>
          <p:nvPr userDrawn="1"/>
        </p:nvPicPr>
        <p:blipFill>
          <a:blip r:embed="rId13" cstate="screen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9" y="0"/>
            <a:ext cx="990600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083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</p:sldLayoutIdLst>
  <p:hf hdr="0" dt="0"/>
  <p:txStyles>
    <p:titleStyle>
      <a:lvl1pPr algn="l" defTabSz="694944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60604" indent="-260604" algn="l" defTabSz="69494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64642" indent="-217170" algn="l" defTabSz="69494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68680" indent="-173736" algn="l" defTabSz="69494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16152" indent="-173736" algn="l" defTabSz="69494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63624" indent="-173736" algn="l" defTabSz="69494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911096" indent="-173736" algn="l" defTabSz="694944" rtl="0" eaLnBrk="1" latinLnBrk="0" hangingPunct="1">
        <a:spcBef>
          <a:spcPct val="20000"/>
        </a:spcBef>
        <a:buFont typeface="Arial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258568" indent="-173736" algn="l" defTabSz="694944" rtl="0" eaLnBrk="1" latinLnBrk="0" hangingPunct="1">
        <a:spcBef>
          <a:spcPct val="20000"/>
        </a:spcBef>
        <a:buFont typeface="Arial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606040" indent="-173736" algn="l" defTabSz="694944" rtl="0" eaLnBrk="1" latinLnBrk="0" hangingPunct="1">
        <a:spcBef>
          <a:spcPct val="20000"/>
        </a:spcBef>
        <a:buFont typeface="Arial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2953512" indent="-173736" algn="l" defTabSz="694944" rtl="0" eaLnBrk="1" latinLnBrk="0" hangingPunct="1">
        <a:spcBef>
          <a:spcPct val="20000"/>
        </a:spcBef>
        <a:buFont typeface="Arial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1pPr>
      <a:lvl2pPr marL="347472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2pPr>
      <a:lvl3pPr marL="694944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3pPr>
      <a:lvl4pPr marL="1042416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4pPr>
      <a:lvl5pPr marL="1389888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7pPr>
      <a:lvl8pPr marL="2432304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8pPr>
      <a:lvl9pPr marL="2779776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3.bin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741287" y="130698"/>
            <a:ext cx="4486275" cy="583047"/>
          </a:xfrm>
        </p:spPr>
        <p:txBody>
          <a:bodyPr/>
          <a:lstStyle/>
          <a:p>
            <a:r>
              <a:rPr lang="en-US" dirty="0"/>
              <a:t>MO3A-5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62061" y="1131330"/>
            <a:ext cx="11165747" cy="2142877"/>
          </a:xfrm>
        </p:spPr>
        <p:txBody>
          <a:bodyPr>
            <a:noAutofit/>
          </a:bodyPr>
          <a:lstStyle/>
          <a:p>
            <a:r>
              <a:rPr lang="en-US" dirty="0"/>
              <a:t>A Broadband Direct Conversion Transmitter/Receiver at D-band Using CMOS 22nm FDSOI</a:t>
            </a:r>
          </a:p>
          <a:p>
            <a:endParaRPr lang="en-US" sz="4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822121" y="3480257"/>
            <a:ext cx="10637240" cy="1637027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b="1" dirty="0">
                <a:solidFill>
                  <a:srgbClr val="0000CC"/>
                </a:solidFill>
              </a:rPr>
              <a:t>Ali A. Farid</a:t>
            </a:r>
            <a:r>
              <a:rPr lang="en-US" dirty="0"/>
              <a:t>, Arda Simsek, Ahmed Ahmed, Mark J.W. Rodwell</a:t>
            </a:r>
            <a:endParaRPr lang="en-US" baseline="30000" dirty="0"/>
          </a:p>
          <a:p>
            <a:pPr marL="0" indent="0" algn="ctr">
              <a:spcBef>
                <a:spcPts val="600"/>
              </a:spcBef>
              <a:buNone/>
            </a:pPr>
            <a:r>
              <a:rPr lang="en-US" sz="2600" dirty="0"/>
              <a:t>University Of California, Santa Barbara, USA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4400" y="6483355"/>
            <a:ext cx="2133600" cy="365125"/>
          </a:xfrm>
        </p:spPr>
        <p:txBody>
          <a:bodyPr/>
          <a:lstStyle/>
          <a:p>
            <a:fld id="{093EF114-BD19-4E49-AF11-C346593B86DE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6" name="Picture 2" descr="Image result for ucsb logo">
            <a:extLst>
              <a:ext uri="{FF2B5EF4-FFF2-40B4-BE49-F238E27FC236}">
                <a16:creationId xmlns:a16="http://schemas.microsoft.com/office/drawing/2014/main" id="{2C37B90E-62CC-4505-98C8-27A7C4FE2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9826" y="4936286"/>
            <a:ext cx="2409518" cy="99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700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22DA1-7E43-4C0F-9CD4-F352B46D1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 Design- Down Conversion Mixer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0A2667-6037-4ABC-9AC2-AD97225D10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6" name="Picture 14" descr="https://dl.boxcloud.com/api/2.0/internal_files/378336603691/versions/399953186491/representations/png_paged_2048x2048/content/1.png?access_token=1!jkNcyKooFpCkolVL_y3Rp6aTnI4o9V2mFmNW4kxkOHHu2ZJmyIjydqG3TJ0h_mlS919n4mA1ahRiwYHDI5SKJHNK8PhGdl4-GiPDOjmclAQ2PKlhcE3PLuVMmeJhAtZr_hZPpNFU45MzCkpu8KSHMyLHrQv-L6TJaJ6ntth6Y4tj5JrEMdaWG1Jgz8xkkrwef5pO7MKaZkztHYA_nKym5kiRdPD_9yOpNhvA6CvvYbcn6utuQ5DXweWqJCVsFZ1UUt-LiaD7SUCTtNjB8JiOG98AcZt9O7yZZ04JTCpCzdNK-R7LD4umcmQajsywUcglfaff3IgG1I6KR8ir33NKkZlNHFtf_k1fOVPVivdFu_CleRREbYjmmZBReZEbqvvaknY3cwQHTt4M9AqGyxuNgH0VSNj2KAAFIVuDS44DQkcpAUBX6G-Tk_vUs1-cpo8wC0NGEwt1QBdfxQ-m0yubezve3rooCPXmMR2qoZEd9nh-OnOOe_vnEgvWqhYFmJp4qLWVicvSpsUvvy04WlixyaTt2u2dDNhqwSfAN_028QOGL0YP17JjSdXa4WbpRuWuzQ..&amp;box_client_name=box-content-preview&amp;box_client_version=1.65.1">
            <a:extLst>
              <a:ext uri="{FF2B5EF4-FFF2-40B4-BE49-F238E27FC236}">
                <a16:creationId xmlns:a16="http://schemas.microsoft.com/office/drawing/2014/main" id="{455F7A5D-A6FF-430F-A552-96AD635F5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2027" y="819169"/>
            <a:ext cx="3075726" cy="357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51B146-EB7D-4E54-B757-634B8E674D14}"/>
              </a:ext>
            </a:extLst>
          </p:cNvPr>
          <p:cNvCxnSpPr>
            <a:cxnSpLocks/>
          </p:cNvCxnSpPr>
          <p:nvPr/>
        </p:nvCxnSpPr>
        <p:spPr>
          <a:xfrm>
            <a:off x="5667375" y="1025423"/>
            <a:ext cx="340995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BD12A33A-14D2-40BF-A2D6-546404E041D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6395" y="1138360"/>
            <a:ext cx="6309310" cy="32591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3EEDB9E-B59D-4907-B558-BBCCEF2FBE17}"/>
              </a:ext>
            </a:extLst>
          </p:cNvPr>
          <p:cNvSpPr/>
          <p:nvPr/>
        </p:nvSpPr>
        <p:spPr>
          <a:xfrm>
            <a:off x="4552951" y="1025422"/>
            <a:ext cx="1114424" cy="10114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755910-830C-47D1-84B0-2D0F30B1D12D}"/>
              </a:ext>
            </a:extLst>
          </p:cNvPr>
          <p:cNvCxnSpPr>
            <a:cxnSpLocks/>
          </p:cNvCxnSpPr>
          <p:nvPr/>
        </p:nvCxnSpPr>
        <p:spPr>
          <a:xfrm>
            <a:off x="5667375" y="2036889"/>
            <a:ext cx="3409950" cy="2048899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692A26AE-ABF5-4C79-89C8-404E6868B609}"/>
              </a:ext>
            </a:extLst>
          </p:cNvPr>
          <p:cNvSpPr/>
          <p:nvPr/>
        </p:nvSpPr>
        <p:spPr>
          <a:xfrm>
            <a:off x="386316" y="4533799"/>
            <a:ext cx="11551437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94944" eaLnBrk="1" hangingPunct="1">
              <a:lnSpc>
                <a:spcPct val="120000"/>
              </a:lnSpc>
              <a:buClr>
                <a:schemeClr val="accent1"/>
              </a:buClr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Double balanced passive mixer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high input dynamic range.</a:t>
            </a:r>
          </a:p>
          <a:p>
            <a:pPr defTabSz="694944" eaLnBrk="1" hangingPunct="1">
              <a:lnSpc>
                <a:spcPct val="120000"/>
              </a:lnSpc>
              <a:buClr>
                <a:schemeClr val="accent1"/>
              </a:buClr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LO (I,Q) signals converted to differential form by transformers.</a:t>
            </a:r>
          </a:p>
          <a:p>
            <a:pPr defTabSz="694944" eaLnBrk="1" hangingPunct="1">
              <a:lnSpc>
                <a:spcPct val="120000"/>
              </a:lnSpc>
              <a:buClr>
                <a:schemeClr val="accent1"/>
              </a:buClr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Baseband (I,Q) mixer outputs DC-coupled to TIA.</a:t>
            </a:r>
          </a:p>
        </p:txBody>
      </p:sp>
    </p:spTree>
    <p:extLst>
      <p:ext uri="{BB962C8B-B14F-4D97-AF65-F5344CB8AC3E}">
        <p14:creationId xmlns:p14="http://schemas.microsoft.com/office/powerpoint/2010/main" val="3575074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4757F-747C-4127-8101-5CBBEA7F7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 Design- Transimpedance Amplifier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857A84-1131-496D-AA4D-E31706E58C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CB3DBA4-605F-440A-BEEB-F67620BBD7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465915"/>
              </p:ext>
            </p:extLst>
          </p:nvPr>
        </p:nvGraphicFramePr>
        <p:xfrm>
          <a:off x="9266238" y="2446338"/>
          <a:ext cx="322262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2" name="KGPlot" r:id="rId3" imgW="360000" imgH="360000" progId="KGraph_Plot">
                  <p:embed/>
                </p:oleObj>
              </mc:Choice>
              <mc:Fallback>
                <p:oleObj name="KGPlot" r:id="rId3" imgW="360000" imgH="360000" progId="KGraph_Plot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44269D7B-9D1C-4CF9-9323-5C317DD119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6238" y="2446338"/>
                        <a:ext cx="322262" cy="3222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7">
            <a:extLst>
              <a:ext uri="{FF2B5EF4-FFF2-40B4-BE49-F238E27FC236}">
                <a16:creationId xmlns:a16="http://schemas.microsoft.com/office/drawing/2014/main" id="{E08B5175-B8BE-4CED-94B8-B402EAB0C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4889" y="1178207"/>
            <a:ext cx="2192517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C1C2B24A-F52C-487F-818E-3F72212F48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763582"/>
              </p:ext>
            </p:extLst>
          </p:nvPr>
        </p:nvGraphicFramePr>
        <p:xfrm>
          <a:off x="7046023" y="931449"/>
          <a:ext cx="4398788" cy="3029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" name="KGPlot" r:id="rId5" imgW="4924044" imgH="3389376" progId="KGraph_Plot">
                  <p:embed/>
                </p:oleObj>
              </mc:Choice>
              <mc:Fallback>
                <p:oleObj name="KGPlot" r:id="rId5" imgW="4924044" imgH="3389376" progId="KGraph_Plot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6023" y="931449"/>
                        <a:ext cx="4398788" cy="30297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A683F6DA-B3F0-42BB-B2C9-63C1A4B5569A}"/>
              </a:ext>
            </a:extLst>
          </p:cNvPr>
          <p:cNvGrpSpPr/>
          <p:nvPr/>
        </p:nvGrpSpPr>
        <p:grpSpPr>
          <a:xfrm>
            <a:off x="4133923" y="1012136"/>
            <a:ext cx="2617804" cy="2478839"/>
            <a:chOff x="4234724" y="1088281"/>
            <a:chExt cx="2467401" cy="233642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87701F1-830A-48CD-B629-34A3F86D7B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4224755" y="1098251"/>
              <a:ext cx="2336420" cy="231648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D7E9F5C-EF5A-4185-810C-CABE40A8A02B}"/>
                </a:ext>
              </a:extLst>
            </p:cNvPr>
            <p:cNvSpPr txBox="1"/>
            <p:nvPr/>
          </p:nvSpPr>
          <p:spPr>
            <a:xfrm>
              <a:off x="4234724" y="2366803"/>
              <a:ext cx="4260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IN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8FFA271-4C39-46AB-BB38-694D18054F08}"/>
                </a:ext>
              </a:extLst>
            </p:cNvPr>
            <p:cNvSpPr txBox="1"/>
            <p:nvPr/>
          </p:nvSpPr>
          <p:spPr>
            <a:xfrm>
              <a:off x="6001305" y="2366803"/>
              <a:ext cx="7008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OUT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BE3EDE3-E26E-4DAA-ADFD-99825C89CC55}"/>
                </a:ext>
              </a:extLst>
            </p:cNvPr>
            <p:cNvSpPr txBox="1"/>
            <p:nvPr/>
          </p:nvSpPr>
          <p:spPr>
            <a:xfrm>
              <a:off x="5042554" y="1175810"/>
              <a:ext cx="7008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VDD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A502FAD-D9BB-46A4-A3B8-EBF83D911357}"/>
                </a:ext>
              </a:extLst>
            </p:cNvPr>
            <p:cNvSpPr/>
            <p:nvPr/>
          </p:nvSpPr>
          <p:spPr>
            <a:xfrm>
              <a:off x="5255581" y="1615732"/>
              <a:ext cx="239697" cy="836305"/>
            </a:xfrm>
            <a:prstGeom prst="round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56D8241-DBE7-466F-BD1C-411C5832822C}"/>
                </a:ext>
              </a:extLst>
            </p:cNvPr>
            <p:cNvSpPr/>
            <p:nvPr/>
          </p:nvSpPr>
          <p:spPr>
            <a:xfrm>
              <a:off x="5255581" y="2654773"/>
              <a:ext cx="239697" cy="745372"/>
            </a:xfrm>
            <a:prstGeom prst="round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6B64B9C-DF4B-4403-9DF9-28AA4CAA54A5}"/>
                </a:ext>
              </a:extLst>
            </p:cNvPr>
            <p:cNvSpPr txBox="1"/>
            <p:nvPr/>
          </p:nvSpPr>
          <p:spPr>
            <a:xfrm rot="16200000">
              <a:off x="4108790" y="2274828"/>
              <a:ext cx="18902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Decoupling caps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5C86392-60A1-4071-9D69-F5DF6B9F2EC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281" y="943430"/>
            <a:ext cx="3481050" cy="24394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0913" y="3953816"/>
            <a:ext cx="10116355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24dB gain, measured and simulated.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17GHz bandwidth measured; 22GHz simulated.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Gain notch due to power supply resonance.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No gain notch in fully receiver (differential signal path).</a:t>
            </a:r>
          </a:p>
        </p:txBody>
      </p:sp>
    </p:spTree>
    <p:extLst>
      <p:ext uri="{BB962C8B-B14F-4D97-AF65-F5344CB8AC3E}">
        <p14:creationId xmlns:p14="http://schemas.microsoft.com/office/powerpoint/2010/main" val="4115803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B0D1C-F765-45F2-8B61-346712B42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Frequency Multiplier Simulations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597E5D-BAF9-48CD-BD85-B8321D3A43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19" descr="https://dl.boxcloud.com/api/2.0/internal_files/382557874882/versions/404451668482/representations/png_paged_2048x2048/content/1.png?access_token=1!dTZzfA6lwOWbCGmnRVVRWXQUY1HIt3_PAa0zg6bGFMbZJ_d2HX8KucWJqpD2LNPMKrQX4PYYDtJsFemRhvp211E4Dc1NiZ6kMyr6Wp29cXGnbBgVCMP-qUZVgKxE9pHMRiiY6QHsjs19zq6x9UuZ00MTz2BXFqh2lw8LnF3QCwBrxYXoC_urjJ6ebRnuYuUiqMScWgNWYCCm-Gi6b0jujhnmBkOorWNw4TgQjpqMpf9w5x4HdlAjFDGD2il1T8epZ7WZ2-hX6bcD1hNoFVnXq6PZUnqyOEupSn4liepaEMbx5355AXJDu_YnPRHLQyGt9i7ee79CE3HCyTB6VGt14gzu1dRSzOxUKh1NY8IUiAzt7Zet26zj_cRQmMxrZ5CRc3mrlnyEoHUkMgvi56NbvXzGGeIkshzdAm7XfaHZuO1mJp_gN6MxyKnfydeyeV14Pim4CTnHf0FdZfI6Cp7q61C9LKiFtLZd_iA5Q3Yv_XhchqQQabqNX1wlobqQfGsoc7CknJHbvHOvdXbgme0lylv4oY4LnzpJ2kmdR-Zgujoerx-PKjyzjw_1aqM4M22Fiw..&amp;box_client_name=box-content-preview&amp;box_client_version=1.65.1">
            <a:extLst>
              <a:ext uri="{FF2B5EF4-FFF2-40B4-BE49-F238E27FC236}">
                <a16:creationId xmlns:a16="http://schemas.microsoft.com/office/drawing/2014/main" id="{216EDCDB-F0B3-4FD2-BDD2-9FBD6FFED0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3427" y="799006"/>
            <a:ext cx="11692904" cy="268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22F8B4C-5D87-4A63-B236-DDF835CF3843}"/>
              </a:ext>
            </a:extLst>
          </p:cNvPr>
          <p:cNvGrpSpPr/>
          <p:nvPr/>
        </p:nvGrpSpPr>
        <p:grpSpPr>
          <a:xfrm>
            <a:off x="6426905" y="3464605"/>
            <a:ext cx="4277870" cy="2788041"/>
            <a:chOff x="6812799" y="3389104"/>
            <a:chExt cx="4277870" cy="278804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903805C-27F9-496F-9B93-33B10AA453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12799" y="3389104"/>
              <a:ext cx="4277870" cy="2788041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FA81D13-6820-401C-B6DB-65607032B0C3}"/>
                </a:ext>
              </a:extLst>
            </p:cNvPr>
            <p:cNvSpPr/>
            <p:nvPr/>
          </p:nvSpPr>
          <p:spPr>
            <a:xfrm rot="16200000">
              <a:off x="7144068" y="4129791"/>
              <a:ext cx="1499128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HR &gt; 25 </a:t>
              </a:r>
              <a:r>
                <a:rPr lang="en-US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dBc</a:t>
              </a:r>
              <a:endPara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B9FF313-48CA-4631-A054-DA0C2C404B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28006" y="3769239"/>
              <a:ext cx="846002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AA74A2A-E6B3-481F-A360-F29C82FE8E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9281" y="4644293"/>
              <a:ext cx="318404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C45D2A9-64ED-4448-9A7A-DA8983D9D64B}"/>
                </a:ext>
              </a:extLst>
            </p:cNvPr>
            <p:cNvCxnSpPr/>
            <p:nvPr/>
          </p:nvCxnSpPr>
          <p:spPr>
            <a:xfrm flipV="1">
              <a:off x="8277682" y="3790218"/>
              <a:ext cx="0" cy="854075"/>
            </a:xfrm>
            <a:prstGeom prst="straightConnector1">
              <a:avLst/>
            </a:prstGeom>
            <a:ln w="127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B8C735B-F72C-405A-9D2D-231A08B4D509}"/>
              </a:ext>
            </a:extLst>
          </p:cNvPr>
          <p:cNvGrpSpPr/>
          <p:nvPr/>
        </p:nvGrpSpPr>
        <p:grpSpPr>
          <a:xfrm>
            <a:off x="1389283" y="3429000"/>
            <a:ext cx="4231657" cy="2748145"/>
            <a:chOff x="231601" y="3429000"/>
            <a:chExt cx="4231657" cy="274814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0D9E446-A4E4-4345-878B-34F2DAC7B2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1601" y="3429000"/>
              <a:ext cx="4231657" cy="2748145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63CB611-15F2-40E7-AF68-A76B0AE7717C}"/>
                </a:ext>
              </a:extLst>
            </p:cNvPr>
            <p:cNvSpPr txBox="1"/>
            <p:nvPr/>
          </p:nvSpPr>
          <p:spPr>
            <a:xfrm>
              <a:off x="1325353" y="4603017"/>
              <a:ext cx="22140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3dB BW = 25GHz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07FB075-88DB-45B6-BBC6-6C3F61A8EBE9}"/>
                </a:ext>
              </a:extLst>
            </p:cNvPr>
            <p:cNvCxnSpPr>
              <a:cxnSpLocks/>
            </p:cNvCxnSpPr>
            <p:nvPr/>
          </p:nvCxnSpPr>
          <p:spPr>
            <a:xfrm>
              <a:off x="1109478" y="4535438"/>
              <a:ext cx="2999032" cy="1"/>
            </a:xfrm>
            <a:prstGeom prst="straightConnector1">
              <a:avLst/>
            </a:prstGeom>
            <a:ln w="127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EFBA30F5-6439-483B-8F6B-10B283365B31}"/>
              </a:ext>
            </a:extLst>
          </p:cNvPr>
          <p:cNvSpPr/>
          <p:nvPr/>
        </p:nvSpPr>
        <p:spPr>
          <a:xfrm>
            <a:off x="4368018" y="2075447"/>
            <a:ext cx="555674" cy="179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87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E2777-0AE8-42C1-9D85-D04CE0006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Receiver Measurements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89C76F-FE8B-46B4-BAFD-F1104BB764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4BB688-0DC6-4518-9B75-31D15A2D7A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2000"/>
                    </a14:imgEffect>
                    <a14:imgEffect>
                      <a14:brightnessContrast brigh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752" y="862225"/>
            <a:ext cx="4971122" cy="2201814"/>
          </a:xfrm>
          <a:prstGeom prst="rect">
            <a:avLst/>
          </a:prstGeom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8B4920D-E54C-4DC3-AB52-C9A766E98D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514163"/>
              </p:ext>
            </p:extLst>
          </p:nvPr>
        </p:nvGraphicFramePr>
        <p:xfrm>
          <a:off x="6355027" y="3199272"/>
          <a:ext cx="5394475" cy="3109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" name="KGPlot" r:id="rId5" imgW="4823460" imgH="3415284" progId="KGraph_Plot">
                  <p:embed/>
                </p:oleObj>
              </mc:Choice>
              <mc:Fallback>
                <p:oleObj name="KGPlot" r:id="rId5" imgW="4823460" imgH="3415284" progId="KGraph_Plot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01DFB318-3B6A-4A65-877C-D4965EC69D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5027" y="3199272"/>
                        <a:ext cx="5394475" cy="31092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8E7FA7BC-5A91-4863-B1FA-F4F003A57D01}"/>
              </a:ext>
            </a:extLst>
          </p:cNvPr>
          <p:cNvSpPr/>
          <p:nvPr/>
        </p:nvSpPr>
        <p:spPr>
          <a:xfrm>
            <a:off x="320281" y="3267636"/>
            <a:ext cx="11551437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94944" eaLnBrk="1" hangingPunct="1">
              <a:lnSpc>
                <a:spcPct val="120000"/>
              </a:lnSpc>
              <a:buClr>
                <a:schemeClr val="accent1"/>
              </a:buCl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Test Setup:</a:t>
            </a:r>
          </a:p>
          <a:p>
            <a:pPr defTabSz="694944" eaLnBrk="1" hangingPunct="1">
              <a:lnSpc>
                <a:spcPct val="120000"/>
              </a:lnSpc>
              <a:buClr>
                <a:schemeClr val="accent1"/>
              </a:buClr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Input signal source: Virginia Diode AMC333.</a:t>
            </a:r>
          </a:p>
          <a:p>
            <a:pPr defTabSz="694944">
              <a:lnSpc>
                <a:spcPct val="120000"/>
              </a:lnSpc>
              <a:buClr>
                <a:schemeClr val="accent1"/>
              </a:buClr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TIA outputs terminated by 50</a:t>
            </a:r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defTabSz="694944">
              <a:lnSpc>
                <a:spcPct val="120000"/>
              </a:lnSpc>
              <a:buClr>
                <a:schemeClr val="accent1"/>
              </a:buCl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Characterization:</a:t>
            </a:r>
          </a:p>
          <a:p>
            <a:pPr defTabSz="694944">
              <a:lnSpc>
                <a:spcPct val="120000"/>
              </a:lnSpc>
              <a:buClr>
                <a:schemeClr val="accent1"/>
              </a:buClr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Conversion gain=27dB</a:t>
            </a:r>
            <a:r>
              <a:rPr lang="en-AU" sz="2400" dirty="0">
                <a:cs typeface="Arial" panose="020B0604020202020204" pitchFamily="34" charset="0"/>
              </a:rPr>
              <a:t>.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94944">
              <a:lnSpc>
                <a:spcPct val="120000"/>
              </a:lnSpc>
              <a:buClr>
                <a:schemeClr val="accent1"/>
              </a:buClr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20GHz Rx modulation BW with Fixed 135GHz LO.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C14859-69E1-4036-BA62-66CDBF17AFF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" t="11400" r="1703" b="17490"/>
          <a:stretch/>
        </p:blipFill>
        <p:spPr>
          <a:xfrm>
            <a:off x="6915739" y="862225"/>
            <a:ext cx="4662509" cy="231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45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24828-EE1A-4E4E-AA00-29398AA87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Receiver Measurements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351F69-A593-46D5-BC96-F62C705C2F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5259E37-DA62-4AFD-B087-4380C1B9E1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2651657"/>
              </p:ext>
            </p:extLst>
          </p:nvPr>
        </p:nvGraphicFramePr>
        <p:xfrm>
          <a:off x="212770" y="844436"/>
          <a:ext cx="5430707" cy="2951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0" name="KGPlot" r:id="rId3" imgW="5064252" imgH="3389376" progId="KGraph_Plot">
                  <p:embed/>
                </p:oleObj>
              </mc:Choice>
              <mc:Fallback>
                <p:oleObj name="KGPlot" r:id="rId3" imgW="5064252" imgH="3389376" progId="KGraph_Plot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AACF2995-7968-44CB-B701-96458B85B3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70" y="844436"/>
                        <a:ext cx="5430707" cy="29516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34ECE9E-7180-4440-BBF1-0EA3E7400F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062564"/>
              </p:ext>
            </p:extLst>
          </p:nvPr>
        </p:nvGraphicFramePr>
        <p:xfrm>
          <a:off x="5454167" y="636669"/>
          <a:ext cx="6873601" cy="3409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1" name="KGPlot" r:id="rId5" imgW="5943600" imgH="3657600" progId="KGraph_Plot">
                  <p:embed/>
                </p:oleObj>
              </mc:Choice>
              <mc:Fallback>
                <p:oleObj name="KGPlot" r:id="rId5" imgW="5943600" imgH="3657600" progId="KGraph_Plot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B155D4BF-662A-4391-8C05-EC67FBEF51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54167" y="636669"/>
                        <a:ext cx="6873601" cy="34098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434CA0D3-F7E9-4D55-89F4-C7061BBC64BF}"/>
              </a:ext>
            </a:extLst>
          </p:cNvPr>
          <p:cNvSpPr/>
          <p:nvPr/>
        </p:nvSpPr>
        <p:spPr>
          <a:xfrm>
            <a:off x="418756" y="4231017"/>
            <a:ext cx="11551437" cy="912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94944" eaLnBrk="1" hangingPunct="1">
              <a:lnSpc>
                <a:spcPct val="120000"/>
              </a:lnSpc>
              <a:buClr>
                <a:schemeClr val="accent1"/>
              </a:buClr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10GHz RX tuning range, limited by LO tuning range.</a:t>
            </a:r>
          </a:p>
          <a:p>
            <a:pPr defTabSz="694944" eaLnBrk="1" hangingPunct="1">
              <a:lnSpc>
                <a:spcPct val="120000"/>
              </a:lnSpc>
              <a:buClr>
                <a:schemeClr val="accent1"/>
              </a:buClr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1dB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=-30dBm (compression due to TIA).</a:t>
            </a:r>
            <a:endParaRPr lang="en-US" sz="22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290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13DE7-1717-40F6-B942-894071CF4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Transmitter Measurements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EF139-399E-4DFA-A664-9F45D65B7B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E36F095C-A482-4204-98F1-693A47482E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863446"/>
              </p:ext>
            </p:extLst>
          </p:nvPr>
        </p:nvGraphicFramePr>
        <p:xfrm>
          <a:off x="6096000" y="775164"/>
          <a:ext cx="5345943" cy="267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7" name="KGPlot" r:id="rId3" imgW="5064252" imgH="3389376" progId="KGraph_Plot">
                  <p:embed/>
                </p:oleObj>
              </mc:Choice>
              <mc:Fallback>
                <p:oleObj name="KGPlot" r:id="rId3" imgW="5064252" imgH="3389376" progId="KGraph_Plot">
                  <p:embed/>
                  <p:pic>
                    <p:nvPicPr>
                      <p:cNvPr id="110" name="Object 109">
                        <a:extLst>
                          <a:ext uri="{FF2B5EF4-FFF2-40B4-BE49-F238E27FC236}">
                            <a16:creationId xmlns:a16="http://schemas.microsoft.com/office/drawing/2014/main" id="{45E80ED4-6F6F-43A8-94ED-A4378308F7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775164"/>
                        <a:ext cx="5345943" cy="2672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65EB6DAD-711C-457B-BFF2-42E8E0A560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63071"/>
              </p:ext>
            </p:extLst>
          </p:nvPr>
        </p:nvGraphicFramePr>
        <p:xfrm>
          <a:off x="6064377" y="3541084"/>
          <a:ext cx="5345943" cy="2590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8" name="KGPlot" r:id="rId5" imgW="5202936" imgH="3389376" progId="KGraph_Plot">
                  <p:embed/>
                </p:oleObj>
              </mc:Choice>
              <mc:Fallback>
                <p:oleObj name="KGPlot" r:id="rId5" imgW="5202936" imgH="3389376" progId="KGraph_Plot">
                  <p:embed/>
                  <p:pic>
                    <p:nvPicPr>
                      <p:cNvPr id="115" name="Object 114">
                        <a:extLst>
                          <a:ext uri="{FF2B5EF4-FFF2-40B4-BE49-F238E27FC236}">
                            <a16:creationId xmlns:a16="http://schemas.microsoft.com/office/drawing/2014/main" id="{35F1001F-899E-4610-A15D-2FB29E1A6E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377" y="3541084"/>
                        <a:ext cx="5345943" cy="25909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 descr="https://lh3.googleusercontent.com/15SgGUrgf2l8XXMdweK3O8MMiPpLL9WLiiTB6xBWEx1GGv9hB5vFY_zsuGJv5Py2WNeY8edE_doJ4xWQl5sFul16-FbWvYPwL_2mUC4YF686si4bq7Z8BN34MddWSGQxo_wPC2FbauKnJVVWgKSmK9uWo6WkYzNDOfh470YklDqwI7bir3v4OPfpPtrBfCjqPwf_3bd2yreXSqU6lPy4ZYc-FGMo67_5BP2rzfad5PY7DRTNS83F1eu8X2QuUbAn0l9reRrUB0Wyae6dl_pR6Ju3uKdrnm4wnkQi-DVE7O79xLHgZxYnAjipGbnq3MLvHpaQ-vzkSPcAScYMj04SHefW9-U_MU9EcqqXnEcGTXALyujwdgNRlKelMYUXLDvTXBeH6oGCQP6_DJ_79MIGwoRIWv7mNPHH_m6sRAQ36qG4EX8phy8ge8-oChcNoup20Qq5VaEn6PV4N4v1Z1PehZaqQoQXCSSMeZi3lKOA4kmQRD-NbSHY4ivN_839txTUf6C5z7uTtzgjiV6s5pecJVDdEL6c8VYLj7m4AWlSoVgwWyYiqSxlzs89_RpITHG5-MKWH4pXpFP-yozkjc-FVp9xoru6Y6F5OmYdSXEKpsGkpoGyDPsNYHcAPCsXOrMgOhnFtJ6EzT7s7ALPYV9eistP=w1798-h1348-no">
            <a:extLst>
              <a:ext uri="{FF2B5EF4-FFF2-40B4-BE49-F238E27FC236}">
                <a16:creationId xmlns:a16="http://schemas.microsoft.com/office/drawing/2014/main" id="{85A0BD03-296C-4F7A-8046-D044B7EDE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261" y="844997"/>
            <a:ext cx="4525327" cy="243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DDA9DA3-CE6B-4248-8903-A1CB339007C9}"/>
              </a:ext>
            </a:extLst>
          </p:cNvPr>
          <p:cNvSpPr/>
          <p:nvPr/>
        </p:nvSpPr>
        <p:spPr>
          <a:xfrm>
            <a:off x="281562" y="3278686"/>
            <a:ext cx="11551437" cy="2982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94944" eaLnBrk="1" hangingPunct="1">
              <a:lnSpc>
                <a:spcPct val="120000"/>
              </a:lnSpc>
              <a:buClr>
                <a:schemeClr val="accent1"/>
              </a:buCl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Test Setup:</a:t>
            </a:r>
          </a:p>
          <a:p>
            <a:pPr defTabSz="694944" eaLnBrk="1" hangingPunct="1">
              <a:lnSpc>
                <a:spcPct val="120000"/>
              </a:lnSpc>
              <a:buClr>
                <a:schemeClr val="accent1"/>
              </a:buClr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Output power measured with PM4 power meter.</a:t>
            </a:r>
          </a:p>
          <a:p>
            <a:pPr defTabSz="694944">
              <a:lnSpc>
                <a:spcPct val="120000"/>
              </a:lnSpc>
              <a:buClr>
                <a:schemeClr val="accent1"/>
              </a:buClr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Baseband I /Q signal input power =-3dBm</a:t>
            </a:r>
          </a:p>
          <a:p>
            <a:pPr defTabSz="694944">
              <a:lnSpc>
                <a:spcPct val="120000"/>
              </a:lnSpc>
              <a:buClr>
                <a:schemeClr val="accent1"/>
              </a:buCl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Characterization:</a:t>
            </a:r>
          </a:p>
          <a:p>
            <a:pPr defTabSz="694944">
              <a:lnSpc>
                <a:spcPct val="120000"/>
              </a:lnSpc>
              <a:buClr>
                <a:schemeClr val="accent1"/>
              </a:buClr>
            </a:pP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2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sat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= 2.8dBm.</a:t>
            </a:r>
            <a:endParaRPr lang="en-US" sz="22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94944">
              <a:lnSpc>
                <a:spcPct val="120000"/>
              </a:lnSpc>
              <a:buClr>
                <a:schemeClr val="accent1"/>
              </a:buClr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8GHz Tx tuning range, Limited by LO tuning.</a:t>
            </a:r>
          </a:p>
          <a:p>
            <a:pPr defTabSz="694944">
              <a:lnSpc>
                <a:spcPct val="120000"/>
              </a:lnSpc>
              <a:buClr>
                <a:schemeClr val="accent1"/>
              </a:buClr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8GHz S.S.B Modulation BW.</a:t>
            </a:r>
          </a:p>
        </p:txBody>
      </p:sp>
    </p:spTree>
    <p:extLst>
      <p:ext uri="{BB962C8B-B14F-4D97-AF65-F5344CB8AC3E}">
        <p14:creationId xmlns:p14="http://schemas.microsoft.com/office/powerpoint/2010/main" val="2403536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ADBAF-F6D0-44BF-ACA9-F49BED23B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Transmitter Measurements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779B94-FE91-419F-B7DC-3E1C957E6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8B106C-BE57-4A19-9A30-6710BAF56AF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41368" y="804979"/>
            <a:ext cx="4321126" cy="31247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E39A8E0-EA6C-4AED-BC40-142C9D47C1AA}"/>
              </a:ext>
            </a:extLst>
          </p:cNvPr>
          <p:cNvSpPr/>
          <p:nvPr/>
        </p:nvSpPr>
        <p:spPr>
          <a:xfrm>
            <a:off x="418756" y="4041100"/>
            <a:ext cx="11551437" cy="2096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94944" eaLnBrk="1" hangingPunct="1">
              <a:lnSpc>
                <a:spcPct val="120000"/>
              </a:lnSpc>
              <a:buClr>
                <a:schemeClr val="accent1"/>
              </a:buClr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Gain compression characteristics shows 18dB gain.</a:t>
            </a:r>
          </a:p>
          <a:p>
            <a:pPr defTabSz="694944" eaLnBrk="1" hangingPunct="1">
              <a:lnSpc>
                <a:spcPct val="120000"/>
              </a:lnSpc>
              <a:buClr>
                <a:schemeClr val="accent1"/>
              </a:buClr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~ -6dB LO leakage at low input power.</a:t>
            </a:r>
          </a:p>
          <a:p>
            <a:pPr defTabSz="694944" eaLnBrk="1" hangingPunct="1">
              <a:lnSpc>
                <a:spcPct val="120000"/>
              </a:lnSpc>
              <a:buClr>
                <a:schemeClr val="accent1"/>
              </a:buClr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Tx output spectrum with correct DC biasing shows:</a:t>
            </a:r>
          </a:p>
          <a:p>
            <a:pPr defTabSz="694944" eaLnBrk="1" hangingPunct="1">
              <a:lnSpc>
                <a:spcPct val="120000"/>
              </a:lnSpc>
              <a:buClr>
                <a:schemeClr val="accent1"/>
              </a:buClr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          LO suppression= 23dB.</a:t>
            </a:r>
          </a:p>
          <a:p>
            <a:pPr defTabSz="694944" eaLnBrk="1" hangingPunct="1">
              <a:lnSpc>
                <a:spcPct val="120000"/>
              </a:lnSpc>
              <a:buClr>
                <a:schemeClr val="accent1"/>
              </a:buClr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          2</a:t>
            </a:r>
            <a:r>
              <a:rPr lang="en-US" sz="2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harmonic rejection=24dB.</a:t>
            </a:r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C9742A22-B848-4D30-993E-EF4051BB6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506" y="848227"/>
            <a:ext cx="2740124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41EBE33-ADB1-45F5-96CC-34F79319FE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536125"/>
              </p:ext>
            </p:extLst>
          </p:nvPr>
        </p:nvGraphicFramePr>
        <p:xfrm>
          <a:off x="806450" y="887413"/>
          <a:ext cx="4643438" cy="312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9" name="KGPlot" r:id="rId4" imgW="5000244" imgH="3389376" progId="KGraph_Plot">
                  <p:embed/>
                </p:oleObj>
              </mc:Choice>
              <mc:Fallback>
                <p:oleObj name="KGPlot" r:id="rId4" imgW="5000244" imgH="3389376" progId="KGraph_Plot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" y="887413"/>
                        <a:ext cx="4643438" cy="31226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9443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E67B5-DC50-4F44-AF17-CCE764EB0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with state of the 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43369A-0A37-401E-9E26-9C8A4BA2A1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DF28DF1-ED67-4754-9A13-DD9D556AB3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900827"/>
              </p:ext>
            </p:extLst>
          </p:nvPr>
        </p:nvGraphicFramePr>
        <p:xfrm>
          <a:off x="1541951" y="841161"/>
          <a:ext cx="9295081" cy="487364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54891">
                  <a:extLst>
                    <a:ext uri="{9D8B030D-6E8A-4147-A177-3AD203B41FA5}">
                      <a16:colId xmlns:a16="http://schemas.microsoft.com/office/drawing/2014/main" val="3428696991"/>
                    </a:ext>
                  </a:extLst>
                </a:gridCol>
                <a:gridCol w="1365298">
                  <a:extLst>
                    <a:ext uri="{9D8B030D-6E8A-4147-A177-3AD203B41FA5}">
                      <a16:colId xmlns:a16="http://schemas.microsoft.com/office/drawing/2014/main" val="2589553684"/>
                    </a:ext>
                  </a:extLst>
                </a:gridCol>
                <a:gridCol w="1365298">
                  <a:extLst>
                    <a:ext uri="{9D8B030D-6E8A-4147-A177-3AD203B41FA5}">
                      <a16:colId xmlns:a16="http://schemas.microsoft.com/office/drawing/2014/main" val="1267183597"/>
                    </a:ext>
                  </a:extLst>
                </a:gridCol>
                <a:gridCol w="1522150">
                  <a:extLst>
                    <a:ext uri="{9D8B030D-6E8A-4147-A177-3AD203B41FA5}">
                      <a16:colId xmlns:a16="http://schemas.microsoft.com/office/drawing/2014/main" val="678038829"/>
                    </a:ext>
                  </a:extLst>
                </a:gridCol>
                <a:gridCol w="1443722">
                  <a:extLst>
                    <a:ext uri="{9D8B030D-6E8A-4147-A177-3AD203B41FA5}">
                      <a16:colId xmlns:a16="http://schemas.microsoft.com/office/drawing/2014/main" val="1858644167"/>
                    </a:ext>
                  </a:extLst>
                </a:gridCol>
                <a:gridCol w="1443722">
                  <a:extLst>
                    <a:ext uri="{9D8B030D-6E8A-4147-A177-3AD203B41FA5}">
                      <a16:colId xmlns:a16="http://schemas.microsoft.com/office/drawing/2014/main" val="1414699286"/>
                    </a:ext>
                  </a:extLst>
                </a:gridCol>
              </a:tblGrid>
              <a:tr h="321311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34007" marR="13400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T. Heller, MTT 2016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34007" marR="13400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7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A. </a:t>
                      </a:r>
                      <a:r>
                        <a:rPr lang="en-AU" sz="17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Simsek</a:t>
                      </a:r>
                      <a:r>
                        <a:rPr lang="en-AU" sz="17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, BCICTs 2018 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34007" marR="13400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7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Y. Yang, RFIC2014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34007" marR="13400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7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C. Lee,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7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RFIC 2018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34007" marR="13400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7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This Work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34007" marR="134007" marT="0" marB="0">
                    <a:solidFill>
                      <a:srgbClr val="CEF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90452"/>
                  </a:ext>
                </a:extLst>
              </a:tr>
              <a:tr h="8040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7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Technology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34007" marR="1340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7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28nm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7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CMOS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34007" marR="1340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7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40nm SOI- CMOS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34007" marR="1340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7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nm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7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CMOS 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34007" marR="1340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7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40nm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7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CMOS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34007" marR="1340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7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22nm SOI-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7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CMOS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34007" marR="134007" marT="0" marB="0" anchor="ctr">
                    <a:solidFill>
                      <a:srgbClr val="CEF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591124"/>
                  </a:ext>
                </a:extLst>
              </a:tr>
              <a:tr h="5360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7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Frequency (GHz)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34007" marR="1340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7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102-128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34007" marR="1340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7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140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34007" marR="1340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7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155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34007" marR="1340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7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118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34007" marR="1340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7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135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34007" marR="134007" marT="0" marB="0" anchor="ctr">
                    <a:solidFill>
                      <a:srgbClr val="CEF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995667"/>
                  </a:ext>
                </a:extLst>
              </a:tr>
              <a:tr h="5360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7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Conversion Gain (dB)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34007" marR="1340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7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36-38</a:t>
                      </a:r>
                      <a:endParaRPr lang="en-US" sz="17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34007" marR="1340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7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 Rx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7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  Tx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34007" marR="1340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7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 Rx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7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  Tx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34007" marR="1340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7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 Tx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34007" marR="1340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7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 Rx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7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 Tx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34007" marR="134007" marT="0" marB="0" anchor="ctr">
                    <a:solidFill>
                      <a:srgbClr val="CEF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144546"/>
                  </a:ext>
                </a:extLst>
              </a:tr>
              <a:tr h="5360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7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Modulation 3dB- Bandwidth (GHz)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34007" marR="1340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7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 Rx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7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34007" marR="1340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7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Rx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7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Tx</a:t>
                      </a:r>
                      <a:r>
                        <a:rPr lang="en-AU" sz="1700" baseline="300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$$</a:t>
                      </a:r>
                      <a:endParaRPr lang="en-US" sz="17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34007" marR="1340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7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Rx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7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  Tx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34007" marR="1340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7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 Tx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34007" marR="1340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7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 Rx</a:t>
                      </a:r>
                      <a:endParaRPr lang="en-US" sz="17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7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Tx</a:t>
                      </a:r>
                      <a:r>
                        <a:rPr lang="en-AU" sz="1700" baseline="300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$$</a:t>
                      </a:r>
                      <a:endParaRPr lang="en-US" sz="17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34007" marR="134007" marT="0" marB="0" anchor="ctr">
                    <a:solidFill>
                      <a:srgbClr val="CEF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714767"/>
                  </a:ext>
                </a:extLst>
              </a:tr>
              <a:tr h="5360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7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NF (dB)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34007" marR="1340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7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8.4-10.4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34007" marR="1340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7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5.5</a:t>
                      </a:r>
                      <a:r>
                        <a:rPr lang="en-AU" sz="1700" baseline="30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34007" marR="1340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7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r>
                        <a:rPr lang="en-AU" sz="1700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34007" marR="1340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7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34007" marR="1340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7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8.5</a:t>
                      </a:r>
                      <a:r>
                        <a:rPr lang="en-AU" sz="1700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34007" marR="134007" marT="0" marB="0" anchor="ctr">
                    <a:solidFill>
                      <a:srgbClr val="CEF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02119"/>
                  </a:ext>
                </a:extLst>
              </a:tr>
              <a:tr h="5360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7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Pdc (mW)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34007" marR="1340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7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34007" marR="1340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7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125 Rx</a:t>
                      </a:r>
                      <a:endParaRPr lang="en-US" sz="17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7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 Tx</a:t>
                      </a:r>
                      <a:endParaRPr lang="en-US" sz="17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34007" marR="1340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7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345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7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Tx/Rx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34007" marR="1340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7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271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34007" marR="1340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7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 Rx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7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196 Tx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34007" marR="134007" marT="0" marB="0" anchor="ctr">
                    <a:solidFill>
                      <a:srgbClr val="CEF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620117"/>
                  </a:ext>
                </a:extLst>
              </a:tr>
              <a:tr h="5360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7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Tx Psat (dBm)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34007" marR="134007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7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34007" marR="134007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7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34007" marR="134007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7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34007" marR="134007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7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4.5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34007" marR="134007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7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2.8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34007" marR="134007" marT="0" marB="0" anchor="ctr">
                    <a:solidFill>
                      <a:srgbClr val="CEF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37168"/>
                  </a:ext>
                </a:extLst>
              </a:tr>
              <a:tr h="302821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Integration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34007" marR="134007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7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Rx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34007" marR="134007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7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Tx/Rx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34007" marR="134007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7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Tx/Rx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34007" marR="134007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7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Tx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34007" marR="134007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7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Tx/Rx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34007" marR="134007" marT="0" marB="0" anchor="ctr">
                    <a:solidFill>
                      <a:srgbClr val="CEF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65488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337C300-2843-4C60-9AA1-E5096E6450E3}"/>
              </a:ext>
            </a:extLst>
          </p:cNvPr>
          <p:cNvSpPr/>
          <p:nvPr/>
        </p:nvSpPr>
        <p:spPr>
          <a:xfrm>
            <a:off x="1354968" y="5744149"/>
            <a:ext cx="3082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183515" algn="just">
              <a:spcBef>
                <a:spcPts val="0"/>
              </a:spcBef>
              <a:spcAft>
                <a:spcPts val="0"/>
              </a:spcAft>
            </a:pPr>
            <a:r>
              <a:rPr lang="en-AU" dirty="0">
                <a:latin typeface="Times New Roman" panose="02020603050405020304" pitchFamily="18" charset="0"/>
                <a:ea typeface="SimSun" panose="02010600030101010101" pitchFamily="2" charset="-122"/>
              </a:rPr>
              <a:t>*simulated, </a:t>
            </a:r>
            <a:r>
              <a:rPr lang="en-AU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$$</a:t>
            </a:r>
            <a:r>
              <a:rPr lang="en-AU" dirty="0">
                <a:latin typeface="Times New Roman" panose="02020603050405020304" pitchFamily="18" charset="0"/>
                <a:ea typeface="SimSun" panose="02010600030101010101" pitchFamily="2" charset="-122"/>
              </a:rPr>
              <a:t>single sideband</a:t>
            </a:r>
            <a:endParaRPr lang="en-US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3991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F02CC-68B2-423A-944A-3EF182A36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E4E82-6BBD-4B8C-A890-165108674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296" y="1152132"/>
            <a:ext cx="10972800" cy="47180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D-band broadband transmitter and receiver.</a:t>
            </a:r>
          </a:p>
          <a:p>
            <a:pPr marL="0" indent="0">
              <a:buNone/>
            </a:pPr>
            <a:endParaRPr lang="en-A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AU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22nm</a:t>
            </a:r>
            <a:r>
              <a:rPr lang="en-AU" sz="28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FDSOI CMOS .</a:t>
            </a:r>
            <a:endParaRPr lang="en-A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A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AU" sz="28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Receive channel: 27dB gain, 20GHz 3-dB bandwidth.</a:t>
            </a:r>
            <a:endParaRPr lang="en-A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A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AU" sz="28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Transmit channel: 18dB gain, 2.8dBm saturated output power. </a:t>
            </a:r>
            <a:endParaRPr lang="en-A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A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AU" sz="28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 consumption (0.8V supply):</a:t>
            </a:r>
            <a:br>
              <a:rPr lang="en-AU" sz="28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28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transmitter 196mW, </a:t>
            </a:r>
            <a:br>
              <a:rPr lang="en-AU" sz="28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28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receiver 198mW. </a:t>
            </a:r>
            <a:br>
              <a:rPr lang="en-AU" sz="28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28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both </a:t>
            </a:r>
            <a:r>
              <a:rPr lang="en-A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dominated by </a:t>
            </a:r>
            <a:r>
              <a:rPr lang="en-AU" sz="28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LO multiplier (137mW ).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F0171-4E39-4324-B7E5-9E41D5605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71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3E8F9-66F3-4DD1-85FE-47DB7DB895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2FA412-F9F6-4CCA-8A79-F1416DF58D3E}"/>
              </a:ext>
            </a:extLst>
          </p:cNvPr>
          <p:cNvSpPr/>
          <p:nvPr/>
        </p:nvSpPr>
        <p:spPr>
          <a:xfrm>
            <a:off x="2209801" y="2324705"/>
            <a:ext cx="736282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625466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9600" y="1257645"/>
            <a:ext cx="10972800" cy="471806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Motivation and Goals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Receiver/Transmitter Architecture 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Circuit Design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Measurement Results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Performance Summary and Comparison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20112" y="6512158"/>
            <a:ext cx="2133600" cy="365125"/>
          </a:xfrm>
        </p:spPr>
        <p:txBody>
          <a:bodyPr/>
          <a:lstStyle/>
          <a:p>
            <a:fld id="{093EF114-BD19-4E49-AF11-C346593B86D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81200" y="1600205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265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and Applications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33028" y="3710709"/>
            <a:ext cx="11725943" cy="1511443"/>
          </a:xfrm>
        </p:spPr>
        <p:txBody>
          <a:bodyPr>
            <a:noAutofit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Millimeter waves: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Large available spectrum.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Massive # of parallel channels, multiple independent beams.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Why 135GHz- band?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Less attenuation compared to its neighbor frequency bands.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20112" y="6512158"/>
            <a:ext cx="2133600" cy="365125"/>
          </a:xfrm>
        </p:spPr>
        <p:txBody>
          <a:bodyPr/>
          <a:lstStyle/>
          <a:p>
            <a:fld id="{093EF114-BD19-4E49-AF11-C346593B86D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981200" y="1600205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B61542-2287-45ED-A979-79E74622E1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183" y="1083091"/>
            <a:ext cx="5219334" cy="2705987"/>
          </a:xfrm>
          <a:prstGeom prst="rect">
            <a:avLst/>
          </a:prstGeom>
          <a:ln>
            <a:noFill/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67F28A2-5AAD-44B5-B582-BDE5DCB2386E}"/>
              </a:ext>
            </a:extLst>
          </p:cNvPr>
          <p:cNvGrpSpPr/>
          <p:nvPr/>
        </p:nvGrpSpPr>
        <p:grpSpPr>
          <a:xfrm>
            <a:off x="6250821" y="866035"/>
            <a:ext cx="5415996" cy="3095910"/>
            <a:chOff x="2514600" y="838200"/>
            <a:chExt cx="6854000" cy="416103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E3807C6-00E6-4F03-899F-9FE0EA024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4600" y="838200"/>
              <a:ext cx="6854000" cy="4161036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74366EA-B4C6-4312-ABB8-1562F53AC603}"/>
                </a:ext>
              </a:extLst>
            </p:cNvPr>
            <p:cNvSpPr/>
            <p:nvPr/>
          </p:nvSpPr>
          <p:spPr bwMode="auto">
            <a:xfrm>
              <a:off x="7315200" y="1371600"/>
              <a:ext cx="152400" cy="3048000"/>
            </a:xfrm>
            <a:prstGeom prst="rect">
              <a:avLst/>
            </a:prstGeom>
            <a:solidFill>
              <a:srgbClr val="00B050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Tx/>
                <a:buFontTx/>
                <a:buNone/>
                <a:tabLst/>
              </a:pPr>
              <a:endParaRPr kumimoji="0" 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0600039-9042-411E-AF0C-62CF9C6CB6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3788" y="866035"/>
            <a:ext cx="5552894" cy="305864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BF9164B-14C5-49CD-95EB-5AF595234210}"/>
              </a:ext>
            </a:extLst>
          </p:cNvPr>
          <p:cNvSpPr/>
          <p:nvPr/>
        </p:nvSpPr>
        <p:spPr bwMode="auto">
          <a:xfrm>
            <a:off x="8556186" y="943430"/>
            <a:ext cx="120426" cy="2689884"/>
          </a:xfrm>
          <a:prstGeom prst="rect">
            <a:avLst/>
          </a:prstGeom>
          <a:solidFill>
            <a:srgbClr val="00B05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DAD8D2-F842-480A-80B5-FE16522A17CA}"/>
              </a:ext>
            </a:extLst>
          </p:cNvPr>
          <p:cNvSpPr txBox="1"/>
          <p:nvPr/>
        </p:nvSpPr>
        <p:spPr>
          <a:xfrm>
            <a:off x="9892230" y="3902585"/>
            <a:ext cx="1911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M.Rosker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IMS2007]</a:t>
            </a:r>
          </a:p>
        </p:txBody>
      </p:sp>
    </p:spTree>
    <p:extLst>
      <p:ext uri="{BB962C8B-B14F-4D97-AF65-F5344CB8AC3E}">
        <p14:creationId xmlns:p14="http://schemas.microsoft.com/office/powerpoint/2010/main" val="3590452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FC9B0-203F-4145-8107-DD556675A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Receiver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F04FA-B512-452B-B6D5-A10F4284E2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DCA794-C8B0-4BEC-B724-009B6237C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570" y="980428"/>
            <a:ext cx="5737953" cy="231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05482E-5742-4126-A927-9217041DB6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0763" y="927478"/>
            <a:ext cx="5303092" cy="240101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32A33D3-9C69-440C-8C58-C25D184D98AD}"/>
              </a:ext>
            </a:extLst>
          </p:cNvPr>
          <p:cNvCxnSpPr>
            <a:cxnSpLocks/>
          </p:cNvCxnSpPr>
          <p:nvPr/>
        </p:nvCxnSpPr>
        <p:spPr>
          <a:xfrm>
            <a:off x="11762341" y="927478"/>
            <a:ext cx="0" cy="240101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46B73E7-DE64-433C-9E70-E3C99F9BCF98}"/>
              </a:ext>
            </a:extLst>
          </p:cNvPr>
          <p:cNvCxnSpPr>
            <a:cxnSpLocks/>
          </p:cNvCxnSpPr>
          <p:nvPr/>
        </p:nvCxnSpPr>
        <p:spPr>
          <a:xfrm>
            <a:off x="6300763" y="3472011"/>
            <a:ext cx="5303092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CDFA2BE-910A-4C7A-96AB-09F5BFC478D4}"/>
              </a:ext>
            </a:extLst>
          </p:cNvPr>
          <p:cNvSpPr txBox="1"/>
          <p:nvPr/>
        </p:nvSpPr>
        <p:spPr>
          <a:xfrm>
            <a:off x="8646849" y="3447882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1.9 mm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928C5C-CBBF-437F-B0A4-8032AE3E6D35}"/>
              </a:ext>
            </a:extLst>
          </p:cNvPr>
          <p:cNvSpPr txBox="1"/>
          <p:nvPr/>
        </p:nvSpPr>
        <p:spPr>
          <a:xfrm rot="16200000">
            <a:off x="11437759" y="195203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0.76 mm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B9FD16-86EF-435E-AAB3-0160FF0073E8}"/>
              </a:ext>
            </a:extLst>
          </p:cNvPr>
          <p:cNvSpPr txBox="1"/>
          <p:nvPr/>
        </p:nvSpPr>
        <p:spPr>
          <a:xfrm>
            <a:off x="204184" y="3265143"/>
            <a:ext cx="10038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Direct conversion receiver: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Wideband fully differential LNA.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Double balanced passive mixer.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Broadband pseudo-differential transimpedance amplifier (TIA).</a:t>
            </a:r>
            <a:endParaRPr lang="en-US" sz="2400" dirty="0"/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9:1 LO frequency multiplier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(15GHz→ 135GHz):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two cascaded limiting amplifiers as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triplers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    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λ/2 transmission Line to generate LO (I,Q) signals.</a:t>
            </a:r>
          </a:p>
        </p:txBody>
      </p:sp>
    </p:spTree>
    <p:extLst>
      <p:ext uri="{BB962C8B-B14F-4D97-AF65-F5344CB8AC3E}">
        <p14:creationId xmlns:p14="http://schemas.microsoft.com/office/powerpoint/2010/main" val="887005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66A62-1174-43BB-9194-A189307AA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Transmitter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376B5-2A6B-43BB-927A-55B593F73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5CEA92-01D6-4118-8E5A-B8B6073D7C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290718" y="964629"/>
            <a:ext cx="5303520" cy="2396544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EF29B111-C1BE-490B-B2E4-816C1002E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530" y="1271994"/>
            <a:ext cx="5964483" cy="162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485D182-D330-46DF-966E-3B1D351FB74C}"/>
              </a:ext>
            </a:extLst>
          </p:cNvPr>
          <p:cNvCxnSpPr>
            <a:cxnSpLocks/>
          </p:cNvCxnSpPr>
          <p:nvPr/>
        </p:nvCxnSpPr>
        <p:spPr>
          <a:xfrm>
            <a:off x="11762341" y="970662"/>
            <a:ext cx="0" cy="240101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16347BB-B2AB-409C-AC89-755A5820B59D}"/>
              </a:ext>
            </a:extLst>
          </p:cNvPr>
          <p:cNvCxnSpPr>
            <a:cxnSpLocks/>
          </p:cNvCxnSpPr>
          <p:nvPr/>
        </p:nvCxnSpPr>
        <p:spPr>
          <a:xfrm>
            <a:off x="6300763" y="3515195"/>
            <a:ext cx="5303092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BA5F2EC-3119-4062-B869-B40A08374364}"/>
              </a:ext>
            </a:extLst>
          </p:cNvPr>
          <p:cNvSpPr txBox="1"/>
          <p:nvPr/>
        </p:nvSpPr>
        <p:spPr>
          <a:xfrm>
            <a:off x="8646849" y="3491066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1.9 mm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08BA1D-0898-4CFB-8B74-C41678EC2191}"/>
              </a:ext>
            </a:extLst>
          </p:cNvPr>
          <p:cNvSpPr txBox="1"/>
          <p:nvPr/>
        </p:nvSpPr>
        <p:spPr>
          <a:xfrm rot="16200000">
            <a:off x="11437759" y="194488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0.76 mm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04BD8A-C397-4C39-B4D9-6CA9704B99F8}"/>
              </a:ext>
            </a:extLst>
          </p:cNvPr>
          <p:cNvSpPr txBox="1"/>
          <p:nvPr/>
        </p:nvSpPr>
        <p:spPr>
          <a:xfrm>
            <a:off x="204184" y="3195832"/>
            <a:ext cx="10038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Direct conversion Transmitter: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Active double balanced Gilbert cell.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Wideband fully differential driver amplifier.</a:t>
            </a:r>
          </a:p>
          <a:p>
            <a:endParaRPr lang="en-US" sz="2400" dirty="0"/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9:1 LO frequency multiplier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(15GHz→ 135GHz):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two cascaded limiting amplifiers as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triplers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λ/2 transmission Line to generate LO (I,Q) signals.     </a:t>
            </a:r>
          </a:p>
        </p:txBody>
      </p:sp>
    </p:spTree>
    <p:extLst>
      <p:ext uri="{BB962C8B-B14F-4D97-AF65-F5344CB8AC3E}">
        <p14:creationId xmlns:p14="http://schemas.microsoft.com/office/powerpoint/2010/main" val="1314053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4662E-E33F-4EBD-A188-C01FC8D3D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968" y="1"/>
            <a:ext cx="10972800" cy="943429"/>
          </a:xfrm>
        </p:spPr>
        <p:txBody>
          <a:bodyPr/>
          <a:lstStyle/>
          <a:p>
            <a:r>
              <a:rPr lang="en-US" dirty="0"/>
              <a:t>Technology Characterization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635E36-F34F-4301-9184-C617012210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A28854C-D224-48DE-B261-7EF3F27FD0C7}"/>
              </a:ext>
            </a:extLst>
          </p:cNvPr>
          <p:cNvGrpSpPr/>
          <p:nvPr/>
        </p:nvGrpSpPr>
        <p:grpSpPr>
          <a:xfrm>
            <a:off x="474081" y="1040598"/>
            <a:ext cx="7707686" cy="2826007"/>
            <a:chOff x="321055" y="1089803"/>
            <a:chExt cx="6155563" cy="2222099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28BB35F-9D66-4F32-84E3-179C123692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055" y="1089803"/>
              <a:ext cx="6155563" cy="2222099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0B7A7C9-1170-4204-87C0-8E29E1B1F7D3}"/>
                </a:ext>
              </a:extLst>
            </p:cNvPr>
            <p:cNvSpPr txBox="1"/>
            <p:nvPr/>
          </p:nvSpPr>
          <p:spPr>
            <a:xfrm>
              <a:off x="2604839" y="2601899"/>
              <a:ext cx="1479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Source (C1)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C75CCBD-BB65-4C80-B018-4D010945E06F}"/>
                </a:ext>
              </a:extLst>
            </p:cNvPr>
            <p:cNvSpPr txBox="1"/>
            <p:nvPr/>
          </p:nvSpPr>
          <p:spPr>
            <a:xfrm>
              <a:off x="2604839" y="1399340"/>
              <a:ext cx="128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Drain (C1)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A8CC6DF-C8DC-497A-AB3B-A0E523DD3396}"/>
                </a:ext>
              </a:extLst>
            </p:cNvPr>
            <p:cNvSpPr txBox="1"/>
            <p:nvPr/>
          </p:nvSpPr>
          <p:spPr>
            <a:xfrm>
              <a:off x="5747186" y="2060098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Gate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57A587D-46E2-4233-957B-78155B80E645}"/>
                </a:ext>
              </a:extLst>
            </p:cNvPr>
            <p:cNvSpPr txBox="1"/>
            <p:nvPr/>
          </p:nvSpPr>
          <p:spPr>
            <a:xfrm>
              <a:off x="466436" y="2061573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Gate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3F698137-56CF-4E23-B2E9-928DC5EA4D86}"/>
                </a:ext>
              </a:extLst>
            </p:cNvPr>
            <p:cNvCxnSpPr>
              <a:cxnSpLocks/>
            </p:cNvCxnSpPr>
            <p:nvPr/>
          </p:nvCxnSpPr>
          <p:spPr>
            <a:xfrm>
              <a:off x="913483" y="1937322"/>
              <a:ext cx="667659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F57538B5-E58B-4537-BB0A-E4F2DCA70EA9}"/>
                </a:ext>
              </a:extLst>
            </p:cNvPr>
            <p:cNvCxnSpPr>
              <a:cxnSpLocks/>
            </p:cNvCxnSpPr>
            <p:nvPr/>
          </p:nvCxnSpPr>
          <p:spPr>
            <a:xfrm>
              <a:off x="913483" y="2515851"/>
              <a:ext cx="667659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6527F3A6-86C5-41B0-A267-84AA808FDE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90982" y="1931914"/>
              <a:ext cx="631509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283900F9-B629-4C1F-867A-ED08AE7B6B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90982" y="2515851"/>
              <a:ext cx="631509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E191348-FEDA-4FD8-A789-88368AED3B71}"/>
              </a:ext>
            </a:extLst>
          </p:cNvPr>
          <p:cNvGrpSpPr/>
          <p:nvPr/>
        </p:nvGrpSpPr>
        <p:grpSpPr>
          <a:xfrm>
            <a:off x="8641863" y="923434"/>
            <a:ext cx="2860243" cy="2943171"/>
            <a:chOff x="8229248" y="1116139"/>
            <a:chExt cx="2557418" cy="288626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3FE5CCA-A043-49D8-8D14-E740E090266D}"/>
                </a:ext>
              </a:extLst>
            </p:cNvPr>
            <p:cNvGrpSpPr/>
            <p:nvPr/>
          </p:nvGrpSpPr>
          <p:grpSpPr>
            <a:xfrm>
              <a:off x="8229248" y="1116139"/>
              <a:ext cx="2557418" cy="2886260"/>
              <a:chOff x="8229248" y="1116139"/>
              <a:chExt cx="2557418" cy="2886260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6FF8A3EA-E9FF-4DF4-A52B-8A3FA18F1B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229248" y="1116139"/>
                <a:ext cx="2557418" cy="2886260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BA4B29A-3C85-4E90-A383-0CEB025C3761}"/>
                  </a:ext>
                </a:extLst>
              </p:cNvPr>
              <p:cNvSpPr/>
              <p:nvPr/>
            </p:nvSpPr>
            <p:spPr>
              <a:xfrm>
                <a:off x="8605159" y="1575708"/>
                <a:ext cx="1871380" cy="429305"/>
              </a:xfrm>
              <a:prstGeom prst="rect">
                <a:avLst/>
              </a:prstGeom>
              <a:solidFill>
                <a:srgbClr val="FFD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F4A5B1C-A471-4D4C-9A9F-85288DD85251}"/>
                  </a:ext>
                </a:extLst>
              </p:cNvPr>
              <p:cNvSpPr/>
              <p:nvPr/>
            </p:nvSpPr>
            <p:spPr>
              <a:xfrm rot="5400000">
                <a:off x="9323293" y="2375062"/>
                <a:ext cx="1926454" cy="380039"/>
              </a:xfrm>
              <a:prstGeom prst="rect">
                <a:avLst/>
              </a:prstGeom>
              <a:solidFill>
                <a:srgbClr val="FFD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CA12564-B5D8-471D-A350-3617380290F2}"/>
                  </a:ext>
                </a:extLst>
              </p:cNvPr>
              <p:cNvSpPr/>
              <p:nvPr/>
            </p:nvSpPr>
            <p:spPr>
              <a:xfrm rot="5400000">
                <a:off x="7831952" y="2388061"/>
                <a:ext cx="1926454" cy="380040"/>
              </a:xfrm>
              <a:prstGeom prst="rect">
                <a:avLst/>
              </a:prstGeom>
              <a:solidFill>
                <a:srgbClr val="FFD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ACA8D85-D52D-44BB-8386-082908722519}"/>
                  </a:ext>
                </a:extLst>
              </p:cNvPr>
              <p:cNvSpPr/>
              <p:nvPr/>
            </p:nvSpPr>
            <p:spPr>
              <a:xfrm>
                <a:off x="8605159" y="2952749"/>
                <a:ext cx="1838488" cy="600419"/>
              </a:xfrm>
              <a:prstGeom prst="rect">
                <a:avLst/>
              </a:prstGeom>
              <a:solidFill>
                <a:srgbClr val="FFD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Transistor Core</a:t>
                </a:r>
              </a:p>
              <a:p>
                <a:pPr algn="ctr">
                  <a:lnSpc>
                    <a:spcPts val="1200"/>
                  </a:lnSpc>
                </a:pPr>
                <a:r>
                  <a:rPr lang="en-US" sz="1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+</a:t>
                </a:r>
              </a:p>
              <a:p>
                <a:pPr algn="ctr">
                  <a:lnSpc>
                    <a:spcPts val="1200"/>
                  </a:lnSpc>
                </a:pPr>
                <a:r>
                  <a:rPr lang="en-US" sz="1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PC,CB,M1-C3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7CFC2C4-6D26-4BE4-B46B-66661D7B1C53}"/>
                </a:ext>
              </a:extLst>
            </p:cNvPr>
            <p:cNvSpPr txBox="1"/>
            <p:nvPr/>
          </p:nvSpPr>
          <p:spPr>
            <a:xfrm>
              <a:off x="9025902" y="1434779"/>
              <a:ext cx="99700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BSIM_IMG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DB4663B-5E0A-43BE-99F1-68E220959379}"/>
                </a:ext>
              </a:extLst>
            </p:cNvPr>
            <p:cNvSpPr/>
            <p:nvPr/>
          </p:nvSpPr>
          <p:spPr>
            <a:xfrm>
              <a:off x="8311553" y="3618303"/>
              <a:ext cx="2404072" cy="318697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200"/>
                </a:lnSpc>
              </a:pPr>
              <a:r>
                <a:rPr lang="en-US" sz="1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C3-LB Interconnection parasitic</a:t>
              </a:r>
            </a:p>
            <a:p>
              <a:pPr algn="ctr">
                <a:lnSpc>
                  <a:spcPts val="1200"/>
                </a:lnSpc>
              </a:pPr>
              <a:r>
                <a:rPr lang="en-US" sz="1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(Capacitance, resistance, inductance)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442AFEA-D919-4AA7-A260-1B737A8C3AD9}"/>
                  </a:ext>
                </a:extLst>
              </p:cNvPr>
              <p:cNvSpPr txBox="1"/>
              <p:nvPr/>
            </p:nvSpPr>
            <p:spPr>
              <a:xfrm>
                <a:off x="167294" y="3995789"/>
                <a:ext cx="10038944" cy="1969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SLVT device with 32 fingers.</a:t>
                </a:r>
              </a:p>
              <a:p>
                <a:r>
                  <a:rPr 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Gate finger pitch is (2xCPP) 2:1 above minimum:</a:t>
                </a:r>
                <a:b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Allows placement of sufficient number of </a:t>
                </a:r>
                <a:r>
                  <a:rPr lang="en-US" sz="2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vias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Satisfy electro-migration limits, when operating at 0.3mA/</a:t>
                </a:r>
                <a:r>
                  <a:rPr lang="en-US" sz="2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μm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Minimize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ds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gs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overlap capacitance.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442AFEA-D919-4AA7-A260-1B737A8C3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94" y="3995789"/>
                <a:ext cx="10038944" cy="1969065"/>
              </a:xfrm>
              <a:prstGeom prst="rect">
                <a:avLst/>
              </a:prstGeom>
              <a:blipFill>
                <a:blip r:embed="rId4"/>
                <a:stretch>
                  <a:fillRect l="-911" t="-2477" b="-4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8469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E8845-2643-4E22-9E34-F78C58EE4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Characterization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094DD5-0351-4B7E-8EEF-F7490D094E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89DBDD-0A3F-49A1-B29E-8116186626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459" y="965145"/>
            <a:ext cx="5774970" cy="333001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C7F0272-A3C2-4630-A1FC-D7B2AC80A402}"/>
              </a:ext>
            </a:extLst>
          </p:cNvPr>
          <p:cNvSpPr/>
          <p:nvPr/>
        </p:nvSpPr>
        <p:spPr>
          <a:xfrm>
            <a:off x="3217372" y="2412279"/>
            <a:ext cx="278183" cy="2590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70AC14A-971E-4736-B990-2D13367AF625}"/>
              </a:ext>
            </a:extLst>
          </p:cNvPr>
          <p:cNvSpPr/>
          <p:nvPr/>
        </p:nvSpPr>
        <p:spPr>
          <a:xfrm>
            <a:off x="3829496" y="2394523"/>
            <a:ext cx="278183" cy="259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04D6AD6-AD74-439D-AAD9-B0EB2DBC68BD}"/>
              </a:ext>
            </a:extLst>
          </p:cNvPr>
          <p:cNvCxnSpPr/>
          <p:nvPr/>
        </p:nvCxnSpPr>
        <p:spPr>
          <a:xfrm flipH="1">
            <a:off x="2692382" y="2541791"/>
            <a:ext cx="483390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CA4383B-D0EA-4AF6-B09B-535F1B581D4B}"/>
              </a:ext>
            </a:extLst>
          </p:cNvPr>
          <p:cNvCxnSpPr>
            <a:cxnSpLocks/>
          </p:cNvCxnSpPr>
          <p:nvPr/>
        </p:nvCxnSpPr>
        <p:spPr>
          <a:xfrm>
            <a:off x="4120965" y="2524035"/>
            <a:ext cx="406404" cy="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A0CAE755-5877-4CB1-A834-41BFE81A6404}"/>
              </a:ext>
            </a:extLst>
          </p:cNvPr>
          <p:cNvSpPr/>
          <p:nvPr/>
        </p:nvSpPr>
        <p:spPr>
          <a:xfrm>
            <a:off x="4555162" y="1131908"/>
            <a:ext cx="229904" cy="2478252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4DD2871-8167-4E68-BF90-62A298673F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8984" y="885419"/>
            <a:ext cx="4654407" cy="34378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F183D90-0E0E-4115-AD81-04B0EEF5B9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37458" y="1607443"/>
            <a:ext cx="362617" cy="16096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64CB9E6-C962-48BD-AF06-11AFB29365A2}"/>
              </a:ext>
            </a:extLst>
          </p:cNvPr>
          <p:cNvSpPr txBox="1"/>
          <p:nvPr/>
        </p:nvSpPr>
        <p:spPr>
          <a:xfrm>
            <a:off x="141657" y="4530333"/>
            <a:ext cx="10038944" cy="1599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At current density of 0.3 mA/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μm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4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~ 300GHz referenced to bottom Metal Layer (M1).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4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~ 250 GHz referenced to top Metal layer (LB/ Aluminum).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4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5.5 dB and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NF</a:t>
            </a:r>
            <a:r>
              <a:rPr lang="en-US" sz="24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min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3.9 dB @ 135 GHz.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803D45-BDF8-45B9-B99C-D4865D34ACB3}"/>
              </a:ext>
            </a:extLst>
          </p:cNvPr>
          <p:cNvSpPr/>
          <p:nvPr/>
        </p:nvSpPr>
        <p:spPr>
          <a:xfrm>
            <a:off x="8425382" y="1122330"/>
            <a:ext cx="243630" cy="248783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5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25BA4-000F-4916-86FF-9387BEC87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 Design- LNA/PA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16670A-DE58-4203-9E95-718C8A1B8D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10" descr="https://dl.boxcloud.com/api/2.0/internal_files/377847292421/versions/399977457957/representations/png_paged_2048x2048/content/1.png?access_token=1!ZUMG3idAf27X6YqDE5cH6vfRox6Orsmqnlq2eA-W1Q-A8_2oKLgqGASENyX8vd_mM4bwAH3mIRPtWvJFS7eYinzVSWurUNS_6dhJ8j4vpNkTIk8IvKKMBtOBUx6fHD09GYQYrpzyYhch1L4937wnxWT89VhofgnHYyTf1cHSbudyLQvTTQb4dZ9RKrES8dBbngvelv1SG5m5VDvjBZh15_P05M5rIW2l0iksXazy9rYFsYVIVZr-b3NmbiXfiXfecOF9QHQlu7GL-dLS-JCFpdEmfK6NIFmlXpSCD420Bpe1umicpjRI53GzndKMiE7TRPstWKF0mQwSoWhva_7Yh7hQt2Zr5mVn5bUaS9LvfAbAF1NoiQbWDdsd_eDiIcBgI7RC8ggnbY2R6fMNcwWHKt31r1WY7ieU_chb2EFlYWe2JeTD6hKWgfYSsoS3b_3zZYS3etwKFhmTXSm0IucQiW939oXBQq3QeB_8IOT_hHDZ8utn3Y9P6OHy1Y5dPjE8IK6KS_Ax4twrZMqsDwoXZdlB6LlTGsrd0RbEFIW-fGrgSd0gftczfPQyZnCr0QWi4Q..&amp;box_client_name=box-content-preview&amp;box_client_version=1.65.1">
            <a:extLst>
              <a:ext uri="{FF2B5EF4-FFF2-40B4-BE49-F238E27FC236}">
                <a16:creationId xmlns:a16="http://schemas.microsoft.com/office/drawing/2014/main" id="{90E44FAB-BF5A-4108-89F6-24376B806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099" y="1047232"/>
            <a:ext cx="6679002" cy="186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38E9E3A-DB14-42A6-8A62-31A70713A4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468" y="3227614"/>
            <a:ext cx="6733107" cy="25908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4ABFFC2-4DBC-4F63-9EA4-503A08A8E612}"/>
              </a:ext>
            </a:extLst>
          </p:cNvPr>
          <p:cNvCxnSpPr/>
          <p:nvPr/>
        </p:nvCxnSpPr>
        <p:spPr>
          <a:xfrm flipH="1">
            <a:off x="318099" y="2915918"/>
            <a:ext cx="3558576" cy="311696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F2629A-BC7C-4C0E-8992-7887293F098F}"/>
              </a:ext>
            </a:extLst>
          </p:cNvPr>
          <p:cNvCxnSpPr>
            <a:cxnSpLocks/>
          </p:cNvCxnSpPr>
          <p:nvPr/>
        </p:nvCxnSpPr>
        <p:spPr>
          <a:xfrm flipH="1" flipV="1">
            <a:off x="4642449" y="2915918"/>
            <a:ext cx="2345126" cy="263193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71ADE28-5E3B-4E9D-839D-E2759F7BC0BA}"/>
              </a:ext>
            </a:extLst>
          </p:cNvPr>
          <p:cNvSpPr/>
          <p:nvPr/>
        </p:nvSpPr>
        <p:spPr>
          <a:xfrm rot="21169231">
            <a:off x="3279876" y="4685227"/>
            <a:ext cx="1284756" cy="54000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A32098-64AC-4EB2-AF29-96B04107C904}"/>
              </a:ext>
            </a:extLst>
          </p:cNvPr>
          <p:cNvSpPr txBox="1"/>
          <p:nvPr/>
        </p:nvSpPr>
        <p:spPr>
          <a:xfrm rot="21180000">
            <a:off x="3085797" y="5222912"/>
            <a:ext cx="2262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Apmom</a:t>
            </a:r>
            <a:r>
              <a:rPr lang="en-US" b="1" dirty="0">
                <a:solidFill>
                  <a:schemeClr val="bg1"/>
                </a:solidFill>
              </a:rPr>
              <a:t> capacitors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FA0BBA-4034-4483-9A13-747D4A82F768}"/>
              </a:ext>
            </a:extLst>
          </p:cNvPr>
          <p:cNvSpPr txBox="1"/>
          <p:nvPr/>
        </p:nvSpPr>
        <p:spPr>
          <a:xfrm rot="3785632">
            <a:off x="1890554" y="3793370"/>
            <a:ext cx="79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Drain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1CFE9F-455B-4D8C-B148-FE9EB1A1E6C6}"/>
              </a:ext>
            </a:extLst>
          </p:cNvPr>
          <p:cNvSpPr txBox="1"/>
          <p:nvPr/>
        </p:nvSpPr>
        <p:spPr>
          <a:xfrm rot="3785632">
            <a:off x="4688946" y="3473837"/>
            <a:ext cx="79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LB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61AAC5-E76E-4CC9-A3F4-969280BE6E4C}"/>
              </a:ext>
            </a:extLst>
          </p:cNvPr>
          <p:cNvSpPr txBox="1"/>
          <p:nvPr/>
        </p:nvSpPr>
        <p:spPr>
          <a:xfrm rot="3785632">
            <a:off x="5181170" y="4523415"/>
            <a:ext cx="79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LB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FDD21B-9267-4F93-B78C-C9F0F65FBEC7}"/>
              </a:ext>
            </a:extLst>
          </p:cNvPr>
          <p:cNvSpPr txBox="1"/>
          <p:nvPr/>
        </p:nvSpPr>
        <p:spPr>
          <a:xfrm rot="3785632">
            <a:off x="2371295" y="4894890"/>
            <a:ext cx="79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Gate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A74B40-8569-4F6A-9824-0599EDC81E99}"/>
              </a:ext>
            </a:extLst>
          </p:cNvPr>
          <p:cNvSpPr txBox="1"/>
          <p:nvPr/>
        </p:nvSpPr>
        <p:spPr>
          <a:xfrm>
            <a:off x="7315621" y="1304012"/>
            <a:ext cx="472571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4-stage differential CS </a:t>
            </a:r>
            <a:r>
              <a:rPr lang="en-US" sz="2200">
                <a:latin typeface="Calibri" panose="020F0502020204030204" pitchFamily="34" charset="0"/>
                <a:cs typeface="Calibri" panose="020F0502020204030204" pitchFamily="34" charset="0"/>
              </a:rPr>
              <a:t>amplifier     </a:t>
            </a:r>
          </a:p>
          <a:p>
            <a:r>
              <a:rPr lang="en-US" sz="2200">
                <a:latin typeface="Calibri" panose="020F0502020204030204" pitchFamily="34" charset="0"/>
                <a:cs typeface="Calibri" panose="020F0502020204030204" pitchFamily="34" charset="0"/>
              </a:rPr>
              <a:t>     Capacitive neutralization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First </a:t>
            </a:r>
            <a:r>
              <a:rPr lang="en-US" sz="2200">
                <a:latin typeface="Calibri" panose="020F0502020204030204" pitchFamily="34" charset="0"/>
                <a:cs typeface="Calibri" panose="020F0502020204030204" pitchFamily="34" charset="0"/>
              </a:rPr>
              <a:t>stage optimized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for Noise Figure.</a:t>
            </a: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>
                <a:latin typeface="Calibri" panose="020F0502020204030204" pitchFamily="34" charset="0"/>
                <a:cs typeface="Calibri" panose="020F0502020204030204" pitchFamily="34" charset="0"/>
              </a:rPr>
              <a:t>Last stage tuning: maximum P</a:t>
            </a:r>
            <a:r>
              <a:rPr lang="en-US" sz="2200" baseline="-25000">
                <a:latin typeface="Calibri" panose="020F0502020204030204" pitchFamily="34" charset="0"/>
                <a:cs typeface="Calibri" panose="020F0502020204030204" pitchFamily="34" charset="0"/>
              </a:rPr>
              <a:t>out</a:t>
            </a:r>
            <a:r>
              <a:rPr lang="en-US" sz="220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>
                <a:latin typeface="Calibri" panose="020F0502020204030204" pitchFamily="34" charset="0"/>
                <a:cs typeface="Calibri" panose="020F0502020204030204" pitchFamily="34" charset="0"/>
              </a:rPr>
              <a:t>Staggered inter-stage tuning</a:t>
            </a:r>
            <a:br>
              <a:rPr lang="en-US" sz="22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>
                <a:latin typeface="Calibri" panose="020F0502020204030204" pitchFamily="34" charset="0"/>
                <a:cs typeface="Calibri" panose="020F0502020204030204" pitchFamily="34" charset="0"/>
              </a:rPr>
              <a:t>     →wider bandwidth.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697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02F22-488A-4122-BEDB-5AAB6F24C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LNA/PA Simulation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0DAE84-CE4D-4967-914A-12F021095B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4E6E08D-69B2-4FEB-840E-862B9B3B9D13}"/>
              </a:ext>
            </a:extLst>
          </p:cNvPr>
          <p:cNvGrpSpPr/>
          <p:nvPr/>
        </p:nvGrpSpPr>
        <p:grpSpPr>
          <a:xfrm>
            <a:off x="225191" y="848182"/>
            <a:ext cx="5445767" cy="3737448"/>
            <a:chOff x="200024" y="848181"/>
            <a:chExt cx="5749296" cy="394576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FFF15B4-C751-4AD3-BD58-F79826C5C3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0024" y="848181"/>
              <a:ext cx="5749296" cy="3945761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C985513-7D9B-4F8C-9CD3-6F70CAAA9355}"/>
                </a:ext>
              </a:extLst>
            </p:cNvPr>
            <p:cNvSpPr/>
            <p:nvPr/>
          </p:nvSpPr>
          <p:spPr>
            <a:xfrm>
              <a:off x="991258" y="2798201"/>
              <a:ext cx="1466850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A86A56-0E45-4975-AFB1-D2AD4B0B548E}"/>
                </a:ext>
              </a:extLst>
            </p:cNvPr>
            <p:cNvSpPr/>
            <p:nvPr/>
          </p:nvSpPr>
          <p:spPr>
            <a:xfrm>
              <a:off x="1014119" y="3401197"/>
              <a:ext cx="1466850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1B132DF-5890-4A47-9FF5-B6D62D3492B2}"/>
                </a:ext>
              </a:extLst>
            </p:cNvPr>
            <p:cNvSpPr/>
            <p:nvPr/>
          </p:nvSpPr>
          <p:spPr>
            <a:xfrm>
              <a:off x="1004593" y="3991744"/>
              <a:ext cx="1466850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7ACBEF-A178-4D8A-AA93-AFCF5688044F}"/>
                </a:ext>
              </a:extLst>
            </p:cNvPr>
            <p:cNvSpPr/>
            <p:nvPr/>
          </p:nvSpPr>
          <p:spPr>
            <a:xfrm rot="5400000">
              <a:off x="1823058" y="3379031"/>
              <a:ext cx="1218664" cy="51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D228694-E878-434E-8E4C-E7743D391FA1}"/>
                </a:ext>
              </a:extLst>
            </p:cNvPr>
            <p:cNvSpPr/>
            <p:nvPr/>
          </p:nvSpPr>
          <p:spPr>
            <a:xfrm rot="5400000">
              <a:off x="439761" y="3373568"/>
              <a:ext cx="1200152" cy="51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D3FCA60-5E69-4744-8094-B0F1E1E39FFF}"/>
              </a:ext>
            </a:extLst>
          </p:cNvPr>
          <p:cNvGrpSpPr/>
          <p:nvPr/>
        </p:nvGrpSpPr>
        <p:grpSpPr>
          <a:xfrm>
            <a:off x="6192758" y="859540"/>
            <a:ext cx="5838855" cy="3555144"/>
            <a:chOff x="6192758" y="943430"/>
            <a:chExt cx="5838855" cy="355514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E497A3B-7C1C-4E06-9614-6532B3F21E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92758" y="943430"/>
              <a:ext cx="5838855" cy="3555144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F5709CE-0D0E-4B35-99CD-B29E1F46356F}"/>
                </a:ext>
              </a:extLst>
            </p:cNvPr>
            <p:cNvSpPr/>
            <p:nvPr/>
          </p:nvSpPr>
          <p:spPr>
            <a:xfrm>
              <a:off x="7605019" y="3249375"/>
              <a:ext cx="1491356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A5A513C-5F75-4385-8380-ABA2E8B4E764}"/>
                </a:ext>
              </a:extLst>
            </p:cNvPr>
            <p:cNvSpPr/>
            <p:nvPr/>
          </p:nvSpPr>
          <p:spPr>
            <a:xfrm>
              <a:off x="7557393" y="3562907"/>
              <a:ext cx="1691381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26E4C0E-53B6-4FE1-92AE-9C1ECCB64434}"/>
                </a:ext>
              </a:extLst>
            </p:cNvPr>
            <p:cNvSpPr/>
            <p:nvPr/>
          </p:nvSpPr>
          <p:spPr>
            <a:xfrm>
              <a:off x="7583588" y="3904219"/>
              <a:ext cx="1665186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E7F3CCC-A69A-4EC2-A7C3-41ABB3852478}"/>
                </a:ext>
              </a:extLst>
            </p:cNvPr>
            <p:cNvSpPr/>
            <p:nvPr/>
          </p:nvSpPr>
          <p:spPr>
            <a:xfrm rot="5400000" flipV="1">
              <a:off x="7448770" y="3396101"/>
              <a:ext cx="339172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315AC24-0B89-4E20-A537-D9993FE3D969}"/>
                </a:ext>
              </a:extLst>
            </p:cNvPr>
            <p:cNvSpPr/>
            <p:nvPr/>
          </p:nvSpPr>
          <p:spPr>
            <a:xfrm rot="5400000" flipV="1">
              <a:off x="7414002" y="3729714"/>
              <a:ext cx="339172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E561829-3238-4F2B-831B-963E46BD141A}"/>
                </a:ext>
              </a:extLst>
            </p:cNvPr>
            <p:cNvSpPr/>
            <p:nvPr/>
          </p:nvSpPr>
          <p:spPr>
            <a:xfrm rot="5400000" flipV="1">
              <a:off x="8922985" y="3406142"/>
              <a:ext cx="339172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241C6-AB52-4B77-A3C2-C28D4E941E07}"/>
                </a:ext>
              </a:extLst>
            </p:cNvPr>
            <p:cNvSpPr/>
            <p:nvPr/>
          </p:nvSpPr>
          <p:spPr>
            <a:xfrm rot="5400000" flipV="1">
              <a:off x="9071063" y="3729714"/>
              <a:ext cx="339172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8A77FE25-EFD3-4105-9762-055D2DBA892C}"/>
              </a:ext>
            </a:extLst>
          </p:cNvPr>
          <p:cNvSpPr/>
          <p:nvPr/>
        </p:nvSpPr>
        <p:spPr>
          <a:xfrm>
            <a:off x="361149" y="4651245"/>
            <a:ext cx="10149833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94944" eaLnBrk="1" hangingPunct="1">
              <a:lnSpc>
                <a:spcPct val="120000"/>
              </a:lnSpc>
              <a:buClr>
                <a:schemeClr val="accent1"/>
              </a:buClr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Simulated S</a:t>
            </a:r>
            <a:r>
              <a:rPr lang="en-US" sz="2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is 16dB with 40GHz 3-dB BW.</a:t>
            </a:r>
          </a:p>
          <a:p>
            <a:pPr defTabSz="694944" eaLnBrk="1" hangingPunct="1">
              <a:lnSpc>
                <a:spcPct val="120000"/>
              </a:lnSpc>
              <a:buClr>
                <a:schemeClr val="accent1"/>
              </a:buClr>
            </a:pP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2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sat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is 4.5dBm, while P</a:t>
            </a:r>
            <a:r>
              <a:rPr lang="en-US" sz="2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1dB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is 1.8dBm.</a:t>
            </a:r>
          </a:p>
          <a:p>
            <a:pPr defTabSz="694944" eaLnBrk="1" hangingPunct="1">
              <a:lnSpc>
                <a:spcPct val="120000"/>
              </a:lnSpc>
              <a:buClr>
                <a:schemeClr val="accent1"/>
              </a:buClr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Power consumption: 0.8V, 60mA →48mW.</a:t>
            </a:r>
          </a:p>
        </p:txBody>
      </p:sp>
    </p:spTree>
    <p:extLst>
      <p:ext uri="{BB962C8B-B14F-4D97-AF65-F5344CB8AC3E}">
        <p14:creationId xmlns:p14="http://schemas.microsoft.com/office/powerpoint/2010/main" val="3760578546"/>
      </p:ext>
    </p:extLst>
  </p:cSld>
  <p:clrMapOvr>
    <a:masterClrMapping/>
  </p:clrMapOvr>
</p:sld>
</file>

<file path=ppt/theme/theme1.xml><?xml version="1.0" encoding="utf-8"?>
<a:theme xmlns:a="http://schemas.openxmlformats.org/drawingml/2006/main" name="IMS2017_OP_r1a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S2017_OP_r1ac" id="{E254AC6C-FA64-4698-934A-7A976E7E81ED}" vid="{877A9143-CBFC-4C11-BE25-6AA951D0C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17844</TotalTime>
  <Words>727</Words>
  <Application>Microsoft Office PowerPoint</Application>
  <PresentationFormat>Widescreen</PresentationFormat>
  <Paragraphs>216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SimSun</vt:lpstr>
      <vt:lpstr>Arial</vt:lpstr>
      <vt:lpstr>Wingdings</vt:lpstr>
      <vt:lpstr>Arial Narrow</vt:lpstr>
      <vt:lpstr>Franklin Gothic Book</vt:lpstr>
      <vt:lpstr>Intel Clear Light</vt:lpstr>
      <vt:lpstr>Times New Roman</vt:lpstr>
      <vt:lpstr>Cambria Math</vt:lpstr>
      <vt:lpstr>Calibri</vt:lpstr>
      <vt:lpstr>IMS2017_OP_r1ac</vt:lpstr>
      <vt:lpstr>KGPlot</vt:lpstr>
      <vt:lpstr>PowerPoint Presentation</vt:lpstr>
      <vt:lpstr>Outline</vt:lpstr>
      <vt:lpstr>Motivation and Applications</vt:lpstr>
      <vt:lpstr>Receiver Architecture</vt:lpstr>
      <vt:lpstr>Transmitter Architecture</vt:lpstr>
      <vt:lpstr>Technology Characterization</vt:lpstr>
      <vt:lpstr>Technology Characterization</vt:lpstr>
      <vt:lpstr>Circuit Design- LNA/PA</vt:lpstr>
      <vt:lpstr>LNA/PA Simulation</vt:lpstr>
      <vt:lpstr>Circuit Design- Down Conversion Mixer</vt:lpstr>
      <vt:lpstr>Circuit Design- Transimpedance Amplifier</vt:lpstr>
      <vt:lpstr>Frequency Multiplier Simulations</vt:lpstr>
      <vt:lpstr>Receiver Measurements</vt:lpstr>
      <vt:lpstr>Receiver Measurements</vt:lpstr>
      <vt:lpstr>Transmitter Measurements</vt:lpstr>
      <vt:lpstr>Transmitter Measurements</vt:lpstr>
      <vt:lpstr>Comparison with state of the art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sleistner</dc:creator>
  <cp:keywords>CTPClassification=CTP_NT</cp:keywords>
  <cp:lastModifiedBy>Ali Farid</cp:lastModifiedBy>
  <cp:revision>713</cp:revision>
  <cp:lastPrinted>2015-10-12T17:01:40Z</cp:lastPrinted>
  <dcterms:created xsi:type="dcterms:W3CDTF">2011-11-17T21:50:28Z</dcterms:created>
  <dcterms:modified xsi:type="dcterms:W3CDTF">2019-06-01T20:37:27Z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59530c4c-c408-46c0-8a19-abd1db113772</vt:lpwstr>
  </property>
  <property fmtid="{D5CDD505-2E9C-101B-9397-08002B2CF9AE}" pid="3" name="CTP_TimeStamp">
    <vt:lpwstr>2019-03-09 23:19:09Z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