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67" r:id="rId1"/>
    <p:sldMasterId id="2147483681" r:id="rId2"/>
  </p:sldMasterIdLst>
  <p:notesMasterIdLst>
    <p:notesMasterId r:id="rId29"/>
  </p:notesMasterIdLst>
  <p:handoutMasterIdLst>
    <p:handoutMasterId r:id="rId30"/>
  </p:handoutMasterIdLst>
  <p:sldIdLst>
    <p:sldId id="541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2" r:id="rId16"/>
    <p:sldId id="281" r:id="rId17"/>
    <p:sldId id="538" r:id="rId18"/>
    <p:sldId id="539" r:id="rId19"/>
    <p:sldId id="542" r:id="rId20"/>
    <p:sldId id="503" r:id="rId21"/>
    <p:sldId id="527" r:id="rId22"/>
    <p:sldId id="529" r:id="rId23"/>
    <p:sldId id="536" r:id="rId24"/>
    <p:sldId id="506" r:id="rId25"/>
    <p:sldId id="530" r:id="rId26"/>
    <p:sldId id="531" r:id="rId27"/>
    <p:sldId id="268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8E2"/>
    <a:srgbClr val="FDF2CB"/>
    <a:srgbClr val="F8F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 autoAdjust="0"/>
    <p:restoredTop sz="94630" autoAdjust="0"/>
  </p:normalViewPr>
  <p:slideViewPr>
    <p:cSldViewPr snapToGrid="0">
      <p:cViewPr varScale="1">
        <p:scale>
          <a:sx n="140" d="100"/>
          <a:sy n="140" d="100"/>
        </p:scale>
        <p:origin x="123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80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279E9-4328-40E1-AFC5-D6F134610865}" type="datetimeFigureOut">
              <a:rPr lang="en-GB" smtClean="0"/>
              <a:pPr/>
              <a:t>10/05/2020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606B8-80ED-4F98-BCD4-3E46E05144C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735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90657B-7CFE-4BB6-ABDB-500113D6A5F7}" type="datetimeFigureOut">
              <a:rPr lang="en-US"/>
              <a:pPr/>
              <a:t>5/10/2020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C99933-CA20-47DA-BA25-89F38EB0CC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0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>
              <a:spcBef>
                <a:spcPct val="0"/>
              </a:spcBef>
              <a:defRPr/>
            </a:pPr>
            <a:fld id="{2308E02E-B349-3043-840A-2A1CFE34D403}" type="slidenum">
              <a:rPr lang="en-US" altLang="en-US" sz="1000" i="1">
                <a:solidFill>
                  <a:srgbClr val="000000"/>
                </a:solidFill>
              </a:rPr>
              <a:pPr eaLnBrk="0" hangingPunct="0">
                <a:spcBef>
                  <a:spcPct val="0"/>
                </a:spcBef>
                <a:defRPr/>
              </a:pPr>
              <a:t>2</a:t>
            </a:fld>
            <a:endParaRPr lang="en-US" altLang="en-US" sz="1000" i="1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346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99933-CA20-47DA-BA25-89F38EB0CCF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99933-CA20-47DA-BA25-89F38EB0CCF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98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BFB5C20B-AF64-49BE-8DFD-022367EA20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31126C-1C38-44BF-8F6B-590A23CB9B24}" type="slidenum">
              <a:rPr lang="en-US" altLang="en-US" sz="1000" smtClean="0"/>
              <a:pPr>
                <a:spcBef>
                  <a:spcPct val="0"/>
                </a:spcBef>
              </a:pPr>
              <a:t>23</a:t>
            </a:fld>
            <a:endParaRPr lang="en-US" altLang="en-US" sz="10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F01A17E-49F5-40D8-9768-56DF38E192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ADFBEC8-0FF7-47D1-851D-10DB15121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953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BFB5C20B-AF64-49BE-8DFD-022367EA20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31126C-1C38-44BF-8F6B-590A23CB9B24}" type="slidenum">
              <a:rPr lang="en-US" altLang="en-US" sz="1000" smtClean="0"/>
              <a:pPr>
                <a:spcBef>
                  <a:spcPct val="0"/>
                </a:spcBef>
              </a:pPr>
              <a:t>24</a:t>
            </a:fld>
            <a:endParaRPr lang="en-US" altLang="en-US" sz="10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F01A17E-49F5-40D8-9768-56DF38E192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ADFBEC8-0FF7-47D1-851D-10DB15121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6688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BFB5C20B-AF64-49BE-8DFD-022367EA20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31126C-1C38-44BF-8F6B-590A23CB9B24}" type="slidenum">
              <a:rPr lang="en-US" altLang="en-US" sz="1000" smtClean="0"/>
              <a:pPr>
                <a:spcBef>
                  <a:spcPct val="0"/>
                </a:spcBef>
              </a:pPr>
              <a:t>25</a:t>
            </a:fld>
            <a:endParaRPr lang="en-US" altLang="en-US" sz="10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7F01A17E-49F5-40D8-9768-56DF38E192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0ADFBEC8-0FF7-47D1-851D-10DB151211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891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>
              <a:spcBef>
                <a:spcPct val="0"/>
              </a:spcBef>
              <a:defRPr/>
            </a:pPr>
            <a:fld id="{2308E02E-B349-3043-840A-2A1CFE34D403}" type="slidenum">
              <a:rPr lang="en-US" altLang="en-US" sz="1000" i="1">
                <a:solidFill>
                  <a:srgbClr val="000000"/>
                </a:solidFill>
              </a:rPr>
              <a:pPr eaLnBrk="0" hangingPunct="0">
                <a:spcBef>
                  <a:spcPct val="0"/>
                </a:spcBef>
                <a:defRPr/>
              </a:pPr>
              <a:t>26</a:t>
            </a:fld>
            <a:endParaRPr lang="en-US" altLang="en-US" sz="1000" i="1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77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688" y="6229350"/>
            <a:ext cx="5029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950" y="5365750"/>
            <a:ext cx="19939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425" y="5481638"/>
            <a:ext cx="30289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6DD29-5715-428E-A2C9-E4688E88C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40307-3EED-4A16-8EB8-61FA27A60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ACE9F-ADBA-400B-AEAF-12552C2C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0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1F63-643A-408A-9438-386E72212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DE878-D203-42ED-A534-C3378060E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9B071-1E5D-48A7-A37D-1CC6E199AF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9DDDF-DB9F-432B-B436-A10D37A0A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FE343-4E2D-4326-9524-A0958A284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C8D00-66B7-4E74-B385-AE7F5EE8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25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FE55F-205B-48FF-A0CB-7160FF9DC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A6A4AE-EF3D-4909-8371-207832191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0CA79-2C81-49C3-A6F3-B83DD1368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C9E74-BE10-449C-A5BA-8546673C6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F138E-C89A-4D42-8923-96F0B7D59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65E3B-59B0-433E-A0EF-F229EF99A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29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23A09-4B1C-4757-9B7C-B0BEB0E4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E99DD-FD8B-4430-B30F-404E7D1C5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F6724-9784-4AF8-90BF-D6EA149D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84862-7F7D-416D-99A4-88EB80E30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BBB9F-ABB5-4C6D-AFE9-E99852A16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44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4A322C-F288-4B08-A354-F0BB632F7C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EEA1D3-1345-41A3-90FF-0F0BB9EA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45B07-A74A-4A3E-9AF8-EFCB0EC6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14B67-A98D-4A42-A134-CF037F9B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9DBC1-5F4E-4BFF-93C6-F0264FA0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77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005840"/>
            <a:ext cx="8595360" cy="5303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0343" y="274637"/>
            <a:ext cx="8595360" cy="64008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23360E-8CCE-44B0-A19A-4F504A923F5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58200" y="6492875"/>
            <a:ext cx="685800" cy="365125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/>
              <a:pPr>
                <a:buClr>
                  <a:prstClr val="black"/>
                </a:buCl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5291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FF42-44DB-41BE-B0D2-06A65280B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9A4F7B-C9DD-496F-851C-3933C4CBF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523AC-73CC-446F-BEE0-7FC4A0916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F0BFC-581A-40A6-AA39-36B726CE5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F2730-8B7F-491C-B8E7-68A6DAD46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25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D82E-43BE-42CE-960A-0C78DDF0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8EBF0-C496-401A-99D8-44FDAA24D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35016-A95B-462A-9E26-931BA6E5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BDC2-6837-4940-AC78-3362A49F7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F7F1D-C121-4728-8AA4-6307E2042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83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1716-482D-4EC4-9D1E-3E01AA26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BAE2C-89FF-4C49-A743-494E6CBA1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6047-4706-4C1A-99BB-D17B0125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562B9-5A08-4A5C-9C9D-644924077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BF153-7EA0-48F8-BFAD-7C9C799D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4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19308-E610-4D2D-91AE-A427F4DEB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13D35-C640-499D-B158-50652BA38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186CD-1E0B-4D05-BE13-583F35DC9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86DF20-3990-4CC3-8594-62A4CD685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24066-3C21-4B7A-A81D-061FC47E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7C04A-E970-4889-9554-A3E0D7E2E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65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4006-C2C6-470F-938E-D5F0E5C4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A14E1-869C-4E41-AF6A-6C9F2140C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DAB21-BDC4-44F1-AC0F-02278E8AC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E1373-8D04-40DF-80A0-C674F308F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C1141-A52C-45A9-8A3A-CD59DA020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8CB44D-2245-4823-9FC0-5ADA57A0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5BFBC-41AB-4057-AF46-34744BAF4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9DABB-E77E-4F65-AF8D-19BC6530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8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79919-DE2C-44DC-9B33-291410D8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206C8B-5169-44D1-88E8-DB2795C84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3B6CD4-7748-4B4A-8F38-1F95742AA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F5CEB-3F74-43F7-AB86-8A512B48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4638" y="274638"/>
            <a:ext cx="85947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74638" y="1006475"/>
            <a:ext cx="8594725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9BCC-686B-4ED0-B527-AF9C112DA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85000"/>
              </a:lnSpc>
              <a:buClr>
                <a:schemeClr val="tx1"/>
              </a:buClr>
              <a:buSzPct val="125000"/>
              <a:buFontTx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buClr>
                <a:prstClr val="black"/>
              </a:buClr>
              <a:defRPr/>
            </a:pPr>
            <a:fld id="{50306D62-1C83-439A-AA4C-C0F9A185B95C}" type="slidenum">
              <a:rPr lang="en-US" altLang="en-US"/>
              <a:pPr>
                <a:buClr>
                  <a:prstClr val="black"/>
                </a:buCl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29" name="Line 12"/>
          <p:cNvSpPr>
            <a:spLocks noChangeShapeType="1"/>
          </p:cNvSpPr>
          <p:nvPr userDrawn="1"/>
        </p:nvSpPr>
        <p:spPr bwMode="auto">
          <a:xfrm>
            <a:off x="0" y="947738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A11F8-81E9-49B0-BB26-7CF5204A5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912B5-6B0D-45A1-AE66-D3FA5B09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97022-5837-4F5A-97E9-8F5B4C344B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FB9F-07EA-4EAB-AB94-D1A1B8B35F8B}" type="datetimeFigureOut">
              <a:rPr lang="en-US" smtClean="0"/>
              <a:t>5/10/2020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1E5A9-C59F-4D1F-9014-8F8CA8494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A070E-2D25-4BBC-9530-81CF43BBE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1CE3C-E7FD-4D73-A0F9-28405A0A5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4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3.png"/><Relationship Id="rId4" Type="http://schemas.openxmlformats.org/officeDocument/2006/relationships/image" Target="../media/image52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6.wmf"/><Relationship Id="rId4" Type="http://schemas.openxmlformats.org/officeDocument/2006/relationships/oleObject" Target="../embeddings/oleObject5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jpeg"/><Relationship Id="rId5" Type="http://schemas.openxmlformats.org/officeDocument/2006/relationships/image" Target="../media/image25.tiff"/><Relationship Id="rId4" Type="http://schemas.openxmlformats.org/officeDocument/2006/relationships/image" Target="../media/image2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CFA6-85B8-4B79-8243-4395680B0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309" y="1060599"/>
            <a:ext cx="8119377" cy="1993503"/>
          </a:xfrm>
        </p:spPr>
        <p:txBody>
          <a:bodyPr>
            <a:noAutofit/>
          </a:bodyPr>
          <a:lstStyle/>
          <a:p>
            <a:r>
              <a:rPr lang="en-US" sz="4400" b="1" dirty="0"/>
              <a:t>A 140 GHz Two-Channel </a:t>
            </a:r>
            <a:br>
              <a:rPr lang="en-US" sz="4400" b="1" dirty="0"/>
            </a:br>
            <a:r>
              <a:rPr lang="en-US" sz="4400" b="1" dirty="0"/>
              <a:t>CMOS Transmitter using Low-Cost Packaging Technologies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77638-4281-40A6-AFFA-9B531BA95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7683" y="3488926"/>
            <a:ext cx="6668627" cy="177622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Arda Simsek</a:t>
            </a:r>
            <a:r>
              <a:rPr lang="en-US" altLang="en-US" baseline="30000" dirty="0">
                <a:latin typeface="Calibri" charset="0"/>
                <a:ea typeface="Calibri" charset="0"/>
                <a:cs typeface="Calibri" charset="0"/>
              </a:rPr>
              <a:t>1,2</a:t>
            </a:r>
            <a:r>
              <a:rPr lang="en-US" dirty="0"/>
              <a:t>, Ahmed S. H. Ahmed</a:t>
            </a:r>
            <a:r>
              <a:rPr lang="en-US" altLang="en-US" baseline="30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/>
              <a:t>, Ali A. Farid</a:t>
            </a:r>
            <a:r>
              <a:rPr lang="en-US" altLang="en-US" baseline="30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/>
              <a:t>, </a:t>
            </a:r>
            <a:r>
              <a:rPr lang="en-US" dirty="0" err="1"/>
              <a:t>Utku</a:t>
            </a:r>
            <a:r>
              <a:rPr lang="en-US" dirty="0"/>
              <a:t> Soylu</a:t>
            </a:r>
            <a:r>
              <a:rPr lang="en-US" altLang="en-US" baseline="30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/>
              <a:t> and </a:t>
            </a:r>
            <a:r>
              <a:rPr lang="en-US" b="1" dirty="0"/>
              <a:t>Mark J. W. Rodwell</a:t>
            </a:r>
            <a:r>
              <a:rPr lang="en-US" altLang="en-US" b="1" baseline="30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/>
              <a:t> </a:t>
            </a:r>
          </a:p>
          <a:p>
            <a:pPr>
              <a:spcBef>
                <a:spcPts val="0"/>
              </a:spcBef>
            </a:pPr>
            <a:endParaRPr lang="en-US" altLang="en-US" sz="135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endParaRPr lang="en-US" altLang="en-US" sz="135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450"/>
              </a:spcBef>
            </a:pPr>
            <a:r>
              <a:rPr lang="en-US" altLang="en-US" sz="1350" baseline="30000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altLang="en-US" sz="1350" dirty="0">
                <a:latin typeface="Calibri" charset="0"/>
                <a:ea typeface="Calibri" charset="0"/>
                <a:cs typeface="Calibri" charset="0"/>
              </a:rPr>
              <a:t>University of California Santa Barbara, Santa Barbara, CA</a:t>
            </a:r>
          </a:p>
          <a:p>
            <a:pPr>
              <a:spcBef>
                <a:spcPts val="450"/>
              </a:spcBef>
            </a:pPr>
            <a:r>
              <a:rPr lang="en-US" altLang="en-US" sz="1350" baseline="30000" dirty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altLang="en-US" sz="1350" dirty="0">
                <a:latin typeface="Calibri" charset="0"/>
                <a:ea typeface="Calibri" charset="0"/>
                <a:cs typeface="Calibri" charset="0"/>
              </a:rPr>
              <a:t>Movandi, Irvine, CA</a:t>
            </a:r>
          </a:p>
        </p:txBody>
      </p:sp>
      <p:pic>
        <p:nvPicPr>
          <p:cNvPr id="1026" name="Picture 2" descr="csbseal.jpg (329×330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5593" y="5797401"/>
            <a:ext cx="973654" cy="97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340F7-F2E3-4E8C-9673-52A06EDE68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1" y="5899268"/>
            <a:ext cx="1857053" cy="77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8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 err="1"/>
              <a:t>Wirebond</a:t>
            </a:r>
            <a:r>
              <a:rPr lang="en-US" sz="4000" dirty="0"/>
              <a:t> Transition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10</a:t>
            </a:fld>
            <a:endParaRPr lang="en-US" alt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3BF38B-93BD-452C-A461-A0D1CF3A18F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884" y="2612041"/>
            <a:ext cx="3189728" cy="23478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320D8AA-1B05-44A4-93D0-C80EC55704B1}"/>
              </a:ext>
            </a:extLst>
          </p:cNvPr>
          <p:cNvGrpSpPr/>
          <p:nvPr/>
        </p:nvGrpSpPr>
        <p:grpSpPr>
          <a:xfrm>
            <a:off x="207146" y="2602232"/>
            <a:ext cx="5397680" cy="2357629"/>
            <a:chOff x="1315499" y="4567080"/>
            <a:chExt cx="5764252" cy="237005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28D91F3-3E3C-4AE8-A964-36F5072D85E7}"/>
                </a:ext>
              </a:extLst>
            </p:cNvPr>
            <p:cNvGrpSpPr/>
            <p:nvPr/>
          </p:nvGrpSpPr>
          <p:grpSpPr>
            <a:xfrm>
              <a:off x="1315499" y="4567080"/>
              <a:ext cx="3200368" cy="2370052"/>
              <a:chOff x="1315499" y="4265389"/>
              <a:chExt cx="3200368" cy="237005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0F8B7B0-A40B-4F88-BFFF-9EBB7EE4D6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89540" y="4287665"/>
                <a:ext cx="3126327" cy="2347776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E39EF43-3972-464E-A76B-C3B8761178CF}"/>
                  </a:ext>
                </a:extLst>
              </p:cNvPr>
              <p:cNvCxnSpPr/>
              <p:nvPr/>
            </p:nvCxnSpPr>
            <p:spPr bwMode="auto">
              <a:xfrm>
                <a:off x="1498847" y="4339829"/>
                <a:ext cx="11571" cy="1496827"/>
              </a:xfrm>
              <a:prstGeom prst="line">
                <a:avLst/>
              </a:prstGeom>
              <a:noFill/>
              <a:ln w="381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AF1E150-74B7-49D3-BF7C-60C29D3051D8}"/>
                  </a:ext>
                </a:extLst>
              </p:cNvPr>
              <p:cNvCxnSpPr/>
              <p:nvPr/>
            </p:nvCxnSpPr>
            <p:spPr bwMode="auto">
              <a:xfrm>
                <a:off x="2783317" y="4827886"/>
                <a:ext cx="0" cy="1575847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67740C-877C-4845-86F6-A00A906CBDC8}"/>
                  </a:ext>
                </a:extLst>
              </p:cNvPr>
              <p:cNvSpPr txBox="1"/>
              <p:nvPr/>
            </p:nvSpPr>
            <p:spPr>
              <a:xfrm>
                <a:off x="1315499" y="5646675"/>
                <a:ext cx="8868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latin typeface="Calibri" panose="020F0502020204030204" pitchFamily="34" charset="0"/>
                  </a:rPr>
                  <a:t>Ref. 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latin typeface="Calibri" panose="020F0502020204030204" pitchFamily="34" charset="0"/>
                  </a:rPr>
                  <a:t>plane-1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4CDF71-9F9B-49DE-9D85-5888571416F8}"/>
                  </a:ext>
                </a:extLst>
              </p:cNvPr>
              <p:cNvSpPr txBox="1"/>
              <p:nvPr/>
            </p:nvSpPr>
            <p:spPr>
              <a:xfrm>
                <a:off x="2175183" y="4265389"/>
                <a:ext cx="1199684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Ref. </a:t>
                </a:r>
              </a:p>
              <a:p>
                <a:pPr algn="ctr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6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plane-2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8E9FB19-9738-4E44-B0BE-2C7A68805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36031" y="4567082"/>
              <a:ext cx="2343720" cy="2370054"/>
            </a:xfrm>
            <a:prstGeom prst="rect">
              <a:avLst/>
            </a:prstGeom>
          </p:spPr>
        </p:pic>
      </p:grpSp>
      <p:sp>
        <p:nvSpPr>
          <p:cNvPr id="42" name="Rectangle 3">
            <a:extLst>
              <a:ext uri="{FF2B5EF4-FFF2-40B4-BE49-F238E27FC236}">
                <a16:creationId xmlns:a16="http://schemas.microsoft.com/office/drawing/2014/main" id="{602B099A-A673-4AD5-98F1-F1AFC16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85" y="1061825"/>
            <a:ext cx="8693581" cy="146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CMOS GSG pads (75 um pitch) to 50 Ohm microstrip line transition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90 Ohm GCPW line as a series tuning element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Fringing capacitance between wide microstrip to ground provides shunt tuning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Ground vias with 6 mil diameter/4 mil edge spacing – adds additional inductance</a:t>
            </a:r>
          </a:p>
        </p:txBody>
      </p:sp>
      <p:sp>
        <p:nvSpPr>
          <p:cNvPr id="43" name="Rectangle 3">
            <a:extLst>
              <a:ext uri="{FF2B5EF4-FFF2-40B4-BE49-F238E27FC236}">
                <a16:creationId xmlns:a16="http://schemas.microsoft.com/office/drawing/2014/main" id="{0FFF1F88-22E3-4347-9FFC-272A4EEC9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86" y="5164020"/>
            <a:ext cx="6932514" cy="132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Insertion loss without the line =  </a:t>
            </a:r>
            <a:r>
              <a:rPr lang="en-US" altLang="en-US" sz="2000" dirty="0">
                <a:ea typeface="ＭＳ Ｐゴシック" panose="020B0600070205080204" pitchFamily="34" charset="-128"/>
              </a:rPr>
              <a:t>~ 1.8 dB @148 GHz</a:t>
            </a:r>
          </a:p>
          <a:p>
            <a:pPr marL="0" indent="0" eaLnBrk="1" hangingPunct="1">
              <a:buNone/>
            </a:pP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Insertion loss with the line =  </a:t>
            </a:r>
            <a:r>
              <a:rPr lang="en-US" altLang="en-US" sz="2000" dirty="0">
                <a:ea typeface="ＭＳ Ｐゴシック" panose="020B0600070205080204" pitchFamily="34" charset="-128"/>
              </a:rPr>
              <a:t>~ 2.5 dB @ 148 GHz</a:t>
            </a:r>
          </a:p>
          <a:p>
            <a:pPr marL="0" indent="0" eaLnBrk="1" hangingPunct="1">
              <a:buNone/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0.7 mil diameter gold wedge bonding with &lt; 250-300 </a:t>
            </a:r>
            <a:r>
              <a:rPr lang="el-GR" altLang="en-US" sz="2000" b="1" dirty="0">
                <a:ea typeface="ＭＳ Ｐゴシック" panose="020B0600070205080204" pitchFamily="34" charset="-128"/>
              </a:rPr>
              <a:t>μ</a:t>
            </a:r>
            <a:r>
              <a:rPr lang="en-US" altLang="en-US" sz="2000" b="1" dirty="0">
                <a:ea typeface="ＭＳ Ｐゴシック" panose="020B0600070205080204" pitchFamily="34" charset="-128"/>
              </a:rPr>
              <a:t>m length</a:t>
            </a:r>
          </a:p>
        </p:txBody>
      </p:sp>
    </p:spTree>
    <p:extLst>
      <p:ext uri="{BB962C8B-B14F-4D97-AF65-F5344CB8AC3E}">
        <p14:creationId xmlns:p14="http://schemas.microsoft.com/office/powerpoint/2010/main" val="259161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System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11</a:t>
            </a:fld>
            <a:endParaRPr lang="en-US" altLang="en-US" dirty="0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602B099A-A673-4AD5-98F1-F1AFC16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86" y="1019491"/>
            <a:ext cx="7714834" cy="113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b="1" u="sng" dirty="0">
                <a:ea typeface="ＭＳ Ｐゴシック" panose="020B0600070205080204" pitchFamily="34" charset="-128"/>
              </a:rPr>
              <a:t>2-channel transmitter board measurements:</a:t>
            </a:r>
          </a:p>
          <a:p>
            <a:pPr marL="0" lvl="0" indent="0">
              <a:buNone/>
            </a:pPr>
            <a:r>
              <a:rPr lang="en-US" sz="2000" dirty="0"/>
              <a:t>Data transmission and open eyes up to 14.4 Gb/s QPSK using 1-channel</a:t>
            </a:r>
          </a:p>
          <a:p>
            <a:pPr marL="400050" lvl="1" indent="0">
              <a:buNone/>
            </a:pPr>
            <a:r>
              <a:rPr lang="en-US" sz="2000" dirty="0"/>
              <a:t> @25 cm wireless distance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910C1D-5532-4C93-BF5F-AE225584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968" y="1820216"/>
            <a:ext cx="2895932" cy="29536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936B08-F669-4BF5-8099-8982824E62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5" y="2194560"/>
            <a:ext cx="3045082" cy="38864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56A4287-61A7-4B0A-B7A9-5A279B128C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782" y="2194560"/>
            <a:ext cx="2927031" cy="2036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A8AA58-3146-4AC6-9618-60DF45B49A25}"/>
              </a:ext>
            </a:extLst>
          </p:cNvPr>
          <p:cNvSpPr txBox="1"/>
          <p:nvPr/>
        </p:nvSpPr>
        <p:spPr>
          <a:xfrm>
            <a:off x="3313651" y="4780512"/>
            <a:ext cx="5638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Power combining experiment with 2 Tx channels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Tx-1 EIRP ~ 15 dBm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Tx-2 EIRP ~ 15 dBm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Combined EIRP ~ 20 dBm (ideally 6-dB higher)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Alignment and phases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imperfectly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System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12</a:t>
            </a:fld>
            <a:endParaRPr lang="en-US" altLang="en-US" dirty="0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602B099A-A673-4AD5-98F1-F1AFC16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86" y="1061826"/>
            <a:ext cx="8595360" cy="157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b="1" u="sng" dirty="0">
                <a:ea typeface="ＭＳ Ｐゴシック" panose="020B0600070205080204" pitchFamily="34" charset="-128"/>
              </a:rPr>
              <a:t>4-channel receiver board measurements:</a:t>
            </a:r>
          </a:p>
          <a:p>
            <a:pPr marL="0" lvl="0" indent="0">
              <a:buNone/>
            </a:pPr>
            <a:r>
              <a:rPr lang="en-US" sz="2000" dirty="0"/>
              <a:t>20-21 dB conversion gain (single ended) with 4-5 GHz 3-dB BW</a:t>
            </a:r>
          </a:p>
          <a:p>
            <a:pPr marL="0" lvl="0" indent="0">
              <a:buNone/>
            </a:pPr>
            <a:r>
              <a:rPr lang="en-US" sz="2000" dirty="0"/>
              <a:t>2 I/Q channels are shown here</a:t>
            </a:r>
          </a:p>
          <a:p>
            <a:pPr marL="0" lvl="0" indent="0">
              <a:buNone/>
            </a:pPr>
            <a:r>
              <a:rPr lang="en-US" sz="2000" dirty="0"/>
              <a:t>I2 channel has a problem in the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60CEE-67EC-4FA2-81B6-3A9C41070C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94" y="2633472"/>
            <a:ext cx="4686961" cy="4030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6FEFA0-6015-43AE-B945-DDCF8A35E4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429" y="1847649"/>
            <a:ext cx="3815512" cy="2614504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BAEA316-8169-4557-A855-AE141A960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525" y="4462153"/>
            <a:ext cx="3353319" cy="234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System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13</a:t>
            </a:fld>
            <a:endParaRPr lang="en-US" altLang="en-US" dirty="0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602B099A-A673-4AD5-98F1-F1AFC16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16" y="1006549"/>
            <a:ext cx="4900072" cy="135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b="1" u="sng" dirty="0">
                <a:ea typeface="ＭＳ Ｐゴシック" panose="020B0600070205080204" pitchFamily="34" charset="-128"/>
              </a:rPr>
              <a:t>1-channel transceiver measurements:</a:t>
            </a:r>
          </a:p>
          <a:p>
            <a:pPr marL="0" lvl="0" indent="0">
              <a:buNone/>
            </a:pPr>
            <a:r>
              <a:rPr lang="en-US" sz="1800" dirty="0"/>
              <a:t>25 cm wireless distance</a:t>
            </a:r>
          </a:p>
          <a:p>
            <a:pPr marL="0" lvl="0" indent="0">
              <a:buNone/>
            </a:pPr>
            <a:r>
              <a:rPr lang="en-US" sz="1800" dirty="0"/>
              <a:t>1-channel transmitter and receiver</a:t>
            </a:r>
          </a:p>
          <a:p>
            <a:pPr marL="0" lvl="0" indent="0">
              <a:buNone/>
            </a:pPr>
            <a:r>
              <a:rPr lang="en-US" sz="1800" dirty="0"/>
              <a:t>All losses de-embedded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FD35B-74D6-43F4-B1E2-46924B80B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70" y="2427606"/>
            <a:ext cx="4132563" cy="3089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DDCA1-695F-4C05-B322-C374173A23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563" y="4055662"/>
            <a:ext cx="3929257" cy="2802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B873A-D2F8-49BE-BDD1-A426E846A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4897" y="1163894"/>
            <a:ext cx="2069223" cy="2808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3A749-17E6-4546-B543-1D13E041B2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4495" y="1163892"/>
            <a:ext cx="2061697" cy="2808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BFA052-030D-4DEE-ADD1-DA89963C23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61" y="5505814"/>
            <a:ext cx="4480380" cy="13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System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14</a:t>
            </a:fld>
            <a:endParaRPr lang="en-US" altLang="en-US" dirty="0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602B099A-A673-4AD5-98F1-F1AFC16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13" y="1006547"/>
            <a:ext cx="4343051" cy="221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b="1" u="sng" dirty="0">
                <a:ea typeface="ＭＳ Ｐゴシック" panose="020B0600070205080204" pitchFamily="34" charset="-128"/>
              </a:rPr>
              <a:t>1-channel transceiver measurements:</a:t>
            </a:r>
          </a:p>
          <a:p>
            <a:pPr marL="0" lvl="0" indent="0">
              <a:buNone/>
            </a:pPr>
            <a:r>
              <a:rPr lang="en-US" sz="1800" dirty="0"/>
              <a:t>4096 x 400 symbol length from AWG</a:t>
            </a:r>
          </a:p>
          <a:p>
            <a:pPr marL="0" lvl="0" indent="0">
              <a:buNone/>
            </a:pPr>
            <a:r>
              <a:rPr lang="en-US" sz="1800" dirty="0"/>
              <a:t>BPSK modulation (same data on I/Q)</a:t>
            </a:r>
          </a:p>
          <a:p>
            <a:pPr marL="0" lvl="0" indent="0">
              <a:buNone/>
            </a:pPr>
            <a:r>
              <a:rPr lang="en-US" sz="1800" dirty="0"/>
              <a:t>Saved I/Q output using DSA</a:t>
            </a:r>
          </a:p>
          <a:p>
            <a:pPr marL="0" indent="0">
              <a:buNone/>
            </a:pPr>
            <a:r>
              <a:rPr lang="en-US" sz="1800" dirty="0"/>
              <a:t>Oversampling ratio of 8/10</a:t>
            </a:r>
          </a:p>
          <a:p>
            <a:pPr marL="0" lvl="0" indent="0">
              <a:buNone/>
            </a:pPr>
            <a:r>
              <a:rPr lang="en-US" sz="1800" dirty="0"/>
              <a:t>Offline MMSE channel equalization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4966A-BAE0-40D3-BA8B-E70E1A0DCE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093" y="4925951"/>
            <a:ext cx="3122738" cy="1875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5E84DA-4B0D-4907-9365-772CA6D5CD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16" y="3052309"/>
            <a:ext cx="3119615" cy="1873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F6805-C491-431C-AD92-D58EA739A8C3}"/>
              </a:ext>
            </a:extLst>
          </p:cNvPr>
          <p:cNvSpPr txBox="1"/>
          <p:nvPr/>
        </p:nvSpPr>
        <p:spPr>
          <a:xfrm>
            <a:off x="3320896" y="3713359"/>
            <a:ext cx="25838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 cm wireless data trans. &lt;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1x10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-5 </a:t>
            </a:r>
            <a:r>
              <a:rPr lang="en-US" sz="1600" baseline="300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BER w</a:t>
            </a: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ith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22 dB SNR (5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GBaud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 cm wireless data trans. &lt;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3x10</a:t>
            </a:r>
            <a:r>
              <a:rPr lang="en-US" sz="1600" baseline="30000"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BER with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19 dB SNR (5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GBaud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5C1957A-DC6C-454D-A2A4-EAC22CC86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4933" y="1006548"/>
            <a:ext cx="4809067" cy="249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C9E10899-66AB-4992-82F7-CD6D0482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0595" y="3442353"/>
            <a:ext cx="3093405" cy="311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6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Conclusion and </a:t>
            </a:r>
            <a:r>
              <a:rPr lang="en-US" sz="4000"/>
              <a:t>Future Direction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15</a:t>
            </a:fld>
            <a:endParaRPr lang="en-US" altLang="en-US" dirty="0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602B099A-A673-4AD5-98F1-F1AFC16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86" y="1061825"/>
            <a:ext cx="8812114" cy="23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Low-cost antenna design and measurements at D-Band</a:t>
            </a:r>
          </a:p>
          <a:p>
            <a:pPr eaLnBrk="1" hangingPunct="1"/>
            <a:r>
              <a:rPr lang="en-US" altLang="en-US" sz="1800" dirty="0" err="1">
                <a:ea typeface="ＭＳ Ｐゴシック" panose="020B0600070205080204" pitchFamily="34" charset="-128"/>
              </a:rPr>
              <a:t>Wirebond</a:t>
            </a:r>
            <a:r>
              <a:rPr lang="en-US" altLang="en-US" sz="1800" dirty="0">
                <a:ea typeface="ＭＳ Ｐゴシック" panose="020B0600070205080204" pitchFamily="34" charset="-128"/>
              </a:rPr>
              <a:t> transition design with &lt; 2 dB insertion loss above 140 GHz</a:t>
            </a:r>
          </a:p>
          <a:p>
            <a:pPr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Fully packaged, modular 2-channel transmitter and a fully packaged 4-channel receiver</a:t>
            </a:r>
          </a:p>
          <a:p>
            <a:pPr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Beamforming gain demonstrated for a simple 2-channel transmitter</a:t>
            </a:r>
          </a:p>
          <a:p>
            <a:pPr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1-channel wireless data transmission experiments using these boards: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10 cm wireless data transmission with </a:t>
            </a:r>
            <a:r>
              <a:rPr lang="en-US" sz="1800" dirty="0"/>
              <a:t>&lt; 1x10</a:t>
            </a:r>
            <a:r>
              <a:rPr lang="en-US" sz="1800" baseline="30000" dirty="0"/>
              <a:t>-5 </a:t>
            </a:r>
            <a:r>
              <a:rPr lang="en-US" sz="1800" dirty="0"/>
              <a:t>BER with 22 dB SNR (5 </a:t>
            </a:r>
            <a:r>
              <a:rPr lang="en-US" sz="1800" dirty="0" err="1"/>
              <a:t>Gbaud</a:t>
            </a:r>
            <a:r>
              <a:rPr lang="en-US" sz="1800" dirty="0"/>
              <a:t> BPSK)</a:t>
            </a:r>
          </a:p>
          <a:p>
            <a:pPr lvl="1"/>
            <a:r>
              <a:rPr lang="en-US" sz="1800" dirty="0"/>
              <a:t>25 cm wireless data transmission with &lt; 3x10</a:t>
            </a:r>
            <a:r>
              <a:rPr lang="en-US" sz="1800" baseline="30000" dirty="0"/>
              <a:t>-5</a:t>
            </a:r>
            <a:r>
              <a:rPr lang="en-US" sz="1800" dirty="0"/>
              <a:t> BER with 19 dB SNR (5 </a:t>
            </a:r>
            <a:r>
              <a:rPr lang="en-US" sz="1800" dirty="0" err="1"/>
              <a:t>Gbaud</a:t>
            </a:r>
            <a:r>
              <a:rPr lang="en-US" sz="1800" dirty="0"/>
              <a:t> BPSK)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altLang="en-US" sz="18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buNone/>
            </a:pPr>
            <a:endParaRPr lang="en-US" altLang="en-US" sz="1800" b="1" u="sng" dirty="0">
              <a:ea typeface="ＭＳ Ｐゴシック" panose="020B0600070205080204" pitchFamily="34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495DE1F-664D-44E2-A965-C168C285B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034" y="3429000"/>
            <a:ext cx="3222782" cy="225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800" b="1" u="sng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What is next?</a:t>
            </a:r>
          </a:p>
          <a:p>
            <a:pPr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Higher order modulation schemes, larger arrays</a:t>
            </a:r>
          </a:p>
          <a:p>
            <a:pPr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Multi-beam communications</a:t>
            </a:r>
          </a:p>
          <a:p>
            <a:pPr eaLnBrk="1" hangingPunct="1"/>
            <a:r>
              <a:rPr lang="en-US" altLang="en-US" sz="1800" dirty="0">
                <a:ea typeface="ＭＳ Ｐゴシック" panose="020B0600070205080204" pitchFamily="34" charset="-128"/>
              </a:rPr>
              <a:t>III-V PA integration for higher power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368E2EA-B4AF-44F4-AB52-0D3C63FDB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107" y="4035414"/>
            <a:ext cx="5658927" cy="28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computer, table, laptop, mouse&#10;&#10;Description automatically generated">
            <a:extLst>
              <a:ext uri="{FF2B5EF4-FFF2-40B4-BE49-F238E27FC236}">
                <a16:creationId xmlns:a16="http://schemas.microsoft.com/office/drawing/2014/main" id="{F4D9F65D-8754-46C4-ABCB-3E164C11D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60679" y="5047624"/>
            <a:ext cx="1667624" cy="17851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A224CB-6211-4B93-A632-7FD268B18E85}"/>
              </a:ext>
            </a:extLst>
          </p:cNvPr>
          <p:cNvCxnSpPr>
            <a:cxnSpLocks/>
          </p:cNvCxnSpPr>
          <p:nvPr/>
        </p:nvCxnSpPr>
        <p:spPr>
          <a:xfrm>
            <a:off x="5808034" y="5520267"/>
            <a:ext cx="1049966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915BF3A-DB5E-476D-9D74-E80E960C8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24" y="3446770"/>
            <a:ext cx="2746294" cy="14238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8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Acknowledgments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16</a:t>
            </a:fld>
            <a:endParaRPr lang="en-US" altLang="en-US" dirty="0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602B099A-A673-4AD5-98F1-F1AFC16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86" y="1061825"/>
            <a:ext cx="8812114" cy="23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b="1" dirty="0"/>
              <a:t>National Science Foundation (NSF)</a:t>
            </a:r>
            <a:r>
              <a:rPr lang="en-US" sz="2400" dirty="0"/>
              <a:t> </a:t>
            </a:r>
            <a:r>
              <a:rPr lang="en-US" sz="2400" dirty="0" err="1"/>
              <a:t>GigaNets</a:t>
            </a:r>
            <a:r>
              <a:rPr lang="en-US" sz="2400" dirty="0"/>
              <a:t> program, Contract NO. CNS-1518812</a:t>
            </a:r>
          </a:p>
          <a:p>
            <a:pPr lvl="0"/>
            <a:r>
              <a:rPr lang="en-US" sz="2400" b="1" dirty="0"/>
              <a:t>Global Foundries </a:t>
            </a:r>
            <a:r>
              <a:rPr lang="en-US" sz="2400" dirty="0"/>
              <a:t>for the 45 nm CMOS SOI chip fabrication</a:t>
            </a:r>
          </a:p>
          <a:p>
            <a:pPr lvl="0"/>
            <a:r>
              <a:rPr lang="en-US" sz="2400" b="1" dirty="0" err="1"/>
              <a:t>Advotech</a:t>
            </a:r>
            <a:r>
              <a:rPr lang="en-US" sz="2400" dirty="0"/>
              <a:t> for the assembly</a:t>
            </a:r>
          </a:p>
          <a:p>
            <a:r>
              <a:rPr lang="en-US" sz="2400" dirty="0"/>
              <a:t>Navneet Sharma, </a:t>
            </a:r>
            <a:r>
              <a:rPr lang="en-US" sz="2400" dirty="0" err="1"/>
              <a:t>Hamidreza</a:t>
            </a:r>
            <a:r>
              <a:rPr lang="en-US" sz="2400" dirty="0"/>
              <a:t> </a:t>
            </a:r>
            <a:r>
              <a:rPr lang="en-US" sz="2400" dirty="0" err="1"/>
              <a:t>Memerzadeh</a:t>
            </a:r>
            <a:r>
              <a:rPr lang="en-US" sz="2400" dirty="0"/>
              <a:t>, Nikolaus </a:t>
            </a:r>
            <a:r>
              <a:rPr lang="en-US" sz="2400" dirty="0" err="1"/>
              <a:t>Klammer</a:t>
            </a:r>
            <a:r>
              <a:rPr lang="en-US" sz="2400" dirty="0"/>
              <a:t> and Gary Xu at </a:t>
            </a:r>
            <a:r>
              <a:rPr lang="en-US" sz="2400" b="1" dirty="0"/>
              <a:t>Samsung Research America</a:t>
            </a:r>
            <a:r>
              <a:rPr lang="en-US" sz="2400" dirty="0"/>
              <a:t> for valuable suggestions and the measurement equipment. </a:t>
            </a:r>
          </a:p>
          <a:p>
            <a:r>
              <a:rPr lang="en-US" sz="2400" b="1" dirty="0"/>
              <a:t>Prof. James F. Buckwalter </a:t>
            </a:r>
            <a:r>
              <a:rPr lang="en-US" sz="2400" dirty="0"/>
              <a:t>for valuable comments. </a:t>
            </a:r>
          </a:p>
        </p:txBody>
      </p:sp>
    </p:spTree>
    <p:extLst>
      <p:ext uri="{BB962C8B-B14F-4D97-AF65-F5344CB8AC3E}">
        <p14:creationId xmlns:p14="http://schemas.microsoft.com/office/powerpoint/2010/main" val="15205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System Experiments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17</a:t>
            </a:fld>
            <a:endParaRPr lang="en-US" altLang="en-US" dirty="0"/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602B099A-A673-4AD5-98F1-F1AFC16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86" y="1019492"/>
            <a:ext cx="7714834" cy="54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b="1" u="sng" dirty="0">
                <a:ea typeface="ＭＳ Ｐゴシック" panose="020B0600070205080204" pitchFamily="34" charset="-128"/>
              </a:rPr>
              <a:t>2-channel transmitter board measurements: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CDA880F-16D3-499F-BE56-CCEBCDAA1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341877"/>
              </p:ext>
            </p:extLst>
          </p:nvPr>
        </p:nvGraphicFramePr>
        <p:xfrm>
          <a:off x="202370" y="2032000"/>
          <a:ext cx="8702046" cy="4371300"/>
        </p:xfrm>
        <a:graphic>
          <a:graphicData uri="http://schemas.openxmlformats.org/drawingml/2006/table">
            <a:tbl>
              <a:tblPr firstRow="1" firstCol="1" bandRow="1"/>
              <a:tblGrid>
                <a:gridCol w="1660297">
                  <a:extLst>
                    <a:ext uri="{9D8B030D-6E8A-4147-A177-3AD203B41FA5}">
                      <a16:colId xmlns:a16="http://schemas.microsoft.com/office/drawing/2014/main" val="2330603567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270171022"/>
                    </a:ext>
                  </a:extLst>
                </a:gridCol>
                <a:gridCol w="1591733">
                  <a:extLst>
                    <a:ext uri="{9D8B030D-6E8A-4147-A177-3AD203B41FA5}">
                      <a16:colId xmlns:a16="http://schemas.microsoft.com/office/drawing/2014/main" val="1379971988"/>
                    </a:ext>
                  </a:extLst>
                </a:gridCol>
                <a:gridCol w="1278467">
                  <a:extLst>
                    <a:ext uri="{9D8B030D-6E8A-4147-A177-3AD203B41FA5}">
                      <a16:colId xmlns:a16="http://schemas.microsoft.com/office/drawing/2014/main" val="1156181877"/>
                    </a:ext>
                  </a:extLst>
                </a:gridCol>
                <a:gridCol w="1293468">
                  <a:extLst>
                    <a:ext uri="{9D8B030D-6E8A-4147-A177-3AD203B41FA5}">
                      <a16:colId xmlns:a16="http://schemas.microsoft.com/office/drawing/2014/main" val="3970960853"/>
                    </a:ext>
                  </a:extLst>
                </a:gridCol>
                <a:gridCol w="1328681">
                  <a:extLst>
                    <a:ext uri="{9D8B030D-6E8A-4147-A177-3AD203B41FA5}">
                      <a16:colId xmlns:a16="http://schemas.microsoft.com/office/drawing/2014/main" val="805091291"/>
                    </a:ext>
                  </a:extLst>
                </a:gridCol>
              </a:tblGrid>
              <a:tr h="15211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Farid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et  al.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Visweswaran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 al.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Carpenter et al.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Sawaby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et al.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This Work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508235"/>
                  </a:ext>
                </a:extLst>
              </a:tr>
              <a:tr h="565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Technology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22nm FDSOI CMOS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28nm CMOS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250nm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InP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55nm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SiGe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HBT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45nm CMOS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6692167"/>
                  </a:ext>
                </a:extLst>
              </a:tr>
              <a:tr h="282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Freq. [GHz]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125-145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138-151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110-170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110-150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140-150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07711"/>
                  </a:ext>
                </a:extLst>
              </a:tr>
              <a:tr h="2829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Pout (dBm)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2.8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2.5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115648"/>
                  </a:ext>
                </a:extLst>
              </a:tr>
              <a:tr h="565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EIRP (dBm)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11.5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(2-Ch)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670028"/>
                  </a:ext>
                </a:extLst>
              </a:tr>
              <a:tr h="443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Data Rate (Gb/s)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44 (QPSK)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 (QPSK)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14.4 (QPSK)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1943043"/>
                  </a:ext>
                </a:extLst>
              </a:tr>
              <a:tr h="565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Pdc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[</a:t>
                      </a:r>
                      <a:r>
                        <a:rPr lang="en-US" sz="1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mW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198 (Rx)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196 (Tx)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 TRx)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357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TRx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 Tx)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(4 Tx)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812539"/>
                  </a:ext>
                </a:extLst>
              </a:tr>
              <a:tr h="565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Area [mm</a:t>
                      </a:r>
                      <a:r>
                        <a:rPr lang="en-AU" sz="1600" b="1" baseline="300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AU" sz="1600" b="1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]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1.44 (Tx)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1.44 (Rx)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6.5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(3 TRx)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2.34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(1 TRx)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90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(package)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2.94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(4 Tx)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210489"/>
                  </a:ext>
                </a:extLst>
              </a:tr>
              <a:tr h="5659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600" b="1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Integration</a:t>
                      </a:r>
                      <a:endParaRPr lang="en-US" sz="1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No Antenna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On-Chip Antenna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Wafer Probing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Off-Chip Antenna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400" dirty="0"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Off-Chip Antenna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110297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A6FA45A9-1150-4CC8-8864-E962F43A9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969" y="1487306"/>
            <a:ext cx="5364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4638" algn="l"/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4638" algn="l"/>
                <a:tab pos="457200" algn="l"/>
              </a:tabLst>
            </a:pPr>
            <a:r>
              <a:rPr kumimoji="0" lang="en-US" altLang="zh-CN" sz="1800" b="1" i="0" strike="noStrike" cap="none" normalizeH="0" baseline="0" dirty="0" bmk="OLE_LINK13">
                <a:ln>
                  <a:noFill/>
                </a:ln>
                <a:solidFill>
                  <a:srgbClr val="FF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Comparison between state-of-the art designs</a:t>
            </a:r>
            <a:endParaRPr kumimoji="0" lang="en-US" altLang="zh-CN" sz="1400" b="1" i="0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9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CFA6-85B8-4B79-8243-4395680B0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9396" y="2256964"/>
            <a:ext cx="4965208" cy="1172036"/>
          </a:xfrm>
        </p:spPr>
        <p:txBody>
          <a:bodyPr>
            <a:noAutofit/>
          </a:bodyPr>
          <a:lstStyle/>
          <a:p>
            <a:r>
              <a:rPr lang="en-US" sz="6600" b="1" dirty="0"/>
              <a:t>Back-up Slides</a:t>
            </a:r>
          </a:p>
        </p:txBody>
      </p:sp>
    </p:spTree>
    <p:extLst>
      <p:ext uri="{BB962C8B-B14F-4D97-AF65-F5344CB8AC3E}">
        <p14:creationId xmlns:p14="http://schemas.microsoft.com/office/powerpoint/2010/main" val="1383194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12901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Antenna Design and Measurements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89598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</a:rPr>
              <a:t>Unit cell design and patch results</a:t>
            </a:r>
            <a:endParaRPr lang="en-US" b="0" dirty="0">
              <a:latin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2518"/>
            <a:ext cx="9144000" cy="2547864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E234B60B-20AD-45D7-AFA5-41A3D5B0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923" y="1551263"/>
            <a:ext cx="6870023" cy="282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7243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2562" y="142082"/>
            <a:ext cx="6410325" cy="681037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Why 140GHz Wireless ?</a:t>
            </a:r>
            <a:endParaRPr lang="en-US" altLang="en-US" sz="4000" dirty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2</a:t>
            </a:fld>
            <a:endParaRPr lang="en-US" alt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36785" y="1081569"/>
            <a:ext cx="8564315" cy="121931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>
                <a:latin typeface="Arial" pitchFamily="34" charset="0"/>
                <a:ea typeface="ＭＳ Ｐゴシック" pitchFamily="-80" charset="-128"/>
                <a:cs typeface="Arial" pitchFamily="34" charset="0"/>
              </a:rPr>
              <a:t>Large available spectrum at mm-waves</a:t>
            </a:r>
          </a:p>
          <a:p>
            <a:pPr marL="0" indent="0">
              <a:buNone/>
              <a:defRPr/>
            </a:pPr>
            <a:r>
              <a:rPr lang="en-US" sz="2000" dirty="0">
                <a:latin typeface="Arial" pitchFamily="34" charset="0"/>
                <a:ea typeface="ＭＳ Ｐゴシック" pitchFamily="-80" charset="-128"/>
                <a:cs typeface="Arial" pitchFamily="34" charset="0"/>
              </a:rPr>
              <a:t>Shorter wavelength – small IC, antenna arrays</a:t>
            </a:r>
          </a:p>
          <a:p>
            <a:pPr marL="0" indent="0">
              <a:buNone/>
              <a:defRPr/>
            </a:pPr>
            <a:r>
              <a:rPr lang="en-US" sz="2000" dirty="0">
                <a:latin typeface="Arial" pitchFamily="34" charset="0"/>
                <a:ea typeface="ＭＳ Ｐゴシック" pitchFamily="-80" charset="-128"/>
                <a:cs typeface="Arial" pitchFamily="34" charset="0"/>
              </a:rPr>
              <a:t>Massive # of parallel channels – multiple independent beams</a:t>
            </a:r>
            <a:endParaRPr lang="en-US" sz="2800" dirty="0"/>
          </a:p>
        </p:txBody>
      </p:sp>
      <p:pic>
        <p:nvPicPr>
          <p:cNvPr id="6" name="Picture 5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61494"/>
            <a:ext cx="4996391" cy="2923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160" y="2494067"/>
            <a:ext cx="3950940" cy="2658275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375566" y="5388048"/>
            <a:ext cx="8564315" cy="123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ＭＳ Ｐゴシック" pitchFamily="-80" charset="-128"/>
                <a:cs typeface="Arial" pitchFamily="34" charset="0"/>
              </a:rPr>
              <a:t>Low-cost antenna and transition design is critical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Arial" pitchFamily="34" charset="0"/>
                <a:ea typeface="ＭＳ Ｐゴシック" pitchFamily="-80" charset="-128"/>
                <a:cs typeface="Arial" pitchFamily="34" charset="0"/>
              </a:rPr>
              <a:t>IC design above 100 GHz is </a:t>
            </a:r>
            <a:r>
              <a:rPr lang="en-US" sz="2000">
                <a:latin typeface="Arial" pitchFamily="34" charset="0"/>
                <a:ea typeface="ＭＳ Ｐゴシック" pitchFamily="-80" charset="-128"/>
                <a:cs typeface="Arial" pitchFamily="34" charset="0"/>
              </a:rPr>
              <a:t>easier </a:t>
            </a:r>
            <a:r>
              <a:rPr lang="en-US" sz="2000" smtClean="0">
                <a:latin typeface="Arial" pitchFamily="34" charset="0"/>
                <a:ea typeface="ＭＳ Ｐゴシック" pitchFamily="-80" charset="-128"/>
                <a:cs typeface="Arial" pitchFamily="34" charset="0"/>
              </a:rPr>
              <a:t>with </a:t>
            </a:r>
            <a:r>
              <a:rPr lang="en-US" sz="2000" dirty="0">
                <a:latin typeface="Arial" pitchFamily="34" charset="0"/>
                <a:ea typeface="ＭＳ Ｐゴシック" pitchFamily="-80" charset="-128"/>
                <a:cs typeface="Arial" pitchFamily="34" charset="0"/>
              </a:rPr>
              <a:t>developments in CMOS and III-V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Arial" pitchFamily="34" charset="0"/>
                <a:ea typeface="ＭＳ Ｐゴシック" pitchFamily="-80" charset="-128"/>
                <a:cs typeface="Arial" pitchFamily="34" charset="0"/>
              </a:rPr>
              <a:t>Packaging and antenna design is the challenge </a:t>
            </a:r>
          </a:p>
        </p:txBody>
      </p:sp>
    </p:spTree>
    <p:extLst>
      <p:ext uri="{BB962C8B-B14F-4D97-AF65-F5344CB8AC3E}">
        <p14:creationId xmlns:p14="http://schemas.microsoft.com/office/powerpoint/2010/main" val="7643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23969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kern="0" dirty="0"/>
              <a:t>Antenna Design and Measurements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1061396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latin typeface="Calibri" panose="020F0502020204030204" pitchFamily="34" charset="0"/>
              </a:rPr>
              <a:t>136 GHz (measured @140 GHz, return loss is not available)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486400" y="402415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61506"/>
            <a:ext cx="3525408" cy="2477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540" y="1468109"/>
            <a:ext cx="3758527" cy="25470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3942794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0" dirty="0">
                <a:latin typeface="Calibri" panose="020F0502020204030204" pitchFamily="34" charset="0"/>
              </a:rPr>
              <a:t>140 GHz (measured @144 GHz)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9A0CB-2548-43CC-A2F4-FB27CC6F6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6099" y="4374033"/>
            <a:ext cx="3525408" cy="2483967"/>
          </a:xfrm>
          <a:prstGeom prst="rect">
            <a:avLst/>
          </a:prstGeom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1377BE62-2445-4699-AA1B-9D004A992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581197"/>
              </p:ext>
            </p:extLst>
          </p:nvPr>
        </p:nvGraphicFramePr>
        <p:xfrm>
          <a:off x="457200" y="4374032"/>
          <a:ext cx="3525408" cy="2477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" name="KGPlot" r:id="rId6" imgW="4823460" imgH="3389376" progId="KGraph_Plot">
                  <p:embed/>
                </p:oleObj>
              </mc:Choice>
              <mc:Fallback>
                <p:oleObj name="KGPlot" r:id="rId6" imgW="4823460" imgH="3389376" progId="KGraph_Plo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912C1E2-0056-462D-B74C-D294F5A493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374032"/>
                        <a:ext cx="3525408" cy="24774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908834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45533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2800" b="0" kern="0" dirty="0"/>
              <a:t>Transmitter Beamforming Gain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6" y="1236134"/>
            <a:ext cx="8312728" cy="472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598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2800" b="0" kern="0" dirty="0"/>
              <a:t>Transceiver (Bathtub)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6671"/>
            <a:ext cx="9144000" cy="335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4509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736963B8-9E1D-4F74-950B-43FFF86EFB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9643" y="1078791"/>
            <a:ext cx="1429966" cy="30724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400" b="1" dirty="0">
                <a:ea typeface="ＭＳ Ｐゴシック" pitchFamily="34" charset="-128"/>
              </a:rPr>
              <a:t>LNA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2256A290-444D-458D-B14B-D653CBA8C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7009" y="151474"/>
            <a:ext cx="6260015" cy="51077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600" kern="1200" dirty="0"/>
              <a:t>Measurements – Circuit Blocks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299780"/>
              </p:ext>
            </p:extLst>
          </p:nvPr>
        </p:nvGraphicFramePr>
        <p:xfrm>
          <a:off x="232235" y="1509765"/>
          <a:ext cx="4184782" cy="263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" name="KGPlot" r:id="rId4" imgW="5711952" imgH="3567684" progId="KGraph_Plot">
                  <p:embed/>
                </p:oleObj>
              </mc:Choice>
              <mc:Fallback>
                <p:oleObj name="KGPlot" r:id="rId4" imgW="5711952" imgH="3567684" progId="KGraph_Plot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235" y="1509765"/>
                        <a:ext cx="4184782" cy="2632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288933"/>
              </p:ext>
            </p:extLst>
          </p:nvPr>
        </p:nvGraphicFramePr>
        <p:xfrm>
          <a:off x="4648811" y="1503595"/>
          <a:ext cx="3908329" cy="26385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7" name="KGPlot" r:id="rId6" imgW="4899660" imgH="3339084" progId="KGraph_Plot">
                  <p:embed/>
                </p:oleObj>
              </mc:Choice>
              <mc:Fallback>
                <p:oleObj name="KGPlot" r:id="rId6" imgW="4899660" imgH="3339084" progId="KGraph_Plot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811" y="1503595"/>
                        <a:ext cx="3908329" cy="26385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736963B8-9E1D-4F74-950B-43FFF86EF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533" y="1072289"/>
            <a:ext cx="2435700" cy="35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320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effectLst/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400">
                <a:solidFill>
                  <a:srgbClr val="000000"/>
                </a:solidFill>
                <a:effectLst/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–"/>
              <a:defRPr sz="2000">
                <a:solidFill>
                  <a:srgbClr val="000000"/>
                </a:solidFill>
                <a:effectLst/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Wingdings" pitchFamily="2" charset="2"/>
              <a:buChar char="§"/>
              <a:defRPr sz="2000">
                <a:solidFill>
                  <a:srgbClr val="000000"/>
                </a:solidFill>
                <a:effectLst/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en-US" altLang="en-US" sz="2400" b="1" kern="0" dirty="0">
                <a:ea typeface="ＭＳ Ｐゴシック" pitchFamily="34" charset="-128"/>
              </a:rPr>
              <a:t>x9 LO Multiplier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235" y="4712287"/>
            <a:ext cx="4184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41 mA @ 1V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Peak Gain = 19.9 dB @ 145 GHz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3-dB BW = 10GHz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8811" y="4727501"/>
            <a:ext cx="3908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98 mA @ 1V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Peak output power = 1.5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dBm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@ 148 GHz</a:t>
            </a:r>
          </a:p>
        </p:txBody>
      </p:sp>
    </p:spTree>
    <p:extLst>
      <p:ext uri="{BB962C8B-B14F-4D97-AF65-F5344CB8AC3E}">
        <p14:creationId xmlns:p14="http://schemas.microsoft.com/office/powerpoint/2010/main" val="153772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256A290-444D-458D-B14B-D653CBA8C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9170" y="206342"/>
            <a:ext cx="6605659" cy="51077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200" kern="1200" dirty="0"/>
              <a:t>Measurements – Receiver Channel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646583"/>
              </p:ext>
            </p:extLst>
          </p:nvPr>
        </p:nvGraphicFramePr>
        <p:xfrm>
          <a:off x="270640" y="1188973"/>
          <a:ext cx="4092578" cy="27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" name="KGPlot" r:id="rId4" imgW="4952880" imgH="3352680" progId="KGraph_Plot">
                  <p:embed/>
                </p:oleObj>
              </mc:Choice>
              <mc:Fallback>
                <p:oleObj name="KGPlot" r:id="rId4" imgW="4952880" imgH="3352680" progId="KGraph_Plot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640" y="1188973"/>
                        <a:ext cx="4092578" cy="277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390859"/>
              </p:ext>
            </p:extLst>
          </p:nvPr>
        </p:nvGraphicFramePr>
        <p:xfrm>
          <a:off x="4648810" y="1206449"/>
          <a:ext cx="4048978" cy="2699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" name="KGPlot" r:id="rId6" imgW="5029200" imgH="3352680" progId="KGraph_Plot">
                  <p:embed/>
                </p:oleObj>
              </mc:Choice>
              <mc:Fallback>
                <p:oleObj name="KGPlot" r:id="rId6" imgW="5029200" imgH="3352680" progId="KGraph_Plot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8810" y="1206449"/>
                        <a:ext cx="4048978" cy="2699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12297" y="4297134"/>
            <a:ext cx="7873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18 dB conversion gain 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12 GHz 3-dB BW</a:t>
            </a:r>
            <a:endParaRPr lang="en-US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n-lt"/>
              </a:rPr>
              <a:t>Narrow-band notch in RF response  -  limits the data rate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n-lt"/>
              </a:rPr>
              <a:t>163 mA + 109 mA + 223 mA = </a:t>
            </a:r>
            <a:r>
              <a:rPr lang="en-US" b="1" dirty="0">
                <a:latin typeface="+mn-lt"/>
              </a:rPr>
              <a:t>495 mA @ 1V</a:t>
            </a:r>
          </a:p>
        </p:txBody>
      </p:sp>
    </p:spTree>
    <p:extLst>
      <p:ext uri="{BB962C8B-B14F-4D97-AF65-F5344CB8AC3E}">
        <p14:creationId xmlns:p14="http://schemas.microsoft.com/office/powerpoint/2010/main" val="3153040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256A290-444D-458D-B14B-D653CBA8C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1132" y="210319"/>
            <a:ext cx="7181735" cy="51077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3600" kern="1200" dirty="0"/>
              <a:t>Measurements – Transmitter Channel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2169" y="4374009"/>
            <a:ext cx="8470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3-dB modulation bandwidth ~ 6 - 8 GHz</a:t>
            </a:r>
          </a:p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Total transmitter output power:  -2 </a:t>
            </a:r>
            <a:r>
              <a:rPr lang="en-US" b="1" dirty="0" err="1">
                <a:latin typeface="+mn-lt"/>
              </a:rPr>
              <a:t>dBm</a:t>
            </a:r>
            <a:r>
              <a:rPr lang="en-US" b="1" dirty="0">
                <a:latin typeface="+mn-lt"/>
              </a:rPr>
              <a:t> with 1 V supply, 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n-lt"/>
              </a:rPr>
              <a:t>	  		             3 </a:t>
            </a:r>
            <a:r>
              <a:rPr lang="en-US" dirty="0" err="1">
                <a:latin typeface="+mn-lt"/>
              </a:rPr>
              <a:t>dBm</a:t>
            </a:r>
            <a:r>
              <a:rPr lang="en-US" dirty="0">
                <a:latin typeface="+mn-lt"/>
              </a:rPr>
              <a:t> with 1.2 V supply </a:t>
            </a:r>
            <a:r>
              <a:rPr lang="en-US" b="1" dirty="0">
                <a:latin typeface="+mn-lt"/>
              </a:rPr>
              <a:t>@ 145 GHz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n-lt"/>
              </a:rPr>
              <a:t> 161 mA + 94 mA + 208 mA = </a:t>
            </a:r>
            <a:r>
              <a:rPr lang="en-US" b="1" dirty="0">
                <a:latin typeface="+mn-lt"/>
              </a:rPr>
              <a:t>463 mA @ 1V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723190"/>
              </p:ext>
            </p:extLst>
          </p:nvPr>
        </p:nvGraphicFramePr>
        <p:xfrm>
          <a:off x="4804878" y="1145794"/>
          <a:ext cx="3928161" cy="274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4" name="KGPlot" r:id="rId4" imgW="4873752" imgH="3389376" progId="KGraph_Plot">
                  <p:embed/>
                </p:oleObj>
              </mc:Choice>
              <mc:Fallback>
                <p:oleObj name="KGPlot" r:id="rId4" imgW="4873752" imgH="3389376" progId="KGraph_Plot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878" y="1145794"/>
                        <a:ext cx="3928161" cy="27422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2F90E7C-1188-4CCD-9A40-288A1500AE36}"/>
              </a:ext>
            </a:extLst>
          </p:cNvPr>
          <p:cNvGrpSpPr/>
          <p:nvPr/>
        </p:nvGrpSpPr>
        <p:grpSpPr>
          <a:xfrm>
            <a:off x="262170" y="1149639"/>
            <a:ext cx="4224625" cy="2668184"/>
            <a:chOff x="270637" y="1656304"/>
            <a:chExt cx="4224625" cy="2668184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0653840"/>
                </p:ext>
              </p:extLst>
            </p:nvPr>
          </p:nvGraphicFramePr>
          <p:xfrm>
            <a:off x="270637" y="1656304"/>
            <a:ext cx="4224625" cy="2668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5" name="KGPlot" r:id="rId6" imgW="5305044" imgH="3377184" progId="KGraph_Plot">
                    <p:embed/>
                  </p:oleObj>
                </mc:Choice>
                <mc:Fallback>
                  <p:oleObj name="KGPlot" r:id="rId6" imgW="5305044" imgH="3377184" progId="KGraph_Plot">
                    <p:embed/>
                    <p:pic>
                      <p:nvPicPr>
                        <p:cNvPr id="5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637" y="1656304"/>
                          <a:ext cx="4224625" cy="26681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" name="Straight Connector 5"/>
            <p:cNvCxnSpPr/>
            <p:nvPr/>
          </p:nvCxnSpPr>
          <p:spPr>
            <a:xfrm>
              <a:off x="1538006" y="3313785"/>
              <a:ext cx="72969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1904009" y="3024085"/>
              <a:ext cx="1220" cy="2897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153642" y="2819815"/>
              <a:ext cx="1220" cy="493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655597" y="2819815"/>
              <a:ext cx="1220" cy="49397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744722" y="2810719"/>
              <a:ext cx="446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1772" y="2614331"/>
              <a:ext cx="72731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LO+BB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45981" y="2614329"/>
              <a:ext cx="1113745" cy="776266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49174" y="2614332"/>
              <a:ext cx="72731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LO-BB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169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52562" y="142082"/>
            <a:ext cx="6410325" cy="681037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Outline</a:t>
            </a: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365124" y="960285"/>
            <a:ext cx="8585200" cy="571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39" tIns="41020" rIns="82039" bIns="410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Motivation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140 GHz Transceiver in 45 nm CMOS SOI	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Proposed Low-Cost Package </a:t>
            </a:r>
          </a:p>
          <a:p>
            <a:pPr marL="1085850" lvl="1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4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2-Channel Transmitter</a:t>
            </a:r>
          </a:p>
          <a:p>
            <a:pPr marL="1085850" lvl="1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4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4-Channel Receiver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 err="1">
                <a:solidFill>
                  <a:prstClr val="black"/>
                </a:solidFill>
                <a:ea typeface="ＭＳ Ｐゴシック" panose="020B0600070205080204" pitchFamily="34" charset="-128"/>
              </a:rPr>
              <a:t>Wirebond</a:t>
            </a:r>
            <a:r>
              <a:rPr lang="en-US" altLang="en-US" sz="28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 Transition Design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140 GHz Antenna Design and Measurements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System Experiments and Results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en-US" sz="2800" dirty="0">
                <a:solidFill>
                  <a:prstClr val="black"/>
                </a:solidFill>
                <a:ea typeface="ＭＳ Ｐゴシック" panose="020B0600070205080204" pitchFamily="34" charset="-128"/>
              </a:rPr>
              <a:t>Conclusion and Future Direction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61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76472"/>
            <a:ext cx="8595360" cy="640080"/>
          </a:xfrm>
        </p:spPr>
        <p:txBody>
          <a:bodyPr/>
          <a:lstStyle/>
          <a:p>
            <a:r>
              <a:rPr lang="en-US" dirty="0"/>
              <a:t>140 GHz 4-Channel Receiver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3</a:t>
            </a:fld>
            <a:endParaRPr lang="en-US" alt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774D39-E91A-4BE3-B574-43944C27A0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2600" y="1021346"/>
            <a:ext cx="8484174" cy="1226209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Direct conversion receiver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140 GHz LNA, double balanced passive mixer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LO distribution through two x9 multipliers from common LO port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25" y="2143586"/>
            <a:ext cx="4099911" cy="3530775"/>
          </a:xfrm>
          <a:prstGeom prst="rect">
            <a:avLst/>
          </a:prstGeom>
        </p:spPr>
      </p:pic>
      <p:pic>
        <p:nvPicPr>
          <p:cNvPr id="7" name="Picture 6" descr="C:\Users\Administrator\Desktop\CSICS 2018\Figures\Rx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5591" y="5127816"/>
            <a:ext cx="2017945" cy="17181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33625" y="5971732"/>
            <a:ext cx="2207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</a:rPr>
              <a:t>1.69 mm x </a:t>
            </a:r>
            <a:r>
              <a:rPr lang="en-US" sz="1400" b="1">
                <a:latin typeface="+mn-lt"/>
              </a:rPr>
              <a:t>1.76 </a:t>
            </a:r>
            <a:r>
              <a:rPr lang="en-US" sz="1400" b="1" smtClean="0">
                <a:latin typeface="+mn-lt"/>
              </a:rPr>
              <a:t>mm</a:t>
            </a:r>
            <a:br>
              <a:rPr lang="en-US" sz="1400" b="1" smtClean="0">
                <a:latin typeface="+mn-lt"/>
              </a:rPr>
            </a:br>
            <a:r>
              <a:rPr lang="en-US" sz="1400" b="1" smtClean="0">
                <a:latin typeface="+mn-lt"/>
              </a:rPr>
              <a:t>GlobalFoundries </a:t>
            </a:r>
            <a:br>
              <a:rPr lang="en-US" sz="1400" b="1" smtClean="0">
                <a:latin typeface="+mn-lt"/>
              </a:rPr>
            </a:br>
            <a:r>
              <a:rPr lang="en-US" sz="1400" b="1" smtClean="0">
                <a:latin typeface="+mn-lt"/>
              </a:rPr>
              <a:t>45nm SOI CMOS</a:t>
            </a:r>
            <a:endParaRPr lang="en-US" sz="1400" b="1" dirty="0">
              <a:latin typeface="+mn-lt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149390"/>
              </p:ext>
            </p:extLst>
          </p:nvPr>
        </p:nvGraphicFramePr>
        <p:xfrm>
          <a:off x="4349237" y="2163209"/>
          <a:ext cx="4501836" cy="3048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KGPlot" r:id="rId6" imgW="4952880" imgH="3352680" progId="KGraph_Plot">
                  <p:embed/>
                </p:oleObj>
              </mc:Choice>
              <mc:Fallback>
                <p:oleObj name="KGPlot" r:id="rId6" imgW="4952880" imgH="33526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49237" y="2163209"/>
                        <a:ext cx="4501836" cy="3048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163053" y="5242674"/>
            <a:ext cx="3295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latin typeface="+mn-lt"/>
              </a:rPr>
              <a:t>18 dB conversion gain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+mn-lt"/>
              </a:rPr>
              <a:t>12 GHz 3-dB BW</a:t>
            </a:r>
            <a:endParaRPr lang="en-US" sz="20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+mn-lt"/>
              </a:rPr>
              <a:t>495 mA @ 1V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FF61A6-CD59-426E-ADFD-F67944EC94A7}"/>
              </a:ext>
            </a:extLst>
          </p:cNvPr>
          <p:cNvSpPr/>
          <p:nvPr/>
        </p:nvSpPr>
        <p:spPr>
          <a:xfrm>
            <a:off x="5274859" y="6367286"/>
            <a:ext cx="37355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smtClean="0">
                <a:solidFill>
                  <a:srgbClr val="000000"/>
                </a:solidFill>
                <a:latin typeface="Calibri "/>
              </a:rPr>
              <a:t>A</a:t>
            </a:r>
            <a:r>
              <a:rPr lang="en-US" sz="1000" i="1" dirty="0">
                <a:solidFill>
                  <a:srgbClr val="000000"/>
                </a:solidFill>
                <a:latin typeface="Calibri "/>
              </a:rPr>
              <a:t>. Simsek</a:t>
            </a:r>
            <a:r>
              <a:rPr lang="en-US" sz="1000" i="1">
                <a:solidFill>
                  <a:srgbClr val="000000"/>
                </a:solidFill>
                <a:latin typeface="Calibri "/>
              </a:rPr>
              <a:t>, </a:t>
            </a:r>
            <a:r>
              <a:rPr lang="en-US" sz="1000" i="1" smtClean="0">
                <a:solidFill>
                  <a:srgbClr val="000000"/>
                </a:solidFill>
                <a:latin typeface="Calibri "/>
              </a:rPr>
              <a:t>et al, 2018 </a:t>
            </a:r>
            <a:r>
              <a:rPr lang="en-US" sz="1000" i="1" dirty="0">
                <a:solidFill>
                  <a:srgbClr val="000000"/>
                </a:solidFill>
                <a:latin typeface="Calibri "/>
              </a:rPr>
              <a:t>IEEE BCICTS</a:t>
            </a:r>
            <a:r>
              <a:rPr lang="en-US" sz="1000" i="1">
                <a:solidFill>
                  <a:srgbClr val="000000"/>
                </a:solidFill>
                <a:latin typeface="Calibri "/>
              </a:rPr>
              <a:t>, </a:t>
            </a:r>
            <a:endParaRPr lang="en-US" sz="1000" i="1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197827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dirty="0"/>
              <a:t>140 GHz 4-Channel Transmitter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4</a:t>
            </a:fld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6774D39-E91A-4BE3-B574-43944C27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03" y="1008937"/>
            <a:ext cx="8359950" cy="106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Direct conversion transmitter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140 GHz PA (same with LNA), I/Q Gilbert Cell Active Mixer</a:t>
            </a:r>
          </a:p>
          <a:p>
            <a:pPr eaLnBrk="1" hangingPunct="1">
              <a:buFontTx/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LO distribution thru two x9 multiplier from common LO port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03" y="2160755"/>
            <a:ext cx="4086177" cy="3530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77" y="5119767"/>
            <a:ext cx="1850203" cy="1738233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24391"/>
              </p:ext>
            </p:extLst>
          </p:nvPr>
        </p:nvGraphicFramePr>
        <p:xfrm>
          <a:off x="4739092" y="2197331"/>
          <a:ext cx="3928161" cy="2742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7" name="KGPlot" r:id="rId5" imgW="4873752" imgH="3389376" progId="KGraph_Plot">
                  <p:embed/>
                </p:oleObj>
              </mc:Choice>
              <mc:Fallback>
                <p:oleObj name="KGPlot" r:id="rId5" imgW="4873752" imgH="3389376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9092" y="2197331"/>
                        <a:ext cx="3928161" cy="27422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186149" y="5116088"/>
            <a:ext cx="3783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>
                <a:latin typeface="+mn-lt"/>
              </a:rPr>
              <a:t>Pout =  -2 </a:t>
            </a:r>
            <a:r>
              <a:rPr lang="en-US" sz="2000" b="1" dirty="0" err="1">
                <a:latin typeface="+mn-lt"/>
              </a:rPr>
              <a:t>dBm</a:t>
            </a:r>
            <a:r>
              <a:rPr lang="en-US" sz="2000" b="1" dirty="0">
                <a:latin typeface="+mn-lt"/>
              </a:rPr>
              <a:t> @ 145 GHz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+mn-lt"/>
              </a:rPr>
              <a:t>463 mA @ 1V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625" y="5971732"/>
            <a:ext cx="2207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+mn-lt"/>
              </a:rPr>
              <a:t>1.69 mm x </a:t>
            </a:r>
            <a:r>
              <a:rPr lang="en-US" sz="1400" b="1">
                <a:latin typeface="+mn-lt"/>
              </a:rPr>
              <a:t>1.76 </a:t>
            </a:r>
            <a:r>
              <a:rPr lang="en-US" sz="1400" b="1" smtClean="0">
                <a:latin typeface="+mn-lt"/>
              </a:rPr>
              <a:t>mm</a:t>
            </a:r>
            <a:br>
              <a:rPr lang="en-US" sz="1400" b="1" smtClean="0">
                <a:latin typeface="+mn-lt"/>
              </a:rPr>
            </a:br>
            <a:r>
              <a:rPr lang="en-US" sz="1400" b="1" smtClean="0">
                <a:latin typeface="+mn-lt"/>
              </a:rPr>
              <a:t>GlobalFoundries </a:t>
            </a:r>
            <a:br>
              <a:rPr lang="en-US" sz="1400" b="1" smtClean="0">
                <a:latin typeface="+mn-lt"/>
              </a:rPr>
            </a:br>
            <a:r>
              <a:rPr lang="en-US" sz="1400" b="1" smtClean="0">
                <a:latin typeface="+mn-lt"/>
              </a:rPr>
              <a:t>45nm SOI CMOS</a:t>
            </a:r>
            <a:endParaRPr lang="en-US" sz="1400" b="1" dirty="0"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FF61A6-CD59-426E-ADFD-F67944EC94A7}"/>
              </a:ext>
            </a:extLst>
          </p:cNvPr>
          <p:cNvSpPr/>
          <p:nvPr/>
        </p:nvSpPr>
        <p:spPr>
          <a:xfrm>
            <a:off x="5274859" y="6367286"/>
            <a:ext cx="37355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smtClean="0">
                <a:solidFill>
                  <a:srgbClr val="000000"/>
                </a:solidFill>
                <a:latin typeface="Calibri "/>
              </a:rPr>
              <a:t>A</a:t>
            </a:r>
            <a:r>
              <a:rPr lang="en-US" sz="1000" i="1" dirty="0">
                <a:solidFill>
                  <a:srgbClr val="000000"/>
                </a:solidFill>
                <a:latin typeface="Calibri "/>
              </a:rPr>
              <a:t>. Simsek</a:t>
            </a:r>
            <a:r>
              <a:rPr lang="en-US" sz="1000" i="1">
                <a:solidFill>
                  <a:srgbClr val="000000"/>
                </a:solidFill>
                <a:latin typeface="Calibri "/>
              </a:rPr>
              <a:t>, </a:t>
            </a:r>
            <a:r>
              <a:rPr lang="en-US" sz="1000" i="1" smtClean="0">
                <a:solidFill>
                  <a:srgbClr val="000000"/>
                </a:solidFill>
                <a:latin typeface="Calibri "/>
              </a:rPr>
              <a:t>et al, 2018 </a:t>
            </a:r>
            <a:r>
              <a:rPr lang="en-US" sz="1000" i="1" dirty="0">
                <a:solidFill>
                  <a:srgbClr val="000000"/>
                </a:solidFill>
                <a:latin typeface="Calibri "/>
              </a:rPr>
              <a:t>IEEE BCICTS</a:t>
            </a:r>
            <a:r>
              <a:rPr lang="en-US" sz="1000" i="1">
                <a:solidFill>
                  <a:srgbClr val="000000"/>
                </a:solidFill>
                <a:latin typeface="Calibri "/>
              </a:rPr>
              <a:t>, </a:t>
            </a:r>
            <a:endParaRPr lang="en-US" sz="1000" i="1" dirty="0">
              <a:latin typeface="Calibri "/>
            </a:endParaRPr>
          </a:p>
        </p:txBody>
      </p:sp>
    </p:spTree>
    <p:extLst>
      <p:ext uri="{BB962C8B-B14F-4D97-AF65-F5344CB8AC3E}">
        <p14:creationId xmlns:p14="http://schemas.microsoft.com/office/powerpoint/2010/main" val="79239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dirty="0"/>
              <a:t>Proposed Low-Cost Package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5</a:t>
            </a:fld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6774D39-E91A-4BE3-B574-43944C27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03" y="1008936"/>
            <a:ext cx="8662664" cy="338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Multi layer PCBs with </a:t>
            </a:r>
          </a:p>
          <a:p>
            <a:pPr marL="457200" lvl="1" indent="0" eaLnBrk="1" hangingPunct="1">
              <a:buNone/>
            </a:pPr>
            <a:r>
              <a:rPr lang="en-US" altLang="en-US" sz="2000" i="1" dirty="0">
                <a:ea typeface="ＭＳ Ｐゴシック" panose="020B0600070205080204" pitchFamily="34" charset="-128"/>
              </a:rPr>
              <a:t>high resolution</a:t>
            </a:r>
          </a:p>
          <a:p>
            <a:pPr marL="457200" lvl="1" indent="0" eaLnBrk="1" hangingPunct="1">
              <a:buNone/>
            </a:pPr>
            <a:r>
              <a:rPr lang="en-US" altLang="en-US" sz="2000" i="1" dirty="0">
                <a:ea typeface="ＭＳ Ｐゴシック" panose="020B0600070205080204" pitchFamily="34" charset="-128"/>
              </a:rPr>
              <a:t>large number of vias with &lt; 8 mil </a:t>
            </a:r>
            <a:r>
              <a:rPr lang="en-US" altLang="en-US" sz="2000" i="1" dirty="0" err="1">
                <a:ea typeface="ＭＳ Ｐゴシック" panose="020B0600070205080204" pitchFamily="34" charset="-128"/>
              </a:rPr>
              <a:t>diamater</a:t>
            </a:r>
            <a:endParaRPr lang="en-US" altLang="en-US" sz="2000" i="1" dirty="0">
              <a:ea typeface="ＭＳ Ｐゴシック" panose="020B0600070205080204" pitchFamily="34" charset="-128"/>
            </a:endParaRPr>
          </a:p>
          <a:p>
            <a:pPr marL="457200" lvl="1" indent="0" eaLnBrk="1" hangingPunct="1">
              <a:buNone/>
            </a:pPr>
            <a:r>
              <a:rPr lang="en-US" altLang="en-US" sz="2000" i="1" dirty="0">
                <a:ea typeface="ＭＳ Ｐゴシック" panose="020B0600070205080204" pitchFamily="34" charset="-128"/>
              </a:rPr>
              <a:t>cavity</a:t>
            </a:r>
            <a:r>
              <a:rPr lang="en-US" altLang="en-US" sz="20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en-US" sz="2000">
                <a:ea typeface="ＭＳ Ｐゴシック" panose="020B0600070205080204" pitchFamily="34" charset="-128"/>
              </a:rPr>
              <a:t>       </a:t>
            </a:r>
            <a:r>
              <a:rPr lang="en-US" altLang="en-US" sz="2000" smtClean="0">
                <a:ea typeface="ＭＳ Ｐゴシック" panose="020B0600070205080204" pitchFamily="34" charset="-128"/>
              </a:rPr>
              <a:t> …are </a:t>
            </a:r>
            <a:r>
              <a:rPr lang="en-US" altLang="en-US" sz="2000" dirty="0">
                <a:ea typeface="ＭＳ Ｐゴシック" panose="020B0600070205080204" pitchFamily="34" charset="-128"/>
              </a:rPr>
              <a:t>expensive</a:t>
            </a:r>
          </a:p>
          <a:p>
            <a:pPr marL="0" indent="0" eaLnBrk="1" hangingPunct="1">
              <a:buNone/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Can we used 2 separate cheaper PCBs and align the height?</a:t>
            </a:r>
          </a:p>
          <a:p>
            <a:pPr marL="0" indent="0" eaLnBrk="1" hangingPunct="1">
              <a:buNone/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Less number of vias in the antenna board with higher resolution</a:t>
            </a:r>
          </a:p>
          <a:p>
            <a:pPr marL="0" indent="0" eaLnBrk="1" hangingPunct="1">
              <a:buNone/>
            </a:pPr>
            <a:r>
              <a:rPr lang="en-US" altLang="en-US" sz="2000" b="1" dirty="0">
                <a:ea typeface="ＭＳ Ｐゴシック" panose="020B0600070205080204" pitchFamily="34" charset="-128"/>
              </a:rPr>
              <a:t>Carrier PCB with large number of vias and less resolution</a:t>
            </a:r>
          </a:p>
          <a:p>
            <a:pPr marL="0" indent="0" eaLnBrk="1" hangingPunct="1"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2CD292-4BA9-4267-953F-0F46EBE55456}"/>
              </a:ext>
            </a:extLst>
          </p:cNvPr>
          <p:cNvGrpSpPr/>
          <p:nvPr/>
        </p:nvGrpSpPr>
        <p:grpSpPr>
          <a:xfrm>
            <a:off x="590576" y="4167148"/>
            <a:ext cx="7925633" cy="2093256"/>
            <a:chOff x="590576" y="4167148"/>
            <a:chExt cx="7925633" cy="2093256"/>
          </a:xfrm>
        </p:grpSpPr>
        <p:grpSp>
          <p:nvGrpSpPr>
            <p:cNvPr id="8" name="Group 7"/>
            <p:cNvGrpSpPr/>
            <p:nvPr/>
          </p:nvGrpSpPr>
          <p:grpSpPr>
            <a:xfrm>
              <a:off x="590576" y="4167148"/>
              <a:ext cx="7925633" cy="2093256"/>
              <a:chOff x="590576" y="4167148"/>
              <a:chExt cx="7925633" cy="2093256"/>
            </a:xfrm>
          </p:grpSpPr>
          <p:pic>
            <p:nvPicPr>
              <p:cNvPr id="19" name="Picture 18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0576" y="4242888"/>
                <a:ext cx="7925633" cy="2017516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3474720" y="4167148"/>
                <a:ext cx="822960" cy="8343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rtlCol="0" anchor="ctr">
                <a:spAutoFit/>
              </a:bodyPr>
              <a:lstStyle/>
              <a:p>
                <a:pPr algn="l"/>
                <a:endParaRPr lang="en-US" sz="2400" b="0" dirty="0">
                  <a:latin typeface="+mn-lt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CC4253C-EB6D-41BE-AED1-A630F34C11CA}"/>
                </a:ext>
              </a:extLst>
            </p:cNvPr>
            <p:cNvSpPr/>
            <p:nvPr/>
          </p:nvSpPr>
          <p:spPr>
            <a:xfrm>
              <a:off x="2396067" y="5325533"/>
              <a:ext cx="91440" cy="548640"/>
            </a:xfrm>
            <a:prstGeom prst="rect">
              <a:avLst/>
            </a:prstGeom>
            <a:solidFill>
              <a:srgbClr val="0070C0"/>
            </a:solidFill>
          </p:spPr>
          <p:txBody>
            <a:bodyPr rtlCol="0" anchor="ctr">
              <a:spAutoFit/>
            </a:bodyPr>
            <a:lstStyle/>
            <a:p>
              <a:pPr algn="l"/>
              <a:endParaRPr lang="en-US" sz="2400" b="0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CF410ED-F255-4DE9-8FA9-CBB837795706}"/>
                </a:ext>
              </a:extLst>
            </p:cNvPr>
            <p:cNvSpPr/>
            <p:nvPr/>
          </p:nvSpPr>
          <p:spPr>
            <a:xfrm>
              <a:off x="2577226" y="5328919"/>
              <a:ext cx="91440" cy="548640"/>
            </a:xfrm>
            <a:prstGeom prst="rect">
              <a:avLst/>
            </a:prstGeom>
            <a:solidFill>
              <a:srgbClr val="0070C0"/>
            </a:solidFill>
          </p:spPr>
          <p:txBody>
            <a:bodyPr rtlCol="0" anchor="ctr">
              <a:spAutoFit/>
            </a:bodyPr>
            <a:lstStyle/>
            <a:p>
              <a:pPr algn="l"/>
              <a:endParaRPr lang="en-US" sz="2400" b="0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ED012AE-F90A-4669-9B72-ABEBD71717B2}"/>
                </a:ext>
              </a:extLst>
            </p:cNvPr>
            <p:cNvSpPr/>
            <p:nvPr/>
          </p:nvSpPr>
          <p:spPr>
            <a:xfrm>
              <a:off x="2758385" y="5325533"/>
              <a:ext cx="91440" cy="548640"/>
            </a:xfrm>
            <a:prstGeom prst="rect">
              <a:avLst/>
            </a:prstGeom>
            <a:solidFill>
              <a:srgbClr val="0070C0"/>
            </a:solidFill>
          </p:spPr>
          <p:txBody>
            <a:bodyPr rtlCol="0" anchor="ctr">
              <a:spAutoFit/>
            </a:bodyPr>
            <a:lstStyle/>
            <a:p>
              <a:pPr algn="l"/>
              <a:endParaRPr lang="en-US" sz="2400" b="0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377487-7648-40AE-AB6E-C60E2426921C}"/>
                </a:ext>
              </a:extLst>
            </p:cNvPr>
            <p:cNvSpPr/>
            <p:nvPr/>
          </p:nvSpPr>
          <p:spPr>
            <a:xfrm>
              <a:off x="3247841" y="5157893"/>
              <a:ext cx="91440" cy="731520"/>
            </a:xfrm>
            <a:prstGeom prst="rect">
              <a:avLst/>
            </a:prstGeom>
            <a:solidFill>
              <a:srgbClr val="0070C0"/>
            </a:solidFill>
          </p:spPr>
          <p:txBody>
            <a:bodyPr rtlCol="0" anchor="ctr">
              <a:spAutoFit/>
            </a:bodyPr>
            <a:lstStyle/>
            <a:p>
              <a:pPr algn="l"/>
              <a:endParaRPr lang="en-US" sz="2400" b="0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CB1AB1-46FB-4C3D-9771-5D9773029803}"/>
                </a:ext>
              </a:extLst>
            </p:cNvPr>
            <p:cNvSpPr/>
            <p:nvPr/>
          </p:nvSpPr>
          <p:spPr>
            <a:xfrm>
              <a:off x="3383280" y="5157893"/>
              <a:ext cx="91440" cy="731520"/>
            </a:xfrm>
            <a:prstGeom prst="rect">
              <a:avLst/>
            </a:prstGeom>
            <a:solidFill>
              <a:srgbClr val="0070C0"/>
            </a:solidFill>
          </p:spPr>
          <p:txBody>
            <a:bodyPr rtlCol="0" anchor="ctr">
              <a:spAutoFit/>
            </a:bodyPr>
            <a:lstStyle/>
            <a:p>
              <a:pPr algn="l"/>
              <a:endParaRPr lang="en-US" sz="2400" b="0" dirty="0">
                <a:latin typeface="+mn-lt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Fully Packaged 2-Channel Transmitter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6</a:t>
            </a:fld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6774D39-E91A-4BE3-B574-43944C27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25" y="1027852"/>
            <a:ext cx="8428100" cy="196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2-channel of one 4-channel CMOS transmitter and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2-channels of the 4-channel series-fed patch antenna array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2 I/Q baseband inputs and single LO input thru SMA connectors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Separation between the carrier and antenna PCB is &lt; 50 um</a:t>
            </a:r>
          </a:p>
          <a:p>
            <a:pPr marL="0" indent="0" eaLnBrk="1" hangingPunct="1">
              <a:buNone/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Wirebond</a:t>
            </a:r>
            <a:r>
              <a:rPr lang="en-US" altLang="en-US" sz="2000" dirty="0">
                <a:ea typeface="ＭＳ Ｐゴシック" panose="020B0600070205080204" pitchFamily="34" charset="-128"/>
              </a:rPr>
              <a:t> length is &lt; 250-300 um which gives &lt; 250-300 pH @ 140 GHz</a:t>
            </a:r>
          </a:p>
          <a:p>
            <a:pPr marL="0" indent="0" eaLnBrk="1" hangingPunct="1"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E41C06-4E10-4433-9469-5D6DD61B5F61}"/>
              </a:ext>
            </a:extLst>
          </p:cNvPr>
          <p:cNvGrpSpPr/>
          <p:nvPr/>
        </p:nvGrpSpPr>
        <p:grpSpPr>
          <a:xfrm>
            <a:off x="1526729" y="2995086"/>
            <a:ext cx="6053328" cy="3790847"/>
            <a:chOff x="1333670" y="1718732"/>
            <a:chExt cx="6053328" cy="3790847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E11424B-C3F6-4943-8524-1E86AE774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3670" y="1718732"/>
              <a:ext cx="6053328" cy="379084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209139-6533-44B7-BEF4-4A272749EEBD}"/>
                </a:ext>
              </a:extLst>
            </p:cNvPr>
            <p:cNvSpPr/>
            <p:nvPr/>
          </p:nvSpPr>
          <p:spPr>
            <a:xfrm>
              <a:off x="4401566" y="3547533"/>
              <a:ext cx="305901" cy="2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rtlCol="0" anchor="ctr">
              <a:spAutoFit/>
            </a:bodyPr>
            <a:lstStyle/>
            <a:p>
              <a:pPr algn="l"/>
              <a:endParaRPr lang="en-US" sz="2400" b="0" dirty="0"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90CF90-CCB9-4972-B282-61F5354AF862}"/>
                </a:ext>
              </a:extLst>
            </p:cNvPr>
            <p:cNvSpPr/>
            <p:nvPr/>
          </p:nvSpPr>
          <p:spPr>
            <a:xfrm>
              <a:off x="1469137" y="3542189"/>
              <a:ext cx="305901" cy="2116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rtlCol="0" anchor="ctr">
              <a:spAutoFit/>
            </a:bodyPr>
            <a:lstStyle/>
            <a:p>
              <a:pPr algn="l"/>
              <a:endParaRPr lang="en-US" sz="2400" b="0" dirty="0">
                <a:latin typeface="+mn-lt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00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Fully Packaged 4-Channel Receiver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7</a:t>
            </a:fld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6774D39-E91A-4BE3-B574-43944C27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60" y="1028753"/>
            <a:ext cx="8464954" cy="147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Two 4-channel CMOS receiver ICs used due to </a:t>
            </a:r>
            <a:r>
              <a:rPr lang="en-US" altLang="en-US" sz="2000" dirty="0" err="1">
                <a:ea typeface="ＭＳ Ｐゴシック" panose="020B0600070205080204" pitchFamily="34" charset="-128"/>
              </a:rPr>
              <a:t>wirebond</a:t>
            </a:r>
            <a:r>
              <a:rPr lang="en-US" altLang="en-US" sz="2000" dirty="0">
                <a:ea typeface="ＭＳ Ｐゴシック" panose="020B0600070205080204" pitchFamily="34" charset="-128"/>
              </a:rPr>
              <a:t> density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2-channel of each IC connected to the 4-channel series-fed patch antenna array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4 I/Q baseband outputs and two LO inputs thru SMA connectors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Separation between the carrier and antenna PCB is &lt; 50 um</a:t>
            </a:r>
          </a:p>
          <a:p>
            <a:pPr marL="0" indent="0" eaLnBrk="1" hangingPunct="1">
              <a:buNone/>
            </a:pPr>
            <a:r>
              <a:rPr lang="en-US" altLang="en-US" sz="2000" dirty="0" err="1">
                <a:ea typeface="ＭＳ Ｐゴシック" panose="020B0600070205080204" pitchFamily="34" charset="-128"/>
              </a:rPr>
              <a:t>Wirebond</a:t>
            </a:r>
            <a:r>
              <a:rPr lang="en-US" altLang="en-US" sz="2000" dirty="0">
                <a:ea typeface="ＭＳ Ｐゴシック" panose="020B0600070205080204" pitchFamily="34" charset="-128"/>
              </a:rPr>
              <a:t> length is &lt; 250-300 um which gives &lt; 250-300 pH @ 140 GHz</a:t>
            </a:r>
          </a:p>
          <a:p>
            <a:pPr marL="0" indent="0" eaLnBrk="1" hangingPunct="1"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7086" y="2976993"/>
            <a:ext cx="5129203" cy="3515882"/>
            <a:chOff x="1863307" y="960112"/>
            <a:chExt cx="5998261" cy="377413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  <a14:imgEffect>
                        <a14:brightnessContrast brigh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3308" y="3071601"/>
              <a:ext cx="5992697" cy="1662650"/>
            </a:xfrm>
            <a:prstGeom prst="rect">
              <a:avLst/>
            </a:prstGeom>
            <a:effectLst>
              <a:reflection endPos="0" dir="5400000" sy="-100000" algn="bl" rotWithShape="0"/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3307" y="960112"/>
              <a:ext cx="2723501" cy="204626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6800" y="960112"/>
              <a:ext cx="2979204" cy="2046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3711458" y="1849504"/>
              <a:ext cx="174742" cy="32704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H="1">
              <a:off x="1893193" y="2034019"/>
              <a:ext cx="1818266" cy="1063587"/>
            </a:xfrm>
            <a:prstGeom prst="line">
              <a:avLst/>
            </a:prstGeom>
            <a:noFill/>
            <a:ln w="3810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3886200" y="2034019"/>
              <a:ext cx="3975368" cy="1015034"/>
            </a:xfrm>
            <a:prstGeom prst="line">
              <a:avLst/>
            </a:prstGeom>
            <a:noFill/>
            <a:ln w="3810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3735052" y="2356363"/>
              <a:ext cx="1968255" cy="1153261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6335956" y="2653588"/>
              <a:ext cx="33320" cy="876048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triangle"/>
            </a:ln>
            <a:effectLst/>
          </p:spPr>
        </p:cxnSp>
        <p:sp>
          <p:nvSpPr>
            <p:cNvPr id="23" name="Rectangle 22"/>
            <p:cNvSpPr/>
            <p:nvPr/>
          </p:nvSpPr>
          <p:spPr bwMode="auto">
            <a:xfrm>
              <a:off x="2881399" y="3588060"/>
              <a:ext cx="501883" cy="377851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711459" y="3588060"/>
              <a:ext cx="501883" cy="377851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677907" y="3567456"/>
              <a:ext cx="501883" cy="377851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527564" y="3566104"/>
              <a:ext cx="501883" cy="377851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</p:grpSp>
      <p:pic>
        <p:nvPicPr>
          <p:cNvPr id="31" name="Picture 30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CE5F79-1F33-4E25-AF32-592DDDF582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47039" y="3669920"/>
            <a:ext cx="3515883" cy="213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Antenna Design and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8</a:t>
            </a:fld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6774D39-E91A-4BE3-B574-43944C27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25" y="1027852"/>
            <a:ext cx="8428100" cy="19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Antennas and transitions designed in </a:t>
            </a:r>
            <a:r>
              <a:rPr lang="en-US" altLang="en-US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Astra MT77 </a:t>
            </a:r>
            <a:r>
              <a:rPr lang="en-US" altLang="en-US" sz="2000" dirty="0">
                <a:ea typeface="ＭＳ Ｐゴシック" panose="020B0600070205080204" pitchFamily="34" charset="-128"/>
              </a:rPr>
              <a:t>substrate</a:t>
            </a:r>
          </a:p>
          <a:p>
            <a:pPr marL="0" indent="0" eaLnBrk="1" hangingPunct="1">
              <a:buNone/>
            </a:pPr>
            <a:r>
              <a:rPr lang="en-US" altLang="en-US" sz="2000" b="1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5 mil substrate thickness, with Dk = 3, and Df = 0.0017</a:t>
            </a:r>
          </a:p>
          <a:p>
            <a:pPr marL="0" indent="0" eaLnBrk="1" hangingPunct="1">
              <a:buNone/>
            </a:pPr>
            <a:r>
              <a:rPr lang="en-US" altLang="en-US" sz="2000" b="1" i="1" dirty="0">
                <a:ea typeface="ＭＳ Ｐゴシック" panose="020B0600070205080204" pitchFamily="34" charset="-128"/>
              </a:rPr>
              <a:t>35 mil FR4 under to match the height with CMOS carrier + CMOS chip height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Test structures with GSG 150 um pitch wafer probe interface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(Single patches and 8-element series-fed patch array) </a:t>
            </a:r>
          </a:p>
          <a:p>
            <a:endParaRPr lang="en-US" sz="2000" dirty="0"/>
          </a:p>
          <a:p>
            <a:pPr marL="0" indent="0" eaLnBrk="1" hangingPunct="1">
              <a:buNone/>
            </a:pPr>
            <a:endParaRPr lang="en-US" altLang="en-US" sz="2000" b="1" i="1" dirty="0">
              <a:ea typeface="ＭＳ Ｐゴシック" panose="020B0600070205080204" pitchFamily="34" charset="-128"/>
            </a:endParaRPr>
          </a:p>
        </p:txBody>
      </p:sp>
      <p:pic>
        <p:nvPicPr>
          <p:cNvPr id="11" name="Picture 10" descr="C:\Users\Arda Simsek\Box Sync\Packaging\MIMO\Antenna Measurements\Measurement_Setup_v2.jpg">
            <a:extLst>
              <a:ext uri="{FF2B5EF4-FFF2-40B4-BE49-F238E27FC236}">
                <a16:creationId xmlns:a16="http://schemas.microsoft.com/office/drawing/2014/main" id="{AB2A0C76-3017-4796-86FE-0A14296E444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23" y="2875454"/>
            <a:ext cx="3812886" cy="369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24FD43-1367-40F5-8BEB-AAA4E52F4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200" y="2822114"/>
            <a:ext cx="2123479" cy="1633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473CCE-E986-4591-918B-5A19DCF664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215" y="3079400"/>
            <a:ext cx="1631039" cy="1118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9E622-9C93-47E3-AB98-F7254D01D3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0308" y="4542006"/>
            <a:ext cx="5093691" cy="181881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D98C5DD9-59D5-4317-88D6-838D1A080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6392085"/>
            <a:ext cx="2667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b="1" i="1" u="sng" dirty="0">
                <a:ea typeface="ＭＳ Ｐゴシック" panose="020B0600070205080204" pitchFamily="34" charset="-128"/>
              </a:rPr>
              <a:t>4-5 GHz frequency shift</a:t>
            </a:r>
          </a:p>
        </p:txBody>
      </p:sp>
    </p:spTree>
    <p:extLst>
      <p:ext uri="{BB962C8B-B14F-4D97-AF65-F5344CB8AC3E}">
        <p14:creationId xmlns:p14="http://schemas.microsoft.com/office/powerpoint/2010/main" val="40603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13" y="161354"/>
            <a:ext cx="8595360" cy="640080"/>
          </a:xfrm>
        </p:spPr>
        <p:txBody>
          <a:bodyPr/>
          <a:lstStyle/>
          <a:p>
            <a:r>
              <a:rPr lang="en-US" sz="4000" dirty="0"/>
              <a:t>Antenna Design and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prstClr val="black"/>
              </a:buClr>
              <a:defRPr/>
            </a:pPr>
            <a:fld id="{0EF6365A-5545-48DD-83B1-2126BA128603}" type="slidenum">
              <a:rPr lang="en-US" altLang="en-US" smtClean="0"/>
              <a:pPr>
                <a:buClr>
                  <a:prstClr val="black"/>
                </a:buClr>
                <a:defRPr/>
              </a:pPr>
              <a:t>9</a:t>
            </a:fld>
            <a:endParaRPr lang="en-US" altLang="en-US" dirty="0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C6774D39-E91A-4BE3-B574-43944C27A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25" y="1027853"/>
            <a:ext cx="8428100" cy="15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8-element series-fed patch antenna arrays designed in Astra MT77 substrate</a:t>
            </a:r>
          </a:p>
          <a:p>
            <a:pPr marL="0" indent="0" eaLnBrk="1" hangingPunct="1">
              <a:buNone/>
            </a:pPr>
            <a:r>
              <a:rPr lang="en-US" altLang="en-US" sz="2000" b="1" i="1" dirty="0">
                <a:ea typeface="ＭＳ Ｐゴシック" panose="020B0600070205080204" pitchFamily="34" charset="-128"/>
              </a:rPr>
              <a:t>5 mil substrate thickness, with Dk = 3, and Df = 0.0017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Test structure created with GSG 150 um pitch wafer probe interface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136, 140 and 144 GHz series-fed antenna arrays are designed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500AEE6-E578-4448-A1B9-CC1298768D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810436"/>
              </p:ext>
            </p:extLst>
          </p:nvPr>
        </p:nvGraphicFramePr>
        <p:xfrm>
          <a:off x="0" y="2653466"/>
          <a:ext cx="3096930" cy="2064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" name="KGPlot" r:id="rId3" imgW="5064252" imgH="3395472" progId="KGraph_Plot">
                  <p:embed/>
                </p:oleObj>
              </mc:Choice>
              <mc:Fallback>
                <p:oleObj name="KGPlot" r:id="rId3" imgW="5064252" imgH="3395472" progId="KGraph_Plo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8BC0CFB-5BF7-4679-8F65-F414541C75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53466"/>
                        <a:ext cx="3096930" cy="20646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40A0BB6A-2B05-4E3C-882B-CF5D501F79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166" y="2653466"/>
            <a:ext cx="2937901" cy="2069708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02AECBE4-6C29-432E-B300-9EC96397F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73" y="4986176"/>
            <a:ext cx="8428100" cy="123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144 GHz antenna array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Frequency shifted ~ 4-5 GHz </a:t>
            </a:r>
          </a:p>
          <a:p>
            <a:pPr marL="0" indent="0" eaLnBrk="1" hangingPunct="1">
              <a:buNone/>
            </a:pPr>
            <a:r>
              <a:rPr lang="en-US" altLang="en-US" sz="2000" dirty="0">
                <a:ea typeface="ＭＳ Ｐゴシック" panose="020B0600070205080204" pitchFamily="34" charset="-128"/>
              </a:rPr>
              <a:t>Radiation patterns simulated at 144 GHz, measured at 148 GHz</a:t>
            </a:r>
          </a:p>
          <a:p>
            <a:pPr marL="0" indent="0" eaLnBrk="1" hangingPunct="1">
              <a:buNone/>
            </a:pPr>
            <a:endParaRPr lang="en-US" altLang="en-US" sz="2000" dirty="0">
              <a:ea typeface="ＭＳ Ｐゴシック" panose="020B0600070205080204" pitchFamily="34" charset="-128"/>
            </a:endParaRPr>
          </a:p>
        </p:txBody>
      </p:sp>
      <p:pic>
        <p:nvPicPr>
          <p:cNvPr id="6325" name="Picture 181">
            <a:extLst>
              <a:ext uri="{FF2B5EF4-FFF2-40B4-BE49-F238E27FC236}">
                <a16:creationId xmlns:a16="http://schemas.microsoft.com/office/drawing/2014/main" id="{9D2AB325-F276-4314-AF62-B65E29D32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930" y="2650393"/>
            <a:ext cx="2950142" cy="207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8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algn="l">
          <a:defRPr sz="2400" b="0" dirty="0">
            <a:latin typeface="+mn-lt"/>
            <a:sym typeface="Wingdings" panose="05000000000000000000" pitchFamily="2" charset="2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2000" b="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3237</TotalTime>
  <Words>1369</Words>
  <Application>Microsoft Office PowerPoint</Application>
  <PresentationFormat>On-screen Show (4:3)</PresentationFormat>
  <Paragraphs>264</Paragraphs>
  <Slides>26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ＭＳ Ｐゴシック</vt:lpstr>
      <vt:lpstr>SimSun</vt:lpstr>
      <vt:lpstr>SimSun</vt:lpstr>
      <vt:lpstr>Arial</vt:lpstr>
      <vt:lpstr>Arial Narrow</vt:lpstr>
      <vt:lpstr>Calibri</vt:lpstr>
      <vt:lpstr>Calibri </vt:lpstr>
      <vt:lpstr>Calibri Light</vt:lpstr>
      <vt:lpstr>Tahoma</vt:lpstr>
      <vt:lpstr>Times New Roman</vt:lpstr>
      <vt:lpstr>Wingdings</vt:lpstr>
      <vt:lpstr>1_Office Theme</vt:lpstr>
      <vt:lpstr>Office Theme</vt:lpstr>
      <vt:lpstr>KGPlot</vt:lpstr>
      <vt:lpstr>A 140 GHz Two-Channel  CMOS Transmitter using Low-Cost Packaging Technologies</vt:lpstr>
      <vt:lpstr>Why 140GHz Wireless ?</vt:lpstr>
      <vt:lpstr>140 GHz 4-Channel Receiver</vt:lpstr>
      <vt:lpstr>140 GHz 4-Channel Transmitter</vt:lpstr>
      <vt:lpstr>Proposed Low-Cost Package</vt:lpstr>
      <vt:lpstr>Fully Packaged 2-Channel Transmitter </vt:lpstr>
      <vt:lpstr>Fully Packaged 4-Channel Receiver </vt:lpstr>
      <vt:lpstr>Antenna Design and Measurements</vt:lpstr>
      <vt:lpstr>Antenna Design and Measurements</vt:lpstr>
      <vt:lpstr>Wirebond Transition Design</vt:lpstr>
      <vt:lpstr>System Experiments</vt:lpstr>
      <vt:lpstr>System Experiments</vt:lpstr>
      <vt:lpstr>System Experiments</vt:lpstr>
      <vt:lpstr>System Experiments</vt:lpstr>
      <vt:lpstr>Conclusion and Future Direction</vt:lpstr>
      <vt:lpstr>Acknowledgments</vt:lpstr>
      <vt:lpstr>System Experiments</vt:lpstr>
      <vt:lpstr>Back-up Slides</vt:lpstr>
      <vt:lpstr>PowerPoint Presentation</vt:lpstr>
      <vt:lpstr>PowerPoint Presentation</vt:lpstr>
      <vt:lpstr>PowerPoint Presentation</vt:lpstr>
      <vt:lpstr>PowerPoint Presentation</vt:lpstr>
      <vt:lpstr>Measurements – Circuit Blocks</vt:lpstr>
      <vt:lpstr>Measurements – Receiver Channel</vt:lpstr>
      <vt:lpstr>Measurements – Transmitter Channel</vt:lpstr>
      <vt:lpstr>Outline</vt:lpstr>
    </vt:vector>
  </TitlesOfParts>
  <Company>Heiter Microwave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RWS2007</dc:title>
  <dc:creator>George Heiter</dc:creator>
  <cp:lastModifiedBy>rodwell</cp:lastModifiedBy>
  <cp:revision>260</cp:revision>
  <dcterms:created xsi:type="dcterms:W3CDTF">1601-01-01T00:00:00Z</dcterms:created>
  <dcterms:modified xsi:type="dcterms:W3CDTF">2020-05-10T18:13:43Z</dcterms:modified>
</cp:coreProperties>
</file>