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704" r:id="rId1"/>
  </p:sldMasterIdLst>
  <p:notesMasterIdLst>
    <p:notesMasterId r:id="rId20"/>
  </p:notesMasterIdLst>
  <p:handoutMasterIdLst>
    <p:handoutMasterId r:id="rId21"/>
  </p:handoutMasterIdLst>
  <p:sldIdLst>
    <p:sldId id="361" r:id="rId2"/>
    <p:sldId id="392" r:id="rId3"/>
    <p:sldId id="381" r:id="rId4"/>
    <p:sldId id="380" r:id="rId5"/>
    <p:sldId id="373" r:id="rId6"/>
    <p:sldId id="390" r:id="rId7"/>
    <p:sldId id="388" r:id="rId8"/>
    <p:sldId id="394" r:id="rId9"/>
    <p:sldId id="391" r:id="rId10"/>
    <p:sldId id="382" r:id="rId11"/>
    <p:sldId id="372" r:id="rId12"/>
    <p:sldId id="384" r:id="rId13"/>
    <p:sldId id="385" r:id="rId14"/>
    <p:sldId id="386" r:id="rId15"/>
    <p:sldId id="383" r:id="rId16"/>
    <p:sldId id="387" r:id="rId17"/>
    <p:sldId id="378" r:id="rId18"/>
    <p:sldId id="393" r:id="rId19"/>
  </p:sldIdLst>
  <p:sldSz cx="12192000" cy="6858000"/>
  <p:notesSz cx="68580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3805" userDrawn="1">
          <p15:clr>
            <a:srgbClr val="A4A3A4"/>
          </p15:clr>
        </p15:guide>
        <p15:guide id="3" orient="horz" pos="1067" userDrawn="1">
          <p15:clr>
            <a:srgbClr val="A4A3A4"/>
          </p15:clr>
        </p15:guide>
        <p15:guide id="4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89" userDrawn="1">
          <p15:clr>
            <a:srgbClr val="A4A3A4"/>
          </p15:clr>
        </p15:guide>
        <p15:guide id="3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es, Katie (SEA-CRE)" initials="JK(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FF"/>
    <a:srgbClr val="009999"/>
    <a:srgbClr val="DF7400"/>
    <a:srgbClr val="F89F1F"/>
    <a:srgbClr val="F8901F"/>
    <a:srgbClr val="C66919"/>
    <a:srgbClr val="FFC600"/>
    <a:srgbClr val="FF8604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57" autoAdjust="0"/>
    <p:restoredTop sz="65092" autoAdjust="0"/>
  </p:normalViewPr>
  <p:slideViewPr>
    <p:cSldViewPr snapToGrid="0">
      <p:cViewPr>
        <p:scale>
          <a:sx n="75" d="100"/>
          <a:sy n="75" d="100"/>
        </p:scale>
        <p:origin x="1104" y="293"/>
      </p:cViewPr>
      <p:guideLst>
        <p:guide orient="horz" pos="2160"/>
        <p:guide orient="horz" pos="3805"/>
        <p:guide orient="horz" pos="1067"/>
        <p:guide pos="3840"/>
      </p:guideLst>
    </p:cSldViewPr>
  </p:slideViewPr>
  <p:outlineViewPr>
    <p:cViewPr>
      <p:scale>
        <a:sx n="33" d="100"/>
        <a:sy n="33" d="100"/>
      </p:scale>
      <p:origin x="0" y="63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3154" y="72"/>
      </p:cViewPr>
      <p:guideLst>
        <p:guide orient="horz" pos="2909"/>
        <p:guide pos="2189"/>
        <p:guide pos="2160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804"/>
          </a:xfrm>
          <a:prstGeom prst="rect">
            <a:avLst/>
          </a:prstGeom>
        </p:spPr>
        <p:txBody>
          <a:bodyPr vert="horz" lIns="92458" tIns="46229" rIns="92458" bIns="4622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61804"/>
          </a:xfrm>
          <a:prstGeom prst="rect">
            <a:avLst/>
          </a:prstGeom>
        </p:spPr>
        <p:txBody>
          <a:bodyPr vert="horz" lIns="92458" tIns="46229" rIns="92458" bIns="4622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120E8A7-10C0-4A3F-8A5F-C23C99458661}" type="datetimeFigureOut">
              <a:rPr lang="en-US"/>
              <a:pPr>
                <a:defRPr/>
              </a:pPr>
              <a:t>4/25/2020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2971800" cy="461804"/>
          </a:xfrm>
          <a:prstGeom prst="rect">
            <a:avLst/>
          </a:prstGeom>
        </p:spPr>
        <p:txBody>
          <a:bodyPr vert="horz" lIns="92458" tIns="46229" rIns="92458" bIns="4622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8772668"/>
            <a:ext cx="2971800" cy="461804"/>
          </a:xfrm>
          <a:prstGeom prst="rect">
            <a:avLst/>
          </a:prstGeom>
        </p:spPr>
        <p:txBody>
          <a:bodyPr vert="horz" lIns="92458" tIns="46229" rIns="92458" bIns="4622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3BDA8F0-F90F-480B-81BF-DD12E634FC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123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804"/>
          </a:xfrm>
          <a:prstGeom prst="rect">
            <a:avLst/>
          </a:prstGeom>
        </p:spPr>
        <p:txBody>
          <a:bodyPr vert="horz" lIns="92458" tIns="46229" rIns="92458" bIns="4622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61804"/>
          </a:xfrm>
          <a:prstGeom prst="rect">
            <a:avLst/>
          </a:prstGeom>
        </p:spPr>
        <p:txBody>
          <a:bodyPr vert="horz" lIns="92458" tIns="46229" rIns="92458" bIns="4622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1981E3B-E2FD-4482-B46D-D6CD1BE21990}" type="datetimeFigureOut">
              <a:rPr lang="en-US"/>
              <a:pPr>
                <a:defRPr/>
              </a:pPr>
              <a:t>4/25/2020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0838" y="692150"/>
            <a:ext cx="6157912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58" tIns="46229" rIns="92458" bIns="4622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87136"/>
            <a:ext cx="5486400" cy="4156234"/>
          </a:xfrm>
          <a:prstGeom prst="rect">
            <a:avLst/>
          </a:prstGeom>
        </p:spPr>
        <p:txBody>
          <a:bodyPr vert="horz" lIns="92458" tIns="46229" rIns="92458" bIns="4622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2971800" cy="461804"/>
          </a:xfrm>
          <a:prstGeom prst="rect">
            <a:avLst/>
          </a:prstGeom>
        </p:spPr>
        <p:txBody>
          <a:bodyPr vert="horz" lIns="92458" tIns="46229" rIns="92458" bIns="4622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772668"/>
            <a:ext cx="2971800" cy="461804"/>
          </a:xfrm>
          <a:prstGeom prst="rect">
            <a:avLst/>
          </a:prstGeom>
        </p:spPr>
        <p:txBody>
          <a:bodyPr vert="horz" lIns="92458" tIns="46229" rIns="92458" bIns="4622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02FC391-0479-4A70-8AC8-8F764AAA77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7934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77516" y="659220"/>
            <a:ext cx="11049802" cy="2683154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 b="0"/>
            </a:lvl1pPr>
            <a:lvl2pPr marL="347472" indent="0">
              <a:buNone/>
              <a:defRPr/>
            </a:lvl2pPr>
            <a:lvl3pPr marL="694944" indent="0">
              <a:buNone/>
              <a:defRPr/>
            </a:lvl3pPr>
          </a:lstStyle>
          <a:p>
            <a:pPr lvl="0"/>
            <a:r>
              <a:rPr lang="en-US" dirty="0"/>
              <a:t>&lt;Title of Presentation&gt;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7516" y="3342373"/>
            <a:ext cx="11049802" cy="1441383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&lt;Author Names&gt;</a:t>
            </a:r>
            <a:br>
              <a:rPr lang="en-US" dirty="0"/>
            </a:br>
            <a:endParaRPr lang="en-US" dirty="0"/>
          </a:p>
        </p:txBody>
      </p:sp>
      <p:sp>
        <p:nvSpPr>
          <p:cNvPr id="7" name="Content Placeholder 29"/>
          <p:cNvSpPr>
            <a:spLocks noGrp="1"/>
          </p:cNvSpPr>
          <p:nvPr>
            <p:ph sz="quarter" idx="15" hasCustomPrompt="1"/>
          </p:nvPr>
        </p:nvSpPr>
        <p:spPr>
          <a:xfrm>
            <a:off x="577516" y="4783756"/>
            <a:ext cx="11049802" cy="1780673"/>
          </a:xfrm>
        </p:spPr>
        <p:txBody>
          <a:bodyPr>
            <a:normAutofit/>
          </a:bodyPr>
          <a:lstStyle>
            <a:lvl1pPr marL="0" indent="0" algn="ctr">
              <a:buNone/>
              <a:defRPr sz="3200" b="0"/>
            </a:lvl1pPr>
          </a:lstStyle>
          <a:p>
            <a:pPr lvl="0"/>
            <a:r>
              <a:rPr lang="en-US" dirty="0"/>
              <a:t>&lt;Affiliations&gt;</a:t>
            </a:r>
          </a:p>
        </p:txBody>
      </p:sp>
    </p:spTree>
    <p:extLst>
      <p:ext uri="{BB962C8B-B14F-4D97-AF65-F5344CB8AC3E}">
        <p14:creationId xmlns:p14="http://schemas.microsoft.com/office/powerpoint/2010/main" val="1837631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8149" y="651215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093EF114-BD19-4E49-AF11-C346593B86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8BCDC2EA-BFE5-41AD-865F-F964C9DBE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485" y="75023"/>
            <a:ext cx="10506515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3694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80159"/>
            <a:ext cx="5384800" cy="490798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368"/>
            </a:lvl6pPr>
            <a:lvl7pPr>
              <a:defRPr sz="1368"/>
            </a:lvl7pPr>
            <a:lvl8pPr>
              <a:defRPr sz="1368"/>
            </a:lvl8pPr>
            <a:lvl9pPr>
              <a:defRPr sz="1368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80159"/>
            <a:ext cx="5384800" cy="490798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368"/>
            </a:lvl6pPr>
            <a:lvl7pPr>
              <a:defRPr sz="1368"/>
            </a:lvl7pPr>
            <a:lvl8pPr>
              <a:defRPr sz="1368"/>
            </a:lvl8pPr>
            <a:lvl9pPr>
              <a:defRPr sz="1368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8149" y="651215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093EF114-BD19-4E49-AF11-C346593B86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F24255AF-6A10-49B7-8938-6D2DA2AEE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485" y="75023"/>
            <a:ext cx="10506515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5063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61862"/>
            <a:ext cx="5386917" cy="639763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347472" indent="0">
              <a:buNone/>
              <a:defRPr sz="1520" b="1"/>
            </a:lvl2pPr>
            <a:lvl3pPr marL="694944" indent="0">
              <a:buNone/>
              <a:defRPr sz="1368" b="1"/>
            </a:lvl3pPr>
            <a:lvl4pPr marL="1042416" indent="0">
              <a:buNone/>
              <a:defRPr sz="1216" b="1"/>
            </a:lvl4pPr>
            <a:lvl5pPr marL="1389888" indent="0">
              <a:buNone/>
              <a:defRPr sz="1216" b="1"/>
            </a:lvl5pPr>
            <a:lvl6pPr marL="1737360" indent="0">
              <a:buNone/>
              <a:defRPr sz="1216" b="1"/>
            </a:lvl6pPr>
            <a:lvl7pPr marL="2084832" indent="0">
              <a:buNone/>
              <a:defRPr sz="1216" b="1"/>
            </a:lvl7pPr>
            <a:lvl8pPr marL="2432304" indent="0">
              <a:buNone/>
              <a:defRPr sz="1216" b="1"/>
            </a:lvl8pPr>
            <a:lvl9pPr marL="2779776" indent="0">
              <a:buNone/>
              <a:defRPr sz="1216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01625"/>
            <a:ext cx="5386917" cy="419715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216"/>
            </a:lvl6pPr>
            <a:lvl7pPr>
              <a:defRPr sz="1216"/>
            </a:lvl7pPr>
            <a:lvl8pPr>
              <a:defRPr sz="1216"/>
            </a:lvl8pPr>
            <a:lvl9pPr>
              <a:defRPr sz="1216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361862"/>
            <a:ext cx="5389033" cy="639763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347472" indent="0">
              <a:buNone/>
              <a:defRPr sz="1520" b="1"/>
            </a:lvl2pPr>
            <a:lvl3pPr marL="694944" indent="0">
              <a:buNone/>
              <a:defRPr sz="1368" b="1"/>
            </a:lvl3pPr>
            <a:lvl4pPr marL="1042416" indent="0">
              <a:buNone/>
              <a:defRPr sz="1216" b="1"/>
            </a:lvl4pPr>
            <a:lvl5pPr marL="1389888" indent="0">
              <a:buNone/>
              <a:defRPr sz="1216" b="1"/>
            </a:lvl5pPr>
            <a:lvl6pPr marL="1737360" indent="0">
              <a:buNone/>
              <a:defRPr sz="1216" b="1"/>
            </a:lvl6pPr>
            <a:lvl7pPr marL="2084832" indent="0">
              <a:buNone/>
              <a:defRPr sz="1216" b="1"/>
            </a:lvl7pPr>
            <a:lvl8pPr marL="2432304" indent="0">
              <a:buNone/>
              <a:defRPr sz="1216" b="1"/>
            </a:lvl8pPr>
            <a:lvl9pPr marL="2779776" indent="0">
              <a:buNone/>
              <a:defRPr sz="1216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001625"/>
            <a:ext cx="5389033" cy="419715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216"/>
            </a:lvl6pPr>
            <a:lvl7pPr>
              <a:defRPr sz="1216"/>
            </a:lvl7pPr>
            <a:lvl8pPr>
              <a:defRPr sz="1216"/>
            </a:lvl8pPr>
            <a:lvl9pPr>
              <a:defRPr sz="1216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8149" y="651215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093EF114-BD19-4E49-AF11-C346593B86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F934AB2-FFD0-4147-9464-C44B3C46D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485" y="75023"/>
            <a:ext cx="10506515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6658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8149" y="651215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093EF114-BD19-4E49-AF11-C346593B86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9F21204A-FC81-4FD4-ADBC-1BDD2F3EA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485" y="75023"/>
            <a:ext cx="10506515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01955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23C0F9-6A21-4D2E-81FF-6BBE16DAD5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EF114-BD19-4E49-AF11-C346593B86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7E7A6AC4-E533-4D0B-B9DD-E16BAB3974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7516" y="659220"/>
            <a:ext cx="11049802" cy="2683154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 b="0"/>
            </a:lvl1pPr>
            <a:lvl2pPr marL="347472" indent="0">
              <a:buNone/>
              <a:defRPr/>
            </a:lvl2pPr>
            <a:lvl3pPr marL="694944" indent="0">
              <a:buNone/>
              <a:defRPr/>
            </a:lvl3pPr>
          </a:lstStyle>
          <a:p>
            <a:pPr lvl="0"/>
            <a:r>
              <a:rPr lang="en-US" dirty="0"/>
              <a:t>&lt;Title of Presentation&gt;</a:t>
            </a:r>
          </a:p>
        </p:txBody>
      </p:sp>
    </p:spTree>
    <p:extLst>
      <p:ext uri="{BB962C8B-B14F-4D97-AF65-F5344CB8AC3E}">
        <p14:creationId xmlns:p14="http://schemas.microsoft.com/office/powerpoint/2010/main" val="881279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s-inner.jpg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302" b="36927"/>
          <a:stretch/>
        </p:blipFill>
        <p:spPr>
          <a:xfrm>
            <a:off x="-198" y="6567686"/>
            <a:ext cx="12192000" cy="28266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85485" y="75023"/>
            <a:ext cx="10506515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57645"/>
            <a:ext cx="10972800" cy="4941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31417" y="6558016"/>
            <a:ext cx="941531" cy="2826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bg1"/>
                </a:solidFill>
              </a:defRPr>
            </a:lvl1pPr>
          </a:lstStyle>
          <a:p>
            <a:fld id="{093EF114-BD19-4E49-AF11-C346593B86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-9426" y="6545167"/>
            <a:ext cx="12191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WE1C-5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D576ACE-BE21-D149-A892-7C7B0F08B63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91" y="-29891"/>
            <a:ext cx="1724876" cy="9442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CF9E0F-EEC6-0148-859D-C000B029133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111" y="6568304"/>
            <a:ext cx="2440891" cy="26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835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8" r:id="rId3"/>
    <p:sldLayoutId id="2147483709" r:id="rId4"/>
    <p:sldLayoutId id="2147483710" r:id="rId5"/>
    <p:sldLayoutId id="2147483711" r:id="rId6"/>
  </p:sldLayoutIdLst>
  <p:hf hdr="0" dt="0"/>
  <p:txStyles>
    <p:titleStyle>
      <a:lvl1pPr algn="l" defTabSz="694944" rtl="0" eaLnBrk="1" latinLnBrk="0" hangingPunct="1">
        <a:spcBef>
          <a:spcPct val="0"/>
        </a:spcBef>
        <a:buNone/>
        <a:defRPr sz="4400" b="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1pPr>
    </p:titleStyle>
    <p:bodyStyle>
      <a:lvl1pPr marL="260604" indent="-260604" algn="l" defTabSz="69494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1pPr>
      <a:lvl2pPr marL="564642" indent="-217170" algn="l" defTabSz="69494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2pPr>
      <a:lvl3pPr marL="868680" indent="-173736" algn="l" defTabSz="69494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3pPr>
      <a:lvl4pPr marL="1216152" indent="-173736" algn="l" defTabSz="69494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4pPr>
      <a:lvl5pPr marL="1563624" indent="-173736" algn="l" defTabSz="69494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1911096" indent="-173736" algn="l" defTabSz="694944" rtl="0" eaLnBrk="1" latinLnBrk="0" hangingPunct="1">
        <a:spcBef>
          <a:spcPct val="20000"/>
        </a:spcBef>
        <a:buFont typeface="Arial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6pPr>
      <a:lvl7pPr marL="2258568" indent="-173736" algn="l" defTabSz="694944" rtl="0" eaLnBrk="1" latinLnBrk="0" hangingPunct="1">
        <a:spcBef>
          <a:spcPct val="20000"/>
        </a:spcBef>
        <a:buFont typeface="Arial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7pPr>
      <a:lvl8pPr marL="2606040" indent="-173736" algn="l" defTabSz="694944" rtl="0" eaLnBrk="1" latinLnBrk="0" hangingPunct="1">
        <a:spcBef>
          <a:spcPct val="20000"/>
        </a:spcBef>
        <a:buFont typeface="Arial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8pPr>
      <a:lvl9pPr marL="2953512" indent="-173736" algn="l" defTabSz="694944" rtl="0" eaLnBrk="1" latinLnBrk="0" hangingPunct="1">
        <a:spcBef>
          <a:spcPct val="20000"/>
        </a:spcBef>
        <a:buFont typeface="Arial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4944" rtl="0" eaLnBrk="1" latinLnBrk="0" hangingPunct="1">
        <a:defRPr sz="1368" kern="1200">
          <a:solidFill>
            <a:schemeClr val="tx1"/>
          </a:solidFill>
          <a:latin typeface="+mn-lt"/>
          <a:ea typeface="+mn-ea"/>
          <a:cs typeface="+mn-cs"/>
        </a:defRPr>
      </a:lvl1pPr>
      <a:lvl2pPr marL="347472" algn="l" defTabSz="694944" rtl="0" eaLnBrk="1" latinLnBrk="0" hangingPunct="1">
        <a:defRPr sz="1368" kern="1200">
          <a:solidFill>
            <a:schemeClr val="tx1"/>
          </a:solidFill>
          <a:latin typeface="+mn-lt"/>
          <a:ea typeface="+mn-ea"/>
          <a:cs typeface="+mn-cs"/>
        </a:defRPr>
      </a:lvl2pPr>
      <a:lvl3pPr marL="694944" algn="l" defTabSz="694944" rtl="0" eaLnBrk="1" latinLnBrk="0" hangingPunct="1">
        <a:defRPr sz="1368" kern="1200">
          <a:solidFill>
            <a:schemeClr val="tx1"/>
          </a:solidFill>
          <a:latin typeface="+mn-lt"/>
          <a:ea typeface="+mn-ea"/>
          <a:cs typeface="+mn-cs"/>
        </a:defRPr>
      </a:lvl3pPr>
      <a:lvl4pPr marL="1042416" algn="l" defTabSz="694944" rtl="0" eaLnBrk="1" latinLnBrk="0" hangingPunct="1">
        <a:defRPr sz="1368" kern="1200">
          <a:solidFill>
            <a:schemeClr val="tx1"/>
          </a:solidFill>
          <a:latin typeface="+mn-lt"/>
          <a:ea typeface="+mn-ea"/>
          <a:cs typeface="+mn-cs"/>
        </a:defRPr>
      </a:lvl4pPr>
      <a:lvl5pPr marL="1389888" algn="l" defTabSz="694944" rtl="0" eaLnBrk="1" latinLnBrk="0" hangingPunct="1">
        <a:defRPr sz="1368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algn="l" defTabSz="694944" rtl="0" eaLnBrk="1" latinLnBrk="0" hangingPunct="1">
        <a:defRPr sz="1368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algn="l" defTabSz="694944" rtl="0" eaLnBrk="1" latinLnBrk="0" hangingPunct="1">
        <a:defRPr sz="1368" kern="1200">
          <a:solidFill>
            <a:schemeClr val="tx1"/>
          </a:solidFill>
          <a:latin typeface="+mn-lt"/>
          <a:ea typeface="+mn-ea"/>
          <a:cs typeface="+mn-cs"/>
        </a:defRPr>
      </a:lvl7pPr>
      <a:lvl8pPr marL="2432304" algn="l" defTabSz="694944" rtl="0" eaLnBrk="1" latinLnBrk="0" hangingPunct="1">
        <a:defRPr sz="1368" kern="1200">
          <a:solidFill>
            <a:schemeClr val="tx1"/>
          </a:solidFill>
          <a:latin typeface="+mn-lt"/>
          <a:ea typeface="+mn-ea"/>
          <a:cs typeface="+mn-cs"/>
        </a:defRPr>
      </a:lvl8pPr>
      <a:lvl9pPr marL="2779776" algn="l" defTabSz="694944" rtl="0" eaLnBrk="1" latinLnBrk="0" hangingPunct="1">
        <a:defRPr sz="13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png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A 140GHz power amplifier with 20.5dBm output power and 20.8% PAE in 250-nm </a:t>
            </a:r>
            <a:r>
              <a:rPr lang="en-US" dirty="0" err="1"/>
              <a:t>InP</a:t>
            </a:r>
            <a:r>
              <a:rPr lang="en-US" dirty="0"/>
              <a:t> HBT technology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dirty="0">
                <a:solidFill>
                  <a:srgbClr val="0000FF"/>
                </a:solidFill>
              </a:rPr>
              <a:t>A. Ahmed</a:t>
            </a:r>
            <a:r>
              <a:rPr lang="en-US" baseline="30000" dirty="0">
                <a:solidFill>
                  <a:srgbClr val="0000FF"/>
                </a:solidFill>
              </a:rPr>
              <a:t>1</a:t>
            </a:r>
            <a:r>
              <a:rPr lang="en-US" dirty="0"/>
              <a:t>, M. Seo</a:t>
            </a:r>
            <a:r>
              <a:rPr lang="en-US" baseline="30000" dirty="0"/>
              <a:t>2</a:t>
            </a:r>
            <a:r>
              <a:rPr lang="en-US" dirty="0"/>
              <a:t>, A. Farid</a:t>
            </a:r>
            <a:r>
              <a:rPr lang="en-US" baseline="30000" dirty="0"/>
              <a:t>1</a:t>
            </a:r>
            <a:r>
              <a:rPr lang="en-US" dirty="0"/>
              <a:t>, M. Urteaga</a:t>
            </a:r>
            <a:r>
              <a:rPr lang="en-US" baseline="30000" dirty="0"/>
              <a:t>3</a:t>
            </a:r>
            <a:r>
              <a:rPr lang="en-US" dirty="0"/>
              <a:t>,</a:t>
            </a:r>
            <a:br>
              <a:rPr lang="en-US" baseline="30000" dirty="0"/>
            </a:br>
            <a:r>
              <a:rPr lang="en-US" dirty="0"/>
              <a:t>J. Buckwalter</a:t>
            </a:r>
            <a:r>
              <a:rPr lang="en-US" baseline="30000" dirty="0"/>
              <a:t>1</a:t>
            </a:r>
            <a:r>
              <a:rPr lang="en-US" dirty="0"/>
              <a:t>, and M. Rodwell</a:t>
            </a:r>
            <a:r>
              <a:rPr lang="en-US" baseline="30000" dirty="0"/>
              <a:t>1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sz="quarter" idx="15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baseline="30000" dirty="0"/>
              <a:t>1</a:t>
            </a:r>
            <a:r>
              <a:rPr lang="en-US" dirty="0"/>
              <a:t>University of California at Santa Barbara, CA, USA</a:t>
            </a:r>
          </a:p>
          <a:p>
            <a:pPr>
              <a:spcBef>
                <a:spcPts val="600"/>
              </a:spcBef>
            </a:pPr>
            <a:r>
              <a:rPr lang="en-US" baseline="30000" dirty="0"/>
              <a:t>2</a:t>
            </a:r>
            <a:r>
              <a:rPr lang="en-US" dirty="0"/>
              <a:t>Sungkyunkwan University, South Korea</a:t>
            </a:r>
          </a:p>
          <a:p>
            <a:pPr>
              <a:spcBef>
                <a:spcPts val="600"/>
              </a:spcBef>
            </a:pPr>
            <a:r>
              <a:rPr lang="en-US" baseline="30000" dirty="0"/>
              <a:t>3</a:t>
            </a:r>
            <a:r>
              <a:rPr lang="en-US" dirty="0"/>
              <a:t>Teledyne Scientific and Imaging, Thousand Oaks, CA, USA</a:t>
            </a:r>
          </a:p>
        </p:txBody>
      </p:sp>
    </p:spTree>
    <p:extLst>
      <p:ext uri="{BB962C8B-B14F-4D97-AF65-F5344CB8AC3E}">
        <p14:creationId xmlns:p14="http://schemas.microsoft.com/office/powerpoint/2010/main" val="3500700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E7F6AF-FAB7-4F26-ACEA-548A9C8E7D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Higher base capacitance: </a:t>
            </a:r>
          </a:p>
          <a:p>
            <a:pPr lvl="1"/>
            <a:r>
              <a:rPr lang="en-US" dirty="0"/>
              <a:t> more gain</a:t>
            </a:r>
          </a:p>
          <a:p>
            <a:r>
              <a:rPr lang="en-US" dirty="0"/>
              <a:t>Input ant output are 50</a:t>
            </a:r>
            <a:r>
              <a:rPr lang="en-US" dirty="0">
                <a:latin typeface="Symbol" panose="05050102010706020507" pitchFamily="18" charset="2"/>
              </a:rPr>
              <a:t>W </a:t>
            </a:r>
            <a:r>
              <a:rPr lang="en-US" dirty="0"/>
              <a:t>matched</a:t>
            </a:r>
          </a:p>
          <a:p>
            <a:r>
              <a:rPr lang="en-US" dirty="0"/>
              <a:t>Staggered matching for wider </a:t>
            </a:r>
            <a:br>
              <a:rPr lang="en-US" dirty="0"/>
            </a:br>
            <a:r>
              <a:rPr lang="en-US" dirty="0"/>
              <a:t>bandwidth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36204B-6E21-4667-80BB-AAB6CA7F8C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3EF114-BD19-4E49-AF11-C346593B86D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D2CAED9-8048-4618-8556-765BC11FD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Driver design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611E6F-E7D0-4918-994F-14FF9C3CF006}"/>
              </a:ext>
            </a:extLst>
          </p:cNvPr>
          <p:cNvSpPr/>
          <p:nvPr/>
        </p:nvSpPr>
        <p:spPr>
          <a:xfrm>
            <a:off x="9517314" y="4550976"/>
            <a:ext cx="16677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Driver cell</a:t>
            </a:r>
            <a:endParaRPr lang="en-US" sz="24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02938D-747B-4B95-9CCD-134F503DEA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467" b="10384"/>
          <a:stretch/>
        </p:blipFill>
        <p:spPr>
          <a:xfrm>
            <a:off x="7637185" y="1302800"/>
            <a:ext cx="4035902" cy="332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215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C46E9B-2051-418B-8076-4756EC1C9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Transmission line combiner instead of Wilkinson</a:t>
            </a:r>
          </a:p>
          <a:p>
            <a:r>
              <a:rPr lang="en-US" dirty="0"/>
              <a:t>Proposed combiner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 Low loss and very compact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 Smaller BW compared to Wilkinson</a:t>
            </a:r>
            <a:endParaRPr lang="en-US" dirty="0"/>
          </a:p>
          <a:p>
            <a:r>
              <a:rPr lang="en-US" dirty="0"/>
              <a:t>Wilkinson </a:t>
            </a:r>
          </a:p>
          <a:p>
            <a:pPr lvl="1"/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Bulky, high loss and skinny line</a:t>
            </a:r>
          </a:p>
          <a:p>
            <a:pPr lvl="1"/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Higher BW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62A65CF-9022-47A1-A5F8-411C2D94C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Combiner Design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05C88C1-2159-4280-9FA6-2FD9BA14E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5639" y="1770187"/>
            <a:ext cx="4487045" cy="4499238"/>
          </a:xfrm>
          <a:prstGeom prst="rect">
            <a:avLst/>
          </a:prstGeom>
        </p:spPr>
      </p:pic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6149437E-2625-43A5-BFF7-78E71CE0E0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8149" y="6512158"/>
            <a:ext cx="2844800" cy="365125"/>
          </a:xfrm>
        </p:spPr>
        <p:txBody>
          <a:bodyPr/>
          <a:lstStyle/>
          <a:p>
            <a:fld id="{093EF114-BD19-4E49-AF11-C346593B86D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DEAB4C-A968-42F0-A8A9-887979CAACF8}"/>
              </a:ext>
            </a:extLst>
          </p:cNvPr>
          <p:cNvSpPr/>
          <p:nvPr/>
        </p:nvSpPr>
        <p:spPr>
          <a:xfrm>
            <a:off x="10505196" y="2517909"/>
            <a:ext cx="16677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Proposed combiner</a:t>
            </a:r>
            <a:endParaRPr lang="en-US" sz="24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EFF4F2-83C1-4B02-BB77-6F03EDF0907A}"/>
              </a:ext>
            </a:extLst>
          </p:cNvPr>
          <p:cNvSpPr/>
          <p:nvPr/>
        </p:nvSpPr>
        <p:spPr>
          <a:xfrm>
            <a:off x="8658180" y="6050493"/>
            <a:ext cx="32392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Wilkinson combiner</a:t>
            </a:r>
            <a:endParaRPr lang="en-US" sz="24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222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A46651-2F25-409F-920E-0FD05B29A6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15" r="11349" b="19568"/>
          <a:stretch/>
        </p:blipFill>
        <p:spPr>
          <a:xfrm>
            <a:off x="5950785" y="1164806"/>
            <a:ext cx="6035040" cy="4380099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C46E9B-2051-418B-8076-4756EC1C9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Three linearized common base</a:t>
            </a:r>
            <a:br>
              <a:rPr lang="en-US" sz="2400" dirty="0"/>
            </a:br>
            <a:r>
              <a:rPr lang="en-US" sz="2400" dirty="0"/>
              <a:t>stages</a:t>
            </a:r>
          </a:p>
          <a:p>
            <a:r>
              <a:rPr lang="en-US" sz="2400" dirty="0"/>
              <a:t>Low loss and compact transmission</a:t>
            </a:r>
            <a:br>
              <a:rPr lang="en-US" sz="2400" dirty="0"/>
            </a:br>
            <a:r>
              <a:rPr lang="en-US" sz="2400" dirty="0"/>
              <a:t>line combiner</a:t>
            </a:r>
          </a:p>
          <a:p>
            <a:r>
              <a:rPr lang="en-US" sz="2400" dirty="0"/>
              <a:t> First driver scaled to sustain </a:t>
            </a:r>
            <a:br>
              <a:rPr lang="en-US" sz="2400" dirty="0"/>
            </a:br>
            <a:r>
              <a:rPr lang="en-US" sz="2400" dirty="0"/>
              <a:t>good PAE</a:t>
            </a:r>
          </a:p>
          <a:p>
            <a:r>
              <a:rPr lang="en-US" sz="2400" dirty="0"/>
              <a:t>Independent bias for each stage </a:t>
            </a:r>
            <a:br>
              <a:rPr lang="en-US" sz="2400" dirty="0"/>
            </a:br>
            <a:r>
              <a:rPr lang="en-US" sz="2400" dirty="0"/>
              <a:t>to monitor the current and optimize</a:t>
            </a:r>
            <a:br>
              <a:rPr lang="en-US" sz="2400" dirty="0"/>
            </a:br>
            <a:r>
              <a:rPr lang="en-US" sz="2400" dirty="0"/>
              <a:t>the PAE 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4D9574-B512-4F03-92F8-6F891651B5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3EF114-BD19-4E49-AF11-C346593B86D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62A65CF-9022-47A1-A5F8-411C2D94C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 block diagram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484B99-E643-42CC-83F6-0F786B19674E}"/>
              </a:ext>
            </a:extLst>
          </p:cNvPr>
          <p:cNvSpPr/>
          <p:nvPr/>
        </p:nvSpPr>
        <p:spPr>
          <a:xfrm>
            <a:off x="6148660" y="5544905"/>
            <a:ext cx="32392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Chip micrograph</a:t>
            </a:r>
            <a:endParaRPr lang="en-US" sz="24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85C66F-48F4-4ED2-8089-B47CADC9DE38}"/>
              </a:ext>
            </a:extLst>
          </p:cNvPr>
          <p:cNvSpPr/>
          <p:nvPr/>
        </p:nvSpPr>
        <p:spPr>
          <a:xfrm>
            <a:off x="6402660" y="834602"/>
            <a:ext cx="2162220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1.08mmx0.63mm</a:t>
            </a:r>
            <a:endParaRPr lang="en-US" sz="20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FDD858-C19C-4390-887B-7479981EF626}"/>
              </a:ext>
            </a:extLst>
          </p:cNvPr>
          <p:cNvSpPr/>
          <p:nvPr/>
        </p:nvSpPr>
        <p:spPr>
          <a:xfrm>
            <a:off x="9200751" y="5544905"/>
            <a:ext cx="32392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Block diagram</a:t>
            </a:r>
            <a:endParaRPr lang="en-US" sz="24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558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C46E9B-2051-418B-8076-4756EC1C9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Wide band operation</a:t>
            </a:r>
          </a:p>
          <a:p>
            <a:r>
              <a:rPr lang="en-US" sz="2800" dirty="0"/>
              <a:t>1dB BW=20GHz </a:t>
            </a:r>
          </a:p>
          <a:p>
            <a:r>
              <a:rPr lang="en-US" sz="2800" dirty="0"/>
              <a:t>3dB BW=43GHz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4D9574-B512-4F03-92F8-6F891651B5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3EF114-BD19-4E49-AF11-C346593B86D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62A65CF-9022-47A1-A5F8-411C2D94C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 results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32D42C-5CD8-4E84-8A3B-EA5B33B4F1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71"/>
          <a:stretch/>
        </p:blipFill>
        <p:spPr>
          <a:xfrm>
            <a:off x="5810073" y="1319449"/>
            <a:ext cx="6381927" cy="3823702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6F5B9EB-F995-44CF-8762-7F934D3803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779548"/>
              </p:ext>
            </p:extLst>
          </p:nvPr>
        </p:nvGraphicFramePr>
        <p:xfrm>
          <a:off x="342012" y="3621144"/>
          <a:ext cx="5319922" cy="1522006"/>
        </p:xfrm>
        <a:graphic>
          <a:graphicData uri="http://schemas.openxmlformats.org/drawingml/2006/table">
            <a:tbl>
              <a:tblPr firstRow="1" firstCol="1" bandRow="1"/>
              <a:tblGrid>
                <a:gridCol w="901943">
                  <a:extLst>
                    <a:ext uri="{9D8B030D-6E8A-4147-A177-3AD203B41FA5}">
                      <a16:colId xmlns:a16="http://schemas.microsoft.com/office/drawing/2014/main" val="69617592"/>
                    </a:ext>
                  </a:extLst>
                </a:gridCol>
                <a:gridCol w="791412">
                  <a:extLst>
                    <a:ext uri="{9D8B030D-6E8A-4147-A177-3AD203B41FA5}">
                      <a16:colId xmlns:a16="http://schemas.microsoft.com/office/drawing/2014/main" val="147988726"/>
                    </a:ext>
                  </a:extLst>
                </a:gridCol>
                <a:gridCol w="957210">
                  <a:extLst>
                    <a:ext uri="{9D8B030D-6E8A-4147-A177-3AD203B41FA5}">
                      <a16:colId xmlns:a16="http://schemas.microsoft.com/office/drawing/2014/main" val="4290387363"/>
                    </a:ext>
                  </a:extLst>
                </a:gridCol>
                <a:gridCol w="865469">
                  <a:extLst>
                    <a:ext uri="{9D8B030D-6E8A-4147-A177-3AD203B41FA5}">
                      <a16:colId xmlns:a16="http://schemas.microsoft.com/office/drawing/2014/main" val="1286166895"/>
                    </a:ext>
                  </a:extLst>
                </a:gridCol>
                <a:gridCol w="846678">
                  <a:extLst>
                    <a:ext uri="{9D8B030D-6E8A-4147-A177-3AD203B41FA5}">
                      <a16:colId xmlns:a16="http://schemas.microsoft.com/office/drawing/2014/main" val="1365461196"/>
                    </a:ext>
                  </a:extLst>
                </a:gridCol>
                <a:gridCol w="957210">
                  <a:extLst>
                    <a:ext uri="{9D8B030D-6E8A-4147-A177-3AD203B41FA5}">
                      <a16:colId xmlns:a16="http://schemas.microsoft.com/office/drawing/2014/main" val="4084290628"/>
                    </a:ext>
                  </a:extLst>
                </a:gridCol>
              </a:tblGrid>
              <a:tr h="352841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AU" sz="1800" baseline="-25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CC1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AU" sz="1800" baseline="-25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CC2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AU" sz="1800" baseline="-25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CC3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AU" sz="1800" baseline="-250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BB1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AU" sz="1800" baseline="-25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BB2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AU" sz="1800" baseline="-25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BB3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7797774"/>
                  </a:ext>
                </a:extLst>
              </a:tr>
              <a:tr h="369205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2.5V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2.5V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1.5V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1.94V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1.36V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1.1V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5935012"/>
                  </a:ext>
                </a:extLst>
              </a:tr>
              <a:tr h="333075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AU" sz="1800" baseline="-25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CC1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AU" sz="1800" baseline="-25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CC2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AU" sz="1800" baseline="-25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CC3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AU" sz="1800" baseline="-25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BB1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AU" sz="1800" baseline="-25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BB2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AU" sz="1800" baseline="-25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BB3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2687164"/>
                  </a:ext>
                </a:extLst>
              </a:tr>
              <a:tr h="466885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121mA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52mA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31.8mA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4.1mA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1.7mA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0.95mA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5418351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B38E8C91-F551-426A-8415-BF4C4A7F8D37}"/>
              </a:ext>
            </a:extLst>
          </p:cNvPr>
          <p:cNvSpPr/>
          <p:nvPr/>
        </p:nvSpPr>
        <p:spPr>
          <a:xfrm>
            <a:off x="5929522" y="5099785"/>
            <a:ext cx="62434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Measured (solid) vs simulated (dotted) S-parameters</a:t>
            </a:r>
            <a:endParaRPr lang="en-US" sz="20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561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C46E9B-2051-418B-8076-4756EC1C9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P</a:t>
            </a:r>
            <a:r>
              <a:rPr lang="en-US" sz="2400" baseline="-25000" dirty="0" err="1"/>
              <a:t>sat</a:t>
            </a:r>
            <a:r>
              <a:rPr lang="en-US" sz="2400" dirty="0"/>
              <a:t>=20.5dB</a:t>
            </a:r>
            <a:r>
              <a:rPr lang="en-US" sz="2400" baseline="-25000" dirty="0"/>
              <a:t>m</a:t>
            </a:r>
            <a:r>
              <a:rPr lang="en-US" sz="2400" dirty="0"/>
              <a:t>, and </a:t>
            </a:r>
            <a:r>
              <a:rPr lang="en-US" sz="2400" dirty="0">
                <a:solidFill>
                  <a:srgbClr val="0000FF"/>
                </a:solidFill>
              </a:rPr>
              <a:t>PAE=20.8%</a:t>
            </a:r>
          </a:p>
          <a:p>
            <a:r>
              <a:rPr lang="en-US" sz="2400" dirty="0" err="1"/>
              <a:t>P</a:t>
            </a:r>
            <a:r>
              <a:rPr lang="en-US" sz="2400" baseline="-25000" dirty="0" err="1"/>
              <a:t>sat</a:t>
            </a:r>
            <a:r>
              <a:rPr lang="en-US" sz="2400" dirty="0"/>
              <a:t> =18.9-20.5dB</a:t>
            </a:r>
            <a:r>
              <a:rPr lang="en-US" sz="2400" baseline="-25000" dirty="0"/>
              <a:t>m </a:t>
            </a:r>
            <a:r>
              <a:rPr lang="en-US" sz="2400" dirty="0"/>
              <a:t>over 125-150GHz</a:t>
            </a:r>
            <a:endParaRPr lang="en-US" sz="2400" baseline="-25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4D9574-B512-4F03-92F8-6F891651B5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3EF114-BD19-4E49-AF11-C346593B86D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62A65CF-9022-47A1-A5F8-411C2D94C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 results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8245C8-800F-4F73-AB1C-BBA471B30F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633"/>
          <a:stretch/>
        </p:blipFill>
        <p:spPr>
          <a:xfrm>
            <a:off x="532358" y="2392623"/>
            <a:ext cx="5358013" cy="33071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E523A1-B471-46DE-92D4-3EA7476D1D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942"/>
          <a:stretch/>
        </p:blipFill>
        <p:spPr>
          <a:xfrm>
            <a:off x="6239180" y="2342781"/>
            <a:ext cx="5269409" cy="3356979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6B893AC-BB5D-4D6A-9FA6-ACF497FC27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185433"/>
              </p:ext>
            </p:extLst>
          </p:nvPr>
        </p:nvGraphicFramePr>
        <p:xfrm>
          <a:off x="6544718" y="989423"/>
          <a:ext cx="5114924" cy="1418228"/>
        </p:xfrm>
        <a:graphic>
          <a:graphicData uri="http://schemas.openxmlformats.org/drawingml/2006/table">
            <a:tbl>
              <a:tblPr firstRow="1" firstCol="1" bandRow="1"/>
              <a:tblGrid>
                <a:gridCol w="868251">
                  <a:extLst>
                    <a:ext uri="{9D8B030D-6E8A-4147-A177-3AD203B41FA5}">
                      <a16:colId xmlns:a16="http://schemas.microsoft.com/office/drawing/2014/main" val="4126324283"/>
                    </a:ext>
                  </a:extLst>
                </a:gridCol>
                <a:gridCol w="760916">
                  <a:extLst>
                    <a:ext uri="{9D8B030D-6E8A-4147-A177-3AD203B41FA5}">
                      <a16:colId xmlns:a16="http://schemas.microsoft.com/office/drawing/2014/main" val="1831545250"/>
                    </a:ext>
                  </a:extLst>
                </a:gridCol>
                <a:gridCol w="920325">
                  <a:extLst>
                    <a:ext uri="{9D8B030D-6E8A-4147-A177-3AD203B41FA5}">
                      <a16:colId xmlns:a16="http://schemas.microsoft.com/office/drawing/2014/main" val="3403642365"/>
                    </a:ext>
                  </a:extLst>
                </a:gridCol>
                <a:gridCol w="867188">
                  <a:extLst>
                    <a:ext uri="{9D8B030D-6E8A-4147-A177-3AD203B41FA5}">
                      <a16:colId xmlns:a16="http://schemas.microsoft.com/office/drawing/2014/main" val="3188292404"/>
                    </a:ext>
                  </a:extLst>
                </a:gridCol>
                <a:gridCol w="777919">
                  <a:extLst>
                    <a:ext uri="{9D8B030D-6E8A-4147-A177-3AD203B41FA5}">
                      <a16:colId xmlns:a16="http://schemas.microsoft.com/office/drawing/2014/main" val="740124629"/>
                    </a:ext>
                  </a:extLst>
                </a:gridCol>
                <a:gridCol w="920325">
                  <a:extLst>
                    <a:ext uri="{9D8B030D-6E8A-4147-A177-3AD203B41FA5}">
                      <a16:colId xmlns:a16="http://schemas.microsoft.com/office/drawing/2014/main" val="2416198292"/>
                    </a:ext>
                  </a:extLst>
                </a:gridCol>
              </a:tblGrid>
              <a:tr h="328866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AU" sz="1800" baseline="-25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CC1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AU" sz="1800" baseline="-25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CC2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AU" sz="1800" baseline="-25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CC3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AU" sz="1800" baseline="-25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BB1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AU" sz="1800" baseline="-25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BB2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AU" sz="1800" baseline="-25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BB3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9280098"/>
                  </a:ext>
                </a:extLst>
              </a:tr>
              <a:tr h="328866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2.5V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2.5V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1.5V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1.95V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1.4V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1.1V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409423"/>
                  </a:ext>
                </a:extLst>
              </a:tr>
              <a:tr h="328866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AU" sz="1800" baseline="-25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CC1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AU" sz="1800" baseline="-25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CC2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AU" sz="1800" baseline="-25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CC3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AU" sz="1800" baseline="-25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BB1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AU" sz="1800" baseline="-25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BB2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AU" sz="1800" baseline="-25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BB3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0778307"/>
                  </a:ext>
                </a:extLst>
              </a:tr>
              <a:tr h="43163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130mA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56mA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34mA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5mA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2mA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1mA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5833606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13CED98A-EC14-4F6D-9F52-9AB9E2836EB0}"/>
              </a:ext>
            </a:extLst>
          </p:cNvPr>
          <p:cNvSpPr/>
          <p:nvPr/>
        </p:nvSpPr>
        <p:spPr>
          <a:xfrm>
            <a:off x="812284" y="5595328"/>
            <a:ext cx="51553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Measured and simulated P</a:t>
            </a:r>
            <a:r>
              <a:rPr lang="en-US" sz="2000" baseline="-25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out</a:t>
            </a:r>
            <a:r>
              <a:rPr lang="en-US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PAE and gain vs input power at 140GHz</a:t>
            </a:r>
            <a:endParaRPr lang="en-US" sz="20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649C56-46DC-40A3-8BBD-2EF2915F8DAA}"/>
              </a:ext>
            </a:extLst>
          </p:cNvPr>
          <p:cNvSpPr/>
          <p:nvPr/>
        </p:nvSpPr>
        <p:spPr>
          <a:xfrm>
            <a:off x="6719029" y="5595328"/>
            <a:ext cx="51553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Measured and simulated saturated P</a:t>
            </a:r>
            <a:r>
              <a:rPr lang="en-US" sz="2000" baseline="-25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out</a:t>
            </a:r>
            <a:r>
              <a:rPr lang="en-US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PAE and gain vs frequency</a:t>
            </a:r>
            <a:endParaRPr lang="en-US" sz="20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206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C46E9B-2051-418B-8076-4756EC1C9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Highest </a:t>
            </a:r>
            <a:r>
              <a:rPr lang="en-US" dirty="0">
                <a:solidFill>
                  <a:srgbClr val="0000FF"/>
                </a:solidFill>
              </a:rPr>
              <a:t>PAE</a:t>
            </a:r>
            <a:r>
              <a:rPr lang="en-US" dirty="0"/>
              <a:t> for comparable </a:t>
            </a:r>
            <a:r>
              <a:rPr lang="en-US" dirty="0" err="1"/>
              <a:t>P</a:t>
            </a:r>
            <a:r>
              <a:rPr lang="en-US" baseline="-25000" dirty="0" err="1"/>
              <a:t>sat</a:t>
            </a:r>
            <a:r>
              <a:rPr lang="en-US" dirty="0"/>
              <a:t> and gain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4D9574-B512-4F03-92F8-6F891651B5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3EF114-BD19-4E49-AF11-C346593B86D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62A65CF-9022-47A1-A5F8-411C2D94C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State-of-the-art results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6D13D41-2167-4E6D-B9A7-2DC8F8AABEB6}"/>
              </a:ext>
            </a:extLst>
          </p:cNvPr>
          <p:cNvSpPr/>
          <p:nvPr/>
        </p:nvSpPr>
        <p:spPr>
          <a:xfrm>
            <a:off x="331468" y="5521413"/>
            <a:ext cx="11723111" cy="55603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id="{53960C5F-382D-4154-8A90-2605CF0C72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8941938"/>
              </p:ext>
            </p:extLst>
          </p:nvPr>
        </p:nvGraphicFramePr>
        <p:xfrm>
          <a:off x="331469" y="1910619"/>
          <a:ext cx="11723110" cy="4197595"/>
        </p:xfrm>
        <a:graphic>
          <a:graphicData uri="http://schemas.openxmlformats.org/drawingml/2006/table">
            <a:tbl>
              <a:tblPr firstRow="1" firstCol="1" bandRow="1"/>
              <a:tblGrid>
                <a:gridCol w="836347">
                  <a:extLst>
                    <a:ext uri="{9D8B030D-6E8A-4147-A177-3AD203B41FA5}">
                      <a16:colId xmlns:a16="http://schemas.microsoft.com/office/drawing/2014/main" val="3958172137"/>
                    </a:ext>
                  </a:extLst>
                </a:gridCol>
                <a:gridCol w="2147457">
                  <a:extLst>
                    <a:ext uri="{9D8B030D-6E8A-4147-A177-3AD203B41FA5}">
                      <a16:colId xmlns:a16="http://schemas.microsoft.com/office/drawing/2014/main" val="1550970785"/>
                    </a:ext>
                  </a:extLst>
                </a:gridCol>
                <a:gridCol w="1084653">
                  <a:extLst>
                    <a:ext uri="{9D8B030D-6E8A-4147-A177-3AD203B41FA5}">
                      <a16:colId xmlns:a16="http://schemas.microsoft.com/office/drawing/2014/main" val="1700092855"/>
                    </a:ext>
                  </a:extLst>
                </a:gridCol>
                <a:gridCol w="1116256">
                  <a:extLst>
                    <a:ext uri="{9D8B030D-6E8A-4147-A177-3AD203B41FA5}">
                      <a16:colId xmlns:a16="http://schemas.microsoft.com/office/drawing/2014/main" val="3832749233"/>
                    </a:ext>
                  </a:extLst>
                </a:gridCol>
                <a:gridCol w="1056438">
                  <a:extLst>
                    <a:ext uri="{9D8B030D-6E8A-4147-A177-3AD203B41FA5}">
                      <a16:colId xmlns:a16="http://schemas.microsoft.com/office/drawing/2014/main" val="2545741944"/>
                    </a:ext>
                  </a:extLst>
                </a:gridCol>
                <a:gridCol w="1507905">
                  <a:extLst>
                    <a:ext uri="{9D8B030D-6E8A-4147-A177-3AD203B41FA5}">
                      <a16:colId xmlns:a16="http://schemas.microsoft.com/office/drawing/2014/main" val="1372454255"/>
                    </a:ext>
                  </a:extLst>
                </a:gridCol>
                <a:gridCol w="1110613">
                  <a:extLst>
                    <a:ext uri="{9D8B030D-6E8A-4147-A177-3AD203B41FA5}">
                      <a16:colId xmlns:a16="http://schemas.microsoft.com/office/drawing/2014/main" val="1907249807"/>
                    </a:ext>
                  </a:extLst>
                </a:gridCol>
                <a:gridCol w="873592">
                  <a:extLst>
                    <a:ext uri="{9D8B030D-6E8A-4147-A177-3AD203B41FA5}">
                      <a16:colId xmlns:a16="http://schemas.microsoft.com/office/drawing/2014/main" val="3099070942"/>
                    </a:ext>
                  </a:extLst>
                </a:gridCol>
                <a:gridCol w="751695">
                  <a:extLst>
                    <a:ext uri="{9D8B030D-6E8A-4147-A177-3AD203B41FA5}">
                      <a16:colId xmlns:a16="http://schemas.microsoft.com/office/drawing/2014/main" val="3399692609"/>
                    </a:ext>
                  </a:extLst>
                </a:gridCol>
                <a:gridCol w="1238154">
                  <a:extLst>
                    <a:ext uri="{9D8B030D-6E8A-4147-A177-3AD203B41FA5}">
                      <a16:colId xmlns:a16="http://schemas.microsoft.com/office/drawing/2014/main" val="3087901119"/>
                    </a:ext>
                  </a:extLst>
                </a:gridCol>
              </a:tblGrid>
              <a:tr h="539995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Ref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Technology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Freq</a:t>
                      </a:r>
                      <a:br>
                        <a:rPr lang="en-US" sz="20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</a:b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(GHz)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P</a:t>
                      </a:r>
                      <a:r>
                        <a:rPr lang="en-US" sz="2000" baseline="-250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sat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br>
                        <a:rPr lang="en-US" sz="20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</a:b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(dBm)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BW</a:t>
                      </a:r>
                      <a:r>
                        <a:rPr lang="en-US" sz="2000" baseline="-250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3dB</a:t>
                      </a:r>
                      <a:br>
                        <a:rPr lang="en-US" sz="20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</a:b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GHz</a:t>
                      </a:r>
                      <a:r>
                        <a:rPr lang="en-US" sz="2000" baseline="300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++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Gain at P</a:t>
                      </a:r>
                      <a:r>
                        <a:rPr lang="en-US" sz="2000" baseline="-250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sat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br>
                        <a:rPr lang="en-US" sz="20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</a:b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(dB)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Peak</a:t>
                      </a:r>
                      <a:br>
                        <a:rPr lang="en-US" sz="20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</a:b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PAE 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Size </a:t>
                      </a:r>
                      <a:br>
                        <a:rPr lang="en-US" sz="20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</a:b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(mm</a:t>
                      </a:r>
                      <a:r>
                        <a:rPr lang="en-US" sz="2000" baseline="300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P</a:t>
                      </a:r>
                      <a:r>
                        <a:rPr lang="en-US" sz="2000" baseline="-250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DC </a:t>
                      </a:r>
                      <a:br>
                        <a:rPr lang="en-US" sz="2000" baseline="-250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</a:b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(W)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P</a:t>
                      </a:r>
                      <a:r>
                        <a:rPr lang="en-US" sz="2000" baseline="-250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sat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/Area</a:t>
                      </a:r>
                      <a:br>
                        <a:rPr lang="en-US" sz="20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</a:b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mW/mm</a:t>
                      </a:r>
                      <a:r>
                        <a:rPr lang="en-US" sz="2000" baseline="300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1412458"/>
                  </a:ext>
                </a:extLst>
              </a:tr>
              <a:tr h="431996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32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‎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[2]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40 nm CMOS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14.8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13**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8.9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0.34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0.3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88.8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4350728"/>
                  </a:ext>
                </a:extLst>
              </a:tr>
              <a:tr h="431996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32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‎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[4]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130-nm SiGe HBT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155-180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18.0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23.5**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0.85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1.57*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74.2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7893042"/>
                  </a:ext>
                </a:extLst>
              </a:tr>
              <a:tr h="431996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32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‎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[5]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130-nm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SiGe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HBT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112-142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17</a:t>
                      </a:r>
                      <a:r>
                        <a:rPr lang="en-US" sz="2000" baseline="300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+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29**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13</a:t>
                      </a:r>
                      <a:r>
                        <a:rPr lang="en-US" sz="2000" baseline="300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+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1.06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0.39*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47.2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2830765"/>
                  </a:ext>
                </a:extLst>
              </a:tr>
              <a:tr h="431996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32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‎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[6]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130-nm SiGe HBT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131-180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22**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5.7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0.48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0.44*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52.3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5351473"/>
                  </a:ext>
                </a:extLst>
              </a:tr>
              <a:tr h="539995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32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‎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[7]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250-nm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InP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HBT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110-150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23.2-24.0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32.7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14-16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5.8-7.0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1.89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3.46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134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070480"/>
                  </a:ext>
                </a:extLst>
              </a:tr>
              <a:tr h="431996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32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‎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[8]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250-nm InP HBT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115-150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21-21.8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34.8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15-17.5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8.2-10.5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0.75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1.54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205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3680737"/>
                  </a:ext>
                </a:extLst>
              </a:tr>
              <a:tr h="539995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This </a:t>
                      </a:r>
                      <a:br>
                        <a:rPr lang="en-US" sz="2000" b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</a:b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work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250-nm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InP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HBT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125-150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18.9-20.5</a:t>
                      </a:r>
                      <a:endParaRPr lang="en-US" sz="20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43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12.3-15.9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14.3-20.8</a:t>
                      </a:r>
                      <a:endParaRPr lang="en-US" sz="20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0.69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0.52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162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43272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3124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1AFEB9A-3A7F-4979-8C44-7CB92AC16E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Demonstration of record PAE at D-band</a:t>
            </a:r>
          </a:p>
          <a:p>
            <a:r>
              <a:rPr lang="en-US" dirty="0"/>
              <a:t>Teledyne 250nm </a:t>
            </a:r>
            <a:r>
              <a:rPr lang="en-US" dirty="0" err="1"/>
              <a:t>InP</a:t>
            </a:r>
            <a:r>
              <a:rPr lang="en-US" dirty="0"/>
              <a:t> HBT has high </a:t>
            </a:r>
            <a:r>
              <a:rPr lang="en-US" dirty="0" err="1"/>
              <a:t>f</a:t>
            </a:r>
            <a:r>
              <a:rPr lang="en-US" baseline="-25000" dirty="0" err="1"/>
              <a:t>max</a:t>
            </a:r>
            <a:r>
              <a:rPr lang="en-US" dirty="0"/>
              <a:t> and </a:t>
            </a:r>
            <a:r>
              <a:rPr lang="en-US" dirty="0" err="1"/>
              <a:t>BV</a:t>
            </a:r>
            <a:r>
              <a:rPr lang="en-US" baseline="-25000" dirty="0" err="1"/>
              <a:t>CEo</a:t>
            </a:r>
            <a:endParaRPr lang="en-US" baseline="-25000" dirty="0"/>
          </a:p>
          <a:p>
            <a:r>
              <a:rPr lang="en-US" dirty="0"/>
              <a:t>Capacitively linearized common base </a:t>
            </a:r>
          </a:p>
          <a:p>
            <a:pPr lvl="1"/>
            <a:r>
              <a:rPr lang="en-US" dirty="0"/>
              <a:t>Higher OP</a:t>
            </a:r>
            <a:r>
              <a:rPr lang="en-US" baseline="-25000" dirty="0"/>
              <a:t>1dB</a:t>
            </a:r>
            <a:r>
              <a:rPr lang="en-US" dirty="0"/>
              <a:t>, and PAE</a:t>
            </a:r>
          </a:p>
          <a:p>
            <a:pPr lvl="1"/>
            <a:r>
              <a:rPr lang="en-US" dirty="0"/>
              <a:t>Easier to bias and stabilize</a:t>
            </a:r>
          </a:p>
          <a:p>
            <a:r>
              <a:rPr lang="en-US" dirty="0"/>
              <a:t>Compact and low loss transmission line network</a:t>
            </a:r>
          </a:p>
          <a:p>
            <a:r>
              <a:rPr lang="en-US" dirty="0"/>
              <a:t>Driver scaling and bias optimization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99F09-49CA-49DC-BC78-38156F599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3EF114-BD19-4E49-AF11-C346593B86D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18DB19F-9771-485C-A9FD-019C7C206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400975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1AFEB9A-3A7F-4979-8C44-7CB92AC16E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work was supported in part by the Semiconductor Research Corporation and DARPA under the JUMP program.  </a:t>
            </a:r>
          </a:p>
          <a:p>
            <a:r>
              <a:rPr lang="en-US" dirty="0"/>
              <a:t>The authors thank Teledyne Scientific &amp; Imaging for the IC fabrication. The authors would like to thank Zach Griffith for valuable insight and design review.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99F09-49CA-49DC-BC78-38156F599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3EF114-BD19-4E49-AF11-C346593B86D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18DB19F-9771-485C-A9FD-019C7C206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  </a:t>
            </a:r>
          </a:p>
        </p:txBody>
      </p:sp>
    </p:spTree>
    <p:extLst>
      <p:ext uri="{BB962C8B-B14F-4D97-AF65-F5344CB8AC3E}">
        <p14:creationId xmlns:p14="http://schemas.microsoft.com/office/powerpoint/2010/main" val="1013669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1AFEB9A-3A7F-4979-8C44-7CB92AC16E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100" dirty="0"/>
              <a:t>[1] M. J. W. Rodwell et al., "100-340GHz Systems: Transistors and Applications," 2018 IEDM, San Francisco, CA, 2018.</a:t>
            </a:r>
          </a:p>
          <a:p>
            <a:pPr marL="0" indent="0">
              <a:buNone/>
            </a:pPr>
            <a:r>
              <a:rPr lang="en-US" sz="1100" dirty="0"/>
              <a:t>[2] D. </a:t>
            </a:r>
            <a:r>
              <a:rPr lang="en-US" sz="1100" dirty="0" err="1"/>
              <a:t>Simic</a:t>
            </a:r>
            <a:r>
              <a:rPr lang="en-US" sz="1100" dirty="0"/>
              <a:t> and P. Reynaert, "A 14.8 dBm 20.3 dB Power Amplifier for D-band Applications in 40 nm CMOS," RFIC, Philadelphia, PA, 2018, pp. 232-235.</a:t>
            </a:r>
          </a:p>
          <a:p>
            <a:pPr marL="0" indent="0">
              <a:buNone/>
            </a:pPr>
            <a:r>
              <a:rPr lang="en-US" sz="1100" dirty="0"/>
              <a:t>[3] A. A. Farid, A. </a:t>
            </a:r>
            <a:r>
              <a:rPr lang="en-US" sz="1100" dirty="0" err="1"/>
              <a:t>Simsek</a:t>
            </a:r>
            <a:r>
              <a:rPr lang="en-US" sz="1100" dirty="0"/>
              <a:t>, A. S. H. Ahmed and M. J. W. Rodwell, "A Broadband Direct Conversion Transmitter/Receiver at D-band Using CMOS 22nm FDSOI," RFIC, Boston, MA, USA, 2019, pp. 135-138.</a:t>
            </a:r>
          </a:p>
          <a:p>
            <a:pPr marL="0" indent="0">
              <a:buNone/>
            </a:pPr>
            <a:r>
              <a:rPr lang="en-US" sz="1100" dirty="0"/>
              <a:t>[4] M. Kucharski, H. J. Ng and D. Kissinger, "An 18 dBm 155-180 GHz </a:t>
            </a:r>
            <a:r>
              <a:rPr lang="en-US" sz="1100" dirty="0" err="1"/>
              <a:t>SiGe</a:t>
            </a:r>
            <a:r>
              <a:rPr lang="en-US" sz="1100" dirty="0"/>
              <a:t> Power Amplifier Using a 4-Way T-Junction Combining Network," ESSCIRC 2019, Cracow, Poland, 2019, pp. 333-336.</a:t>
            </a:r>
          </a:p>
          <a:p>
            <a:pPr marL="0" indent="0">
              <a:buNone/>
            </a:pPr>
            <a:r>
              <a:rPr lang="en-US" sz="1100" dirty="0"/>
              <a:t>[5] A. </a:t>
            </a:r>
            <a:r>
              <a:rPr lang="en-US" sz="1100" dirty="0" err="1"/>
              <a:t>Visweswaran</a:t>
            </a:r>
            <a:r>
              <a:rPr lang="en-US" sz="1100" dirty="0"/>
              <a:t> et al., "A 112-142GHz Power Amplifier with Regenerative Reactive Feedback achieving 17dBm peak </a:t>
            </a:r>
            <a:r>
              <a:rPr lang="en-US" sz="1100" dirty="0" err="1"/>
              <a:t>Psat</a:t>
            </a:r>
            <a:r>
              <a:rPr lang="en-US" sz="1100" dirty="0"/>
              <a:t> at 13% PAE," ESSCIRC, Cracow, Poland, 2019, pp. 337-340.</a:t>
            </a:r>
          </a:p>
          <a:p>
            <a:pPr marL="0" indent="0">
              <a:buNone/>
            </a:pPr>
            <a:r>
              <a:rPr lang="en-US" sz="1100" dirty="0"/>
              <a:t>[6] Z. Furqan et al., “A 15.5-dBm 160- GHz high-gain power amplifier in </a:t>
            </a:r>
            <a:r>
              <a:rPr lang="en-US" sz="1100" dirty="0" err="1"/>
              <a:t>SiGe</a:t>
            </a:r>
            <a:r>
              <a:rPr lang="en-US" sz="1100" dirty="0"/>
              <a:t> </a:t>
            </a:r>
            <a:r>
              <a:rPr lang="en-US" sz="1100" dirty="0" err="1"/>
              <a:t>BiCMOS</a:t>
            </a:r>
            <a:r>
              <a:rPr lang="en-US" sz="1100" dirty="0"/>
              <a:t> technology,” IEEE Microwave. Wireless Component. Lett., vol. 27, no. 2, pp. 177–179, Feb. 2017.</a:t>
            </a:r>
          </a:p>
          <a:p>
            <a:pPr marL="0" indent="0">
              <a:buNone/>
            </a:pPr>
            <a:r>
              <a:rPr lang="en-US" sz="1100" dirty="0"/>
              <a:t>[7] Z. Griffith, M. </a:t>
            </a:r>
            <a:r>
              <a:rPr lang="en-US" sz="1100" dirty="0" err="1"/>
              <a:t>Urteaga</a:t>
            </a:r>
            <a:r>
              <a:rPr lang="en-US" sz="1100" dirty="0"/>
              <a:t> and P. Rowell, "A 140-GHz 0.25-W PA and a 55-135 GHz 115-135 </a:t>
            </a:r>
            <a:r>
              <a:rPr lang="en-US" sz="1100" dirty="0" err="1"/>
              <a:t>mW</a:t>
            </a:r>
            <a:r>
              <a:rPr lang="en-US" sz="1100" dirty="0"/>
              <a:t> PA, High-Gain, Broadband Power Amplifier </a:t>
            </a:r>
          </a:p>
          <a:p>
            <a:pPr marL="0" indent="0">
              <a:buNone/>
            </a:pPr>
            <a:r>
              <a:rPr lang="en-US" sz="1100" dirty="0"/>
              <a:t>MMICs in 250-nm </a:t>
            </a:r>
            <a:r>
              <a:rPr lang="en-US" sz="1100" dirty="0" err="1"/>
              <a:t>InP</a:t>
            </a:r>
            <a:r>
              <a:rPr lang="en-US" sz="1100" dirty="0"/>
              <a:t> HBT," IMS, Boston, MA, USA, 2019, pp. 1245- 1248.</a:t>
            </a:r>
          </a:p>
          <a:p>
            <a:pPr marL="0" indent="0">
              <a:buNone/>
            </a:pPr>
            <a:r>
              <a:rPr lang="en-US" sz="1100" dirty="0"/>
              <a:t>[8] Z. Griffith, M. </a:t>
            </a:r>
            <a:r>
              <a:rPr lang="en-US" sz="1100" dirty="0" err="1"/>
              <a:t>Urteaga</a:t>
            </a:r>
            <a:r>
              <a:rPr lang="en-US" sz="1100" dirty="0"/>
              <a:t> and P. Rowell, "A Compact 140-GHz, 150-mW High-Gain Power Amplifier MMIC in 250-nm </a:t>
            </a:r>
            <a:r>
              <a:rPr lang="en-US" sz="1100" dirty="0" err="1"/>
              <a:t>InP</a:t>
            </a:r>
            <a:r>
              <a:rPr lang="en-US" sz="1100" dirty="0"/>
              <a:t> HBT," in IEEE Microwave and Wireless Components Letters, vol. 29, no. 4, pp. 282-284, April 2019.</a:t>
            </a:r>
          </a:p>
          <a:p>
            <a:pPr marL="0" indent="0">
              <a:buNone/>
            </a:pPr>
            <a:r>
              <a:rPr lang="en-US" sz="1100" dirty="0"/>
              <a:t>[9] M. </a:t>
            </a:r>
            <a:r>
              <a:rPr lang="en-US" sz="1100" dirty="0" err="1"/>
              <a:t>Urteaga</a:t>
            </a:r>
            <a:r>
              <a:rPr lang="en-US" sz="1100" dirty="0"/>
              <a:t>, Z. Griffith, M. </a:t>
            </a:r>
            <a:r>
              <a:rPr lang="en-US" sz="1100" dirty="0" err="1"/>
              <a:t>Seo</a:t>
            </a:r>
            <a:r>
              <a:rPr lang="en-US" sz="1100" dirty="0"/>
              <a:t>, J. Hacker, M. Rodwell, “</a:t>
            </a:r>
            <a:r>
              <a:rPr lang="en-US" sz="1100" dirty="0" err="1"/>
              <a:t>InP</a:t>
            </a:r>
            <a:r>
              <a:rPr lang="en-US" sz="1100" dirty="0"/>
              <a:t> HBT Technologies for THz Integrated Circuits”, Proceedings of the IEEE, Vol. 105, No. 6, pp 1051-1067 June 2017.</a:t>
            </a:r>
          </a:p>
          <a:p>
            <a:pPr marL="0" indent="0">
              <a:buNone/>
            </a:pPr>
            <a:r>
              <a:rPr lang="en-US" sz="1100" dirty="0"/>
              <a:t>[10] Cripps, S 'RF Power amplifiers for wireless communications', 2nd Edition, Artech House, 2006, ISBNI-S96-93-018-7, sec 3.7 pp. 61-6S.</a:t>
            </a:r>
          </a:p>
          <a:p>
            <a:pPr marL="0" indent="0">
              <a:buNone/>
            </a:pPr>
            <a:r>
              <a:rPr lang="en-US" sz="1100" dirty="0"/>
              <a:t>[11] H. T. </a:t>
            </a:r>
            <a:r>
              <a:rPr lang="en-US" sz="1100" dirty="0" err="1"/>
              <a:t>Dabag</a:t>
            </a:r>
            <a:r>
              <a:rPr lang="en-US" sz="1100" dirty="0"/>
              <a:t>, et al., "Analysis and Design of Stacked-FET Millimeter-Wave Power Amplifiers," IEEE Trans. MTT, vol. 61, no. 4, pp. 1543-1556, April 2013.</a:t>
            </a:r>
          </a:p>
          <a:p>
            <a:pPr marL="0" indent="0">
              <a:buNone/>
            </a:pPr>
            <a:r>
              <a:rPr lang="en-US" sz="1100" dirty="0"/>
              <a:t>[12] A. S. H. Ahmed, A. A. Farid, M. </a:t>
            </a:r>
            <a:r>
              <a:rPr lang="en-US" sz="1100" dirty="0" err="1"/>
              <a:t>Urteaga</a:t>
            </a:r>
            <a:r>
              <a:rPr lang="en-US" sz="1100" dirty="0"/>
              <a:t> and M. J. W. Rodwell, "204GHz Stacked-Power Amplifiers Designed by a Novel Two-Port Technique," 2018 13th European Microwave Integrated Circuits Conference (</a:t>
            </a:r>
            <a:r>
              <a:rPr lang="en-US" sz="1100" dirty="0" err="1"/>
              <a:t>EuMIC</a:t>
            </a:r>
            <a:r>
              <a:rPr lang="en-US" sz="1100" dirty="0"/>
              <a:t>), Madrid, 2018, pp. 29-32.</a:t>
            </a:r>
          </a:p>
          <a:p>
            <a:pPr marL="0" indent="0">
              <a:buNone/>
            </a:pPr>
            <a:r>
              <a:rPr lang="en-US" sz="1100" dirty="0"/>
              <a:t>[13] A. S. H. Ahmed, A. </a:t>
            </a:r>
            <a:r>
              <a:rPr lang="en-US" sz="1100" dirty="0" err="1"/>
              <a:t>Simsek</a:t>
            </a:r>
            <a:r>
              <a:rPr lang="en-US" sz="1100" dirty="0"/>
              <a:t>, M. </a:t>
            </a:r>
            <a:r>
              <a:rPr lang="en-US" sz="1100" dirty="0" err="1"/>
              <a:t>Urteaga</a:t>
            </a:r>
            <a:r>
              <a:rPr lang="en-US" sz="1100" dirty="0"/>
              <a:t> and M. J. W. Rodwell, "8.6-13.6 </a:t>
            </a:r>
            <a:r>
              <a:rPr lang="en-US" sz="1100" dirty="0" err="1"/>
              <a:t>mW</a:t>
            </a:r>
            <a:r>
              <a:rPr lang="en-US" sz="1100" dirty="0"/>
              <a:t> Series-Connected Power Amplifiers Designed at 325 GHz Using 130 nm </a:t>
            </a:r>
            <a:r>
              <a:rPr lang="en-US" sz="1100" dirty="0" err="1"/>
              <a:t>InP</a:t>
            </a:r>
            <a:r>
              <a:rPr lang="en-US" sz="1100" dirty="0"/>
              <a:t> HBT Technology," 2018 IEEE </a:t>
            </a:r>
            <a:r>
              <a:rPr lang="en-US" sz="1100" dirty="0" err="1"/>
              <a:t>BiCMOS</a:t>
            </a:r>
            <a:r>
              <a:rPr lang="en-US" sz="1100" dirty="0"/>
              <a:t> and Compound Semiconductor Integrated Circuits and Technology Symposium (BCICTS), San Diego, CA, 2018, pp. 164-167.</a:t>
            </a:r>
          </a:p>
          <a:p>
            <a:pPr marL="0" indent="0">
              <a:buNone/>
            </a:pPr>
            <a:r>
              <a:rPr lang="en-US" sz="1100" dirty="0"/>
              <a:t>[14] Z. Griffith, M. </a:t>
            </a:r>
            <a:r>
              <a:rPr lang="en-US" sz="1100" dirty="0" err="1"/>
              <a:t>Urteaga</a:t>
            </a:r>
            <a:r>
              <a:rPr lang="en-US" sz="1100" dirty="0"/>
              <a:t>, P. Rowell, R. Pierson and M. Field, "Multi-finger 250nm </a:t>
            </a:r>
            <a:r>
              <a:rPr lang="en-US" sz="1100" dirty="0" err="1"/>
              <a:t>InP</a:t>
            </a:r>
            <a:r>
              <a:rPr lang="en-US" sz="1100" dirty="0"/>
              <a:t> HBTs for 220GHz mm-wave power," 2012 International Conference on Indium Phosphide and Related Materials, Santa Barbara, CA, 2012, pp. 204-207.</a:t>
            </a:r>
          </a:p>
          <a:p>
            <a:pPr marL="0" indent="0">
              <a:buNone/>
            </a:pPr>
            <a:r>
              <a:rPr lang="en-US" sz="1100" dirty="0"/>
              <a:t>[15] T. B. Reed, Z. Griffith, P. Rowell, M. Field and M. Rodwell, "A 180mW </a:t>
            </a:r>
            <a:r>
              <a:rPr lang="en-US" sz="1100" dirty="0" err="1"/>
              <a:t>InP</a:t>
            </a:r>
            <a:r>
              <a:rPr lang="en-US" sz="1100" dirty="0"/>
              <a:t> HBT Power Amplifier MMIC at 214 GHz," (CSICS), Monterey, CA, 2013, pp. 1-4.</a:t>
            </a:r>
          </a:p>
          <a:p>
            <a:pPr marL="0" indent="0">
              <a:buNone/>
            </a:pPr>
            <a:r>
              <a:rPr lang="en-US" sz="1100" dirty="0"/>
              <a:t>[16] Ahmed S. H. Ahmed, </a:t>
            </a:r>
            <a:r>
              <a:rPr lang="en-US" sz="1100" dirty="0" err="1"/>
              <a:t>Munkyo</a:t>
            </a:r>
            <a:r>
              <a:rPr lang="en-US" sz="1100" dirty="0"/>
              <a:t> </a:t>
            </a:r>
            <a:r>
              <a:rPr lang="en-US" sz="1100" dirty="0" err="1"/>
              <a:t>Seo</a:t>
            </a:r>
            <a:r>
              <a:rPr lang="en-US" sz="1100" dirty="0"/>
              <a:t>, Ali A. Farid, Miguel </a:t>
            </a:r>
            <a:r>
              <a:rPr lang="en-US" sz="1100" dirty="0" err="1"/>
              <a:t>Urteaga</a:t>
            </a:r>
            <a:r>
              <a:rPr lang="en-US" sz="1100" dirty="0"/>
              <a:t>, James F. Buckwalter, and Mark J. W. Rodwell, "A 200mW D-band Power Amplifier with 17.8% PAE in 250-nm </a:t>
            </a:r>
            <a:r>
              <a:rPr lang="en-US" sz="1100" dirty="0" err="1"/>
              <a:t>InP</a:t>
            </a:r>
            <a:r>
              <a:rPr lang="en-US" sz="1100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99F09-49CA-49DC-BC78-38156F599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3EF114-BD19-4E49-AF11-C346593B86D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18DB19F-9771-485C-A9FD-019C7C206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3170711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E35E64B-1B0D-4273-AC14-DF09B8A6A5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Objective</a:t>
                </a:r>
              </a:p>
              <a:p>
                <a:pPr lvl="1"/>
                <a:r>
                  <a:rPr lang="en-US" dirty="0"/>
                  <a:t>Support high data rate communication. </a:t>
                </a:r>
              </a:p>
              <a:p>
                <a:pPr lvl="1"/>
                <a:r>
                  <a:rPr lang="en-US" dirty="0"/>
                  <a:t>Spatial multiplexing for high capacity.</a:t>
                </a:r>
              </a:p>
              <a:p>
                <a:pPr lvl="1"/>
                <a:r>
                  <a:rPr lang="en-US" dirty="0"/>
                  <a:t>Cover long distance. </a:t>
                </a:r>
              </a:p>
              <a:p>
                <a:r>
                  <a:rPr lang="en-US" dirty="0"/>
                  <a:t>Benefits (140- 1000 GHz)</a:t>
                </a:r>
              </a:p>
              <a:p>
                <a:pPr lvl="1"/>
                <a:r>
                  <a:rPr lang="en-US" dirty="0"/>
                  <a:t>Large available spectrum, high data rate.</a:t>
                </a:r>
              </a:p>
              <a:p>
                <a:pPr lvl="1"/>
                <a:r>
                  <a:rPr lang="en-US" dirty="0"/>
                  <a:t>Shorter 𝜆: more channels for the same array size.</a:t>
                </a:r>
              </a:p>
              <a:p>
                <a:r>
                  <a:rPr lang="en-US" dirty="0"/>
                  <a:t>Challenge</a:t>
                </a:r>
              </a:p>
              <a:p>
                <a:pPr lvl="1"/>
                <a:r>
                  <a:rPr lang="en-US" dirty="0"/>
                  <a:t>Atmospheric attenuation is high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l-GR" i="1" dirty="0">
                        <a:latin typeface="Cambria Math" panose="02040503050406030204" pitchFamily="18" charset="0"/>
                      </a:rPr>
                      <m:t>𝛼</m:t>
                    </m:r>
                    <m:f>
                      <m:fPr>
                        <m:ctrlPr>
                          <a:rPr lang="el-GR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l-GR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l-GR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l-GR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i="1" dirty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l-GR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l-GR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  <m:r>
                      <a:rPr lang="el-GR" i="1" dirty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 </a:t>
                </a:r>
                <a:endParaRPr lang="el-GR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E35E64B-1B0D-4273-AC14-DF09B8A6A5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t="-2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BA220E-A9F8-4506-9FA5-B1E57C46B4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18521" y="6417852"/>
            <a:ext cx="2844800" cy="365125"/>
          </a:xfrm>
        </p:spPr>
        <p:txBody>
          <a:bodyPr/>
          <a:lstStyle/>
          <a:p>
            <a:fld id="{093EF114-BD19-4E49-AF11-C346593B86D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12D353E-8D49-4A82-9CCA-763E158A3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485" y="75023"/>
            <a:ext cx="9896915" cy="914400"/>
          </a:xfrm>
        </p:spPr>
        <p:txBody>
          <a:bodyPr/>
          <a:lstStyle/>
          <a:p>
            <a:r>
              <a:rPr lang="en-US" sz="4000" dirty="0"/>
              <a:t>mm-wave Communication (140-1000 GHz)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266C1D-1442-42D4-AD89-1186DDA15D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669" y="1411436"/>
            <a:ext cx="2249281" cy="240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536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E35E64B-1B0D-4273-AC14-DF09B8A6A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CMOS chips drives high efficiency</a:t>
            </a:r>
            <a:br>
              <a:rPr lang="en-US" sz="2000" dirty="0"/>
            </a:br>
            <a:r>
              <a:rPr lang="en-US" sz="2000" dirty="0" err="1"/>
              <a:t>InP</a:t>
            </a:r>
            <a:r>
              <a:rPr lang="en-US" sz="2000" dirty="0"/>
              <a:t> power amplifiers</a:t>
            </a:r>
          </a:p>
          <a:p>
            <a:r>
              <a:rPr lang="en-US" sz="2000" dirty="0"/>
              <a:t>CMOS’s output power is ~2dBm</a:t>
            </a:r>
          </a:p>
          <a:p>
            <a:r>
              <a:rPr lang="en-US" sz="2000" dirty="0">
                <a:solidFill>
                  <a:srgbClr val="0000FF"/>
                </a:solidFill>
              </a:rPr>
              <a:t>20.5dBm</a:t>
            </a:r>
            <a:r>
              <a:rPr lang="en-US" sz="2000" dirty="0"/>
              <a:t> output power per element extends</a:t>
            </a:r>
            <a:br>
              <a:rPr lang="en-US" sz="2000" dirty="0"/>
            </a:br>
            <a:r>
              <a:rPr lang="en-US" sz="2000" dirty="0"/>
              <a:t>the link range to ~</a:t>
            </a:r>
            <a:r>
              <a:rPr lang="en-US" sz="2000" dirty="0">
                <a:solidFill>
                  <a:srgbClr val="0000FF"/>
                </a:solidFill>
              </a:rPr>
              <a:t>50m</a:t>
            </a:r>
          </a:p>
          <a:p>
            <a:r>
              <a:rPr lang="en-US" sz="2000" dirty="0"/>
              <a:t>Required gain ~20dB</a:t>
            </a:r>
          </a:p>
          <a:p>
            <a:r>
              <a:rPr lang="en-US" sz="2000" dirty="0"/>
              <a:t>Massive MIMO arrays requires </a:t>
            </a:r>
            <a:r>
              <a:rPr lang="en-US" sz="2000" dirty="0">
                <a:solidFill>
                  <a:srgbClr val="0000FF"/>
                </a:solidFill>
              </a:rPr>
              <a:t>high efficiency PAs </a:t>
            </a:r>
            <a:br>
              <a:rPr lang="en-US" sz="2000" dirty="0"/>
            </a:br>
            <a:r>
              <a:rPr lang="en-US" sz="2000" dirty="0"/>
              <a:t>to avoid </a:t>
            </a:r>
            <a:r>
              <a:rPr lang="en-US" sz="2000" dirty="0">
                <a:solidFill>
                  <a:srgbClr val="0000FF"/>
                </a:solidFill>
              </a:rPr>
              <a:t>thermal destruction or complex heatsink  </a:t>
            </a:r>
          </a:p>
          <a:p>
            <a:endParaRPr lang="en-US" sz="28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BA220E-A9F8-4506-9FA5-B1E57C46B4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18521" y="6417852"/>
            <a:ext cx="2844800" cy="365125"/>
          </a:xfrm>
        </p:spPr>
        <p:txBody>
          <a:bodyPr/>
          <a:lstStyle/>
          <a:p>
            <a:fld id="{093EF114-BD19-4E49-AF11-C346593B86D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12D353E-8D49-4A82-9CCA-763E158A3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485" y="75023"/>
            <a:ext cx="9784465" cy="914400"/>
          </a:xfrm>
        </p:spPr>
        <p:txBody>
          <a:bodyPr/>
          <a:lstStyle/>
          <a:p>
            <a:r>
              <a:rPr lang="en-US" sz="4000" dirty="0"/>
              <a:t>PA </a:t>
            </a:r>
            <a:r>
              <a:rPr lang="en-US" sz="4000" dirty="0" err="1"/>
              <a:t>Requirments</a:t>
            </a:r>
            <a:r>
              <a:rPr lang="en-US" sz="4000" dirty="0"/>
              <a:t> and Link Budget 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E982CA30-F0C9-403C-88C8-A92C3FC0244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0889417"/>
                  </p:ext>
                </p:extLst>
              </p:nvPr>
            </p:nvGraphicFramePr>
            <p:xfrm>
              <a:off x="7259764" y="865709"/>
              <a:ext cx="4600804" cy="5273040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3193702">
                      <a:extLst>
                        <a:ext uri="{9D8B030D-6E8A-4147-A177-3AD203B41FA5}">
                          <a16:colId xmlns:a16="http://schemas.microsoft.com/office/drawing/2014/main" val="2249464345"/>
                        </a:ext>
                      </a:extLst>
                    </a:gridCol>
                    <a:gridCol w="1407102">
                      <a:extLst>
                        <a:ext uri="{9D8B030D-6E8A-4147-A177-3AD203B41FA5}">
                          <a16:colId xmlns:a16="http://schemas.microsoft.com/office/drawing/2014/main" val="3434064772"/>
                        </a:ext>
                      </a:extLst>
                    </a:gridCol>
                  </a:tblGrid>
                  <a:tr h="3271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 err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Tx</a:t>
                          </a:r>
                          <a:r>
                            <a:rPr lang="en-US" sz="2000" b="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Antenna Gain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22.7 </a:t>
                          </a:r>
                          <a:r>
                            <a:rPr lang="en-US" sz="2000" b="0" dirty="0" err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dBi</a:t>
                          </a:r>
                          <a:endParaRPr lang="en-US" sz="2000" b="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20016054"/>
                      </a:ext>
                    </a:extLst>
                  </a:tr>
                  <a:tr h="3271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Rx Antenna</a:t>
                          </a:r>
                          <a:r>
                            <a:rPr lang="en-US" sz="2000" b="0" baseline="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Gain</a:t>
                          </a:r>
                          <a:endParaRPr lang="en-US" sz="2000" b="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13 </a:t>
                          </a:r>
                          <a:r>
                            <a:rPr lang="en-US" sz="2000" b="0" dirty="0" err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dBi</a:t>
                          </a:r>
                          <a:endParaRPr lang="en-US" sz="2000" b="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81787796"/>
                      </a:ext>
                    </a:extLst>
                  </a:tr>
                  <a:tr h="3280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Link range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9FFD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rgbClr val="0000FF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50 m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9FFD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83829549"/>
                      </a:ext>
                    </a:extLst>
                  </a:tr>
                  <a:tr h="5842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Required</a:t>
                          </a:r>
                          <a:r>
                            <a:rPr lang="en-US" sz="20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output power per element</a:t>
                          </a:r>
                          <a:endParaRPr lang="en-US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9FFD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rgbClr val="0000FF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20.5dB</a:t>
                          </a:r>
                          <a:r>
                            <a:rPr lang="en-US" sz="2000" b="0" baseline="-25000" dirty="0">
                              <a:solidFill>
                                <a:srgbClr val="0000FF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9FFD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93882887"/>
                      </a:ext>
                    </a:extLst>
                  </a:tr>
                  <a:tr h="3271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 err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Friss</a:t>
                          </a:r>
                          <a:r>
                            <a:rPr lang="en-US" sz="2000" b="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Path</a:t>
                          </a:r>
                          <a:r>
                            <a:rPr lang="en-US" sz="2000" b="0" baseline="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Loss</a:t>
                          </a:r>
                          <a:endParaRPr lang="en-US" sz="2000" b="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73 dB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66343537"/>
                      </a:ext>
                    </a:extLst>
                  </a:tr>
                  <a:tr h="3271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Rx</a:t>
                          </a:r>
                          <a:r>
                            <a:rPr lang="en-US" sz="2000" b="0" baseline="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Noise Figure</a:t>
                          </a:r>
                          <a:endParaRPr lang="en-US" sz="2000" b="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8.5</a:t>
                          </a:r>
                          <a:r>
                            <a:rPr lang="en-US" sz="2000" b="0" baseline="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dB</a:t>
                          </a:r>
                          <a:endParaRPr lang="en-US" sz="2000" b="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9283069"/>
                      </a:ext>
                    </a:extLst>
                  </a:tr>
                  <a:tr h="3271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Rx BW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 GHz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63723941"/>
                      </a:ext>
                    </a:extLst>
                  </a:tr>
                  <a:tr h="3271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Bit</a:t>
                          </a:r>
                          <a:r>
                            <a:rPr lang="en-US" sz="2000" b="0" baseline="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rate</a:t>
                          </a:r>
                          <a:endParaRPr lang="en-US" sz="2000" b="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 Gb/s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26010904"/>
                      </a:ext>
                    </a:extLst>
                  </a:tr>
                  <a:tr h="3271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System Margin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15 dB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93377272"/>
                      </a:ext>
                    </a:extLst>
                  </a:tr>
                  <a:tr h="5842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No of elements, </a:t>
                          </a:r>
                          <a:br>
                            <a:rPr lang="en-US" sz="2000" b="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</a:br>
                          <a:r>
                            <a:rPr lang="en-US" sz="2000" b="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Tx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2000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oMath>
                          </a14:m>
                          <a:r>
                            <a:rPr lang="en-US" sz="2000" b="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spacing)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48730039"/>
                      </a:ext>
                    </a:extLst>
                  </a:tr>
                  <a:tr h="58421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No of elements,</a:t>
                          </a:r>
                          <a:br>
                            <a:rPr lang="en-US" sz="2000" b="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</a:br>
                          <a:r>
                            <a:rPr lang="en-US" sz="2000" b="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Rx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2000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oMath>
                          </a14:m>
                          <a:r>
                            <a:rPr lang="en-US" sz="2000" b="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spacing)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1816713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E982CA30-F0C9-403C-88C8-A92C3FC0244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0889417"/>
                  </p:ext>
                </p:extLst>
              </p:nvPr>
            </p:nvGraphicFramePr>
            <p:xfrm>
              <a:off x="7259764" y="865709"/>
              <a:ext cx="4600804" cy="5273040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3193702">
                      <a:extLst>
                        <a:ext uri="{9D8B030D-6E8A-4147-A177-3AD203B41FA5}">
                          <a16:colId xmlns:a16="http://schemas.microsoft.com/office/drawing/2014/main" val="2249464345"/>
                        </a:ext>
                      </a:extLst>
                    </a:gridCol>
                    <a:gridCol w="1407102">
                      <a:extLst>
                        <a:ext uri="{9D8B030D-6E8A-4147-A177-3AD203B41FA5}">
                          <a16:colId xmlns:a16="http://schemas.microsoft.com/office/drawing/2014/main" val="3434064772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 err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Tx</a:t>
                          </a:r>
                          <a:r>
                            <a:rPr lang="en-US" sz="2000" b="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Antenna Gain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22.7 </a:t>
                          </a:r>
                          <a:r>
                            <a:rPr lang="en-US" sz="2000" b="0" dirty="0" err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dBi</a:t>
                          </a:r>
                          <a:endParaRPr lang="en-US" sz="2000" b="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2001605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Rx Antenna</a:t>
                          </a:r>
                          <a:r>
                            <a:rPr lang="en-US" sz="2000" b="0" baseline="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Gain</a:t>
                          </a:r>
                          <a:endParaRPr lang="en-US" sz="2000" b="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13 </a:t>
                          </a:r>
                          <a:r>
                            <a:rPr lang="en-US" sz="2000" b="0" dirty="0" err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dBi</a:t>
                          </a:r>
                          <a:endParaRPr lang="en-US" sz="2000" b="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8178779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Link range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9FFD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rgbClr val="0000FF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50 m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9FFD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83829549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Required</a:t>
                          </a:r>
                          <a:r>
                            <a:rPr lang="en-US" sz="20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output power per element</a:t>
                          </a:r>
                          <a:endParaRPr lang="en-US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9FFD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rgbClr val="0000FF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20.5dB</a:t>
                          </a:r>
                          <a:r>
                            <a:rPr lang="en-US" sz="2000" b="0" baseline="-25000" dirty="0">
                              <a:solidFill>
                                <a:srgbClr val="0000FF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9FFD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9388288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 err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Friss</a:t>
                          </a:r>
                          <a:r>
                            <a:rPr lang="en-US" sz="2000" b="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Path</a:t>
                          </a:r>
                          <a:r>
                            <a:rPr lang="en-US" sz="2000" b="0" baseline="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Loss</a:t>
                          </a:r>
                          <a:endParaRPr lang="en-US" sz="2000" b="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73 dB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6634353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Rx</a:t>
                          </a:r>
                          <a:r>
                            <a:rPr lang="en-US" sz="2000" b="0" baseline="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Noise Figure</a:t>
                          </a:r>
                          <a:endParaRPr lang="en-US" sz="2000" b="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8.5</a:t>
                          </a:r>
                          <a:r>
                            <a:rPr lang="en-US" sz="2000" b="0" baseline="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dB</a:t>
                          </a:r>
                          <a:endParaRPr lang="en-US" sz="2000" b="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9283069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Rx BW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 GHz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63723941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Bit</a:t>
                          </a:r>
                          <a:r>
                            <a:rPr lang="en-US" sz="2000" b="0" baseline="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rate</a:t>
                          </a:r>
                          <a:endParaRPr lang="en-US" sz="2000" b="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 Gb/s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2601090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System Margin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15 dB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93377272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90" t="-556522" r="-44381" b="-11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48730039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90" t="-656522" r="-44381" b="-1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1816713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FC41EB7F-F40E-424F-9F67-6021DC1CEAD4}"/>
              </a:ext>
            </a:extLst>
          </p:cNvPr>
          <p:cNvSpPr/>
          <p:nvPr/>
        </p:nvSpPr>
        <p:spPr>
          <a:xfrm>
            <a:off x="7070423" y="6138749"/>
            <a:ext cx="61732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0"/>
              </a:spcBef>
              <a:spcAft>
                <a:spcPts val="0"/>
              </a:spcAft>
              <a:tabLst>
                <a:tab pos="274320" algn="l"/>
              </a:tabLst>
            </a:pPr>
            <a:r>
              <a:rPr lang="en-US" sz="12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calculated data are based on 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  <a:tabLst>
                <a:tab pos="274320" algn="l"/>
              </a:tabLst>
            </a:pPr>
            <a:r>
              <a:rPr lang="en-US" sz="12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https://www.ece.ucsb.edu/Faculty/rodwell/Classes/ece218c/ECE218c.htm</a:t>
            </a:r>
            <a:endParaRPr lang="en-US" sz="12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A4B8A0-9A85-4F93-951F-C672E2C6D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2819" y="3994270"/>
            <a:ext cx="4405045" cy="260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441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E35E64B-1B0D-4273-AC14-DF09B8A6A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f</a:t>
            </a:r>
            <a:r>
              <a:rPr lang="en-US" sz="2800" baseline="-25000" dirty="0" err="1"/>
              <a:t>max</a:t>
            </a:r>
            <a:r>
              <a:rPr lang="en-US" sz="2800" dirty="0"/>
              <a:t>=650GHz.</a:t>
            </a:r>
          </a:p>
          <a:p>
            <a:r>
              <a:rPr lang="en-US" sz="2800" dirty="0" err="1"/>
              <a:t>BV</a:t>
            </a:r>
            <a:r>
              <a:rPr lang="en-US" sz="2800" baseline="-25000" dirty="0" err="1"/>
              <a:t>CEo</a:t>
            </a:r>
            <a:r>
              <a:rPr lang="en-US" sz="2800" dirty="0"/>
              <a:t>=4.5V.</a:t>
            </a:r>
          </a:p>
          <a:p>
            <a:r>
              <a:rPr lang="en-US" sz="2800" dirty="0" err="1"/>
              <a:t>J</a:t>
            </a:r>
            <a:r>
              <a:rPr lang="en-US" sz="2800" baseline="-25000" dirty="0" err="1"/>
              <a:t>max</a:t>
            </a:r>
            <a:r>
              <a:rPr lang="en-US" sz="2800" dirty="0"/>
              <a:t>=3mA/µm.</a:t>
            </a:r>
          </a:p>
          <a:p>
            <a:r>
              <a:rPr lang="en-US" sz="2800" dirty="0"/>
              <a:t>Four Au interconnect.</a:t>
            </a:r>
          </a:p>
          <a:p>
            <a:r>
              <a:rPr lang="en-US" sz="2800" dirty="0"/>
              <a:t>MIM cap (0.3fF/µm2).</a:t>
            </a:r>
          </a:p>
          <a:p>
            <a:r>
              <a:rPr lang="en-US" sz="2800" dirty="0"/>
              <a:t>TFR (50</a:t>
            </a:r>
            <a:r>
              <a:rPr lang="el-GR" sz="2800" dirty="0"/>
              <a:t>Ω/</a:t>
            </a:r>
            <a:r>
              <a:rPr lang="en-US" sz="2800" dirty="0"/>
              <a:t>square).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BA220E-A9F8-4506-9FA5-B1E57C46B4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3EF114-BD19-4E49-AF11-C346593B86D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12D353E-8D49-4A82-9CCA-763E158A3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485" y="75023"/>
            <a:ext cx="9896915" cy="914400"/>
          </a:xfrm>
        </p:spPr>
        <p:txBody>
          <a:bodyPr/>
          <a:lstStyle/>
          <a:p>
            <a:r>
              <a:rPr lang="en-US" dirty="0"/>
              <a:t>250nm </a:t>
            </a:r>
            <a:r>
              <a:rPr lang="en-US" dirty="0" err="1"/>
              <a:t>InP</a:t>
            </a:r>
            <a:r>
              <a:rPr lang="en-US" dirty="0"/>
              <a:t> HBT Process (Teledyne</a:t>
            </a:r>
            <a:r>
              <a:rPr lang="en-US" baseline="30000" dirty="0"/>
              <a:t>*</a:t>
            </a:r>
            <a:r>
              <a:rPr lang="en-US" dirty="0"/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48D218-DD17-4275-BDD3-3C9C26F77DD4}"/>
              </a:ext>
            </a:extLst>
          </p:cNvPr>
          <p:cNvSpPr/>
          <p:nvPr/>
        </p:nvSpPr>
        <p:spPr>
          <a:xfrm>
            <a:off x="304800" y="6227414"/>
            <a:ext cx="90891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0"/>
              </a:spcBef>
              <a:spcAft>
                <a:spcPts val="0"/>
              </a:spcAft>
              <a:tabLst>
                <a:tab pos="274320" algn="l"/>
              </a:tabLst>
            </a:pPr>
            <a:r>
              <a:rPr lang="en-US" sz="12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*M. Urteaga, et al, Proc. IEEE, June 2017.</a:t>
            </a:r>
            <a:endParaRPr lang="en-US" sz="12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98E3FA-428D-4B68-9F94-AB695FF480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842" y="1302800"/>
            <a:ext cx="3717107" cy="39391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3209C2-A186-4BA2-ADAE-593FC14AB2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573" y="1739824"/>
            <a:ext cx="3717107" cy="3378352"/>
          </a:xfrm>
          <a:prstGeom prst="rect">
            <a:avLst/>
          </a:prstGeom>
        </p:spPr>
      </p:pic>
      <p:sp>
        <p:nvSpPr>
          <p:cNvPr id="9" name="TextBox 7">
            <a:extLst>
              <a:ext uri="{FF2B5EF4-FFF2-40B4-BE49-F238E27FC236}">
                <a16:creationId xmlns:a16="http://schemas.microsoft.com/office/drawing/2014/main" id="{6450791B-9724-480E-BFDB-1D6C36EAFBDA}"/>
              </a:ext>
            </a:extLst>
          </p:cNvPr>
          <p:cNvSpPr txBox="1"/>
          <p:nvPr/>
        </p:nvSpPr>
        <p:spPr>
          <a:xfrm>
            <a:off x="6861435" y="1793039"/>
            <a:ext cx="1680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Plot courtesy Zach Griffith, UCSB 250nm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InP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HBT, 2007</a:t>
            </a:r>
          </a:p>
        </p:txBody>
      </p:sp>
    </p:spTree>
    <p:extLst>
      <p:ext uri="{BB962C8B-B14F-4D97-AF65-F5344CB8AC3E}">
        <p14:creationId xmlns:p14="http://schemas.microsoft.com/office/powerpoint/2010/main" val="564535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E7F6AF-FAB7-4F26-ACEA-548A9C8E7D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Comparison between CE, </a:t>
            </a:r>
            <a:br>
              <a:rPr lang="en-US" sz="2400" dirty="0"/>
            </a:br>
            <a:r>
              <a:rPr lang="en-US" sz="2400" dirty="0"/>
              <a:t>grounded CB and </a:t>
            </a:r>
            <a:r>
              <a:rPr lang="en-US" sz="2400" dirty="0">
                <a:solidFill>
                  <a:srgbClr val="0000FF"/>
                </a:solidFill>
              </a:rPr>
              <a:t>CB with base capacitor</a:t>
            </a:r>
          </a:p>
          <a:p>
            <a:r>
              <a:rPr lang="en-US" sz="2400" dirty="0"/>
              <a:t>Simulation is done under same bias </a:t>
            </a:r>
            <a:br>
              <a:rPr lang="en-US" sz="2400" dirty="0"/>
            </a:br>
            <a:r>
              <a:rPr lang="en-US" sz="2400" dirty="0"/>
              <a:t>condition</a:t>
            </a:r>
          </a:p>
          <a:p>
            <a:r>
              <a:rPr lang="en-US" sz="2400" dirty="0"/>
              <a:t>Large signal simulation is more relevant </a:t>
            </a:r>
            <a:br>
              <a:rPr lang="en-US" sz="2400" dirty="0"/>
            </a:br>
            <a:r>
              <a:rPr lang="en-US" sz="2400" dirty="0"/>
              <a:t>in power amplifier </a:t>
            </a:r>
          </a:p>
          <a:p>
            <a:r>
              <a:rPr lang="en-US" sz="2400" dirty="0">
                <a:solidFill>
                  <a:srgbClr val="0000FF"/>
                </a:solidFill>
              </a:rPr>
              <a:t>CB with base capacitor shows the highest </a:t>
            </a:r>
            <a:br>
              <a:rPr lang="en-US" sz="2400" dirty="0">
                <a:solidFill>
                  <a:srgbClr val="0000FF"/>
                </a:solidFill>
              </a:rPr>
            </a:br>
            <a:r>
              <a:rPr lang="en-US" sz="2400" dirty="0">
                <a:solidFill>
                  <a:srgbClr val="0000FF"/>
                </a:solidFill>
              </a:rPr>
              <a:t>OP</a:t>
            </a:r>
            <a:r>
              <a:rPr lang="en-US" sz="2400" baseline="-25000" dirty="0">
                <a:solidFill>
                  <a:srgbClr val="0000FF"/>
                </a:solidFill>
              </a:rPr>
              <a:t>1dB </a:t>
            </a:r>
            <a:r>
              <a:rPr lang="en-US" sz="2400" dirty="0">
                <a:solidFill>
                  <a:srgbClr val="0000FF"/>
                </a:solidFill>
              </a:rPr>
              <a:t>with associated PAE</a:t>
            </a:r>
            <a:r>
              <a:rPr lang="en-US" sz="2400" baseline="-25000" dirty="0">
                <a:solidFill>
                  <a:srgbClr val="0000FF"/>
                </a:solidFill>
              </a:rPr>
              <a:t> 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36204B-6E21-4667-80BB-AAB6CA7F8C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3EF114-BD19-4E49-AF11-C346593B86D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D2CAED9-8048-4618-8556-765BC11FD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Cell Comparison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1608DFE-A24D-47DE-A2AC-27E2788924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021597CF-CDC8-4C57-99AB-5078D8FFCD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6752540"/>
              </p:ext>
            </p:extLst>
          </p:nvPr>
        </p:nvGraphicFramePr>
        <p:xfrm>
          <a:off x="7233328" y="3045646"/>
          <a:ext cx="4483419" cy="2971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" name="KGPlot" r:id="rId3" imgW="4927320" imgH="3200400" progId="KGraph_Plot">
                  <p:embed/>
                </p:oleObj>
              </mc:Choice>
              <mc:Fallback>
                <p:oleObj name="KGPlot" r:id="rId3" imgW="4927320" imgH="3200400" progId="KGraph_Plot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3328" y="3045646"/>
                        <a:ext cx="4483419" cy="29713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Table 8">
            <a:extLst>
              <a:ext uri="{FF2B5EF4-FFF2-40B4-BE49-F238E27FC236}">
                <a16:creationId xmlns:a16="http://schemas.microsoft.com/office/drawing/2014/main" id="{D1734A84-EC6C-43F9-B28C-93F15EF522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614999"/>
              </p:ext>
            </p:extLst>
          </p:nvPr>
        </p:nvGraphicFramePr>
        <p:xfrm>
          <a:off x="366943" y="4635883"/>
          <a:ext cx="5729057" cy="15628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98504">
                  <a:extLst>
                    <a:ext uri="{9D8B030D-6E8A-4147-A177-3AD203B41FA5}">
                      <a16:colId xmlns:a16="http://schemas.microsoft.com/office/drawing/2014/main" val="2322873938"/>
                    </a:ext>
                  </a:extLst>
                </a:gridCol>
                <a:gridCol w="1217694">
                  <a:extLst>
                    <a:ext uri="{9D8B030D-6E8A-4147-A177-3AD203B41FA5}">
                      <a16:colId xmlns:a16="http://schemas.microsoft.com/office/drawing/2014/main" val="1755411016"/>
                    </a:ext>
                  </a:extLst>
                </a:gridCol>
                <a:gridCol w="1128199">
                  <a:extLst>
                    <a:ext uri="{9D8B030D-6E8A-4147-A177-3AD203B41FA5}">
                      <a16:colId xmlns:a16="http://schemas.microsoft.com/office/drawing/2014/main" val="373360116"/>
                    </a:ext>
                  </a:extLst>
                </a:gridCol>
                <a:gridCol w="1384660">
                  <a:extLst>
                    <a:ext uri="{9D8B030D-6E8A-4147-A177-3AD203B41FA5}">
                      <a16:colId xmlns:a16="http://schemas.microsoft.com/office/drawing/2014/main" val="3420239443"/>
                    </a:ext>
                  </a:extLst>
                </a:gridCol>
              </a:tblGrid>
              <a:tr h="440097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Gain*, dB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PAE</a:t>
                      </a:r>
                      <a:r>
                        <a:rPr lang="en-US" sz="18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18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</a:t>
                      </a:r>
                      <a:r>
                        <a:rPr lang="en-US" sz="18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dB</a:t>
                      </a:r>
                      <a:r>
                        <a:rPr lang="en-US" sz="18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2040886"/>
                  </a:ext>
                </a:extLst>
              </a:tr>
              <a:tr h="27157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773237"/>
                  </a:ext>
                </a:extLst>
              </a:tr>
              <a:tr h="27157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Grounded CB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5121644"/>
                  </a:ext>
                </a:extLst>
              </a:tr>
              <a:tr h="39128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CB with 600 cap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1534785"/>
                  </a:ext>
                </a:extLst>
              </a:tr>
            </a:tbl>
          </a:graphicData>
        </a:graphic>
      </p:graphicFrame>
      <p:sp>
        <p:nvSpPr>
          <p:cNvPr id="11" name="TextBox 7">
            <a:extLst>
              <a:ext uri="{FF2B5EF4-FFF2-40B4-BE49-F238E27FC236}">
                <a16:creationId xmlns:a16="http://schemas.microsoft.com/office/drawing/2014/main" id="{24C36250-61F0-48E8-9AAF-F96BF43B3A42}"/>
              </a:ext>
            </a:extLst>
          </p:cNvPr>
          <p:cNvSpPr txBox="1"/>
          <p:nvPr/>
        </p:nvSpPr>
        <p:spPr>
          <a:xfrm>
            <a:off x="8754198" y="3340321"/>
            <a:ext cx="1680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At 140GHz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35D32ED-845E-4388-8BE8-B32F0AA83CCC}"/>
              </a:ext>
            </a:extLst>
          </p:cNvPr>
          <p:cNvSpPr/>
          <p:nvPr/>
        </p:nvSpPr>
        <p:spPr>
          <a:xfrm>
            <a:off x="329399" y="6243165"/>
            <a:ext cx="63850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*under opt load line condition without compression **at 1dB gain compression </a:t>
            </a:r>
            <a:endParaRPr lang="en-US" sz="1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83FD56-37FA-4A0B-85A7-54E47109686D}"/>
              </a:ext>
            </a:extLst>
          </p:cNvPr>
          <p:cNvSpPr/>
          <p:nvPr/>
        </p:nvSpPr>
        <p:spPr>
          <a:xfrm>
            <a:off x="7432240" y="5946794"/>
            <a:ext cx="44834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</a:t>
            </a:r>
            <a:r>
              <a:rPr lang="en-US" sz="1600" baseline="-25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out</a:t>
            </a:r>
            <a:r>
              <a:rPr lang="en-US" sz="16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gain, and PAE for CE, grounded CB, and CB with base capacitor. </a:t>
            </a:r>
            <a:endParaRPr lang="en-US" sz="16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BFB350-FD09-4A1C-AD92-8CAC3D6F608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722" b="12342"/>
          <a:stretch/>
        </p:blipFill>
        <p:spPr>
          <a:xfrm>
            <a:off x="6702879" y="777727"/>
            <a:ext cx="5470070" cy="178266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02517C0-DC25-429C-95AA-1D9E1E984504}"/>
              </a:ext>
            </a:extLst>
          </p:cNvPr>
          <p:cNvSpPr/>
          <p:nvPr/>
        </p:nvSpPr>
        <p:spPr>
          <a:xfrm>
            <a:off x="6890101" y="2547806"/>
            <a:ext cx="8045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(a) CE</a:t>
            </a:r>
            <a:endParaRPr lang="en-US" sz="16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849F621-F1B3-41EF-9590-2F6CA108B81F}"/>
              </a:ext>
            </a:extLst>
          </p:cNvPr>
          <p:cNvSpPr/>
          <p:nvPr/>
        </p:nvSpPr>
        <p:spPr>
          <a:xfrm>
            <a:off x="8218547" y="2531821"/>
            <a:ext cx="168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(b) CB with </a:t>
            </a:r>
            <a:br>
              <a:rPr lang="en-US" sz="16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grounded base </a:t>
            </a:r>
            <a:endParaRPr lang="en-US" sz="16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3D84040-C002-4024-9DC0-B949F3BF14F2}"/>
              </a:ext>
            </a:extLst>
          </p:cNvPr>
          <p:cNvSpPr/>
          <p:nvPr/>
        </p:nvSpPr>
        <p:spPr>
          <a:xfrm>
            <a:off x="10280994" y="2552779"/>
            <a:ext cx="24387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(c) CB with </a:t>
            </a:r>
            <a:br>
              <a:rPr lang="en-US" sz="16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base capacitor</a:t>
            </a:r>
            <a:endParaRPr lang="en-US" sz="16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459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E7F6AF-FAB7-4F26-ACEA-548A9C8E7D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Common emitter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Lowest OP</a:t>
            </a:r>
            <a:r>
              <a:rPr lang="en-US" sz="2000" baseline="-25000" dirty="0">
                <a:solidFill>
                  <a:srgbClr val="FF0000"/>
                </a:solidFill>
              </a:rPr>
              <a:t>1dB </a:t>
            </a:r>
            <a:r>
              <a:rPr lang="en-US" sz="2000" dirty="0">
                <a:solidFill>
                  <a:srgbClr val="FF0000"/>
                </a:solidFill>
              </a:rPr>
              <a:t>and Soft compression </a:t>
            </a:r>
          </a:p>
          <a:p>
            <a:pPr lvl="1"/>
            <a:r>
              <a:rPr lang="en-US" sz="2000" dirty="0">
                <a:solidFill>
                  <a:srgbClr val="0000FF"/>
                </a:solidFill>
              </a:rPr>
              <a:t>Less sensitive to base inductance errors</a:t>
            </a:r>
          </a:p>
          <a:p>
            <a:r>
              <a:rPr lang="en-US" sz="2400" dirty="0"/>
              <a:t>Common base with grounded base</a:t>
            </a:r>
          </a:p>
          <a:p>
            <a:pPr lvl="1"/>
            <a:r>
              <a:rPr lang="en-US" sz="2000" dirty="0">
                <a:solidFill>
                  <a:srgbClr val="0000FF"/>
                </a:solidFill>
              </a:rPr>
              <a:t>Higher gain and OP</a:t>
            </a:r>
            <a:r>
              <a:rPr lang="en-US" sz="2000" baseline="-25000" dirty="0">
                <a:solidFill>
                  <a:srgbClr val="0000FF"/>
                </a:solidFill>
              </a:rPr>
              <a:t>1dB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Requires –</a:t>
            </a:r>
            <a:r>
              <a:rPr lang="en-US" sz="2000" dirty="0" err="1">
                <a:solidFill>
                  <a:srgbClr val="FF0000"/>
                </a:solidFill>
              </a:rPr>
              <a:t>ve</a:t>
            </a:r>
            <a:r>
              <a:rPr lang="en-US" sz="2000" dirty="0">
                <a:solidFill>
                  <a:srgbClr val="FF0000"/>
                </a:solidFill>
              </a:rPr>
              <a:t> supply-&gt; huge efficiency drop (large DC current in Re)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Bias is very sensitive without Re due to exponential relation (I</a:t>
            </a:r>
            <a:r>
              <a:rPr lang="en-US" sz="2000" baseline="-25000" dirty="0">
                <a:solidFill>
                  <a:srgbClr val="FF0000"/>
                </a:solidFill>
              </a:rPr>
              <a:t>CE</a:t>
            </a:r>
            <a:r>
              <a:rPr lang="en-US" sz="2000" dirty="0">
                <a:solidFill>
                  <a:srgbClr val="FF0000"/>
                </a:solidFill>
              </a:rPr>
              <a:t> vs V</a:t>
            </a:r>
            <a:r>
              <a:rPr lang="en-US" sz="2000" baseline="-25000" dirty="0">
                <a:solidFill>
                  <a:srgbClr val="FF0000"/>
                </a:solidFill>
              </a:rPr>
              <a:t>BE</a:t>
            </a:r>
            <a:r>
              <a:rPr lang="en-US" sz="2000" dirty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sensitive to base inductance errors</a:t>
            </a:r>
          </a:p>
          <a:p>
            <a:r>
              <a:rPr lang="en-US" sz="2400" dirty="0"/>
              <a:t>Common base with base capacitance</a:t>
            </a:r>
          </a:p>
          <a:p>
            <a:pPr lvl="1"/>
            <a:r>
              <a:rPr lang="en-US" sz="2000" dirty="0">
                <a:solidFill>
                  <a:srgbClr val="0000FF"/>
                </a:solidFill>
              </a:rPr>
              <a:t>Highest PAE and OP</a:t>
            </a:r>
            <a:r>
              <a:rPr lang="en-US" sz="2000" baseline="-25000" dirty="0">
                <a:solidFill>
                  <a:srgbClr val="0000FF"/>
                </a:solidFill>
              </a:rPr>
              <a:t>1dB </a:t>
            </a:r>
            <a:r>
              <a:rPr lang="en-US" sz="2000" dirty="0">
                <a:solidFill>
                  <a:srgbClr val="0000FF"/>
                </a:solidFill>
              </a:rPr>
              <a:t>due to capacitance feedback linearization</a:t>
            </a:r>
          </a:p>
          <a:p>
            <a:pPr lvl="1"/>
            <a:r>
              <a:rPr lang="en-US" sz="2000" dirty="0">
                <a:solidFill>
                  <a:srgbClr val="0000FF"/>
                </a:solidFill>
              </a:rPr>
              <a:t>Capacitance help stabilization (not shown)</a:t>
            </a:r>
          </a:p>
          <a:p>
            <a:pPr lvl="1"/>
            <a:r>
              <a:rPr lang="en-US" sz="2000" dirty="0">
                <a:solidFill>
                  <a:srgbClr val="0000FF"/>
                </a:solidFill>
              </a:rPr>
              <a:t>Stable bias: negligible efficiency due to </a:t>
            </a:r>
            <a:r>
              <a:rPr lang="en-US" sz="2000" dirty="0" err="1">
                <a:solidFill>
                  <a:srgbClr val="0000FF"/>
                </a:solidFill>
              </a:rPr>
              <a:t>R</a:t>
            </a:r>
            <a:r>
              <a:rPr lang="en-US" sz="2000" baseline="-25000" dirty="0" err="1">
                <a:solidFill>
                  <a:srgbClr val="0000FF"/>
                </a:solidFill>
              </a:rPr>
              <a:t>b</a:t>
            </a:r>
            <a:r>
              <a:rPr lang="en-US" sz="2000" dirty="0">
                <a:solidFill>
                  <a:srgbClr val="0000FF"/>
                </a:solidFill>
              </a:rPr>
              <a:t> ; base current is very small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Gain drops with smaller capacitance</a:t>
            </a:r>
            <a:endParaRPr lang="en-US" sz="2000" dirty="0">
              <a:solidFill>
                <a:srgbClr val="0000FF"/>
              </a:solidFill>
            </a:endParaRP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36204B-6E21-4667-80BB-AAB6CA7F8C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3EF114-BD19-4E49-AF11-C346593B86D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D2CAED9-8048-4618-8556-765BC11FD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Cell Comparison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1608DFE-A24D-47DE-A2AC-27E2788924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Table 8">
            <a:extLst>
              <a:ext uri="{FF2B5EF4-FFF2-40B4-BE49-F238E27FC236}">
                <a16:creationId xmlns:a16="http://schemas.microsoft.com/office/drawing/2014/main" id="{D1734A84-EC6C-43F9-B28C-93F15EF522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548163"/>
              </p:ext>
            </p:extLst>
          </p:nvPr>
        </p:nvGraphicFramePr>
        <p:xfrm>
          <a:off x="6497262" y="1064445"/>
          <a:ext cx="5523288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26724">
                  <a:extLst>
                    <a:ext uri="{9D8B030D-6E8A-4147-A177-3AD203B41FA5}">
                      <a16:colId xmlns:a16="http://schemas.microsoft.com/office/drawing/2014/main" val="2322873938"/>
                    </a:ext>
                  </a:extLst>
                </a:gridCol>
                <a:gridCol w="1173959">
                  <a:extLst>
                    <a:ext uri="{9D8B030D-6E8A-4147-A177-3AD203B41FA5}">
                      <a16:colId xmlns:a16="http://schemas.microsoft.com/office/drawing/2014/main" val="1755411016"/>
                    </a:ext>
                  </a:extLst>
                </a:gridCol>
                <a:gridCol w="1087677">
                  <a:extLst>
                    <a:ext uri="{9D8B030D-6E8A-4147-A177-3AD203B41FA5}">
                      <a16:colId xmlns:a16="http://schemas.microsoft.com/office/drawing/2014/main" val="373360116"/>
                    </a:ext>
                  </a:extLst>
                </a:gridCol>
                <a:gridCol w="1334928">
                  <a:extLst>
                    <a:ext uri="{9D8B030D-6E8A-4147-A177-3AD203B41FA5}">
                      <a16:colId xmlns:a16="http://schemas.microsoft.com/office/drawing/2014/main" val="3420239443"/>
                    </a:ext>
                  </a:extLst>
                </a:gridCol>
              </a:tblGrid>
              <a:tr h="357146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Gain*, dB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PAE</a:t>
                      </a:r>
                      <a:r>
                        <a:rPr lang="en-US" sz="18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18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</a:t>
                      </a:r>
                      <a:r>
                        <a:rPr lang="en-US" sz="18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dB</a:t>
                      </a:r>
                      <a:r>
                        <a:rPr lang="en-US" sz="18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2040886"/>
                  </a:ext>
                </a:extLst>
              </a:tr>
              <a:tr h="27515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773237"/>
                  </a:ext>
                </a:extLst>
              </a:tr>
              <a:tr h="27515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Grounded CB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5121644"/>
                  </a:ext>
                </a:extLst>
              </a:tr>
              <a:tr h="27515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CB with 600 cap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1534785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159BC5B4-7C08-4330-A956-731C48544E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14" b="15484"/>
          <a:stretch/>
        </p:blipFill>
        <p:spPr>
          <a:xfrm>
            <a:off x="9567862" y="2627758"/>
            <a:ext cx="2233613" cy="14943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F8743E8-51B7-481B-88CE-B2BCDFCBC5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968"/>
          <a:stretch/>
        </p:blipFill>
        <p:spPr>
          <a:xfrm>
            <a:off x="9647181" y="4484992"/>
            <a:ext cx="1935219" cy="159464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68F7CF6-553E-48E2-BE71-F5D9C670D4DD}"/>
              </a:ext>
            </a:extLst>
          </p:cNvPr>
          <p:cNvSpPr/>
          <p:nvPr/>
        </p:nvSpPr>
        <p:spPr>
          <a:xfrm>
            <a:off x="9647181" y="4052475"/>
            <a:ext cx="24387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CB with grounded base </a:t>
            </a:r>
            <a:endParaRPr lang="en-US" sz="16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D91BAB1-5C9B-4640-97E8-3D733F872835}"/>
              </a:ext>
            </a:extLst>
          </p:cNvPr>
          <p:cNvSpPr/>
          <p:nvPr/>
        </p:nvSpPr>
        <p:spPr>
          <a:xfrm>
            <a:off x="9567862" y="6079641"/>
            <a:ext cx="2844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CB with base capacitor</a:t>
            </a:r>
            <a:endParaRPr lang="en-US" sz="16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576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E7F6AF-FAB7-4F26-ACEA-548A9C8E7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57645"/>
            <a:ext cx="10972800" cy="4941136"/>
          </a:xfrm>
        </p:spPr>
        <p:txBody>
          <a:bodyPr>
            <a:normAutofit/>
          </a:bodyPr>
          <a:lstStyle/>
          <a:p>
            <a:r>
              <a:rPr lang="en-US" dirty="0"/>
              <a:t>C</a:t>
            </a:r>
            <a:r>
              <a:rPr lang="en-US" baseline="-25000" dirty="0"/>
              <a:t>CB </a:t>
            </a:r>
            <a:r>
              <a:rPr lang="en-US" dirty="0"/>
              <a:t>and </a:t>
            </a:r>
            <a:r>
              <a:rPr lang="en-US" dirty="0" err="1"/>
              <a:t>C</a:t>
            </a:r>
            <a:r>
              <a:rPr lang="en-US" baseline="-25000" dirty="0" err="1"/>
              <a:t>base</a:t>
            </a:r>
            <a:r>
              <a:rPr lang="en-US" dirty="0"/>
              <a:t> creates negative feedback</a:t>
            </a:r>
          </a:p>
          <a:p>
            <a:r>
              <a:rPr lang="en-US" dirty="0"/>
              <a:t>This negative feedback</a:t>
            </a:r>
          </a:p>
          <a:p>
            <a:pPr lvl="1"/>
            <a:r>
              <a:rPr lang="en-US" dirty="0"/>
              <a:t>Linearize the amplifier: higher PAE and OP</a:t>
            </a:r>
            <a:r>
              <a:rPr lang="en-US" baseline="-25000" dirty="0"/>
              <a:t>1dB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Allows voltage swing on the base:</a:t>
            </a:r>
            <a:br>
              <a:rPr lang="en-US" dirty="0"/>
            </a:br>
            <a:r>
              <a:rPr lang="en-US" dirty="0"/>
              <a:t>with proper design, the output swing increases</a:t>
            </a:r>
            <a:br>
              <a:rPr lang="en-US" dirty="0"/>
            </a:br>
            <a:r>
              <a:rPr lang="en-US" dirty="0"/>
              <a:t>yielding in higher output power</a:t>
            </a:r>
          </a:p>
          <a:p>
            <a:pPr lvl="1"/>
            <a:r>
              <a:rPr lang="en-US" dirty="0"/>
              <a:t>Drops the output impedance: improves S22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36204B-6E21-4667-80BB-AAB6CA7F8C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3EF114-BD19-4E49-AF11-C346593B86D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D2CAED9-8048-4618-8556-765BC11FD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CB viewed as stacked PA cell</a:t>
            </a:r>
            <a:r>
              <a:rPr lang="en-US" baseline="30000" dirty="0"/>
              <a:t>*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597A8C-D247-4A3D-B572-C3CF984028DE}"/>
              </a:ext>
            </a:extLst>
          </p:cNvPr>
          <p:cNvSpPr/>
          <p:nvPr/>
        </p:nvSpPr>
        <p:spPr>
          <a:xfrm>
            <a:off x="304800" y="6227414"/>
            <a:ext cx="2367280" cy="284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0"/>
              </a:spcBef>
              <a:spcAft>
                <a:spcPts val="0"/>
              </a:spcAft>
              <a:tabLst>
                <a:tab pos="274320" algn="l"/>
              </a:tabLst>
            </a:pPr>
            <a:r>
              <a:rPr lang="en-US" sz="12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*A. Ahmed, et al, EUMIC 2018.</a:t>
            </a:r>
            <a:endParaRPr lang="en-US" sz="12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CC19E8-CC8C-4A9B-B3CA-89F97F5B66D5}"/>
              </a:ext>
            </a:extLst>
          </p:cNvPr>
          <p:cNvSpPr/>
          <p:nvPr/>
        </p:nvSpPr>
        <p:spPr>
          <a:xfrm>
            <a:off x="8497206" y="5283337"/>
            <a:ext cx="45066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PA unit cell/ stack analogy</a:t>
            </a:r>
            <a:endParaRPr lang="en-US" sz="24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1DE164-A758-46D2-BA91-BD2DD7065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0313" y="2301698"/>
            <a:ext cx="3302636" cy="303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666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DE7F6AF-FAB7-4F26-ACEA-548A9C8E7D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Assuming lossless matching network</a:t>
                </a:r>
              </a:p>
              <a:p>
                <a:r>
                  <a:rPr lang="en-US" dirty="0"/>
                  <a:t>Internal voltages and currents are constant </a:t>
                </a:r>
                <a:br>
                  <a:rPr lang="en-US" dirty="0"/>
                </a:br>
                <a:r>
                  <a:rPr lang="en-US" dirty="0"/>
                  <a:t>by proper load and base impedances*</a:t>
                </a:r>
              </a:p>
              <a:p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𝑎𝑑𝑑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𝑏𝑎𝑠𝑒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(derivation not shown)</a:t>
                </a:r>
              </a:p>
              <a:p>
                <a:r>
                  <a:rPr lang="en-US" dirty="0"/>
                  <a:t>The added power per stage is kept constant for the same internal voltages and currents.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𝑎𝑑𝑑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</m:oMath>
                </a14:m>
                <a:endParaRPr lang="en-US" sz="3600" dirty="0"/>
              </a:p>
              <a:p>
                <a:endParaRPr lang="en-US" sz="3600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DE7F6AF-FAB7-4F26-ACEA-548A9C8E7D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t="-1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36204B-6E21-4667-80BB-AAB6CA7F8C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3EF114-BD19-4E49-AF11-C346593B86D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D2CAED9-8048-4618-8556-765BC11FD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PAE invariance</a:t>
            </a:r>
            <a:r>
              <a:rPr lang="en-US" baseline="30000" dirty="0"/>
              <a:t>*</a:t>
            </a:r>
            <a:r>
              <a:rPr lang="en-US" dirty="0"/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597A8C-D247-4A3D-B572-C3CF984028DE}"/>
              </a:ext>
            </a:extLst>
          </p:cNvPr>
          <p:cNvSpPr/>
          <p:nvPr/>
        </p:nvSpPr>
        <p:spPr>
          <a:xfrm>
            <a:off x="304800" y="6227414"/>
            <a:ext cx="2367280" cy="284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0"/>
              </a:spcBef>
              <a:spcAft>
                <a:spcPts val="0"/>
              </a:spcAft>
              <a:tabLst>
                <a:tab pos="274320" algn="l"/>
              </a:tabLst>
            </a:pPr>
            <a:r>
              <a:rPr lang="en-US" sz="12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*A. Ahmed, et al, EUMIC 2018.</a:t>
            </a:r>
            <a:endParaRPr lang="en-US" sz="12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30BEA4C-2FBA-4621-92BF-EFDC77A9F32D}"/>
                  </a:ext>
                </a:extLst>
              </p:cNvPr>
              <p:cNvSpPr/>
              <p:nvPr/>
            </p:nvSpPr>
            <p:spPr>
              <a:xfrm>
                <a:off x="8605214" y="5155140"/>
                <a:ext cx="3370556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is the magnitude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is the magnitude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is the angle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in radians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is the angle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in radians</a:t>
                </a:r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30BEA4C-2FBA-4621-92BF-EFDC77A9F3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5214" y="5155140"/>
                <a:ext cx="3370556" cy="1200329"/>
              </a:xfrm>
              <a:prstGeom prst="rect">
                <a:avLst/>
              </a:prstGeom>
              <a:blipFill>
                <a:blip r:embed="rId3"/>
                <a:stretch>
                  <a:fillRect t="-3046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E7695E9B-3225-43AE-9C5F-E74F275A43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5374" y="1100957"/>
            <a:ext cx="2953435" cy="287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687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E7F6AF-FAB7-4F26-ACEA-548A9C8E7D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Common base with base capacitance</a:t>
            </a:r>
          </a:p>
          <a:p>
            <a:r>
              <a:rPr lang="en-US" sz="2800" dirty="0"/>
              <a:t>Capacitance dropped slightly</a:t>
            </a:r>
          </a:p>
          <a:p>
            <a:pPr lvl="1"/>
            <a:r>
              <a:rPr lang="en-US" sz="2400" dirty="0"/>
              <a:t>More power and hard compression </a:t>
            </a:r>
          </a:p>
          <a:p>
            <a:pPr lvl="1"/>
            <a:r>
              <a:rPr lang="en-US" sz="2400" dirty="0"/>
              <a:t>lower output impedance (better S22)</a:t>
            </a:r>
          </a:p>
          <a:p>
            <a:r>
              <a:rPr lang="en-US" sz="2800" dirty="0"/>
              <a:t>Shunt stub tunes the transistor </a:t>
            </a:r>
            <a:r>
              <a:rPr lang="en-US" sz="2800" dirty="0" err="1"/>
              <a:t>parasitics</a:t>
            </a:r>
            <a:r>
              <a:rPr lang="en-US" sz="2800" dirty="0"/>
              <a:t> </a:t>
            </a:r>
          </a:p>
          <a:p>
            <a:r>
              <a:rPr lang="en-US" sz="2800" dirty="0"/>
              <a:t>Two cells are combined and driven by a </a:t>
            </a:r>
            <a:br>
              <a:rPr lang="en-US" sz="2800" dirty="0"/>
            </a:br>
            <a:r>
              <a:rPr lang="en-US" sz="2800" dirty="0"/>
              <a:t>single driver-&gt; better PAE</a:t>
            </a:r>
          </a:p>
          <a:p>
            <a:r>
              <a:rPr lang="en-US" sz="2800" dirty="0"/>
              <a:t>ADS and HFSS are used for the </a:t>
            </a:r>
            <a:br>
              <a:rPr lang="en-US" sz="2800" dirty="0"/>
            </a:br>
            <a:r>
              <a:rPr lang="en-US" sz="2800" dirty="0"/>
              <a:t>interconnect and matching circuit simulations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36204B-6E21-4667-80BB-AAB6CA7F8C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3EF114-BD19-4E49-AF11-C346593B86D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D2CAED9-8048-4618-8556-765BC11FD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Amplifier Cell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BA4992-118E-48B7-AEB7-696E4F54F33B}"/>
              </a:ext>
            </a:extLst>
          </p:cNvPr>
          <p:cNvSpPr/>
          <p:nvPr/>
        </p:nvSpPr>
        <p:spPr>
          <a:xfrm>
            <a:off x="8450907" y="4692884"/>
            <a:ext cx="45066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Two combined PA cells</a:t>
            </a:r>
            <a:endParaRPr lang="en-US" sz="24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4F40189-6BDF-48F8-B772-91CE8EC5E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5165" y="858168"/>
            <a:ext cx="4230991" cy="383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171597"/>
      </p:ext>
    </p:extLst>
  </p:cSld>
  <p:clrMapOvr>
    <a:masterClrMapping/>
  </p:clrMapOvr>
</p:sld>
</file>

<file path=ppt/theme/theme1.xml><?xml version="1.0" encoding="utf-8"?>
<a:theme xmlns:a="http://schemas.openxmlformats.org/drawingml/2006/main" name="IMS2017_OP_r1ac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S2017_OP_r1ac" id="{E254AC6C-FA64-4698-934A-7A976E7E81ED}" vid="{877A9143-CBFC-4C11-BE25-6AA951D0C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16628</TotalTime>
  <Words>1814</Words>
  <Application>Microsoft Office PowerPoint</Application>
  <PresentationFormat>Widescreen</PresentationFormat>
  <Paragraphs>349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Cambria Math</vt:lpstr>
      <vt:lpstr>Franklin Gothic Book</vt:lpstr>
      <vt:lpstr>Symbol</vt:lpstr>
      <vt:lpstr>Times New Roman</vt:lpstr>
      <vt:lpstr>IMS2017_OP_r1ac</vt:lpstr>
      <vt:lpstr>KGPlot</vt:lpstr>
      <vt:lpstr>PowerPoint Presentation</vt:lpstr>
      <vt:lpstr>mm-wave Communication (140-1000 GHz)</vt:lpstr>
      <vt:lpstr>PA Requirments and Link Budget  </vt:lpstr>
      <vt:lpstr>250nm InP HBT Process (Teledyne*)</vt:lpstr>
      <vt:lpstr>Unit Cell Comparison</vt:lpstr>
      <vt:lpstr>Unit Cell Comparison</vt:lpstr>
      <vt:lpstr>CB viewed as stacked PA cell*</vt:lpstr>
      <vt:lpstr>PAE invariance* </vt:lpstr>
      <vt:lpstr>Power Amplifier Cell</vt:lpstr>
      <vt:lpstr>Driver design</vt:lpstr>
      <vt:lpstr>Combiner Design </vt:lpstr>
      <vt:lpstr>PA block diagram</vt:lpstr>
      <vt:lpstr>Measurement results </vt:lpstr>
      <vt:lpstr>Measurement results </vt:lpstr>
      <vt:lpstr>State-of-the-art results </vt:lpstr>
      <vt:lpstr>Summary</vt:lpstr>
      <vt:lpstr>Acknowledgement  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sleistner</dc:creator>
  <cp:lastModifiedBy>Ahmed Ahmed</cp:lastModifiedBy>
  <cp:revision>752</cp:revision>
  <cp:lastPrinted>2015-10-12T17:01:40Z</cp:lastPrinted>
  <dcterms:created xsi:type="dcterms:W3CDTF">2011-11-17T21:50:28Z</dcterms:created>
  <dcterms:modified xsi:type="dcterms:W3CDTF">2020-04-25T21:20:23Z</dcterms:modified>
</cp:coreProperties>
</file>