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67" r:id="rId2"/>
    <p:sldMasterId id="2147483679" r:id="rId3"/>
    <p:sldMasterId id="2147483690" r:id="rId4"/>
  </p:sldMasterIdLst>
  <p:notesMasterIdLst>
    <p:notesMasterId r:id="rId33"/>
  </p:notesMasterIdLst>
  <p:handoutMasterIdLst>
    <p:handoutMasterId r:id="rId34"/>
  </p:handoutMasterIdLst>
  <p:sldIdLst>
    <p:sldId id="275" r:id="rId5"/>
    <p:sldId id="436" r:id="rId6"/>
    <p:sldId id="424" r:id="rId7"/>
    <p:sldId id="461" r:id="rId8"/>
    <p:sldId id="426" r:id="rId9"/>
    <p:sldId id="427" r:id="rId10"/>
    <p:sldId id="428" r:id="rId11"/>
    <p:sldId id="463" r:id="rId12"/>
    <p:sldId id="468" r:id="rId13"/>
    <p:sldId id="430" r:id="rId14"/>
    <p:sldId id="477" r:id="rId15"/>
    <p:sldId id="454" r:id="rId16"/>
    <p:sldId id="457" r:id="rId17"/>
    <p:sldId id="474" r:id="rId18"/>
    <p:sldId id="475" r:id="rId19"/>
    <p:sldId id="471" r:id="rId20"/>
    <p:sldId id="451" r:id="rId21"/>
    <p:sldId id="458" r:id="rId22"/>
    <p:sldId id="432" r:id="rId23"/>
    <p:sldId id="442" r:id="rId24"/>
    <p:sldId id="453" r:id="rId25"/>
    <p:sldId id="434" r:id="rId26"/>
    <p:sldId id="446" r:id="rId27"/>
    <p:sldId id="390" r:id="rId28"/>
    <p:sldId id="437" r:id="rId29"/>
    <p:sldId id="472" r:id="rId30"/>
    <p:sldId id="478" r:id="rId31"/>
    <p:sldId id="460" r:id="rId32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DDDDDD"/>
    <a:srgbClr val="969696"/>
    <a:srgbClr val="FFFFCC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969" autoAdjust="0"/>
  </p:normalViewPr>
  <p:slideViewPr>
    <p:cSldViewPr>
      <p:cViewPr varScale="1">
        <p:scale>
          <a:sx n="88" d="100"/>
          <a:sy n="88" d="100"/>
        </p:scale>
        <p:origin x="114" y="5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687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6545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624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789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41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5913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1703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5742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694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2723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320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03525"/>
            <a:ext cx="6172200" cy="46528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0766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1154" y="1703524"/>
            <a:ext cx="6172200" cy="46528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9494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39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943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093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09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291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7971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30"/>
            <a:ext cx="4156364" cy="543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8991600" cy="193101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 userDrawn="1"/>
        </p:nvSpPr>
        <p:spPr bwMode="auto">
          <a:xfrm>
            <a:off x="3200400" y="4876800"/>
            <a:ext cx="89154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88347" cy="68928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671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69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46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25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76475"/>
            <a:ext cx="5183188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519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930613" y="17094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76200" y="76199"/>
            <a:ext cx="769518" cy="6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762000" y="215545"/>
            <a:ext cx="1512881" cy="483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6858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7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6.wmf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png"/><Relationship Id="rId11" Type="http://schemas.openxmlformats.org/officeDocument/2006/relationships/image" Target="../media/image27.png"/><Relationship Id="rId5" Type="http://schemas.openxmlformats.org/officeDocument/2006/relationships/image" Target="../media/image69.png"/><Relationship Id="rId10" Type="http://schemas.openxmlformats.org/officeDocument/2006/relationships/image" Target="../media/image74.jpg"/><Relationship Id="rId4" Type="http://schemas.openxmlformats.org/officeDocument/2006/relationships/image" Target="../media/image68.jpeg"/><Relationship Id="rId9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jpeg"/><Relationship Id="rId7" Type="http://schemas.openxmlformats.org/officeDocument/2006/relationships/image" Target="../media/image88.jpeg"/><Relationship Id="rId12" Type="http://schemas.openxmlformats.org/officeDocument/2006/relationships/image" Target="../media/image9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jpg"/><Relationship Id="rId11" Type="http://schemas.openxmlformats.org/officeDocument/2006/relationships/image" Target="../media/image85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12.wmf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7.jpe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jpeg"/><Relationship Id="rId3" Type="http://schemas.openxmlformats.org/officeDocument/2006/relationships/image" Target="../media/image37.emf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11" Type="http://schemas.openxmlformats.org/officeDocument/2006/relationships/image" Target="../media/image3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11125200" cy="1470025"/>
          </a:xfrm>
        </p:spPr>
        <p:txBody>
          <a:bodyPr/>
          <a:lstStyle/>
          <a:p>
            <a:r>
              <a:rPr lang="en-US" sz="3600" smtClean="0"/>
              <a:t>100-300GHz Wireless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838200"/>
            <a:ext cx="7772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</a:t>
            </a:r>
            <a:r>
              <a:rPr lang="en-US" sz="18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workshop,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  <a:r>
              <a:rPr lang="en-US" sz="18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WCNC Conference 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10363200" cy="861774"/>
          </a:xfrm>
        </p:spPr>
        <p:txBody>
          <a:bodyPr/>
          <a:lstStyle/>
          <a:p>
            <a:r>
              <a:rPr lang="en-US" dirty="0"/>
              <a:t>Mark </a:t>
            </a:r>
            <a:r>
              <a:rPr lang="en-US" dirty="0" smtClean="0"/>
              <a:t>Rodwell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University of California, Santa </a:t>
            </a:r>
            <a:r>
              <a:rPr lang="en-US" dirty="0" smtClean="0"/>
              <a:t>Barbara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0" y="3733800"/>
            <a:ext cx="11277600" cy="258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700" i="1" kern="0" smtClean="0"/>
              <a:t>Harish Krishnaswami: </a:t>
            </a:r>
            <a:r>
              <a:rPr lang="en-US" sz="1700" b="0" i="1" kern="0" smtClean="0"/>
              <a:t>Columbia University</a:t>
            </a:r>
            <a:r>
              <a:rPr lang="en-US" sz="1700" i="1" kern="0" smtClean="0"/>
              <a:t/>
            </a:r>
            <a:br>
              <a:rPr lang="en-US" sz="1700" i="1" kern="0" smtClean="0"/>
            </a:br>
            <a:r>
              <a:rPr lang="en-US" sz="1700" i="1" kern="0" smtClean="0"/>
              <a:t>Debdeep </a:t>
            </a:r>
            <a:r>
              <a:rPr lang="en-US" sz="1700" i="1" kern="0" dirty="0"/>
              <a:t>Jena, Alyosha </a:t>
            </a:r>
            <a:r>
              <a:rPr lang="en-US" sz="1700" i="1" kern="0" dirty="0" smtClean="0"/>
              <a:t>Molnar</a:t>
            </a:r>
            <a:r>
              <a:rPr lang="en-US" sz="1700" b="0" i="1" kern="0" dirty="0" smtClean="0"/>
              <a:t>, </a:t>
            </a:r>
            <a:r>
              <a:rPr lang="en-US" sz="1700" i="1" kern="0" dirty="0" smtClean="0"/>
              <a:t>Christoph Studer, Huili </a:t>
            </a:r>
            <a:r>
              <a:rPr lang="en-US" sz="1700" i="1" kern="0" dirty="0"/>
              <a:t>Xing</a:t>
            </a:r>
            <a:r>
              <a:rPr lang="en-US" sz="1700" b="0" i="1" kern="0" dirty="0"/>
              <a:t>: Cornell University</a:t>
            </a:r>
            <a:br>
              <a:rPr lang="en-US" sz="1700" b="0" i="1" kern="0" dirty="0"/>
            </a:br>
            <a:r>
              <a:rPr lang="en-US" sz="1700" i="1" kern="0" dirty="0"/>
              <a:t>Dina Katabi</a:t>
            </a:r>
            <a:r>
              <a:rPr lang="en-US" sz="1700" b="0" i="1" kern="0" dirty="0"/>
              <a:t>: MIT</a:t>
            </a:r>
            <a:br>
              <a:rPr lang="en-US" sz="1700" b="0" i="1" kern="0" dirty="0"/>
            </a:br>
            <a:r>
              <a:rPr lang="en-US" sz="1700" i="1" kern="0" dirty="0">
                <a:solidFill>
                  <a:srgbClr val="FF0000"/>
                </a:solidFill>
              </a:rPr>
              <a:t>Sundeep </a:t>
            </a:r>
            <a:r>
              <a:rPr lang="en-US" sz="1700" i="1" kern="0" dirty="0" smtClean="0">
                <a:solidFill>
                  <a:srgbClr val="FF0000"/>
                </a:solidFill>
              </a:rPr>
              <a:t>Rangan</a:t>
            </a:r>
            <a:r>
              <a:rPr lang="en-US" sz="1700" b="0" i="1" kern="0" dirty="0" smtClean="0"/>
              <a:t>: </a:t>
            </a:r>
            <a:r>
              <a:rPr lang="en-US" sz="1700" b="0" i="1" kern="0" dirty="0"/>
              <a:t>New York University</a:t>
            </a:r>
            <a:br>
              <a:rPr lang="en-US" sz="1700" b="0" i="1" kern="0" dirty="0"/>
            </a:br>
            <a:r>
              <a:rPr lang="en-US" sz="1700" i="1" kern="0"/>
              <a:t>Amin Arbabian, Srabanti Chowdhury</a:t>
            </a:r>
            <a:r>
              <a:rPr lang="en-US" sz="1700" b="0" i="1" kern="0" smtClean="0"/>
              <a:t>: </a:t>
            </a:r>
            <a:r>
              <a:rPr lang="en-US" sz="1700" b="0" i="1" kern="0" dirty="0"/>
              <a:t>Stanford</a:t>
            </a:r>
            <a:br>
              <a:rPr lang="en-US" sz="1700" b="0" i="1" kern="0" dirty="0"/>
            </a:br>
            <a:r>
              <a:rPr lang="en-US" sz="1700" i="1" kern="0" dirty="0"/>
              <a:t>Elad Alon, </a:t>
            </a:r>
            <a:r>
              <a:rPr lang="en-US" sz="1700" i="1" kern="0" dirty="0">
                <a:solidFill>
                  <a:schemeClr val="accent1"/>
                </a:solidFill>
              </a:rPr>
              <a:t>Ali </a:t>
            </a:r>
            <a:r>
              <a:rPr lang="en-US" sz="1700" i="1" kern="0" dirty="0" smtClean="0">
                <a:solidFill>
                  <a:schemeClr val="accent1"/>
                </a:solidFill>
              </a:rPr>
              <a:t>Niknejad</a:t>
            </a:r>
            <a:r>
              <a:rPr lang="en-US" sz="1700" i="1" kern="0" dirty="0" smtClean="0"/>
              <a:t>, Borivoje </a:t>
            </a:r>
            <a:r>
              <a:rPr lang="en-US" sz="1700" i="1" kern="0" dirty="0"/>
              <a:t>Nikolic, Vladimir Stojanovic</a:t>
            </a:r>
            <a:r>
              <a:rPr lang="en-US" sz="1700" b="0" i="1" kern="0" dirty="0"/>
              <a:t>: University of California</a:t>
            </a:r>
            <a:r>
              <a:rPr lang="en-US" sz="1700" b="0" i="1" kern="0"/>
              <a:t>, </a:t>
            </a:r>
            <a:r>
              <a:rPr lang="en-US" sz="1700" b="0" i="1" kern="0" smtClean="0"/>
              <a:t>Berkeley</a:t>
            </a:r>
            <a:br>
              <a:rPr lang="en-US" sz="1700" b="0" i="1" kern="0" smtClean="0"/>
            </a:br>
            <a:r>
              <a:rPr lang="en-US" sz="1700" i="1" kern="0" smtClean="0"/>
              <a:t>Danijela Cabric</a:t>
            </a:r>
            <a:r>
              <a:rPr lang="en-US" sz="1700" b="0" i="1" kern="0" smtClean="0"/>
              <a:t>: </a:t>
            </a:r>
            <a:r>
              <a:rPr lang="en-US" sz="1700" b="0" i="1" kern="0"/>
              <a:t>University of California, </a:t>
            </a:r>
            <a:r>
              <a:rPr lang="en-US" sz="1700" b="0" i="1" kern="0" smtClean="0"/>
              <a:t>Los Angeles</a:t>
            </a:r>
            <a:r>
              <a:rPr lang="en-US" sz="1700" b="0" i="1" kern="0" dirty="0"/>
              <a:t/>
            </a:r>
            <a:br>
              <a:rPr lang="en-US" sz="1700" b="0" i="1" kern="0" dirty="0"/>
            </a:br>
            <a:r>
              <a:rPr lang="en-US" sz="1700" i="1" kern="0" dirty="0"/>
              <a:t>Gabriel Rebeiz</a:t>
            </a:r>
            <a:r>
              <a:rPr lang="en-US" sz="1700" b="0" i="1" kern="0" dirty="0"/>
              <a:t>: University of California, San Diego</a:t>
            </a:r>
            <a:br>
              <a:rPr lang="en-US" sz="1700" b="0" i="1" kern="0" dirty="0"/>
            </a:br>
            <a:r>
              <a:rPr lang="en-US" sz="1700" i="1" kern="0" dirty="0"/>
              <a:t>Jim Buckwalter, Upamanyu Madhow, </a:t>
            </a:r>
            <a:r>
              <a:rPr lang="en-US" sz="1700" i="1" kern="0" dirty="0">
                <a:solidFill>
                  <a:srgbClr val="FF0000"/>
                </a:solidFill>
              </a:rPr>
              <a:t>Umesh </a:t>
            </a:r>
            <a:r>
              <a:rPr lang="en-US" sz="1700" i="1" kern="0" dirty="0" smtClean="0">
                <a:solidFill>
                  <a:srgbClr val="FF0000"/>
                </a:solidFill>
              </a:rPr>
              <a:t>Mishra</a:t>
            </a:r>
            <a:r>
              <a:rPr lang="en-US" sz="1700" i="1" kern="0" dirty="0" smtClean="0"/>
              <a:t>, </a:t>
            </a:r>
            <a:r>
              <a:rPr lang="en-US" sz="1700" i="1" kern="0"/>
              <a:t>Mark </a:t>
            </a:r>
            <a:r>
              <a:rPr lang="en-US" sz="1700" i="1" kern="0" smtClean="0"/>
              <a:t>Rodwell, Susanne Stemmer</a:t>
            </a:r>
            <a:r>
              <a:rPr lang="en-US" sz="1700" b="0" i="1" kern="0" smtClean="0"/>
              <a:t>: </a:t>
            </a:r>
            <a:r>
              <a:rPr lang="en-US" sz="1700" b="0" i="1" dirty="0"/>
              <a:t>University of California, Santa </a:t>
            </a:r>
            <a:r>
              <a:rPr lang="en-US" sz="1700" b="0" i="1" dirty="0" smtClean="0"/>
              <a:t>Barbara</a:t>
            </a:r>
            <a:br>
              <a:rPr lang="en-US" sz="1700" b="0" i="1" dirty="0" smtClean="0"/>
            </a:br>
            <a:r>
              <a:rPr lang="en-US" sz="1700" i="1" smtClean="0"/>
              <a:t>Andreas Molisch, Hossein Hashemi</a:t>
            </a:r>
            <a:r>
              <a:rPr lang="en-US" sz="1700" b="0" i="1" smtClean="0"/>
              <a:t>: </a:t>
            </a:r>
            <a:r>
              <a:rPr lang="en-US" sz="1700" b="0" i="1" dirty="0"/>
              <a:t>University of </a:t>
            </a:r>
            <a:r>
              <a:rPr lang="en-US" sz="1700" b="0" i="1" dirty="0" smtClean="0"/>
              <a:t>Southern California</a:t>
            </a:r>
            <a:r>
              <a:rPr lang="en-US" sz="1700" b="0" i="1" dirty="0"/>
              <a:t/>
            </a:r>
            <a:br>
              <a:rPr lang="en-US" sz="1700" b="0" i="1" dirty="0"/>
            </a:br>
            <a:r>
              <a:rPr lang="en-US" sz="1700" i="1" dirty="0"/>
              <a:t>Kenneth O</a:t>
            </a:r>
            <a:r>
              <a:rPr lang="en-US" sz="1700" b="0" i="1" dirty="0"/>
              <a:t>: University of Texas, </a:t>
            </a:r>
            <a:r>
              <a:rPr lang="en-US" sz="1700" b="0" i="1" dirty="0" smtClean="0"/>
              <a:t>Dallas</a:t>
            </a:r>
            <a:endParaRPr lang="en-US" sz="1700" b="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1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140GHz CMOS ICs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1706" y="914400"/>
            <a:ext cx="357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Hub ICs for MIMO Array</a:t>
            </a:r>
            <a:br>
              <a:rPr lang="en-US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Farid (Rodwell) UCSB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2279"/>
            <a:ext cx="3206011" cy="1369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6" y="3126375"/>
            <a:ext cx="3206011" cy="1369425"/>
          </a:xfrm>
          <a:prstGeom prst="rect">
            <a:avLst/>
          </a:prstGeom>
        </p:spPr>
      </p:pic>
      <p:pic>
        <p:nvPicPr>
          <p:cNvPr id="8" name="Picture 2" descr="https://dl.boxcloud.com/api/2.0/internal_files/378361905965/versions/402011215427/representations/jpg_paged_2048x2048/content/1.jpg?access_token=1!vm6PjdxfnnUBDfxtSa0fKlpDoooqdgSDX_lTweWnyYTVhvPekbzQjpFQM5dM8Nq6ZiiJgBYVEGjgZqWYX3LbraNjnxDxcnG1jho4fWEwUpD6ErwoYgri6jAahThAPQ-OOlLVrsQv9qS8QrHXECRyzld-R2hESH8jybXK1jZYYFn0TH8Xp_m_lkz__k_sjmYsNPQYOYNZ2dPumMciN_NWGCM2MxLt9JXrXcRGErTKh8c0zGPTf6zyFFDWATcLXSmbjhMVXFouEYxO2eoBihW7-btwDgOciuU4E4IQ_-Eo5kTikF5zLQtfCeExvzPpzu9cNumjJMtQepCl1RzthsqqXdCS6TKiX9jfG8YIB5Nt7HsJvxZAxlCcvVWFjwmUaaEi-sYGdTaypL5l1mu38ulQbyDrSi88iMekYXTyF6h7eHBLk0asx9bPhQR6-AdwoUT-5e0sDdJPCX3kCVdVD6GGVnHRhQsU_3-uM72xXjUT7lcw6EWupHKOQXCHlvOI_khROCRt8shSsnqmj4qPkhNDk6nvGzRpfwaVlZf6aSvknhGIlbamXqSjhDVrpZ3Wzzx9mg..&amp;box_client_name=box-content-preview&amp;box_client_version=1.58.3">
            <a:extLst>
              <a:ext uri="{FF2B5EF4-FFF2-40B4-BE49-F238E27FC236}">
                <a16:creationId xmlns:a16="http://schemas.microsoft.com/office/drawing/2014/main" id="{ADFF2E65-1668-4A0B-B38E-8EB2826C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24466"/>
            <a:ext cx="3548566" cy="178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962400" y="914400"/>
            <a:ext cx="8077200" cy="3657600"/>
            <a:chOff x="3962400" y="3690068"/>
            <a:chExt cx="8077200" cy="3657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4610564"/>
              <a:ext cx="5657088" cy="27371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62400" y="3690068"/>
              <a:ext cx="807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2400" b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8-channel handset array ICs; transmitter and receiver</a:t>
              </a:r>
              <a:br>
                <a:rPr lang="en-US" sz="2400" b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(Rebeiz group), UCSD</a:t>
              </a:r>
              <a:endPara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9800" y="5214068"/>
              <a:ext cx="2079932" cy="18206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81" y="5203909"/>
            <a:ext cx="2278382" cy="1222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05400"/>
            <a:ext cx="2227812" cy="11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98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34939"/>
            <a:ext cx="9144000" cy="466725"/>
          </a:xfrm>
        </p:spPr>
        <p:txBody>
          <a:bodyPr/>
          <a:lstStyle/>
          <a:p>
            <a:r>
              <a:rPr lang="en-US" sz="3200"/>
              <a:t>Progress in IC Design: 140GHz </a:t>
            </a:r>
            <a:r>
              <a:rPr lang="en-US" sz="3200" smtClean="0"/>
              <a:t>InP PAs </a:t>
            </a:r>
            <a:endParaRPr lang="en-US" sz="3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669" y="852132"/>
            <a:ext cx="2578549" cy="4227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7376520" y="1432920"/>
            <a:ext cx="2524037" cy="2839723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1000992"/>
            <a:ext cx="5029200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110mW 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power amplifier, 20.8% PAE</a:t>
            </a:r>
            <a:br>
              <a:rPr lang="en-US" sz="2400" smtClean="0">
                <a:latin typeface="Calibri" pitchFamily="34" charset="0"/>
                <a:cs typeface="Calibri" pitchFamily="34" charset="0"/>
              </a:rPr>
            </a:br>
            <a:r>
              <a:rPr lang="en-US" sz="1800" b="0" smtClean="0">
                <a:latin typeface="Calibri" pitchFamily="34" charset="0"/>
                <a:cs typeface="Calibri" pitchFamily="34" charset="0"/>
              </a:rPr>
              <a:t>A. Ahmed, IMS 2020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62800" y="897348"/>
            <a:ext cx="5029200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190mW 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power amplifier</a:t>
            </a:r>
            <a:r>
              <a:rPr lang="en-US" sz="2400">
                <a:latin typeface="Calibri" pitchFamily="34" charset="0"/>
                <a:cs typeface="Calibri" pitchFamily="34" charset="0"/>
              </a:rPr>
              <a:t/>
            </a:r>
            <a:br>
              <a:rPr lang="en-US" sz="2400">
                <a:latin typeface="Calibri" pitchFamily="34" charset="0"/>
                <a:cs typeface="Calibri" pitchFamily="34" charset="0"/>
              </a:rPr>
            </a:br>
            <a:r>
              <a:rPr lang="en-US" sz="2400" b="0">
                <a:latin typeface="Calibri" pitchFamily="34" charset="0"/>
                <a:cs typeface="Calibri" pitchFamily="34" charset="0"/>
              </a:rPr>
              <a:t>A. Ahmed</a:t>
            </a:r>
            <a:r>
              <a:rPr lang="en-US" sz="2400" b="0" smtClean="0">
                <a:latin typeface="Calibri" pitchFamily="34" charset="0"/>
                <a:cs typeface="Calibri" pitchFamily="34" charset="0"/>
              </a:rPr>
              <a:t>, submitted.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04800" y="5583861"/>
            <a:ext cx="5029200" cy="996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Also: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 "A </a:t>
            </a:r>
            <a:r>
              <a:rPr lang="en-US" sz="2400">
                <a:latin typeface="Calibri" pitchFamily="34" charset="0"/>
                <a:cs typeface="Calibri" pitchFamily="34" charset="0"/>
              </a:rPr>
              <a:t>130-GHz Power Amplifier in a 250-nm InP Process with 32% 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PAE"</a:t>
            </a:r>
            <a:br>
              <a:rPr lang="en-US" sz="2400" smtClean="0">
                <a:latin typeface="Calibri" pitchFamily="34" charset="0"/>
                <a:cs typeface="Calibri" pitchFamily="34" charset="0"/>
              </a:rPr>
            </a:br>
            <a:r>
              <a:rPr lang="en-US" sz="1800" b="0" smtClean="0">
                <a:latin typeface="Calibri" pitchFamily="34" charset="0"/>
                <a:cs typeface="Calibri" pitchFamily="34" charset="0"/>
              </a:rPr>
              <a:t>Kang Ning (Buckwalter group) 2020 RFIC symposium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701219"/>
            <a:ext cx="11277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Packages / array modules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0574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8" name="Picture 2" descr="2018_4_6_pack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50210"/>
            <a:ext cx="387318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37" y="2198687"/>
            <a:ext cx="3285657" cy="189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562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209799" y="76200"/>
            <a:ext cx="8001001" cy="609600"/>
          </a:xfrm>
        </p:spPr>
        <p:txBody>
          <a:bodyPr/>
          <a:lstStyle/>
          <a:p>
            <a:r>
              <a:rPr lang="en-US" sz="3200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6200" y="266700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1402" y="2590800"/>
            <a:ext cx="6097141" cy="203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2018_4_6_pack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07255"/>
            <a:ext cx="4260501" cy="207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2018_30_30_package_draw_Vivald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89" y="4543840"/>
            <a:ext cx="3975645" cy="229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37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37684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linear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326376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steering only→ linear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Space at edges of linear array: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Alternating-sides feed: 2mm pitch→ room for large GaN PAs.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3698" name="Picture 2" descr="2018_4_6_pack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0" y="998664"/>
            <a:ext cx="6861580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509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48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286000" y="76200"/>
            <a:ext cx="9601200" cy="609600"/>
          </a:xfrm>
        </p:spPr>
        <p:txBody>
          <a:bodyPr/>
          <a:lstStyle/>
          <a:p>
            <a:r>
              <a:rPr lang="en-US" sz="2800" dirty="0"/>
              <a:t>Concept: module for small angular scanning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69376" y="4447963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+ vertical steering → rectangular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Limited angular steering range (installation)→ spacing &gt;&gt;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Endfire  / edge-card geometry: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9842" name="Picture 2" descr="2018_30_30_package_draw_Vival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85" y="1076256"/>
            <a:ext cx="5291584" cy="30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08" y="1135363"/>
            <a:ext cx="2552318" cy="27313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69376" y="6019800"/>
            <a:ext cx="8746224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If Vivaldi's are replaced with dipoles, element spacing can be reduced to 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/2.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→ potential for wider angular scanning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23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61974"/>
            <a:ext cx="9372600" cy="398463"/>
          </a:xfrm>
        </p:spPr>
        <p:txBody>
          <a:bodyPr/>
          <a:lstStyle/>
          <a:p>
            <a:r>
              <a:rPr lang="en-US" smtClean="0"/>
              <a:t>140GHz</a:t>
            </a:r>
            <a:r>
              <a:rPr lang="en-US" dirty="0" smtClean="0"/>
              <a:t> array module design</a:t>
            </a:r>
            <a:endParaRPr lang="en-US" dirty="0"/>
          </a:p>
        </p:txBody>
      </p:sp>
      <p:pic>
        <p:nvPicPr>
          <p:cNvPr id="2050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947615"/>
            <a:ext cx="37988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icture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9" y="925592"/>
            <a:ext cx="2476183" cy="14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3113" y="1600200"/>
            <a:ext cx="1174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-1.4 dB 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525713" y="1447800"/>
            <a:ext cx="12192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25400" dist="38100" dir="2700000" algn="tl" rotWithShape="0">
              <a:srgbClr val="FFFF00">
                <a:alpha val="40000"/>
              </a:srgbClr>
            </a:outerShdw>
          </a:effectLst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25" y="2438400"/>
            <a:ext cx="2252188" cy="1204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267200"/>
            <a:ext cx="3281241" cy="18613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37072" y="5022489"/>
            <a:ext cx="1174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-0.53 dB 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5237072" y="2743200"/>
            <a:ext cx="325528" cy="162076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25400" dist="38100" dir="2700000" algn="tl" rotWithShape="0">
              <a:srgbClr val="FFFF00">
                <a:alpha val="40000"/>
              </a:srgbClr>
            </a:outerShdw>
          </a:effec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886" y="4275079"/>
            <a:ext cx="2277714" cy="1744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502320"/>
            <a:ext cx="1877591" cy="15936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2362200" y="1981200"/>
            <a:ext cx="0" cy="3810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1981200" y="4648200"/>
            <a:ext cx="3810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4419600" y="4572000"/>
            <a:ext cx="3810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124200"/>
            <a:ext cx="2405283" cy="166890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>
            <a:off x="8534400" y="4724400"/>
            <a:ext cx="0" cy="3810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6553200" y="3124200"/>
            <a:ext cx="1371600" cy="51839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25400" dist="38100" dir="2700000" algn="tl" rotWithShape="0">
              <a:srgbClr val="FFFF00">
                <a:alpha val="40000"/>
              </a:srgbClr>
            </a:outerShdw>
          </a:effec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09" y="5219354"/>
            <a:ext cx="2258291" cy="1461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3800" y="914400"/>
            <a:ext cx="3974738" cy="193815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0058400" y="5181600"/>
          <a:ext cx="2103438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KGPlot" r:id="rId12" imgW="4811268" imgH="3395472" progId="KGraph_Plot">
                  <p:embed/>
                </p:oleObj>
              </mc:Choice>
              <mc:Fallback>
                <p:oleObj name="KGPlot" r:id="rId12" imgW="4811268" imgH="3395472" progId="KGraph_Plot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400" y="5181600"/>
                        <a:ext cx="2103438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759" y="6400800"/>
            <a:ext cx="6959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 good: working with Kyocera. June tapeout 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65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9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Beamforming for massive spatial multiplexing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953000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Pure digital beamforming: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d</a:t>
            </a:r>
            <a:r>
              <a:rPr lang="en-US" sz="2400" b="0" dirty="0" smtClean="0">
                <a:latin typeface="Calibri" pitchFamily="34" charset="0"/>
              </a:rPr>
              <a:t>ynamic </a:t>
            </a:r>
            <a:r>
              <a:rPr lang="en-US" sz="2400" b="0" dirty="0">
                <a:latin typeface="Calibri" pitchFamily="34" charset="0"/>
              </a:rPr>
              <a:t>range &amp; phase noise requirements</a:t>
            </a:r>
            <a:r>
              <a:rPr lang="en-US" sz="2400" b="0" dirty="0" smtClean="0">
                <a:latin typeface="Calibri" pitchFamily="34" charset="0"/>
              </a:rPr>
              <a:t>:  appear to be manageable </a:t>
            </a:r>
            <a:r>
              <a:rPr lang="en-US" sz="2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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Digital back-end processing requirements (die area, DC power): being investigated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en-US" sz="2400" b="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Analog, hybrid beamforming</a:t>
            </a:r>
            <a:r>
              <a:rPr lang="en-US" sz="2400" dirty="0">
                <a:latin typeface="Calibri" pitchFamily="34" charset="0"/>
              </a:rPr>
              <a:t>: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Do not appear to significantly improve dynamic range in massive MIMO.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54" y="914400"/>
            <a:ext cx="9810293" cy="3775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696200" y="2819400"/>
            <a:ext cx="3352800" cy="1905000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43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System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79368"/>
            <a:ext cx="10668000" cy="37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3-4 bit ADC/DACs required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Studer,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3dB above average power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(Madhow)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SISO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(Alon, Madhow, Niknejad,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Efficient digital beamforming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algorithm=complexity ~N× log(N)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igital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low-resolution matrix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Efficient channel estimation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fast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algorithm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(Studer)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addressing true-time-delay problem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"rainbow"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FFT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algorithm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Array-to-backplane interconnect power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low-power analog baseband 50</a:t>
            </a:r>
            <a:r>
              <a:rPr lang="en-US" sz="2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links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06136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013168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progress…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394168"/>
            <a:ext cx="10668000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Propagation models and measurements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Molisch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Blockage probability, mesh networks, network protocols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(Rangan, Cabric)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system power analysis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Rangan, Cabric, Buckwalter)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86" y="3037023"/>
            <a:ext cx="1864414" cy="130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26" y="4993054"/>
            <a:ext cx="1876439" cy="14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56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61974"/>
            <a:ext cx="7696200" cy="398463"/>
          </a:xfrm>
        </p:spPr>
        <p:txBody>
          <a:bodyPr/>
          <a:lstStyle/>
          <a:p>
            <a:r>
              <a:rPr lang="en-US" dirty="0" smtClean="0"/>
              <a:t>Wireless above 100GHz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914400"/>
            <a:ext cx="8439057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3023747"/>
            <a:ext cx="105918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Wireless networks: exploding demand.</a:t>
            </a:r>
          </a:p>
          <a:p>
            <a:r>
              <a:rPr lang="en-US" sz="2800" dirty="0" smtClean="0">
                <a:latin typeface="Calibri" pitchFamily="34" charset="0"/>
              </a:rPr>
              <a:t>Immediate industry response: 5G.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    </a:t>
            </a:r>
            <a:r>
              <a:rPr lang="en-US" sz="2800" b="0" dirty="0" smtClean="0">
                <a:latin typeface="Calibri" pitchFamily="34" charset="0"/>
              </a:rPr>
              <a:t>28, 38, 57-71(WiGig), 71-86GHz</a:t>
            </a:r>
            <a:br>
              <a:rPr lang="en-US" sz="2800" b="0" dirty="0" smtClean="0">
                <a:latin typeface="Calibri" pitchFamily="34" charset="0"/>
              </a:rPr>
            </a:br>
            <a:r>
              <a:rPr lang="en-US" sz="2800" b="0" dirty="0" smtClean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800" dirty="0" smtClean="0">
                <a:latin typeface="Calibri" pitchFamily="34" charset="0"/>
              </a:rPr>
              <a:t>Next generation (6G ??): above 100GHz..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  </a:t>
            </a:r>
            <a:r>
              <a:rPr lang="en-US" sz="2800" b="0" dirty="0" smtClean="0">
                <a:latin typeface="Calibri" pitchFamily="34" charset="0"/>
              </a:rPr>
              <a:t>greatly increased spectrum, </a:t>
            </a:r>
            <a:r>
              <a:rPr lang="en-US" sz="2800" b="0" smtClean="0">
                <a:latin typeface="Calibri" pitchFamily="34" charset="0"/>
              </a:rPr>
              <a:t>massive spatial </a:t>
            </a:r>
            <a:r>
              <a:rPr lang="en-US" sz="2800" b="0" dirty="0" smtClean="0">
                <a:latin typeface="Calibri" pitchFamily="34" charset="0"/>
              </a:rPr>
              <a:t>multiplexing</a:t>
            </a:r>
            <a:endParaRPr lang="en-US" sz="2800" b="0" dirty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DOD applications: </a:t>
            </a:r>
            <a:r>
              <a:rPr lang="en-US" sz="2800" b="0" dirty="0" smtClean="0">
                <a:latin typeface="Calibri" pitchFamily="34" charset="0"/>
              </a:rPr>
              <a:t>Imaging/sensing/radar, comms.</a:t>
            </a:r>
            <a:endParaRPr lang="en-US" sz="2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1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All-Digital </a:t>
            </a:r>
            <a:r>
              <a:rPr lang="en-US" smtClean="0"/>
              <a:t>Beamformer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0DEA6-0AE0-E142-96EF-B3E782FBA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422" y="914400"/>
            <a:ext cx="5237178" cy="329356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8C09B3-26A0-4447-AE91-CF5764E2C1A9}"/>
              </a:ext>
            </a:extLst>
          </p:cNvPr>
          <p:cNvSpPr txBox="1">
            <a:spLocks/>
          </p:cNvSpPr>
          <p:nvPr/>
        </p:nvSpPr>
        <p:spPr>
          <a:xfrm>
            <a:off x="457199" y="1066800"/>
            <a:ext cx="4240749" cy="2927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mmWave/THz channels are sparse in beamspace domain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Exploiting sparsity can significantly reduce baseband complexity</a:t>
            </a:r>
          </a:p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Challenge: requires fast Fourier transforms (FFTs) at baseband sampling rates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407DA401-21C6-6B4B-84FD-400F99A4DA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861560"/>
              </p:ext>
            </p:extLst>
          </p:nvPr>
        </p:nvGraphicFramePr>
        <p:xfrm>
          <a:off x="6607628" y="4480560"/>
          <a:ext cx="3526972" cy="1463040"/>
        </p:xfrm>
        <a:graphic>
          <a:graphicData uri="http://schemas.openxmlformats.org/drawingml/2006/table">
            <a:tbl>
              <a:tblPr firstRow="1" bandRow="1"/>
              <a:tblGrid>
                <a:gridCol w="1475782">
                  <a:extLst>
                    <a:ext uri="{9D8B030D-6E8A-4147-A177-3AD203B41FA5}">
                      <a16:colId xmlns:a16="http://schemas.microsoft.com/office/drawing/2014/main" val="2585041334"/>
                    </a:ext>
                  </a:extLst>
                </a:gridCol>
                <a:gridCol w="1025595">
                  <a:extLst>
                    <a:ext uri="{9D8B030D-6E8A-4147-A177-3AD203B41FA5}">
                      <a16:colId xmlns:a16="http://schemas.microsoft.com/office/drawing/2014/main" val="2056195340"/>
                    </a:ext>
                  </a:extLst>
                </a:gridCol>
                <a:gridCol w="1025595">
                  <a:extLst>
                    <a:ext uri="{9D8B030D-6E8A-4147-A177-3AD203B41FA5}">
                      <a16:colId xmlns:a16="http://schemas.microsoft.com/office/drawing/2014/main" val="3313486803"/>
                    </a:ext>
                  </a:extLst>
                </a:gridCol>
              </a:tblGrid>
              <a:tr h="350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BS antennas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Area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Power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264752"/>
                  </a:ext>
                </a:extLst>
              </a:tr>
              <a:tr h="350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9mm</a:t>
                      </a:r>
                      <a:r>
                        <a:rPr lang="en-US" sz="1800" baseline="30000" dirty="0"/>
                        <a:t>2</a:t>
                      </a:r>
                      <a:endParaRPr lang="en-US" baseline="30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2W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814037"/>
                  </a:ext>
                </a:extLst>
              </a:tr>
              <a:tr h="350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128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32mm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7W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629089"/>
                  </a:ext>
                </a:extLst>
              </a:tr>
              <a:tr h="350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256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122mm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26W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8159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41774EF-68AE-2A42-91A4-8B003D95FA2B}"/>
              </a:ext>
            </a:extLst>
          </p:cNvPr>
          <p:cNvSpPr/>
          <p:nvPr/>
        </p:nvSpPr>
        <p:spPr>
          <a:xfrm>
            <a:off x="6424931" y="6001735"/>
            <a:ext cx="3404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Synthesis results for </a:t>
            </a:r>
            <a:r>
              <a:rPr lang="en-US" sz="1400" b="0">
                <a:solidFill>
                  <a:prstClr val="black"/>
                </a:solidFill>
                <a:latin typeface="Calibri"/>
              </a:rPr>
              <a:t>28nm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 CMOS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5597DCC-EDDD-0F4E-BC8E-DF7969054490}"/>
              </a:ext>
            </a:extLst>
          </p:cNvPr>
          <p:cNvSpPr txBox="1">
            <a:spLocks/>
          </p:cNvSpPr>
          <p:nvPr/>
        </p:nvSpPr>
        <p:spPr>
          <a:xfrm>
            <a:off x="436638" y="4191000"/>
            <a:ext cx="4592562" cy="2127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MU Bright Roman"/>
                <a:ea typeface="+mn-ea"/>
                <a:cs typeface="CMU Bright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Implementation examples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 GHz bandwidth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10b FFTs generated with Spiral</a:t>
            </a:r>
          </a:p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FFTs (radix-4, higher streaming width, 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 will further reduce area and power!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6400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 Studer, Cornell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97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92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mm-Wave Transistors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0645" y="5105400"/>
            <a:ext cx="1545755" cy="1584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495" y="3357973"/>
            <a:ext cx="556260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HBTs:</a:t>
            </a: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SOA today: 130nm node, 1.1 THz f</a:t>
            </a:r>
            <a:r>
              <a:rPr lang="en-US" sz="1800" b="0" baseline="-25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3.5 V breakdown</a:t>
            </a: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100-650GHz power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more efficient, higher frequencies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regrowth: better contacts→ higher 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status: working DC devices; moving to THz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828800" y="5027832"/>
          <a:ext cx="1919183" cy="1906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4" name="KGPlot" r:id="rId4" imgW="6324480" imgH="6261120" progId="KGraph_Plot">
                  <p:embed/>
                </p:oleObj>
              </mc:Choice>
              <mc:Fallback>
                <p:oleObj name="KGPlot" r:id="rId4" imgW="6324480" imgH="6261120" progId="KGraph_Plot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027832"/>
                        <a:ext cx="1919183" cy="1906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73913"/>
            <a:ext cx="1511405" cy="17078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3406372"/>
            <a:ext cx="55626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</a:t>
            </a: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HBTs:</a:t>
            </a: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SOA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today: 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 THz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~1.1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breakdown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100-650GHz low-noise amplifiers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lower noise, higher frequencies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high-K gate dielectric → higher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status: process modules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9099" y="4953000"/>
            <a:ext cx="1485901" cy="1718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791" y="5114123"/>
            <a:ext cx="1603209" cy="1591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4169" y="5239714"/>
            <a:ext cx="2173031" cy="14658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967972"/>
            <a:ext cx="5562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InGaN and GaN </a:t>
            </a: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HEMTs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power from 100-340GHz 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GaN: superior power density at all frequencies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UCSB/Mishra: InGaN for increased mobility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Cornell/Xing: AlN/GaN/AlN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983555" y="914400"/>
          <a:ext cx="3322245" cy="223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5" name="KGPlot" r:id="rId10" imgW="4863960" imgH="3276720" progId="KGraph_Plot">
                  <p:embed/>
                </p:oleObj>
              </mc:Choice>
              <mc:Fallback>
                <p:oleObj name="KGPlot" r:id="rId10" imgW="4863960" imgH="3276720" progId="KGraph_Plot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83555" y="914400"/>
                        <a:ext cx="3322245" cy="223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87" y="914400"/>
            <a:ext cx="2752813" cy="2067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15400" y="2971800"/>
            <a:ext cx="228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N-polar GaN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Mishra, UCSB</a:t>
            </a:r>
            <a:endParaRPr lang="en-US" sz="14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57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199" y="134939"/>
            <a:ext cx="7821613" cy="466725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8633880" cy="4625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250 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 multiplexing: computational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</a:p>
        </p:txBody>
      </p:sp>
    </p:spTree>
    <p:extLst>
      <p:ext uri="{BB962C8B-B14F-4D97-AF65-F5344CB8AC3E}">
        <p14:creationId xmlns:p14="http://schemas.microsoft.com/office/powerpoint/2010/main" val="27493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82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5" y="4876800"/>
            <a:ext cx="6245475" cy="191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System Design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10" y="803055"/>
            <a:ext cx="3272333" cy="19245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838200"/>
            <a:ext cx="11430000" cy="503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resolution: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Jammer tolerance: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ADC resolution by 1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bit→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jammer,max 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sz="22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jammer power = sum of all user's power.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noise: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error </a:t>
            </a:r>
            <a:r>
              <a:rPr lang="en-US" sz="22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lang="en-US" sz="2200" b="0" baseline="-2500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</a:t>
            </a:r>
            <a:r>
              <a:rPr lang="en-US" sz="2200" baseline="300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smtClean="0">
                <a:solidFill>
                  <a:schemeClr val="tx2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lang="en-US" sz="2200" b="0" baseline="-25000" smtClean="0">
                <a:solidFill>
                  <a:schemeClr val="tx2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)+10</a:t>
            </a:r>
            <a:r>
              <a:rPr lang="en-US" sz="2200" baseline="300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and SISO require similar 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.</a:t>
            </a:r>
          </a:p>
          <a:p>
            <a:pPr>
              <a:buClr>
                <a:srgbClr val="FF0000"/>
              </a:buClr>
            </a:pP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frequencies, many NLOS paths, complicated channel matrix: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</a:t>
            </a:r>
            <a:r>
              <a:rPr lang="en-US" sz="2200" b="0" i="1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beamform</a:t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frequencies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 NLOS paths, simpler channel matrix: </a:t>
            </a:r>
            <a:r>
              <a:rPr lang="en-US" sz="22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FFT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fewer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bits in signal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fewer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bits in FFT coefficients.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203859"/>
              </p:ext>
            </p:extLst>
          </p:nvPr>
        </p:nvGraphicFramePr>
        <p:xfrm>
          <a:off x="6781800" y="3046531"/>
          <a:ext cx="2075558" cy="839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Equation" r:id="rId5" imgW="1257120" imgH="507960" progId="Equation.DSMT4">
                  <p:embed/>
                </p:oleObj>
              </mc:Choice>
              <mc:Fallback>
                <p:oleObj name="Equation" r:id="rId5" imgW="1257120" imgH="5079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3046531"/>
                        <a:ext cx="2075558" cy="839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31" y="2902873"/>
            <a:ext cx="2579369" cy="11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9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209799" y="76200"/>
            <a:ext cx="8001001" cy="609600"/>
          </a:xfrm>
        </p:spPr>
        <p:txBody>
          <a:bodyPr/>
          <a:lstStyle/>
          <a:p>
            <a:r>
              <a:rPr lang="en-US" sz="3200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05000" y="914401"/>
            <a:ext cx="8365225" cy="4422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make the IC electronics fit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100+ GHz arrays: 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baseline="-25000" dirty="0">
                <a:latin typeface="Symbol" panose="05050102010706020507" pitchFamily="18" charset="2"/>
                <a:cs typeface="Calibri" pitchFamily="34" charset="0"/>
              </a:rPr>
              <a:t>0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 element spacing is very small.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Antennas on or above IC → IC channel spacing = antenna spacing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→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limited IC area to place circuits </a:t>
            </a:r>
          </a:p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avoid catastrophic signal distribution losses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long-range, high-gain arrays: array size can be large.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ICs beside array → very long wires between beam former and antenna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→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potential for very high signal distribution losses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remove the heat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100+ GHz arrays: element spacing is very small.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If antenna spacing = IC channel spacing, then power density is very large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30" y="5056296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4901633"/>
            <a:ext cx="2453301" cy="1489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58" y="4724400"/>
            <a:ext cx="2428242" cy="19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4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11137"/>
            <a:ext cx="6019800" cy="398463"/>
          </a:xfrm>
        </p:spPr>
        <p:txBody>
          <a:bodyPr/>
          <a:lstStyle/>
          <a:p>
            <a:r>
              <a:rPr lang="en-US" dirty="0" smtClean="0"/>
              <a:t>ComSenTer </a:t>
            </a:r>
            <a:endParaRPr lang="en-US" dirty="0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4" y="990600"/>
            <a:ext cx="8645236" cy="4993178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228600" y="899041"/>
            <a:ext cx="3810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 for Converged Communications &amp; Sensing 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THz.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Duration: 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5-years; 1/2018-12/2022.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about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$32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million total.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Team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Professors,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~65 Ph.D. students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Sponsors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SRC, DARPA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Focus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wireless systems,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10-15 years out,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100-340GHz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2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100-340 GHz: challenges &amp; solutions</a:t>
            </a:r>
            <a:endParaRPr lang="en-US" sz="3200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3599944"/>
            <a:ext cx="4705624" cy="3137082"/>
          </a:xfrm>
          <a:prstGeom prst="rect">
            <a:avLst/>
          </a:prstGeom>
        </p:spPr>
      </p:pic>
      <p:pic>
        <p:nvPicPr>
          <p:cNvPr id="11" name="Picture 10" descr="Picture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4103827"/>
            <a:ext cx="4432402" cy="260177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772400" y="289560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0351" y="3657600"/>
            <a:ext cx="2395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arrays </a:t>
            </a:r>
            <a:endParaRPr lang="en-US" sz="1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72755" y="1063823"/>
            <a:ext cx="265144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attenuation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 foul or humid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weather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54613" y="796906"/>
            <a:ext cx="4889187" cy="2860694"/>
            <a:chOff x="2349813" y="762000"/>
            <a:chExt cx="4889187" cy="2860694"/>
          </a:xfrm>
        </p:grpSpPr>
        <p:pic>
          <p:nvPicPr>
            <p:cNvPr id="14" name="Picture 13" descr="Picture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9813" y="762000"/>
              <a:ext cx="4889187" cy="28606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2349813" y="2514600"/>
              <a:ext cx="393387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263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61974"/>
            <a:ext cx="71628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666" y="4572000"/>
            <a:ext cx="2517334" cy="1949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6283"/>
            <a:ext cx="2247336" cy="21293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6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7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8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791200" y="6488113"/>
            <a:ext cx="1062038" cy="293687"/>
            <a:chOff x="5791200" y="6488113"/>
            <a:chExt cx="1062038" cy="29368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9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97114"/>
            <a:ext cx="2384386" cy="2403686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7724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867650" y="3886200"/>
            <a:ext cx="4248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48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3676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140-340 GHz: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766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6" y="3581374"/>
            <a:ext cx="1440717" cy="154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8" y="3720807"/>
            <a:ext cx="2590641" cy="1315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9" y="3352496"/>
            <a:ext cx="26082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8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4474"/>
            <a:ext cx="9558873" cy="300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61974"/>
            <a:ext cx="7543800" cy="398463"/>
          </a:xfrm>
        </p:spPr>
        <p:txBody>
          <a:bodyPr/>
          <a:lstStyle/>
          <a:p>
            <a:r>
              <a:rPr lang="en-US" sz="3900" dirty="0" smtClean="0"/>
              <a:t>140GHz massive MIMO hub demo</a:t>
            </a:r>
            <a:endParaRPr lang="en-US" sz="39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953000"/>
            <a:ext cx="9601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 1 Tb/s spatially-multiplexed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140GHz base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station 		</a:t>
            </a:r>
            <a:b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128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users/face, 4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faces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.  21 dB</a:t>
            </a:r>
            <a:r>
              <a:rPr lang="en-US" sz="2800" b="0" baseline="-2500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F=8dB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1024 total users @ 1 user/beam,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Gb/s/beam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;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225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20dB total margins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37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61974"/>
            <a:ext cx="9372600" cy="398463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220 GHz, </a:t>
            </a:r>
            <a:r>
              <a:rPr lang="en-US" sz="3600" dirty="0">
                <a:solidFill>
                  <a:srgbClr val="000000"/>
                </a:solidFill>
              </a:rPr>
              <a:t>640 Gb/s MIMO </a:t>
            </a:r>
            <a:r>
              <a:rPr lang="en-US" sz="3600" dirty="0" smtClean="0">
                <a:solidFill>
                  <a:srgbClr val="000000"/>
                </a:solidFill>
              </a:rPr>
              <a:t>Backhaul</a:t>
            </a:r>
            <a:endParaRPr lang="en-US" sz="36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24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24mW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fr-FR" sz="2000" b="0" baseline="-25000" dirty="0">
                <a:solidFill>
                  <a:srgbClr val="000000"/>
                </a:solidFill>
                <a:latin typeface="Calibri" pitchFamily="34" charset="0"/>
              </a:rPr>
              <a:t>out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  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élément)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99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High-resolution imaging radar</a:t>
            </a:r>
            <a:endParaRPr lang="en-US" dirty="0"/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9347" y="1447800"/>
            <a:ext cx="1622556" cy="1015516"/>
          </a:xfrm>
          <a:prstGeom prst="rect">
            <a:avLst/>
          </a:prstGeom>
        </p:spPr>
      </p:pic>
      <p:pic>
        <p:nvPicPr>
          <p:cNvPr id="4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0" y="2590800"/>
            <a:ext cx="1482547" cy="111048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0" y="1171651"/>
            <a:ext cx="9146440" cy="3171749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66800" y="5105400"/>
            <a:ext cx="8610600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4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Goal: </a:t>
            </a:r>
            <a:r>
              <a:rPr lang="en-US" sz="24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MIMO Imaging Radar</a:t>
            </a:r>
            <a:r>
              <a:rPr lang="en-US" sz="24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4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4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Carrier Frequencies: </a:t>
            </a:r>
            <a:r>
              <a:rPr lang="en-US" sz="2400" b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140, 210GHz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67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ICs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81" y="2518260"/>
            <a:ext cx="2666185" cy="2884010"/>
          </a:xfrm>
          <a:prstGeom prst="rect">
            <a:avLst/>
          </a:prstGeom>
        </p:spPr>
      </p:pic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73754" y="2698613"/>
            <a:ext cx="2929472" cy="25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6" y="2518259"/>
            <a:ext cx="2910680" cy="28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24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524001" y="3359751"/>
            <a:ext cx="65" cy="138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87790"/>
            <a:ext cx="10287000" cy="457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InP </a:t>
            </a:r>
            <a:r>
              <a:rPr lang="en-US" sz="2800" b="1" smtClean="0">
                <a:solidFill>
                  <a:srgbClr val="FFFFCC"/>
                </a:solidFill>
                <a:sym typeface="Symbol" pitchFamily="18" charset="2"/>
              </a:rPr>
              <a:t>HBT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 to </a:t>
            </a:r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670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GHz: DARPA TFAST and THz Programs</a:t>
            </a:r>
            <a:endParaRPr lang="en-US" sz="28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1828800" y="685801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560 </a:t>
            </a: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6477000" y="561976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685801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1828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28800" y="2681289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 (not shown)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828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6477000" y="153035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86201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1828800" y="3908426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828800" y="487680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 / UCSB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163764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6477000" y="2268539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477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556260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562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6172200" y="5461001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6172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1828800" y="5432426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828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06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3775076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00" y="3756026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815340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8153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  <p:extLst>
      <p:ext uri="{BB962C8B-B14F-4D97-AF65-F5344CB8AC3E}">
        <p14:creationId xmlns:p14="http://schemas.microsoft.com/office/powerpoint/2010/main" val="1954203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mSenTer_template_wide.pptx" id="{5878D06A-A658-4A5D-83F2-F9FC129BC42E}" vid="{A3556DFC-B4FF-4E82-9042-E52A0464D54B}"/>
    </a:ext>
  </a:extLst>
</a:theme>
</file>

<file path=ppt/theme/theme2.xml><?xml version="1.0" encoding="utf-8"?>
<a:theme xmlns:a="http://schemas.openxmlformats.org/drawingml/2006/main" name="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3.xml><?xml version="1.0" encoding="utf-8"?>
<a:theme xmlns:a="http://schemas.openxmlformats.org/drawingml/2006/main" name="1_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4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UMP_template_wide_2018_4_20.pptx" id="{96A266E9-601E-45E4-95F8-C6F02C0EBDDA}" vid="{52CC944E-CF07-4F56-AA91-00B95BA8306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2576</TotalTime>
  <Pages>2</Pages>
  <Words>1783</Words>
  <Application>Microsoft Office PowerPoint</Application>
  <PresentationFormat>Widescreen</PresentationFormat>
  <Paragraphs>139</Paragraphs>
  <Slides>28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ＭＳ Ｐゴシック</vt:lpstr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very_thin-text_template</vt:lpstr>
      <vt:lpstr>JUMP Template</vt:lpstr>
      <vt:lpstr>1_JUMP Template</vt:lpstr>
      <vt:lpstr>1_very_thin-text_template</vt:lpstr>
      <vt:lpstr>Equation</vt:lpstr>
      <vt:lpstr>KGPlot</vt:lpstr>
      <vt:lpstr>100-300GHz Wireless</vt:lpstr>
      <vt:lpstr>Wireless above 100GHz</vt:lpstr>
      <vt:lpstr>Benefits of Short Wavelengths</vt:lpstr>
      <vt:lpstr>PowerPoint Presentation</vt:lpstr>
      <vt:lpstr>140GHz massive MIMO hub demo</vt:lpstr>
      <vt:lpstr>220 GHz, 640 Gb/s MIMO Backhaul</vt:lpstr>
      <vt:lpstr>High-resolution imaging radar</vt:lpstr>
      <vt:lpstr>PowerPoint Presentation</vt:lpstr>
      <vt:lpstr>InP HBT to 670 GHz: DARPA TFAST and THz Programs</vt:lpstr>
      <vt:lpstr>140GHz CMOS ICs</vt:lpstr>
      <vt:lpstr>Progress in IC Design: 140GHz InP PAs </vt:lpstr>
      <vt:lpstr>PowerPoint Presentation</vt:lpstr>
      <vt:lpstr>The mm-wave module design problem</vt:lpstr>
      <vt:lpstr>Concept: Tile for linear arrays</vt:lpstr>
      <vt:lpstr>Concept: module for small angular scanning</vt:lpstr>
      <vt:lpstr>140GHz array module design</vt:lpstr>
      <vt:lpstr>PowerPoint Presentation</vt:lpstr>
      <vt:lpstr>Beamforming for massive spatial multiplexing </vt:lpstr>
      <vt:lpstr>Progress in System Design</vt:lpstr>
      <vt:lpstr>Progress: All-Digital Beamformer</vt:lpstr>
      <vt:lpstr>PowerPoint Presentation</vt:lpstr>
      <vt:lpstr>Progress in mm-Wave Transistors </vt:lpstr>
      <vt:lpstr>Wireless above 100 GHz</vt:lpstr>
      <vt:lpstr>PowerPoint Presentation</vt:lpstr>
      <vt:lpstr>Progress in System Design</vt:lpstr>
      <vt:lpstr>The mm-wave module design problem</vt:lpstr>
      <vt:lpstr>ComSenTer </vt:lpstr>
      <vt:lpstr>100-340 GHz: challenges &amp;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112</cp:revision>
  <cp:lastPrinted>2002-08-11T02:20:55Z</cp:lastPrinted>
  <dcterms:created xsi:type="dcterms:W3CDTF">2018-03-30T20:11:53Z</dcterms:created>
  <dcterms:modified xsi:type="dcterms:W3CDTF">2020-05-14T18:42:50Z</dcterms:modified>
</cp:coreProperties>
</file>