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8"/>
  </p:notesMasterIdLst>
  <p:handoutMasterIdLst>
    <p:handoutMasterId r:id="rId29"/>
  </p:handoutMasterIdLst>
  <p:sldIdLst>
    <p:sldId id="361" r:id="rId2"/>
    <p:sldId id="370" r:id="rId3"/>
    <p:sldId id="392" r:id="rId4"/>
    <p:sldId id="395" r:id="rId5"/>
    <p:sldId id="411" r:id="rId6"/>
    <p:sldId id="380" r:id="rId7"/>
    <p:sldId id="391" r:id="rId8"/>
    <p:sldId id="396" r:id="rId9"/>
    <p:sldId id="372" r:id="rId10"/>
    <p:sldId id="398" r:id="rId11"/>
    <p:sldId id="385" r:id="rId12"/>
    <p:sldId id="402" r:id="rId13"/>
    <p:sldId id="410" r:id="rId14"/>
    <p:sldId id="406" r:id="rId15"/>
    <p:sldId id="405" r:id="rId16"/>
    <p:sldId id="409" r:id="rId17"/>
    <p:sldId id="403" r:id="rId18"/>
    <p:sldId id="404" r:id="rId19"/>
    <p:sldId id="383" r:id="rId20"/>
    <p:sldId id="387" r:id="rId21"/>
    <p:sldId id="384" r:id="rId22"/>
    <p:sldId id="394" r:id="rId23"/>
    <p:sldId id="393" r:id="rId24"/>
    <p:sldId id="399" r:id="rId25"/>
    <p:sldId id="407" r:id="rId26"/>
    <p:sldId id="408" r:id="rId27"/>
  </p:sldIdLst>
  <p:sldSz cx="12192000" cy="6858000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805" userDrawn="1">
          <p15:clr>
            <a:srgbClr val="A4A3A4"/>
          </p15:clr>
        </p15:guide>
        <p15:guide id="3" orient="horz" pos="1067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  <p15:guide id="3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, Katie (SEA-CRE)" initials="JK(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00FFFF"/>
    <a:srgbClr val="009999"/>
    <a:srgbClr val="DF7400"/>
    <a:srgbClr val="F89F1F"/>
    <a:srgbClr val="F8901F"/>
    <a:srgbClr val="C66919"/>
    <a:srgbClr val="FFC600"/>
    <a:srgbClr val="FF8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5226" autoAdjust="0"/>
  </p:normalViewPr>
  <p:slideViewPr>
    <p:cSldViewPr snapToGrid="0">
      <p:cViewPr>
        <p:scale>
          <a:sx n="75" d="100"/>
          <a:sy n="75" d="100"/>
        </p:scale>
        <p:origin x="989" y="202"/>
      </p:cViewPr>
      <p:guideLst>
        <p:guide orient="horz" pos="2160"/>
        <p:guide orient="horz" pos="3805"/>
        <p:guide orient="horz" pos="106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2"/>
      </p:cViewPr>
      <p:guideLst>
        <p:guide orient="horz" pos="2909"/>
        <p:guide pos="2189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0E8A7-10C0-4A3F-8A5F-C23C99458661}" type="datetimeFigureOut">
              <a:rPr lang="en-US"/>
              <a:pPr>
                <a:defRPr/>
              </a:pPr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BDA8F0-F90F-480B-81BF-DD12E634F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981E3B-E2FD-4482-B46D-D6CD1BE21990}" type="datetimeFigureOut">
              <a:rPr lang="en-US"/>
              <a:pPr>
                <a:defRPr/>
              </a:pPr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0838" y="692150"/>
            <a:ext cx="6157912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58" tIns="46229" rIns="92458" bIns="46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2458" tIns="46229" rIns="92458" bIns="4622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772668"/>
            <a:ext cx="2971800" cy="461804"/>
          </a:xfrm>
          <a:prstGeom prst="rect">
            <a:avLst/>
          </a:prstGeom>
        </p:spPr>
        <p:txBody>
          <a:bodyPr vert="horz" lIns="92458" tIns="46229" rIns="92458" bIns="462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2FC391-0479-4A70-8AC8-8F764AAA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93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6" y="3342373"/>
            <a:ext cx="11049802" cy="1441383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&lt;Author Names&gt;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77516" y="4783756"/>
            <a:ext cx="11049802" cy="1780673"/>
          </a:xfrm>
        </p:spPr>
        <p:txBody>
          <a:bodyPr>
            <a:normAutofit/>
          </a:bodyPr>
          <a:lstStyle>
            <a:lvl1pPr marL="0" indent="0" algn="ctr">
              <a:buNone/>
              <a:defRPr sz="3200" b="0"/>
            </a:lvl1pPr>
          </a:lstStyle>
          <a:p>
            <a:pPr lvl="0"/>
            <a:r>
              <a:rPr lang="en-US" dirty="0"/>
              <a:t>&lt;Affiliations&gt;</a:t>
            </a:r>
          </a:p>
        </p:txBody>
      </p:sp>
    </p:spTree>
    <p:extLst>
      <p:ext uri="{BB962C8B-B14F-4D97-AF65-F5344CB8AC3E}">
        <p14:creationId xmlns:p14="http://schemas.microsoft.com/office/powerpoint/2010/main" val="183763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BCDC2EA-BFE5-41AD-865F-F964C9DBE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69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59"/>
            <a:ext cx="5384800" cy="490798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368"/>
            </a:lvl6pPr>
            <a:lvl7pPr>
              <a:defRPr sz="1368"/>
            </a:lvl7pPr>
            <a:lvl8pPr>
              <a:defRPr sz="1368"/>
            </a:lvl8pPr>
            <a:lvl9pPr>
              <a:defRPr sz="1368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24255AF-6A10-49B7-8938-6D2DA2AEE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06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1862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01625"/>
            <a:ext cx="5386917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361862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7472" indent="0">
              <a:buNone/>
              <a:defRPr sz="1520" b="1"/>
            </a:lvl2pPr>
            <a:lvl3pPr marL="694944" indent="0">
              <a:buNone/>
              <a:defRPr sz="1368" b="1"/>
            </a:lvl3pPr>
            <a:lvl4pPr marL="1042416" indent="0">
              <a:buNone/>
              <a:defRPr sz="1216" b="1"/>
            </a:lvl4pPr>
            <a:lvl5pPr marL="1389888" indent="0">
              <a:buNone/>
              <a:defRPr sz="1216" b="1"/>
            </a:lvl5pPr>
            <a:lvl6pPr marL="1737360" indent="0">
              <a:buNone/>
              <a:defRPr sz="1216" b="1"/>
            </a:lvl6pPr>
            <a:lvl7pPr marL="2084832" indent="0">
              <a:buNone/>
              <a:defRPr sz="1216" b="1"/>
            </a:lvl7pPr>
            <a:lvl8pPr marL="2432304" indent="0">
              <a:buNone/>
              <a:defRPr sz="1216" b="1"/>
            </a:lvl8pPr>
            <a:lvl9pPr marL="2779776" indent="0">
              <a:buNone/>
              <a:defRPr sz="1216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001625"/>
            <a:ext cx="5389033" cy="419715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16"/>
            </a:lvl6pPr>
            <a:lvl7pPr>
              <a:defRPr sz="1216"/>
            </a:lvl7pPr>
            <a:lvl8pPr>
              <a:defRPr sz="1216"/>
            </a:lvl8pPr>
            <a:lvl9pPr>
              <a:defRPr sz="1216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F934AB2-FFD0-4147-9464-C44B3C46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6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F21204A-FC81-4FD4-ADBC-1BDD2F3EA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9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23C0F9-6A21-4D2E-81FF-6BBE16DAD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7E7A6AC4-E533-4D0B-B9DD-E16BAB397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516" y="659220"/>
            <a:ext cx="11049802" cy="26831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0"/>
            </a:lvl1pPr>
            <a:lvl2pPr marL="347472" indent="0">
              <a:buNone/>
              <a:defRPr/>
            </a:lvl2pPr>
            <a:lvl3pPr marL="694944" indent="0">
              <a:buNone/>
              <a:defRPr/>
            </a:lvl3pPr>
          </a:lstStyle>
          <a:p>
            <a:pPr lvl="0"/>
            <a:r>
              <a:rPr lang="en-US" dirty="0"/>
              <a:t>&lt;Title of Presentation&gt;</a:t>
            </a:r>
          </a:p>
        </p:txBody>
      </p:sp>
    </p:spTree>
    <p:extLst>
      <p:ext uri="{BB962C8B-B14F-4D97-AF65-F5344CB8AC3E}">
        <p14:creationId xmlns:p14="http://schemas.microsoft.com/office/powerpoint/2010/main" val="88127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s-inner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02" b="36927"/>
          <a:stretch/>
        </p:blipFill>
        <p:spPr>
          <a:xfrm>
            <a:off x="-198" y="6567686"/>
            <a:ext cx="12192000" cy="282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485" y="75023"/>
            <a:ext cx="1050651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57645"/>
            <a:ext cx="10972800" cy="4941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31417" y="6558016"/>
            <a:ext cx="941531" cy="282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bg1"/>
                </a:solidFill>
              </a:defRPr>
            </a:lvl1pPr>
          </a:lstStyle>
          <a:p>
            <a:fld id="{093EF114-BD19-4E49-AF11-C346593B8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-9426" y="6545167"/>
            <a:ext cx="1219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Th02C.2</a:t>
            </a:r>
            <a:endParaRPr lang="en-US" sz="1400" b="0" i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2E6C9E7-A0FB-0441-A778-5E13685897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1" y="75023"/>
            <a:ext cx="1176697" cy="1112814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F8B9D5A-67CE-E84F-BB16-10CD8C15AE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458" y="6483351"/>
            <a:ext cx="1966998" cy="3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defTabSz="694944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604" indent="-260604" algn="l" defTabSz="6949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64642" indent="-217170" algn="l" defTabSz="6949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6868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16152" indent="-173736" algn="l" defTabSz="6949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63624" indent="-173736" algn="l" defTabSz="6949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911096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258568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606040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2953512" indent="-173736" algn="l" defTabSz="694944" rtl="0" eaLnBrk="1" latinLnBrk="0" hangingPunct="1">
        <a:spcBef>
          <a:spcPct val="20000"/>
        </a:spcBef>
        <a:buFont typeface="Arial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1pPr>
      <a:lvl2pPr marL="34747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3pPr>
      <a:lvl4pPr marL="104241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7pPr>
      <a:lvl8pPr marL="2432304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8pPr>
      <a:lvl9pPr marL="2779776" algn="l" defTabSz="694944" rtl="0" eaLnBrk="1" latinLnBrk="0" hangingPunct="1">
        <a:defRPr sz="13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190-210GHz Power Amplifier with 17.7-18.5dBm Output Power and 6.9-8.5% PAE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77516" y="3057147"/>
            <a:ext cx="11049802" cy="144138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rgbClr val="0000FF"/>
                </a:solidFill>
              </a:rPr>
              <a:t>A. Ahmed</a:t>
            </a:r>
            <a:r>
              <a:rPr lang="en-US" baseline="30000" dirty="0">
                <a:solidFill>
                  <a:srgbClr val="0000FF"/>
                </a:solidFill>
              </a:rPr>
              <a:t>1,2</a:t>
            </a:r>
            <a:r>
              <a:rPr lang="en-US" dirty="0"/>
              <a:t>, U. Soylu</a:t>
            </a:r>
            <a:r>
              <a:rPr lang="en-US" baseline="30000" dirty="0"/>
              <a:t>2</a:t>
            </a:r>
            <a:r>
              <a:rPr lang="en-US" dirty="0"/>
              <a:t>, M. Seo</a:t>
            </a:r>
            <a:r>
              <a:rPr lang="en-US" baseline="30000" dirty="0"/>
              <a:t>3</a:t>
            </a:r>
            <a:r>
              <a:rPr lang="en-US" dirty="0"/>
              <a:t>, M. Urteaga</a:t>
            </a:r>
            <a:r>
              <a:rPr lang="en-US" baseline="30000" dirty="0"/>
              <a:t>4</a:t>
            </a:r>
            <a:r>
              <a:rPr lang="en-US" dirty="0"/>
              <a:t>, </a:t>
            </a:r>
          </a:p>
          <a:p>
            <a:pPr>
              <a:spcBef>
                <a:spcPts val="600"/>
              </a:spcBef>
            </a:pPr>
            <a:r>
              <a:rPr lang="en-US" dirty="0"/>
              <a:t>J. Buckwalter</a:t>
            </a:r>
            <a:r>
              <a:rPr lang="en-US" baseline="30000" dirty="0"/>
              <a:t>2</a:t>
            </a:r>
            <a:r>
              <a:rPr lang="en-US" dirty="0"/>
              <a:t>, and M. Rodwell</a:t>
            </a:r>
            <a:r>
              <a:rPr lang="en-US" baseline="30000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577516" y="4498530"/>
            <a:ext cx="11049802" cy="178067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baseline="30000" dirty="0"/>
              <a:t>1</a:t>
            </a:r>
            <a:r>
              <a:rPr lang="en-US" dirty="0"/>
              <a:t>Marki Microwave Inc., CA</a:t>
            </a:r>
          </a:p>
          <a:p>
            <a:pPr>
              <a:spcBef>
                <a:spcPts val="600"/>
              </a:spcBef>
            </a:pPr>
            <a:r>
              <a:rPr lang="en-US" dirty="0"/>
              <a:t> </a:t>
            </a:r>
            <a:r>
              <a:rPr lang="en-US" baseline="30000" dirty="0"/>
              <a:t>2</a:t>
            </a:r>
            <a:r>
              <a:rPr lang="en-US" dirty="0"/>
              <a:t>ECE, University of California, Santa Barbara, USA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3</a:t>
            </a:r>
            <a:r>
              <a:rPr lang="en-US" dirty="0"/>
              <a:t>ECE, Sungkyunkwan University, South Korea</a:t>
            </a:r>
          </a:p>
          <a:p>
            <a:pPr>
              <a:spcBef>
                <a:spcPts val="600"/>
              </a:spcBef>
            </a:pPr>
            <a:r>
              <a:rPr lang="en-US" baseline="30000" dirty="0"/>
              <a:t>4</a:t>
            </a:r>
            <a:r>
              <a:rPr lang="en-US" dirty="0"/>
              <a:t>Teledyne Scientific Company, Thousand Oaks, CA, USA</a:t>
            </a:r>
          </a:p>
        </p:txBody>
      </p:sp>
      <p:pic>
        <p:nvPicPr>
          <p:cNvPr id="1026" name="Picture 2" descr="Marki Microwave (@markimicrowave) | Twitter">
            <a:extLst>
              <a:ext uri="{FF2B5EF4-FFF2-40B4-BE49-F238E27FC236}">
                <a16:creationId xmlns:a16="http://schemas.microsoft.com/office/drawing/2014/main" id="{D5AB84A6-F405-4DC6-8C1C-39BCCA27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17" y="170569"/>
            <a:ext cx="977302" cy="9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AD3FF5F-01F3-4CDC-ACEC-E37C221A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43196" y="108875"/>
            <a:ext cx="1652934" cy="11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0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Design is similar to the power cell.</a:t>
            </a:r>
          </a:p>
          <a:p>
            <a:r>
              <a:rPr lang="en-US" sz="2400" dirty="0"/>
              <a:t>Architecture uses CB with finite base capacitance.</a:t>
            </a:r>
          </a:p>
          <a:p>
            <a:r>
              <a:rPr lang="en-US" sz="2400" dirty="0"/>
              <a:t>Conservative driver scaling ensures hard compression characteristics at the expense of PAE degradation. 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Cell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2594D4-1EC5-4A83-959D-28279758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79" y="3369956"/>
            <a:ext cx="3015962" cy="2669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201A7-9507-475B-BBD6-806EE8C4D8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 bwMode="auto">
          <a:xfrm>
            <a:off x="6157202" y="2938168"/>
            <a:ext cx="2499024" cy="3193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46472D-4FB6-4ACA-B390-2697E9E873ED}"/>
              </a:ext>
            </a:extLst>
          </p:cNvPr>
          <p:cNvSpPr/>
          <p:nvPr/>
        </p:nvSpPr>
        <p:spPr>
          <a:xfrm>
            <a:off x="3386663" y="5420099"/>
            <a:ext cx="549868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D76B7D-04FE-4017-852C-153D2A09F986}"/>
              </a:ext>
            </a:extLst>
          </p:cNvPr>
          <p:cNvSpPr/>
          <p:nvPr/>
        </p:nvSpPr>
        <p:spPr>
          <a:xfrm>
            <a:off x="2305918" y="4984671"/>
            <a:ext cx="549868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9A297F-32E5-4733-9FC6-6F91D7ACBE23}"/>
              </a:ext>
            </a:extLst>
          </p:cNvPr>
          <p:cNvCxnSpPr>
            <a:cxnSpLocks/>
          </p:cNvCxnSpPr>
          <p:nvPr/>
        </p:nvCxnSpPr>
        <p:spPr>
          <a:xfrm flipH="1" flipV="1">
            <a:off x="5473755" y="5307139"/>
            <a:ext cx="796663" cy="417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8DE1EDD-B4BB-482B-B12A-2D4F6A142D7E}"/>
              </a:ext>
            </a:extLst>
          </p:cNvPr>
          <p:cNvSpPr/>
          <p:nvPr/>
        </p:nvSpPr>
        <p:spPr>
          <a:xfrm>
            <a:off x="3494555" y="5829449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Driver cell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3F6915-7E88-430E-BE2D-105F349852FD}"/>
              </a:ext>
            </a:extLst>
          </p:cNvPr>
          <p:cNvSpPr/>
          <p:nvPr/>
        </p:nvSpPr>
        <p:spPr>
          <a:xfrm>
            <a:off x="5872086" y="6063137"/>
            <a:ext cx="3422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Amplifier block diagram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3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Good agreement at low bias </a:t>
            </a:r>
          </a:p>
          <a:p>
            <a:r>
              <a:rPr lang="en-US" sz="2000" dirty="0"/>
              <a:t>Some deviations are observed at higher bias-&gt; maybe heating effect.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Results: s-parameters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98DA2E-A22D-4975-AF1E-81883C564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58898"/>
              </p:ext>
            </p:extLst>
          </p:nvPr>
        </p:nvGraphicFramePr>
        <p:xfrm>
          <a:off x="386149" y="2152652"/>
          <a:ext cx="5190488" cy="344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KGPlot" r:id="rId3" imgW="4794504" imgH="3189732" progId="KGraph_Plot">
                  <p:embed/>
                </p:oleObj>
              </mc:Choice>
              <mc:Fallback>
                <p:oleObj name="KGPlot" r:id="rId3" imgW="4794504" imgH="3189732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49" y="2152652"/>
                        <a:ext cx="5190488" cy="34476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6BFA988-9BFE-4D7F-9F4D-F4A0C4C7D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49072"/>
              </p:ext>
            </p:extLst>
          </p:nvPr>
        </p:nvGraphicFramePr>
        <p:xfrm>
          <a:off x="6176707" y="2152651"/>
          <a:ext cx="5302211" cy="351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KGPlot" r:id="rId5" imgW="4794504" imgH="3189732" progId="KGraph_Plot">
                  <p:embed/>
                </p:oleObj>
              </mc:Choice>
              <mc:Fallback>
                <p:oleObj name="KGPlot" r:id="rId5" imgW="4794504" imgH="3189732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707" y="2152651"/>
                        <a:ext cx="5302211" cy="3514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3879E2D-3BCF-411E-B233-BE38C4C7CF1A}"/>
              </a:ext>
            </a:extLst>
          </p:cNvPr>
          <p:cNvSpPr/>
          <p:nvPr/>
        </p:nvSpPr>
        <p:spPr>
          <a:xfrm>
            <a:off x="1337863" y="5600349"/>
            <a:ext cx="4011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S-parameters at P</a:t>
            </a:r>
            <a:r>
              <a:rPr lang="en-US" sz="2000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DC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=444mW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85BB1D-B085-4066-B162-5F3D69B9E606}"/>
              </a:ext>
            </a:extLst>
          </p:cNvPr>
          <p:cNvSpPr/>
          <p:nvPr/>
        </p:nvSpPr>
        <p:spPr>
          <a:xfrm>
            <a:off x="7238586" y="5604637"/>
            <a:ext cx="4011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S-parameters at P</a:t>
            </a:r>
            <a:r>
              <a:rPr lang="en-US" sz="2000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DC</a:t>
            </a: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=858mW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6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645"/>
            <a:ext cx="11318240" cy="4941136"/>
          </a:xfrm>
        </p:spPr>
        <p:txBody>
          <a:bodyPr>
            <a:normAutofit/>
          </a:bodyPr>
          <a:lstStyle/>
          <a:p>
            <a:r>
              <a:rPr lang="en-US" sz="2000" dirty="0"/>
              <a:t>Conventional measurement: attenuator after a frequency multiplier chain.</a:t>
            </a:r>
          </a:p>
          <a:p>
            <a:r>
              <a:rPr lang="en-US" sz="2000" dirty="0"/>
              <a:t>Power sweep: change the attenuator settings.</a:t>
            </a:r>
          </a:p>
          <a:p>
            <a:r>
              <a:rPr lang="en-US" sz="2000" dirty="0"/>
              <a:t>Cons</a:t>
            </a:r>
          </a:p>
          <a:p>
            <a:pPr lvl="1"/>
            <a:r>
              <a:rPr lang="en-US" sz="1800" dirty="0"/>
              <a:t>The actual input power is unknown-&gt; less accurate results.</a:t>
            </a:r>
          </a:p>
          <a:p>
            <a:pPr lvl="1"/>
            <a:r>
              <a:rPr lang="en-US" sz="1800" dirty="0"/>
              <a:t>In many cases, the attenuator is manually changed -&gt; lift the probes and turn off the PA, not convenient.</a:t>
            </a:r>
          </a:p>
          <a:p>
            <a:pPr lvl="1"/>
            <a:endParaRPr lang="en-US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Measurement: literature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FE984D-2AEA-4927-96EC-875C2B3E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3537854"/>
            <a:ext cx="8890629" cy="21474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9D0FF3-1BC7-40CB-B302-713A3DAD26E4}"/>
              </a:ext>
            </a:extLst>
          </p:cNvPr>
          <p:cNvSpPr/>
          <p:nvPr/>
        </p:nvSpPr>
        <p:spPr>
          <a:xfrm>
            <a:off x="3709965" y="5757399"/>
            <a:ext cx="4383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Conventional power setup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47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VDI’s output power is sampled by a coupler and monitored by the spectrum analyzer.</a:t>
            </a:r>
          </a:p>
          <a:p>
            <a:r>
              <a:rPr lang="en-US" sz="2000" dirty="0"/>
              <a:t> The spectrum analyzer readings represents the power by adding the appropriate correction factor in the calibration phase.</a:t>
            </a:r>
          </a:p>
          <a:p>
            <a:r>
              <a:rPr lang="en-US" sz="2000" dirty="0"/>
              <a:t>Sweep input power: control the signal generator.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Approach: setup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6C94BF-0ACE-4DC2-9DCB-85DC3DCE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151" y="2784204"/>
            <a:ext cx="8098474" cy="31793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3814C0-F161-4D44-AB43-7B31E2040934}"/>
              </a:ext>
            </a:extLst>
          </p:cNvPr>
          <p:cNvSpPr/>
          <p:nvPr/>
        </p:nvSpPr>
        <p:spPr>
          <a:xfrm>
            <a:off x="3319440" y="5947060"/>
            <a:ext cx="4383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Proposed power setup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4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Record the power difference (dB) between the power meter and spectrum analyzer readings.</a:t>
            </a:r>
          </a:p>
          <a:p>
            <a:r>
              <a:rPr lang="en-US" sz="2000" dirty="0"/>
              <a:t>This difference is the correction factor that should be added to the spectrum analyzer readings to represents the actual input power.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phase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6C94BF-0ACE-4DC2-9DCB-85DC3DCE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2650269"/>
            <a:ext cx="8019629" cy="314840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7F2F30-D691-42D0-82FC-08FB215F7D02}"/>
              </a:ext>
            </a:extLst>
          </p:cNvPr>
          <p:cNvSpPr/>
          <p:nvPr/>
        </p:nvSpPr>
        <p:spPr>
          <a:xfrm>
            <a:off x="4709711" y="5666783"/>
            <a:ext cx="1654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Calibration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63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Sweep the signal generator power.</a:t>
            </a:r>
          </a:p>
          <a:p>
            <a:r>
              <a:rPr lang="en-US" sz="2000" dirty="0"/>
              <a:t>Record the spectrum analyzer readings + the appropriate correction factors. This represents the amplifier input power after calibrating the probe losses by through measurements. </a:t>
            </a:r>
          </a:p>
          <a:p>
            <a:r>
              <a:rPr lang="en-US" sz="2000" dirty="0"/>
              <a:t>Report the power meter reading.</a:t>
            </a:r>
          </a:p>
          <a:p>
            <a:r>
              <a:rPr lang="en-US" sz="2000" dirty="0"/>
              <a:t>The power meter readings represent the amplifier output power after calibrating probe loss.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Phase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BE4FC-E5D3-4133-AA57-E65DC9D31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224164"/>
            <a:ext cx="7904961" cy="278684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0E7566-248F-4CD5-968E-0F4DCD828B59}"/>
              </a:ext>
            </a:extLst>
          </p:cNvPr>
          <p:cNvSpPr/>
          <p:nvPr/>
        </p:nvSpPr>
        <p:spPr>
          <a:xfrm>
            <a:off x="4967852" y="5837507"/>
            <a:ext cx="2485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Measurement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2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Accurate gain measurement even at very low input power.</a:t>
            </a:r>
          </a:p>
          <a:p>
            <a:endParaRPr lang="en-US" sz="2400" dirty="0"/>
          </a:p>
          <a:p>
            <a:r>
              <a:rPr lang="en-US" sz="2400" dirty="0"/>
              <a:t>Power is swept by the signal generator</a:t>
            </a:r>
            <a:br>
              <a:rPr lang="en-US" sz="2400" dirty="0"/>
            </a:br>
            <a:r>
              <a:rPr lang="en-US" sz="2400" dirty="0"/>
              <a:t>-&gt; Extremely convenient since all the measurements are done without lifting the probes or turn off the PA bias.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of this measurement approach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7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Many points are recorded at different frequencies.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/>
              <a:t>Discrepancy between simulations and measurement maybe due to the probe conditions. 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Measurement Results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982EEB-0D3D-4768-890D-3A8D0FD5B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121176"/>
              </p:ext>
            </p:extLst>
          </p:nvPr>
        </p:nvGraphicFramePr>
        <p:xfrm>
          <a:off x="712690" y="3094203"/>
          <a:ext cx="5104992" cy="325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KGPlot" r:id="rId3" imgW="5111496" imgH="3227832" progId="KGraph_Plot">
                  <p:embed/>
                </p:oleObj>
              </mc:Choice>
              <mc:Fallback>
                <p:oleObj name="KGPlot" r:id="rId3" imgW="5111496" imgH="3227832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90" y="3094203"/>
                        <a:ext cx="5104992" cy="3251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88FD0062-FADA-4B6C-8F8D-C376AC5A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8610E7D-DFA6-4DAA-86D9-919E3D58B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699401"/>
              </p:ext>
            </p:extLst>
          </p:nvPr>
        </p:nvGraphicFramePr>
        <p:xfrm>
          <a:off x="6918553" y="3193954"/>
          <a:ext cx="4857445" cy="306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KGPlot" r:id="rId5" imgW="5111496" imgH="3227832" progId="KGraph_Plot">
                  <p:embed/>
                </p:oleObj>
              </mc:Choice>
              <mc:Fallback>
                <p:oleObj name="KGPlot" r:id="rId5" imgW="5111496" imgH="3227832" progId="KGraph_Plo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553" y="3193954"/>
                        <a:ext cx="4857445" cy="3065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D6457A6-3055-4E50-AD6C-D506CC6A2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7268"/>
              </p:ext>
            </p:extLst>
          </p:nvPr>
        </p:nvGraphicFramePr>
        <p:xfrm>
          <a:off x="2198058" y="1679139"/>
          <a:ext cx="7279670" cy="1082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160">
                  <a:extLst>
                    <a:ext uri="{9D8B030D-6E8A-4147-A177-3AD203B41FA5}">
                      <a16:colId xmlns:a16="http://schemas.microsoft.com/office/drawing/2014/main" val="2847389967"/>
                    </a:ext>
                  </a:extLst>
                </a:gridCol>
                <a:gridCol w="1296035">
                  <a:extLst>
                    <a:ext uri="{9D8B030D-6E8A-4147-A177-3AD203B41FA5}">
                      <a16:colId xmlns:a16="http://schemas.microsoft.com/office/drawing/2014/main" val="3426446198"/>
                    </a:ext>
                  </a:extLst>
                </a:gridCol>
                <a:gridCol w="2074033">
                  <a:extLst>
                    <a:ext uri="{9D8B030D-6E8A-4147-A177-3AD203B41FA5}">
                      <a16:colId xmlns:a16="http://schemas.microsoft.com/office/drawing/2014/main" val="2831740279"/>
                    </a:ext>
                  </a:extLst>
                </a:gridCol>
                <a:gridCol w="1180498">
                  <a:extLst>
                    <a:ext uri="{9D8B030D-6E8A-4147-A177-3AD203B41FA5}">
                      <a16:colId xmlns:a16="http://schemas.microsoft.com/office/drawing/2014/main" val="849936058"/>
                    </a:ext>
                  </a:extLst>
                </a:gridCol>
                <a:gridCol w="1575944">
                  <a:extLst>
                    <a:ext uri="{9D8B030D-6E8A-4147-A177-3AD203B41FA5}">
                      <a16:colId xmlns:a16="http://schemas.microsoft.com/office/drawing/2014/main" val="2147582584"/>
                    </a:ext>
                  </a:extLst>
                </a:gridCol>
              </a:tblGrid>
              <a:tr h="5056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Freq, GHz</a:t>
                      </a: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1dB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dBm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PAE, % at OP</a:t>
                      </a:r>
                      <a:r>
                        <a:rPr lang="en-US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1dB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dBm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PAE, % at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sat</a:t>
                      </a:r>
                      <a:endParaRPr lang="en-US" sz="1800" b="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31772"/>
                  </a:ext>
                </a:extLst>
              </a:tr>
              <a:tr h="181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17.4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6.4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18.5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</a:rPr>
                        <a:t>8.5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64249"/>
                  </a:ext>
                </a:extLst>
              </a:tr>
              <a:tr h="181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202</a:t>
                      </a: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16.6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18.3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66316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01E7C45F-D840-48A6-9840-867ED18C3CA3}"/>
              </a:ext>
            </a:extLst>
          </p:cNvPr>
          <p:cNvSpPr/>
          <p:nvPr/>
        </p:nvSpPr>
        <p:spPr>
          <a:xfrm>
            <a:off x="7114462" y="6097046"/>
            <a:ext cx="557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Pout, Gain, and PAE vs Pin at 202GHz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EC0E49-7761-4D90-B69E-BA7E201E28A9}"/>
              </a:ext>
            </a:extLst>
          </p:cNvPr>
          <p:cNvSpPr/>
          <p:nvPr/>
        </p:nvSpPr>
        <p:spPr>
          <a:xfrm>
            <a:off x="1153120" y="6097046"/>
            <a:ext cx="557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Pout, Gain, and PAE vs Pin at 194GHz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9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More points are taken at different frequencies.</a:t>
            </a:r>
          </a:p>
          <a:p>
            <a:r>
              <a:rPr lang="en-US" sz="2000" dirty="0" err="1"/>
              <a:t>P</a:t>
            </a:r>
            <a:r>
              <a:rPr lang="en-US" sz="2000" baseline="-25000" dirty="0" err="1"/>
              <a:t>sat</a:t>
            </a:r>
            <a:r>
              <a:rPr lang="en-US" sz="2000" dirty="0"/>
              <a:t>=17.7-18.5dB</a:t>
            </a:r>
            <a:r>
              <a:rPr lang="en-US" sz="2000" baseline="-25000" dirty="0"/>
              <a:t>m</a:t>
            </a:r>
            <a:r>
              <a:rPr lang="en-US" sz="2000" dirty="0"/>
              <a:t>, with </a:t>
            </a:r>
            <a:r>
              <a:rPr lang="en-US" sz="2000" dirty="0">
                <a:solidFill>
                  <a:srgbClr val="0000FF"/>
                </a:solidFill>
              </a:rPr>
              <a:t>PAE=6.9-8.5% </a:t>
            </a:r>
            <a:r>
              <a:rPr lang="en-US" sz="2000" dirty="0"/>
              <a:t>over 190-210GHz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/>
              <a:t>OP</a:t>
            </a:r>
            <a:r>
              <a:rPr lang="en-US" sz="2000" baseline="-25000" dirty="0"/>
              <a:t>1dB</a:t>
            </a:r>
            <a:r>
              <a:rPr lang="en-US" sz="2000" dirty="0"/>
              <a:t> =16-17.4dB</a:t>
            </a:r>
            <a:r>
              <a:rPr lang="en-US" sz="2000" baseline="-25000" dirty="0"/>
              <a:t>m </a:t>
            </a:r>
            <a:r>
              <a:rPr lang="en-US" sz="2000" dirty="0"/>
              <a:t>with </a:t>
            </a:r>
            <a:r>
              <a:rPr lang="en-US" sz="2000" dirty="0">
                <a:solidFill>
                  <a:srgbClr val="0000FF"/>
                </a:solidFill>
              </a:rPr>
              <a:t>PAE=4.7-6.4% </a:t>
            </a:r>
            <a:r>
              <a:rPr lang="en-US" sz="2000" dirty="0"/>
              <a:t>over 125-150GHz</a:t>
            </a:r>
            <a:endParaRPr lang="en-US" sz="2000" baseline="-25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Measurement Results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FD0062-FADA-4B6C-8F8D-C376AC5AF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46E68FF-7C61-41BF-B3FA-8AD6F2CE3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824" y="299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3331F63-D661-4735-AF5B-4722749F16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295373"/>
              </p:ext>
            </p:extLst>
          </p:nvPr>
        </p:nvGraphicFramePr>
        <p:xfrm>
          <a:off x="3076575" y="2351842"/>
          <a:ext cx="5587054" cy="366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KGPlot" r:id="rId3" imgW="4744212" imgH="3113532" progId="KGraph_Plot">
                  <p:embed/>
                </p:oleObj>
              </mc:Choice>
              <mc:Fallback>
                <p:oleObj name="KGPlot" r:id="rId3" imgW="4744212" imgH="3113532" progId="KGraph_Plo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351842"/>
                        <a:ext cx="5587054" cy="3669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6D89609-5069-4C32-8FF8-96BEAC2112C7}"/>
              </a:ext>
            </a:extLst>
          </p:cNvPr>
          <p:cNvSpPr/>
          <p:nvPr/>
        </p:nvSpPr>
        <p:spPr>
          <a:xfrm>
            <a:off x="3456139" y="586582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Measured P</a:t>
            </a:r>
            <a:r>
              <a:rPr lang="en-US" baseline="-25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out</a:t>
            </a: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with the associated PAE and gain vs. frequency reported at the peak PAE.</a:t>
            </a:r>
          </a:p>
        </p:txBody>
      </p:sp>
    </p:spTree>
    <p:extLst>
      <p:ext uri="{BB962C8B-B14F-4D97-AF65-F5344CB8AC3E}">
        <p14:creationId xmlns:p14="http://schemas.microsoft.com/office/powerpoint/2010/main" val="255429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485" y="6061960"/>
            <a:ext cx="10972800" cy="512356"/>
          </a:xfrm>
        </p:spPr>
        <p:txBody>
          <a:bodyPr>
            <a:normAutofit/>
          </a:bodyPr>
          <a:lstStyle/>
          <a:p>
            <a:r>
              <a:rPr lang="en-US" sz="2000" dirty="0"/>
              <a:t>This work shows a record </a:t>
            </a:r>
            <a:r>
              <a:rPr lang="en-US" sz="2000" dirty="0">
                <a:solidFill>
                  <a:srgbClr val="0000FF"/>
                </a:solidFill>
              </a:rPr>
              <a:t>PAE</a:t>
            </a:r>
            <a:r>
              <a:rPr lang="en-US" sz="2000" dirty="0"/>
              <a:t> at </a:t>
            </a:r>
            <a:r>
              <a:rPr lang="en-US" sz="2000" dirty="0">
                <a:solidFill>
                  <a:srgbClr val="0000FF"/>
                </a:solidFill>
              </a:rPr>
              <a:t>OP</a:t>
            </a:r>
            <a:r>
              <a:rPr lang="en-US" sz="2000" baseline="-25000" dirty="0">
                <a:solidFill>
                  <a:srgbClr val="0000FF"/>
                </a:solidFill>
              </a:rPr>
              <a:t>1dB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65568" y="6454132"/>
            <a:ext cx="2772725" cy="402108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results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D13D41-2167-4E6D-B9A7-2DC8F8AABEB6}"/>
              </a:ext>
            </a:extLst>
          </p:cNvPr>
          <p:cNvSpPr/>
          <p:nvPr/>
        </p:nvSpPr>
        <p:spPr>
          <a:xfrm>
            <a:off x="9505950" y="1202941"/>
            <a:ext cx="2076450" cy="455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811FCD-D4CC-46F3-BA59-2AE12240CF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163005"/>
              </p:ext>
            </p:extLst>
          </p:nvPr>
        </p:nvGraphicFramePr>
        <p:xfrm>
          <a:off x="1346833" y="1202940"/>
          <a:ext cx="10235567" cy="485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967">
                  <a:extLst>
                    <a:ext uri="{9D8B030D-6E8A-4147-A177-3AD203B41FA5}">
                      <a16:colId xmlns:a16="http://schemas.microsoft.com/office/drawing/2014/main" val="2847389967"/>
                    </a:ext>
                  </a:extLst>
                </a:gridCol>
                <a:gridCol w="1663424">
                  <a:extLst>
                    <a:ext uri="{9D8B030D-6E8A-4147-A177-3AD203B41FA5}">
                      <a16:colId xmlns:a16="http://schemas.microsoft.com/office/drawing/2014/main" val="3426446198"/>
                    </a:ext>
                  </a:extLst>
                </a:gridCol>
                <a:gridCol w="913821">
                  <a:extLst>
                    <a:ext uri="{9D8B030D-6E8A-4147-A177-3AD203B41FA5}">
                      <a16:colId xmlns:a16="http://schemas.microsoft.com/office/drawing/2014/main" val="3298738846"/>
                    </a:ext>
                  </a:extLst>
                </a:gridCol>
                <a:gridCol w="1508867">
                  <a:extLst>
                    <a:ext uri="{9D8B030D-6E8A-4147-A177-3AD203B41FA5}">
                      <a16:colId xmlns:a16="http://schemas.microsoft.com/office/drawing/2014/main" val="2831740279"/>
                    </a:ext>
                  </a:extLst>
                </a:gridCol>
                <a:gridCol w="1562962">
                  <a:extLst>
                    <a:ext uri="{9D8B030D-6E8A-4147-A177-3AD203B41FA5}">
                      <a16:colId xmlns:a16="http://schemas.microsoft.com/office/drawing/2014/main" val="849936058"/>
                    </a:ext>
                  </a:extLst>
                </a:gridCol>
                <a:gridCol w="2086526">
                  <a:extLst>
                    <a:ext uri="{9D8B030D-6E8A-4147-A177-3AD203B41FA5}">
                      <a16:colId xmlns:a16="http://schemas.microsoft.com/office/drawing/2014/main" val="2147582584"/>
                    </a:ext>
                  </a:extLst>
                </a:gridCol>
              </a:tblGrid>
              <a:tr h="220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[7]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[8]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[9]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[10]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work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731772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Freq, GHz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180-260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190.8-244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190-210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064249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17.5-21.5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16.2-18.9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17.7-18.5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663166"/>
                  </a:ext>
                </a:extLst>
              </a:tr>
              <a:tr h="428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at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(dB)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13-17.5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19-22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13.4-16.8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374400"/>
                  </a:ext>
                </a:extLst>
              </a:tr>
              <a:tr h="220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 at </a:t>
                      </a: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3.3-6.1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6.9-8.5%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010715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dBm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16.1-17.16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16-17.4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57690"/>
                  </a:ext>
                </a:extLst>
              </a:tr>
              <a:tr h="220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PAE at OP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2.3-3.0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4.7-6.4</a:t>
                      </a:r>
                      <a:endParaRPr lang="en-US" sz="18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974100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 at OP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23.5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23.8-35.0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17.9-23.1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730835"/>
                  </a:ext>
                </a:extLst>
              </a:tr>
              <a:tr h="220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BW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3dB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GHz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en-AU" sz="1800" b="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&gt;20.5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7777853"/>
                  </a:ext>
                </a:extLst>
              </a:tr>
              <a:tr h="220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 (mm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04188"/>
                  </a:ext>
                </a:extLst>
              </a:tr>
              <a:tr h="2200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2620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1270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230161"/>
                  </a:ext>
                </a:extLst>
              </a:tr>
              <a:tr h="428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AU" sz="1800" b="0" baseline="-25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/Area</a:t>
                      </a:r>
                      <a:b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/mm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77.9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50.6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62.1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01479"/>
                  </a:ext>
                </a:extLst>
              </a:tr>
              <a:tr h="4282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</a:t>
                      </a:r>
                      <a:r>
                        <a:rPr lang="en-AU" sz="1800" b="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1dB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/Area</a:t>
                      </a:r>
                      <a:b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</a:t>
                      </a: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/mm</a:t>
                      </a:r>
                      <a:r>
                        <a:rPr lang="en-AU" sz="1800" b="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31.2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172642"/>
                  </a:ext>
                </a:extLst>
              </a:tr>
              <a:tr h="2766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130nm InP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250-nm InP HBT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7780" marR="17780" marT="6985" marB="69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0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12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BF7061-714F-476E-92BA-C2F6AF20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for mm-wave frequencies and prior work. </a:t>
            </a:r>
          </a:p>
          <a:p>
            <a:r>
              <a:rPr lang="en-US" dirty="0"/>
              <a:t>Application for the amplifier.</a:t>
            </a:r>
          </a:p>
          <a:p>
            <a:r>
              <a:rPr lang="en-US" dirty="0"/>
              <a:t>Amplifier design</a:t>
            </a:r>
          </a:p>
          <a:p>
            <a:pPr lvl="1"/>
            <a:r>
              <a:rPr lang="en-US" sz="3200" dirty="0"/>
              <a:t> Power and driver cells </a:t>
            </a:r>
          </a:p>
          <a:p>
            <a:pPr lvl="1"/>
            <a:r>
              <a:rPr lang="en-US" sz="3200" dirty="0"/>
              <a:t> Low-loss compact combiner</a:t>
            </a:r>
            <a:endParaRPr lang="en-US" dirty="0"/>
          </a:p>
          <a:p>
            <a:r>
              <a:rPr lang="en-US" dirty="0"/>
              <a:t>Measurement results </a:t>
            </a:r>
          </a:p>
          <a:p>
            <a:r>
              <a:rPr lang="en-US" dirty="0"/>
              <a:t>Summary and conclusion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32A78-6AA4-4E01-BFB2-431B83B3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C35484-F155-4215-BE65-1B9BB602F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2098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Demonstration of record PAE at G-band</a:t>
            </a:r>
          </a:p>
          <a:p>
            <a:r>
              <a:rPr lang="en-US" dirty="0"/>
              <a:t>Communication transmitter requires careful attention to the performance at OP</a:t>
            </a:r>
            <a:r>
              <a:rPr lang="en-US" baseline="-25000" dirty="0"/>
              <a:t>1dB</a:t>
            </a:r>
          </a:p>
          <a:p>
            <a:r>
              <a:rPr lang="en-US" dirty="0"/>
              <a:t>Key features for highest efficiency at OP</a:t>
            </a:r>
            <a:r>
              <a:rPr lang="en-US" baseline="-25000" dirty="0"/>
              <a:t>1dB</a:t>
            </a:r>
          </a:p>
          <a:p>
            <a:pPr lvl="1"/>
            <a:r>
              <a:rPr lang="en-US" dirty="0"/>
              <a:t>Proper cell topology: Capacitively linearized common base </a:t>
            </a:r>
          </a:p>
          <a:p>
            <a:pPr lvl="1"/>
            <a:r>
              <a:rPr lang="en-US" dirty="0"/>
              <a:t>Higher OP</a:t>
            </a:r>
            <a:r>
              <a:rPr lang="en-US" baseline="-25000" dirty="0"/>
              <a:t>1dB</a:t>
            </a:r>
            <a:r>
              <a:rPr lang="en-US" dirty="0"/>
              <a:t>, and PAE</a:t>
            </a:r>
          </a:p>
          <a:p>
            <a:pPr lvl="1"/>
            <a:r>
              <a:rPr lang="en-US" dirty="0"/>
              <a:t>Driver scaling sustains good PAE</a:t>
            </a:r>
          </a:p>
          <a:p>
            <a:r>
              <a:rPr lang="en-US" dirty="0"/>
              <a:t>Compact and low loss transmission line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0097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6147"/>
            <a:ext cx="10972800" cy="4941136"/>
          </a:xfrm>
        </p:spPr>
        <p:txBody>
          <a:bodyPr/>
          <a:lstStyle/>
          <a:p>
            <a:r>
              <a:rPr lang="en-US" dirty="0"/>
              <a:t>This work was supported in part by the Semiconductor Research Corporation and DARPA under the JUMP program.  </a:t>
            </a:r>
          </a:p>
          <a:p>
            <a:endParaRPr lang="en-US" dirty="0"/>
          </a:p>
          <a:p>
            <a:r>
              <a:rPr lang="en-US" dirty="0"/>
              <a:t>The authors thank Teledyne Scientific &amp; Imaging for the IC fabrication.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 </a:t>
            </a:r>
          </a:p>
        </p:txBody>
      </p:sp>
    </p:spTree>
    <p:extLst>
      <p:ext uri="{BB962C8B-B14F-4D97-AF65-F5344CB8AC3E}">
        <p14:creationId xmlns:p14="http://schemas.microsoft.com/office/powerpoint/2010/main" val="44268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BF7061-714F-476E-92BA-C2F6AF20D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232A78-6AA4-4E01-BFB2-431B83B34D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6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AFEB9A-3A7F-4979-8C44-7CB92AC16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644"/>
            <a:ext cx="10972800" cy="519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[1] M. J. W. Rodwell et al., “100-340GHz Systems: Transistors and Applications,” in Proc. IEEE IEDM, 2018, pp. 14.3.1-14.3.4. </a:t>
            </a:r>
          </a:p>
          <a:p>
            <a:pPr marL="0" indent="0">
              <a:buNone/>
            </a:pPr>
            <a:r>
              <a:rPr lang="en-US" sz="1000" dirty="0"/>
              <a:t>[2] H. </a:t>
            </a:r>
            <a:r>
              <a:rPr lang="en-US" sz="1000" dirty="0" err="1"/>
              <a:t>Bameri</a:t>
            </a:r>
            <a:r>
              <a:rPr lang="en-US" sz="1000" dirty="0"/>
              <a:t> and O. </a:t>
            </a:r>
            <a:r>
              <a:rPr lang="en-US" sz="1000" dirty="0" err="1"/>
              <a:t>Momeni</a:t>
            </a:r>
            <a:r>
              <a:rPr lang="en-US" sz="1000" dirty="0"/>
              <a:t>, "An Embedded 200 GHz Power Amplifier with 9.4 dBm Saturated Power and 19.5 dB Gain in 65 nm CMOS," in Proc. RFIC2020, 2020, pp. 191-194</a:t>
            </a:r>
          </a:p>
          <a:p>
            <a:pPr marL="0" indent="0">
              <a:buNone/>
            </a:pPr>
            <a:r>
              <a:rPr lang="en-US" sz="1000" dirty="0"/>
              <a:t>[3] M. H. </a:t>
            </a:r>
            <a:r>
              <a:rPr lang="en-US" sz="1000" dirty="0" err="1"/>
              <a:t>Eissa</a:t>
            </a:r>
            <a:r>
              <a:rPr lang="en-US" sz="1000" dirty="0"/>
              <a:t> and D. Kissinger, "4.5 A 13.5dBm Fully Integrated 200-to-255GHz Power Amplifier with a 4-Way Power Combiner in </a:t>
            </a:r>
            <a:r>
              <a:rPr lang="en-US" sz="1000" dirty="0" err="1"/>
              <a:t>SiGe:C</a:t>
            </a:r>
            <a:r>
              <a:rPr lang="en-US" sz="1000" dirty="0"/>
              <a:t> </a:t>
            </a:r>
            <a:r>
              <a:rPr lang="en-US" sz="1000" dirty="0" err="1"/>
              <a:t>BiCMOS</a:t>
            </a:r>
            <a:r>
              <a:rPr lang="en-US" sz="1000" dirty="0"/>
              <a:t>," 2019 IEEE International Solid- State Circuits Conference - (ISSCC), San Francisco, CA, USA, 2019, pp. 82-84.</a:t>
            </a:r>
          </a:p>
          <a:p>
            <a:pPr marL="0" indent="0">
              <a:buNone/>
            </a:pPr>
            <a:r>
              <a:rPr lang="en-US" sz="1000" dirty="0"/>
              <a:t>[4] M. </a:t>
            </a:r>
            <a:r>
              <a:rPr lang="en-US" sz="1000" dirty="0" err="1"/>
              <a:t>Ćwikliński</a:t>
            </a:r>
            <a:r>
              <a:rPr lang="en-US" sz="1000" dirty="0"/>
              <a:t> et al., "D-Band and G-Band High-Performance GaN Power Amplifier MMICs," in IEEE Trans. </a:t>
            </a:r>
            <a:r>
              <a:rPr lang="en-US" sz="1000" dirty="0" err="1"/>
              <a:t>Microw</a:t>
            </a:r>
            <a:r>
              <a:rPr lang="en-US" sz="1000" dirty="0"/>
              <a:t>. Theory </a:t>
            </a:r>
            <a:r>
              <a:rPr lang="en-US" sz="1000" dirty="0" err="1"/>
              <a:t>Techn</a:t>
            </a:r>
            <a:r>
              <a:rPr lang="en-US" sz="1000" dirty="0"/>
              <a:t>., vol. 67, no. 12, pp. 5080-5089, Dec. 2019.</a:t>
            </a:r>
          </a:p>
          <a:p>
            <a:pPr marL="0" indent="0">
              <a:buNone/>
            </a:pPr>
            <a:r>
              <a:rPr lang="en-US" sz="1000" dirty="0"/>
              <a:t>[5] M. </a:t>
            </a:r>
            <a:r>
              <a:rPr lang="en-US" sz="1000" dirty="0" err="1"/>
              <a:t>Ćwikliński</a:t>
            </a:r>
            <a:r>
              <a:rPr lang="en-US" sz="1000" dirty="0"/>
              <a:t> et al., "First Demonstration of G-Band Broadband GaN Power Amplifier MMICs Operating Beyond 200 GHz," 2020 IEEE/MTT-S International Microwave Symposium (IMS), Los Angeles, CA, USA, 2020, pp. 1117-1120.</a:t>
            </a:r>
          </a:p>
          <a:p>
            <a:pPr marL="0" indent="0">
              <a:buNone/>
            </a:pPr>
            <a:r>
              <a:rPr lang="en-US" sz="1000" dirty="0"/>
              <a:t>[6] M. </a:t>
            </a:r>
            <a:r>
              <a:rPr lang="en-US" sz="1000" dirty="0" err="1"/>
              <a:t>Urteaga</a:t>
            </a:r>
            <a:r>
              <a:rPr lang="en-US" sz="1000" dirty="0"/>
              <a:t>, Z. Griffith, M. </a:t>
            </a:r>
            <a:r>
              <a:rPr lang="en-US" sz="1000" dirty="0" err="1"/>
              <a:t>Seo</a:t>
            </a:r>
            <a:r>
              <a:rPr lang="en-US" sz="1000" dirty="0"/>
              <a:t>, J. Hacker, M. Rodwell, “InP HBT Technologies for THz Integrated Circuits”, Proc. of the IEEE, vol. 105, no. 6, pp 1051-1067, June 2017.</a:t>
            </a:r>
          </a:p>
          <a:p>
            <a:pPr marL="0" indent="0">
              <a:buNone/>
            </a:pPr>
            <a:r>
              <a:rPr lang="en-US" sz="1000" dirty="0"/>
              <a:t>[7] A. S. H. Ahmed, A. A. Farid, M. </a:t>
            </a:r>
            <a:r>
              <a:rPr lang="en-US" sz="1000" dirty="0" err="1"/>
              <a:t>Urteaga</a:t>
            </a:r>
            <a:r>
              <a:rPr lang="en-US" sz="1000" dirty="0"/>
              <a:t> and M. J. W. Rodwell, "204GHz Stacked-Power Amplifiers Designed by a Novel Two-Port Technique," 2018 13th European Microwave Integrated Circuits Conference (</a:t>
            </a:r>
            <a:r>
              <a:rPr lang="en-US" sz="1000" dirty="0" err="1"/>
              <a:t>EuMIC</a:t>
            </a:r>
            <a:r>
              <a:rPr lang="en-US" sz="1000" dirty="0"/>
              <a:t>), Madrid, 2018, pp. 29-32.</a:t>
            </a:r>
          </a:p>
          <a:p>
            <a:pPr marL="0" indent="0">
              <a:buNone/>
            </a:pPr>
            <a:r>
              <a:rPr lang="en-US" sz="1000" dirty="0"/>
              <a:t>[8] Z. Griffith, M. </a:t>
            </a:r>
            <a:r>
              <a:rPr lang="en-US" sz="1000" dirty="0" err="1"/>
              <a:t>Urteaga</a:t>
            </a:r>
            <a:r>
              <a:rPr lang="en-US" sz="1000" dirty="0"/>
              <a:t> and P. Rowell, "A 190-GHz High-Gain, 3-dBm OP1dB Low DC-Power Amplifier in 250-nm InP HBT," in IEEE MWCL, vol. 27, pp. 1128-1130, Dec. 2017.</a:t>
            </a:r>
          </a:p>
          <a:p>
            <a:pPr marL="0" indent="0">
              <a:buNone/>
            </a:pPr>
            <a:r>
              <a:rPr lang="en-US" sz="1000" dirty="0"/>
              <a:t>[9] Z. Griffith, M. </a:t>
            </a:r>
            <a:r>
              <a:rPr lang="en-US" sz="1000" dirty="0" err="1"/>
              <a:t>Urteaga</a:t>
            </a:r>
            <a:r>
              <a:rPr lang="en-US" sz="1000" dirty="0"/>
              <a:t> and P. Rowell, "180–265 GHz, 17–24 dBm output power broadband, high-gain power amplifiers in InP HBT," 2017 IEEE MTT-S International Microwave Symposium (IMS), </a:t>
            </a:r>
            <a:r>
              <a:rPr lang="en-US" sz="1000" dirty="0" err="1"/>
              <a:t>Honololu</a:t>
            </a:r>
            <a:r>
              <a:rPr lang="en-US" sz="1000" dirty="0"/>
              <a:t>, HI, 2017, pp. 973-976.</a:t>
            </a:r>
          </a:p>
          <a:p>
            <a:pPr marL="0" indent="0">
              <a:buNone/>
            </a:pPr>
            <a:r>
              <a:rPr lang="en-US" sz="1000" dirty="0"/>
              <a:t>[10] Z. Griffith, M. </a:t>
            </a:r>
            <a:r>
              <a:rPr lang="en-US" sz="1000" dirty="0" err="1"/>
              <a:t>Urteaga</a:t>
            </a:r>
            <a:r>
              <a:rPr lang="en-US" sz="1000" dirty="0"/>
              <a:t>, P. Rowell, and R. Pierson, “A 50–80mW SSPA from 190.8– 244GHz at 0.5mW pin,” in Proc. IMS2014, 2014, pp. 1–4.</a:t>
            </a:r>
          </a:p>
          <a:p>
            <a:pPr marL="0" indent="0">
              <a:buNone/>
            </a:pPr>
            <a:r>
              <a:rPr lang="en-US" sz="1000" dirty="0"/>
              <a:t>[11] V. Radisic, D. W. Scott, A. </a:t>
            </a:r>
            <a:r>
              <a:rPr lang="en-US" sz="1000" dirty="0" err="1"/>
              <a:t>Cavus</a:t>
            </a:r>
            <a:r>
              <a:rPr lang="en-US" sz="1000" dirty="0"/>
              <a:t>, and C. </a:t>
            </a:r>
            <a:r>
              <a:rPr lang="en-US" sz="1000" dirty="0" err="1"/>
              <a:t>Monier</a:t>
            </a:r>
            <a:r>
              <a:rPr lang="en-US" sz="1000" dirty="0"/>
              <a:t>, “220-GHz high-efficiency InP HBT power amplifiers,” IEEE Trans. </a:t>
            </a:r>
            <a:r>
              <a:rPr lang="en-US" sz="1000" dirty="0" err="1"/>
              <a:t>Microw</a:t>
            </a:r>
            <a:r>
              <a:rPr lang="en-US" sz="1000" dirty="0"/>
              <a:t>. Theory </a:t>
            </a:r>
            <a:r>
              <a:rPr lang="en-US" sz="1000" dirty="0" err="1"/>
              <a:t>Techn</a:t>
            </a:r>
            <a:r>
              <a:rPr lang="en-US" sz="1000" dirty="0"/>
              <a:t>., vol. 62, no. 12, pp. 3001–3005, Dec. 2014.</a:t>
            </a:r>
          </a:p>
          <a:p>
            <a:pPr marL="0" indent="0">
              <a:buNone/>
            </a:pPr>
            <a:r>
              <a:rPr lang="en-US" sz="1000" dirty="0"/>
              <a:t>[12] T.B. Reed, Z. Griffith, P. Rowell, M. Field, and M. Rodwell, "A 180mW InP HBT power amplifier MMIC at 214 GHz," in 2013 IEEE Compound Semiconductor Integrated Circuit Symposium,</a:t>
            </a:r>
          </a:p>
          <a:p>
            <a:pPr marL="0" indent="0">
              <a:buNone/>
            </a:pPr>
            <a:r>
              <a:rPr lang="en-US" sz="1000" dirty="0"/>
              <a:t>Monterey, CA, Oct. 2013, pp.I-4.</a:t>
            </a:r>
          </a:p>
          <a:p>
            <a:pPr marL="0" indent="0">
              <a:buNone/>
            </a:pPr>
            <a:r>
              <a:rPr lang="en-US" sz="1000" dirty="0"/>
              <a:t>[13] M. Bao, V. </a:t>
            </a:r>
            <a:r>
              <a:rPr lang="en-US" sz="1000" dirty="0" err="1"/>
              <a:t>Vassilev</a:t>
            </a:r>
            <a:r>
              <a:rPr lang="en-US" sz="1000" dirty="0"/>
              <a:t>, D. Gustafsson and H. </a:t>
            </a:r>
            <a:r>
              <a:rPr lang="en-US" sz="1000" dirty="0" err="1"/>
              <a:t>Zirath</a:t>
            </a:r>
            <a:r>
              <a:rPr lang="en-US" sz="1000" dirty="0"/>
              <a:t>, "G-band Power Amplifiers in 130 nm InP Technology," 2020 15th European Microwave Integrated Circuits Conference (</a:t>
            </a:r>
            <a:r>
              <a:rPr lang="en-US" sz="1000" dirty="0" err="1"/>
              <a:t>EuMIC</a:t>
            </a:r>
            <a:r>
              <a:rPr lang="en-US" sz="1000" dirty="0"/>
              <a:t>), Utrecht, Netherlands, 2021, pp. 5-8.</a:t>
            </a:r>
          </a:p>
          <a:p>
            <a:pPr marL="0" indent="0">
              <a:buNone/>
            </a:pPr>
            <a:r>
              <a:rPr lang="en-US" sz="1000" dirty="0"/>
              <a:t>[14] A. S. H. Ahmed, M. </a:t>
            </a:r>
            <a:r>
              <a:rPr lang="en-US" sz="1000" dirty="0" err="1"/>
              <a:t>Seo</a:t>
            </a:r>
            <a:r>
              <a:rPr lang="en-US" sz="1000" dirty="0"/>
              <a:t>, A. A. Farid, M. </a:t>
            </a:r>
            <a:r>
              <a:rPr lang="en-US" sz="1000" dirty="0" err="1"/>
              <a:t>Urteaga</a:t>
            </a:r>
            <a:r>
              <a:rPr lang="en-US" sz="1000" dirty="0"/>
              <a:t>, J. F. Buckwalter and M. J. W. Rodwell, "A 140GHz power amplifier with 20.5dBm output power and 20.8% PAE in 250-nm InP HBT technology," 2020 IEEE/MTT-S International Microwave Symposium (IMS), Los Angeles, CA, USA, 2020, pp. 492-495.</a:t>
            </a:r>
          </a:p>
          <a:p>
            <a:pPr marL="0" indent="0">
              <a:buNone/>
            </a:pPr>
            <a:r>
              <a:rPr lang="en-US" sz="1000" dirty="0"/>
              <a:t>[15] A. S. H. Ahmed, M. </a:t>
            </a:r>
            <a:r>
              <a:rPr lang="en-US" sz="1000" dirty="0" err="1"/>
              <a:t>Seo</a:t>
            </a:r>
            <a:r>
              <a:rPr lang="en-US" sz="1000" dirty="0"/>
              <a:t>, A. A. Farid, M. </a:t>
            </a:r>
            <a:r>
              <a:rPr lang="en-US" sz="1000" dirty="0" err="1"/>
              <a:t>Urteaga</a:t>
            </a:r>
            <a:r>
              <a:rPr lang="en-US" sz="1000" dirty="0"/>
              <a:t>, J. F. Buckwalter and M. J. W. Rodwell, "A 200mW D-band Power Amplifier with 17.8% PAE in 250-nm InP HBT Technology," 2020 15th European Microwave Integrated Circuits Conference (</a:t>
            </a:r>
            <a:r>
              <a:rPr lang="en-US" sz="1000" dirty="0" err="1"/>
              <a:t>EuMIC</a:t>
            </a:r>
            <a:r>
              <a:rPr lang="en-US" sz="1000" dirty="0"/>
              <a:t>), Utrecht, Netherlands, 2021, pp. 1-4.</a:t>
            </a:r>
          </a:p>
          <a:p>
            <a:pPr marL="0" indent="0">
              <a:buNone/>
            </a:pPr>
            <a:r>
              <a:rPr lang="en-US" sz="1000" dirty="0"/>
              <a:t>[16] M. </a:t>
            </a:r>
            <a:r>
              <a:rPr lang="en-US" sz="1000" dirty="0" err="1"/>
              <a:t>Seo</a:t>
            </a:r>
            <a:r>
              <a:rPr lang="en-US" sz="1000" dirty="0"/>
              <a:t>, A. S. H. Ahmed, U. </a:t>
            </a:r>
            <a:r>
              <a:rPr lang="en-US" sz="1000" dirty="0" err="1"/>
              <a:t>Soylu</a:t>
            </a:r>
            <a:r>
              <a:rPr lang="en-US" sz="1000" dirty="0"/>
              <a:t>, A. A. Farid, Y. Na,  and M. J. W. Rodwell, "A 200 GHz InP HBT Direct-Conversion LO-Phase-Shifted Transmitter/Receiver with 15 dBm Output Power," submitted to 2021 IEEE Radio Frequency Integrated Circuits Symposium (RFIC), Atlanta, GA.</a:t>
            </a:r>
          </a:p>
          <a:p>
            <a:pPr marL="0" indent="0">
              <a:buNone/>
            </a:pPr>
            <a:r>
              <a:rPr lang="en-US" sz="1000" dirty="0"/>
              <a:t>[17] A. S. H. Ahmed, U. </a:t>
            </a:r>
            <a:r>
              <a:rPr lang="en-US" sz="1000" dirty="0" err="1"/>
              <a:t>Soylu</a:t>
            </a:r>
            <a:r>
              <a:rPr lang="en-US" sz="1000" dirty="0"/>
              <a:t>, M. </a:t>
            </a:r>
            <a:r>
              <a:rPr lang="en-US" sz="1000" dirty="0" err="1"/>
              <a:t>Seo</a:t>
            </a:r>
            <a:r>
              <a:rPr lang="en-US" sz="1000" dirty="0"/>
              <a:t>, Miguel </a:t>
            </a:r>
            <a:r>
              <a:rPr lang="en-US" sz="1000" dirty="0" err="1"/>
              <a:t>Urteaga</a:t>
            </a:r>
            <a:r>
              <a:rPr lang="en-US" sz="1000" dirty="0"/>
              <a:t> and M. J. W. Rodwell, " A compact H-band Power Amplifier with High Output Power," submitted to 2021 IEEE/MTT-S International Microwave Symposium (IMS), Atlanta, GA.</a:t>
            </a:r>
          </a:p>
          <a:p>
            <a:pPr marL="0" indent="0">
              <a:buNone/>
            </a:pPr>
            <a:r>
              <a:rPr lang="en-US" sz="1000" dirty="0"/>
              <a:t>[18] A. S. H. Ahmed, A. </a:t>
            </a:r>
            <a:r>
              <a:rPr lang="en-US" sz="1000" dirty="0" err="1"/>
              <a:t>Simsek</a:t>
            </a:r>
            <a:r>
              <a:rPr lang="en-US" sz="1000" dirty="0"/>
              <a:t>, M. </a:t>
            </a:r>
            <a:r>
              <a:rPr lang="en-US" sz="1000" dirty="0" err="1"/>
              <a:t>Urteaga</a:t>
            </a:r>
            <a:r>
              <a:rPr lang="en-US" sz="1000" dirty="0"/>
              <a:t> and M. J. W. Rodwell, "8.6-13.6 </a:t>
            </a:r>
            <a:r>
              <a:rPr lang="en-US" sz="1000" dirty="0" err="1"/>
              <a:t>mW</a:t>
            </a:r>
            <a:r>
              <a:rPr lang="en-US" sz="1000" dirty="0"/>
              <a:t> Series-Connected Power Amplifiers Designed at 325 GHz Using 130 nm InP HBT Technology," 2018 IEEE </a:t>
            </a:r>
            <a:r>
              <a:rPr lang="en-US" sz="1000" dirty="0" err="1"/>
              <a:t>BiCMOS</a:t>
            </a:r>
            <a:r>
              <a:rPr lang="en-US" sz="1000" dirty="0"/>
              <a:t> and Compound Semiconductor Integrated Circuits and Technology Symposium (BCICTS), San Diego, CA, USA, 2018, pp. 164-167.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99F09-49CA-49DC-BC78-38156F59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8DB19F-9771-485C-A9FD-019C7C20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170711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Only two independent DC supplies -&gt; reduce the bias complexity.</a:t>
            </a:r>
          </a:p>
          <a:p>
            <a:r>
              <a:rPr lang="en-US" sz="2400" dirty="0"/>
              <a:t>one supply biases all stages’ collectors and the second biases the stages’ bases.</a:t>
            </a:r>
          </a:p>
          <a:p>
            <a:r>
              <a:rPr lang="en-US" sz="2400" dirty="0"/>
              <a:t>There are many feedback loops-&gt; potential stability problems.</a:t>
            </a:r>
          </a:p>
          <a:p>
            <a:r>
              <a:rPr lang="en-US" sz="2400" dirty="0"/>
              <a:t>We noticed a potential oscillation problem at low</a:t>
            </a:r>
            <a:br>
              <a:rPr lang="en-US" sz="2400" dirty="0"/>
            </a:br>
            <a:r>
              <a:rPr lang="en-US" sz="2400" dirty="0"/>
              <a:t>frequencies (~GHz and lower) in </a:t>
            </a:r>
            <a:r>
              <a:rPr lang="en-US" sz="2400" dirty="0">
                <a:solidFill>
                  <a:srgbClr val="FF0000"/>
                </a:solidFill>
              </a:rPr>
              <a:t>earlier designs</a:t>
            </a:r>
            <a:r>
              <a:rPr lang="en-US" sz="2400" dirty="0"/>
              <a:t>. </a:t>
            </a:r>
          </a:p>
          <a:p>
            <a:r>
              <a:rPr lang="en-US" sz="2400" dirty="0"/>
              <a:t>The low frequency oscillations are not adequately</a:t>
            </a:r>
            <a:br>
              <a:rPr lang="en-US" sz="2400" dirty="0"/>
            </a:br>
            <a:r>
              <a:rPr lang="en-US" sz="2400" dirty="0"/>
              <a:t>modeled and does not show up in simulations.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In this design, </a:t>
            </a:r>
            <a:r>
              <a:rPr lang="en-US" sz="2400" dirty="0"/>
              <a:t>we added </a:t>
            </a:r>
            <a:r>
              <a:rPr lang="en-US" sz="2400" dirty="0">
                <a:solidFill>
                  <a:srgbClr val="0000FF"/>
                </a:solidFill>
              </a:rPr>
              <a:t>many bypass capacitors </a:t>
            </a:r>
            <a:br>
              <a:rPr lang="en-US" sz="2400" dirty="0"/>
            </a:br>
            <a:r>
              <a:rPr lang="en-US" sz="2400" dirty="0">
                <a:solidFill>
                  <a:srgbClr val="0000FF"/>
                </a:solidFill>
              </a:rPr>
              <a:t>with series resistors </a:t>
            </a:r>
            <a:r>
              <a:rPr lang="en-US" sz="2400" dirty="0"/>
              <a:t>to avoid out of band oscillations.</a:t>
            </a:r>
          </a:p>
          <a:p>
            <a:r>
              <a:rPr lang="en-US" sz="2400" dirty="0"/>
              <a:t>There is no indication for oscillations. 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DC Bias Lines and Power Supply Oscillations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4F7A1E-48ED-4C6E-A023-06113720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4413" y="3114331"/>
            <a:ext cx="3865507" cy="308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16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dynamic range of the power sweep is defined as follows:</a:t>
            </a:r>
          </a:p>
          <a:p>
            <a:pPr lvl="1"/>
            <a:r>
              <a:rPr lang="en-US" sz="2400" dirty="0"/>
              <a:t>The minimum input power: limited by the spectrum analyzer noise level.</a:t>
            </a:r>
          </a:p>
          <a:p>
            <a:pPr lvl="1"/>
            <a:r>
              <a:rPr lang="en-US" sz="2400" dirty="0"/>
              <a:t>Spectrum analyzer with reasonable noise levels shows smooth gain curves at low input power-&gt; get accurate results to accurately report OP</a:t>
            </a:r>
            <a:r>
              <a:rPr lang="en-US" sz="2400" baseline="-25000" dirty="0"/>
              <a:t>1dB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The maximum power: limited by the harmonic mixer saturation limit.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accuracy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6C94BF-0ACE-4DC2-9DCB-85DC3DCE3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94" y="4112086"/>
            <a:ext cx="4836945" cy="1898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2E0756-210A-4E9C-8FF6-48BD4E92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106895"/>
            <a:ext cx="5401067" cy="19041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00822B-A771-4006-AD86-53AF86F1DECF}"/>
              </a:ext>
            </a:extLst>
          </p:cNvPr>
          <p:cNvSpPr/>
          <p:nvPr/>
        </p:nvSpPr>
        <p:spPr>
          <a:xfrm>
            <a:off x="2170851" y="5998726"/>
            <a:ext cx="1654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Calibration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4AFD0-BC48-43A0-9873-9143A6161DA6}"/>
              </a:ext>
            </a:extLst>
          </p:cNvPr>
          <p:cNvSpPr/>
          <p:nvPr/>
        </p:nvSpPr>
        <p:spPr>
          <a:xfrm>
            <a:off x="7730102" y="5998726"/>
            <a:ext cx="2485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Measurement</a:t>
            </a:r>
            <a:endParaRPr lang="en-US" sz="20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89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46E9B-2051-418B-8076-4756EC1C9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Probe losses are calibrated by through measurement. </a:t>
            </a:r>
          </a:p>
          <a:p>
            <a:endParaRPr lang="en-US" sz="2400" dirty="0"/>
          </a:p>
          <a:p>
            <a:r>
              <a:rPr lang="en-US" sz="2400" dirty="0"/>
              <a:t>Old probes show non-50</a:t>
            </a:r>
            <a:r>
              <a:rPr lang="en-US" sz="2400" dirty="0">
                <a:latin typeface="Symbol" panose="05050102010706020507" pitchFamily="18" charset="2"/>
              </a:rPr>
              <a:t>W</a:t>
            </a:r>
            <a:r>
              <a:rPr lang="en-US" sz="2400" dirty="0"/>
              <a:t> impedance which degrades the output power.</a:t>
            </a:r>
          </a:p>
          <a:p>
            <a:endParaRPr lang="en-US" sz="2400" dirty="0"/>
          </a:p>
          <a:p>
            <a:r>
              <a:rPr lang="en-US" sz="2400" dirty="0"/>
              <a:t>So, the probes may contribute to higher losses than the one measured in the through measurement.</a:t>
            </a:r>
          </a:p>
          <a:p>
            <a:endParaRPr lang="en-US" sz="2400" dirty="0"/>
          </a:p>
          <a:p>
            <a:r>
              <a:rPr lang="en-US" sz="2400" dirty="0"/>
              <a:t>We did the measurement with an old probe pair, and we believe that the results could be improved by a newer one.</a:t>
            </a:r>
          </a:p>
          <a:p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4D9574-B512-4F03-92F8-6F891651B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accuracy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F2E75BF-7CB4-476A-B59D-11FD842D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5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E64B-1B0D-4273-AC14-DF09B8A6A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Objective</a:t>
                </a:r>
              </a:p>
              <a:p>
                <a:pPr lvl="1"/>
                <a:r>
                  <a:rPr lang="en-US" dirty="0"/>
                  <a:t>Support high data rate communication. </a:t>
                </a:r>
              </a:p>
              <a:p>
                <a:pPr lvl="1"/>
                <a:r>
                  <a:rPr lang="en-US" dirty="0"/>
                  <a:t>Spatial multiplexing for high capacity.</a:t>
                </a:r>
              </a:p>
              <a:p>
                <a:pPr lvl="1"/>
                <a:r>
                  <a:rPr lang="en-US" dirty="0"/>
                  <a:t>Cover long distance. </a:t>
                </a:r>
              </a:p>
              <a:p>
                <a:r>
                  <a:rPr lang="en-US" dirty="0"/>
                  <a:t>Benefits (140- 1000 GHz)</a:t>
                </a:r>
              </a:p>
              <a:p>
                <a:pPr lvl="1"/>
                <a:r>
                  <a:rPr lang="en-US" dirty="0"/>
                  <a:t>Large available spectrum, high data rate.</a:t>
                </a:r>
              </a:p>
              <a:p>
                <a:pPr lvl="1"/>
                <a:r>
                  <a:rPr lang="en-US" dirty="0"/>
                  <a:t>Shorter 𝜆: more channels for the same array size.</a:t>
                </a:r>
              </a:p>
              <a:p>
                <a:r>
                  <a:rPr lang="en-US" dirty="0"/>
                  <a:t>Challenge</a:t>
                </a:r>
              </a:p>
              <a:p>
                <a:pPr lvl="1"/>
                <a:r>
                  <a:rPr lang="en-US" dirty="0"/>
                  <a:t>Atmospheric attenuation is high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f>
                      <m:f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l-GR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 </a:t>
                </a:r>
                <a:endParaRPr lang="el-GR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E35E64B-1B0D-4273-AC14-DF09B8A6A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2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8521" y="6417852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sz="4000" dirty="0"/>
              <a:t>mm-wave Communication (140-1000 GHz)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66C1D-1442-42D4-AD89-1186DDA15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69" y="1411436"/>
            <a:ext cx="2249281" cy="240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At 200GHz, CMOS shows </a:t>
            </a:r>
            <a:r>
              <a:rPr lang="en-US" sz="2800" dirty="0">
                <a:solidFill>
                  <a:srgbClr val="FF0000"/>
                </a:solidFill>
              </a:rPr>
              <a:t>9.4</a:t>
            </a:r>
            <a:r>
              <a:rPr lang="en-US" sz="2800" dirty="0"/>
              <a:t>dBm with only </a:t>
            </a:r>
            <a:r>
              <a:rPr lang="en-US" sz="2800" dirty="0">
                <a:solidFill>
                  <a:srgbClr val="FF0000"/>
                </a:solidFill>
              </a:rPr>
              <a:t>1.03%</a:t>
            </a:r>
            <a:r>
              <a:rPr lang="en-US" sz="2800" dirty="0"/>
              <a:t> PAE [2].</a:t>
            </a:r>
          </a:p>
          <a:p>
            <a:r>
              <a:rPr lang="en-US" sz="2800" dirty="0" err="1"/>
              <a:t>SiGe</a:t>
            </a:r>
            <a:r>
              <a:rPr lang="en-US" sz="2800" dirty="0"/>
              <a:t> shows 13.5dBm with ~</a:t>
            </a:r>
            <a:r>
              <a:rPr lang="en-US" sz="28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% drain efficiency [3]</a:t>
            </a:r>
          </a:p>
          <a:p>
            <a:r>
              <a:rPr lang="en-US" sz="2800" dirty="0"/>
              <a:t>GaN demonstrates higher power with &lt;</a:t>
            </a:r>
            <a:r>
              <a:rPr lang="en-US" sz="2800" dirty="0">
                <a:solidFill>
                  <a:srgbClr val="FF0000"/>
                </a:solidFill>
              </a:rPr>
              <a:t>2.4</a:t>
            </a:r>
            <a:r>
              <a:rPr lang="en-US" sz="2800" dirty="0"/>
              <a:t>% peak PAE [4], [5]. </a:t>
            </a:r>
          </a:p>
          <a:p>
            <a:r>
              <a:rPr lang="en-US" sz="2800" dirty="0"/>
              <a:t>InP presented the highest power and efficiency [6]-[18].</a:t>
            </a:r>
          </a:p>
          <a:p>
            <a:r>
              <a:rPr lang="en-US" sz="2800" dirty="0"/>
              <a:t>Key points</a:t>
            </a:r>
          </a:p>
          <a:p>
            <a:pPr lvl="1"/>
            <a:r>
              <a:rPr lang="en-US" sz="2400" dirty="0"/>
              <a:t>Designs are not optimized for the highest PAE at OP</a:t>
            </a:r>
            <a:r>
              <a:rPr lang="en-US" sz="2400" baseline="-25000" dirty="0"/>
              <a:t>1dB</a:t>
            </a:r>
            <a:r>
              <a:rPr lang="en-US" sz="2400" dirty="0"/>
              <a:t>.</a:t>
            </a:r>
            <a:r>
              <a:rPr lang="en-US" sz="2400" baseline="300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PAE at OP</a:t>
            </a:r>
            <a:r>
              <a:rPr lang="en-US" sz="2400" baseline="-25000" dirty="0">
                <a:solidFill>
                  <a:srgbClr val="FF0000"/>
                </a:solidFill>
              </a:rPr>
              <a:t>1dB</a:t>
            </a:r>
            <a:r>
              <a:rPr lang="en-US" sz="2400" dirty="0">
                <a:solidFill>
                  <a:srgbClr val="FF0000"/>
                </a:solidFill>
              </a:rPr>
              <a:t>&lt;3</a:t>
            </a:r>
            <a:r>
              <a:rPr lang="en-US" sz="2400" dirty="0"/>
              <a:t>%</a:t>
            </a:r>
          </a:p>
          <a:p>
            <a:pPr lvl="1"/>
            <a:r>
              <a:rPr lang="en-US" sz="2400" dirty="0"/>
              <a:t>Power measurement accuracy at the linear region is challenging.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Prior Work at G-band </a:t>
            </a:r>
          </a:p>
        </p:txBody>
      </p:sp>
    </p:spTree>
    <p:extLst>
      <p:ext uri="{BB962C8B-B14F-4D97-AF65-F5344CB8AC3E}">
        <p14:creationId xmlns:p14="http://schemas.microsoft.com/office/powerpoint/2010/main" val="51557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Optimize for the highest efficiency at OP</a:t>
            </a:r>
            <a:r>
              <a:rPr lang="en-US" sz="2400" baseline="-25000" dirty="0"/>
              <a:t>1dB</a:t>
            </a:r>
            <a:r>
              <a:rPr lang="en-US" sz="2400" dirty="0"/>
              <a:t>.</a:t>
            </a:r>
          </a:p>
          <a:p>
            <a:r>
              <a:rPr lang="en-US" sz="2400" dirty="0">
                <a:solidFill>
                  <a:srgbClr val="0000FF"/>
                </a:solidFill>
              </a:rPr>
              <a:t>OP</a:t>
            </a:r>
            <a:r>
              <a:rPr lang="en-US" sz="2400" baseline="-25000" dirty="0">
                <a:solidFill>
                  <a:srgbClr val="0000FF"/>
                </a:solidFill>
              </a:rPr>
              <a:t>1dB</a:t>
            </a:r>
            <a:r>
              <a:rPr lang="en-US" sz="2400" dirty="0">
                <a:solidFill>
                  <a:srgbClr val="0000FF"/>
                </a:solidFill>
              </a:rPr>
              <a:t>~17.4dBm, PAE: 6.4% at OP</a:t>
            </a:r>
            <a:r>
              <a:rPr lang="en-US" sz="2400" baseline="-25000" dirty="0">
                <a:solidFill>
                  <a:srgbClr val="0000FF"/>
                </a:solidFill>
              </a:rPr>
              <a:t>1dB</a:t>
            </a:r>
            <a:r>
              <a:rPr lang="en-US" sz="2400" dirty="0">
                <a:solidFill>
                  <a:srgbClr val="0000FF"/>
                </a:solidFill>
              </a:rPr>
              <a:t>, Gain~23dB.</a:t>
            </a:r>
          </a:p>
          <a:p>
            <a:r>
              <a:rPr lang="en-US" sz="2400" dirty="0"/>
              <a:t>Accurate power measurement at the linear region.</a:t>
            </a:r>
          </a:p>
          <a:p>
            <a:r>
              <a:rPr lang="en-US" sz="2400" dirty="0"/>
              <a:t>This amplifier is integrated to a 200GHz transmitter (not published).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This Work (190-210GHz)</a:t>
            </a:r>
          </a:p>
        </p:txBody>
      </p:sp>
      <p:pic>
        <p:nvPicPr>
          <p:cNvPr id="10" name="그림 2">
            <a:extLst>
              <a:ext uri="{FF2B5EF4-FFF2-40B4-BE49-F238E27FC236}">
                <a16:creationId xmlns:a16="http://schemas.microsoft.com/office/drawing/2014/main" id="{59848058-9BC2-4990-BD6F-438D721D8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3992" y="3232762"/>
            <a:ext cx="6328159" cy="2726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51E626-8E9A-425B-9664-340A2F41B131}"/>
              </a:ext>
            </a:extLst>
          </p:cNvPr>
          <p:cNvSpPr txBox="1"/>
          <p:nvPr/>
        </p:nvSpPr>
        <p:spPr>
          <a:xfrm>
            <a:off x="2447958" y="2941685"/>
            <a:ext cx="183255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2,900 x 1,200 (um</a:t>
            </a:r>
            <a:r>
              <a:rPr lang="en-US" sz="16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12D6DE-DC1F-4615-81A1-5636EA7FCBF7}"/>
              </a:ext>
            </a:extLst>
          </p:cNvPr>
          <p:cNvSpPr/>
          <p:nvPr/>
        </p:nvSpPr>
        <p:spPr>
          <a:xfrm>
            <a:off x="7877565" y="3549545"/>
            <a:ext cx="697628" cy="3139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highlight>
                  <a:srgbClr val="FFFF00"/>
                </a:highlight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4 cells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4A13E-1981-4D2D-8ABA-6F2785ED194B}"/>
              </a:ext>
            </a:extLst>
          </p:cNvPr>
          <p:cNvSpPr/>
          <p:nvPr/>
        </p:nvSpPr>
        <p:spPr>
          <a:xfrm>
            <a:off x="6617844" y="3232761"/>
            <a:ext cx="2084307" cy="2726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ECE14B-573F-44B8-B677-69FFD450A713}"/>
              </a:ext>
            </a:extLst>
          </p:cNvPr>
          <p:cNvSpPr/>
          <p:nvPr/>
        </p:nvSpPr>
        <p:spPr bwMode="auto">
          <a:xfrm>
            <a:off x="6820319" y="3232760"/>
            <a:ext cx="1508472" cy="281883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  this work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8EBC92-EC73-4C20-A53C-F76E2F02AEAB}"/>
              </a:ext>
            </a:extLst>
          </p:cNvPr>
          <p:cNvSpPr/>
          <p:nvPr/>
        </p:nvSpPr>
        <p:spPr bwMode="auto">
          <a:xfrm>
            <a:off x="2921197" y="5864570"/>
            <a:ext cx="4269823" cy="4909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200GHz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transmitter, not published 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6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35E64B-1B0D-4273-AC14-DF09B8A6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Mm-wave amplifier requires fast technologies.  </a:t>
            </a:r>
          </a:p>
          <a:p>
            <a:r>
              <a:rPr lang="en-US" sz="2800" dirty="0"/>
              <a:t>f</a:t>
            </a:r>
            <a:r>
              <a:rPr lang="en-US" sz="2800" baseline="-25000" dirty="0"/>
              <a:t>max</a:t>
            </a:r>
            <a:r>
              <a:rPr lang="en-US" sz="2800" dirty="0"/>
              <a:t>=650GHz.</a:t>
            </a:r>
            <a:endParaRPr lang="en-US" dirty="0"/>
          </a:p>
          <a:p>
            <a:r>
              <a:rPr lang="en-US" sz="2800" dirty="0" err="1"/>
              <a:t>BV</a:t>
            </a:r>
            <a:r>
              <a:rPr lang="en-US" sz="2800" baseline="-25000" dirty="0" err="1"/>
              <a:t>CEo</a:t>
            </a:r>
            <a:r>
              <a:rPr lang="en-US" sz="2800" dirty="0"/>
              <a:t>=4.5V.</a:t>
            </a:r>
          </a:p>
          <a:p>
            <a:r>
              <a:rPr lang="en-US" sz="2800" dirty="0" err="1"/>
              <a:t>J</a:t>
            </a:r>
            <a:r>
              <a:rPr lang="en-US" sz="2800" baseline="-25000" dirty="0" err="1"/>
              <a:t>max</a:t>
            </a:r>
            <a:r>
              <a:rPr lang="en-US" sz="2800" dirty="0"/>
              <a:t>=3mA/µm.</a:t>
            </a:r>
          </a:p>
          <a:p>
            <a:r>
              <a:rPr lang="en-US" sz="2800" dirty="0"/>
              <a:t>Four Au interconnect.</a:t>
            </a:r>
          </a:p>
          <a:p>
            <a:r>
              <a:rPr lang="en-US" sz="2800" dirty="0"/>
              <a:t>MIM cap (0.3fF/µm2).</a:t>
            </a:r>
          </a:p>
          <a:p>
            <a:r>
              <a:rPr lang="en-US" sz="2800" dirty="0"/>
              <a:t>TFR (50</a:t>
            </a:r>
            <a:r>
              <a:rPr lang="el-GR" sz="2800" dirty="0"/>
              <a:t>Ω/</a:t>
            </a:r>
            <a:r>
              <a:rPr lang="en-US" sz="2800" dirty="0"/>
              <a:t>square).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A220E-A9F8-4506-9FA5-B1E57C46B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2D353E-8D49-4A82-9CCA-763E158A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485" y="75023"/>
            <a:ext cx="9896915" cy="914400"/>
          </a:xfrm>
        </p:spPr>
        <p:txBody>
          <a:bodyPr/>
          <a:lstStyle/>
          <a:p>
            <a:r>
              <a:rPr lang="en-US" dirty="0"/>
              <a:t>250nm InP HBT Process (Teledyne</a:t>
            </a:r>
            <a:r>
              <a:rPr lang="en-US" baseline="30000" dirty="0"/>
              <a:t> </a:t>
            </a:r>
            <a:r>
              <a:rPr lang="en-US" dirty="0"/>
              <a:t>[6])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E2EAE0-61BC-4C6E-B792-5E8EC5EBD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57120"/>
            <a:ext cx="3768710" cy="3993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47A6BA-FDDE-46C9-B7CF-B988E8ABB3E3}"/>
              </a:ext>
            </a:extLst>
          </p:cNvPr>
          <p:cNvSpPr/>
          <p:nvPr/>
        </p:nvSpPr>
        <p:spPr>
          <a:xfrm>
            <a:off x="5682441" y="5695823"/>
            <a:ext cx="44834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Cross section of TSC250 IC</a:t>
            </a:r>
            <a:endParaRPr lang="en-US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Four stages amplifier.</a:t>
            </a:r>
          </a:p>
          <a:p>
            <a:r>
              <a:rPr lang="en-US" sz="2000" dirty="0"/>
              <a:t>Combine four power cells.</a:t>
            </a:r>
          </a:p>
          <a:p>
            <a:r>
              <a:rPr lang="en-US" sz="2000" dirty="0"/>
              <a:t>Driver scaling sustains good PAE.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55C1F-625E-4118-BDD5-69A516C031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/>
              <a:t>Power combining techniques </a:t>
            </a:r>
          </a:p>
          <a:p>
            <a:pPr lvl="1"/>
            <a:r>
              <a:rPr lang="en-US" sz="1800" dirty="0"/>
              <a:t>Parallel combining: 4:1 transmission line combiner.</a:t>
            </a:r>
          </a:p>
          <a:p>
            <a:pPr lvl="1"/>
            <a:r>
              <a:rPr lang="en-US" sz="1800" dirty="0"/>
              <a:t>Series combiner: stacked unit cell.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Amplifier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C3A76-F4E8-4ECF-91AA-C320D87058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 bwMode="auto">
          <a:xfrm>
            <a:off x="8100401" y="2812322"/>
            <a:ext cx="2650148" cy="3386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B3C62-1C8C-4088-BCC4-3628D6317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150" y="2924847"/>
            <a:ext cx="3963895" cy="31629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222815-8737-437D-A5C2-BDB09BC9834F}"/>
              </a:ext>
            </a:extLst>
          </p:cNvPr>
          <p:cNvSpPr/>
          <p:nvPr/>
        </p:nvSpPr>
        <p:spPr>
          <a:xfrm>
            <a:off x="5887896" y="4403016"/>
            <a:ext cx="231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imesNewRoman"/>
              </a:rPr>
              <a:t>48-</a:t>
            </a:r>
            <a:r>
              <a:rPr lang="el-GR" dirty="0">
                <a:latin typeface="StandardSymL"/>
              </a:rPr>
              <a:t>μ</a:t>
            </a:r>
            <a:r>
              <a:rPr lang="en-US" dirty="0">
                <a:latin typeface="TimesNewRoman"/>
              </a:rPr>
              <a:t>m HBT periphery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B94E53-B93B-4307-BC64-8D7B21DEDE9D}"/>
              </a:ext>
            </a:extLst>
          </p:cNvPr>
          <p:cNvSpPr/>
          <p:nvPr/>
        </p:nvSpPr>
        <p:spPr>
          <a:xfrm>
            <a:off x="5887896" y="4984905"/>
            <a:ext cx="231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imesNewRoman"/>
              </a:rPr>
              <a:t>24-</a:t>
            </a:r>
            <a:r>
              <a:rPr lang="el-GR" dirty="0">
                <a:latin typeface="StandardSymL"/>
              </a:rPr>
              <a:t>μ</a:t>
            </a:r>
            <a:r>
              <a:rPr lang="en-US" dirty="0">
                <a:latin typeface="TimesNewRoman"/>
              </a:rPr>
              <a:t>m HBT periphery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110A4A-F1CE-441D-9E20-E889B130DF21}"/>
              </a:ext>
            </a:extLst>
          </p:cNvPr>
          <p:cNvSpPr/>
          <p:nvPr/>
        </p:nvSpPr>
        <p:spPr>
          <a:xfrm>
            <a:off x="5887896" y="5597756"/>
            <a:ext cx="231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TimesNewRoman"/>
              </a:rPr>
              <a:t>24-</a:t>
            </a:r>
            <a:r>
              <a:rPr lang="el-GR" dirty="0">
                <a:latin typeface="StandardSymL"/>
              </a:rPr>
              <a:t>μ</a:t>
            </a:r>
            <a:r>
              <a:rPr lang="en-US" dirty="0">
                <a:latin typeface="TimesNewRoman"/>
              </a:rPr>
              <a:t>m HBT periphery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9D290A-9B55-4CE8-86A9-EB512C07B390}"/>
              </a:ext>
            </a:extLst>
          </p:cNvPr>
          <p:cNvSpPr/>
          <p:nvPr/>
        </p:nvSpPr>
        <p:spPr>
          <a:xfrm>
            <a:off x="5887896" y="3481001"/>
            <a:ext cx="2311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"/>
              </a:rPr>
              <a:t>96</a:t>
            </a:r>
            <a:r>
              <a:rPr lang="el-GR" dirty="0">
                <a:latin typeface="TimesNewRoman"/>
              </a:rPr>
              <a:t>-</a:t>
            </a:r>
            <a:r>
              <a:rPr lang="el-GR" dirty="0">
                <a:latin typeface="StandardSymL"/>
              </a:rPr>
              <a:t>μ</a:t>
            </a:r>
            <a:r>
              <a:rPr lang="en-US" dirty="0">
                <a:latin typeface="TimesNewRoman"/>
              </a:rPr>
              <a:t>m HBT periphery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75D09E-1F11-42D3-B1AB-9D1C038AB300}"/>
              </a:ext>
            </a:extLst>
          </p:cNvPr>
          <p:cNvSpPr/>
          <p:nvPr/>
        </p:nvSpPr>
        <p:spPr>
          <a:xfrm>
            <a:off x="689942" y="6128960"/>
            <a:ext cx="3681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Amplifier micrograph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BA322-174E-4F46-9D9B-95A7A35AAF05}"/>
              </a:ext>
            </a:extLst>
          </p:cNvPr>
          <p:cNvSpPr/>
          <p:nvPr/>
        </p:nvSpPr>
        <p:spPr>
          <a:xfrm>
            <a:off x="7327719" y="6160830"/>
            <a:ext cx="34228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Amplifier block diagram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7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E7F6AF-FAB7-4F26-ACEA-548A9C8E7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CB architecture with finite base impedance.</a:t>
            </a:r>
          </a:p>
          <a:p>
            <a:pPr lvl="1"/>
            <a:r>
              <a:rPr lang="en-US" sz="2000" dirty="0">
                <a:solidFill>
                  <a:srgbClr val="0000FF"/>
                </a:solidFill>
              </a:rPr>
              <a:t>Superior PAE at OP</a:t>
            </a:r>
            <a:r>
              <a:rPr lang="en-US" sz="2000" baseline="-25000" dirty="0">
                <a:solidFill>
                  <a:srgbClr val="0000FF"/>
                </a:solidFill>
              </a:rPr>
              <a:t>1dB</a:t>
            </a:r>
            <a:r>
              <a:rPr lang="en-US" sz="2000" dirty="0"/>
              <a:t>, compared to CE or grounded CB, </a:t>
            </a:r>
            <a:br>
              <a:rPr lang="en-US" sz="2000" dirty="0"/>
            </a:br>
            <a:r>
              <a:rPr lang="en-US" sz="2000" dirty="0"/>
              <a:t>due to the feedback linearization [14].</a:t>
            </a:r>
          </a:p>
          <a:p>
            <a:r>
              <a:rPr lang="en-US" sz="2000" dirty="0"/>
              <a:t>Base capacitances</a:t>
            </a:r>
          </a:p>
          <a:p>
            <a:pPr lvl="1"/>
            <a:r>
              <a:rPr lang="en-US" sz="2000" dirty="0"/>
              <a:t>Maximum value: limited by the self resonance frequency.</a:t>
            </a:r>
          </a:p>
          <a:p>
            <a:pPr lvl="1"/>
            <a:r>
              <a:rPr lang="en-US" sz="2000" dirty="0"/>
              <a:t>Minimum value: limited by the acceptable gain.</a:t>
            </a:r>
          </a:p>
          <a:p>
            <a:r>
              <a:rPr lang="en-US" sz="2000" dirty="0"/>
              <a:t>Shunt transmission lines tunes the transistor parasitics.</a:t>
            </a:r>
          </a:p>
          <a:p>
            <a:r>
              <a:rPr lang="en-US" sz="2000" dirty="0"/>
              <a:t>Each cell requires ~29</a:t>
            </a:r>
            <a:r>
              <a:rPr lang="en-US" sz="2000" dirty="0">
                <a:latin typeface="Symbol" panose="05050102010706020507" pitchFamily="18" charset="2"/>
              </a:rPr>
              <a:t>W </a:t>
            </a:r>
            <a:r>
              <a:rPr lang="en-US" sz="2000" dirty="0"/>
              <a:t>load impedance.</a:t>
            </a:r>
          </a:p>
          <a:p>
            <a:r>
              <a:rPr lang="en-US" sz="2000" dirty="0"/>
              <a:t>Matching considerations</a:t>
            </a:r>
          </a:p>
          <a:p>
            <a:pPr lvl="1"/>
            <a:r>
              <a:rPr lang="en-US" sz="2000" dirty="0"/>
              <a:t>Staggered tuning for better bandwidth.</a:t>
            </a:r>
          </a:p>
          <a:p>
            <a:pPr lvl="1"/>
            <a:r>
              <a:rPr lang="en-US" sz="2000" dirty="0"/>
              <a:t>Input impedances are close to the loadline of the driver</a:t>
            </a:r>
            <a:br>
              <a:rPr lang="en-US" sz="2000" dirty="0"/>
            </a:br>
            <a:r>
              <a:rPr lang="en-US" sz="2000" dirty="0"/>
              <a:t>to ensure proper saturation.</a:t>
            </a:r>
          </a:p>
          <a:p>
            <a:pPr lvl="1"/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6204B-6E21-4667-80BB-AAB6CA7F8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3EF114-BD19-4E49-AF11-C346593B86D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CAED9-8048-4618-8556-765BC11F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Cell Design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973DF-FD6D-4A4B-86DE-78536580A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51" t="9507" r="10556" b="7849"/>
          <a:stretch/>
        </p:blipFill>
        <p:spPr>
          <a:xfrm>
            <a:off x="9399318" y="352503"/>
            <a:ext cx="1619752" cy="2056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F78DC2-8B2A-463A-9C78-09C5E1B71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078" y="3071638"/>
            <a:ext cx="3998708" cy="32593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8B682A-0109-4BAE-9A7B-3D62A8FE9B1A}"/>
              </a:ext>
            </a:extLst>
          </p:cNvPr>
          <p:cNvSpPr/>
          <p:nvPr/>
        </p:nvSpPr>
        <p:spPr>
          <a:xfrm>
            <a:off x="7794032" y="5435806"/>
            <a:ext cx="549868" cy="435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96C59E-6D16-45D1-B20E-466BCA3524A6}"/>
              </a:ext>
            </a:extLst>
          </p:cNvPr>
          <p:cNvCxnSpPr/>
          <p:nvPr/>
        </p:nvCxnSpPr>
        <p:spPr>
          <a:xfrm flipV="1">
            <a:off x="9247068" y="2895173"/>
            <a:ext cx="0" cy="3529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B57E6-A128-4562-88FB-8BFF35D01D8D}"/>
              </a:ext>
            </a:extLst>
          </p:cNvPr>
          <p:cNvSpPr/>
          <p:nvPr/>
        </p:nvSpPr>
        <p:spPr>
          <a:xfrm>
            <a:off x="8214676" y="2730971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ZL~29</a:t>
            </a:r>
            <a:r>
              <a:rPr lang="en-US" dirty="0">
                <a:latin typeface="Symbol" panose="05050102010706020507" pitchFamily="18" charset="2"/>
              </a:rPr>
              <a:t>W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CA83B-F0B5-48AB-A2D4-ECD67220365E}"/>
              </a:ext>
            </a:extLst>
          </p:cNvPr>
          <p:cNvSpPr/>
          <p:nvPr/>
        </p:nvSpPr>
        <p:spPr>
          <a:xfrm>
            <a:off x="9833906" y="6230306"/>
            <a:ext cx="2844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Power cell schematic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79C25-52D7-46D2-8464-E95F0C448319}"/>
              </a:ext>
            </a:extLst>
          </p:cNvPr>
          <p:cNvSpPr/>
          <p:nvPr/>
        </p:nvSpPr>
        <p:spPr>
          <a:xfrm>
            <a:off x="8835610" y="2368151"/>
            <a:ext cx="2844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Transistor footprint with cap</a:t>
            </a:r>
            <a:endParaRPr lang="en-US" sz="16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70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C46E9B-2051-418B-8076-4756EC1C9B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Transmission line combiners have low loss and very compact [14], [15], [17].</a:t>
                </a:r>
                <a:endParaRPr lang="en-US" sz="2000" dirty="0"/>
              </a:p>
              <a:p>
                <a:r>
                  <a:rPr lang="en-US" sz="2000" dirty="0"/>
                  <a:t>Low loss 4:1 transmission line combiner.</a:t>
                </a:r>
              </a:p>
              <a:p>
                <a:r>
                  <a:rPr lang="en-US" sz="2000" dirty="0"/>
                  <a:t>Combiner transforms 50</a:t>
                </a:r>
                <a:r>
                  <a:rPr lang="en-US" sz="2000" dirty="0">
                    <a:latin typeface="Symbol" panose="05050102010706020507" pitchFamily="18" charset="2"/>
                  </a:rPr>
                  <a:t>W</a:t>
                </a:r>
                <a:r>
                  <a:rPr lang="en-US" sz="2000" dirty="0"/>
                  <a:t> to the required loadline impedance for each cell (~29</a:t>
                </a:r>
                <a:r>
                  <a:rPr lang="en-US" sz="2000" dirty="0">
                    <a:latin typeface="Symbol" panose="05050102010706020507" pitchFamily="18" charset="2"/>
                  </a:rPr>
                  <a:t>W) </a:t>
                </a:r>
                <a:r>
                  <a:rPr lang="en-US" sz="2000" dirty="0"/>
                  <a:t>using a single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/4 transmission line. </a:t>
                </a:r>
              </a:p>
              <a:p>
                <a:r>
                  <a:rPr lang="en-US" sz="2000" dirty="0"/>
                  <a:t>Each two cells are combined by a TL with negligible electrical length.</a:t>
                </a:r>
              </a:p>
              <a:p>
                <a:r>
                  <a:rPr lang="en-US" sz="2000" dirty="0"/>
                  <a:t>The required impedance for the two combined cells is 29/2</a:t>
                </a:r>
                <a:r>
                  <a:rPr lang="en-US" sz="2000" dirty="0">
                    <a:latin typeface="Symbol" panose="05050102010706020507" pitchFamily="18" charset="2"/>
                  </a:rPr>
                  <a:t>W.</a:t>
                </a:r>
              </a:p>
              <a:p>
                <a:r>
                  <a:rPr lang="en-US" sz="2000" dirty="0"/>
                  <a:t>The quarter line’s impedance is chosen to transform 100</a:t>
                </a:r>
                <a:r>
                  <a:rPr lang="en-US" sz="2000" dirty="0">
                    <a:latin typeface="Symbol" panose="05050102010706020507" pitchFamily="18" charset="2"/>
                  </a:rPr>
                  <a:t>W </a:t>
                </a:r>
                <a:r>
                  <a:rPr lang="en-US" sz="2000" dirty="0"/>
                  <a:t>to 29/2</a:t>
                </a:r>
                <a:r>
                  <a:rPr lang="en-US" sz="2000" dirty="0">
                    <a:latin typeface="Symbol" panose="05050102010706020507" pitchFamily="18" charset="2"/>
                  </a:rPr>
                  <a:t>W.</a:t>
                </a:r>
                <a:r>
                  <a:rPr lang="en-US" sz="2000" dirty="0"/>
                  <a:t>  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AC46E9B-2051-418B-8076-4756EC1C9B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E62A65CF-9022-47A1-A5F8-411C2D94C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Combiner Design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5C88C1-2159-4280-9FA6-2FD9BA14E8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0617" y="3780431"/>
            <a:ext cx="4118933" cy="2731727"/>
          </a:xfrm>
          <a:prstGeom prst="rect">
            <a:avLst/>
          </a:prstGeom>
        </p:spPr>
      </p:pic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149437E-2625-43A5-BFF7-78E71CE0E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8149" y="6512158"/>
            <a:ext cx="2844800" cy="365125"/>
          </a:xfrm>
        </p:spPr>
        <p:txBody>
          <a:bodyPr/>
          <a:lstStyle/>
          <a:p>
            <a:fld id="{093EF114-BD19-4E49-AF11-C346593B86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22813"/>
      </p:ext>
    </p:extLst>
  </p:cSld>
  <p:clrMapOvr>
    <a:masterClrMapping/>
  </p:clrMapOvr>
</p:sld>
</file>

<file path=ppt/theme/theme1.xml><?xml version="1.0" encoding="utf-8"?>
<a:theme xmlns:a="http://schemas.openxmlformats.org/drawingml/2006/main" name="IMS2017_OP_r1a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S2017_OP_r1ac" id="{E254AC6C-FA64-4698-934A-7A976E7E81ED}" vid="{877A9143-CBFC-4C11-BE25-6AA951D0C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16551</TotalTime>
  <Words>2522</Words>
  <Application>Microsoft Office PowerPoint</Application>
  <PresentationFormat>Widescreen</PresentationFormat>
  <Paragraphs>316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Franklin Gothic Book</vt:lpstr>
      <vt:lpstr>StandardSymL</vt:lpstr>
      <vt:lpstr>Symbol</vt:lpstr>
      <vt:lpstr>TimesNewRoman</vt:lpstr>
      <vt:lpstr>IMS2017_OP_r1ac</vt:lpstr>
      <vt:lpstr>KGPlot</vt:lpstr>
      <vt:lpstr>PowerPoint Presentation</vt:lpstr>
      <vt:lpstr>Outline</vt:lpstr>
      <vt:lpstr>mm-wave Communication (140-1000 GHz)</vt:lpstr>
      <vt:lpstr>Prior Work at G-band </vt:lpstr>
      <vt:lpstr>This Work (190-210GHz)</vt:lpstr>
      <vt:lpstr>250nm InP HBT Process (Teledyne [6])</vt:lpstr>
      <vt:lpstr>Power Amplifier Design</vt:lpstr>
      <vt:lpstr>Power Cell Design</vt:lpstr>
      <vt:lpstr>Combiner Design </vt:lpstr>
      <vt:lpstr>Driver Cell Design</vt:lpstr>
      <vt:lpstr>Measurement Results: s-parameters </vt:lpstr>
      <vt:lpstr>Power Measurement: literature </vt:lpstr>
      <vt:lpstr>Proposed Approach: setup </vt:lpstr>
      <vt:lpstr>Calibration phase </vt:lpstr>
      <vt:lpstr>Measurement Phase</vt:lpstr>
      <vt:lpstr>Pros of this measurement approach</vt:lpstr>
      <vt:lpstr>Power Measurement Results</vt:lpstr>
      <vt:lpstr>Power Measurement Results</vt:lpstr>
      <vt:lpstr>State-of-the-art results </vt:lpstr>
      <vt:lpstr>Summary</vt:lpstr>
      <vt:lpstr>Acknowledgement  </vt:lpstr>
      <vt:lpstr>PowerPoint Presentation</vt:lpstr>
      <vt:lpstr>References</vt:lpstr>
      <vt:lpstr>DC Bias Lines and Power Supply Oscillations</vt:lpstr>
      <vt:lpstr>Measurement accuracy</vt:lpstr>
      <vt:lpstr>Measurement accuracy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sleistner</dc:creator>
  <cp:lastModifiedBy>Ahmed Ahmed</cp:lastModifiedBy>
  <cp:revision>703</cp:revision>
  <cp:lastPrinted>2015-10-12T17:01:40Z</cp:lastPrinted>
  <dcterms:created xsi:type="dcterms:W3CDTF">2011-11-17T21:50:28Z</dcterms:created>
  <dcterms:modified xsi:type="dcterms:W3CDTF">2021-05-04T02:12:21Z</dcterms:modified>
</cp:coreProperties>
</file>