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7" r:id="rId2"/>
  </p:sldMasterIdLst>
  <p:notesMasterIdLst>
    <p:notesMasterId r:id="rId40"/>
  </p:notesMasterIdLst>
  <p:handoutMasterIdLst>
    <p:handoutMasterId r:id="rId41"/>
  </p:handoutMasterIdLst>
  <p:sldIdLst>
    <p:sldId id="318" r:id="rId3"/>
    <p:sldId id="420" r:id="rId4"/>
    <p:sldId id="372" r:id="rId5"/>
    <p:sldId id="373" r:id="rId6"/>
    <p:sldId id="380" r:id="rId7"/>
    <p:sldId id="374" r:id="rId8"/>
    <p:sldId id="384" r:id="rId9"/>
    <p:sldId id="394" r:id="rId10"/>
    <p:sldId id="388" r:id="rId11"/>
    <p:sldId id="393" r:id="rId12"/>
    <p:sldId id="421" r:id="rId13"/>
    <p:sldId id="422" r:id="rId14"/>
    <p:sldId id="401" r:id="rId15"/>
    <p:sldId id="402" r:id="rId16"/>
    <p:sldId id="282" r:id="rId17"/>
    <p:sldId id="423" r:id="rId18"/>
    <p:sldId id="327" r:id="rId19"/>
    <p:sldId id="336" r:id="rId20"/>
    <p:sldId id="404" r:id="rId21"/>
    <p:sldId id="406" r:id="rId22"/>
    <p:sldId id="407" r:id="rId23"/>
    <p:sldId id="337" r:id="rId24"/>
    <p:sldId id="340" r:id="rId25"/>
    <p:sldId id="342" r:id="rId26"/>
    <p:sldId id="351" r:id="rId27"/>
    <p:sldId id="346" r:id="rId28"/>
    <p:sldId id="349" r:id="rId29"/>
    <p:sldId id="424" r:id="rId30"/>
    <p:sldId id="409" r:id="rId31"/>
    <p:sldId id="410" r:id="rId32"/>
    <p:sldId id="411" r:id="rId33"/>
    <p:sldId id="414" r:id="rId34"/>
    <p:sldId id="357" r:id="rId35"/>
    <p:sldId id="413" r:id="rId36"/>
    <p:sldId id="367" r:id="rId37"/>
    <p:sldId id="385" r:id="rId38"/>
    <p:sldId id="356" r:id="rId39"/>
  </p:sldIdLst>
  <p:sldSz cx="12192000" cy="6858000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FFFF"/>
    <a:srgbClr val="DDDDDD"/>
    <a:srgbClr val="969696"/>
    <a:srgbClr val="FFFFCC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24" autoAdjust="0"/>
  </p:normalViewPr>
  <p:slideViewPr>
    <p:cSldViewPr>
      <p:cViewPr varScale="1">
        <p:scale>
          <a:sx n="119" d="100"/>
          <a:sy n="119" d="100"/>
        </p:scale>
        <p:origin x="96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64"/>
    </p:cViewPr>
  </p:sorterViewPr>
  <p:notesViewPr>
    <p:cSldViewPr>
      <p:cViewPr varScale="1">
        <p:scale>
          <a:sx n="90" d="100"/>
          <a:sy n="90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5" Type="http://schemas.openxmlformats.org/officeDocument/2006/relationships/image" Target="../media/image15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12" Type="http://schemas.openxmlformats.org/officeDocument/2006/relationships/image" Target="../media/image121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20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588" y="461963"/>
            <a:ext cx="7002463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73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92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06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479425"/>
            <a:ext cx="725011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59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51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0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09300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0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87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4644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6858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dwell@ece.ucsb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8.jpeg"/><Relationship Id="rId7" Type="http://schemas.openxmlformats.org/officeDocument/2006/relationships/image" Target="../media/image55.wmf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72.jpeg"/><Relationship Id="rId4" Type="http://schemas.openxmlformats.org/officeDocument/2006/relationships/image" Target="../media/image68.jpeg"/><Relationship Id="rId9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wmf"/><Relationship Id="rId18" Type="http://schemas.openxmlformats.org/officeDocument/2006/relationships/image" Target="../media/image91.jpeg"/><Relationship Id="rId26" Type="http://schemas.openxmlformats.org/officeDocument/2006/relationships/oleObject" Target="../embeddings/oleObject21.bin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94.jpeg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90.jpeg"/><Relationship Id="rId25" Type="http://schemas.openxmlformats.org/officeDocument/2006/relationships/image" Target="../media/image79.wmf"/><Relationship Id="rId33" Type="http://schemas.openxmlformats.org/officeDocument/2006/relationships/image" Target="../media/image9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9.jpeg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20.bin"/><Relationship Id="rId32" Type="http://schemas.openxmlformats.org/officeDocument/2006/relationships/image" Target="../media/image82.wmf"/><Relationship Id="rId37" Type="http://schemas.openxmlformats.org/officeDocument/2006/relationships/image" Target="../media/image83.wmf"/><Relationship Id="rId5" Type="http://schemas.openxmlformats.org/officeDocument/2006/relationships/image" Target="../media/image86.jpeg"/><Relationship Id="rId15" Type="http://schemas.openxmlformats.org/officeDocument/2006/relationships/image" Target="../media/image88.jpeg"/><Relationship Id="rId23" Type="http://schemas.openxmlformats.org/officeDocument/2006/relationships/image" Target="../media/image78.wmf"/><Relationship Id="rId28" Type="http://schemas.openxmlformats.org/officeDocument/2006/relationships/image" Target="../media/image92.jpeg"/><Relationship Id="rId36" Type="http://schemas.openxmlformats.org/officeDocument/2006/relationships/oleObject" Target="../embeddings/oleObject24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3.bin"/><Relationship Id="rId4" Type="http://schemas.openxmlformats.org/officeDocument/2006/relationships/image" Target="../media/image85.jpeg"/><Relationship Id="rId9" Type="http://schemas.openxmlformats.org/officeDocument/2006/relationships/image" Target="../media/image74.wmf"/><Relationship Id="rId14" Type="http://schemas.openxmlformats.org/officeDocument/2006/relationships/image" Target="../media/image87.jpeg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80.wmf"/><Relationship Id="rId30" Type="http://schemas.openxmlformats.org/officeDocument/2006/relationships/image" Target="../media/image81.wmf"/><Relationship Id="rId35" Type="http://schemas.openxmlformats.org/officeDocument/2006/relationships/image" Target="../media/image95.jpeg"/><Relationship Id="rId8" Type="http://schemas.openxmlformats.org/officeDocument/2006/relationships/oleObject" Target="../embeddings/oleObject14.bin"/><Relationship Id="rId3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99.wmf"/><Relationship Id="rId18" Type="http://schemas.openxmlformats.org/officeDocument/2006/relationships/image" Target="../media/image100.wmf"/><Relationship Id="rId3" Type="http://schemas.openxmlformats.org/officeDocument/2006/relationships/image" Target="../media/image104.jpeg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106.jpeg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png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5.jpeg"/><Relationship Id="rId11" Type="http://schemas.openxmlformats.org/officeDocument/2006/relationships/image" Target="../media/image98.wmf"/><Relationship Id="rId24" Type="http://schemas.openxmlformats.org/officeDocument/2006/relationships/image" Target="../media/image103.wmf"/><Relationship Id="rId5" Type="http://schemas.openxmlformats.org/officeDocument/2006/relationships/image" Target="../media/image96.wmf"/><Relationship Id="rId15" Type="http://schemas.openxmlformats.org/officeDocument/2006/relationships/image" Target="../media/image108.jpeg"/><Relationship Id="rId23" Type="http://schemas.openxmlformats.org/officeDocument/2006/relationships/oleObject" Target="../embeddings/oleObject32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7.wmf"/><Relationship Id="rId14" Type="http://schemas.openxmlformats.org/officeDocument/2006/relationships/image" Target="../media/image107.jpeg"/><Relationship Id="rId22" Type="http://schemas.openxmlformats.org/officeDocument/2006/relationships/image" Target="../media/image10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14.wmf"/><Relationship Id="rId17" Type="http://schemas.openxmlformats.org/officeDocument/2006/relationships/image" Target="../media/image122.jpg"/><Relationship Id="rId25" Type="http://schemas.openxmlformats.org/officeDocument/2006/relationships/image" Target="../media/image12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6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3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119.wmf"/><Relationship Id="rId10" Type="http://schemas.openxmlformats.org/officeDocument/2006/relationships/image" Target="../media/image113.wmf"/><Relationship Id="rId19" Type="http://schemas.openxmlformats.org/officeDocument/2006/relationships/image" Target="../media/image117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5.wmf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1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2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13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7.jpeg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jpg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160.wmf"/><Relationship Id="rId26" Type="http://schemas.openxmlformats.org/officeDocument/2006/relationships/image" Target="../media/image164.wmf"/><Relationship Id="rId3" Type="http://schemas.openxmlformats.org/officeDocument/2006/relationships/image" Target="../media/image165.jpeg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163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166.jpe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158.wmf"/><Relationship Id="rId22" Type="http://schemas.openxmlformats.org/officeDocument/2006/relationships/image" Target="../media/image16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Relationship Id="rId9" Type="http://schemas.openxmlformats.org/officeDocument/2006/relationships/image" Target="../media/image16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9.wmf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jpeg"/><Relationship Id="rId9" Type="http://schemas.openxmlformats.org/officeDocument/2006/relationships/image" Target="../media/image20.wmf"/><Relationship Id="rId14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6.jpg"/><Relationship Id="rId4" Type="http://schemas.openxmlformats.org/officeDocument/2006/relationships/image" Target="../media/image17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1"/>
            <a:ext cx="10363200" cy="761999"/>
          </a:xfrm>
        </p:spPr>
        <p:txBody>
          <a:bodyPr/>
          <a:lstStyle/>
          <a:p>
            <a:r>
              <a:rPr lang="en-US" dirty="0"/>
              <a:t>Transistors for 100-300GHz Wireless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8938"/>
            <a:ext cx="10363200" cy="1723549"/>
          </a:xfrm>
        </p:spPr>
        <p:txBody>
          <a:bodyPr/>
          <a:lstStyle/>
          <a:p>
            <a:r>
              <a:rPr lang="en-US" dirty="0"/>
              <a:t>Mark Rodwell, Brian Markman, Yihao Fang,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Logan </a:t>
            </a:r>
            <a:r>
              <a:rPr lang="en-US" dirty="0"/>
              <a:t>Whitaker, Hsin-Ying Tseng, A. S. H. Ahmed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University of California, Santa Barbara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  <a:hlinkClick r:id="rId2"/>
              </a:rPr>
              <a:t>rodwell@ece.ucsb.edu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94488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was supported in part by the Semiconductor Research Corporation (SRC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DARPA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10439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Plenary, ESSCIRC 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ESSDERC 2021 European Solid-state Circuits and Devices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Conference, Grenoble and online.</a:t>
            </a:r>
            <a:b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15, 2021.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8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Where the IC designer can't help us.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69549"/>
            <a:ext cx="115062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mm-wave transistor gain </a:t>
            </a: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low: gain-boosting is common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Common-source vs. common-gate.  </a:t>
            </a:r>
            <a:b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Capacitive neutralization.  Controlled positive feedback </a:t>
            </a:r>
            <a:r>
              <a:rPr lang="en-US" sz="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(Singhakowinta, Int. J. Electronics, 1966</a:t>
            </a:r>
            <a:r>
              <a:rPr lang="en-US" sz="9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circuits don't improve the parameters that matter the most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circuit* doesn't change the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 minimum cascaded noise </a:t>
            </a:r>
            <a:r>
              <a:rPr lang="en-US" sz="240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en-US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(Haus, Adler, Proc. IRE, 1958)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circuit* doesn't change the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efficiency vs. added power curve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39531"/>
            <a:ext cx="3776472" cy="1475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400800"/>
            <a:ext cx="11049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*If lossless, and given the correct source and load impedances.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368" y="5743419"/>
                <a:ext cx="57912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𝑐𝑎𝑠𝑐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8" y="5743419"/>
                <a:ext cx="5791200" cy="424796"/>
              </a:xfrm>
              <a:prstGeom prst="rect">
                <a:avLst/>
              </a:prstGeom>
              <a:blipFill>
                <a:blip r:embed="rId3"/>
                <a:stretch>
                  <a:fillRect t="-144286" b="-2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62400"/>
            <a:ext cx="3763398" cy="26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2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1974"/>
            <a:ext cx="11811000" cy="398463"/>
          </a:xfrm>
        </p:spPr>
        <p:txBody>
          <a:bodyPr/>
          <a:lstStyle/>
          <a:p>
            <a:r>
              <a:rPr lang="en-US" sz="3600" smtClean="0"/>
              <a:t>Current density, </a:t>
            </a:r>
            <a:r>
              <a:rPr lang="en-US" sz="3600" dirty="0" smtClean="0"/>
              <a:t>finger pitch limit </a:t>
            </a:r>
            <a:r>
              <a:rPr lang="en-US" sz="3600" dirty="0" smtClean="0">
                <a:solidFill>
                  <a:schemeClr val="accent1"/>
                </a:solidFill>
              </a:rPr>
              <a:t>cell output power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03" y="3276600"/>
            <a:ext cx="3778513" cy="2146882"/>
          </a:xfrm>
          <a:prstGeom prst="rect">
            <a:avLst/>
          </a:prstGeom>
        </p:spPr>
      </p:pic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457200" y="1228725"/>
          <a:ext cx="527526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4" name="Equation" r:id="rId4" imgW="2933640" imgH="774360" progId="Equation.DSMT4">
                  <p:embed/>
                </p:oleObj>
              </mc:Choice>
              <mc:Fallback>
                <p:oleObj name="Equation" r:id="rId4" imgW="2933640" imgH="77436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28725"/>
                        <a:ext cx="5275263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523875" y="3200400"/>
            <a:ext cx="11591925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57200" y="3522663"/>
          <a:ext cx="4979987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5" name="Equation" r:id="rId6" imgW="2768400" imgH="685800" progId="Equation.DSMT4">
                  <p:embed/>
                </p:oleObj>
              </mc:Choice>
              <mc:Fallback>
                <p:oleObj name="Equation" r:id="rId6" imgW="2768400" imgH="685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22663"/>
                        <a:ext cx="4979987" cy="12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>
            <a:off x="523875" y="5562600"/>
            <a:ext cx="11591925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31191"/>
              </p:ext>
            </p:extLst>
          </p:nvPr>
        </p:nvGraphicFramePr>
        <p:xfrm>
          <a:off x="457200" y="5715000"/>
          <a:ext cx="110791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6" name="Equation" r:id="rId8" imgW="6159240" imgH="279360" progId="Equation.DSMT4">
                  <p:embed/>
                </p:oleObj>
              </mc:Choice>
              <mc:Fallback>
                <p:oleObj name="Equation" r:id="rId8" imgW="6159240" imgH="27936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11079162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38252"/>
              </p:ext>
            </p:extLst>
          </p:nvPr>
        </p:nvGraphicFramePr>
        <p:xfrm>
          <a:off x="550863" y="6400800"/>
          <a:ext cx="10434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7" name="Equation" r:id="rId10" imgW="7721280" imgH="279360" progId="Equation.DSMT4">
                  <p:embed/>
                </p:oleObj>
              </mc:Choice>
              <mc:Fallback>
                <p:oleObj name="Equation" r:id="rId10" imgW="7721280" imgH="27936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6400800"/>
                        <a:ext cx="10434637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 flipV="1">
            <a:off x="10985500" y="6553200"/>
            <a:ext cx="3683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11518900" y="5867400"/>
            <a:ext cx="3683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8883" y="853118"/>
            <a:ext cx="4387317" cy="22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38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38200"/>
            <a:ext cx="7091008" cy="4647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1974"/>
            <a:ext cx="11811000" cy="398463"/>
          </a:xfrm>
        </p:spPr>
        <p:txBody>
          <a:bodyPr/>
          <a:lstStyle/>
          <a:p>
            <a:r>
              <a:rPr lang="en-US" sz="3600"/>
              <a:t>Current </a:t>
            </a:r>
            <a:r>
              <a:rPr lang="en-US" sz="3600" smtClean="0"/>
              <a:t>density, finger </a:t>
            </a:r>
            <a:r>
              <a:rPr lang="en-US" sz="3600" dirty="0"/>
              <a:t>pitch limit </a:t>
            </a:r>
            <a:r>
              <a:rPr lang="en-US" sz="3600" dirty="0">
                <a:solidFill>
                  <a:schemeClr val="accent1"/>
                </a:solidFill>
              </a:rPr>
              <a:t>cell output power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761470"/>
            <a:ext cx="11963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de-DE" sz="2800" i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sz="28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, low </a:t>
            </a:r>
            <a:r>
              <a:rPr lang="de-DE" sz="2800" i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8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 ?  Device sized to drive 50</a:t>
            </a:r>
            <a:r>
              <a:rPr lang="de-DE" sz="2800" smtClean="0">
                <a:latin typeface="Symbol" panose="05050102010706020507" pitchFamily="18" charset="2"/>
                <a:cs typeface="Calibri" panose="020F0502020204030204" pitchFamily="34" charset="0"/>
              </a:rPr>
              <a:t>W</a:t>
            </a: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 might approach </a:t>
            </a:r>
            <a:r>
              <a:rPr lang="de-DE" sz="2800" smtClean="0"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de-DE" sz="2800" baseline="-2500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/4 width. </a:t>
            </a:r>
            <a:b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Small finger pitch is critical; limited by thermal design</a:t>
            </a:r>
            <a:endParaRPr lang="de-DE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153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W </a:t>
            </a:r>
            <a:r>
              <a:rPr lang="de-DE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cell @ </a:t>
            </a:r>
            <a:r>
              <a:rPr lang="de-DE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GHz (1.6W)</a:t>
            </a:r>
            <a:b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25V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swing, 1.67mA/</a:t>
            </a:r>
            <a:r>
              <a:rPr lang="de-DE" sz="2400" b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gates: 30 </a:t>
            </a:r>
            <a:r>
              <a:rPr lang="de-DE" sz="2400" b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width, 15 </a:t>
            </a:r>
            <a:r>
              <a:rPr lang="de-DE" sz="2400" b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pitch</a:t>
            </a:r>
            <a:r>
              <a:rPr lang="de-DE" sz="2400" b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168271"/>
            <a:ext cx="7543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W </a:t>
            </a:r>
            <a:r>
              <a:rPr lang="de-DE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HBT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cell @ </a:t>
            </a:r>
            <a:r>
              <a:rPr lang="de-DE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GHz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40mW)</a:t>
            </a:r>
            <a:b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4V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swing, 3.3mA/</a:t>
            </a:r>
            <a:r>
              <a:rPr lang="de-DE" sz="2400" b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m,</a:t>
            </a:r>
            <a:b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emitters: 6 </a:t>
            </a:r>
            <a:r>
              <a:rPr lang="de-DE" sz="2400" b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length, 6 </a:t>
            </a:r>
            <a:r>
              <a:rPr lang="de-DE" sz="2400" b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pitch </a:t>
            </a:r>
            <a:endParaRPr lang="de-DE" sz="2400" b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940" y="3000540"/>
            <a:ext cx="961860" cy="961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575" y="4522179"/>
            <a:ext cx="1053738" cy="1063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0600" y="785522"/>
            <a:ext cx="35052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0000"/>
              </a:buClr>
            </a:pPr>
            <a:r>
              <a:rPr lang="de-DE" sz="12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Shinohara, Teledyne: GaN HEMT thermal analysis</a:t>
            </a:r>
            <a:endParaRPr lang="de-DE" sz="1200" b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1974"/>
            <a:ext cx="11734800" cy="398463"/>
          </a:xfrm>
        </p:spPr>
        <p:txBody>
          <a:bodyPr/>
          <a:lstStyle/>
          <a:p>
            <a:r>
              <a:rPr lang="en-US" sz="3600"/>
              <a:t>Current </a:t>
            </a:r>
            <a:r>
              <a:rPr lang="en-US" sz="3600" smtClean="0"/>
              <a:t>density, </a:t>
            </a:r>
            <a:r>
              <a:rPr lang="en-US" sz="3600" dirty="0"/>
              <a:t>finger pitch limit </a:t>
            </a:r>
            <a:r>
              <a:rPr lang="en-US" sz="3600" dirty="0" smtClean="0">
                <a:solidFill>
                  <a:schemeClr val="tx2"/>
                </a:solidFill>
              </a:rPr>
              <a:t>power combining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670560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cells: more output power </a:t>
            </a:r>
          </a:p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cells limited by combining losses.</a:t>
            </a:r>
          </a:p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Losses mostly limited by size.</a:t>
            </a:r>
          </a:p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50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W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 fit in 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de-DE" sz="2400" baseline="-25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/8 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(120 </a:t>
            </a:r>
            <a:r>
              <a:rPr lang="de-DE" sz="240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pitch 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→8:1 combining  with 0.4dB 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@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200GHz</a:t>
            </a:r>
          </a:p>
          <a:p>
            <a:pPr>
              <a:buClr>
                <a:srgbClr val="FF0000"/>
              </a:buClr>
            </a:pP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50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W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de-DE" sz="2400" baseline="-25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/24 (40 </a:t>
            </a:r>
            <a:r>
              <a:rPr lang="de-DE" sz="240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m) </a:t>
            </a:r>
            <a: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pitch ? </a:t>
            </a:r>
            <a:br>
              <a:rPr lang="de-D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→16:1 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  with 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0.5dB </a:t>
            </a:r>
            <a:r>
              <a:rPr lang="de-DE"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@200GHz</a:t>
            </a:r>
            <a:r>
              <a:rPr lang="de-DE" sz="2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92867"/>
              </p:ext>
            </p:extLst>
          </p:nvPr>
        </p:nvGraphicFramePr>
        <p:xfrm>
          <a:off x="206375" y="4045445"/>
          <a:ext cx="3527425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KGPlot" r:id="rId3" imgW="4813200" imgH="3111480" progId="KGraph_Plot">
                  <p:embed/>
                </p:oleObj>
              </mc:Choice>
              <mc:Fallback>
                <p:oleObj name="KGPlot" r:id="rId3" imgW="4813200" imgH="311148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045445"/>
                        <a:ext cx="3527425" cy="228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199"/>
            <a:ext cx="3962400" cy="58917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86200" y="4038600"/>
            <a:ext cx="2882607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1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200GHz InP HBT PA: </a:t>
            </a:r>
            <a:r>
              <a:rPr lang="de-DE" sz="1400" b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de-DE" sz="1400" b="0" smtClean="0">
                <a:solidFill>
                  <a:schemeClr val="tx2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de-DE" sz="1400" b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cell pitch</a:t>
            </a:r>
            <a:endParaRPr lang="de-DE" sz="1400" b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86852" y="4324832"/>
            <a:ext cx="1897380" cy="2316480"/>
            <a:chOff x="4286852" y="4324832"/>
            <a:chExt cx="1897380" cy="23164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6852" y="4324832"/>
              <a:ext cx="1897380" cy="231648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 flipV="1">
              <a:off x="5181600" y="5943600"/>
              <a:ext cx="403258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12700" dist="31750" dir="2700000" algn="ctr" rotWithShape="0">
                <a:schemeClr val="tx1"/>
              </a:outerShdw>
            </a:effec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181600" y="5791200"/>
              <a:ext cx="403258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12700" dist="31750" dir="2700000" algn="ctr" rotWithShape="0">
                <a:schemeClr val="tx1"/>
              </a:outerShdw>
            </a:effec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5235542" y="5105400"/>
              <a:ext cx="403258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12700" dist="31750" dir="2700000" algn="ctr" rotWithShape="0">
                <a:schemeClr val="tx1"/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235542" y="4953000"/>
              <a:ext cx="403258" cy="762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12700" dist="31750" dir="2700000" algn="ctr" rotWithShape="0">
                <a:schemeClr val="tx1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26181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mm-Wave Transistor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5562600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 InP HBTs: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State-of-art: 1.1THz </a:t>
            </a:r>
            <a:r>
              <a:rPr lang="en-US" sz="1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 </a:t>
            </a: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130nm node </a:t>
            </a:r>
            <a:r>
              <a:rPr lang="en-US" sz="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(Teledyne: Urteaga, DRC 2011)</a:t>
            </a: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100-650GHz power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352800"/>
            <a:ext cx="55626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 InP HEMTs: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State-of-art: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1.5THz </a:t>
            </a:r>
            <a:r>
              <a:rPr lang="en-US" sz="18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 </a:t>
            </a: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32nm </a:t>
            </a:r>
            <a:r>
              <a:rPr 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</a:t>
            </a:r>
            <a:r>
              <a:rPr lang="en-US" sz="9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(NGST: X. </a:t>
            </a:r>
            <a:r>
              <a:rPr lang="en-US" sz="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Mei, EDL 2015)</a:t>
            </a: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100-650GHz low-noise amplifiers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gate dielectric *might* permit further scaling.</a:t>
            </a:r>
            <a:endParaRPr lang="en-US" sz="1800" b="0" baseline="-25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099" y="4953000"/>
            <a:ext cx="1485901" cy="1718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791" y="5114123"/>
            <a:ext cx="1603209" cy="1591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967972"/>
            <a:ext cx="55626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InGaN and GaN HEMTs: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power technology to ~110GHz 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to extend this to 140, 220GHz.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983555" y="914400"/>
          <a:ext cx="3322245" cy="223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KGPlot" r:id="rId5" imgW="4863960" imgH="3276720" progId="KGraph_Plot">
                  <p:embed/>
                </p:oleObj>
              </mc:Choice>
              <mc:Fallback>
                <p:oleObj name="KGPlot" r:id="rId5" imgW="4863960" imgH="3276720" progId="KGraph_Plo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555" y="914400"/>
                        <a:ext cx="3322245" cy="223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87" y="914400"/>
            <a:ext cx="2752813" cy="2067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400" y="2971800"/>
            <a:ext cx="2286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N-polar GaN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Mishra, UCSB</a:t>
            </a:r>
            <a:endParaRPr 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t="8191"/>
          <a:stretch/>
        </p:blipFill>
        <p:spPr>
          <a:xfrm>
            <a:off x="9810604" y="4815621"/>
            <a:ext cx="2152796" cy="1824426"/>
          </a:xfrm>
          <a:prstGeom prst="rect">
            <a:avLst/>
          </a:prstGeom>
        </p:spPr>
      </p:pic>
      <p:pic>
        <p:nvPicPr>
          <p:cNvPr id="20" name="Picture 19" descr="64J-R4C5-E10B45L3-Vce_2.00V-Ib_600u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43" y="4523549"/>
            <a:ext cx="2725175" cy="2334451"/>
          </a:xfrm>
          <a:prstGeom prst="rect">
            <a:avLst/>
          </a:prstGeom>
        </p:spPr>
      </p:pic>
      <p:pic>
        <p:nvPicPr>
          <p:cNvPr id="23" name="Picture 22" descr="64J-R4C5-E10B45L4-4.jpg"/>
          <p:cNvPicPr>
            <a:picLocks noChangeAspect="1"/>
          </p:cNvPicPr>
          <p:nvPr/>
        </p:nvPicPr>
        <p:blipFill>
          <a:blip r:embed="rId10" cstate="print"/>
          <a:srcRect t="2413" r="3639" b="4627"/>
          <a:stretch>
            <a:fillRect/>
          </a:stretch>
        </p:blipFill>
        <p:spPr>
          <a:xfrm>
            <a:off x="304800" y="4363046"/>
            <a:ext cx="1868466" cy="234255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38600" y="4572000"/>
            <a:ext cx="1130800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800" b="0">
                <a:latin typeface="Calibri" pitchFamily="34" charset="0"/>
                <a:cs typeface="Arial" pitchFamily="34" charset="0"/>
                <a:sym typeface="Symbol" pitchFamily="18" charset="2"/>
              </a:rPr>
              <a:t>Rode </a:t>
            </a:r>
            <a:r>
              <a:rPr lang="en-US" sz="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IEEE  TED 2015</a:t>
            </a:r>
            <a:endParaRPr lang="en-US" sz="8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938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1974"/>
            <a:ext cx="11277600" cy="398463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Transistor scaling laws: ( V,I,R,C,</a:t>
            </a:r>
            <a:r>
              <a:rPr lang="en-US" sz="44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3600" dirty="0">
                <a:solidFill>
                  <a:srgbClr val="000000"/>
                </a:solidFill>
              </a:rPr>
              <a:t> ) vs. </a:t>
            </a:r>
            <a:r>
              <a:rPr lang="en-US" sz="3600" dirty="0" smtClean="0">
                <a:solidFill>
                  <a:srgbClr val="000000"/>
                </a:solidFill>
              </a:rPr>
              <a:t>geometry</a:t>
            </a:r>
            <a:endParaRPr lang="en-US" sz="3600" dirty="0"/>
          </a:p>
        </p:txBody>
      </p:sp>
      <p:pic>
        <p:nvPicPr>
          <p:cNvPr id="3" name="Picture 17" descr="device_physi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7" y="1644650"/>
            <a:ext cx="10953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device_phys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865" y="3024114"/>
            <a:ext cx="8651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device_physic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16450"/>
            <a:ext cx="16240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3892549" y="4235450"/>
          <a:ext cx="1306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4" name="Equation" r:id="rId6" imgW="876240" imgH="228600" progId="Equation.3">
                  <p:embed/>
                </p:oleObj>
              </mc:Choice>
              <mc:Fallback>
                <p:oleObj name="Equation" r:id="rId6" imgW="87624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49" y="4235450"/>
                        <a:ext cx="1306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3886201" y="762000"/>
            <a:ext cx="1465262" cy="913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Bulk and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Contact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Resistances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146174" y="762000"/>
            <a:ext cx="3200400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Depletion Layers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1447800" y="2362200"/>
          <a:ext cx="9048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5" name="Equation" r:id="rId8" imgW="596880" imgH="393480" progId="Equation.3">
                  <p:embed/>
                </p:oleObj>
              </mc:Choice>
              <mc:Fallback>
                <p:oleObj name="Equation" r:id="rId8" imgW="596880" imgH="39348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9048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1362075" y="3898900"/>
          <a:ext cx="695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6" name="Equation" r:id="rId10" imgW="457200" imgH="393480" progId="Equation.3">
                  <p:embed/>
                </p:oleObj>
              </mc:Choice>
              <mc:Fallback>
                <p:oleObj name="Equation" r:id="rId10" imgW="457200" imgH="3934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898900"/>
                        <a:ext cx="6953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1139825" y="5786437"/>
          <a:ext cx="21367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7" name="Equation" r:id="rId12" imgW="1409400" imgH="406080" progId="Equation.3">
                  <p:embed/>
                </p:oleObj>
              </mc:Choice>
              <mc:Fallback>
                <p:oleObj name="Equation" r:id="rId12" imgW="1409400" imgH="406080" progId="Equation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786437"/>
                        <a:ext cx="21367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6" descr="device_physic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136650"/>
            <a:ext cx="10588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device_physic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399" y="2965450"/>
            <a:ext cx="8651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device_physics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74763" y="4641850"/>
            <a:ext cx="10112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6219480" y="2622495"/>
            <a:ext cx="3200400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Thermal Resistance</a:t>
            </a:r>
          </a:p>
        </p:txBody>
      </p:sp>
      <p:pic>
        <p:nvPicPr>
          <p:cNvPr id="16" name="Picture 7" descr="device_physics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8436" y="1007793"/>
            <a:ext cx="1730164" cy="97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device_physics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03778" y="1331200"/>
            <a:ext cx="2982522" cy="6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390190" y="783150"/>
            <a:ext cx="3200621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Fringing Capacitances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8562040" y="2046421"/>
          <a:ext cx="1295489" cy="36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8" name="Equation" r:id="rId19" imgW="850680" imgH="241200" progId="Equation.3">
                  <p:embed/>
                </p:oleObj>
              </mc:Choice>
              <mc:Fallback>
                <p:oleObj name="Equation" r:id="rId19" imgW="850680" imgH="241200" progId="Equation.3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2040" y="2046421"/>
                        <a:ext cx="1295489" cy="36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6466396" y="2046421"/>
          <a:ext cx="1295489" cy="36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9" name="Equation" r:id="rId21" imgW="850680" imgH="241200" progId="Equation.3">
                  <p:embed/>
                </p:oleObj>
              </mc:Choice>
              <mc:Fallback>
                <p:oleObj name="Equation" r:id="rId21" imgW="850680" imgH="24120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396" y="2046421"/>
                        <a:ext cx="1295489" cy="36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4"/>
          <p:cNvCxnSpPr>
            <a:cxnSpLocks noChangeShapeType="1"/>
          </p:cNvCxnSpPr>
          <p:nvPr/>
        </p:nvCxnSpPr>
        <p:spPr bwMode="auto">
          <a:xfrm rot="5400000">
            <a:off x="2933700" y="3771900"/>
            <a:ext cx="57150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 rot="10800000">
            <a:off x="6336525" y="2507281"/>
            <a:ext cx="44958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19153"/>
              </p:ext>
            </p:extLst>
          </p:nvPr>
        </p:nvGraphicFramePr>
        <p:xfrm>
          <a:off x="3810000" y="5674309"/>
          <a:ext cx="1359691" cy="57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0" name="Equation" r:id="rId22" imgW="901440" imgH="380880" progId="Equation.DSMT4">
                  <p:embed/>
                </p:oleObj>
              </mc:Choice>
              <mc:Fallback>
                <p:oleObj name="Equation" r:id="rId22" imgW="901440" imgH="3808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74309"/>
                        <a:ext cx="1359691" cy="57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9079725" y="780809"/>
          <a:ext cx="1817688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1" name="Equation" r:id="rId24" imgW="1765080" imgH="203040" progId="Equation.3">
                  <p:embed/>
                </p:oleObj>
              </mc:Choice>
              <mc:Fallback>
                <p:oleObj name="Equation" r:id="rId24" imgW="1765080" imgH="203040" progId="Equation.3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725" y="780809"/>
                        <a:ext cx="1817688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9061450" y="1011238"/>
          <a:ext cx="198755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2" name="Equation" r:id="rId26" imgW="1930320" imgH="203040" progId="Equation.3">
                  <p:embed/>
                </p:oleObj>
              </mc:Choice>
              <mc:Fallback>
                <p:oleObj name="Equation" r:id="rId26" imgW="1930320" imgH="203040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1011238"/>
                        <a:ext cx="1987550" cy="20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8" descr="hbt_thermal_resistance3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11400" y="2965701"/>
            <a:ext cx="14541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7956786" y="3851455"/>
          <a:ext cx="23336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3" name="Equation" r:id="rId29" imgW="1549080" imgH="444240" progId="Equation.3">
                  <p:embed/>
                </p:oleObj>
              </mc:Choice>
              <mc:Fallback>
                <p:oleObj name="Equation" r:id="rId29" imgW="1549080" imgH="444240" progId="Equation.3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786" y="3851455"/>
                        <a:ext cx="23336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7916364" y="2889500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4" name="Equation" r:id="rId31" imgW="812520" imgH="431640" progId="Equation.3">
                  <p:embed/>
                </p:oleObj>
              </mc:Choice>
              <mc:Fallback>
                <p:oleObj name="Equation" r:id="rId31" imgW="812520" imgH="431640" progId="Equation.3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364" y="2889500"/>
                        <a:ext cx="12207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0" descr="Picture1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213350" y="2737100"/>
            <a:ext cx="13843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9060950" y="3118100"/>
            <a:ext cx="9906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7032695" y="4081885"/>
            <a:ext cx="8382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9975350" y="2660900"/>
            <a:ext cx="609600" cy="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9213350" y="2660900"/>
            <a:ext cx="609600" cy="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565125" y="4856164"/>
            <a:ext cx="3962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Available quantum states to carry current</a:t>
            </a:r>
            <a:endParaRPr lang="en-US" sz="1800" i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55" descr="E_K_dispersion.jp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622526" y="5105400"/>
            <a:ext cx="1801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8" descr="E_K_dispersion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793725" y="5181601"/>
            <a:ext cx="1447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165325" y="6096001"/>
            <a:ext cx="27432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→ capacitance,     </a:t>
            </a:r>
            <a:b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transconductance</a:t>
            </a:r>
            <a:b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contact resistance</a:t>
            </a:r>
            <a:endParaRPr lang="en-US" sz="1800" i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29"/>
          <p:cNvCxnSpPr>
            <a:cxnSpLocks noChangeShapeType="1"/>
          </p:cNvCxnSpPr>
          <p:nvPr/>
        </p:nvCxnSpPr>
        <p:spPr bwMode="auto">
          <a:xfrm rot="10800000">
            <a:off x="6373100" y="4734770"/>
            <a:ext cx="44958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graphicFrame>
        <p:nvGraphicFramePr>
          <p:cNvPr id="40" name="Object 6"/>
          <p:cNvGraphicFramePr>
            <a:graphicFrameLocks noChangeAspect="1"/>
          </p:cNvGraphicFramePr>
          <p:nvPr>
            <p:extLst/>
          </p:nvPr>
        </p:nvGraphicFramePr>
        <p:xfrm>
          <a:off x="9829551" y="2507280"/>
          <a:ext cx="2111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5" name="Equation" r:id="rId36" imgW="139680" imgH="164880" progId="Equation.3">
                  <p:embed/>
                </p:oleObj>
              </mc:Choice>
              <mc:Fallback>
                <p:oleObj name="Equation" r:id="rId36" imgW="139680" imgH="164880" progId="Equation.3">
                  <p:embed/>
                  <p:pic>
                    <p:nvPicPr>
                      <p:cNvPr id="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551" y="2507280"/>
                        <a:ext cx="211137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24"/>
          <p:cNvCxnSpPr>
            <a:cxnSpLocks noChangeShapeType="1"/>
          </p:cNvCxnSpPr>
          <p:nvPr/>
        </p:nvCxnSpPr>
        <p:spPr bwMode="auto">
          <a:xfrm rot="5400000">
            <a:off x="571499" y="3771900"/>
            <a:ext cx="57150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7564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74"/>
            <a:ext cx="108966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Degenerate State Density (Ballistic) Limits</a:t>
            </a:r>
            <a:endParaRPr lang="en-US" dirty="0"/>
          </a:p>
        </p:txBody>
      </p:sp>
      <p:pic>
        <p:nvPicPr>
          <p:cNvPr id="42" name="Picture 55" descr="E_K_dispers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838200"/>
            <a:ext cx="24479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Object 6"/>
          <p:cNvGraphicFramePr>
            <a:graphicFrameLocks noChangeAspect="1"/>
          </p:cNvGraphicFramePr>
          <p:nvPr>
            <p:extLst/>
          </p:nvPr>
        </p:nvGraphicFramePr>
        <p:xfrm>
          <a:off x="3276600" y="1066800"/>
          <a:ext cx="7597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8" name="Equation" r:id="rId4" imgW="4152600" imgH="355320" progId="Equation.DSMT4">
                  <p:embed/>
                </p:oleObj>
              </mc:Choice>
              <mc:Fallback>
                <p:oleObj name="Equation" r:id="rId4" imgW="4152600" imgH="355320" progId="Equation.DSMT4">
                  <p:embed/>
                  <p:pic>
                    <p:nvPicPr>
                      <p:cNvPr id="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7597775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23588"/>
            <a:ext cx="492252" cy="5532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5268"/>
            <a:ext cx="665988" cy="598932"/>
          </a:xfrm>
          <a:prstGeom prst="rect">
            <a:avLst/>
          </a:prstGeom>
        </p:spPr>
      </p:pic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198574"/>
              </p:ext>
            </p:extLst>
          </p:nvPr>
        </p:nvGraphicFramePr>
        <p:xfrm>
          <a:off x="7480300" y="2590800"/>
          <a:ext cx="41783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9" name="Equation" r:id="rId8" imgW="2298600" imgH="253800" progId="Equation.DSMT4">
                  <p:embed/>
                </p:oleObj>
              </mc:Choice>
              <mc:Fallback>
                <p:oleObj name="Equation" r:id="rId8" imgW="2298600" imgH="253800" progId="Equation.DSMT4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2590800"/>
                        <a:ext cx="41783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77098"/>
              </p:ext>
            </p:extLst>
          </p:nvPr>
        </p:nvGraphicFramePr>
        <p:xfrm>
          <a:off x="1393825" y="2538413"/>
          <a:ext cx="417988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0" name="Equation" r:id="rId10" imgW="2323800" imgH="533160" progId="Equation.DSMT4">
                  <p:embed/>
                </p:oleObj>
              </mc:Choice>
              <mc:Fallback>
                <p:oleObj name="Equation" r:id="rId10" imgW="2323800" imgH="53316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2538413"/>
                        <a:ext cx="4179888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94668"/>
              </p:ext>
            </p:extLst>
          </p:nvPr>
        </p:nvGraphicFramePr>
        <p:xfrm>
          <a:off x="1030958" y="4211638"/>
          <a:ext cx="39036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1" name="Equation" r:id="rId12" imgW="2171520" imgH="482400" progId="Equation.DSMT4">
                  <p:embed/>
                </p:oleObj>
              </mc:Choice>
              <mc:Fallback>
                <p:oleObj name="Equation" r:id="rId12" imgW="2171520" imgH="48240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958" y="4211638"/>
                        <a:ext cx="390366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29"/>
          <p:cNvCxnSpPr>
            <a:cxnSpLocks noChangeShapeType="1"/>
          </p:cNvCxnSpPr>
          <p:nvPr/>
        </p:nvCxnSpPr>
        <p:spPr bwMode="auto">
          <a:xfrm flipH="1">
            <a:off x="224088" y="2362200"/>
            <a:ext cx="10672512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5" name="Picture 16" descr="band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9175" y="2514600"/>
            <a:ext cx="10271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9"/>
          <p:cNvCxnSpPr>
            <a:cxnSpLocks noChangeShapeType="1"/>
          </p:cNvCxnSpPr>
          <p:nvPr/>
        </p:nvCxnSpPr>
        <p:spPr bwMode="auto">
          <a:xfrm flipH="1">
            <a:off x="228600" y="4038600"/>
            <a:ext cx="10672512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7" name="Picture 26" descr="Picture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22560" y="5284303"/>
            <a:ext cx="2703998" cy="11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4"/>
          <p:cNvCxnSpPr>
            <a:cxnSpLocks noChangeShapeType="1"/>
          </p:cNvCxnSpPr>
          <p:nvPr/>
        </p:nvCxnSpPr>
        <p:spPr bwMode="auto">
          <a:xfrm>
            <a:off x="5221958" y="4419600"/>
            <a:ext cx="0" cy="220980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t="28508" r="8049" b="26118"/>
          <a:stretch>
            <a:fillRect/>
          </a:stretch>
        </p:blipFill>
        <p:spPr bwMode="auto">
          <a:xfrm>
            <a:off x="5485731" y="4737354"/>
            <a:ext cx="3682318" cy="21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Object 12"/>
          <p:cNvGraphicFramePr>
            <a:graphicFrameLocks noChangeAspect="1"/>
          </p:cNvGraphicFramePr>
          <p:nvPr>
            <p:extLst/>
          </p:nvPr>
        </p:nvGraphicFramePr>
        <p:xfrm>
          <a:off x="9144000" y="4841003"/>
          <a:ext cx="2746852" cy="87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2" name="Equation" r:id="rId17" imgW="1523880" imgH="482400" progId="Equation.DSMT4">
                  <p:embed/>
                </p:oleObj>
              </mc:Choice>
              <mc:Fallback>
                <p:oleObj name="Equation" r:id="rId17" imgW="1523880" imgH="482400" progId="Equation.DSMT4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841003"/>
                        <a:ext cx="2746852" cy="873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/>
          </p:nvPr>
        </p:nvGraphicFramePr>
        <p:xfrm>
          <a:off x="5638800" y="4191000"/>
          <a:ext cx="10525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3" name="Equation" r:id="rId19" imgW="583920" imgH="177480" progId="Equation.DSMT4">
                  <p:embed/>
                </p:oleObj>
              </mc:Choice>
              <mc:Fallback>
                <p:oleObj name="Equation" r:id="rId19" imgW="583920" imgH="177480" progId="Equation.DSMT4">
                  <p:embed/>
                  <p:pic>
                    <p:nvPicPr>
                      <p:cNvPr id="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10525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33978"/>
              </p:ext>
            </p:extLst>
          </p:nvPr>
        </p:nvGraphicFramePr>
        <p:xfrm>
          <a:off x="1691100" y="3586163"/>
          <a:ext cx="17383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4" name="Equation" r:id="rId21" imgW="965160" imgH="177480" progId="Equation.DSMT4">
                  <p:embed/>
                </p:oleObj>
              </mc:Choice>
              <mc:Fallback>
                <p:oleObj name="Equation" r:id="rId21" imgW="965160" imgH="177480" progId="Equation.DSMT4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100" y="3586163"/>
                        <a:ext cx="17383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2483"/>
              </p:ext>
            </p:extLst>
          </p:nvPr>
        </p:nvGraphicFramePr>
        <p:xfrm>
          <a:off x="7546975" y="3216275"/>
          <a:ext cx="29733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5" name="Equation" r:id="rId23" imgW="1650960" imgH="203040" progId="Equation.DSMT4">
                  <p:embed/>
                </p:oleObj>
              </mc:Choice>
              <mc:Fallback>
                <p:oleObj name="Equation" r:id="rId23" imgW="1650960" imgH="203040" progId="Equation.DSMT4">
                  <p:embed/>
                  <p:pic>
                    <p:nvPicPr>
                      <p:cNvPr id="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3216275"/>
                        <a:ext cx="29733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362200" y="5715000"/>
            <a:ext cx="1066800" cy="1143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6477000" y="76200"/>
            <a:ext cx="1752600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Bipolar Transistor Design: </a:t>
            </a:r>
            <a:r>
              <a:rPr lang="en-US" dirty="0" smtClean="0">
                <a:solidFill>
                  <a:srgbClr val="000000"/>
                </a:solidFill>
              </a:rPr>
              <a:t>Scaling</a:t>
            </a:r>
            <a:endParaRPr lang="en-US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6400800" y="27432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auto">
          <a:xfrm>
            <a:off x="4572000" y="5715000"/>
            <a:ext cx="1066800" cy="1143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1295400" y="5181600"/>
            <a:ext cx="16002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29"/>
          <p:cNvSpPr>
            <a:spLocks noChangeArrowheads="1"/>
          </p:cNvSpPr>
          <p:nvPr/>
        </p:nvSpPr>
        <p:spPr bwMode="auto">
          <a:xfrm>
            <a:off x="2971800" y="3733800"/>
            <a:ext cx="762000" cy="1143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1295400" y="43434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2057400" y="27432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1524000" y="21336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990600" y="1524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914400" y="762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381000" y="762000"/>
          <a:ext cx="2032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4" name="Equation" r:id="rId3" imgW="812520" imgH="241200" progId="Equation.3">
                  <p:embed/>
                </p:oleObj>
              </mc:Choice>
              <mc:Fallback>
                <p:oleObj name="Equation" r:id="rId3" imgW="812520" imgH="241200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20320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/>
          </p:nvPr>
        </p:nvGraphicFramePr>
        <p:xfrm>
          <a:off x="414339" y="1476376"/>
          <a:ext cx="19891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5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9" y="1476376"/>
                        <a:ext cx="19891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/>
          </p:nvPr>
        </p:nvGraphicFramePr>
        <p:xfrm>
          <a:off x="457200" y="2133600"/>
          <a:ext cx="19192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6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19192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533400" y="5181601"/>
          <a:ext cx="2330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7" name="Equation" r:id="rId9" imgW="927000" imgH="228600" progId="Equation.3">
                  <p:embed/>
                </p:oleObj>
              </mc:Choice>
              <mc:Fallback>
                <p:oleObj name="Equation" r:id="rId9" imgW="927000" imgH="228600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1"/>
                        <a:ext cx="23304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488950" y="2743201"/>
          <a:ext cx="65913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8" name="Equation" r:id="rId11" imgW="2603160" imgH="253800" progId="Equation.3">
                  <p:embed/>
                </p:oleObj>
              </mc:Choice>
              <mc:Fallback>
                <p:oleObj name="Equation" r:id="rId11" imgW="2603160" imgH="253800" progId="Equation.3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743201"/>
                        <a:ext cx="65913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/>
          </p:nvPr>
        </p:nvGraphicFramePr>
        <p:xfrm>
          <a:off x="533401" y="5651500"/>
          <a:ext cx="52625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9" name="Equation" r:id="rId13" imgW="2095200" imgH="482400" progId="Equation.3">
                  <p:embed/>
                </p:oleObj>
              </mc:Choice>
              <mc:Fallback>
                <p:oleObj name="Equation" r:id="rId13" imgW="2095200" imgH="482400" progId="Equation.3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5651500"/>
                        <a:ext cx="526256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57200" y="20574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>
            <p:extLst/>
          </p:nvPr>
        </p:nvGraphicFramePr>
        <p:xfrm>
          <a:off x="457201" y="3657600"/>
          <a:ext cx="35036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0" name="Equation" r:id="rId15" imgW="1396800" imgH="507960" progId="Equation.3">
                  <p:embed/>
                </p:oleObj>
              </mc:Choice>
              <mc:Fallback>
                <p:oleObj name="Equation" r:id="rId15" imgW="1396800" imgH="507960" progId="Equation.3">
                  <p:embed/>
                  <p:pic>
                    <p:nvPicPr>
                      <p:cNvPr id="2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3657600"/>
                        <a:ext cx="350361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4191000" y="3886200"/>
            <a:ext cx="838200" cy="76200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457200" y="35814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57200" y="50292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080248" y="1295400"/>
            <a:ext cx="2663952" cy="3124200"/>
            <a:chOff x="7824765" y="2286000"/>
            <a:chExt cx="2663952" cy="31242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765" y="2697183"/>
              <a:ext cx="2663952" cy="2151888"/>
            </a:xfrm>
            <a:prstGeom prst="rect">
              <a:avLst/>
            </a:prstGeom>
          </p:spPr>
        </p:pic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8610600" y="2286000"/>
            <a:ext cx="454121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1" name="Equation" r:id="rId18" imgW="203040" imgH="228600" progId="Equation.3">
                    <p:embed/>
                  </p:oleObj>
                </mc:Choice>
                <mc:Fallback>
                  <p:oleObj name="Equation" r:id="rId18" imgW="203040" imgH="228600" progId="Equation.3">
                    <p:embed/>
                    <p:pic>
                      <p:nvPicPr>
                        <p:cNvPr id="4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2286000"/>
                          <a:ext cx="454121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9424965" y="2808218"/>
            <a:ext cx="537531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2" name="Equation" r:id="rId20" imgW="241200" imgH="228600" progId="Equation.3">
                    <p:embed/>
                  </p:oleObj>
                </mc:Choice>
                <mc:Fallback>
                  <p:oleObj name="Equation" r:id="rId20" imgW="241200" imgH="228600" progId="Equation.3">
                    <p:embed/>
                    <p:pic>
                      <p:nvPicPr>
                        <p:cNvPr id="4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4965" y="2808218"/>
                          <a:ext cx="537531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/>
          </p:nvGraphicFramePr>
          <p:xfrm>
            <a:off x="7924800" y="2690673"/>
            <a:ext cx="368393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3" name="Equation" r:id="rId22" imgW="164880" imgH="228600" progId="Equation.3">
                    <p:embed/>
                  </p:oleObj>
                </mc:Choice>
                <mc:Fallback>
                  <p:oleObj name="Equation" r:id="rId22" imgW="164880" imgH="228600" progId="Equation.3">
                    <p:embed/>
                    <p:pic>
                      <p:nvPicPr>
                        <p:cNvPr id="4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2690673"/>
                          <a:ext cx="368393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0"/>
            <p:cNvGraphicFramePr>
              <a:graphicFrameLocks noChangeAspect="1"/>
            </p:cNvGraphicFramePr>
            <p:nvPr/>
          </p:nvGraphicFramePr>
          <p:xfrm>
            <a:off x="7848600" y="4935226"/>
            <a:ext cx="2608877" cy="474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4" name="Equation" r:id="rId24" imgW="1180800" imgH="215640" progId="Equation.3">
                    <p:embed/>
                  </p:oleObj>
                </mc:Choice>
                <mc:Fallback>
                  <p:oleObj name="Equation" r:id="rId24" imgW="1180800" imgH="215640" progId="Equation.3">
                    <p:embed/>
                    <p:pic>
                      <p:nvPicPr>
                        <p:cNvPr id="4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4935226"/>
                          <a:ext cx="2608877" cy="4749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10085388" y="2843213"/>
            <a:ext cx="33972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5" name="Equation" r:id="rId26" imgW="152280" imgH="228600" progId="Equation.DSMT4">
                    <p:embed/>
                  </p:oleObj>
                </mc:Choice>
                <mc:Fallback>
                  <p:oleObj name="Equation" r:id="rId26" imgW="152280" imgH="228600" progId="Equation.DSMT4">
                    <p:embed/>
                    <p:pic>
                      <p:nvPicPr>
                        <p:cNvPr id="4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5388" y="2843213"/>
                          <a:ext cx="339725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359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7620000" cy="398463"/>
          </a:xfrm>
        </p:spPr>
        <p:txBody>
          <a:bodyPr/>
          <a:lstStyle/>
          <a:p>
            <a:r>
              <a:rPr lang="en-US" dirty="0" smtClean="0"/>
              <a:t>Bipolar Transistor Scaling Laws</a:t>
            </a:r>
            <a:endParaRPr lang="en-US" dirty="0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685800" y="3825240"/>
            <a:ext cx="4495800" cy="2668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Narrow junctions. 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Thin layers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current density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Ultra low resistivity contacts</a:t>
            </a:r>
          </a:p>
        </p:txBody>
      </p:sp>
      <p:pic>
        <p:nvPicPr>
          <p:cNvPr id="7" name="Picture 6" descr="asdfasd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85" y="990600"/>
            <a:ext cx="2667000" cy="260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7516409" cy="35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Refractory </a:t>
            </a:r>
            <a:r>
              <a:rPr lang="en-US" dirty="0" smtClean="0"/>
              <a:t>Ohmic Contacts </a:t>
            </a:r>
            <a:r>
              <a:rPr lang="en-US" dirty="0"/>
              <a:t>to In(Ga)As</a:t>
            </a:r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524000" y="6019800"/>
            <a:ext cx="8839200" cy="267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Refractory: robust under high-current operation / Low penetration depth: ~ 1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nm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904318"/>
          <a:ext cx="3515970" cy="511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4" name="KGPlot" r:id="rId3" imgW="5308560" imgH="7721640" progId="KGraph_Plot">
                  <p:embed/>
                </p:oleObj>
              </mc:Choice>
              <mc:Fallback>
                <p:oleObj name="KGPlot" r:id="rId3" imgW="5308560" imgH="7721640" progId="KGraph_Plot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04318"/>
                        <a:ext cx="3515970" cy="5115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/>
          </p:nvPr>
        </p:nvGraphicFramePr>
        <p:xfrm>
          <a:off x="6640807" y="1080089"/>
          <a:ext cx="2884193" cy="491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5" name="KGPlot" r:id="rId5" imgW="4343400" imgH="7404120" progId="KGraph_Plot">
                  <p:embed/>
                </p:oleObj>
              </mc:Choice>
              <mc:Fallback>
                <p:oleObj name="KGPlot" r:id="rId5" imgW="4343400" imgH="7404120" progId="KGraph_Plot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807" y="1080089"/>
                        <a:ext cx="2884193" cy="4914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/>
          </p:nvPr>
        </p:nvGraphicFramePr>
        <p:xfrm>
          <a:off x="3745207" y="1094485"/>
          <a:ext cx="2884193" cy="49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6" name="KGPlot" r:id="rId7" imgW="4343400" imgH="7416720" progId="KGraph_Plot">
                  <p:embed/>
                </p:oleObj>
              </mc:Choice>
              <mc:Fallback>
                <p:oleObj name="KGPlot" r:id="rId7" imgW="4343400" imgH="7416720" progId="KGraph_Plot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207" y="1094485"/>
                        <a:ext cx="2884193" cy="4925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30"/>
          <p:cNvCxnSpPr>
            <a:cxnSpLocks noChangeShapeType="1"/>
          </p:cNvCxnSpPr>
          <p:nvPr/>
        </p:nvCxnSpPr>
        <p:spPr bwMode="auto">
          <a:xfrm>
            <a:off x="1143000" y="3657600"/>
            <a:ext cx="85344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9501393" y="3371469"/>
            <a:ext cx="230960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32 nm (2.8THz)  node </a:t>
            </a:r>
            <a:br>
              <a:rPr lang="en-US" sz="18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requirements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3614472" y="848571"/>
            <a:ext cx="359277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4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76200" y="6329617"/>
            <a:ext cx="12115800" cy="4521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Why no  ~2THz HBTs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today? </a:t>
            </a: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Problem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: reproducing these base contacts in full HBT process flow</a:t>
            </a:r>
          </a:p>
        </p:txBody>
      </p:sp>
    </p:spTree>
    <p:extLst>
      <p:ext uri="{BB962C8B-B14F-4D97-AF65-F5344CB8AC3E}">
        <p14:creationId xmlns:p14="http://schemas.microsoft.com/office/powerpoint/2010/main" val="132432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23" y="5704181"/>
            <a:ext cx="648880" cy="51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137"/>
            <a:ext cx="8987328" cy="322263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9" y="840194"/>
            <a:ext cx="9649261" cy="4798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1600" y="5410200"/>
            <a:ext cx="30980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Also:</a:t>
            </a:r>
            <a:br>
              <a:rPr lang="en-US" sz="1100" dirty="0">
                <a:latin typeface="Calibri" pitchFamily="34" charset="0"/>
              </a:rPr>
            </a:br>
            <a:r>
              <a:rPr lang="en-US" sz="1100" b="0" dirty="0">
                <a:solidFill>
                  <a:schemeClr val="accent1"/>
                </a:solidFill>
                <a:latin typeface="Calibri" pitchFamily="34" charset="0"/>
              </a:rPr>
              <a:t>Kyocera</a:t>
            </a:r>
            <a:r>
              <a:rPr lang="en-US" sz="1100" b="0">
                <a:latin typeface="Calibri" pitchFamily="34" charset="0"/>
              </a:rPr>
              <a:t>: </a:t>
            </a:r>
            <a:r>
              <a:rPr lang="en-US" sz="1100" b="0" smtClean="0">
                <a:latin typeface="Calibri" pitchFamily="34" charset="0"/>
              </a:rPr>
              <a:t>D. </a:t>
            </a:r>
            <a:r>
              <a:rPr lang="en-US" sz="1100" b="0" dirty="0">
                <a:latin typeface="Calibri" pitchFamily="34" charset="0"/>
              </a:rPr>
              <a:t>Kim</a:t>
            </a:r>
            <a:r>
              <a:rPr lang="en-US" sz="1100" b="0">
                <a:latin typeface="Calibri" pitchFamily="34" charset="0"/>
              </a:rPr>
              <a:t>, </a:t>
            </a:r>
            <a:r>
              <a:rPr lang="en-US" sz="1100" b="0" smtClean="0">
                <a:latin typeface="Calibri" pitchFamily="34" charset="0"/>
              </a:rPr>
              <a:t>H. Horikawa</a:t>
            </a:r>
            <a:r>
              <a:rPr lang="en-US" sz="1100" b="0">
                <a:latin typeface="Calibri" pitchFamily="34" charset="0"/>
              </a:rPr>
              <a:t>, </a:t>
            </a:r>
            <a:r>
              <a:rPr lang="en-US" sz="1100" b="0" smtClean="0">
                <a:latin typeface="Calibri" pitchFamily="34" charset="0"/>
              </a:rPr>
              <a:t>M. Imayoshi</a:t>
            </a:r>
            <a:r>
              <a:rPr lang="en-US" sz="1100" b="0" dirty="0" smtClean="0">
                <a:latin typeface="Calibri" pitchFamily="34" charset="0"/>
              </a:rPr>
              <a:t>.</a:t>
            </a:r>
            <a:r>
              <a:rPr lang="en-US" sz="1100" b="0" dirty="0">
                <a:latin typeface="Calibri" pitchFamily="34" charset="0"/>
              </a:rPr>
              <a:t/>
            </a:r>
            <a:br>
              <a:rPr lang="en-US" sz="1100" b="0" dirty="0">
                <a:latin typeface="Calibri" pitchFamily="34" charset="0"/>
              </a:rPr>
            </a:br>
            <a:r>
              <a:rPr lang="en-US" sz="1100" b="0" dirty="0">
                <a:solidFill>
                  <a:schemeClr val="accent1"/>
                </a:solidFill>
                <a:latin typeface="Calibri" pitchFamily="34" charset="0"/>
              </a:rPr>
              <a:t>Samsung</a:t>
            </a:r>
            <a:r>
              <a:rPr lang="en-US" sz="1100" b="0">
                <a:latin typeface="Calibri" pitchFamily="34" charset="0"/>
              </a:rPr>
              <a:t>: </a:t>
            </a:r>
            <a:r>
              <a:rPr lang="en-US" sz="1100" b="0" smtClean="0">
                <a:latin typeface="Calibri" pitchFamily="34" charset="0"/>
              </a:rPr>
              <a:t>G. </a:t>
            </a:r>
            <a:r>
              <a:rPr lang="en-US" sz="1100" b="0" dirty="0">
                <a:latin typeface="Calibri" pitchFamily="34" charset="0"/>
              </a:rPr>
              <a:t>Xu</a:t>
            </a:r>
            <a:r>
              <a:rPr lang="en-US" sz="1100" b="0">
                <a:latin typeface="Calibri" pitchFamily="34" charset="0"/>
              </a:rPr>
              <a:t>, </a:t>
            </a:r>
            <a:r>
              <a:rPr lang="en-US" sz="1100" b="0" smtClean="0">
                <a:latin typeface="Calibri" pitchFamily="34" charset="0"/>
              </a:rPr>
              <a:t>N. Sharma</a:t>
            </a:r>
            <a:r>
              <a:rPr lang="en-US" sz="1100" b="0">
                <a:latin typeface="Calibri" pitchFamily="34" charset="0"/>
              </a:rPr>
              <a:t>, </a:t>
            </a:r>
            <a:r>
              <a:rPr lang="en-US" sz="1100" b="0" smtClean="0">
                <a:latin typeface="Calibri" pitchFamily="34" charset="0"/>
              </a:rPr>
              <a:t>S. Abu-Surra, W. Choi</a:t>
            </a:r>
            <a:r>
              <a:rPr lang="en-US" sz="1100" b="0">
                <a:latin typeface="Calibri" pitchFamily="34" charset="0"/>
              </a:rPr>
              <a:t/>
            </a:r>
            <a:br>
              <a:rPr lang="en-US" sz="1100" b="0">
                <a:latin typeface="Calibri" pitchFamily="34" charset="0"/>
              </a:rPr>
            </a:br>
            <a:r>
              <a:rPr lang="en-US" sz="1100" b="0" smtClean="0">
                <a:solidFill>
                  <a:schemeClr val="accent1"/>
                </a:solidFill>
                <a:latin typeface="Calibri" pitchFamily="34" charset="0"/>
              </a:rPr>
              <a:t>Pi-Radio</a:t>
            </a:r>
            <a:r>
              <a:rPr lang="en-US" sz="1100" b="0" smtClean="0">
                <a:latin typeface="Calibri" pitchFamily="34" charset="0"/>
              </a:rPr>
              <a:t>: A. Dhananjay</a:t>
            </a:r>
            <a:r>
              <a:rPr lang="en-US" sz="1100" b="0" dirty="0" smtClean="0">
                <a:latin typeface="Calibri" pitchFamily="34" charset="0"/>
              </a:rPr>
              <a:t>, </a:t>
            </a:r>
            <a:r>
              <a:rPr lang="en-US" sz="1100" b="0" smtClean="0">
                <a:latin typeface="Calibri" pitchFamily="34" charset="0"/>
              </a:rPr>
              <a:t/>
            </a:r>
            <a:br>
              <a:rPr lang="en-US" sz="1100" b="0" smtClean="0">
                <a:latin typeface="Calibri" pitchFamily="34" charset="0"/>
              </a:rPr>
            </a:br>
            <a:endParaRPr lang="en-US" sz="1100" b="0" dirty="0">
              <a:latin typeface="Calibri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0772" r="8660" b="12978"/>
          <a:stretch/>
        </p:blipFill>
        <p:spPr>
          <a:xfrm>
            <a:off x="224589" y="6214029"/>
            <a:ext cx="738411" cy="567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8604" r="12302" b="17028"/>
          <a:stretch/>
        </p:blipFill>
        <p:spPr>
          <a:xfrm>
            <a:off x="7779540" y="5647404"/>
            <a:ext cx="983460" cy="5677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23530" r="9841" b="23897"/>
          <a:stretch/>
        </p:blipFill>
        <p:spPr>
          <a:xfrm>
            <a:off x="1215189" y="6327582"/>
            <a:ext cx="1236390" cy="3406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3" y="5800810"/>
            <a:ext cx="889185" cy="3406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05" y="6339560"/>
            <a:ext cx="1426873" cy="397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 b="32621"/>
          <a:stretch/>
        </p:blipFill>
        <p:spPr>
          <a:xfrm>
            <a:off x="153493" y="5760052"/>
            <a:ext cx="1229578" cy="397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25743" r="22347" b="20753"/>
          <a:stretch/>
        </p:blipFill>
        <p:spPr>
          <a:xfrm>
            <a:off x="2586789" y="6157251"/>
            <a:ext cx="754325" cy="5109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9" y="6384360"/>
            <a:ext cx="1012161" cy="340663"/>
          </a:xfrm>
          <a:prstGeom prst="round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88" y="5623852"/>
            <a:ext cx="620810" cy="624548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b="27358"/>
          <a:stretch/>
        </p:blipFill>
        <p:spPr>
          <a:xfrm>
            <a:off x="3456271" y="6242416"/>
            <a:ext cx="1003628" cy="5109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96" y="6146302"/>
            <a:ext cx="1109394" cy="624548"/>
          </a:xfrm>
          <a:prstGeom prst="rect">
            <a:avLst/>
          </a:prstGeom>
        </p:spPr>
      </p:pic>
      <p:pic>
        <p:nvPicPr>
          <p:cNvPr id="35" name="Graphic 2">
            <a:extLst>
              <a:ext uri="{FF2B5EF4-FFF2-40B4-BE49-F238E27FC236}">
                <a16:creationId xmlns:a16="http://schemas.microsoft.com/office/drawing/2014/main" id="{DCD6F6F8-6FA8-4A79-BA60-83A16DB2B6E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11029"/>
          <a:stretch/>
        </p:blipFill>
        <p:spPr>
          <a:xfrm>
            <a:off x="6095365" y="5676776"/>
            <a:ext cx="1596078" cy="482605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5BE768C6-67BB-4CCA-A166-33825FC5AF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68" y="5694824"/>
            <a:ext cx="1419426" cy="482605"/>
          </a:xfrm>
          <a:prstGeom prst="rect">
            <a:avLst/>
          </a:prstGeom>
        </p:spPr>
      </p:pic>
      <p:pic>
        <p:nvPicPr>
          <p:cNvPr id="37" name="Picture 2" descr="Intel's new logo loses its swirl (and some of its personality) | Creative  Bloq">
            <a:extLst>
              <a:ext uri="{FF2B5EF4-FFF2-40B4-BE49-F238E27FC236}">
                <a16:creationId xmlns:a16="http://schemas.microsoft.com/office/drawing/2014/main" id="{9947DBA2-C600-43E1-8F0D-CF10258F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10825" r="3418" b="8784"/>
          <a:stretch/>
        </p:blipFill>
        <p:spPr bwMode="auto">
          <a:xfrm>
            <a:off x="7751537" y="6327584"/>
            <a:ext cx="943099" cy="4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362" r="56078" b="54309"/>
          <a:stretch/>
        </p:blipFill>
        <p:spPr>
          <a:xfrm>
            <a:off x="9974682" y="1739587"/>
            <a:ext cx="769518" cy="6226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45629" r="56078" b="40423"/>
          <a:stretch/>
        </p:blipFill>
        <p:spPr>
          <a:xfrm>
            <a:off x="9829800" y="2476480"/>
            <a:ext cx="1512881" cy="4832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/>
          <a:stretch/>
        </p:blipFill>
        <p:spPr>
          <a:xfrm>
            <a:off x="10058400" y="3019937"/>
            <a:ext cx="2016258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134938"/>
            <a:ext cx="10515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27100">
              <a:lnSpc>
                <a:spcPct val="87000"/>
              </a:lnSpc>
              <a:defRPr/>
            </a:pP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InP HBTs:  1.07 THz @200nm, ?? @ 130nm</a:t>
            </a:r>
          </a:p>
        </p:txBody>
      </p:sp>
      <p:pic>
        <p:nvPicPr>
          <p:cNvPr id="10" name="Picture 9" descr="64J-R4C5-E10B45L3-Vce_2.00V-Ib_600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3539" y="615479"/>
            <a:ext cx="3297461" cy="282468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3801215"/>
            <a:ext cx="3339380" cy="28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icture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575" y="612817"/>
            <a:ext cx="7903625" cy="58641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6355" y="4643320"/>
            <a:ext cx="328845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6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80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94090" y="6546782"/>
            <a:ext cx="3035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</a:t>
            </a:r>
            <a:r>
              <a:rPr lang="en-US" sz="1600" b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</a:t>
            </a:r>
            <a:r>
              <a:rPr lang="en-US" sz="1600" b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IEEE  </a:t>
            </a:r>
            <a:r>
              <a:rPr lang="en-US" sz="16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TED, Aug. 2015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591800" y="685801"/>
            <a:ext cx="1130800" cy="2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050" b="0">
                <a:latin typeface="Calibri" pitchFamily="34" charset="0"/>
                <a:cs typeface="Arial" pitchFamily="34" charset="0"/>
                <a:sym typeface="Symbol" pitchFamily="18" charset="2"/>
              </a:rPr>
              <a:t>Rode </a:t>
            </a:r>
            <a:r>
              <a:rPr lang="en-US" sz="105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IEEE  </a:t>
            </a:r>
            <a:r>
              <a:rPr lang="en-US" sz="1050" b="0" dirty="0">
                <a:latin typeface="Calibri" pitchFamily="34" charset="0"/>
                <a:cs typeface="Arial" pitchFamily="34" charset="0"/>
                <a:sym typeface="Symbol" pitchFamily="18" charset="2"/>
              </a:rPr>
              <a:t>TED, Aug.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02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THz Transistor Measurements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58039"/>
              </p:ext>
            </p:extLst>
          </p:nvPr>
        </p:nvGraphicFramePr>
        <p:xfrm>
          <a:off x="7924800" y="2025040"/>
          <a:ext cx="2667425" cy="17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KGPlot" r:id="rId3" imgW="4724280" imgH="3162240" progId="KGraph_Plot">
                  <p:embed/>
                </p:oleObj>
              </mc:Choice>
              <mc:Fallback>
                <p:oleObj name="KGPlot" r:id="rId3" imgW="4724280" imgH="3162240" progId="KGraph_Plo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4800" y="2025040"/>
                        <a:ext cx="2667425" cy="1784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901005"/>
            <a:ext cx="85761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Simple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Substrate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coupling: need small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narrow CPW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Ambiguity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 stripping order. 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UCSB 130nm HBTs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order not important.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Add through &amp;  load to  remove ambiguity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85761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On-wafer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through-reflect-line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 ambiguity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from pad stripping.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Calibration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to line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Zo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Still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must avoid 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substrate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mode coupling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CPW particularly vulnerable.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better: thin-film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microstrip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or ~25 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 substrate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with TSV's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56147"/>
            <a:ext cx="2111950" cy="180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32827"/>
            <a:ext cx="2913560" cy="1939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477000"/>
            <a:ext cx="11506199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D. F. Williams</a:t>
            </a:r>
            <a:r>
              <a:rPr lang="en-US" sz="105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A.  Young, M. Urteaga</a:t>
            </a:r>
            <a:r>
              <a:rPr lang="en-US" sz="1050" b="0" dirty="0">
                <a:latin typeface="Calibri" panose="020F0502020204030204" pitchFamily="34" charset="0"/>
                <a:cs typeface="Calibri" panose="020F0502020204030204" pitchFamily="34" charset="0"/>
              </a:rPr>
              <a:t>, "A Prescription for Sub-Millimeter-Wave Transistor Characterization," </a:t>
            </a:r>
            <a:r>
              <a:rPr lang="en-US" sz="10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050" b="0" dirty="0">
                <a:latin typeface="Calibri" panose="020F0502020204030204" pitchFamily="34" charset="0"/>
                <a:cs typeface="Calibri" panose="020F0502020204030204" pitchFamily="34" charset="0"/>
              </a:rPr>
              <a:t>Transactions on Terahertz Science and Technology, </a:t>
            </a:r>
            <a:r>
              <a:rPr lang="en-US" sz="10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July 2013</a:t>
            </a:r>
            <a:endParaRPr lang="en-US" sz="10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4114800"/>
            <a:ext cx="2900705" cy="2161311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458200" y="2558440"/>
            <a:ext cx="1826347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Rodwell, IEDM 2017</a:t>
            </a:r>
            <a:endParaRPr lang="en-US" sz="11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63000" y="4267251"/>
            <a:ext cx="1826347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Urteaga, DRC 2011</a:t>
            </a:r>
            <a:endParaRPr lang="en-US" sz="11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24800" y="560437"/>
            <a:ext cx="3733800" cy="2957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30" y="68985"/>
            <a:ext cx="2287065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sz="3600" smtClean="0"/>
              <a:t>Challenges </a:t>
            </a:r>
            <a:r>
              <a:rPr lang="en-US" sz="3600"/>
              <a:t>@</a:t>
            </a:r>
            <a:r>
              <a:rPr lang="en-US" sz="3600" smtClean="0"/>
              <a:t> 64nm/2THz, 32nm/3THz </a:t>
            </a:r>
            <a:r>
              <a:rPr lang="en-US" sz="3600" dirty="0" smtClean="0"/>
              <a:t>Nodes</a:t>
            </a:r>
            <a:endParaRPr lang="en-US" sz="3600" dirty="0"/>
          </a:p>
        </p:txBody>
      </p:sp>
      <p:graphicFrame>
        <p:nvGraphicFramePr>
          <p:cNvPr id="220162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762000"/>
          <a:ext cx="2394884" cy="351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KGPlot" r:id="rId4" imgW="5308560" imgH="7797600" progId="KGraph_Plot">
                  <p:embed/>
                </p:oleObj>
              </mc:Choice>
              <mc:Fallback>
                <p:oleObj name="KGPlot" r:id="rId4" imgW="5308560" imgH="7797600" progId="KGraph_Plot">
                  <p:embed/>
                  <p:pic>
                    <p:nvPicPr>
                      <p:cNvPr id="220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0"/>
                        <a:ext cx="2394884" cy="3516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1"/>
          <p:cNvSpPr txBox="1">
            <a:spLocks noChangeArrowheads="1"/>
          </p:cNvSpPr>
          <p:nvPr/>
        </p:nvSpPr>
        <p:spPr bwMode="auto">
          <a:xfrm rot="5400000">
            <a:off x="6611437" y="2224088"/>
            <a:ext cx="286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5943600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Need high base contact doping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&gt;10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for good contacts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Auger recombination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very low </a:t>
            </a:r>
            <a:r>
              <a:rPr lang="en-US" sz="2400" b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Seem to need 1-3nm contact penetration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Pd or Pt contacts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react with 3++ nm of base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penetrate surface contaminants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too deep for thin base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Base regrowth as possible solution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thin, moderately-doped intrinsic base</a:t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InGaAs or GaAsSb @ 10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19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-10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thick, heavily-doped extrinsic base</a:t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P-GaAs, ~10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</a:p>
        </p:txBody>
      </p:sp>
      <p:pic>
        <p:nvPicPr>
          <p:cNvPr id="10" name="Picture 9" descr="Picture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943" y="914400"/>
            <a:ext cx="3487057" cy="3009252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75200" y="3720001"/>
            <a:ext cx="30358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04" y="4444538"/>
            <a:ext cx="5962996" cy="21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8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Images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" y="901175"/>
            <a:ext cx="3718056" cy="32898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1" y="875985"/>
            <a:ext cx="3662638" cy="3315015"/>
          </a:xfrm>
          <a:prstGeom prst="rect">
            <a:avLst/>
          </a:prstGeom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839200" y="37338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Cross-sections</a:t>
            </a:r>
            <a:endParaRPr lang="en-US" sz="2000" dirty="0" smtClean="0">
              <a:solidFill>
                <a:srgbClr val="FF0000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4891"/>
            <a:ext cx="1997364" cy="2516909"/>
          </a:xfrm>
          <a:prstGeom prst="rect">
            <a:avLst/>
          </a:prstGeom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00400" y="4780002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Dry-etched</a:t>
            </a:r>
            <a:b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TiW emitter contact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7" y="838200"/>
            <a:ext cx="2768583" cy="2768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38600"/>
            <a:ext cx="3404551" cy="27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Status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1074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Excellent base contacts; but hydrogen base passivation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0.4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GaAs/metal contact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290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for regrown base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0.60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InGaAs/GaAs contact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✘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1940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W/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intrinsic base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✘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068" y="3310592"/>
            <a:ext cx="1008532" cy="186609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06027"/>
              </p:ext>
            </p:extLst>
          </p:nvPr>
        </p:nvGraphicFramePr>
        <p:xfrm>
          <a:off x="6576351" y="685800"/>
          <a:ext cx="2339049" cy="249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8" name="KGPlot" r:id="rId5" imgW="5790960" imgH="6146640" progId="KGraph_Plot">
                  <p:embed/>
                </p:oleObj>
              </mc:Choice>
              <mc:Fallback>
                <p:oleObj name="KGPlot" r:id="rId5" imgW="5790960" imgH="6146640" progId="KGraph_Plot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351" y="685800"/>
                        <a:ext cx="2339049" cy="2491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12102"/>
              </p:ext>
            </p:extLst>
          </p:nvPr>
        </p:nvGraphicFramePr>
        <p:xfrm>
          <a:off x="8912015" y="685800"/>
          <a:ext cx="2898985" cy="251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" name="KGPlot" r:id="rId7" imgW="5765760" imgH="5029200" progId="KGraph_Plot">
                  <p:embed/>
                </p:oleObj>
              </mc:Choice>
              <mc:Fallback>
                <p:oleObj name="KGPlot" r:id="rId7" imgW="5765760" imgH="5029200" progId="KGraph_Plot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2015" y="685800"/>
                        <a:ext cx="2898985" cy="2518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107442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Good DC data: even given regrowth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refractory Mo/W/TiW emitter contact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maintains low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r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. 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620000" y="3843992"/>
            <a:ext cx="1600200" cy="7620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605992"/>
            <a:ext cx="1524000" cy="1524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5708202"/>
            <a:ext cx="107442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Recent efforts: in-situ MOCVD hydrogen anneal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Preliminary results: marginal ~300GHz f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max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(still excessive hydrogen)</a:t>
            </a:r>
            <a:endParaRPr lang="en-US" sz="28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028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FETs (HEMTs): </a:t>
            </a:r>
            <a:r>
              <a:rPr lang="en-US" dirty="0">
                <a:solidFill>
                  <a:srgbClr val="000000"/>
                </a:solidFill>
              </a:rPr>
              <a:t>key for low </a:t>
            </a:r>
            <a:r>
              <a:rPr lang="en-US" dirty="0" smtClean="0">
                <a:solidFill>
                  <a:srgbClr val="000000"/>
                </a:solidFill>
              </a:rPr>
              <a:t>noise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800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2:1 to 4:1 increase in f</a:t>
            </a:r>
            <a:r>
              <a:rPr lang="en-US" sz="2800" i="1" baseline="-250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	improved noise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less required transmit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power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smaller PAs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, less DC power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higher-frequency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systems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41755" y="1299441"/>
          <a:ext cx="6664614" cy="426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0" name="KGPlot" r:id="rId3" imgW="5143320" imgH="3289320" progId="KGraph_Plot">
                  <p:embed/>
                </p:oleObj>
              </mc:Choice>
              <mc:Fallback>
                <p:oleObj name="KGPlot" r:id="rId3" imgW="5143320" imgH="3289320" progId="KGraph_Plot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755" y="1299441"/>
                        <a:ext cx="6664614" cy="426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10007" y="1936815"/>
          <a:ext cx="3328129" cy="172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1" name="Equation" r:id="rId5" imgW="2311200" imgH="1193760" progId="Equation.DSMT4">
                  <p:embed/>
                </p:oleObj>
              </mc:Choice>
              <mc:Fallback>
                <p:oleObj name="Equation" r:id="rId5" imgW="2311200" imgH="1193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07" y="1936815"/>
                        <a:ext cx="3328129" cy="1720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12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High-Frequency FET </a:t>
            </a:r>
            <a:r>
              <a:rPr lang="en-US" dirty="0">
                <a:solidFill>
                  <a:srgbClr val="000000"/>
                </a:solidFill>
              </a:rPr>
              <a:t>Scaling </a:t>
            </a:r>
            <a:endParaRPr lang="en-US" dirty="0"/>
          </a:p>
        </p:txBody>
      </p:sp>
      <p:pic>
        <p:nvPicPr>
          <p:cNvPr id="4" name="Picture 3" descr="2014_6_19_feb_THz_HBT_HEMT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96" y="872338"/>
            <a:ext cx="2380488" cy="2709062"/>
          </a:xfrm>
          <a:prstGeom prst="rect">
            <a:avLst/>
          </a:prstGeom>
        </p:spPr>
      </p:pic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68" y="3680824"/>
            <a:ext cx="3005443" cy="2796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>
            <a:off x="1157101" y="3886403"/>
            <a:ext cx="238403" cy="34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H="1">
            <a:off x="1919101" y="3810203"/>
            <a:ext cx="238403" cy="349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 flipH="1" flipV="1">
            <a:off x="2071501" y="2469477"/>
            <a:ext cx="238403" cy="34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V="1">
            <a:off x="1053732" y="2530700"/>
            <a:ext cx="216730" cy="31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04" y="3657600"/>
            <a:ext cx="5493396" cy="303713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58278" y="907602"/>
            <a:ext cx="8281321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double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reduce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2:1,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but this is not enough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Must also reduce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gsx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,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gd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time constants 2:1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must be doubled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Must also thin dielectric and channel by 2:1 (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ds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endParaRPr lang="en-US" sz="28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133600" y="1905000"/>
            <a:ext cx="266605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62000" y="1905000"/>
            <a:ext cx="266605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133602" y="3680824"/>
            <a:ext cx="519682" cy="1291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09600" y="3680824"/>
            <a:ext cx="419005" cy="1291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239000" y="3505200"/>
            <a:ext cx="228600" cy="457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791200" y="3912688"/>
            <a:ext cx="304800" cy="8117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6172200"/>
            <a:ext cx="15240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939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371600" y="2303847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FET Current and Transconductance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14" y="2055454"/>
            <a:ext cx="1928186" cy="3507146"/>
          </a:xfrm>
          <a:prstGeom prst="rect">
            <a:avLst/>
          </a:prstGeom>
        </p:spPr>
      </p:pic>
      <p:pic>
        <p:nvPicPr>
          <p:cNvPr id="19" name="Picture 29" descr="mos_gate_capacitanc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027" y="1219200"/>
            <a:ext cx="4079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839702" y="2286000"/>
          <a:ext cx="21193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4" name="Equation" r:id="rId5" imgW="1054080" imgH="241200" progId="Equation.3">
                  <p:embed/>
                </p:oleObj>
              </mc:Choice>
              <mc:Fallback>
                <p:oleObj name="Equation" r:id="rId5" imgW="1054080" imgH="241200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702" y="2286000"/>
                        <a:ext cx="2119312" cy="48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7556227" y="1295401"/>
          <a:ext cx="4111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5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227" y="1295401"/>
                        <a:ext cx="4111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7205662" y="885825"/>
          <a:ext cx="12525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6" name="Equation" r:id="rId9" imgW="622080" imgH="241200" progId="Equation.DSMT4">
                  <p:embed/>
                </p:oleObj>
              </mc:Choice>
              <mc:Fallback>
                <p:oleObj name="Equation" r:id="rId9" imgW="622080" imgH="24120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2" y="885825"/>
                        <a:ext cx="12525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7792076" y="4694237"/>
          <a:ext cx="23193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7" name="Equation" r:id="rId11" imgW="1155600" imgH="241200" progId="Equation.3">
                  <p:embed/>
                </p:oleObj>
              </mc:Choice>
              <mc:Fallback>
                <p:oleObj name="Equation" r:id="rId11" imgW="1155600" imgH="24120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076" y="4694237"/>
                        <a:ext cx="23193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6"/>
          <p:cNvCxnSpPr>
            <a:cxnSpLocks noChangeShapeType="1"/>
          </p:cNvCxnSpPr>
          <p:nvPr/>
        </p:nvCxnSpPr>
        <p:spPr bwMode="auto">
          <a:xfrm flipH="1">
            <a:off x="9882814" y="25146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7467326" y="3933826"/>
          <a:ext cx="1841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8" name="Equation" r:id="rId13" imgW="914400" imgH="241200" progId="Equation.3">
                  <p:embed/>
                </p:oleObj>
              </mc:Choice>
              <mc:Fallback>
                <p:oleObj name="Equation" r:id="rId13" imgW="914400" imgH="24120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326" y="3933826"/>
                        <a:ext cx="18415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26"/>
          <p:cNvCxnSpPr>
            <a:cxnSpLocks noChangeShapeType="1"/>
          </p:cNvCxnSpPr>
          <p:nvPr/>
        </p:nvCxnSpPr>
        <p:spPr bwMode="auto">
          <a:xfrm>
            <a:off x="7368214" y="25146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37" name="Straight Connector 26"/>
          <p:cNvCxnSpPr>
            <a:cxnSpLocks noChangeShapeType="1"/>
          </p:cNvCxnSpPr>
          <p:nvPr/>
        </p:nvCxnSpPr>
        <p:spPr bwMode="auto">
          <a:xfrm>
            <a:off x="7368214" y="4953000"/>
            <a:ext cx="3286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38" name="Straight Connector 26"/>
          <p:cNvCxnSpPr>
            <a:cxnSpLocks noChangeShapeType="1"/>
          </p:cNvCxnSpPr>
          <p:nvPr/>
        </p:nvCxnSpPr>
        <p:spPr bwMode="auto">
          <a:xfrm flipH="1">
            <a:off x="10111414" y="4953000"/>
            <a:ext cx="381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41" name="Straight Connector 26"/>
          <p:cNvCxnSpPr>
            <a:cxnSpLocks noChangeShapeType="1"/>
          </p:cNvCxnSpPr>
          <p:nvPr/>
        </p:nvCxnSpPr>
        <p:spPr bwMode="auto">
          <a:xfrm>
            <a:off x="7368214" y="5181600"/>
            <a:ext cx="319088" cy="685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7819064" y="5715000"/>
          <a:ext cx="19113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9" name="Equation" r:id="rId15" imgW="952200" imgH="203040" progId="Equation.DSMT4">
                  <p:embed/>
                </p:oleObj>
              </mc:Choice>
              <mc:Fallback>
                <p:oleObj name="Equation" r:id="rId15" imgW="952200" imgH="203040" progId="Equation.DSMT4">
                  <p:embed/>
                  <p:pic>
                    <p:nvPicPr>
                      <p:cNvPr id="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064" y="5715000"/>
                        <a:ext cx="19113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404035"/>
              </p:ext>
            </p:extLst>
          </p:nvPr>
        </p:nvGraphicFramePr>
        <p:xfrm>
          <a:off x="681038" y="782638"/>
          <a:ext cx="5224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0" name="Equation" r:id="rId17" imgW="2603160" imgH="253800" progId="Equation.DSMT4">
                  <p:embed/>
                </p:oleObj>
              </mc:Choice>
              <mc:Fallback>
                <p:oleObj name="Equation" r:id="rId17" imgW="2603160" imgH="253800" progId="Equation.DSMT4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782638"/>
                        <a:ext cx="522446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 bwMode="auto">
          <a:xfrm>
            <a:off x="971550" y="3581400"/>
            <a:ext cx="32385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143000" y="1828800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97813"/>
              </p:ext>
            </p:extLst>
          </p:nvPr>
        </p:nvGraphicFramePr>
        <p:xfrm>
          <a:off x="901988" y="2743200"/>
          <a:ext cx="3670012" cy="238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KGPlot" r:id="rId19" imgW="4889520" imgH="3174840" progId="KGraph_Plot">
                  <p:embed/>
                </p:oleObj>
              </mc:Choice>
              <mc:Fallback>
                <p:oleObj name="KGPlot" r:id="rId19" imgW="4889520" imgH="3174840" progId="KGraph_Plot">
                  <p:embed/>
                  <p:pic>
                    <p:nvPicPr>
                      <p:cNvPr id="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988" y="2743200"/>
                        <a:ext cx="3670012" cy="238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685800" y="1676400"/>
          <a:ext cx="4629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2" name="Equation" r:id="rId21" imgW="2425680" imgH="304560" progId="Equation.DSMT4">
                  <p:embed/>
                </p:oleObj>
              </mc:Choice>
              <mc:Fallback>
                <p:oleObj name="Equation" r:id="rId21" imgW="2425680" imgH="304560" progId="Equation.DSMT4">
                  <p:embed/>
                  <p:pic>
                    <p:nvPicPr>
                      <p:cNvPr id="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462915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1939"/>
              </p:ext>
            </p:extLst>
          </p:nvPr>
        </p:nvGraphicFramePr>
        <p:xfrm>
          <a:off x="685800" y="1265238"/>
          <a:ext cx="4052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3" name="Equation" r:id="rId23" imgW="2019240" imgH="203040" progId="Equation.DSMT4">
                  <p:embed/>
                </p:oleObj>
              </mc:Choice>
              <mc:Fallback>
                <p:oleObj name="Equation" r:id="rId23" imgW="2019240" imgH="203040" progId="Equation.DSMT4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5238"/>
                        <a:ext cx="40528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45092"/>
              </p:ext>
            </p:extLst>
          </p:nvPr>
        </p:nvGraphicFramePr>
        <p:xfrm>
          <a:off x="704850" y="2255837"/>
          <a:ext cx="24955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4" name="Equation" r:id="rId25" imgW="1307880" imgH="253800" progId="Equation.DSMT4">
                  <p:embed/>
                </p:oleObj>
              </mc:Choice>
              <mc:Fallback>
                <p:oleObj name="Equation" r:id="rId25" imgW="1307880" imgH="253800" progId="Equation.DSMT4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255837"/>
                        <a:ext cx="2495550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34080" y="5154406"/>
            <a:ext cx="584292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increase </a:t>
            </a:r>
            <a:r>
              <a:rPr lang="en-US" sz="2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thin the oxide &amp; channel</a:t>
            </a:r>
            <a:r>
              <a:rPr lang="en-US" sz="2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u="sng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and</a:t>
            </a:r>
            <a:r>
              <a:rPr lang="en-US" sz="2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increase 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K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(mass, # valleys)…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hard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or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increase (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)…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also hard</a:t>
            </a:r>
          </a:p>
        </p:txBody>
      </p:sp>
    </p:spTree>
    <p:extLst>
      <p:ext uri="{BB962C8B-B14F-4D97-AF65-F5344CB8AC3E}">
        <p14:creationId xmlns:p14="http://schemas.microsoft.com/office/powerpoint/2010/main" val="404910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609600" y="152401"/>
            <a:ext cx="9794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marL="0" marR="0" lvl="0" indent="0" algn="l" defTabSz="927100" rtl="0" eaLnBrk="0" fontAlgn="base" latinLnBrk="0" hangingPunct="0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Towards faster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HEMTs: InAs MOS-HEMTs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901" y="1219200"/>
            <a:ext cx="57606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Thinner gate insulator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~6nm InAlAs (</a:t>
            </a:r>
            <a:r>
              <a:rPr lang="en-US" sz="2000" b="0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000" b="0" baseline="-25000" smtClean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=12),  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limited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by tunneling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lang="en-US" sz="2000" b="0" noProof="0" smtClean="0">
                <a:solidFill>
                  <a:srgbClr val="000000"/>
                </a:solidFill>
                <a:latin typeface="Calibri" pitchFamily="34" charset="0"/>
              </a:rPr>
              <a:t>MOS-HEMT</a:t>
            </a:r>
            <a:r>
              <a:rPr lang="en-US" sz="2000" noProof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2nm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=25)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Less source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resistance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HEMT: InAlAs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barrier under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N+ source/drain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MOS-HEMT: 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  layer 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InAs channel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99503"/>
            <a:ext cx="5022007" cy="27678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715000" y="1066800"/>
            <a:ext cx="0" cy="5257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55852" y="6279578"/>
            <a:ext cx="28194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1st MOS-HEMT demonstration: </a:t>
            </a:r>
            <a:br>
              <a:rPr lang="en-US" sz="1200" b="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Fraunhofer IAF / IBM Zurich</a:t>
            </a:r>
            <a:endParaRPr lang="en-US" sz="1200" b="0" dirty="0">
              <a:latin typeface="Calibri" pitchFamily="34" charset="0"/>
            </a:endParaRPr>
          </a:p>
        </p:txBody>
      </p:sp>
      <p:pic>
        <p:nvPicPr>
          <p:cNvPr id="67586" name="Picture 2" descr="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04" y="1524000"/>
            <a:ext cx="6023896" cy="22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901289" y="4437447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72689" y="3962400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/>
          </p:nvPr>
        </p:nvGraphicFramePr>
        <p:xfrm>
          <a:off x="6215489" y="3810000"/>
          <a:ext cx="4629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Equation" r:id="rId6" imgW="2425680" imgH="304560" progId="Equation.DSMT4">
                  <p:embed/>
                </p:oleObj>
              </mc:Choice>
              <mc:Fallback>
                <p:oleObj name="Equation" r:id="rId6" imgW="2425680" imgH="304560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489" y="3810000"/>
                        <a:ext cx="462915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6234539" y="4389437"/>
          <a:ext cx="24955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8" imgW="1307880" imgH="253800" progId="Equation.DSMT4">
                  <p:embed/>
                </p:oleObj>
              </mc:Choice>
              <mc:Fallback>
                <p:oleObj name="Equation" r:id="rId8" imgW="1307880" imgH="2538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539" y="4389437"/>
                        <a:ext cx="2495550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02701" y="838200"/>
            <a:ext cx="5760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Simple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ballistic theory: thin dielectric→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increased g</a:t>
            </a:r>
            <a:r>
              <a:rPr lang="en-US" sz="2000" baseline="-25000" dirty="0" smtClean="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HEMT: InAlAs barrier: tunneling, thermionic leakage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096000" y="5188803"/>
            <a:ext cx="5760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Limitations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theory</a:t>
            </a:r>
            <a:r>
              <a:rPr lang="en-US" sz="2000" noProof="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Assumes parabolic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E-k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dispersion: unrealistic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Ignores effect of maximum gate overdrive (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gs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-V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696200" y="2286000"/>
            <a:ext cx="1905000" cy="53340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5700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MOS-HEMT: fabrication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3891"/>
            <a:ext cx="10806545" cy="43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5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68" y="3863483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5883"/>
            <a:ext cx="2235109" cy="1802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00"/>
            <a:ext cx="8231521" cy="612894"/>
          </a:xfrm>
        </p:spPr>
        <p:txBody>
          <a:bodyPr/>
          <a:lstStyle/>
          <a:p>
            <a:r>
              <a:rPr lang="en-US" dirty="0" smtClean="0"/>
              <a:t>Transistors for 100-300GHz wireless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44" y="3936712"/>
            <a:ext cx="3446503" cy="1755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3239869"/>
            <a:ext cx="76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100-300GHz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carriers, massive spatial multiplexing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Terabit hubs and backhaul links, high-resolution imaging radar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42237" y="4333293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7" name="Equation" r:id="rId6" imgW="660240" imgH="177480" progId="Equation.DSMT4">
                    <p:embed/>
                  </p:oleObj>
                </mc:Choice>
                <mc:Fallback>
                  <p:oleObj name="Equation" r:id="rId6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5337394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8" name="Equation" r:id="rId8" imgW="545760" imgH="164880" progId="Equation.DSMT4">
                    <p:embed/>
                  </p:oleObj>
                </mc:Choice>
                <mc:Fallback>
                  <p:oleObj name="Equation" r:id="rId8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715677" y="32004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8600" y="909697"/>
            <a:ext cx="7034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Wireless networks: exploding demand.</a:t>
            </a:r>
          </a:p>
          <a:p>
            <a:r>
              <a:rPr lang="en-US" sz="2000" dirty="0">
                <a:latin typeface="Calibri" pitchFamily="34" charset="0"/>
              </a:rPr>
              <a:t>Immediate industry response: 5G.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   </a:t>
            </a:r>
            <a:r>
              <a:rPr lang="en-US" sz="2000" b="0" smtClean="0">
                <a:latin typeface="Calibri" pitchFamily="34" charset="0"/>
              </a:rPr>
              <a:t>~6~100GHz </a:t>
            </a:r>
            <a:r>
              <a:rPr lang="en-US" sz="2000" b="0" dirty="0">
                <a:latin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increased spectrum</a:t>
            </a:r>
            <a:r>
              <a:rPr lang="en-US" sz="2000" b="0">
                <a:latin typeface="Calibri" pitchFamily="34" charset="0"/>
              </a:rPr>
              <a:t>, </a:t>
            </a:r>
            <a:r>
              <a:rPr lang="en-US" sz="2000" b="0" smtClean="0">
                <a:latin typeface="Calibri" pitchFamily="34" charset="0"/>
              </a:rPr>
              <a:t>extensive beamforming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Next </a:t>
            </a:r>
            <a:r>
              <a:rPr lang="en-US" sz="2000" dirty="0" smtClean="0">
                <a:latin typeface="Calibri" pitchFamily="34" charset="0"/>
              </a:rPr>
              <a:t>generation</a:t>
            </a:r>
            <a:r>
              <a:rPr lang="en-US" sz="2000" smtClean="0">
                <a:latin typeface="Calibri" pitchFamily="34" charset="0"/>
              </a:rPr>
              <a:t>: 100-300GHz </a:t>
            </a:r>
            <a:r>
              <a:rPr lang="en-US" sz="2000" dirty="0" smtClean="0">
                <a:latin typeface="Calibri" pitchFamily="34" charset="0"/>
              </a:rPr>
              <a:t>(???)</a:t>
            </a: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greatly increased spectrum, massive spatial </a:t>
            </a:r>
            <a:r>
              <a:rPr lang="en-US" sz="2000" b="0" dirty="0" smtClean="0">
                <a:latin typeface="Calibri" pitchFamily="34" charset="0"/>
              </a:rPr>
              <a:t>multiplexing</a:t>
            </a:r>
            <a:endParaRPr lang="en-US" sz="2000" b="0" dirty="0">
              <a:latin typeface="Calibri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901362" y="3525881"/>
            <a:ext cx="1062038" cy="293687"/>
            <a:chOff x="5791200" y="6488113"/>
            <a:chExt cx="1062038" cy="293687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9" name="Equation" r:id="rId10" imgW="596880" imgH="164880" progId="Equation.DSMT4">
                    <p:embed/>
                  </p:oleObj>
                </mc:Choice>
                <mc:Fallback>
                  <p:oleObj name="Equation" r:id="rId10" imgW="596880" imgH="16488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5305" y="914400"/>
            <a:ext cx="2845335" cy="206100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>
            <a:off x="685800" y="59436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8600" y="6172200"/>
            <a:ext cx="5562600" cy="5355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transistors do we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need 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8917" y="4566805"/>
            <a:ext cx="3106883" cy="1148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1" y="3216503"/>
            <a:ext cx="1395419" cy="13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MOS-HEMT: device structure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A142A-3C7A-493C-BEC7-F8B002F0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13119"/>
              </p:ext>
            </p:extLst>
          </p:nvPr>
        </p:nvGraphicFramePr>
        <p:xfrm>
          <a:off x="2538966" y="5420897"/>
          <a:ext cx="7114068" cy="90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356">
                  <a:extLst>
                    <a:ext uri="{9D8B030D-6E8A-4147-A177-3AD203B41FA5}">
                      <a16:colId xmlns:a16="http://schemas.microsoft.com/office/drawing/2014/main" val="873141541"/>
                    </a:ext>
                  </a:extLst>
                </a:gridCol>
                <a:gridCol w="2371356">
                  <a:extLst>
                    <a:ext uri="{9D8B030D-6E8A-4147-A177-3AD203B41FA5}">
                      <a16:colId xmlns:a16="http://schemas.microsoft.com/office/drawing/2014/main" val="652931511"/>
                    </a:ext>
                  </a:extLst>
                </a:gridCol>
                <a:gridCol w="2371356">
                  <a:extLst>
                    <a:ext uri="{9D8B030D-6E8A-4147-A177-3AD203B41FA5}">
                      <a16:colId xmlns:a16="http://schemas.microsoft.com/office/drawing/2014/main" val="2877026997"/>
                    </a:ext>
                  </a:extLst>
                </a:gridCol>
              </a:tblGrid>
              <a:tr h="45309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 Material</a:t>
                      </a:r>
                      <a:endParaRPr lang="en-US" sz="2200" i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ZrO</a:t>
                      </a:r>
                      <a:r>
                        <a:rPr lang="en-US" sz="2200" i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Cycles</a:t>
                      </a:r>
                      <a:endParaRPr lang="en-US" sz="2200" i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52277"/>
                  </a:ext>
                </a:extLst>
              </a:tr>
              <a:tr h="4530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 nm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InAs / InGaAs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875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" y="1623060"/>
            <a:ext cx="12070080" cy="361188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509025"/>
            <a:ext cx="2819400" cy="166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B. Markman et. al,  2021 DRC</a:t>
            </a:r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0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972800" cy="398463"/>
          </a:xfrm>
        </p:spPr>
        <p:txBody>
          <a:bodyPr/>
          <a:lstStyle/>
          <a:p>
            <a:r>
              <a:rPr lang="en-US" sz="3600" smtClean="0"/>
              <a:t>DC characteristics </a:t>
            </a:r>
            <a:r>
              <a:rPr lang="en-US" sz="3600"/>
              <a:t>@ 40 nm L</a:t>
            </a:r>
            <a:r>
              <a:rPr lang="en-US" sz="3600" baseline="-25000"/>
              <a:t>g</a:t>
            </a:r>
            <a:r>
              <a:rPr lang="en-US" sz="3600"/>
              <a:t> , 2 × 10µm W</a:t>
            </a:r>
            <a:r>
              <a:rPr lang="en-US" sz="3600" baseline="-25000"/>
              <a:t>g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F1C295-129D-4627-9CC0-B41B87398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26215"/>
              </p:ext>
            </p:extLst>
          </p:nvPr>
        </p:nvGraphicFramePr>
        <p:xfrm>
          <a:off x="167610" y="5420897"/>
          <a:ext cx="11856780" cy="90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130">
                  <a:extLst>
                    <a:ext uri="{9D8B030D-6E8A-4147-A177-3AD203B41FA5}">
                      <a16:colId xmlns:a16="http://schemas.microsoft.com/office/drawing/2014/main" val="873141541"/>
                    </a:ext>
                  </a:extLst>
                </a:gridCol>
                <a:gridCol w="1976130">
                  <a:extLst>
                    <a:ext uri="{9D8B030D-6E8A-4147-A177-3AD203B41FA5}">
                      <a16:colId xmlns:a16="http://schemas.microsoft.com/office/drawing/2014/main" val="322135881"/>
                    </a:ext>
                  </a:extLst>
                </a:gridCol>
                <a:gridCol w="1976130">
                  <a:extLst>
                    <a:ext uri="{9D8B030D-6E8A-4147-A177-3AD203B41FA5}">
                      <a16:colId xmlns:a16="http://schemas.microsoft.com/office/drawing/2014/main" val="652931511"/>
                    </a:ext>
                  </a:extLst>
                </a:gridCol>
                <a:gridCol w="1976130">
                  <a:extLst>
                    <a:ext uri="{9D8B030D-6E8A-4147-A177-3AD203B41FA5}">
                      <a16:colId xmlns:a16="http://schemas.microsoft.com/office/drawing/2014/main" val="2877026997"/>
                    </a:ext>
                  </a:extLst>
                </a:gridCol>
                <a:gridCol w="1976130">
                  <a:extLst>
                    <a:ext uri="{9D8B030D-6E8A-4147-A177-3AD203B41FA5}">
                      <a16:colId xmlns:a16="http://schemas.microsoft.com/office/drawing/2014/main" val="4244375971"/>
                    </a:ext>
                  </a:extLst>
                </a:gridCol>
                <a:gridCol w="1976130">
                  <a:extLst>
                    <a:ext uri="{9D8B030D-6E8A-4147-A177-3AD203B41FA5}">
                      <a16:colId xmlns:a16="http://schemas.microsoft.com/office/drawing/2014/main" val="4103149667"/>
                    </a:ext>
                  </a:extLst>
                </a:gridCol>
              </a:tblGrid>
              <a:tr h="4530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</a:t>
                      </a:r>
                      <a:endParaRPr lang="en-US" sz="2200" i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22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52277"/>
                  </a:ext>
                </a:extLst>
              </a:tr>
              <a:tr h="4530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mS/µm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– 55 </a:t>
                      </a:r>
                      <a:r>
                        <a:rPr lang="el-GR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Ω•µ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1.45 mA/µm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 nA/µm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 nA/µm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mV/dec</a:t>
                      </a:r>
                    </a:p>
                  </a:txBody>
                  <a:tcPr marL="111721" marR="111721" marT="55861" marB="55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875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7" y="1315630"/>
            <a:ext cx="11643360" cy="406908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7610" y="6553200"/>
            <a:ext cx="2819400" cy="166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B. Markman et. al,  2021 DRC</a:t>
            </a:r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0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417126" cy="609600"/>
          </a:xfrm>
        </p:spPr>
        <p:txBody>
          <a:bodyPr/>
          <a:lstStyle/>
          <a:p>
            <a:r>
              <a:rPr lang="en-US" sz="3600" dirty="0" smtClean="0"/>
              <a:t>RF characteristics @ 40 nm L</a:t>
            </a:r>
            <a:r>
              <a:rPr lang="en-US" sz="3600" baseline="-25000" dirty="0" smtClean="0"/>
              <a:t>g</a:t>
            </a:r>
            <a:r>
              <a:rPr lang="en-US" sz="3600" dirty="0" smtClean="0"/>
              <a:t> , 2 × 10µm W</a:t>
            </a:r>
            <a:r>
              <a:rPr lang="en-US" sz="3600" baseline="-25000" dirty="0" smtClean="0"/>
              <a:t>g</a:t>
            </a:r>
            <a:endParaRPr lang="en-US" sz="36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838200"/>
            <a:ext cx="11826240" cy="4678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B91BB4-63DA-412B-8CDB-2301E9D2E708}"/>
              </a:ext>
            </a:extLst>
          </p:cNvPr>
          <p:cNvSpPr txBox="1"/>
          <p:nvPr/>
        </p:nvSpPr>
        <p:spPr>
          <a:xfrm>
            <a:off x="7160930" y="3705281"/>
            <a:ext cx="28993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0.70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0.30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0.79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mA/µm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1BA9-2FE6-47AC-8D9F-41D12D35DC0B}"/>
              </a:ext>
            </a:extLst>
          </p:cNvPr>
          <p:cNvSpPr txBox="1"/>
          <p:nvPr/>
        </p:nvSpPr>
        <p:spPr>
          <a:xfrm>
            <a:off x="7924800" y="1371600"/>
            <a:ext cx="2131154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ꚍ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420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562 GHz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5638800"/>
                <a:ext cx="11628120" cy="94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4863">
                  <a:buClr>
                    <a:srgbClr val="FF0000"/>
                  </a:buClr>
                  <a:tabLst>
                    <a:tab pos="173038" algn="l"/>
                    <a:tab pos="630238" algn="l"/>
                    <a:tab pos="1719263" algn="l"/>
                  </a:tabLst>
                </a:pP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Peak </a:t>
                </a:r>
                <a:r>
                  <a:rPr lang="en-US" sz="2400" b="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2400" b="0" i="1" kern="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ꚍ</a:t>
                </a: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420 GHz on </a:t>
                </a:r>
                <a:r>
                  <a:rPr lang="en-US" sz="2400" b="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400" b="0" i="1" kern="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40 nm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0</m:t>
                        </m:r>
                        <m:acc>
                          <m:accPr>
                            <m:chr m:val="̅"/>
                            <m:ctrlPr>
                              <a:rPr lang="en-US" sz="2400" b="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2400" b="0" i="1" ker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conduction device, peak </a:t>
                </a:r>
                <a:r>
                  <a:rPr lang="en-US" sz="2400" b="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2400" b="0" i="1" kern="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</a:t>
                </a:r>
                <a:r>
                  <a:rPr lang="en-US" sz="2400" b="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400" b="0" i="1" kern="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50 nm </a:t>
                </a:r>
              </a:p>
              <a:p>
                <a:pPr defTabSz="804863">
                  <a:buClr>
                    <a:srgbClr val="FF0000"/>
                  </a:buClr>
                  <a:tabLst>
                    <a:tab pos="173038" algn="l"/>
                    <a:tab pos="630238" algn="l"/>
                    <a:tab pos="1719263" algn="l"/>
                  </a:tabLst>
                </a:pPr>
                <a:r>
                  <a:rPr lang="en-US" sz="2400" b="0" i="1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2400" b="0" i="1" kern="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en-US" sz="2400" b="0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extrapolation difficult </a:t>
                </a:r>
                <a:r>
                  <a:rPr lang="en-US" sz="2400" b="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because of </a:t>
                </a:r>
                <a:r>
                  <a:rPr lang="en-US" sz="2400" b="0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peaks in U; calibration </a:t>
                </a:r>
                <a:r>
                  <a:rPr lang="en-US" sz="2400" b="0" kern="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artifacts</a:t>
                </a:r>
                <a:r>
                  <a:rPr lang="en-US" sz="2400" b="0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0" u="sng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en-US" sz="2400" b="0" kern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0" kern="0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negative resistance</a:t>
                </a:r>
                <a:endParaRPr lang="en-US" sz="2400" b="0" kern="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38800"/>
                <a:ext cx="11628120" cy="942502"/>
              </a:xfrm>
              <a:prstGeom prst="rect">
                <a:avLst/>
              </a:prstGeom>
              <a:blipFill>
                <a:blip r:embed="rId3"/>
                <a:stretch>
                  <a:fillRect l="-839" t="-9032" b="-1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57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448800" y="2209800"/>
            <a:ext cx="22860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572118"/>
            <a:ext cx="1926336" cy="205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14" y="4674878"/>
            <a:ext cx="1790786" cy="195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Need for higher energy barriers</a:t>
            </a:r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57200" y="767036"/>
            <a:ext cx="11506200" cy="37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increase transconductance: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thin the oxide, thin the well</a:t>
            </a:r>
            <a:b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→ increased eigenstate energy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loss of confinement at large (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b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 →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constrains maximum transconductance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 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</a:t>
            </a:r>
            <a:r>
              <a:rPr lang="en-US" sz="2800" b="0" i="1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D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∝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3/2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∝(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b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maximum achievable 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.</a:t>
            </a:r>
            <a:endParaRPr lang="en-US" sz="2800" b="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Need high barrier energies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InAs/InAlAs vs InAs/AlAsSb</a:t>
            </a:r>
            <a:b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</a:t>
            </a:r>
            <a:r>
              <a:rPr lang="en-US" sz="28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InP/AlAsSb ????</a:t>
            </a:r>
            <a:endParaRPr lang="en-US" sz="2800" b="0" baseline="30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70218"/>
            <a:ext cx="4239491" cy="26877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524000" y="55626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84" y="4056785"/>
            <a:ext cx="3306617" cy="2801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0" y="4336514"/>
            <a:ext cx="1157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Huang, JAP, 2014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4482001"/>
            <a:ext cx="19050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B. Markman</a:t>
            </a:r>
            <a:endParaRPr lang="en-US" sz="1200" b="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2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Transistors for 100-300GHz wireless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65512"/>
            <a:ext cx="1181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Multi-beam (MIMO) endpoint and backhaul links.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Imaging radar</a:t>
            </a:r>
          </a:p>
          <a:p>
            <a:pPr>
              <a:buClr>
                <a:srgbClr val="FF0000"/>
              </a:buClr>
            </a:pPr>
            <a:r>
              <a:rPr lang="en-US" sz="19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 </a:t>
            </a: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LNAs</a:t>
            </a: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cascaded noise figure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PAs: high PAE, high power density (W/mm)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high </a:t>
            </a:r>
            <a:r>
              <a:rPr lang="en-US" sz="19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900" b="0" baseline="-2500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t</a:t>
            </a: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</a:t>
            </a:r>
            <a:r>
              <a:rPr lang="en-US" sz="1900" b="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900" b="0" baseline="-25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PAs need </a:t>
            </a:r>
            <a:r>
              <a:rPr lang="en-US" sz="1900" b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A/mm </a:t>
            </a: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9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closely-spaced fingers</a:t>
            </a:r>
            <a:endParaRPr lang="en-US" sz="19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Today's available IC technologies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CMOS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good to ~150GHz.   65-32nm nodes are best.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SiGe</a:t>
            </a: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surpasses CMOS above 200GHz.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HBT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record 100-300GHz PAs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 HEMT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record power below 100GHz. Improving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InGaAs FETs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record LNAs</a:t>
            </a: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InP HBTs</a:t>
            </a: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improved PAE in 100-300GHz PAs.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challenge: base contact resistivity scaling. Process complexity.</a:t>
            </a:r>
          </a:p>
          <a:p>
            <a:pPr>
              <a:buClr>
                <a:srgbClr val="FF0000"/>
              </a:buClr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US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InGaAs FETs </a:t>
            </a: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gate dielectric may permit further scaling.</a:t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High-K / InP / </a:t>
            </a:r>
            <a:r>
              <a:rPr lang="en-US" sz="19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AlAsSb  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9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1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228600"/>
            <a:ext cx="8610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In case of questions </a:t>
            </a:r>
            <a:endParaRPr lang="en-US" altLang="en-US" sz="14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9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1974"/>
            <a:ext cx="11277600" cy="398463"/>
          </a:xfrm>
        </p:spPr>
        <p:txBody>
          <a:bodyPr/>
          <a:lstStyle/>
          <a:p>
            <a:r>
              <a:rPr lang="en-US" sz="3600" dirty="0" smtClean="0"/>
              <a:t>210 </a:t>
            </a:r>
            <a:r>
              <a:rPr lang="en-US" sz="3600" dirty="0"/>
              <a:t>GHz </a:t>
            </a:r>
            <a:r>
              <a:rPr lang="en-US" sz="3600" dirty="0" smtClean="0"/>
              <a:t>FMCW crossed-array imaging </a:t>
            </a:r>
            <a:r>
              <a:rPr lang="en-US" sz="3600" dirty="0"/>
              <a:t>car radar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963994"/>
            <a:ext cx="5486400" cy="50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Array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36×1 transmit,   1×216 receive</a:t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36 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v) 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× 216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(h)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image</a:t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length: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15cm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(6 inches), 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beamwidth: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0.27</a:t>
            </a:r>
            <a:r>
              <a:rPr lang="en-US" sz="1800" b="0" baseline="300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view: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1800" b="0" baseline="300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(v) ×90</a:t>
            </a:r>
            <a:r>
              <a:rPr lang="en-US" sz="1800" b="0" baseline="300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(h)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scan: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40Hz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Electronics</a:t>
            </a:r>
            <a:br>
              <a:rPr lang="en-US" sz="1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transmit power/element: 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50mW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receiver noise: 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6dB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packaging losses: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2dB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TX, 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2dB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RX</a:t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endParaRPr lang="en-US" sz="18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Sees: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22cm 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diameter target (a </a:t>
            </a:r>
            <a:r>
              <a:rPr lang="en-US" sz="1800" b="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soccer ball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)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@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10dB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reflectivity </a:t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200m </a:t>
            </a:r>
            <a:r>
              <a:rPr lang="en-US" sz="1800" b="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range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with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10dB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SNR 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heavy fog</a:t>
            </a:r>
            <a:r>
              <a:rPr lang="en-US" sz="1800" b="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rain</a:t>
            </a: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@ </a:t>
            </a:r>
            <a:r>
              <a:rPr lang="en-US" sz="1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22dB/km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with </a:t>
            </a:r>
            <a:r>
              <a:rPr lang="en-US" sz="1800" b="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4dB </a:t>
            </a:r>
            <a:r>
              <a:rPr lang="en-US" sz="1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operating margins.</a:t>
            </a:r>
            <a:endParaRPr lang="en-US" sz="18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03465"/>
            <a:ext cx="8083726" cy="2982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05106"/>
            <a:ext cx="3874422" cy="30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1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FET Scaling Laws (these now broken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 descr="2014_6_19_feb_THz_HBT_HEMT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96" y="872338"/>
            <a:ext cx="2380488" cy="2709062"/>
          </a:xfrm>
          <a:prstGeom prst="rect">
            <a:avLst/>
          </a:prstGeom>
        </p:spPr>
      </p:pic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68" y="3680824"/>
            <a:ext cx="3005443" cy="2796176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98368"/>
              </p:ext>
            </p:extLst>
          </p:nvPr>
        </p:nvGraphicFramePr>
        <p:xfrm>
          <a:off x="4648200" y="914400"/>
          <a:ext cx="6477000" cy="4276440"/>
        </p:xfrm>
        <a:graphic>
          <a:graphicData uri="http://schemas.openxmlformats.org/drawingml/2006/table">
            <a:tbl>
              <a:tblPr/>
              <a:tblGrid>
                <a:gridCol w="454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FET parameter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gate length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current density (mA/mm)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specific transconductance (mS/mm)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transport mass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constant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2DEG  electron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gate-channel capacitance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dielectric equivalent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channel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either (channel state density)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or (V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-V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340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contact resistivities 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8610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Gate dielectric can't be much further scaled.</a:t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Not in CMOS VLSI, not in mm-wave HEMTs</a:t>
            </a: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/W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(mS/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m) hard to increase→ C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end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 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prevents f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scaling.</a:t>
            </a: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Shorter gate lengths degrade electrostatics→ reduced 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ds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→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reduced f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max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>
            <a:off x="1157101" y="3886403"/>
            <a:ext cx="238403" cy="34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H="1">
            <a:off x="1919101" y="3810203"/>
            <a:ext cx="238403" cy="349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 flipH="1" flipV="1">
            <a:off x="2071501" y="2469477"/>
            <a:ext cx="238403" cy="34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V="1">
            <a:off x="1053732" y="2530700"/>
            <a:ext cx="216730" cy="3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06901"/>
            <a:ext cx="9144001" cy="336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140GHz, </a:t>
            </a:r>
            <a:r>
              <a:rPr lang="en-US" dirty="0" smtClean="0">
                <a:solidFill>
                  <a:srgbClr val="FF0000"/>
                </a:solidFill>
              </a:rPr>
              <a:t>160 Gb/s</a:t>
            </a:r>
            <a:r>
              <a:rPr lang="en-US" dirty="0" smtClean="0"/>
              <a:t> MIMO network hub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468606"/>
            <a:ext cx="1174713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Hub with 32-element array (four 1×8 modules):</a:t>
            </a:r>
            <a:b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16 users/array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  </a:t>
            </a:r>
            <a:r>
              <a:rPr lang="en-US" sz="2800" b="0">
                <a:latin typeface="Calibri" pitchFamily="34" charset="0"/>
                <a:cs typeface="Arial" pitchFamily="34" charset="0"/>
                <a:sym typeface="Symbol" pitchFamily="18" charset="2"/>
              </a:rPr>
              <a:t>F=</a:t>
            </a:r>
            <a:r>
              <a:rPr lang="en-US" sz="2800" b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8dB</a:t>
            </a:r>
            <a:r>
              <a:rPr lang="en-US" sz="2800" b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LNAs, P</a:t>
            </a:r>
            <a:r>
              <a:rPr lang="en-US" sz="2800" b="0" baseline="-2500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=</a:t>
            </a:r>
            <a:r>
              <a:rPr lang="en-US" sz="2800" b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21 dBm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 PAs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Gb/s/beam→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 total capacity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 total margins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125200" cy="762000"/>
          </a:xfrm>
        </p:spPr>
        <p:txBody>
          <a:bodyPr/>
          <a:lstStyle/>
          <a:p>
            <a:r>
              <a:rPr lang="en-US" dirty="0" smtClean="0"/>
              <a:t>8-channel 140GHz MIMO hub modules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6408" r="2222" b="1000"/>
          <a:stretch/>
        </p:blipFill>
        <p:spPr>
          <a:xfrm>
            <a:off x="76200" y="1204821"/>
            <a:ext cx="5932054" cy="4814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6523" y="2258098"/>
            <a:ext cx="4814979" cy="270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4943" y="1371467"/>
            <a:ext cx="1801092" cy="2952578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56299" y="1116472"/>
            <a:ext cx="2590800" cy="83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110mW power amplifier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Teledyne 250nm InP HBT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20.8% PAE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4E23-F8B4-4690-98A5-9CFB23E1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39200" y="4656873"/>
            <a:ext cx="2957428" cy="1336398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763000" y="4040233"/>
            <a:ext cx="3324035" cy="581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Transmitter IC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GlobalFoundries 22nm SOI CMOS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81" y="5423084"/>
            <a:ext cx="1143219" cy="5701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780568"/>
            <a:ext cx="4648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Farid et. al</a:t>
            </a:r>
            <a:r>
              <a:rPr lang="en-US" sz="14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review </a:t>
            </a:r>
            <a:endParaRPr lang="en-US" sz="11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4243" y="6055895"/>
            <a:ext cx="272398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Kyocera LTCC carrier</a:t>
            </a:r>
            <a:endParaRPr lang="en-US" sz="18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8153400" y="28956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8077200" y="47244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932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210 GHz, </a:t>
            </a:r>
            <a:r>
              <a:rPr lang="en-US" dirty="0">
                <a:solidFill>
                  <a:schemeClr val="tx2"/>
                </a:solidFill>
              </a:rPr>
              <a:t>640 Gb/s</a:t>
            </a:r>
            <a:r>
              <a:rPr lang="en-US" dirty="0">
                <a:solidFill>
                  <a:srgbClr val="000000"/>
                </a:solidFill>
              </a:rPr>
              <a:t> MIMO </a:t>
            </a:r>
            <a:r>
              <a:rPr lang="en-US" dirty="0" smtClean="0">
                <a:solidFill>
                  <a:srgbClr val="000000"/>
                </a:solidFill>
              </a:rPr>
              <a:t>backhaul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422" y="4800600"/>
            <a:ext cx="5029200" cy="11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8-element MIMO array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3.1 m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baseline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for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500 meters range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80Gb/s/subarray→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640Gb/s total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4 × 4 sub-arrays → 8 degree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beamsteering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683171"/>
            <a:ext cx="6019800" cy="174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Key link parameters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meters range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in 50 mm/hr rain; 23 dB/km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dB total margins: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packaging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loss,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obstruction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, operating,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design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, aging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smtClean="0">
                <a:solidFill>
                  <a:schemeClr val="accent1"/>
                </a:solidFill>
                <a:latin typeface="Calibri" pitchFamily="34" charset="0"/>
              </a:rPr>
              <a:t>LNAs</a:t>
            </a:r>
            <a:r>
              <a:rPr lang="en-US" sz="2000" b="0" dirty="0" smtClean="0">
                <a:solidFill>
                  <a:schemeClr val="accent1"/>
                </a:solidFill>
                <a:latin typeface="Calibri" pitchFamily="34" charset="0"/>
              </a:rPr>
              <a:t>: 6dB </a:t>
            </a:r>
            <a:r>
              <a:rPr lang="en-US" sz="2000" b="0" smtClean="0">
                <a:solidFill>
                  <a:schemeClr val="accent1"/>
                </a:solidFill>
                <a:latin typeface="Calibri" pitchFamily="34" charset="0"/>
              </a:rPr>
              <a:t>noise figure</a:t>
            </a:r>
            <a:br>
              <a:rPr lang="en-US" sz="2000" b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FR" sz="2000" b="0">
                <a:solidFill>
                  <a:schemeClr val="accent1"/>
                </a:solidFill>
                <a:latin typeface="Calibri" pitchFamily="34" charset="0"/>
              </a:rPr>
              <a:t>PAs: 18dBm </a:t>
            </a:r>
            <a:r>
              <a:rPr lang="fr-FR" sz="2000" b="0">
                <a:solidFill>
                  <a:srgbClr val="000000"/>
                </a:solidFill>
                <a:latin typeface="Calibri" pitchFamily="34" charset="0"/>
              </a:rPr>
              <a:t>=P</a:t>
            </a:r>
            <a:r>
              <a:rPr lang="fr-FR" sz="2000" b="0" baseline="-25000">
                <a:solidFill>
                  <a:srgbClr val="000000"/>
                </a:solidFill>
                <a:latin typeface="Calibri" pitchFamily="34" charset="0"/>
              </a:rPr>
              <a:t>1dB</a:t>
            </a:r>
            <a:r>
              <a:rPr lang="fr-FR" sz="2000" b="0">
                <a:solidFill>
                  <a:srgbClr val="000000"/>
                </a:solidFill>
                <a:latin typeface="Calibri" pitchFamily="34" charset="0"/>
              </a:rPr>
              <a:t>  (per element</a:t>
            </a:r>
            <a:r>
              <a:rPr lang="fr-FR" sz="2000" b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fr-FR" sz="2000" b="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367"/>
            <a:ext cx="3397136" cy="363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495" y="2149671"/>
            <a:ext cx="3364992" cy="762000"/>
          </a:xfrm>
          <a:prstGeom prst="rect">
            <a:avLst/>
          </a:prstGeom>
        </p:spPr>
      </p:pic>
      <p:pic>
        <p:nvPicPr>
          <p:cNvPr id="10" name="Picture 2" descr="2018_30_30_package_draw_Viv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7325"/>
            <a:ext cx="4810531" cy="27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9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210 </a:t>
            </a:r>
            <a:r>
              <a:rPr lang="en-US" dirty="0"/>
              <a:t>GHz </a:t>
            </a:r>
            <a:r>
              <a:rPr lang="en-US" dirty="0" smtClean="0"/>
              <a:t>transmitter </a:t>
            </a:r>
            <a:r>
              <a:rPr lang="en-US" dirty="0"/>
              <a:t>and </a:t>
            </a:r>
            <a:r>
              <a:rPr lang="en-US" dirty="0" smtClean="0"/>
              <a:t>receiver </a:t>
            </a:r>
            <a:r>
              <a:rPr lang="en-US" dirty="0"/>
              <a:t>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7" y="1422080"/>
            <a:ext cx="4731327" cy="1357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22080"/>
            <a:ext cx="3699164" cy="1357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65552" y="838200"/>
            <a:ext cx="605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210GHz transmitter: </a:t>
            </a:r>
            <a:r>
              <a:rPr lang="en-US" altLang="ko-KR" sz="18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20GHz bandwidth, 15.5-16.5dBm power</a:t>
            </a:r>
            <a:endParaRPr lang="ko-KR" altLang="en-US" sz="1800" b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BA79D-DF0B-437B-96CC-7AD453C54F1A}"/>
              </a:ext>
            </a:extLst>
          </p:cNvPr>
          <p:cNvSpPr txBox="1"/>
          <p:nvPr/>
        </p:nvSpPr>
        <p:spPr>
          <a:xfrm>
            <a:off x="9459130" y="2534724"/>
            <a:ext cx="1361270" cy="2616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Size: 2.3 x 0.85 mm</a:t>
            </a:r>
            <a:r>
              <a:rPr kumimoji="0" lang="en-US" altLang="ko-KR" sz="110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ko-KR" altLang="en-US" sz="110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40CD4-E415-4659-9ED9-315080F78172}"/>
              </a:ext>
            </a:extLst>
          </p:cNvPr>
          <p:cNvSpPr txBox="1"/>
          <p:nvPr/>
        </p:nvSpPr>
        <p:spPr>
          <a:xfrm>
            <a:off x="4495800" y="2534724"/>
            <a:ext cx="1361270" cy="2446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Calibri" panose="020F0502020204030204" pitchFamily="34" charset="0"/>
                <a:cs typeface="Calibri" panose="020F0502020204030204" pitchFamily="34" charset="0"/>
              </a:rPr>
              <a:t>Size: 2.9 x 0.75 mm</a:t>
            </a:r>
            <a:r>
              <a:rPr lang="en-US" altLang="ko-KR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11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161568"/>
            <a:ext cx="6096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Seo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et al, 2021 IMS; 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Teledyne 250nm InP HBT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6096000" y="849868"/>
            <a:ext cx="605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210GHz receiver: </a:t>
            </a:r>
            <a:r>
              <a:rPr lang="en-US" altLang="ko-KR" sz="18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20GHz bandwidth, 7.7-9.5dB noise figure</a:t>
            </a:r>
            <a:endParaRPr lang="ko-KR" altLang="en-US" sz="1800" b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44" y="3086195"/>
            <a:ext cx="3778513" cy="1089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19" y="3010656"/>
            <a:ext cx="3652562" cy="1095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138" y="4931645"/>
            <a:ext cx="3767062" cy="13167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32" y="4943793"/>
            <a:ext cx="5200652" cy="13046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76200" y="4343400"/>
            <a:ext cx="605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280GHz transmitter: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17dBm</a:t>
            </a:r>
            <a:r>
              <a:rPr lang="en-US" altLang="ko-KR" sz="18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(simulated)</a:t>
            </a:r>
            <a:endParaRPr lang="ko-KR" altLang="en-US" sz="1800" b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6106648" y="4355068"/>
            <a:ext cx="605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280GHz receiver: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11dB noise figure, 40GHz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 (sim.)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474329" y="4666768"/>
            <a:ext cx="542834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Solyu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Alz, Ahmed, Seo;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UCSB/Sungkyunkwan;  Teledyne 250nm InP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HBT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974"/>
            <a:ext cx="11201400" cy="398463"/>
          </a:xfrm>
        </p:spPr>
        <p:txBody>
          <a:bodyPr/>
          <a:lstStyle/>
          <a:p>
            <a:r>
              <a:rPr lang="en-US" dirty="0" smtClean="0"/>
              <a:t>100-300GHz wireless: transistor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399" y="1143000"/>
                <a:ext cx="8515475" cy="4967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Transmitters need: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power-added efficiency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𝑃𝐴𝐸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)/</m:t>
                    </m:r>
                    <m:sSub>
                      <m:sSubPr>
                        <m:ctrlP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added power density (</a:t>
                </a:r>
                <a:r>
                  <a:rPr lang="en-US" sz="2400" b="0" i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400" b="0" baseline="-25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2400" b="0" i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400" b="0" baseline="-25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)/(gate width, emitter length)</a:t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Receivers need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low cascaded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𝑐𝑎𝑠𝑐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+…</m:t>
                        </m:r>
                      </m:den>
                    </m:f>
                  </m:oMath>
                </a14:m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400" b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US" sz="240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reasonable gain/stage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area, power,</a:t>
                </a:r>
                <a:b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accumulated gain compression</a:t>
                </a:r>
              </a:p>
              <a:p>
                <a:pPr>
                  <a:buClr>
                    <a:srgbClr val="FF0000"/>
                  </a:buClr>
                </a:pPr>
                <a:endParaRPr lang="en-US" sz="24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US" sz="2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(gain in PAs, LNAs is less than MAG/MSG, U, ... 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143000"/>
                <a:ext cx="8515475" cy="4967514"/>
              </a:xfrm>
              <a:prstGeom prst="rect">
                <a:avLst/>
              </a:prstGeom>
              <a:blipFill>
                <a:blip r:embed="rId2"/>
                <a:stretch>
                  <a:fillRect l="-1074" t="-1720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84" y="1326390"/>
            <a:ext cx="3153341" cy="1643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75" y="3471230"/>
            <a:ext cx="3128150" cy="167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20" y="4362135"/>
            <a:ext cx="3331780" cy="743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172727"/>
            <a:ext cx="1939492" cy="4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Transistors for 100-300GHz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0712"/>
              </p:ext>
            </p:extLst>
          </p:nvPr>
        </p:nvGraphicFramePr>
        <p:xfrm>
          <a:off x="6794944" y="177609"/>
          <a:ext cx="4863656" cy="340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1" name="KGPlot" r:id="rId3" imgW="4863960" imgH="3403440" progId="KGraph_Plot">
                  <p:embed/>
                </p:oleObj>
              </mc:Choice>
              <mc:Fallback>
                <p:oleObj name="KGPlot" r:id="rId3" imgW="4863960" imgH="3403440" progId="KGraph_Plo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944" y="177609"/>
                        <a:ext cx="4863656" cy="34037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06720"/>
            <a:ext cx="6718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CMOS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good power &amp; noise up to ~150GHz. Not much beyond.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65-32nm nodes are best.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HBT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record 100-300GHz PAs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SiGe HBT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outperforms CMOS above 200GHz</a:t>
            </a: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 HEMT: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power below 100GHz. Bandwidth improving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InGaAs-channel HEMT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world's best low-noise amplifiers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85254"/>
              </p:ext>
            </p:extLst>
          </p:nvPr>
        </p:nvGraphicFramePr>
        <p:xfrm>
          <a:off x="6781800" y="3429000"/>
          <a:ext cx="48641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2" name="KGPlot" r:id="rId5" imgW="4863960" imgH="3403440" progId="KGraph_Plot">
                  <p:embed/>
                </p:oleObj>
              </mc:Choice>
              <mc:Fallback>
                <p:oleObj name="KGPlot" r:id="rId5" imgW="4863960" imgH="3403440" progId="KGraph_Plo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429000"/>
                        <a:ext cx="4864100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46967"/>
              </p:ext>
            </p:extLst>
          </p:nvPr>
        </p:nvGraphicFramePr>
        <p:xfrm>
          <a:off x="304800" y="3454400"/>
          <a:ext cx="48641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3" name="KGPlot" r:id="rId7" imgW="4863960" imgH="3403440" progId="KGraph_Plot">
                  <p:embed/>
                </p:oleObj>
              </mc:Choice>
              <mc:Fallback>
                <p:oleObj name="KGPlot" r:id="rId7" imgW="4863960" imgH="3403440" progId="KGraph_Plo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454400"/>
                        <a:ext cx="4864100" cy="340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5960410"/>
            <a:ext cx="36576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*results with low PAE at high Psat or </a:t>
            </a:r>
            <a:b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Psat with high PAE are not shown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20243"/>
            <a:ext cx="365760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compiled 8/1/2021</a:t>
            </a:r>
          </a:p>
        </p:txBody>
      </p:sp>
    </p:spTree>
    <p:extLst>
      <p:ext uri="{BB962C8B-B14F-4D97-AF65-F5344CB8AC3E}">
        <p14:creationId xmlns:p14="http://schemas.microsoft.com/office/powerpoint/2010/main" val="106185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very_thin-text_templat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0000FF"/>
      </a:hlink>
      <a:folHlink>
        <a:srgbClr val="0000FF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ED7BFDAC-689A-4100-AECB-E8B2159C3031}" vid="{C445D1E6-9E9E-438E-AC06-77596C17959B}"/>
    </a:ext>
  </a:extLst>
</a:theme>
</file>

<file path=ppt/theme/theme2.xml><?xml version="1.0" encoding="utf-8"?>
<a:theme xmlns:a="http://schemas.openxmlformats.org/drawingml/2006/main" name="1_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UMP_template_wide_2018_4_20.pptx" id="{96A266E9-601E-45E4-95F8-C6F02C0EBDDA}" vid="{52CC944E-CF07-4F56-AA91-00B95BA8306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powerpoint_wide</Template>
  <TotalTime>5107</TotalTime>
  <Pages>2</Pages>
  <Words>2385</Words>
  <Application>Microsoft Office PowerPoint</Application>
  <PresentationFormat>Widescreen</PresentationFormat>
  <Paragraphs>195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Arial Narrow</vt:lpstr>
      <vt:lpstr>Calibri</vt:lpstr>
      <vt:lpstr>Cambria Math</vt:lpstr>
      <vt:lpstr>Impact</vt:lpstr>
      <vt:lpstr>Symbol</vt:lpstr>
      <vt:lpstr>Tahoma</vt:lpstr>
      <vt:lpstr>Times New Roman</vt:lpstr>
      <vt:lpstr>Wingdings</vt:lpstr>
      <vt:lpstr>very_thin-text_template</vt:lpstr>
      <vt:lpstr>1_very_thin-text_template</vt:lpstr>
      <vt:lpstr>Equation</vt:lpstr>
      <vt:lpstr>KGPlot</vt:lpstr>
      <vt:lpstr>Transistors for 100-300GHz Wireless</vt:lpstr>
      <vt:lpstr>Acknowledgements</vt:lpstr>
      <vt:lpstr>Transistors for 100-300GHz wireless</vt:lpstr>
      <vt:lpstr>140GHz, 160 Gb/s MIMO network hub</vt:lpstr>
      <vt:lpstr>8-channel 140GHz MIMO hub modules </vt:lpstr>
      <vt:lpstr>210 GHz, 640 Gb/s MIMO backhaul</vt:lpstr>
      <vt:lpstr>210 GHz transmitter and receiver ICs</vt:lpstr>
      <vt:lpstr>100-300GHz wireless: transistor requirements</vt:lpstr>
      <vt:lpstr>Transistors for 100-300GHz</vt:lpstr>
      <vt:lpstr>Where the IC designer can't help us. </vt:lpstr>
      <vt:lpstr>Current density, finger pitch limit cell output power</vt:lpstr>
      <vt:lpstr>Current density, finger pitch limit cell output power</vt:lpstr>
      <vt:lpstr>Current density, finger pitch limit power combining</vt:lpstr>
      <vt:lpstr>mm-Wave Transistor Development</vt:lpstr>
      <vt:lpstr>Transistor scaling laws: ( V,I,R,C,t ) vs. geometry</vt:lpstr>
      <vt:lpstr>Degenerate State Density (Ballistic) Limits</vt:lpstr>
      <vt:lpstr>Bipolar Transistor Design: Scaling</vt:lpstr>
      <vt:lpstr>Bipolar Transistor Scaling Laws</vt:lpstr>
      <vt:lpstr>Refractory Ohmic Contacts to In(Ga)As</vt:lpstr>
      <vt:lpstr>PowerPoint Presentation</vt:lpstr>
      <vt:lpstr>THz Transistor Measurements</vt:lpstr>
      <vt:lpstr>Challenges @ 64nm/2THz, 32nm/3THz Nodes</vt:lpstr>
      <vt:lpstr>Regrown-Base InP HBTs: Images</vt:lpstr>
      <vt:lpstr>Regrown-Base InP HBTs: Status</vt:lpstr>
      <vt:lpstr>FETs (HEMTs): key for low noise</vt:lpstr>
      <vt:lpstr>High-Frequency FET Scaling </vt:lpstr>
      <vt:lpstr>FET Current and Transconductance</vt:lpstr>
      <vt:lpstr>PowerPoint Presentation</vt:lpstr>
      <vt:lpstr>MOS-HEMT: fabrication flow</vt:lpstr>
      <vt:lpstr>MOS-HEMT: device structure</vt:lpstr>
      <vt:lpstr>DC characteristics @ 40 nm Lg , 2 × 10µm Wg</vt:lpstr>
      <vt:lpstr>RF characteristics @ 40 nm Lg , 2 × 10µm Wg</vt:lpstr>
      <vt:lpstr>Need for higher energy barriers</vt:lpstr>
      <vt:lpstr>Transistors for 100-300GHz wireless</vt:lpstr>
      <vt:lpstr>PowerPoint Presentation</vt:lpstr>
      <vt:lpstr>210 GHz FMCW crossed-array imaging car radar</vt:lpstr>
      <vt:lpstr>FET Scaling Laws (these now broken)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</dc:creator>
  <cp:lastModifiedBy>rodwell</cp:lastModifiedBy>
  <cp:revision>230</cp:revision>
  <cp:lastPrinted>2002-08-11T02:20:55Z</cp:lastPrinted>
  <dcterms:created xsi:type="dcterms:W3CDTF">2019-12-08T23:05:45Z</dcterms:created>
  <dcterms:modified xsi:type="dcterms:W3CDTF">2021-09-16T15:51:47Z</dcterms:modified>
</cp:coreProperties>
</file>