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481" r:id="rId2"/>
    <p:sldId id="509" r:id="rId3"/>
    <p:sldId id="510" r:id="rId4"/>
    <p:sldId id="511" r:id="rId5"/>
    <p:sldId id="513" r:id="rId6"/>
    <p:sldId id="514" r:id="rId7"/>
    <p:sldId id="515" r:id="rId8"/>
    <p:sldId id="512" r:id="rId9"/>
    <p:sldId id="516" r:id="rId10"/>
    <p:sldId id="517" r:id="rId11"/>
    <p:sldId id="518" r:id="rId12"/>
    <p:sldId id="519" r:id="rId13"/>
    <p:sldId id="520" r:id="rId14"/>
    <p:sldId id="521" r:id="rId15"/>
    <p:sldId id="522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CA8A"/>
    <a:srgbClr val="CFCDCE"/>
    <a:srgbClr val="00A300"/>
    <a:srgbClr val="059505"/>
    <a:srgbClr val="00FFCC"/>
    <a:srgbClr val="000000"/>
    <a:srgbClr val="FFDE83"/>
    <a:srgbClr val="CC99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6853" autoAdjust="0"/>
  </p:normalViewPr>
  <p:slideViewPr>
    <p:cSldViewPr>
      <p:cViewPr varScale="1">
        <p:scale>
          <a:sx n="164" d="100"/>
          <a:sy n="164" d="100"/>
        </p:scale>
        <p:origin x="120" y="25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451" y="4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0558-DDC6-47CC-9001-7AEB656B44BC}" type="datetimeFigureOut">
              <a:rPr lang="en-US" smtClean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6652-CD61-4899-B998-D263560EF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08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20102C-0003-4CD6-932A-CB490524232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1564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239C6B9-251A-4A6B-931B-3F59702D0EE1}" type="slidenum">
              <a:rPr lang="en-US" altLang="en-US" sz="900"/>
              <a:pPr>
                <a:spcBef>
                  <a:spcPct val="0"/>
                </a:spcBef>
              </a:pPr>
              <a:t>1</a:t>
            </a:fld>
            <a:endParaRPr lang="en-US" altLang="en-US" sz="9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196" y="4240894"/>
            <a:ext cx="5028903" cy="4519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slide guide is meant to be used with PowerPoint.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92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0102C-0003-4CD6-932A-CB490524232C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5991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0102C-0003-4CD6-932A-CB490524232C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353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0102C-0003-4CD6-932A-CB490524232C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Rot="1" noChangeArrowheads="1"/>
          </p:cNvSpPr>
          <p:nvPr>
            <p:ph idx="1"/>
          </p:nvPr>
        </p:nvSpPr>
        <p:spPr bwMode="auto">
          <a:xfrm>
            <a:off x="91440" y="958739"/>
            <a:ext cx="89611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2EF657-00FC-49CF-BA3C-63319D01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7F39DC-BE5C-4BCB-961F-604B0CB02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18171"/>
            <a:ext cx="1038740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0802C7-BB54-4D22-851A-83E65E1CD6D7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FF9AD6-2E36-4B11-B496-FD1398C8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9772" y="4928476"/>
            <a:ext cx="817435" cy="20610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1708-45EF-4F89-B5E6-A2489EA75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32" y="4938781"/>
            <a:ext cx="1029108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3AA44C-8ADC-4B91-8E3A-EEC79C7DF660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6D4D4A-6BE9-42F9-94E7-29B9621D148C}"/>
              </a:ext>
            </a:extLst>
          </p:cNvPr>
          <p:cNvSpPr txBox="1">
            <a:spLocks/>
          </p:cNvSpPr>
          <p:nvPr userDrawn="1"/>
        </p:nvSpPr>
        <p:spPr>
          <a:xfrm>
            <a:off x="8335689" y="4957518"/>
            <a:ext cx="815833" cy="1873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Tx/>
              <a:buNone/>
              <a:defRPr sz="1200" kern="1200">
                <a:solidFill>
                  <a:srgbClr val="898989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3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1028700"/>
            <a:ext cx="8778240" cy="11590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2743200"/>
            <a:ext cx="8778240" cy="123444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DD3AE-ACDB-40F0-8A65-26B1FCDDC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9585" y="75425"/>
            <a:ext cx="685800" cy="6858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E8EA82-A121-4572-BCB5-66CD744D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43946"/>
            <a:ext cx="961930" cy="20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B2FD5-3443-4751-B1BE-89E017FD9C41}" type="datetime1">
              <a:rPr lang="en-US" smtClean="0"/>
              <a:t>12/21/2021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96B9D-CA5C-4226-B639-C0AB427EB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7284" y="4952860"/>
            <a:ext cx="832987" cy="195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99A364-AD09-423C-9A42-1D9028338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0" y="4799240"/>
            <a:ext cx="462813" cy="3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53168"/>
            <a:ext cx="7772400" cy="3863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71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0E20C63-DDB4-44AA-9271-FD66205B7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37521"/>
            <a:ext cx="961930" cy="20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305905-52D1-4526-91AE-8F042D4EB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7765" y="4953686"/>
            <a:ext cx="866235" cy="1911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7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1440" y="958739"/>
            <a:ext cx="89611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91440" y="37020"/>
            <a:ext cx="8961120" cy="6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CFC3B3AD-F77B-465C-B851-EFA860422BE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0512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36872-FAB4-4D3B-B70E-86CD6D4A10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79585" y="75425"/>
            <a:ext cx="6858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5ED23-04D9-4420-9F39-975C54DFCC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3470" y="4938853"/>
            <a:ext cx="2688350" cy="206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tx1"/>
              </a:buClr>
              <a:buSzPct val="125000"/>
              <a:defRPr/>
            </a:pPr>
            <a:r>
              <a:rPr lang="en-US" altLang="en-US" sz="1200" b="1" i="1" dirty="0"/>
              <a:t>BCICTS 2021 Virtual, 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0" r:id="rId2"/>
    <p:sldLayoutId id="2147484112" r:id="rId3"/>
    <p:sldLayoutId id="2147484114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320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400">
          <a:solidFill>
            <a:srgbClr val="000000"/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rgbClr val="000000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0000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F703F-061B-4BDF-933F-C1CA9B120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38781"/>
            <a:ext cx="1025012" cy="206104"/>
          </a:xfrm>
        </p:spPr>
        <p:txBody>
          <a:bodyPr/>
          <a:lstStyle/>
          <a:p>
            <a:pPr>
              <a:defRPr/>
            </a:pPr>
            <a:fld id="{0E3C547D-8448-4B06-A6FF-B588D9479AEE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A1DE4-4DA6-49C9-8A4E-F6D758128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63389-D0D4-4C04-AC9E-A745DC81DE8E}"/>
              </a:ext>
            </a:extLst>
          </p:cNvPr>
          <p:cNvSpPr txBox="1">
            <a:spLocks/>
          </p:cNvSpPr>
          <p:nvPr/>
        </p:nvSpPr>
        <p:spPr bwMode="auto">
          <a:xfrm>
            <a:off x="347450" y="75425"/>
            <a:ext cx="7949834" cy="6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altLang="en-US" dirty="0"/>
              <a:t>(Paper </a:t>
            </a:r>
            <a:r>
              <a:rPr lang="en-US" altLang="en-US" dirty="0" err="1"/>
              <a:t>x.x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D5BF363-6E66-4375-B165-195439C2CAB3}"/>
              </a:ext>
            </a:extLst>
          </p:cNvPr>
          <p:cNvSpPr txBox="1">
            <a:spLocks/>
          </p:cNvSpPr>
          <p:nvPr/>
        </p:nvSpPr>
        <p:spPr bwMode="auto">
          <a:xfrm>
            <a:off x="91440" y="958739"/>
            <a:ext cx="8961120" cy="3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defRPr sz="3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00"/>
                </a:solidFill>
                <a:effectLst/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defRPr sz="2400">
                <a:solidFill>
                  <a:srgbClr val="000000"/>
                </a:solidFill>
                <a:effectLst/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 sz="2000">
                <a:solidFill>
                  <a:srgbClr val="000000"/>
                </a:solidFill>
                <a:effectLst/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defRPr sz="2000">
                <a:solidFill>
                  <a:srgbClr val="000000"/>
                </a:solidFill>
                <a:effectLst/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R="0" defTabSz="694944" eaLnBrk="1" hangingPunct="1">
              <a:spcAft>
                <a:spcPts val="600"/>
              </a:spcAft>
            </a:pPr>
            <a:r>
              <a:rPr lang="en-US" sz="5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135GHz CMOS / LTCC </a:t>
            </a:r>
            <a:br>
              <a:rPr lang="en-US" sz="5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5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MIMO Receiver Array Tile Modules </a:t>
            </a:r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/>
              <a:t/>
            </a:r>
            <a:br>
              <a:rPr lang="en-US" altLang="en-US" sz="3600" kern="0" dirty="0"/>
            </a:br>
            <a:r>
              <a:rPr lang="en-US" sz="3100" dirty="0">
                <a:solidFill>
                  <a:srgbClr val="0000CC"/>
                </a:solidFill>
              </a:rPr>
              <a:t>Ali A. Farid</a:t>
            </a:r>
            <a:r>
              <a:rPr lang="en-US" sz="3100" baseline="30000" dirty="0">
                <a:solidFill>
                  <a:srgbClr val="0000CC"/>
                </a:solidFill>
              </a:rPr>
              <a:t>1,2</a:t>
            </a:r>
            <a:r>
              <a:rPr lang="en-US" sz="3100" dirty="0"/>
              <a:t>, Ahmed S. H. Ahmed</a:t>
            </a:r>
            <a:r>
              <a:rPr lang="en-US" sz="3100" baseline="30000" dirty="0"/>
              <a:t>1,3</a:t>
            </a:r>
            <a:r>
              <a:rPr lang="en-US" sz="3100" dirty="0"/>
              <a:t>, Aditya Dhnanjay</a:t>
            </a:r>
            <a:r>
              <a:rPr lang="en-US" sz="3100" baseline="30000" dirty="0"/>
              <a:t>4</a:t>
            </a:r>
            <a:r>
              <a:rPr lang="en-US" sz="3100" dirty="0"/>
              <a:t>,</a:t>
            </a:r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100" baseline="30000" dirty="0"/>
              <a:t> </a:t>
            </a:r>
            <a:r>
              <a:rPr lang="en-US" sz="3100" dirty="0"/>
              <a:t>Mark J. W. Rodwell</a:t>
            </a:r>
            <a:r>
              <a:rPr lang="en-US" sz="3100" baseline="30000" dirty="0"/>
              <a:t>1</a:t>
            </a:r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  <a:p>
            <a:pPr eaLnBrk="1" hangingPunct="1"/>
            <a:r>
              <a:rPr lang="en-US" altLang="en-US" sz="2800" baseline="30000" dirty="0"/>
              <a:t>1</a:t>
            </a:r>
            <a:r>
              <a:rPr lang="en-US" altLang="en-US" sz="2800" dirty="0"/>
              <a:t>University of California, Santa Barbara, USA</a:t>
            </a:r>
          </a:p>
          <a:p>
            <a:pPr eaLnBrk="1" hangingPunct="1"/>
            <a:r>
              <a:rPr lang="en-US" altLang="en-US" sz="2800" baseline="30000" dirty="0"/>
              <a:t>2</a:t>
            </a:r>
            <a:r>
              <a:rPr lang="en-US" altLang="en-US" sz="2800" dirty="0"/>
              <a:t>Intel Corporation, USA</a:t>
            </a:r>
          </a:p>
          <a:p>
            <a:pPr eaLnBrk="1" hangingPunct="1"/>
            <a:r>
              <a:rPr lang="en-US" altLang="en-US" sz="2800" baseline="30000" dirty="0"/>
              <a:t>3</a:t>
            </a:r>
            <a:r>
              <a:rPr lang="en-US" altLang="en-US" sz="2800" dirty="0"/>
              <a:t>Marki Microwave, USA</a:t>
            </a:r>
          </a:p>
          <a:p>
            <a:pPr eaLnBrk="1" hangingPunct="1"/>
            <a:r>
              <a:rPr lang="en-US" sz="2800" baseline="30000" dirty="0"/>
              <a:t>4</a:t>
            </a:r>
            <a:r>
              <a:rPr lang="en-US" sz="2800" dirty="0"/>
              <a:t>Tandon school of Engineering, NYU, USA</a:t>
            </a:r>
            <a:endParaRPr lang="en-US" alt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4BB4A-2865-40A7-AA64-229606F3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" y="75425"/>
            <a:ext cx="1651499" cy="6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28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AB7CE-FE79-46A0-92F0-D21641BE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Module Conversion Gain &amp; Radiation Pattern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53F5-4DBD-40EF-B5BB-E1AE21B6D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B6AED-B8EF-4569-9B0C-B23BA709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7EF4F0-C471-4DF6-9430-DA4544EFC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1" b="-12291"/>
          <a:stretch/>
        </p:blipFill>
        <p:spPr bwMode="auto">
          <a:xfrm flipV="1">
            <a:off x="335147" y="1344480"/>
            <a:ext cx="8286271" cy="4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2C2B-C42E-45A5-B683-D71F8D707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21" t="48516" r="10380" b="44970"/>
          <a:stretch/>
        </p:blipFill>
        <p:spPr>
          <a:xfrm flipV="1">
            <a:off x="139230" y="950662"/>
            <a:ext cx="8473704" cy="3383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ED397-2AF8-44BB-90DB-511EC303FE4E}"/>
              </a:ext>
            </a:extLst>
          </p:cNvPr>
          <p:cNvCxnSpPr/>
          <p:nvPr/>
        </p:nvCxnSpPr>
        <p:spPr>
          <a:xfrm>
            <a:off x="3227825" y="1962866"/>
            <a:ext cx="0" cy="295718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420B90-1D06-47EF-B22B-CF184987F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62264"/>
              </p:ext>
            </p:extLst>
          </p:nvPr>
        </p:nvGraphicFramePr>
        <p:xfrm>
          <a:off x="5992985" y="1995675"/>
          <a:ext cx="3013215" cy="194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KGPlot" r:id="rId5" imgW="4813200" imgH="3111480" progId="KGraph_Plot">
                  <p:embed/>
                </p:oleObj>
              </mc:Choice>
              <mc:Fallback>
                <p:oleObj name="KGPlot" r:id="rId5" imgW="4813200" imgH="3111480" progId="KGraph_Plo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8BF0B2-FD62-45EF-A71E-5D8689364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985" y="1995675"/>
                        <a:ext cx="3013215" cy="1944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AAFF00B-B8A7-48F8-A0D4-654C38E73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194089"/>
              </p:ext>
            </p:extLst>
          </p:nvPr>
        </p:nvGraphicFramePr>
        <p:xfrm>
          <a:off x="3396823" y="1996340"/>
          <a:ext cx="2708471" cy="176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KGPlot" r:id="rId7" imgW="4847844" imgH="3160776" progId="KGraph_Plot">
                  <p:embed/>
                </p:oleObj>
              </mc:Choice>
              <mc:Fallback>
                <p:oleObj name="KGPlot" r:id="rId7" imgW="4847844" imgH="3160776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23" y="1996340"/>
                        <a:ext cx="2708471" cy="1766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68331A5-908C-4222-98DC-5C8A9B4EF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23194"/>
              </p:ext>
            </p:extLst>
          </p:nvPr>
        </p:nvGraphicFramePr>
        <p:xfrm>
          <a:off x="137800" y="1962866"/>
          <a:ext cx="3006439" cy="194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KGPlot" r:id="rId9" imgW="4811268" imgH="3115818" progId="KGraph_Plot">
                  <p:embed/>
                </p:oleObj>
              </mc:Choice>
              <mc:Fallback>
                <p:oleObj name="KGPlot" r:id="rId9" imgW="4811268" imgH="3115818" progId="KGraph_Plo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4771B6-19CC-4080-8A85-C5A1483C9A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0" y="1962866"/>
                        <a:ext cx="3006439" cy="1944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row: Down 14">
            <a:extLst>
              <a:ext uri="{FF2B5EF4-FFF2-40B4-BE49-F238E27FC236}">
                <a16:creationId xmlns:a16="http://schemas.microsoft.com/office/drawing/2014/main" id="{1AFF955F-6D63-48BD-A76D-6CFF3AC85F2A}"/>
              </a:ext>
            </a:extLst>
          </p:cNvPr>
          <p:cNvSpPr/>
          <p:nvPr/>
        </p:nvSpPr>
        <p:spPr bwMode="auto">
          <a:xfrm rot="18540579">
            <a:off x="4817610" y="1667055"/>
            <a:ext cx="191227" cy="426810"/>
          </a:xfrm>
          <a:prstGeom prst="downArrow">
            <a:avLst/>
          </a:prstGeom>
          <a:solidFill>
            <a:srgbClr val="EDCA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4BDB659-D53E-48F2-BA22-B18A369A083C}"/>
              </a:ext>
            </a:extLst>
          </p:cNvPr>
          <p:cNvSpPr/>
          <p:nvPr/>
        </p:nvSpPr>
        <p:spPr bwMode="auto">
          <a:xfrm rot="2968641" flipH="1">
            <a:off x="2886422" y="1087038"/>
            <a:ext cx="258039" cy="1122325"/>
          </a:xfrm>
          <a:prstGeom prst="downArrow">
            <a:avLst/>
          </a:prstGeom>
          <a:solidFill>
            <a:srgbClr val="CFCD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95E7B-1DEE-4C53-B7ED-6A98B545C934}"/>
              </a:ext>
            </a:extLst>
          </p:cNvPr>
          <p:cNvSpPr txBox="1"/>
          <p:nvPr/>
        </p:nvSpPr>
        <p:spPr>
          <a:xfrm>
            <a:off x="207836" y="4049441"/>
            <a:ext cx="2936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8-working channel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 ground!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2EA55-62BA-41E2-97F7-DA2B181EB45F}"/>
              </a:ext>
            </a:extLst>
          </p:cNvPr>
          <p:cNvSpPr txBox="1"/>
          <p:nvPr/>
        </p:nvSpPr>
        <p:spPr>
          <a:xfrm>
            <a:off x="3415431" y="4049440"/>
            <a:ext cx="492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4-working channel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el-G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 spacing </a:t>
            </a:r>
            <a:r>
              <a:rPr lang="en-US" sz="2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(Limited F.O.V)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C0C96D-9C54-4638-84F2-92CA7247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Module Wireless Link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3975-B18D-464F-B7CC-EC2DC00B9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2D2D8-3110-4D75-A66B-8F689E5D2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AD818343-F8EA-46AC-8E93-FB0FF474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" y="920335"/>
            <a:ext cx="3379221" cy="3598725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AAA346-2EC7-43F3-B96F-66B92A682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181411"/>
              </p:ext>
            </p:extLst>
          </p:nvPr>
        </p:nvGraphicFramePr>
        <p:xfrm>
          <a:off x="4418380" y="853168"/>
          <a:ext cx="3699481" cy="238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KGPlot" r:id="rId4" imgW="4899660" imgH="3166872" progId="KGraph_Plot">
                  <p:embed/>
                </p:oleObj>
              </mc:Choice>
              <mc:Fallback>
                <p:oleObj name="KGPlot" r:id="rId4" imgW="4899660" imgH="3166872" progId="KGraph_Plo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E389B3-62C3-42FC-B762-BF5C6AF39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380" y="853168"/>
                        <a:ext cx="3699481" cy="238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476EE9C-7FC2-4D80-9938-97F6EB4A672D}"/>
              </a:ext>
            </a:extLst>
          </p:cNvPr>
          <p:cNvSpPr/>
          <p:nvPr/>
        </p:nvSpPr>
        <p:spPr>
          <a:xfrm>
            <a:off x="4034330" y="3224025"/>
            <a:ext cx="5329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In single-beam operation: there is –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13.5dB RMS EVM in 1.34Gb/s QPSK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 13dB EVM, RMS in 1.92Gb/s 16QAM</a:t>
            </a:r>
          </a:p>
          <a:p>
            <a:pPr>
              <a:buClrTx/>
            </a:pPr>
            <a:endParaRPr lang="en-US" sz="2000" b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buClrTx/>
            </a:pPr>
            <a:r>
              <a:rPr lang="en-US" sz="2000" b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What is limiting Module </a:t>
            </a:r>
            <a:r>
              <a:rPr lang="en-US" sz="2000" b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datarate</a:t>
            </a:r>
            <a:r>
              <a:rPr lang="en-US" sz="2000" b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70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1F139C-5567-48C3-8C25-01866BC3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state of the 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EAFAF-0931-421E-9367-0EEF401FFC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1C527-6AF4-47CD-95FA-170548A23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87815A-5EF0-4BCD-A8EF-C25EBF18D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65"/>
              </p:ext>
            </p:extLst>
          </p:nvPr>
        </p:nvGraphicFramePr>
        <p:xfrm>
          <a:off x="480965" y="899433"/>
          <a:ext cx="7873024" cy="4061214"/>
        </p:xfrm>
        <a:graphic>
          <a:graphicData uri="http://schemas.openxmlformats.org/drawingml/2006/table">
            <a:tbl>
              <a:tblPr firstRow="1" firstCol="1" bandRow="1"/>
              <a:tblGrid>
                <a:gridCol w="1172255">
                  <a:extLst>
                    <a:ext uri="{9D8B030D-6E8A-4147-A177-3AD203B41FA5}">
                      <a16:colId xmlns:a16="http://schemas.microsoft.com/office/drawing/2014/main" val="2804898769"/>
                    </a:ext>
                  </a:extLst>
                </a:gridCol>
                <a:gridCol w="1036935">
                  <a:extLst>
                    <a:ext uri="{9D8B030D-6E8A-4147-A177-3AD203B41FA5}">
                      <a16:colId xmlns:a16="http://schemas.microsoft.com/office/drawing/2014/main" val="1999101096"/>
                    </a:ext>
                  </a:extLst>
                </a:gridCol>
                <a:gridCol w="1036935">
                  <a:extLst>
                    <a:ext uri="{9D8B030D-6E8A-4147-A177-3AD203B41FA5}">
                      <a16:colId xmlns:a16="http://schemas.microsoft.com/office/drawing/2014/main" val="4045602791"/>
                    </a:ext>
                  </a:extLst>
                </a:gridCol>
                <a:gridCol w="960125">
                  <a:extLst>
                    <a:ext uri="{9D8B030D-6E8A-4147-A177-3AD203B41FA5}">
                      <a16:colId xmlns:a16="http://schemas.microsoft.com/office/drawing/2014/main" val="1276203781"/>
                    </a:ext>
                  </a:extLst>
                </a:gridCol>
                <a:gridCol w="1113745">
                  <a:extLst>
                    <a:ext uri="{9D8B030D-6E8A-4147-A177-3AD203B41FA5}">
                      <a16:colId xmlns:a16="http://schemas.microsoft.com/office/drawing/2014/main" val="3826262883"/>
                    </a:ext>
                  </a:extLst>
                </a:gridCol>
                <a:gridCol w="1190555">
                  <a:extLst>
                    <a:ext uri="{9D8B030D-6E8A-4147-A177-3AD203B41FA5}">
                      <a16:colId xmlns:a16="http://schemas.microsoft.com/office/drawing/2014/main" val="1116449810"/>
                    </a:ext>
                  </a:extLst>
                </a:gridCol>
                <a:gridCol w="1362474">
                  <a:extLst>
                    <a:ext uri="{9D8B030D-6E8A-4147-A177-3AD203B41FA5}">
                      <a16:colId xmlns:a16="http://schemas.microsoft.com/office/drawing/2014/main" val="1749643807"/>
                    </a:ext>
                  </a:extLst>
                </a:gridCol>
              </a:tblGrid>
              <a:tr h="366926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Townley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CICC2020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Singh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RFIC2020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S. Li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IMS2021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Abu-Surra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ICC2021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Sawaby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RFIC2020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This Work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365225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Freq (GHz)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115-155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135-170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140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140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135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135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87496"/>
                  </a:ext>
                </a:extLst>
              </a:tr>
              <a:tr h="245810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IC Technology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28nm CMOS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0.13μm SiGe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45nm SOI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45nm SOI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0.13μm SiGe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22FD-SOI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72033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Package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Technology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PCB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Radio on Glass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Quartz Superstrate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PCB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PCB + Lens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LTCC Interposer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13321"/>
                  </a:ext>
                </a:extLst>
              </a:tr>
              <a:tr h="222357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Type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 Channel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 Channel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Single beam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MIMO</a:t>
                      </a: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$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2x2 LOS MIMO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MIMO</a:t>
                      </a:r>
                      <a:endParaRPr lang="en-US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12922"/>
                  </a:ext>
                </a:extLst>
              </a:tr>
              <a:tr h="198549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# of channels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4,8, and 16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3523"/>
                  </a:ext>
                </a:extLst>
              </a:tr>
              <a:tr h="274924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Antenna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2210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Data rate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80Gb/s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36Gb/s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8Gb/s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16Gb/s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18Gb/s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6Gb/s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2x16Gb/s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3Gb/s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367017"/>
                  </a:ext>
                </a:extLst>
              </a:tr>
              <a:tr h="412875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Format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16QAM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64QAM</a:t>
                      </a: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256QAM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QPSK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64QAM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16QAM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QPSK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16QAM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42864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EVM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--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-23dB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-30dB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6.25%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5.5%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NA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--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-13.5dB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-13dB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88962"/>
                  </a:ext>
                </a:extLst>
              </a:tr>
              <a:tr h="308687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Link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Air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WR-6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Air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Air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Air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Air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38402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Distance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10cm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--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15m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6cm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949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15cm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9124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F54BD0CD-6ACB-4CE8-83E4-2D9F4FE5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80CFD-BB0B-4381-984F-4BB21E89FC77}"/>
              </a:ext>
            </a:extLst>
          </p:cNvPr>
          <p:cNvSpPr/>
          <p:nvPr/>
        </p:nvSpPr>
        <p:spPr>
          <a:xfrm>
            <a:off x="6981165" y="902913"/>
            <a:ext cx="1362474" cy="405425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08BE2-98D9-4131-8FF8-A9B01B24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 approach for massive MIMO arrays in Tile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challenges with advanced copper pillars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PCB approach is not the right candidate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 of 8-elements with 3Gb/s per beam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88610-E624-4ECC-B31E-34574DAE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F1FB-30FA-4F00-A1B8-18F1852F13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A6D54-001F-4BF6-88B6-A4B22AD0D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1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4FE61-EECE-4523-9AB4-45F108A0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would like to thanks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Kyocera Japan for ceramic interposer fabrication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Kyocera San Diego for module assembly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GlobalFoundries for CMOS chip fabrication and free access to advanced copper pillars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A11A3-6233-4E5C-985A-E5451513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F82F-27AE-400F-B666-3CCD7FB29D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1FFD5-DDA4-4FAB-89D9-6480557D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3AAD9-0415-4509-AECD-27D146155AB7}"/>
              </a:ext>
            </a:extLst>
          </p:cNvPr>
          <p:cNvSpPr txBox="1"/>
          <p:nvPr/>
        </p:nvSpPr>
        <p:spPr>
          <a:xfrm>
            <a:off x="0" y="4511438"/>
            <a:ext cx="8564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TimesNewRoman"/>
              </a:rPr>
              <a:t>This work was supported in part by the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NewRoman"/>
              </a:rPr>
              <a:t>Semiconductor Research Corporation </a:t>
            </a:r>
            <a:r>
              <a:rPr lang="en-US" sz="1400" b="0" i="0" u="none" strike="noStrike" baseline="0" dirty="0">
                <a:latin typeface="TimesNewRoman"/>
              </a:rPr>
              <a:t>and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NewRoman"/>
              </a:rPr>
              <a:t>DARPA</a:t>
            </a:r>
            <a:r>
              <a:rPr lang="en-US" sz="1400" b="0" i="0" u="none" strike="noStrike" baseline="0" dirty="0">
                <a:latin typeface="TimesNewRoman"/>
              </a:rPr>
              <a:t> under the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NewRoman"/>
              </a:rPr>
              <a:t>JUMP program</a:t>
            </a:r>
            <a:r>
              <a:rPr lang="en-US" sz="1400" b="0" i="0" u="none" strike="noStrike" baseline="0" dirty="0">
                <a:latin typeface="TimesNewRoman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7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31486-C9E2-4DC9-99DB-89E668C8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015" y="2034080"/>
            <a:ext cx="3694175" cy="796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E60B5-7C32-4625-90A8-BA82BBDEEA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B0C64-4FD3-43C7-B738-4CB7A07F3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85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8769B2-F5C3-4B93-A232-8E5EC26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3DF9-6831-4E67-8333-895218913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4938781"/>
            <a:ext cx="1000335" cy="206104"/>
          </a:xfrm>
        </p:spPr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D7F78-001E-4432-937F-94A5A61BD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AE53777-6879-4559-82C3-68CB66BE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5" y="801044"/>
            <a:ext cx="8564315" cy="4159893"/>
          </a:xfrm>
        </p:spPr>
        <p:txBody>
          <a:bodyPr>
            <a:normAutofit/>
          </a:bodyPr>
          <a:lstStyle/>
          <a:p>
            <a:pPr defTabSz="694944" eaLnBrk="1" hangingPunct="1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Motivation</a:t>
            </a:r>
          </a:p>
          <a:p>
            <a:pPr defTabSz="694944" eaLnBrk="1" hangingPunct="1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IC-Package Interconnect technology</a:t>
            </a:r>
          </a:p>
          <a:p>
            <a:pPr defTabSz="694944" eaLnBrk="1" hangingPunct="1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Interposer Stack build up</a:t>
            </a:r>
          </a:p>
          <a:p>
            <a:pPr defTabSz="694944" eaLnBrk="1" hangingPunct="1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Integrated Receiver module</a:t>
            </a:r>
          </a:p>
          <a:p>
            <a:pPr defTabSz="694944" eaLnBrk="1" hangingPunct="1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Module Wireless Link Experiment</a:t>
            </a:r>
          </a:p>
          <a:p>
            <a:pPr defTabSz="694944" eaLnBrk="1" hangingPunct="1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2318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A820FE-B301-410C-BAF9-5BF11F1F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and challenges at </a:t>
            </a:r>
            <a:r>
              <a:rPr lang="en-US" dirty="0" err="1"/>
              <a:t>mmwave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1AEC-7A7D-4275-8DA9-060BC9FB4B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1121B-3473-44EF-B6F4-2652DA8BB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F9AF2-7C52-4492-AFF9-50EAEF8258E5}"/>
              </a:ext>
            </a:extLst>
          </p:cNvPr>
          <p:cNvSpPr txBox="1"/>
          <p:nvPr/>
        </p:nvSpPr>
        <p:spPr>
          <a:xfrm>
            <a:off x="120040" y="3398107"/>
            <a:ext cx="8940413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Large available spectrum  ()</a:t>
            </a:r>
            <a:endParaRPr lang="en-US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Massive # of parallel channels, Multiple independent beams</a:t>
            </a:r>
          </a:p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Low-cost high-performance packaging (?)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B7854F-4AD7-4F6B-A9EA-13198F65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" y="921979"/>
            <a:ext cx="3454046" cy="2005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E79D54-52F0-4573-B641-3A4CEA15CBD6}"/>
              </a:ext>
            </a:extLst>
          </p:cNvPr>
          <p:cNvSpPr txBox="1"/>
          <p:nvPr/>
        </p:nvSpPr>
        <p:spPr>
          <a:xfrm>
            <a:off x="972979" y="2996645"/>
            <a:ext cx="1843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Farid at al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RWS2021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08833-303A-4CA9-812E-F919A368F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737" y="1039714"/>
            <a:ext cx="514547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BF61-AB7C-425B-BF84-FFFB63CC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 and Package Interconnect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7BEF3-D51D-4784-8F29-1E8B992D4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3EC6F-F723-4FCD-8679-7EB58728A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B3287F-AF29-4119-AEC2-55D2056E6458}"/>
              </a:ext>
            </a:extLst>
          </p:cNvPr>
          <p:cNvCxnSpPr/>
          <p:nvPr/>
        </p:nvCxnSpPr>
        <p:spPr>
          <a:xfrm>
            <a:off x="3343040" y="853168"/>
            <a:ext cx="0" cy="3907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9BA025-6D17-4ECB-B339-C83C93BD42C5}"/>
              </a:ext>
            </a:extLst>
          </p:cNvPr>
          <p:cNvSpPr txBox="1"/>
          <p:nvPr/>
        </p:nvSpPr>
        <p:spPr>
          <a:xfrm>
            <a:off x="961930" y="2290139"/>
            <a:ext cx="1843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Farid at al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RFIC2019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1CD78-CED5-431E-9FF8-53B84E76C4C0}"/>
              </a:ext>
            </a:extLst>
          </p:cNvPr>
          <p:cNvSpPr txBox="1"/>
          <p:nvPr/>
        </p:nvSpPr>
        <p:spPr>
          <a:xfrm>
            <a:off x="0" y="2607141"/>
            <a:ext cx="3429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9494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 Conversion RX in GF-22FDSOI</a:t>
            </a:r>
          </a:p>
          <a:p>
            <a:pPr marL="285750" indent="-285750" defTabSz="69494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20GHz 3-dB BW</a:t>
            </a:r>
          </a:p>
          <a:p>
            <a:pPr marL="285750" indent="-285750" defTabSz="69494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27dB Conversion gain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688CB-5A07-4EA0-9C3A-677ECF3DD6E4}"/>
              </a:ext>
            </a:extLst>
          </p:cNvPr>
          <p:cNvSpPr/>
          <p:nvPr/>
        </p:nvSpPr>
        <p:spPr>
          <a:xfrm>
            <a:off x="3379076" y="4485238"/>
            <a:ext cx="5307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Mark Rodwell, "100-300GHz Wireless: Transistors, ICs, packages, systems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.“6G Workshop, IEEE RF/Wireless Week (RWW2021), 17 - 20 January San Diego, California, USA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881E1A-C1A5-45F0-87C7-86FBE6377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37457"/>
              </p:ext>
            </p:extLst>
          </p:nvPr>
        </p:nvGraphicFramePr>
        <p:xfrm>
          <a:off x="3454339" y="997145"/>
          <a:ext cx="5611046" cy="3338401"/>
        </p:xfrm>
        <a:graphic>
          <a:graphicData uri="http://schemas.openxmlformats.org/drawingml/2006/table">
            <a:tbl>
              <a:tblPr firstRow="1" firstCol="1" bandRow="1"/>
              <a:tblGrid>
                <a:gridCol w="964040">
                  <a:extLst>
                    <a:ext uri="{9D8B030D-6E8A-4147-A177-3AD203B41FA5}">
                      <a16:colId xmlns:a16="http://schemas.microsoft.com/office/drawing/2014/main" val="3428696991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val="2589553684"/>
                    </a:ext>
                  </a:extLst>
                </a:gridCol>
                <a:gridCol w="1152150">
                  <a:extLst>
                    <a:ext uri="{9D8B030D-6E8A-4147-A177-3AD203B41FA5}">
                      <a16:colId xmlns:a16="http://schemas.microsoft.com/office/drawing/2014/main" val="1267183597"/>
                    </a:ext>
                  </a:extLst>
                </a:gridCol>
                <a:gridCol w="499265">
                  <a:extLst>
                    <a:ext uri="{9D8B030D-6E8A-4147-A177-3AD203B41FA5}">
                      <a16:colId xmlns:a16="http://schemas.microsoft.com/office/drawing/2014/main" val="678038829"/>
                    </a:ext>
                  </a:extLst>
                </a:gridCol>
                <a:gridCol w="960125">
                  <a:extLst>
                    <a:ext uri="{9D8B030D-6E8A-4147-A177-3AD203B41FA5}">
                      <a16:colId xmlns:a16="http://schemas.microsoft.com/office/drawing/2014/main" val="1858644167"/>
                    </a:ext>
                  </a:extLst>
                </a:gridCol>
                <a:gridCol w="1113746">
                  <a:extLst>
                    <a:ext uri="{9D8B030D-6E8A-4147-A177-3AD203B41FA5}">
                      <a16:colId xmlns:a16="http://schemas.microsoft.com/office/drawing/2014/main" val="4149198986"/>
                    </a:ext>
                  </a:extLst>
                </a:gridCol>
              </a:tblGrid>
              <a:tr h="6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254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Transition Loss/ Frequency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254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Technology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254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254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Heatsinking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254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254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90452"/>
                  </a:ext>
                </a:extLst>
              </a:tr>
              <a:tr h="509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(ball)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wirebonds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254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 GHz</a:t>
                      </a:r>
                      <a:br>
                        <a:rPr lang="en-US" sz="1200" b="1" baseline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254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Industry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standard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254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254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good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254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accent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254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91124"/>
                  </a:ext>
                </a:extLst>
              </a:tr>
              <a:tr h="636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ribbon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 mesh bond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200 GHz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Handcrafted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high</a:t>
                      </a:r>
                      <a:br>
                        <a:rPr lang="en-US" sz="1200" b="1" baseline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 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good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995667"/>
                  </a:ext>
                </a:extLst>
              </a:tr>
              <a:tr h="904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patch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antennas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on superstrate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1000 GHz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Straightforward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low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good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144546"/>
                  </a:ext>
                </a:extLst>
              </a:tr>
              <a:tr h="667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Cu stud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flip-chip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&gt;200 GHz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Industry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standard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200" b="0" baseline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OK </a:t>
                      </a:r>
                      <a:br>
                        <a:rPr lang="en-US" sz="1200" b="0" baseline="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endParaRPr lang="en-US" sz="700" b="1" dirty="0">
                        <a:solidFill>
                          <a:schemeClr val="tx2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6923" marR="46923" marT="19389" marB="19389">
                    <a:lnL w="12700" cmpd="sng">
                      <a:solidFill>
                        <a:srgbClr val="AAAAFF"/>
                      </a:solidFill>
                    </a:lnL>
                    <a:lnR w="12700" cmpd="sng">
                      <a:solidFill>
                        <a:srgbClr val="AAAAFF"/>
                      </a:solidFill>
                    </a:lnR>
                    <a:lnT w="12700" cmpd="sng">
                      <a:solidFill>
                        <a:srgbClr val="AAAAFF"/>
                      </a:solidFill>
                    </a:lnT>
                    <a:lnB w="12700" cmpd="sng">
                      <a:solidFill>
                        <a:srgbClr val="AAAA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68973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11446C44-A545-4C64-ADE0-D63A611A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27152"/>
          <a:stretch/>
        </p:blipFill>
        <p:spPr>
          <a:xfrm>
            <a:off x="8005127" y="2167176"/>
            <a:ext cx="1022592" cy="5356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01B1D3-7193-4E24-AABF-E96A7B93F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27" y="2814415"/>
            <a:ext cx="1037039" cy="6574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32F71F-4DD9-44FD-9716-AD2282B31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8" y="3723900"/>
            <a:ext cx="1086256" cy="524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4D0BDC-B81B-4D9C-83F6-9F9C470E8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127" y="1641875"/>
            <a:ext cx="1013892" cy="4647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F432C5-9B74-4EE2-AF57-4CC009163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16" y="920335"/>
            <a:ext cx="2832699" cy="14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BF61-AB7C-425B-BF84-FFFB63CC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 and Package Interconnect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7BEF3-D51D-4784-8F29-1E8B992D4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3EC6F-F723-4FCD-8679-7EB58728A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C4435-407C-462B-A547-11536398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05" y="943936"/>
            <a:ext cx="3001567" cy="1358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9BA025-6D17-4ECB-B339-C83C93BD42C5}"/>
              </a:ext>
            </a:extLst>
          </p:cNvPr>
          <p:cNvSpPr txBox="1"/>
          <p:nvPr/>
        </p:nvSpPr>
        <p:spPr>
          <a:xfrm>
            <a:off x="961930" y="2325529"/>
            <a:ext cx="1843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Farid at al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RFIC2019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A1722C3-FE76-44A9-9CBD-CFFE7549A953}"/>
              </a:ext>
            </a:extLst>
          </p:cNvPr>
          <p:cNvSpPr/>
          <p:nvPr/>
        </p:nvSpPr>
        <p:spPr>
          <a:xfrm>
            <a:off x="3756682" y="1508210"/>
            <a:ext cx="960125" cy="230430"/>
          </a:xfrm>
          <a:prstGeom prst="rightArrow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B342C3-14E6-478E-8B40-277A61FC6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0" t="13279" r="21026" b="34445"/>
          <a:stretch/>
        </p:blipFill>
        <p:spPr>
          <a:xfrm rot="5400000">
            <a:off x="5940297" y="131976"/>
            <a:ext cx="1340314" cy="30015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15B107-2F24-4DA8-816E-BA27393D4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555" y="2792373"/>
            <a:ext cx="1805930" cy="16573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6697E4-25DC-4567-ACF2-C62D29D7F75F}"/>
              </a:ext>
            </a:extLst>
          </p:cNvPr>
          <p:cNvSpPr txBox="1"/>
          <p:nvPr/>
        </p:nvSpPr>
        <p:spPr>
          <a:xfrm>
            <a:off x="114298" y="2722236"/>
            <a:ext cx="5533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bonded to LTCC carrier using 50μm diameter copper pillar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Pillars equally spaced at 125μm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IC-package transition loss of 1dB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62FEBF-1659-4276-82AC-0BFD475EE08F}"/>
              </a:ext>
            </a:extLst>
          </p:cNvPr>
          <p:cNvSpPr txBox="1"/>
          <p:nvPr/>
        </p:nvSpPr>
        <p:spPr>
          <a:xfrm>
            <a:off x="5816091" y="2301423"/>
            <a:ext cx="1843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Farid at al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BCICST</a:t>
            </a:r>
            <a:r>
              <a:rPr lang="en-US" sz="1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4A990-93A0-4FCE-A113-936A8B71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1-D Array Tile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1E442-675A-4E3D-A3CC-5F4BB78E2C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C26A3-D8B2-45BF-B55B-997C03F2F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29A32-DBAB-4C7E-8F13-1E8A2EBA255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8" r="50800" b="66665"/>
          <a:stretch/>
        </p:blipFill>
        <p:spPr>
          <a:xfrm rot="16200000">
            <a:off x="4015480" y="624814"/>
            <a:ext cx="928254" cy="1304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F6801-D2F8-44D3-9BE7-BCD936618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46"/>
          <a:stretch/>
        </p:blipFill>
        <p:spPr>
          <a:xfrm>
            <a:off x="90971" y="1819659"/>
            <a:ext cx="4481029" cy="1223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1DB9EB-1C58-4BB7-AE4E-1AEDC2DF3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607" y="1800541"/>
            <a:ext cx="4674447" cy="12235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DF7933-12D5-4E9F-B852-8B0D3808E6E5}"/>
              </a:ext>
            </a:extLst>
          </p:cNvPr>
          <p:cNvCxnSpPr>
            <a:cxnSpLocks/>
          </p:cNvCxnSpPr>
          <p:nvPr/>
        </p:nvCxnSpPr>
        <p:spPr>
          <a:xfrm>
            <a:off x="4572000" y="1957270"/>
            <a:ext cx="0" cy="29802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4050DD-B1F5-4954-93C1-29F55FFD96D9}"/>
              </a:ext>
            </a:extLst>
          </p:cNvPr>
          <p:cNvSpPr txBox="1"/>
          <p:nvPr/>
        </p:nvSpPr>
        <p:spPr>
          <a:xfrm>
            <a:off x="1267892" y="1440768"/>
            <a:ext cx="212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Ceramic Interposer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1019F-BA2F-42EE-95AA-CB1B9F75E1CD}"/>
              </a:ext>
            </a:extLst>
          </p:cNvPr>
          <p:cNvSpPr txBox="1"/>
          <p:nvPr/>
        </p:nvSpPr>
        <p:spPr>
          <a:xfrm>
            <a:off x="5784313" y="1440768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Cost PCB!</a:t>
            </a:r>
          </a:p>
        </p:txBody>
      </p:sp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A22EAB7D-38BE-430D-A565-07905116A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59728"/>
              </p:ext>
            </p:extLst>
          </p:nvPr>
        </p:nvGraphicFramePr>
        <p:xfrm>
          <a:off x="216536" y="3152948"/>
          <a:ext cx="4224550" cy="17361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97911">
                  <a:extLst>
                    <a:ext uri="{9D8B030D-6E8A-4147-A177-3AD203B41FA5}">
                      <a16:colId xmlns:a16="http://schemas.microsoft.com/office/drawing/2014/main" val="2164854450"/>
                    </a:ext>
                  </a:extLst>
                </a:gridCol>
                <a:gridCol w="226639">
                  <a:extLst>
                    <a:ext uri="{9D8B030D-6E8A-4147-A177-3AD203B41FA5}">
                      <a16:colId xmlns:a16="http://schemas.microsoft.com/office/drawing/2014/main" val="4270164360"/>
                    </a:ext>
                  </a:extLst>
                </a:gridCol>
              </a:tblGrid>
              <a:tr h="402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Lithographic resolution (40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A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95652"/>
                  </a:ext>
                </a:extLst>
              </a:tr>
              <a:tr h="37260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antenna spacing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A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96392"/>
                  </a:ext>
                </a:extLst>
              </a:tr>
              <a:tr h="588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Dense </a:t>
                      </a:r>
                      <a:r>
                        <a:rPr lang="en-US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wirebond</a:t>
                      </a: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routing from Interposer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carrier 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71259"/>
                  </a:ext>
                </a:extLst>
              </a:tr>
              <a:tr h="372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Cost and slower turnaround time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4472"/>
                  </a:ext>
                </a:extLst>
              </a:tr>
            </a:tbl>
          </a:graphicData>
        </a:graphic>
      </p:graphicFrame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70EA9D13-00D7-4207-AB0C-010B2C12C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69500"/>
              </p:ext>
            </p:extLst>
          </p:nvPr>
        </p:nvGraphicFramePr>
        <p:xfrm>
          <a:off x="4704555" y="3156237"/>
          <a:ext cx="4224550" cy="173282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97911">
                  <a:extLst>
                    <a:ext uri="{9D8B030D-6E8A-4147-A177-3AD203B41FA5}">
                      <a16:colId xmlns:a16="http://schemas.microsoft.com/office/drawing/2014/main" val="2164854450"/>
                    </a:ext>
                  </a:extLst>
                </a:gridCol>
                <a:gridCol w="226639">
                  <a:extLst>
                    <a:ext uri="{9D8B030D-6E8A-4147-A177-3AD203B41FA5}">
                      <a16:colId xmlns:a16="http://schemas.microsoft.com/office/drawing/2014/main" val="4270164360"/>
                    </a:ext>
                  </a:extLst>
                </a:gridCol>
              </a:tblGrid>
              <a:tr h="404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Coarse Lithographic resolution (80</a:t>
                      </a:r>
                      <a:r>
                        <a:rPr lang="el-GR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95652"/>
                  </a:ext>
                </a:extLst>
              </a:tr>
              <a:tr h="374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antenna spacing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96392"/>
                  </a:ext>
                </a:extLst>
              </a:tr>
              <a:tr h="551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need for wire bonding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(all solution on one board)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A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71259"/>
                  </a:ext>
                </a:extLst>
              </a:tr>
              <a:tr h="374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Cost?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A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4472"/>
                  </a:ext>
                </a:extLst>
              </a:tr>
            </a:tbl>
          </a:graphicData>
        </a:graphic>
      </p:graphicFrame>
      <p:sp>
        <p:nvSpPr>
          <p:cNvPr id="18" name="Arrow: Down 17">
            <a:extLst>
              <a:ext uri="{FF2B5EF4-FFF2-40B4-BE49-F238E27FC236}">
                <a16:creationId xmlns:a16="http://schemas.microsoft.com/office/drawing/2014/main" id="{FDB185AA-F259-49CA-A5F0-0D56171262DB}"/>
              </a:ext>
            </a:extLst>
          </p:cNvPr>
          <p:cNvSpPr/>
          <p:nvPr/>
        </p:nvSpPr>
        <p:spPr bwMode="auto">
          <a:xfrm rot="2968641">
            <a:off x="3468652" y="1256198"/>
            <a:ext cx="191227" cy="42681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4BE4B67-5071-48F5-BD49-806EA207B846}"/>
              </a:ext>
            </a:extLst>
          </p:cNvPr>
          <p:cNvSpPr/>
          <p:nvPr/>
        </p:nvSpPr>
        <p:spPr bwMode="auto">
          <a:xfrm rot="18540579">
            <a:off x="5325718" y="1299604"/>
            <a:ext cx="191227" cy="42681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9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A22680-9FEC-4ADF-AE2F-2D0CD135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the PCB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99BA-B477-43A1-94DD-011EB7B467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A6174-9B27-4EC6-835E-1930C802B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F6868-E9A4-4D64-B771-77668D73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97" y="888562"/>
            <a:ext cx="5465005" cy="1442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06E62-4A49-41ED-8D37-A5A41F886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30" t="2487" r="47699" b="3069"/>
          <a:stretch/>
        </p:blipFill>
        <p:spPr>
          <a:xfrm rot="16200000" flipH="1">
            <a:off x="4329483" y="-1307923"/>
            <a:ext cx="570796" cy="7920383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824FA529-D05F-4813-A1B3-AD1ED0262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45472"/>
              </p:ext>
            </p:extLst>
          </p:nvPr>
        </p:nvGraphicFramePr>
        <p:xfrm>
          <a:off x="541544" y="3019755"/>
          <a:ext cx="8128000" cy="1859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060716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36794200"/>
                    </a:ext>
                  </a:extLst>
                </a:gridCol>
              </a:tblGrid>
              <a:tr h="360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Lessons learned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05881"/>
                  </a:ext>
                </a:extLst>
              </a:tr>
              <a:tr h="13314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Difficulty in bonding copper studs to PCB</a:t>
                      </a:r>
                    </a:p>
                    <a:p>
                      <a:pPr marL="400050" indent="-4000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etched boards/poor quality</a:t>
                      </a:r>
                    </a:p>
                    <a:p>
                      <a:pPr marL="400050" indent="-4000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Wider solder mask opening</a:t>
                      </a:r>
                    </a:p>
                    <a:p>
                      <a:pPr marL="400050" indent="-4000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 solder mask layers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PCB unsuitable for copper pillars</a:t>
                      </a:r>
                    </a:p>
                    <a:p>
                      <a:pPr marL="400050" indent="-4000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resolution  PCB is expensive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6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20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30E711-3E48-4261-B172-0BBF930E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Receiver Module on LTCC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6FE9-216B-4091-ADDF-436E55D53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C064C-27B6-4478-8553-E3F1DDDC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CDF5CDD-EBD1-46D3-8942-07EA6FB2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2" y="1324421"/>
            <a:ext cx="7018855" cy="15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08C5B82B-6527-4963-B157-7FFFA2DB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929440"/>
            <a:ext cx="7210880" cy="34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BF4BE-327A-4BBE-871D-AD1C47539265}"/>
              </a:ext>
            </a:extLst>
          </p:cNvPr>
          <p:cNvSpPr txBox="1"/>
          <p:nvPr/>
        </p:nvSpPr>
        <p:spPr>
          <a:xfrm>
            <a:off x="193829" y="3109420"/>
            <a:ext cx="6067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channels/side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8-elements series fed-patch antenna/channel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0.65</a:t>
            </a:r>
            <a:r>
              <a:rPr lang="el-G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 spacing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I/Q , LO, DC signals routed from LTCC to PCB using AL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wirebonds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(1.25mil)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5E06D-7A8B-465F-8FCB-42CCFCCC80E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"/>
          <a:stretch/>
        </p:blipFill>
        <p:spPr bwMode="auto">
          <a:xfrm>
            <a:off x="6261820" y="3109420"/>
            <a:ext cx="2553653" cy="1323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898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87C0F-384C-4D89-8F78-3033D3E8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Calibration and Testing Setup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E64B5-6774-4CFE-A6C3-29C49EC694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pPr>
                <a:defRPr/>
              </a:pPr>
              <a:t>12/21/2021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9F1EB-4E51-417E-B5B9-F59610A54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F5E1D-B374-43A8-A363-6B9FC4F6C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0" t="22754" r="33025" b="14405"/>
          <a:stretch/>
        </p:blipFill>
        <p:spPr>
          <a:xfrm>
            <a:off x="846715" y="970094"/>
            <a:ext cx="3231777" cy="202790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22C2DE-A639-4937-A58D-FA7FB9F9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5" y="872290"/>
            <a:ext cx="3231778" cy="228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B95274-9DB5-48AC-B073-FF682515A763}"/>
              </a:ext>
            </a:extLst>
          </p:cNvPr>
          <p:cNvSpPr txBox="1"/>
          <p:nvPr/>
        </p:nvSpPr>
        <p:spPr>
          <a:xfrm>
            <a:off x="287962" y="3204324"/>
            <a:ext cx="8546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ZCU-111 for array calibration and beamforming.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transmitter mounted at 15cm distance on a rotating arm.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Wideband 1-GHz OFDM signal used for array calibration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(explain briefly)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9D41B-4279-43D8-9EB7-F3413FC721DC}"/>
              </a:ext>
            </a:extLst>
          </p:cNvPr>
          <p:cNvSpPr txBox="1"/>
          <p:nvPr/>
        </p:nvSpPr>
        <p:spPr>
          <a:xfrm>
            <a:off x="4725621" y="4460813"/>
            <a:ext cx="390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563C2"/>
                </a:solidFill>
                <a:latin typeface="TimesNewRoman"/>
              </a:rPr>
              <a:t>https://github.com/pi-radio/Pi-Radio-v1-NRT</a:t>
            </a:r>
          </a:p>
          <a:p>
            <a:pPr algn="l"/>
            <a:r>
              <a:rPr lang="en-US" sz="1200" b="0" i="0" u="none" strike="noStrike" baseline="0" dirty="0">
                <a:solidFill>
                  <a:srgbClr val="0563C2"/>
                </a:solidFill>
                <a:latin typeface="TimesNewRoman"/>
              </a:rPr>
              <a:t>https://dl.acm.org/doi/abs/10.1145/3411276.3412195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45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30786</TotalTime>
  <Words>767</Words>
  <Application>Microsoft Office PowerPoint</Application>
  <PresentationFormat>On-screen Show (16:9)</PresentationFormat>
  <Paragraphs>252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SimSun</vt:lpstr>
      <vt:lpstr>Arial</vt:lpstr>
      <vt:lpstr>Arial Narrow</vt:lpstr>
      <vt:lpstr>Calibri</vt:lpstr>
      <vt:lpstr>新細明體</vt:lpstr>
      <vt:lpstr>Tahoma</vt:lpstr>
      <vt:lpstr>Times New Roman</vt:lpstr>
      <vt:lpstr>TimesNewRoman</vt:lpstr>
      <vt:lpstr>Wingdings</vt:lpstr>
      <vt:lpstr>Clouds</vt:lpstr>
      <vt:lpstr>KGPlot</vt:lpstr>
      <vt:lpstr>PowerPoint Presentation</vt:lpstr>
      <vt:lpstr>Outline</vt:lpstr>
      <vt:lpstr>Opportunities and challenges at mmwave</vt:lpstr>
      <vt:lpstr>IC and Package Interconnect</vt:lpstr>
      <vt:lpstr>IC and Package Interconnect</vt:lpstr>
      <vt:lpstr>MIMO 1-D Array Tile</vt:lpstr>
      <vt:lpstr>Challenges with the PCB approach</vt:lpstr>
      <vt:lpstr>Integrated Receiver Module on LTCC</vt:lpstr>
      <vt:lpstr>Module Calibration and Testing Setup </vt:lpstr>
      <vt:lpstr>Module Conversion Gain &amp; Radiation Pattern </vt:lpstr>
      <vt:lpstr>Receiver Module Wireless Link</vt:lpstr>
      <vt:lpstr>Comparison with state of the art</vt:lpstr>
      <vt:lpstr>Conclusion</vt:lpstr>
      <vt:lpstr>Acknowledgment</vt:lpstr>
      <vt:lpstr>PowerPoint Presentation</vt:lpstr>
    </vt:vector>
  </TitlesOfParts>
  <Company>BCTM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Weiser</dc:creator>
  <cp:lastModifiedBy>rodwell</cp:lastModifiedBy>
  <cp:revision>872</cp:revision>
  <cp:lastPrinted>1601-01-01T00:00:00Z</cp:lastPrinted>
  <dcterms:created xsi:type="dcterms:W3CDTF">2008-10-04T20:29:09Z</dcterms:created>
  <dcterms:modified xsi:type="dcterms:W3CDTF">2021-12-21T20:50:02Z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