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2"/>
  </p:notesMasterIdLst>
  <p:handoutMasterIdLst>
    <p:handoutMasterId r:id="rId23"/>
  </p:handoutMasterIdLst>
  <p:sldIdLst>
    <p:sldId id="380" r:id="rId2"/>
    <p:sldId id="381" r:id="rId3"/>
    <p:sldId id="400" r:id="rId4"/>
    <p:sldId id="382" r:id="rId5"/>
    <p:sldId id="390" r:id="rId6"/>
    <p:sldId id="383" r:id="rId7"/>
    <p:sldId id="398" r:id="rId8"/>
    <p:sldId id="399" r:id="rId9"/>
    <p:sldId id="384" r:id="rId10"/>
    <p:sldId id="385" r:id="rId11"/>
    <p:sldId id="386" r:id="rId12"/>
    <p:sldId id="387" r:id="rId13"/>
    <p:sldId id="388" r:id="rId14"/>
    <p:sldId id="389" r:id="rId15"/>
    <p:sldId id="393" r:id="rId16"/>
    <p:sldId id="378" r:id="rId17"/>
    <p:sldId id="395" r:id="rId18"/>
    <p:sldId id="396" r:id="rId19"/>
    <p:sldId id="397" r:id="rId20"/>
    <p:sldId id="391" r:id="rId21"/>
  </p:sldIdLst>
  <p:sldSz cx="12192000" cy="6858000"/>
  <p:notesSz cx="9601200" cy="15087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05" userDrawn="1">
          <p15:clr>
            <a:srgbClr val="A4A3A4"/>
          </p15:clr>
        </p15:guide>
        <p15:guide id="3" orient="horz" pos="1067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752" userDrawn="1">
          <p15:clr>
            <a:srgbClr val="A4A3A4"/>
          </p15:clr>
        </p15:guide>
        <p15:guide id="2" pos="3064" userDrawn="1">
          <p15:clr>
            <a:srgbClr val="A4A3A4"/>
          </p15:clr>
        </p15:guide>
        <p15:guide id="3" pos="30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Katie (SEA-CRE)" initials="JK(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CCFFCC"/>
    <a:srgbClr val="00FFFF"/>
    <a:srgbClr val="009999"/>
    <a:srgbClr val="DF7400"/>
    <a:srgbClr val="F89F1F"/>
    <a:srgbClr val="F8901F"/>
    <a:srgbClr val="C66919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65092" autoAdjust="0"/>
  </p:normalViewPr>
  <p:slideViewPr>
    <p:cSldViewPr>
      <p:cViewPr varScale="1">
        <p:scale>
          <a:sx n="164" d="100"/>
          <a:sy n="164" d="100"/>
        </p:scale>
        <p:origin x="402" y="120"/>
      </p:cViewPr>
      <p:guideLst>
        <p:guide orient="horz" pos="2160"/>
        <p:guide orient="horz" pos="3805"/>
        <p:guide orient="horz" pos="1067"/>
        <p:guide pos="3840"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54" y="72"/>
      </p:cViewPr>
      <p:guideLst>
        <p:guide orient="horz" pos="4752"/>
        <p:guide pos="3064"/>
        <p:guide pos="302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4160519" cy="754380"/>
          </a:xfrm>
          <a:prstGeom prst="rect">
            <a:avLst/>
          </a:prstGeom>
        </p:spPr>
        <p:txBody>
          <a:bodyPr vert="horz" lIns="145253" tIns="72624" rIns="145253" bIns="72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8" y="3"/>
            <a:ext cx="4160519" cy="754380"/>
          </a:xfrm>
          <a:prstGeom prst="rect">
            <a:avLst/>
          </a:prstGeom>
        </p:spPr>
        <p:txBody>
          <a:bodyPr vert="horz" lIns="145253" tIns="72624" rIns="145253" bIns="72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2120E8A7-10C0-4A3F-8A5F-C23C99458661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14330605"/>
            <a:ext cx="4160519" cy="754380"/>
          </a:xfrm>
          <a:prstGeom prst="rect">
            <a:avLst/>
          </a:prstGeom>
        </p:spPr>
        <p:txBody>
          <a:bodyPr vert="horz" lIns="145253" tIns="72624" rIns="145253" bIns="72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8" y="14330605"/>
            <a:ext cx="4160519" cy="754380"/>
          </a:xfrm>
          <a:prstGeom prst="rect">
            <a:avLst/>
          </a:prstGeom>
        </p:spPr>
        <p:txBody>
          <a:bodyPr vert="horz" lIns="145253" tIns="72624" rIns="145253" bIns="72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E3BDA8F0-F90F-480B-81BF-DD12E634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4160519" cy="754380"/>
          </a:xfrm>
          <a:prstGeom prst="rect">
            <a:avLst/>
          </a:prstGeom>
        </p:spPr>
        <p:txBody>
          <a:bodyPr vert="horz" lIns="145253" tIns="72624" rIns="145253" bIns="72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8" y="3"/>
            <a:ext cx="4160519" cy="754380"/>
          </a:xfrm>
          <a:prstGeom prst="rect">
            <a:avLst/>
          </a:prstGeom>
        </p:spPr>
        <p:txBody>
          <a:bodyPr vert="horz" lIns="145253" tIns="72624" rIns="145253" bIns="72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51981E3B-E2FD-4482-B46D-D6CD1BE21990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5425" y="1130300"/>
            <a:ext cx="10056813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5253" tIns="72624" rIns="145253" bIns="726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</p:spPr>
        <p:txBody>
          <a:bodyPr vert="horz" lIns="145253" tIns="72624" rIns="145253" bIns="726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14330605"/>
            <a:ext cx="4160519" cy="754380"/>
          </a:xfrm>
          <a:prstGeom prst="rect">
            <a:avLst/>
          </a:prstGeom>
        </p:spPr>
        <p:txBody>
          <a:bodyPr vert="horz" lIns="145253" tIns="72624" rIns="145253" bIns="72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8" y="14330605"/>
            <a:ext cx="4160519" cy="754380"/>
          </a:xfrm>
          <a:prstGeom prst="rect">
            <a:avLst/>
          </a:prstGeom>
        </p:spPr>
        <p:txBody>
          <a:bodyPr vert="horz" lIns="145253" tIns="72624" rIns="145253" bIns="72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402FC391-0479-4A70-8AC8-8F764AAA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6" y="3342373"/>
            <a:ext cx="11049802" cy="144138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577516" y="4783756"/>
            <a:ext cx="11049802" cy="1780673"/>
          </a:xfrm>
        </p:spPr>
        <p:txBody>
          <a:bodyPr>
            <a:normAutofit/>
          </a:bodyPr>
          <a:lstStyle>
            <a:lvl1pPr marL="0" indent="0" algn="ctr">
              <a:buNone/>
              <a:defRPr sz="3200" b="0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183763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BCDC2EA-BFE5-41AD-865F-F964C9DB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69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24255AF-6A10-49B7-8938-6D2DA2AE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06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1862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1625"/>
            <a:ext cx="5386917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361862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01625"/>
            <a:ext cx="5389033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F934AB2-FFD0-4147-9464-C44B3C46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65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F21204A-FC81-4FD4-ADBC-1BDD2F3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95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3C0F9-6A21-4D2E-81FF-6BBE16DAD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E7A6AC4-E533-4D0B-B9DD-E16BAB397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</p:spTree>
    <p:extLst>
      <p:ext uri="{BB962C8B-B14F-4D97-AF65-F5344CB8AC3E}">
        <p14:creationId xmlns:p14="http://schemas.microsoft.com/office/powerpoint/2010/main" val="88127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s-inner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02" b="36927"/>
          <a:stretch/>
        </p:blipFill>
        <p:spPr>
          <a:xfrm>
            <a:off x="-198" y="6567686"/>
            <a:ext cx="12192000" cy="2826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57645"/>
            <a:ext cx="10972800" cy="494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1417" y="6558016"/>
            <a:ext cx="941531" cy="282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9426" y="6545167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&lt;We2F.2&gt;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E6C9E7-A0FB-0441-A778-5E13685897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1" y="75023"/>
            <a:ext cx="1176697" cy="1112814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EF8B9D5A-67CE-E84F-BB16-10CD8C15AE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58" y="6483351"/>
            <a:ext cx="1966998" cy="3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defTabSz="694944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60604" indent="-260604" algn="l" defTabSz="6949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564642" indent="-217170" algn="l" defTabSz="6949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86868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216152" indent="-173736" algn="l" defTabSz="6949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1563624" indent="-173736" algn="l" defTabSz="6949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1911096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258568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2953512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41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7977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2C65F-A29D-4244-952D-4EDE723C02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516" y="1239915"/>
            <a:ext cx="11049802" cy="233212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A 200 GHz </a:t>
            </a:r>
            <a:r>
              <a:rPr lang="en-US" altLang="ko-KR" sz="4000" dirty="0" err="1"/>
              <a:t>InP</a:t>
            </a:r>
            <a:r>
              <a:rPr lang="en-US" altLang="ko-KR" sz="4000" dirty="0"/>
              <a:t> HBT Direct-Conversion </a:t>
            </a:r>
          </a:p>
          <a:p>
            <a:r>
              <a:rPr lang="en-US" altLang="ko-KR" sz="4000" dirty="0"/>
              <a:t>LO-Phase-Shifted Transmitter/Receiver </a:t>
            </a:r>
          </a:p>
          <a:p>
            <a:r>
              <a:rPr lang="en-US" altLang="ko-KR" sz="4000" dirty="0"/>
              <a:t>with 15 dBm Output Power</a:t>
            </a:r>
            <a:endParaRPr lang="ko-KR" altLang="en-US" sz="4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F73287C-CB69-4703-B852-613B9DD8E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6" y="3725659"/>
            <a:ext cx="11049802" cy="1124326"/>
          </a:xfrm>
        </p:spPr>
        <p:txBody>
          <a:bodyPr>
            <a:normAutofit/>
          </a:bodyPr>
          <a:lstStyle/>
          <a:p>
            <a:r>
              <a:rPr lang="en-US" altLang="ko-KR" sz="2800" dirty="0" err="1">
                <a:solidFill>
                  <a:srgbClr val="0033CC"/>
                </a:solidFill>
              </a:rPr>
              <a:t>Munkyo</a:t>
            </a:r>
            <a:r>
              <a:rPr lang="en-US" altLang="ko-KR" sz="2800" dirty="0">
                <a:solidFill>
                  <a:srgbClr val="0033CC"/>
                </a:solidFill>
              </a:rPr>
              <a:t> Seo</a:t>
            </a:r>
            <a:r>
              <a:rPr lang="en-US" altLang="ko-KR" sz="2800" baseline="30000" dirty="0">
                <a:solidFill>
                  <a:srgbClr val="0033CC"/>
                </a:solidFill>
              </a:rPr>
              <a:t>1</a:t>
            </a:r>
            <a:r>
              <a:rPr lang="en-US" altLang="ko-KR" sz="2800" dirty="0"/>
              <a:t>, Ahmed S. H. Ahmed</a:t>
            </a:r>
            <a:r>
              <a:rPr lang="en-US" altLang="ko-KR" sz="2800" baseline="30000" dirty="0"/>
              <a:t>2,3</a:t>
            </a:r>
            <a:r>
              <a:rPr lang="en-US" altLang="ko-KR" sz="2800" dirty="0"/>
              <a:t>, </a:t>
            </a:r>
            <a:r>
              <a:rPr lang="en-US" altLang="ko-KR" sz="2800" dirty="0" err="1"/>
              <a:t>Utku</a:t>
            </a:r>
            <a:r>
              <a:rPr lang="en-US" altLang="ko-KR" sz="2800" dirty="0"/>
              <a:t> Soylu</a:t>
            </a:r>
            <a:r>
              <a:rPr lang="en-US" altLang="ko-KR" sz="2800" baseline="30000" dirty="0"/>
              <a:t>3</a:t>
            </a:r>
            <a:r>
              <a:rPr lang="en-US" altLang="ko-KR" sz="2800" dirty="0"/>
              <a:t>, Ali Farid</a:t>
            </a:r>
            <a:r>
              <a:rPr lang="en-US" altLang="ko-KR" sz="2800" baseline="30000" dirty="0"/>
              <a:t>3</a:t>
            </a:r>
            <a:r>
              <a:rPr lang="en-US" altLang="ko-KR" sz="2800" dirty="0"/>
              <a:t>, </a:t>
            </a:r>
          </a:p>
          <a:p>
            <a:r>
              <a:rPr lang="en-US" altLang="ko-KR" sz="2800" dirty="0" err="1"/>
              <a:t>Yunsik</a:t>
            </a:r>
            <a:r>
              <a:rPr lang="en-US" altLang="ko-KR" sz="2800" dirty="0"/>
              <a:t> Na</a:t>
            </a:r>
            <a:r>
              <a:rPr lang="en-US" altLang="ko-KR" sz="2800" baseline="30000" dirty="0"/>
              <a:t>1</a:t>
            </a:r>
            <a:r>
              <a:rPr lang="en-US" altLang="ko-KR" sz="2800" dirty="0"/>
              <a:t>, and Mark Rodwell</a:t>
            </a:r>
            <a:r>
              <a:rPr lang="en-US" altLang="ko-KR" sz="2800" baseline="30000" dirty="0"/>
              <a:t>3</a:t>
            </a:r>
            <a:endParaRPr lang="ko-KR" altLang="en-US" sz="2800" baseline="30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8E406-EA49-4B25-9176-FDE49262A4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4964" y="4978981"/>
            <a:ext cx="11343870" cy="1522419"/>
          </a:xfrm>
        </p:spPr>
        <p:txBody>
          <a:bodyPr>
            <a:normAutofit lnSpcReduction="10000"/>
          </a:bodyPr>
          <a:lstStyle/>
          <a:p>
            <a:r>
              <a:rPr lang="en-US" altLang="ko-KR" sz="2800" baseline="30000" dirty="0"/>
              <a:t>1</a:t>
            </a:r>
            <a:r>
              <a:rPr lang="en-US" altLang="ko-KR" sz="2800" dirty="0"/>
              <a:t>Dept of ECE, Sungkyunkwan University, South Korea</a:t>
            </a:r>
          </a:p>
          <a:p>
            <a:r>
              <a:rPr lang="en-US" altLang="ko-KR" sz="2800" baseline="30000" dirty="0"/>
              <a:t>2</a:t>
            </a:r>
            <a:r>
              <a:rPr lang="en-US" altLang="ko-KR" sz="2800" dirty="0"/>
              <a:t>Marki Microwave Inc., USA</a:t>
            </a:r>
          </a:p>
          <a:p>
            <a:r>
              <a:rPr lang="en-US" altLang="ko-KR" sz="2800" baseline="30000" dirty="0"/>
              <a:t>3</a:t>
            </a:r>
            <a:r>
              <a:rPr lang="en-US" altLang="ko-KR" sz="2800" dirty="0"/>
              <a:t>Dept of ECE, University of California, Santa Barbara, USA</a:t>
            </a:r>
            <a:endParaRPr lang="ko-KR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9BE0C-8630-4CBA-B56C-5492C4D63F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50613" y="6557963"/>
            <a:ext cx="941387" cy="282575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2" descr="Marki Microwave (@markimicrowave) | Twitter">
            <a:extLst>
              <a:ext uri="{FF2B5EF4-FFF2-40B4-BE49-F238E27FC236}">
                <a16:creationId xmlns:a16="http://schemas.microsoft.com/office/drawing/2014/main" id="{E29F43CB-1466-4A93-A118-D866916E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020" y="187622"/>
            <a:ext cx="898673" cy="89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8B97FB-3589-4074-91CA-CA6A9574C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96816" y="164575"/>
            <a:ext cx="1467909" cy="9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성균관대학교">
            <a:extLst>
              <a:ext uri="{FF2B5EF4-FFF2-40B4-BE49-F238E27FC236}">
                <a16:creationId xmlns:a16="http://schemas.microsoft.com/office/drawing/2014/main" id="{BCFDC919-8318-4BB1-BB84-8CAEB7A2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40" y="356600"/>
            <a:ext cx="5041779" cy="50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5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D29B8-C280-4E6E-9D80-EBD05571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9617A0-C529-4B7E-95AD-1DD47C77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Measured</a:t>
            </a:r>
            <a:r>
              <a:rPr lang="ko-KR" altLang="en-US" dirty="0"/>
              <a:t> </a:t>
            </a:r>
            <a:r>
              <a:rPr lang="en-US" altLang="ko-KR" dirty="0"/>
              <a:t>TX Conversion</a:t>
            </a:r>
            <a:r>
              <a:rPr lang="ko-KR" altLang="en-US" dirty="0"/>
              <a:t> </a:t>
            </a:r>
            <a:r>
              <a:rPr lang="en-US" altLang="ko-KR" dirty="0"/>
              <a:t>Gain</a:t>
            </a:r>
            <a:endParaRPr lang="ko-KR" alt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19D7259-3061-4C27-918F-DDA8DE98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65200"/>
            <a:ext cx="10972800" cy="1267365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Peak conversion gain = 34 dB</a:t>
            </a:r>
          </a:p>
          <a:p>
            <a:r>
              <a:rPr lang="en-US" altLang="ko-KR" sz="2400" dirty="0"/>
              <a:t>3-dB bandwidth &gt; 20 GHz</a:t>
            </a:r>
          </a:p>
          <a:p>
            <a:r>
              <a:rPr lang="en-US" altLang="ko-KR" sz="2400" dirty="0"/>
              <a:t>LO multiplier tuning bandwidth &gt; 30 GHz</a:t>
            </a:r>
            <a:endParaRPr lang="ko-KR" altLang="en-US" sz="2400" dirty="0"/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D355B77C-3514-44D0-91DC-2682A7C75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54331"/>
              </p:ext>
            </p:extLst>
          </p:nvPr>
        </p:nvGraphicFramePr>
        <p:xfrm>
          <a:off x="834515" y="1417222"/>
          <a:ext cx="4800625" cy="340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KGPlot" r:id="rId3" imgW="4660920" imgH="3327120" progId="KGraph_Plot">
                  <p:embed/>
                </p:oleObj>
              </mc:Choice>
              <mc:Fallback>
                <p:oleObj name="KGPlot" r:id="rId3" imgW="4660920" imgH="3327120" progId="KGraph_Plot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E2C27224-4482-403A-BB05-E7F242630A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515" y="1417222"/>
                        <a:ext cx="4800625" cy="3404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CA8CE4-2CE1-4511-9AFD-62CADFE1F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176287"/>
              </p:ext>
            </p:extLst>
          </p:nvPr>
        </p:nvGraphicFramePr>
        <p:xfrm>
          <a:off x="6220049" y="1417222"/>
          <a:ext cx="4830196" cy="340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KGPlot" r:id="rId5" imgW="4673520" imgH="3314520" progId="KGraph_Plot">
                  <p:embed/>
                </p:oleObj>
              </mc:Choice>
              <mc:Fallback>
                <p:oleObj name="KGPlot" r:id="rId5" imgW="4673520" imgH="3314520" progId="KGraph_Plo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E198F34-8842-41D9-8D73-58121A6994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049" y="1417222"/>
                        <a:ext cx="4830196" cy="3404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18EF619-41DA-445F-9688-DB6F73F953F1}"/>
              </a:ext>
            </a:extLst>
          </p:cNvPr>
          <p:cNvSpPr txBox="1"/>
          <p:nvPr/>
        </p:nvSpPr>
        <p:spPr>
          <a:xfrm>
            <a:off x="1780603" y="1124700"/>
            <a:ext cx="32784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Conversion Gain @ fixed </a:t>
            </a:r>
            <a:r>
              <a:rPr lang="en-US" altLang="ko-KR" b="1" dirty="0" err="1"/>
              <a:t>f</a:t>
            </a:r>
            <a:r>
              <a:rPr lang="en-US" altLang="ko-KR" b="1" baseline="-25000" dirty="0" err="1"/>
              <a:t>LO</a:t>
            </a:r>
            <a:endParaRPr lang="ko-KR" altLang="en-US" b="1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05CC6-56F5-4D06-BEFC-D24C7DFD407D}"/>
              </a:ext>
            </a:extLst>
          </p:cNvPr>
          <p:cNvSpPr txBox="1"/>
          <p:nvPr/>
        </p:nvSpPr>
        <p:spPr>
          <a:xfrm>
            <a:off x="7163581" y="1124700"/>
            <a:ext cx="33489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Conversion Gain @ fixed </a:t>
            </a:r>
            <a:r>
              <a:rPr lang="en-US" altLang="ko-KR" b="1" dirty="0" err="1"/>
              <a:t>f</a:t>
            </a:r>
            <a:r>
              <a:rPr lang="en-US" altLang="ko-KR" b="1" baseline="-25000" dirty="0" err="1"/>
              <a:t>BB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1292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E42E0-755A-493C-8544-32698132F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72F38F-8BBC-4AF5-9B14-F220A8BF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Measured TX Output Power</a:t>
            </a:r>
            <a:endParaRPr lang="ko-KR" alt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03AE9CF-B8A0-4002-A01F-DBED82EF2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58962"/>
              </p:ext>
            </p:extLst>
          </p:nvPr>
        </p:nvGraphicFramePr>
        <p:xfrm>
          <a:off x="988135" y="1439357"/>
          <a:ext cx="4378575" cy="31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KGPlot" r:id="rId3" imgW="4546440" imgH="3327120" progId="KGraph_Plot">
                  <p:embed/>
                </p:oleObj>
              </mc:Choice>
              <mc:Fallback>
                <p:oleObj name="KGPlot" r:id="rId3" imgW="4546440" imgH="3327120" progId="KGraph_Plo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4F0B83F-04CD-46DB-8583-9F43B1A4E6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135" y="1439357"/>
                        <a:ext cx="4378575" cy="3180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9B8CB2-1E84-41EE-894E-7662BBBAE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517412"/>
              </p:ext>
            </p:extLst>
          </p:nvPr>
        </p:nvGraphicFramePr>
        <p:xfrm>
          <a:off x="6198337" y="1452059"/>
          <a:ext cx="4506263" cy="316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" name="KGPlot" r:id="rId5" imgW="4686120" imgH="3314520" progId="KGraph_Plot">
                  <p:embed/>
                </p:oleObj>
              </mc:Choice>
              <mc:Fallback>
                <p:oleObj name="KGPlot" r:id="rId5" imgW="4686120" imgH="3314520" progId="KGraph_Plo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494A7B0-E314-4C74-9DF5-995413FEC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8337" y="1452059"/>
                        <a:ext cx="4506263" cy="3167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656F50F-C696-4EC4-ACAD-46FF5924B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65200"/>
            <a:ext cx="10972800" cy="1267365"/>
          </a:xfrm>
        </p:spPr>
        <p:txBody>
          <a:bodyPr>
            <a:noAutofit/>
          </a:bodyPr>
          <a:lstStyle/>
          <a:p>
            <a:r>
              <a:rPr lang="en-US" altLang="ko-KR" sz="2400" dirty="0" err="1"/>
              <a:t>P</a:t>
            </a:r>
            <a:r>
              <a:rPr lang="en-US" altLang="ko-KR" sz="2400" baseline="-25000" dirty="0" err="1"/>
              <a:t>sat</a:t>
            </a:r>
            <a:r>
              <a:rPr lang="en-US" altLang="ko-KR" sz="2400" dirty="0"/>
              <a:t> = 16.5 dBm @ </a:t>
            </a:r>
            <a:r>
              <a:rPr lang="en-US" altLang="ko-KR" sz="2400" dirty="0" err="1"/>
              <a:t>f</a:t>
            </a:r>
            <a:r>
              <a:rPr lang="en-US" altLang="ko-KR" sz="2400" baseline="-25000" dirty="0" err="1"/>
              <a:t>RF</a:t>
            </a:r>
            <a:r>
              <a:rPr lang="en-US" altLang="ko-KR" sz="2400" dirty="0"/>
              <a:t> = 195 GHz, 15.3 dBm @ </a:t>
            </a:r>
            <a:r>
              <a:rPr lang="en-US" altLang="ko-KR" sz="2400" dirty="0" err="1"/>
              <a:t>f</a:t>
            </a:r>
            <a:r>
              <a:rPr lang="en-US" altLang="ko-KR" sz="2400" baseline="-25000" dirty="0" err="1"/>
              <a:t>RF</a:t>
            </a:r>
            <a:r>
              <a:rPr lang="en-US" altLang="ko-KR" sz="2400" dirty="0"/>
              <a:t> = 200 GHz</a:t>
            </a:r>
          </a:p>
          <a:p>
            <a:r>
              <a:rPr lang="en-US" altLang="ko-KR" sz="2400" dirty="0"/>
              <a:t>P</a:t>
            </a:r>
            <a:r>
              <a:rPr lang="en-US" altLang="ko-KR" sz="2400" baseline="-25000" dirty="0"/>
              <a:t>DC</a:t>
            </a:r>
            <a:r>
              <a:rPr lang="en-US" altLang="ko-KR" sz="2400" dirty="0"/>
              <a:t> = 1,250 </a:t>
            </a:r>
            <a:r>
              <a:rPr lang="en-US" altLang="ko-KR" sz="2400" dirty="0" err="1"/>
              <a:t>mW</a:t>
            </a:r>
            <a:endParaRPr lang="ko-KR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49A98-04AB-4503-A294-A1A3889B13EE}"/>
              </a:ext>
            </a:extLst>
          </p:cNvPr>
          <p:cNvSpPr txBox="1"/>
          <p:nvPr/>
        </p:nvSpPr>
        <p:spPr>
          <a:xfrm>
            <a:off x="1448995" y="1132117"/>
            <a:ext cx="43909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P</a:t>
            </a:r>
            <a:r>
              <a:rPr lang="en-US" altLang="ko-KR" b="1" baseline="-25000" dirty="0"/>
              <a:t>out</a:t>
            </a:r>
            <a:r>
              <a:rPr lang="en-US" altLang="ko-KR" b="1" dirty="0"/>
              <a:t> vs P</a:t>
            </a:r>
            <a:r>
              <a:rPr lang="en-US" altLang="ko-KR" b="1" baseline="-25000" dirty="0"/>
              <a:t>in</a:t>
            </a:r>
            <a:r>
              <a:rPr lang="en-US" altLang="ko-KR" b="1" dirty="0"/>
              <a:t> @ </a:t>
            </a:r>
            <a:r>
              <a:rPr lang="en-US" altLang="ko-KR" b="1" dirty="0" err="1"/>
              <a:t>f</a:t>
            </a:r>
            <a:r>
              <a:rPr lang="en-US" altLang="ko-KR" b="1" baseline="-25000" dirty="0" err="1"/>
              <a:t>LO</a:t>
            </a:r>
            <a:r>
              <a:rPr lang="en-US" altLang="ko-KR" b="1" dirty="0"/>
              <a:t>=207 GHz (</a:t>
            </a:r>
            <a:r>
              <a:rPr lang="en-US" altLang="ko-KR" b="1" dirty="0" err="1"/>
              <a:t>f</a:t>
            </a:r>
            <a:r>
              <a:rPr lang="en-US" altLang="ko-KR" b="1" baseline="-25000" dirty="0" err="1"/>
              <a:t>BB</a:t>
            </a:r>
            <a:r>
              <a:rPr lang="en-US" altLang="ko-KR" b="1" dirty="0"/>
              <a:t>=1 GHz)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08B91-B06D-469A-8E9E-1E09EB407EB7}"/>
              </a:ext>
            </a:extLst>
          </p:cNvPr>
          <p:cNvSpPr txBox="1"/>
          <p:nvPr/>
        </p:nvSpPr>
        <p:spPr>
          <a:xfrm>
            <a:off x="7980187" y="1132117"/>
            <a:ext cx="12266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err="1"/>
              <a:t>P</a:t>
            </a:r>
            <a:r>
              <a:rPr lang="en-US" altLang="ko-KR" b="1" baseline="-25000" dirty="0" err="1"/>
              <a:t>sat</a:t>
            </a:r>
            <a:r>
              <a:rPr lang="en-US" altLang="ko-KR" b="1" dirty="0"/>
              <a:t> vs </a:t>
            </a:r>
            <a:r>
              <a:rPr lang="en-US" altLang="ko-KR" b="1" dirty="0" err="1"/>
              <a:t>f</a:t>
            </a:r>
            <a:r>
              <a:rPr lang="en-US" altLang="ko-KR" b="1" baseline="-25000" dirty="0" err="1"/>
              <a:t>RF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49816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>
            <a:extLst>
              <a:ext uri="{FF2B5EF4-FFF2-40B4-BE49-F238E27FC236}">
                <a16:creationId xmlns:a16="http://schemas.microsoft.com/office/drawing/2014/main" id="{B01F1441-10D8-424A-86F8-2EC82E7BA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380" y="1832351"/>
            <a:ext cx="1128544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algn="ctr" eaLnBrk="0" hangingPunct="0"/>
            <a:endParaRPr lang="en-US" altLang="en-US" sz="1200" b="1" dirty="0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4D372C1-D5C3-4332-8A46-03ED97024434}"/>
              </a:ext>
            </a:extLst>
          </p:cNvPr>
          <p:cNvCxnSpPr>
            <a:cxnSpLocks/>
          </p:cNvCxnSpPr>
          <p:nvPr/>
        </p:nvCxnSpPr>
        <p:spPr>
          <a:xfrm flipV="1">
            <a:off x="4993224" y="1691812"/>
            <a:ext cx="681034" cy="72668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6">
            <a:extLst>
              <a:ext uri="{FF2B5EF4-FFF2-40B4-BE49-F238E27FC236}">
                <a16:creationId xmlns:a16="http://schemas.microsoft.com/office/drawing/2014/main" id="{BAE3AA72-9CB7-41C6-9928-BA067E190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267" y="1832351"/>
            <a:ext cx="864311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 anchorCtr="0"/>
          <a:lstStyle/>
          <a:p>
            <a:pPr algn="ctr" eaLnBrk="0" hangingPunct="0"/>
            <a:endParaRPr lang="en-US" altLang="en-US" sz="1200" b="1" dirty="0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9F3AB-B7C5-4A2F-8503-53879641D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BFFA0E-C568-45AB-B094-66C5B273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Receiver Testing Setup</a:t>
            </a:r>
            <a:endParaRPr lang="ko-KR" alt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49C40C2-000E-4FD9-AA0C-F7B51B5E98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2182" r="28626" b="40539"/>
          <a:stretch/>
        </p:blipFill>
        <p:spPr>
          <a:xfrm rot="10800000">
            <a:off x="644335" y="3482351"/>
            <a:ext cx="4645160" cy="2980644"/>
          </a:xfrm>
          <a:prstGeom prst="rect">
            <a:avLst/>
          </a:prstGeom>
        </p:spPr>
      </p:pic>
      <p:sp>
        <p:nvSpPr>
          <p:cNvPr id="10" name="Oval 4">
            <a:extLst>
              <a:ext uri="{FF2B5EF4-FFF2-40B4-BE49-F238E27FC236}">
                <a16:creationId xmlns:a16="http://schemas.microsoft.com/office/drawing/2014/main" id="{6AAF2A7B-84DA-4AE9-873E-E03480675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34228" y="2127993"/>
            <a:ext cx="762000" cy="363545"/>
          </a:xfrm>
          <a:prstGeom prst="ellips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20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5CA9B9B-2CC9-48B1-B020-F189175511B0}"/>
              </a:ext>
            </a:extLst>
          </p:cNvPr>
          <p:cNvSpPr>
            <a:spLocks/>
          </p:cNvSpPr>
          <p:nvPr/>
        </p:nvSpPr>
        <p:spPr bwMode="auto">
          <a:xfrm>
            <a:off x="5729200" y="2054917"/>
            <a:ext cx="1157443" cy="258532"/>
          </a:xfrm>
          <a:custGeom>
            <a:avLst/>
            <a:gdLst>
              <a:gd name="T0" fmla="*/ 0 w 288"/>
              <a:gd name="T1" fmla="*/ 0 h 96"/>
              <a:gd name="T2" fmla="*/ 192 w 288"/>
              <a:gd name="T3" fmla="*/ 0 h 96"/>
              <a:gd name="T4" fmla="*/ 288 w 28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96">
                <a:moveTo>
                  <a:pt x="0" y="0"/>
                </a:moveTo>
                <a:lnTo>
                  <a:pt x="192" y="0"/>
                </a:lnTo>
                <a:lnTo>
                  <a:pt x="288" y="9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8B8A8543-2373-4E4F-8113-5A9FF6A6FE8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03975" y="1700775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33CC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RF in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B169375F-84E2-4B53-8B96-CE9FE080594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20248" y="2513834"/>
            <a:ext cx="9332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b="1" dirty="0">
                <a:solidFill>
                  <a:srgbClr val="0033CC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200 GHz</a:t>
            </a:r>
          </a:p>
          <a:p>
            <a:pPr algn="ctr" eaLnBrk="0" hangingPunct="0"/>
            <a:r>
              <a:rPr lang="en-US" altLang="en-US" b="1" dirty="0">
                <a:solidFill>
                  <a:srgbClr val="0033CC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RX IC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D487346C-975C-45E7-A6F7-FA78F59A0F5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60998" y="1662370"/>
            <a:ext cx="80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33CC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BB out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87DF5CB-C7B9-4206-81C2-C0B70E1D9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095" y="1895240"/>
            <a:ext cx="657899" cy="304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>
                <a:sym typeface="Symbol" panose="05050102010706020507" pitchFamily="18" charset="2"/>
              </a:rPr>
              <a:t>8</a:t>
            </a:r>
          </a:p>
        </p:txBody>
      </p:sp>
      <p:grpSp>
        <p:nvGrpSpPr>
          <p:cNvPr id="27" name="Group 23">
            <a:extLst>
              <a:ext uri="{FF2B5EF4-FFF2-40B4-BE49-F238E27FC236}">
                <a16:creationId xmlns:a16="http://schemas.microsoft.com/office/drawing/2014/main" id="{76F7EC3E-1FED-4298-B0EA-F73FA1F72D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2970" y="1895240"/>
            <a:ext cx="304800" cy="304800"/>
            <a:chOff x="864" y="2016"/>
            <a:chExt cx="288" cy="288"/>
          </a:xfrm>
        </p:grpSpPr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CD770A15-8C0F-4638-B407-BD7A50D43D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4" y="2016"/>
              <a:ext cx="288" cy="288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99B6E77F-A8FD-4451-B369-18DB85BAF2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637180">
              <a:off x="911" y="2105"/>
              <a:ext cx="194" cy="96"/>
              <a:chOff x="574" y="2737"/>
              <a:chExt cx="385" cy="183"/>
            </a:xfrm>
          </p:grpSpPr>
          <p:sp>
            <p:nvSpPr>
              <p:cNvPr id="30" name="Arc 26">
                <a:extLst>
                  <a:ext uri="{FF2B5EF4-FFF2-40B4-BE49-F238E27FC236}">
                    <a16:creationId xmlns:a16="http://schemas.microsoft.com/office/drawing/2014/main" id="{E08B7E7E-A5F5-4010-BE27-ADAE95F90D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4" y="2737"/>
                <a:ext cx="190" cy="96"/>
              </a:xfrm>
              <a:custGeom>
                <a:avLst/>
                <a:gdLst>
                  <a:gd name="G0" fmla="+- 21485 0 0"/>
                  <a:gd name="G1" fmla="+- 21600 0 0"/>
                  <a:gd name="G2" fmla="+- 21600 0 0"/>
                  <a:gd name="T0" fmla="*/ 0 w 43085"/>
                  <a:gd name="T1" fmla="*/ 19377 h 21600"/>
                  <a:gd name="T2" fmla="*/ 43085 w 43085"/>
                  <a:gd name="T3" fmla="*/ 21600 h 21600"/>
                  <a:gd name="T4" fmla="*/ 21485 w 430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85" h="21600" fill="none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</a:path>
                  <a:path w="43085" h="21600" stroke="0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  <a:lnTo>
                      <a:pt x="21485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Arc 27">
                <a:extLst>
                  <a:ext uri="{FF2B5EF4-FFF2-40B4-BE49-F238E27FC236}">
                    <a16:creationId xmlns:a16="http://schemas.microsoft.com/office/drawing/2014/main" id="{BB759BB8-00FD-4291-A8AA-D47FCFA3CC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768" y="2824"/>
                <a:ext cx="191" cy="96"/>
              </a:xfrm>
              <a:custGeom>
                <a:avLst/>
                <a:gdLst>
                  <a:gd name="G0" fmla="+- 21485 0 0"/>
                  <a:gd name="G1" fmla="+- 21600 0 0"/>
                  <a:gd name="G2" fmla="+- 21600 0 0"/>
                  <a:gd name="T0" fmla="*/ 0 w 43085"/>
                  <a:gd name="T1" fmla="*/ 19377 h 21600"/>
                  <a:gd name="T2" fmla="*/ 43085 w 43085"/>
                  <a:gd name="T3" fmla="*/ 21600 h 21600"/>
                  <a:gd name="T4" fmla="*/ 21485 w 430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85" h="21600" fill="none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</a:path>
                  <a:path w="43085" h="21600" stroke="0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  <a:lnTo>
                      <a:pt x="21485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2" name="Line 12">
            <a:extLst>
              <a:ext uri="{FF2B5EF4-FFF2-40B4-BE49-F238E27FC236}">
                <a16:creationId xmlns:a16="http://schemas.microsoft.com/office/drawing/2014/main" id="{DA9E5B29-F3F6-4F19-8B6C-17E2477C0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0994" y="2047640"/>
            <a:ext cx="6862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33" name="Line 12">
            <a:extLst>
              <a:ext uri="{FF2B5EF4-FFF2-40B4-BE49-F238E27FC236}">
                <a16:creationId xmlns:a16="http://schemas.microsoft.com/office/drawing/2014/main" id="{5C634CA5-95A1-4EB2-9F17-3C4F97181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7769" y="2047640"/>
            <a:ext cx="655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92F1A19D-6224-4F2A-B28C-396B0A24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9029" y="2432511"/>
            <a:ext cx="1895266" cy="44449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Spectrum analyzer</a:t>
            </a:r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13142D26-24FF-4B2D-AC05-2B4FAEFF2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520" y="3736240"/>
            <a:ext cx="6452041" cy="234732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140-220 GHz (WR5) on-wafer testing</a:t>
            </a:r>
          </a:p>
          <a:p>
            <a:r>
              <a:rPr lang="en-US" altLang="ko-KR" sz="2400" dirty="0"/>
              <a:t>Simultaneous freq. &amp; power testing</a:t>
            </a:r>
          </a:p>
          <a:p>
            <a:r>
              <a:rPr lang="en-US" altLang="ko-KR" sz="2400" dirty="0"/>
              <a:t>RX driven by multiplier &amp; variable attenuator</a:t>
            </a:r>
            <a:endParaRPr lang="ko-KR" altLang="en-US" sz="24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90656E-3B5D-4CFD-B494-3FD6B60687AA}"/>
              </a:ext>
            </a:extLst>
          </p:cNvPr>
          <p:cNvGrpSpPr/>
          <p:nvPr/>
        </p:nvGrpSpPr>
        <p:grpSpPr>
          <a:xfrm>
            <a:off x="3312485" y="1968838"/>
            <a:ext cx="937432" cy="239209"/>
            <a:chOff x="4697723" y="2191467"/>
            <a:chExt cx="1012989" cy="342062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18F9320-73C5-4708-8FE0-EBE99477A682}"/>
                </a:ext>
              </a:extLst>
            </p:cNvPr>
            <p:cNvCxnSpPr>
              <a:cxnSpLocks/>
            </p:cNvCxnSpPr>
            <p:nvPr/>
          </p:nvCxnSpPr>
          <p:spPr>
            <a:xfrm>
              <a:off x="4697723" y="2191467"/>
              <a:ext cx="10129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856EDB7-5929-480C-ABA6-333F4F8B1F48}"/>
                </a:ext>
              </a:extLst>
            </p:cNvPr>
            <p:cNvSpPr/>
            <p:nvPr/>
          </p:nvSpPr>
          <p:spPr>
            <a:xfrm>
              <a:off x="4886507" y="2248143"/>
              <a:ext cx="698904" cy="285386"/>
            </a:xfrm>
            <a:custGeom>
              <a:avLst/>
              <a:gdLst>
                <a:gd name="connsiteX0" fmla="*/ 0 w 698904"/>
                <a:gd name="connsiteY0" fmla="*/ 0 h 285386"/>
                <a:gd name="connsiteX1" fmla="*/ 506706 w 698904"/>
                <a:gd name="connsiteY1" fmla="*/ 0 h 285386"/>
                <a:gd name="connsiteX2" fmla="*/ 629014 w 698904"/>
                <a:gd name="connsiteY2" fmla="*/ 58242 h 285386"/>
                <a:gd name="connsiteX3" fmla="*/ 693080 w 698904"/>
                <a:gd name="connsiteY3" fmla="*/ 157253 h 285386"/>
                <a:gd name="connsiteX4" fmla="*/ 693080 w 698904"/>
                <a:gd name="connsiteY4" fmla="*/ 221319 h 285386"/>
                <a:gd name="connsiteX5" fmla="*/ 698904 w 698904"/>
                <a:gd name="connsiteY5" fmla="*/ 285386 h 28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904" h="285386">
                  <a:moveTo>
                    <a:pt x="0" y="0"/>
                  </a:moveTo>
                  <a:lnTo>
                    <a:pt x="506706" y="0"/>
                  </a:lnTo>
                  <a:lnTo>
                    <a:pt x="629014" y="58242"/>
                  </a:lnTo>
                  <a:lnTo>
                    <a:pt x="693080" y="157253"/>
                  </a:lnTo>
                  <a:lnTo>
                    <a:pt x="693080" y="221319"/>
                  </a:lnTo>
                  <a:lnTo>
                    <a:pt x="698904" y="28538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Text Box 11">
            <a:extLst>
              <a:ext uri="{FF2B5EF4-FFF2-40B4-BE49-F238E27FC236}">
                <a16:creationId xmlns:a16="http://schemas.microsoft.com/office/drawing/2014/main" id="{D6BC83C3-C710-4A81-AB06-1AD391012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00" y="1393535"/>
            <a:ext cx="143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20 dB coupler</a:t>
            </a:r>
          </a:p>
        </p:txBody>
      </p:sp>
      <p:sp>
        <p:nvSpPr>
          <p:cNvPr id="43" name="Rectangle 26">
            <a:extLst>
              <a:ext uri="{FF2B5EF4-FFF2-40B4-BE49-F238E27FC236}">
                <a16:creationId xmlns:a16="http://schemas.microsoft.com/office/drawing/2014/main" id="{67862550-C8D8-4E92-80CF-DD458AF51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05" y="2392065"/>
            <a:ext cx="1908702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Spectrum analyzer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3650EF-4EA4-42C5-872F-1E1D861706F5}"/>
              </a:ext>
            </a:extLst>
          </p:cNvPr>
          <p:cNvGrpSpPr/>
          <p:nvPr/>
        </p:nvGrpSpPr>
        <p:grpSpPr>
          <a:xfrm>
            <a:off x="3286798" y="2480303"/>
            <a:ext cx="304800" cy="304800"/>
            <a:chOff x="8837105" y="2751405"/>
            <a:chExt cx="304800" cy="304800"/>
          </a:xfrm>
        </p:grpSpPr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00BFE0A8-9515-413B-A154-C08E615188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37105" y="2751405"/>
              <a:ext cx="304800" cy="3048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9DBE659-B861-4583-92C4-387AA6D37363}"/>
                </a:ext>
              </a:extLst>
            </p:cNvPr>
            <p:cNvGrpSpPr/>
            <p:nvPr/>
          </p:nvGrpSpPr>
          <p:grpSpPr>
            <a:xfrm>
              <a:off x="8908850" y="2826168"/>
              <a:ext cx="153620" cy="153620"/>
              <a:chOff x="8899565" y="3275380"/>
              <a:chExt cx="153620" cy="153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8141CA8-5122-4652-85D0-B25CF40711F2}"/>
                  </a:ext>
                </a:extLst>
              </p:cNvPr>
              <p:cNvCxnSpPr/>
              <p:nvPr/>
            </p:nvCxnSpPr>
            <p:spPr>
              <a:xfrm flipV="1">
                <a:off x="8899565" y="3275380"/>
                <a:ext cx="153620" cy="1536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5EF3DF2-23DA-4F6F-A1C5-02D8194BE66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899565" y="3275380"/>
                <a:ext cx="153620" cy="1536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FCC543D-5C4A-4DD1-ADB4-D76E00C329EB}"/>
              </a:ext>
            </a:extLst>
          </p:cNvPr>
          <p:cNvSpPr/>
          <p:nvPr/>
        </p:nvSpPr>
        <p:spPr>
          <a:xfrm flipH="1">
            <a:off x="3623010" y="2296340"/>
            <a:ext cx="388519" cy="326155"/>
          </a:xfrm>
          <a:custGeom>
            <a:avLst/>
            <a:gdLst>
              <a:gd name="connsiteX0" fmla="*/ 0 w 774619"/>
              <a:gd name="connsiteY0" fmla="*/ 0 h 326155"/>
              <a:gd name="connsiteX1" fmla="*/ 0 w 774619"/>
              <a:gd name="connsiteY1" fmla="*/ 326155 h 326155"/>
              <a:gd name="connsiteX2" fmla="*/ 774619 w 774619"/>
              <a:gd name="connsiteY2" fmla="*/ 326155 h 32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619" h="326155">
                <a:moveTo>
                  <a:pt x="0" y="0"/>
                </a:moveTo>
                <a:lnTo>
                  <a:pt x="0" y="326155"/>
                </a:lnTo>
                <a:lnTo>
                  <a:pt x="774619" y="326155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Line 12">
            <a:extLst>
              <a:ext uri="{FF2B5EF4-FFF2-40B4-BE49-F238E27FC236}">
                <a16:creationId xmlns:a16="http://schemas.microsoft.com/office/drawing/2014/main" id="{1B9002E4-EA5C-44CC-8674-79AD496E89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1421" y="2622495"/>
            <a:ext cx="57881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51" name="Text Box 11">
            <a:extLst>
              <a:ext uri="{FF2B5EF4-FFF2-40B4-BE49-F238E27FC236}">
                <a16:creationId xmlns:a16="http://schemas.microsoft.com/office/drawing/2014/main" id="{60B88097-FAAF-4A9E-8960-3CFACA9A5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17" y="2790833"/>
            <a:ext cx="1617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Harmonic mixer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6B58A4E7-3350-4BD9-9479-2E01F2C8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5" y="1393535"/>
            <a:ext cx="15424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Freq. Multiplier</a:t>
            </a:r>
          </a:p>
        </p:txBody>
      </p:sp>
      <p:sp>
        <p:nvSpPr>
          <p:cNvPr id="61" name="Freeform 55">
            <a:extLst>
              <a:ext uri="{FF2B5EF4-FFF2-40B4-BE49-F238E27FC236}">
                <a16:creationId xmlns:a16="http://schemas.microsoft.com/office/drawing/2014/main" id="{7CDA7D7A-6C51-4C8F-9240-51C5B8C0DC4B}"/>
              </a:ext>
            </a:extLst>
          </p:cNvPr>
          <p:cNvSpPr>
            <a:spLocks/>
          </p:cNvSpPr>
          <p:nvPr/>
        </p:nvSpPr>
        <p:spPr bwMode="auto">
          <a:xfrm rot="5400000">
            <a:off x="5184765" y="1937971"/>
            <a:ext cx="180975" cy="244253"/>
          </a:xfrm>
          <a:custGeom>
            <a:avLst/>
            <a:gdLst>
              <a:gd name="T0" fmla="*/ 143649700 w 114"/>
              <a:gd name="T1" fmla="*/ 0 h 426"/>
              <a:gd name="T2" fmla="*/ 143649700 w 114"/>
              <a:gd name="T3" fmla="*/ 77358145 h 426"/>
              <a:gd name="T4" fmla="*/ 287297813 w 114"/>
              <a:gd name="T5" fmla="*/ 103751249 h 426"/>
              <a:gd name="T6" fmla="*/ 0 w 114"/>
              <a:gd name="T7" fmla="*/ 129234246 h 426"/>
              <a:gd name="T8" fmla="*/ 287297813 w 114"/>
              <a:gd name="T9" fmla="*/ 181109393 h 426"/>
              <a:gd name="T10" fmla="*/ 0 w 114"/>
              <a:gd name="T11" fmla="*/ 206592391 h 426"/>
              <a:gd name="T12" fmla="*/ 287297813 w 114"/>
              <a:gd name="T13" fmla="*/ 258467538 h 426"/>
              <a:gd name="T14" fmla="*/ 0 w 114"/>
              <a:gd name="T15" fmla="*/ 283950535 h 426"/>
              <a:gd name="T16" fmla="*/ 143649700 w 114"/>
              <a:gd name="T17" fmla="*/ 310343639 h 426"/>
              <a:gd name="T18" fmla="*/ 143649700 w 114"/>
              <a:gd name="T19" fmla="*/ 387701784 h 4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connsiteX0" fmla="*/ 5000 w 10000"/>
              <a:gd name="connsiteY0" fmla="*/ 0 h 8005"/>
              <a:gd name="connsiteX1" fmla="*/ 10000 w 10000"/>
              <a:gd name="connsiteY1" fmla="*/ 681 h 8005"/>
              <a:gd name="connsiteX2" fmla="*/ 0 w 10000"/>
              <a:gd name="connsiteY2" fmla="*/ 1338 h 8005"/>
              <a:gd name="connsiteX3" fmla="*/ 10000 w 10000"/>
              <a:gd name="connsiteY3" fmla="*/ 2676 h 8005"/>
              <a:gd name="connsiteX4" fmla="*/ 0 w 10000"/>
              <a:gd name="connsiteY4" fmla="*/ 3334 h 8005"/>
              <a:gd name="connsiteX5" fmla="*/ 10000 w 10000"/>
              <a:gd name="connsiteY5" fmla="*/ 4672 h 8005"/>
              <a:gd name="connsiteX6" fmla="*/ 0 w 10000"/>
              <a:gd name="connsiteY6" fmla="*/ 5329 h 8005"/>
              <a:gd name="connsiteX7" fmla="*/ 5000 w 10000"/>
              <a:gd name="connsiteY7" fmla="*/ 6010 h 8005"/>
              <a:gd name="connsiteX8" fmla="*/ 5000 w 10000"/>
              <a:gd name="connsiteY8" fmla="*/ 8005 h 8005"/>
              <a:gd name="connsiteX0" fmla="*/ 5000 w 10000"/>
              <a:gd name="connsiteY0" fmla="*/ 0 h 7508"/>
              <a:gd name="connsiteX1" fmla="*/ 10000 w 10000"/>
              <a:gd name="connsiteY1" fmla="*/ 851 h 7508"/>
              <a:gd name="connsiteX2" fmla="*/ 0 w 10000"/>
              <a:gd name="connsiteY2" fmla="*/ 1671 h 7508"/>
              <a:gd name="connsiteX3" fmla="*/ 10000 w 10000"/>
              <a:gd name="connsiteY3" fmla="*/ 3343 h 7508"/>
              <a:gd name="connsiteX4" fmla="*/ 0 w 10000"/>
              <a:gd name="connsiteY4" fmla="*/ 4165 h 7508"/>
              <a:gd name="connsiteX5" fmla="*/ 10000 w 10000"/>
              <a:gd name="connsiteY5" fmla="*/ 5836 h 7508"/>
              <a:gd name="connsiteX6" fmla="*/ 0 w 10000"/>
              <a:gd name="connsiteY6" fmla="*/ 6657 h 7508"/>
              <a:gd name="connsiteX7" fmla="*/ 5000 w 10000"/>
              <a:gd name="connsiteY7" fmla="*/ 7508 h 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7508">
                <a:moveTo>
                  <a:pt x="5000" y="0"/>
                </a:moveTo>
                <a:lnTo>
                  <a:pt x="10000" y="851"/>
                </a:lnTo>
                <a:lnTo>
                  <a:pt x="0" y="1671"/>
                </a:lnTo>
                <a:lnTo>
                  <a:pt x="10000" y="3343"/>
                </a:lnTo>
                <a:lnTo>
                  <a:pt x="0" y="4165"/>
                </a:lnTo>
                <a:lnTo>
                  <a:pt x="10000" y="5836"/>
                </a:lnTo>
                <a:lnTo>
                  <a:pt x="0" y="6657"/>
                </a:lnTo>
                <a:lnTo>
                  <a:pt x="5000" y="750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ko-KR" alt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CADD6E0-0B7C-4D4D-9BB1-079EA726BC8B}"/>
              </a:ext>
            </a:extLst>
          </p:cNvPr>
          <p:cNvCxnSpPr>
            <a:cxnSpLocks/>
          </p:cNvCxnSpPr>
          <p:nvPr/>
        </p:nvCxnSpPr>
        <p:spPr>
          <a:xfrm>
            <a:off x="5007887" y="2059486"/>
            <a:ext cx="13461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20DF4F6-5CED-417A-AA03-61DB2656F278}"/>
              </a:ext>
            </a:extLst>
          </p:cNvPr>
          <p:cNvCxnSpPr>
            <a:cxnSpLocks/>
          </p:cNvCxnSpPr>
          <p:nvPr/>
        </p:nvCxnSpPr>
        <p:spPr>
          <a:xfrm>
            <a:off x="5401512" y="2059486"/>
            <a:ext cx="134617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11">
            <a:extLst>
              <a:ext uri="{FF2B5EF4-FFF2-40B4-BE49-F238E27FC236}">
                <a16:creationId xmlns:a16="http://schemas.microsoft.com/office/drawing/2014/main" id="{2D292709-F338-4C54-A371-E988AE639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619" y="1393535"/>
            <a:ext cx="15007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Var. attenuator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477C499-95F1-4B9E-85F5-654670476BAE}"/>
              </a:ext>
            </a:extLst>
          </p:cNvPr>
          <p:cNvSpPr/>
          <p:nvPr/>
        </p:nvSpPr>
        <p:spPr>
          <a:xfrm>
            <a:off x="5613823" y="2190755"/>
            <a:ext cx="1233081" cy="604838"/>
          </a:xfrm>
          <a:custGeom>
            <a:avLst/>
            <a:gdLst>
              <a:gd name="connsiteX0" fmla="*/ 790575 w 790575"/>
              <a:gd name="connsiteY0" fmla="*/ 214313 h 604838"/>
              <a:gd name="connsiteX1" fmla="*/ 576262 w 790575"/>
              <a:gd name="connsiteY1" fmla="*/ 0 h 604838"/>
              <a:gd name="connsiteX2" fmla="*/ 204787 w 790575"/>
              <a:gd name="connsiteY2" fmla="*/ 0 h 604838"/>
              <a:gd name="connsiteX3" fmla="*/ 204787 w 790575"/>
              <a:gd name="connsiteY3" fmla="*/ 604838 h 604838"/>
              <a:gd name="connsiteX4" fmla="*/ 0 w 790575"/>
              <a:gd name="connsiteY4" fmla="*/ 604838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75" h="604838">
                <a:moveTo>
                  <a:pt x="790575" y="214313"/>
                </a:moveTo>
                <a:lnTo>
                  <a:pt x="576262" y="0"/>
                </a:lnTo>
                <a:lnTo>
                  <a:pt x="204787" y="0"/>
                </a:lnTo>
                <a:lnTo>
                  <a:pt x="204787" y="604838"/>
                </a:lnTo>
                <a:lnTo>
                  <a:pt x="0" y="604838"/>
                </a:lnTo>
              </a:path>
            </a:pathLst>
          </a:custGeom>
          <a:noFill/>
          <a:ln w="19050"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Group 23">
            <a:extLst>
              <a:ext uri="{FF2B5EF4-FFF2-40B4-BE49-F238E27FC236}">
                <a16:creationId xmlns:a16="http://schemas.microsoft.com/office/drawing/2014/main" id="{0C971BD7-799C-48BF-88B2-3380B3E929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09546" y="2639108"/>
            <a:ext cx="304800" cy="304800"/>
            <a:chOff x="864" y="2016"/>
            <a:chExt cx="288" cy="288"/>
          </a:xfrm>
        </p:grpSpPr>
        <p:sp>
          <p:nvSpPr>
            <p:cNvPr id="76" name="Oval 24">
              <a:extLst>
                <a:ext uri="{FF2B5EF4-FFF2-40B4-BE49-F238E27FC236}">
                  <a16:creationId xmlns:a16="http://schemas.microsoft.com/office/drawing/2014/main" id="{0B1BB8E5-374B-4AF9-A3CE-B673728418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4" y="2016"/>
              <a:ext cx="288" cy="288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7" name="Group 25">
              <a:extLst>
                <a:ext uri="{FF2B5EF4-FFF2-40B4-BE49-F238E27FC236}">
                  <a16:creationId xmlns:a16="http://schemas.microsoft.com/office/drawing/2014/main" id="{AF577505-9C72-480D-83D6-81C8465371C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637180">
              <a:off x="911" y="2105"/>
              <a:ext cx="194" cy="96"/>
              <a:chOff x="574" y="2737"/>
              <a:chExt cx="385" cy="183"/>
            </a:xfrm>
          </p:grpSpPr>
          <p:sp>
            <p:nvSpPr>
              <p:cNvPr id="78" name="Arc 26">
                <a:extLst>
                  <a:ext uri="{FF2B5EF4-FFF2-40B4-BE49-F238E27FC236}">
                    <a16:creationId xmlns:a16="http://schemas.microsoft.com/office/drawing/2014/main" id="{2BD8CEEF-4E64-466F-A12C-DF2FB808F5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4" y="2737"/>
                <a:ext cx="190" cy="96"/>
              </a:xfrm>
              <a:custGeom>
                <a:avLst/>
                <a:gdLst>
                  <a:gd name="G0" fmla="+- 21485 0 0"/>
                  <a:gd name="G1" fmla="+- 21600 0 0"/>
                  <a:gd name="G2" fmla="+- 21600 0 0"/>
                  <a:gd name="T0" fmla="*/ 0 w 43085"/>
                  <a:gd name="T1" fmla="*/ 19377 h 21600"/>
                  <a:gd name="T2" fmla="*/ 43085 w 43085"/>
                  <a:gd name="T3" fmla="*/ 21600 h 21600"/>
                  <a:gd name="T4" fmla="*/ 21485 w 430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85" h="21600" fill="none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</a:path>
                  <a:path w="43085" h="21600" stroke="0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  <a:lnTo>
                      <a:pt x="21485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Arc 27">
                <a:extLst>
                  <a:ext uri="{FF2B5EF4-FFF2-40B4-BE49-F238E27FC236}">
                    <a16:creationId xmlns:a16="http://schemas.microsoft.com/office/drawing/2014/main" id="{541D4587-9369-458F-8852-E43BA5BE89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768" y="2824"/>
                <a:ext cx="191" cy="96"/>
              </a:xfrm>
              <a:custGeom>
                <a:avLst/>
                <a:gdLst>
                  <a:gd name="G0" fmla="+- 21485 0 0"/>
                  <a:gd name="G1" fmla="+- 21600 0 0"/>
                  <a:gd name="G2" fmla="+- 21600 0 0"/>
                  <a:gd name="T0" fmla="*/ 0 w 43085"/>
                  <a:gd name="T1" fmla="*/ 19377 h 21600"/>
                  <a:gd name="T2" fmla="*/ 43085 w 43085"/>
                  <a:gd name="T3" fmla="*/ 21600 h 21600"/>
                  <a:gd name="T4" fmla="*/ 21485 w 430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85" h="21600" fill="none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</a:path>
                  <a:path w="43085" h="21600" stroke="0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  <a:lnTo>
                      <a:pt x="21485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0" name="Text Box 17">
            <a:extLst>
              <a:ext uri="{FF2B5EF4-FFF2-40B4-BE49-F238E27FC236}">
                <a16:creationId xmlns:a16="http://schemas.microsoft.com/office/drawing/2014/main" id="{D47E676A-3981-4C89-9D7B-67FFCF0D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686" y="2622495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LO</a:t>
            </a:r>
          </a:p>
        </p:txBody>
      </p:sp>
      <p:sp>
        <p:nvSpPr>
          <p:cNvPr id="81" name="Freeform 5">
            <a:extLst>
              <a:ext uri="{FF2B5EF4-FFF2-40B4-BE49-F238E27FC236}">
                <a16:creationId xmlns:a16="http://schemas.microsoft.com/office/drawing/2014/main" id="{B70C2B96-117F-4C6A-A3D3-A208B741197D}"/>
              </a:ext>
            </a:extLst>
          </p:cNvPr>
          <p:cNvSpPr>
            <a:spLocks/>
          </p:cNvSpPr>
          <p:nvPr/>
        </p:nvSpPr>
        <p:spPr bwMode="auto">
          <a:xfrm flipH="1">
            <a:off x="7157918" y="2056723"/>
            <a:ext cx="824950" cy="258532"/>
          </a:xfrm>
          <a:custGeom>
            <a:avLst/>
            <a:gdLst>
              <a:gd name="T0" fmla="*/ 0 w 288"/>
              <a:gd name="T1" fmla="*/ 0 h 96"/>
              <a:gd name="T2" fmla="*/ 192 w 288"/>
              <a:gd name="T3" fmla="*/ 0 h 96"/>
              <a:gd name="T4" fmla="*/ 288 w 28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96">
                <a:moveTo>
                  <a:pt x="0" y="0"/>
                </a:moveTo>
                <a:lnTo>
                  <a:pt x="192" y="0"/>
                </a:lnTo>
                <a:lnTo>
                  <a:pt x="288" y="9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82" name="Line 12">
            <a:extLst>
              <a:ext uri="{FF2B5EF4-FFF2-40B4-BE49-F238E27FC236}">
                <a16:creationId xmlns:a16="http://schemas.microsoft.com/office/drawing/2014/main" id="{5F870B5A-8699-4287-BB3F-2E5DAD6F7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4403" y="2063892"/>
            <a:ext cx="479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88" name="Line 12">
            <a:extLst>
              <a:ext uri="{FF2B5EF4-FFF2-40B4-BE49-F238E27FC236}">
                <a16:creationId xmlns:a16="http://schemas.microsoft.com/office/drawing/2014/main" id="{E01E9770-5701-4A1F-A391-476D31AA4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0991" y="2046420"/>
            <a:ext cx="40305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89" name="Rectangle 6">
            <a:extLst>
              <a:ext uri="{FF2B5EF4-FFF2-40B4-BE49-F238E27FC236}">
                <a16:creationId xmlns:a16="http://schemas.microsoft.com/office/drawing/2014/main" id="{667F39B5-A7D3-4DEE-A15A-9AE92160B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500" y="1832351"/>
            <a:ext cx="1913795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algn="ctr"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Power meter</a:t>
            </a:r>
          </a:p>
        </p:txBody>
      </p:sp>
      <p:sp>
        <p:nvSpPr>
          <p:cNvPr id="90" name="Rectangle 6">
            <a:extLst>
              <a:ext uri="{FF2B5EF4-FFF2-40B4-BE49-F238E27FC236}">
                <a16:creationId xmlns:a16="http://schemas.microsoft.com/office/drawing/2014/main" id="{2AE926C0-4B54-4B6F-B265-18CAC2749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844" y="1832351"/>
            <a:ext cx="1128544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algn="ctr" eaLnBrk="0" hangingPunct="0"/>
            <a:endParaRPr lang="en-US" altLang="en-US" sz="1200" b="1" dirty="0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01DC1DB-A3DC-4803-9303-FAF4728F4D2C}"/>
              </a:ext>
            </a:extLst>
          </p:cNvPr>
          <p:cNvGrpSpPr/>
          <p:nvPr/>
        </p:nvGrpSpPr>
        <p:grpSpPr>
          <a:xfrm>
            <a:off x="8068949" y="1968838"/>
            <a:ext cx="937432" cy="239209"/>
            <a:chOff x="4697723" y="2191467"/>
            <a:chExt cx="1012989" cy="342062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5312B76-F10A-4208-B110-C5BF72752FA0}"/>
                </a:ext>
              </a:extLst>
            </p:cNvPr>
            <p:cNvCxnSpPr>
              <a:cxnSpLocks/>
            </p:cNvCxnSpPr>
            <p:nvPr/>
          </p:nvCxnSpPr>
          <p:spPr>
            <a:xfrm>
              <a:off x="4697723" y="2191467"/>
              <a:ext cx="10129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8E88D99-D295-4371-9073-69B7A444DEBB}"/>
                </a:ext>
              </a:extLst>
            </p:cNvPr>
            <p:cNvSpPr/>
            <p:nvPr/>
          </p:nvSpPr>
          <p:spPr>
            <a:xfrm>
              <a:off x="4886507" y="2248143"/>
              <a:ext cx="698904" cy="285386"/>
            </a:xfrm>
            <a:custGeom>
              <a:avLst/>
              <a:gdLst>
                <a:gd name="connsiteX0" fmla="*/ 0 w 698904"/>
                <a:gd name="connsiteY0" fmla="*/ 0 h 285386"/>
                <a:gd name="connsiteX1" fmla="*/ 506706 w 698904"/>
                <a:gd name="connsiteY1" fmla="*/ 0 h 285386"/>
                <a:gd name="connsiteX2" fmla="*/ 629014 w 698904"/>
                <a:gd name="connsiteY2" fmla="*/ 58242 h 285386"/>
                <a:gd name="connsiteX3" fmla="*/ 693080 w 698904"/>
                <a:gd name="connsiteY3" fmla="*/ 157253 h 285386"/>
                <a:gd name="connsiteX4" fmla="*/ 693080 w 698904"/>
                <a:gd name="connsiteY4" fmla="*/ 221319 h 285386"/>
                <a:gd name="connsiteX5" fmla="*/ 698904 w 698904"/>
                <a:gd name="connsiteY5" fmla="*/ 285386 h 28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904" h="285386">
                  <a:moveTo>
                    <a:pt x="0" y="0"/>
                  </a:moveTo>
                  <a:lnTo>
                    <a:pt x="506706" y="0"/>
                  </a:lnTo>
                  <a:lnTo>
                    <a:pt x="629014" y="58242"/>
                  </a:lnTo>
                  <a:lnTo>
                    <a:pt x="693080" y="157253"/>
                  </a:lnTo>
                  <a:lnTo>
                    <a:pt x="693080" y="221319"/>
                  </a:lnTo>
                  <a:lnTo>
                    <a:pt x="698904" y="28538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C8CD516C-F444-4F7B-93CD-D647BD315534}"/>
              </a:ext>
            </a:extLst>
          </p:cNvPr>
          <p:cNvSpPr/>
          <p:nvPr/>
        </p:nvSpPr>
        <p:spPr>
          <a:xfrm>
            <a:off x="8899564" y="2315255"/>
            <a:ext cx="639464" cy="326155"/>
          </a:xfrm>
          <a:custGeom>
            <a:avLst/>
            <a:gdLst>
              <a:gd name="connsiteX0" fmla="*/ 0 w 774619"/>
              <a:gd name="connsiteY0" fmla="*/ 0 h 326155"/>
              <a:gd name="connsiteX1" fmla="*/ 0 w 774619"/>
              <a:gd name="connsiteY1" fmla="*/ 326155 h 326155"/>
              <a:gd name="connsiteX2" fmla="*/ 774619 w 774619"/>
              <a:gd name="connsiteY2" fmla="*/ 326155 h 32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619" h="326155">
                <a:moveTo>
                  <a:pt x="0" y="0"/>
                </a:moveTo>
                <a:lnTo>
                  <a:pt x="0" y="326155"/>
                </a:lnTo>
                <a:lnTo>
                  <a:pt x="774619" y="326155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4D2BECB3-6EAD-4DD6-8B98-075BB14FC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01" y="1393535"/>
            <a:ext cx="143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20 dB coupler</a:t>
            </a:r>
          </a:p>
        </p:txBody>
      </p:sp>
      <p:sp>
        <p:nvSpPr>
          <p:cNvPr id="96" name="Text Box 17">
            <a:extLst>
              <a:ext uri="{FF2B5EF4-FFF2-40B4-BE49-F238E27FC236}">
                <a16:creationId xmlns:a16="http://schemas.microsoft.com/office/drawing/2014/main" id="{F452FA7B-367A-4607-880F-B7B8BD894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397" y="2185322"/>
            <a:ext cx="6687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33CC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LO in</a:t>
            </a:r>
          </a:p>
        </p:txBody>
      </p:sp>
    </p:spTree>
    <p:extLst>
      <p:ext uri="{BB962C8B-B14F-4D97-AF65-F5344CB8AC3E}">
        <p14:creationId xmlns:p14="http://schemas.microsoft.com/office/powerpoint/2010/main" val="257484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B2C35-76FB-40A8-AEAE-FDE34F444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131770-9D79-4BF0-9142-56D02D52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Measured RX Conversion Gain</a:t>
            </a:r>
            <a:endParaRPr lang="ko-KR" altLang="en-US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1537A7E5-8860-421F-954A-6D34F59F8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776537"/>
              </p:ext>
            </p:extLst>
          </p:nvPr>
        </p:nvGraphicFramePr>
        <p:xfrm>
          <a:off x="872920" y="1429304"/>
          <a:ext cx="4754875" cy="330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KGPlot" r:id="rId3" imgW="4698720" imgH="3289320" progId="KGraph_Plot">
                  <p:embed/>
                </p:oleObj>
              </mc:Choice>
              <mc:Fallback>
                <p:oleObj name="KGPlot" r:id="rId3" imgW="4698720" imgH="3289320" progId="KGraph_Plot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257A1F5-3190-4E5F-B401-CE086D65B8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20" y="1429304"/>
                        <a:ext cx="4754875" cy="3305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2735382-A158-409C-BA17-1BE9ECD3E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790187"/>
              </p:ext>
            </p:extLst>
          </p:nvPr>
        </p:nvGraphicFramePr>
        <p:xfrm>
          <a:off x="6218560" y="1429305"/>
          <a:ext cx="4754875" cy="3249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KGPlot" r:id="rId5" imgW="4724280" imgH="3251160" progId="KGraph_Plot">
                  <p:embed/>
                </p:oleObj>
              </mc:Choice>
              <mc:Fallback>
                <p:oleObj name="KGPlot" r:id="rId5" imgW="4724280" imgH="3251160" progId="KGraph_Plo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95AD5E8-D699-4125-8DC8-953B7504C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560" y="1429305"/>
                        <a:ext cx="4754875" cy="3249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32C9095-32CE-4720-A7AF-8B0A347EF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65200"/>
            <a:ext cx="10972800" cy="1267365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Peak conversion gain = 25 dB</a:t>
            </a:r>
          </a:p>
          <a:p>
            <a:r>
              <a:rPr lang="en-US" altLang="ko-KR" sz="2400" dirty="0"/>
              <a:t>LO multiplier tuning bandwidth &gt; 25 GHz</a:t>
            </a:r>
            <a:endParaRPr lang="ko-KR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B110B-3B00-4970-A5D5-FDB750676F9E}"/>
              </a:ext>
            </a:extLst>
          </p:cNvPr>
          <p:cNvSpPr txBox="1"/>
          <p:nvPr/>
        </p:nvSpPr>
        <p:spPr>
          <a:xfrm>
            <a:off x="1780603" y="1124700"/>
            <a:ext cx="32784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Conversion Gain @ fixed </a:t>
            </a:r>
            <a:r>
              <a:rPr lang="en-US" altLang="ko-KR" b="1" dirty="0" err="1"/>
              <a:t>f</a:t>
            </a:r>
            <a:r>
              <a:rPr lang="en-US" altLang="ko-KR" b="1" baseline="-25000" dirty="0" err="1"/>
              <a:t>LO</a:t>
            </a:r>
            <a:endParaRPr lang="ko-KR" altLang="en-US" b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08A59-4534-47A3-89E5-1C4275F53ECC}"/>
              </a:ext>
            </a:extLst>
          </p:cNvPr>
          <p:cNvSpPr txBox="1"/>
          <p:nvPr/>
        </p:nvSpPr>
        <p:spPr>
          <a:xfrm>
            <a:off x="7163581" y="1124700"/>
            <a:ext cx="33489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Conversion Gain @ fixed </a:t>
            </a:r>
            <a:r>
              <a:rPr lang="en-US" altLang="ko-KR" b="1" dirty="0" err="1"/>
              <a:t>f</a:t>
            </a:r>
            <a:r>
              <a:rPr lang="en-US" altLang="ko-KR" b="1" baseline="-25000" dirty="0" err="1"/>
              <a:t>BB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5599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45185-9F0E-4AD3-A7C5-C34B843E9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E4C55C-E77D-444C-91AB-568DC49C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Measured RX Power &amp; Noise Figure</a:t>
            </a:r>
            <a:endParaRPr lang="ko-KR" altLang="en-US" dirty="0"/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4EDB6ADE-BD9C-449B-9CE0-A8EB5CD26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256240"/>
              </p:ext>
            </p:extLst>
          </p:nvPr>
        </p:nvGraphicFramePr>
        <p:xfrm>
          <a:off x="680895" y="1547155"/>
          <a:ext cx="4505130" cy="3154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KGPlot" r:id="rId3" imgW="4622760" imgH="3263760" progId="KGraph_Plot">
                  <p:embed/>
                </p:oleObj>
              </mc:Choice>
              <mc:Fallback>
                <p:oleObj name="KGPlot" r:id="rId3" imgW="4622760" imgH="3263760" progId="KGraph_Plot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AC828578-06F8-4532-BB0C-7E04AC64C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95" y="1547155"/>
                        <a:ext cx="4505130" cy="31549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5FDC8C-6A8F-4564-8188-B9D4FBC283A1}"/>
              </a:ext>
            </a:extLst>
          </p:cNvPr>
          <p:cNvSpPr txBox="1"/>
          <p:nvPr/>
        </p:nvSpPr>
        <p:spPr>
          <a:xfrm>
            <a:off x="1128979" y="1201510"/>
            <a:ext cx="43909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P</a:t>
            </a:r>
            <a:r>
              <a:rPr lang="en-US" altLang="ko-KR" b="1" baseline="-25000" dirty="0"/>
              <a:t>out</a:t>
            </a:r>
            <a:r>
              <a:rPr lang="en-US" altLang="ko-KR" b="1" dirty="0"/>
              <a:t> vs P</a:t>
            </a:r>
            <a:r>
              <a:rPr lang="en-US" altLang="ko-KR" b="1" baseline="-25000" dirty="0"/>
              <a:t>in</a:t>
            </a:r>
            <a:r>
              <a:rPr lang="en-US" altLang="ko-KR" b="1" dirty="0"/>
              <a:t> @ </a:t>
            </a:r>
            <a:r>
              <a:rPr lang="en-US" altLang="ko-KR" b="1" dirty="0" err="1"/>
              <a:t>f</a:t>
            </a:r>
            <a:r>
              <a:rPr lang="en-US" altLang="ko-KR" b="1" baseline="-25000" dirty="0" err="1"/>
              <a:t>LO</a:t>
            </a:r>
            <a:r>
              <a:rPr lang="en-US" altLang="ko-KR" b="1" dirty="0"/>
              <a:t>=206 GHz (</a:t>
            </a:r>
            <a:r>
              <a:rPr lang="en-US" altLang="ko-KR" b="1" dirty="0" err="1"/>
              <a:t>f</a:t>
            </a:r>
            <a:r>
              <a:rPr lang="en-US" altLang="ko-KR" b="1" baseline="-25000" dirty="0" err="1"/>
              <a:t>BB</a:t>
            </a:r>
            <a:r>
              <a:rPr lang="en-US" altLang="ko-KR" b="1" dirty="0"/>
              <a:t>=1 GHz)</a:t>
            </a:r>
            <a:endParaRPr lang="ko-KR" altLang="en-US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CAB9265-DD5B-4739-80E9-19293B92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95" y="5042010"/>
            <a:ext cx="5069460" cy="1267365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Input P</a:t>
            </a:r>
            <a:r>
              <a:rPr lang="en-US" altLang="ko-KR" sz="2400" baseline="-25000" dirty="0"/>
              <a:t>1dB</a:t>
            </a:r>
            <a:r>
              <a:rPr lang="en-US" altLang="ko-KR" sz="2400" dirty="0"/>
              <a:t> = -24 dBm</a:t>
            </a:r>
          </a:p>
          <a:p>
            <a:r>
              <a:rPr lang="en-US" altLang="ko-KR" sz="2400" dirty="0" err="1"/>
              <a:t>P</a:t>
            </a:r>
            <a:r>
              <a:rPr lang="en-US" altLang="ko-KR" sz="2400" baseline="-25000" dirty="0" err="1"/>
              <a:t>sat</a:t>
            </a:r>
            <a:r>
              <a:rPr lang="en-US" altLang="ko-KR" sz="2400" dirty="0"/>
              <a:t> = +1 dBm</a:t>
            </a:r>
          </a:p>
          <a:p>
            <a:r>
              <a:rPr lang="en-US" altLang="ko-KR" sz="2400" dirty="0"/>
              <a:t>P</a:t>
            </a:r>
            <a:r>
              <a:rPr lang="en-US" altLang="ko-KR" sz="2400" baseline="-25000" dirty="0"/>
              <a:t>DC</a:t>
            </a:r>
            <a:r>
              <a:rPr lang="en-US" altLang="ko-KR" sz="2400" dirty="0"/>
              <a:t> = 825 </a:t>
            </a:r>
            <a:r>
              <a:rPr lang="en-US" altLang="ko-KR" sz="2400" dirty="0" err="1"/>
              <a:t>mW</a:t>
            </a:r>
            <a:endParaRPr lang="ko-KR" altLang="en-US" sz="2400" dirty="0"/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5FA576A0-0505-4D67-A2A3-780BC43DD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356633"/>
              </p:ext>
            </p:extLst>
          </p:nvPr>
        </p:nvGraphicFramePr>
        <p:xfrm>
          <a:off x="6659298" y="2210792"/>
          <a:ext cx="4275732" cy="310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KGPlot" r:id="rId5" imgW="4711680" imgH="3416040" progId="KGraph_Plot">
                  <p:embed/>
                </p:oleObj>
              </mc:Choice>
              <mc:Fallback>
                <p:oleObj name="KGPlot" r:id="rId5" imgW="4711680" imgH="3416040" progId="KGraph_Plot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32DECBD2-64A0-42E0-AF88-4C95B25D19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59298" y="2210792"/>
                        <a:ext cx="4275732" cy="3100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FD39F2-5003-4C34-8050-16585AFBB290}"/>
              </a:ext>
            </a:extLst>
          </p:cNvPr>
          <p:cNvSpPr txBox="1"/>
          <p:nvPr/>
        </p:nvSpPr>
        <p:spPr>
          <a:xfrm>
            <a:off x="8136363" y="2445188"/>
            <a:ext cx="15824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Noise Figure</a:t>
            </a:r>
            <a:endParaRPr lang="ko-KR" altLang="en-US" b="1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F57D1AE-C851-4811-A457-DF8A1AE01B10}"/>
              </a:ext>
            </a:extLst>
          </p:cNvPr>
          <p:cNvSpPr txBox="1">
            <a:spLocks/>
          </p:cNvSpPr>
          <p:nvPr/>
        </p:nvSpPr>
        <p:spPr>
          <a:xfrm>
            <a:off x="6249622" y="5590431"/>
            <a:ext cx="5491913" cy="795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ko-KR" sz="2400" dirty="0"/>
              <a:t>NF = 7.7 – 9.3 dB (200-212 GHz)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7D93D5-8165-445E-88EF-FF1CCA4287B0}"/>
              </a:ext>
            </a:extLst>
          </p:cNvPr>
          <p:cNvCxnSpPr>
            <a:cxnSpLocks/>
          </p:cNvCxnSpPr>
          <p:nvPr/>
        </p:nvCxnSpPr>
        <p:spPr>
          <a:xfrm>
            <a:off x="5827165" y="1124700"/>
            <a:ext cx="0" cy="526148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12">
            <a:extLst>
              <a:ext uri="{FF2B5EF4-FFF2-40B4-BE49-F238E27FC236}">
                <a16:creationId xmlns:a16="http://schemas.microsoft.com/office/drawing/2014/main" id="{AD42A5AE-D847-4BC0-8338-B66AE11C4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3639" y="1670185"/>
            <a:ext cx="2878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436D4C5-B3AD-4FDD-8A48-5993D6635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405" y="1432396"/>
            <a:ext cx="2231228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algn="ctr"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Hot/Cold noise source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0EBCDAD-EAA6-4C10-A69E-CAF3B8827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879" y="1439755"/>
            <a:ext cx="729694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algn="ctr" eaLnBrk="0" hangingPunct="0"/>
            <a:r>
              <a:rPr lang="en-US" altLang="en-US" b="1" dirty="0">
                <a:solidFill>
                  <a:srgbClr val="0033CC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RX-IC</a:t>
            </a: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BC2707D6-F326-4BE4-A166-2557823A6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975" y="1670185"/>
            <a:ext cx="2878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0D97583-D8B9-4360-A6C0-4C9ABF97E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7814" y="1439755"/>
            <a:ext cx="1036932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algn="ctr"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BB LNA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682DA4CD-62ED-4263-9606-72EA501F7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1989" y="1439755"/>
            <a:ext cx="679546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algn="ctr"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SA</a:t>
            </a:r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9D2CB04C-5AA2-4925-BE65-29AC9133D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4749" y="1670185"/>
            <a:ext cx="2878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BE2FDB1F-697B-4A11-BB92-0827CFEB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562" y="1086295"/>
            <a:ext cx="14670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VDI-WR5.1-NS</a:t>
            </a:r>
          </a:p>
        </p:txBody>
      </p:sp>
    </p:spTree>
    <p:extLst>
      <p:ext uri="{BB962C8B-B14F-4D97-AF65-F5344CB8AC3E}">
        <p14:creationId xmlns:p14="http://schemas.microsoft.com/office/powerpoint/2010/main" val="231736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7AF22B3-857F-4E93-9AB3-B9B2EE3B0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C4B7E98-A9F6-4A56-AD28-6BB1B816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Performance Comparison of Transmitter</a:t>
            </a:r>
            <a:endParaRPr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2135EDC-0B7C-4EC5-9144-7F497A32C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20" y="1171428"/>
            <a:ext cx="5002666" cy="4531790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AC89A4B-3ACE-4F11-BDBB-AB33D069D856}"/>
              </a:ext>
            </a:extLst>
          </p:cNvPr>
          <p:cNvSpPr/>
          <p:nvPr/>
        </p:nvSpPr>
        <p:spPr>
          <a:xfrm>
            <a:off x="2985195" y="2208363"/>
            <a:ext cx="576075" cy="53767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04DC1-5076-4EBC-A768-57B32E25F255}"/>
              </a:ext>
            </a:extLst>
          </p:cNvPr>
          <p:cNvSpPr txBox="1"/>
          <p:nvPr/>
        </p:nvSpPr>
        <p:spPr>
          <a:xfrm>
            <a:off x="3489941" y="1892800"/>
            <a:ext cx="12618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This work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1B913CC-B557-4BF2-9D81-22A70AC64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200" y="1163105"/>
            <a:ext cx="5002665" cy="4531789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32E35EE3-782A-4D9B-ADE5-7AA16D87A95B}"/>
              </a:ext>
            </a:extLst>
          </p:cNvPr>
          <p:cNvSpPr/>
          <p:nvPr/>
        </p:nvSpPr>
        <p:spPr>
          <a:xfrm>
            <a:off x="8309121" y="2669222"/>
            <a:ext cx="614480" cy="9601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63F587-A5E3-428A-A7FD-652AFB189C66}"/>
              </a:ext>
            </a:extLst>
          </p:cNvPr>
          <p:cNvSpPr txBox="1"/>
          <p:nvPr/>
        </p:nvSpPr>
        <p:spPr>
          <a:xfrm>
            <a:off x="9005892" y="2799156"/>
            <a:ext cx="12618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This work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1CF872-98FA-473D-A9E9-97B2332BEE71}"/>
                  </a:ext>
                </a:extLst>
              </p:cNvPr>
              <p:cNvSpPr txBox="1"/>
              <p:nvPr/>
            </p:nvSpPr>
            <p:spPr>
              <a:xfrm>
                <a:off x="7529020" y="5733753"/>
                <a:ext cx="275312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Power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efficiency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1CF872-98FA-473D-A9E9-97B2332BE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020" y="5733753"/>
                <a:ext cx="2753125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72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65" y="1257645"/>
            <a:ext cx="11291070" cy="4941136"/>
          </a:xfrm>
        </p:spPr>
        <p:txBody>
          <a:bodyPr/>
          <a:lstStyle/>
          <a:p>
            <a:r>
              <a:rPr lang="en-US" dirty="0"/>
              <a:t>200 GHz direct-conversion transmitter / receiver in </a:t>
            </a:r>
            <a:r>
              <a:rPr lang="en-US" dirty="0" err="1"/>
              <a:t>InP</a:t>
            </a:r>
            <a:r>
              <a:rPr lang="en-US" dirty="0"/>
              <a:t> HBT</a:t>
            </a:r>
          </a:p>
          <a:p>
            <a:r>
              <a:rPr lang="en-US" dirty="0"/>
              <a:t>Highest P</a:t>
            </a:r>
            <a:r>
              <a:rPr lang="en-US" baseline="-25000" dirty="0"/>
              <a:t>out</a:t>
            </a:r>
            <a:r>
              <a:rPr lang="en-US" dirty="0"/>
              <a:t> and efficiency, among all integrated TX beyond 200 GHz</a:t>
            </a:r>
          </a:p>
          <a:p>
            <a:r>
              <a:rPr lang="en-US" dirty="0"/>
              <a:t>Modulated testing is under way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1366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70" y="1739180"/>
            <a:ext cx="11214260" cy="4032525"/>
          </a:xfrm>
        </p:spPr>
        <p:txBody>
          <a:bodyPr/>
          <a:lstStyle/>
          <a:p>
            <a:r>
              <a:rPr lang="en-US" dirty="0"/>
              <a:t>This work was supported by </a:t>
            </a:r>
            <a:r>
              <a:rPr lang="en-AU" dirty="0" err="1"/>
              <a:t>ComSenTer</a:t>
            </a:r>
            <a:r>
              <a:rPr lang="en-AU" dirty="0"/>
              <a:t>, a JUMP program sponsored by the Semiconductor Research Corporation, by a gift from Samsung corporation and by the Samsung Electronics, under the Grant SRFC-TB1803-06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authors thank Teledyne Scientific &amp; Imaging for the IC fabrication.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 </a:t>
            </a:r>
          </a:p>
        </p:txBody>
      </p:sp>
    </p:spTree>
    <p:extLst>
      <p:ext uri="{BB962C8B-B14F-4D97-AF65-F5344CB8AC3E}">
        <p14:creationId xmlns:p14="http://schemas.microsoft.com/office/powerpoint/2010/main" val="442686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BF7061-714F-476E-92BA-C2F6AF20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Thank you very much!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32A78-6AA4-4E01-BFB2-431B83B34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6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C5D4DCA-4E07-4693-99D9-43D4D12E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25" y="1239915"/>
            <a:ext cx="11905550" cy="527224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1100" dirty="0"/>
              <a:t>[1] M.  J.  W.  Rodwell et al., “100-340GHz Systems: Transistors and Applications,” in </a:t>
            </a:r>
            <a:r>
              <a:rPr lang="en-US" sz="1100" i="1" dirty="0"/>
              <a:t>Proc.</a:t>
            </a:r>
            <a:r>
              <a:rPr lang="en-US" sz="1100" dirty="0"/>
              <a:t> </a:t>
            </a:r>
            <a:r>
              <a:rPr lang="en-US" sz="1100" i="1" dirty="0"/>
              <a:t>IEEE IEDM</a:t>
            </a:r>
            <a:r>
              <a:rPr lang="en-US" sz="1100" dirty="0"/>
              <a:t>, 2018, pp. 14.3.1-14.3.4</a:t>
            </a:r>
          </a:p>
          <a:p>
            <a:pPr marL="0" lvl="0" indent="0">
              <a:buNone/>
            </a:pPr>
            <a:r>
              <a:rPr lang="en-US" sz="1100" dirty="0"/>
              <a:t>[2] M. Abbasi et al., “Single-chip 220-GHz active heterodyne receive and transmitter MMICs with on-chip integrated antenna,” IEEE Trans. Microwave Theory and Techniques, vol. 59, no. 2, Feb. 2011.</a:t>
            </a:r>
          </a:p>
          <a:p>
            <a:pPr marL="0" lvl="0" indent="0">
              <a:buNone/>
            </a:pPr>
            <a:r>
              <a:rPr lang="en-US" sz="1100" dirty="0"/>
              <a:t>[3] D. Lopez-Diaz et al., "A subharmonic chipset for gigabit communication around 240 GHz," </a:t>
            </a:r>
            <a:r>
              <a:rPr lang="en-US" sz="1100" i="1" dirty="0"/>
              <a:t>2012 IEEE/MTT-S International Microwave Symposium Digest</a:t>
            </a:r>
            <a:r>
              <a:rPr lang="en-US" sz="1100" dirty="0"/>
              <a:t>, Montreal, QC, Canada, 2012, pp. 1-3.</a:t>
            </a:r>
          </a:p>
          <a:p>
            <a:pPr marL="0" lvl="0" indent="0">
              <a:buNone/>
            </a:pPr>
            <a:r>
              <a:rPr lang="en-US" sz="1100" dirty="0"/>
              <a:t>[4] Z. Wang, P. Chiang, P. Nazari, C. Wang, Z. Chen and P. </a:t>
            </a:r>
            <a:r>
              <a:rPr lang="en-US" sz="1100" dirty="0" err="1"/>
              <a:t>Heydari</a:t>
            </a:r>
            <a:r>
              <a:rPr lang="en-US" sz="1100" dirty="0"/>
              <a:t>, "A CMOS 210-GHz Fundamental Transceiver with OOK Modulation," in </a:t>
            </a:r>
            <a:r>
              <a:rPr lang="en-US" sz="1100" i="1" dirty="0"/>
              <a:t>IEEE Journal of Solid-State Circuits</a:t>
            </a:r>
            <a:r>
              <a:rPr lang="en-US" sz="1100" dirty="0"/>
              <a:t>, vol. 49, no. 3, pp. 564-580, March 2014.</a:t>
            </a:r>
          </a:p>
          <a:p>
            <a:pPr marL="0" lvl="0" indent="0">
              <a:buNone/>
            </a:pPr>
            <a:r>
              <a:rPr lang="en-US" sz="1100" dirty="0"/>
              <a:t>[5] S. Kang, S. V. </a:t>
            </a:r>
            <a:r>
              <a:rPr lang="en-US" sz="1100" dirty="0" err="1"/>
              <a:t>Thyagarajan</a:t>
            </a:r>
            <a:r>
              <a:rPr lang="en-US" sz="1100" dirty="0"/>
              <a:t> and A. M. </a:t>
            </a:r>
            <a:r>
              <a:rPr lang="en-US" sz="1100" dirty="0" err="1"/>
              <a:t>Niknejad</a:t>
            </a:r>
            <a:r>
              <a:rPr lang="en-US" sz="1100" dirty="0"/>
              <a:t>, "A 240 GHz Fully Integrated Wideband QPSK Transmitter in 65 nm CMOS," in </a:t>
            </a:r>
            <a:r>
              <a:rPr lang="en-US" sz="1100" i="1" dirty="0"/>
              <a:t>IEEE Journal of Solid-State Circuits</a:t>
            </a:r>
            <a:r>
              <a:rPr lang="en-US" sz="1100" dirty="0"/>
              <a:t>, vol. 50, no. 10, pp. 2256-2267, Oct. 2015.</a:t>
            </a:r>
          </a:p>
          <a:p>
            <a:pPr marL="0" lvl="0" indent="0">
              <a:buNone/>
            </a:pPr>
            <a:r>
              <a:rPr lang="en-US" sz="1100" dirty="0"/>
              <a:t>[6] S. Kim </a:t>
            </a:r>
            <a:r>
              <a:rPr lang="en-US" sz="1100" i="1" dirty="0"/>
              <a:t>et al</a:t>
            </a:r>
            <a:r>
              <a:rPr lang="en-US" sz="1100" dirty="0"/>
              <a:t>., "300 GHz Integrated Heterodyne Receiver and Transmitter with On-Chip Fundamental Local Oscillator and Mixers," in </a:t>
            </a:r>
            <a:r>
              <a:rPr lang="en-US" sz="1100" i="1" dirty="0"/>
              <a:t>IEEE Transactions on Terahertz Science and Technology</a:t>
            </a:r>
            <a:r>
              <a:rPr lang="en-US" sz="1100" dirty="0"/>
              <a:t>, vol. 5, no. 1, pp. 92-101, Jan. 2015.</a:t>
            </a:r>
          </a:p>
          <a:p>
            <a:pPr marL="0" lvl="0" indent="0">
              <a:buNone/>
            </a:pPr>
            <a:r>
              <a:rPr lang="en-US" sz="1100" dirty="0"/>
              <a:t>[7] N. </a:t>
            </a:r>
            <a:r>
              <a:rPr lang="en-US" sz="1100" dirty="0" err="1"/>
              <a:t>Sarmah</a:t>
            </a:r>
            <a:r>
              <a:rPr lang="en-US" sz="1100" dirty="0"/>
              <a:t> </a:t>
            </a:r>
            <a:r>
              <a:rPr lang="en-US" sz="1100" i="1" dirty="0"/>
              <a:t>et al</a:t>
            </a:r>
            <a:r>
              <a:rPr lang="en-US" sz="1100" dirty="0"/>
              <a:t>., "A Fully Integrated 240-GHz Direct-Conversion Quadrature Transmitter and Receiver Chipset in </a:t>
            </a:r>
            <a:r>
              <a:rPr lang="en-US" sz="1100" dirty="0" err="1"/>
              <a:t>SiGe</a:t>
            </a:r>
            <a:r>
              <a:rPr lang="en-US" sz="1100" dirty="0"/>
              <a:t> Technology," in </a:t>
            </a:r>
            <a:r>
              <a:rPr lang="en-US" sz="1100" i="1" dirty="0"/>
              <a:t>IEEE Transactions on Microwave Theory and Techniques</a:t>
            </a:r>
            <a:r>
              <a:rPr lang="en-US" sz="1100" dirty="0"/>
              <a:t>, vol. 64, no. 2, pp. 562-574, Feb. 2016.</a:t>
            </a:r>
          </a:p>
          <a:p>
            <a:pPr marL="0" lvl="0" indent="0">
              <a:buNone/>
            </a:pPr>
            <a:r>
              <a:rPr lang="en-US" sz="1100" dirty="0"/>
              <a:t>[8] D. </a:t>
            </a:r>
            <a:r>
              <a:rPr lang="en-US" sz="1100" dirty="0" err="1"/>
              <a:t>Fritsche</a:t>
            </a:r>
            <a:r>
              <a:rPr lang="en-US" sz="1100" dirty="0"/>
              <a:t>, P. </a:t>
            </a:r>
            <a:r>
              <a:rPr lang="en-US" sz="1100" dirty="0" err="1"/>
              <a:t>Stärke</a:t>
            </a:r>
            <a:r>
              <a:rPr lang="en-US" sz="1100" dirty="0"/>
              <a:t>, C. Carta and F. Ellinger, "A Low-Power </a:t>
            </a:r>
            <a:r>
              <a:rPr lang="en-US" sz="1100" dirty="0" err="1"/>
              <a:t>SiGe</a:t>
            </a:r>
            <a:r>
              <a:rPr lang="en-US" sz="1100" dirty="0"/>
              <a:t> </a:t>
            </a:r>
            <a:r>
              <a:rPr lang="en-US" sz="1100" dirty="0" err="1"/>
              <a:t>BiCMOS</a:t>
            </a:r>
            <a:r>
              <a:rPr lang="en-US" sz="1100" dirty="0"/>
              <a:t> 190-GHz Transceiver Chipset with Demonstrated Data Rates up to 50 Gbit/s Using On-Chip Antennas," in </a:t>
            </a:r>
            <a:r>
              <a:rPr lang="en-US" sz="1100" i="1" dirty="0"/>
              <a:t>IEEE Transactions on Microwave Theory and Techniques</a:t>
            </a:r>
            <a:r>
              <a:rPr lang="en-US" sz="1100" dirty="0"/>
              <a:t>, vol. 65, no. 9, pp. 3312-3323, Sept. 2017.</a:t>
            </a:r>
          </a:p>
          <a:p>
            <a:pPr marL="0" lvl="0" indent="0">
              <a:buNone/>
            </a:pPr>
            <a:r>
              <a:rPr lang="en-US" sz="1100" dirty="0"/>
              <a:t>[9] S. Lee </a:t>
            </a:r>
            <a:r>
              <a:rPr lang="en-US" sz="1100" i="1" dirty="0"/>
              <a:t>et al</a:t>
            </a:r>
            <a:r>
              <a:rPr lang="en-US" sz="1100" dirty="0"/>
              <a:t>., "An 80-Gb/s 300-GHz-Band Single-Chip CMOS Transceiver," in </a:t>
            </a:r>
            <a:r>
              <a:rPr lang="en-US" sz="1100" i="1" dirty="0"/>
              <a:t>IEEE Journal of Solid-State Circuits</a:t>
            </a:r>
            <a:r>
              <a:rPr lang="en-US" sz="1100" dirty="0"/>
              <a:t>, vol. 54, no. 12, pp. 3577-3588, Dec. 2019.</a:t>
            </a:r>
          </a:p>
          <a:p>
            <a:pPr marL="0" lvl="0" indent="0">
              <a:buNone/>
            </a:pPr>
            <a:r>
              <a:rPr lang="en-US" sz="1100" dirty="0"/>
              <a:t>[10] P. Rodríguez-Vázquez, J. </a:t>
            </a:r>
            <a:r>
              <a:rPr lang="en-US" sz="1100" dirty="0" err="1"/>
              <a:t>Grzyb</a:t>
            </a:r>
            <a:r>
              <a:rPr lang="en-US" sz="1100" dirty="0"/>
              <a:t>, B. Heinemann and U. R. Pfeiffer, "A 16-QAM 100-Gb/s 1-M Wireless Link with an EVM of 17% at 230 GHz in an </a:t>
            </a:r>
            <a:r>
              <a:rPr lang="en-US" sz="1100" dirty="0" err="1"/>
              <a:t>SiGe</a:t>
            </a:r>
            <a:r>
              <a:rPr lang="en-US" sz="1100" dirty="0"/>
              <a:t> Technology," in </a:t>
            </a:r>
            <a:r>
              <a:rPr lang="en-US" sz="1100" i="1" dirty="0"/>
              <a:t>IEEE Microwave and Wireless Components Letters</a:t>
            </a:r>
            <a:r>
              <a:rPr lang="en-US" sz="1100" dirty="0"/>
              <a:t>, vol. 29, no. 4, pp. 297-299, April 2019.</a:t>
            </a:r>
          </a:p>
          <a:p>
            <a:pPr marL="0" lvl="0" indent="0">
              <a:buNone/>
            </a:pPr>
            <a:r>
              <a:rPr lang="en-US" sz="1100" dirty="0"/>
              <a:t>[11] P. Rodriguez-Vazquez, J. </a:t>
            </a:r>
            <a:r>
              <a:rPr lang="en-US" sz="1100" dirty="0" err="1"/>
              <a:t>Grzyb</a:t>
            </a:r>
            <a:r>
              <a:rPr lang="en-US" sz="1100" dirty="0"/>
              <a:t>, B. Heinemann and U. R. Pfeiffer, "A QPSK 110-Gb/s Polarization-Diversity MIMO Wireless Link With a 220–255 GHz Tunable LO in a </a:t>
            </a:r>
            <a:r>
              <a:rPr lang="en-US" sz="1100" dirty="0" err="1"/>
              <a:t>SiGe</a:t>
            </a:r>
            <a:r>
              <a:rPr lang="en-US" sz="1100" dirty="0"/>
              <a:t> HBT Technology," in </a:t>
            </a:r>
            <a:r>
              <a:rPr lang="en-US" sz="1100" i="1" dirty="0"/>
              <a:t>IEEE Transactions on Microwave Theory and Techniques</a:t>
            </a:r>
            <a:r>
              <a:rPr lang="en-US" sz="1100" dirty="0"/>
              <a:t>, vol. 68, no. 9, pp. 3834-3851, Sept. 2020.</a:t>
            </a:r>
          </a:p>
          <a:p>
            <a:pPr marL="0" lvl="0" indent="0">
              <a:buNone/>
            </a:pPr>
            <a:r>
              <a:rPr lang="en-US" sz="1100" dirty="0"/>
              <a:t>[12] M. H. </a:t>
            </a:r>
            <a:r>
              <a:rPr lang="en-US" sz="1100" dirty="0" err="1"/>
              <a:t>Eissa</a:t>
            </a:r>
            <a:r>
              <a:rPr lang="en-US" sz="1100" dirty="0"/>
              <a:t>, N. </a:t>
            </a:r>
            <a:r>
              <a:rPr lang="en-US" sz="1100" dirty="0" err="1"/>
              <a:t>Maletic</a:t>
            </a:r>
            <a:r>
              <a:rPr lang="en-US" sz="1100" dirty="0"/>
              <a:t>, E. Grass, R. Kraemer, D. Kissinger and A. </a:t>
            </a:r>
            <a:r>
              <a:rPr lang="en-US" sz="1100" dirty="0" err="1"/>
              <a:t>Malignaggi</a:t>
            </a:r>
            <a:r>
              <a:rPr lang="en-US" sz="1100" dirty="0"/>
              <a:t>, "100 Gbps 0.8-m Wireless Link based on Fully Integrated 240 GHz IQ Transmitter and Receiver," </a:t>
            </a:r>
            <a:r>
              <a:rPr lang="en-US" sz="1100" i="1" dirty="0"/>
              <a:t>2020 IEEE/MTT-S International Microwave Symposium (IMS)</a:t>
            </a:r>
            <a:r>
              <a:rPr lang="en-US" sz="1100" dirty="0"/>
              <a:t>, Los Angeles, CA, USA, 2020, pp. 627-630.</a:t>
            </a:r>
          </a:p>
          <a:p>
            <a:pPr marL="0" lvl="0" indent="0">
              <a:buNone/>
            </a:pPr>
            <a:r>
              <a:rPr lang="en-US" sz="1100" dirty="0"/>
              <a:t>[13] H. Hamada </a:t>
            </a:r>
            <a:r>
              <a:rPr lang="en-US" sz="1100" i="1" dirty="0"/>
              <a:t>et al</a:t>
            </a:r>
            <a:r>
              <a:rPr lang="en-US" sz="1100" dirty="0"/>
              <a:t>., "300-GHz-Band 120-Gb/s Wireless Front-End Based on </a:t>
            </a:r>
            <a:r>
              <a:rPr lang="en-US" sz="1100" dirty="0" err="1"/>
              <a:t>InP</a:t>
            </a:r>
            <a:r>
              <a:rPr lang="en-US" sz="1100" dirty="0"/>
              <a:t>-HEMT PAs and Mixers," in </a:t>
            </a:r>
            <a:r>
              <a:rPr lang="en-US" sz="1100" i="1" dirty="0"/>
              <a:t>IEEE Journal of Solid-State Circuits</a:t>
            </a:r>
            <a:r>
              <a:rPr lang="en-US" sz="1100" dirty="0"/>
              <a:t>, vol. 55, no. 9, pp. 2316-2335, Sept. 2020.</a:t>
            </a:r>
          </a:p>
          <a:p>
            <a:pPr marL="0" lvl="0" indent="0">
              <a:buNone/>
            </a:pPr>
            <a:r>
              <a:rPr lang="en-US" sz="1100" dirty="0"/>
              <a:t>[14] A. S. H. Ahmed, M. </a:t>
            </a:r>
            <a:r>
              <a:rPr lang="en-US" sz="1100" dirty="0" err="1"/>
              <a:t>Seo</a:t>
            </a:r>
            <a:r>
              <a:rPr lang="en-US" sz="1100" dirty="0"/>
              <a:t>, A. A. Farid, M. </a:t>
            </a:r>
            <a:r>
              <a:rPr lang="en-US" sz="1100" dirty="0" err="1"/>
              <a:t>Urteaga</a:t>
            </a:r>
            <a:r>
              <a:rPr lang="en-US" sz="1100" dirty="0"/>
              <a:t>, J. F. Buckwalter and M. J. W. Rodwell, "A 140GHz power amplifier with 20.5dBm output power and 20.8% PAE in 250-nm </a:t>
            </a:r>
            <a:r>
              <a:rPr lang="en-US" sz="1100" dirty="0" err="1"/>
              <a:t>InP</a:t>
            </a:r>
            <a:r>
              <a:rPr lang="en-US" sz="1100" dirty="0"/>
              <a:t> HBT technology," 2020 IEEE/MTT-S International Microwave Symposium (IMS), Los Angeles, CA, USA, 2020, pp. 492-495.</a:t>
            </a:r>
          </a:p>
          <a:p>
            <a:pPr marL="0" lvl="0" indent="0">
              <a:buNone/>
            </a:pPr>
            <a:r>
              <a:rPr lang="en-US" sz="1100" dirty="0"/>
              <a:t>[15] A. S. H. Ahmed, U. </a:t>
            </a:r>
            <a:r>
              <a:rPr lang="en-US" sz="1100" dirty="0" err="1"/>
              <a:t>Soylu</a:t>
            </a:r>
            <a:r>
              <a:rPr lang="en-US" sz="1100" dirty="0"/>
              <a:t>, M. </a:t>
            </a:r>
            <a:r>
              <a:rPr lang="en-US" sz="1100" dirty="0" err="1"/>
              <a:t>Seo</a:t>
            </a:r>
            <a:r>
              <a:rPr lang="en-US" sz="1100" dirty="0"/>
              <a:t>, M. </a:t>
            </a:r>
            <a:r>
              <a:rPr lang="en-US" sz="1100" dirty="0" err="1"/>
              <a:t>Urteaga</a:t>
            </a:r>
            <a:r>
              <a:rPr lang="en-US" sz="1100" dirty="0"/>
              <a:t>, J. F. Buckwalter and M. J. W. Rodwell., " A 190-210GHz Power Amplifier with 17.7-18.5dBm Output Power and 6.9-8.5% PAE.," in press, </a:t>
            </a:r>
            <a:r>
              <a:rPr lang="en-US" sz="1100" i="1" dirty="0"/>
              <a:t>Proc.</a:t>
            </a:r>
            <a:r>
              <a:rPr lang="en-US" sz="1100" dirty="0"/>
              <a:t> IMS2021.</a:t>
            </a:r>
          </a:p>
          <a:p>
            <a:pPr marL="0" lvl="0" indent="0">
              <a:buNone/>
            </a:pPr>
            <a:r>
              <a:rPr lang="en-US" sz="1100" dirty="0"/>
              <a:t>[16] A. S. H. Ahmed, M. </a:t>
            </a:r>
            <a:r>
              <a:rPr lang="en-US" sz="1100" dirty="0" err="1"/>
              <a:t>Seo</a:t>
            </a:r>
            <a:r>
              <a:rPr lang="en-US" sz="1100" dirty="0"/>
              <a:t>, A. A. Farid, M. </a:t>
            </a:r>
            <a:r>
              <a:rPr lang="en-US" sz="1100" dirty="0" err="1"/>
              <a:t>Urteaga</a:t>
            </a:r>
            <a:r>
              <a:rPr lang="en-US" sz="1100" dirty="0"/>
              <a:t>, J. F. Buckwalter and M. J. W. Rodwell, "A 200mW D-band Power Amplifier with 17.8% PAE in 250-nm </a:t>
            </a:r>
            <a:r>
              <a:rPr lang="en-US" sz="1100" dirty="0" err="1"/>
              <a:t>InP</a:t>
            </a:r>
            <a:r>
              <a:rPr lang="en-US" sz="1100" dirty="0"/>
              <a:t> HBT Technology," 2020 15th European Microwave Integrated Circuits Conference (</a:t>
            </a:r>
            <a:r>
              <a:rPr lang="en-US" sz="1100" dirty="0" err="1"/>
              <a:t>EuMIC</a:t>
            </a:r>
            <a:r>
              <a:rPr lang="en-US" sz="1100" dirty="0"/>
              <a:t>), Utrecht, Netherlands, 2021, pp. 1-4.</a:t>
            </a:r>
          </a:p>
          <a:p>
            <a:pPr marL="0" lvl="0" indent="0">
              <a:buNone/>
            </a:pPr>
            <a:r>
              <a:rPr lang="en-US" sz="1100" dirty="0"/>
              <a:t>[17] Y. Xing </a:t>
            </a:r>
            <a:r>
              <a:rPr lang="en-US" sz="1100" i="1" dirty="0"/>
              <a:t>et al</a:t>
            </a:r>
            <a:r>
              <a:rPr lang="en-US" sz="1100" dirty="0"/>
              <a:t>., “Propagation measurement system and approach at 140 GHz – Moving to 6G and above 100 GHz,” 2018 IEEE Global Communications Conference.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75F41C1-2780-4F30-80C5-1020AF2BF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21B43DD-02DA-4125-A041-BF4D86FA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53670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F5F0-96A7-498F-B25A-00E389AE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09792-10A3-4314-AF35-BC0A3271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 dirty="0"/>
              <a:t>Overview</a:t>
            </a:r>
          </a:p>
          <a:p>
            <a:r>
              <a:rPr lang="en-US" dirty="0"/>
              <a:t>Transceiver circuit design</a:t>
            </a:r>
          </a:p>
          <a:p>
            <a:r>
              <a:rPr lang="en-US" dirty="0"/>
              <a:t>Measured results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1597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5DD538-22D4-40D3-BCE3-B421C470B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B5796-C7A2-4053-A9B3-751660CE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Performance Comparison</a:t>
            </a:r>
            <a:endParaRPr lang="ko-KR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6A314D-C3DE-4B8D-832D-992EAC77E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24249"/>
              </p:ext>
            </p:extLst>
          </p:nvPr>
        </p:nvGraphicFramePr>
        <p:xfrm>
          <a:off x="143225" y="1316725"/>
          <a:ext cx="11867143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100">
                  <a:extLst>
                    <a:ext uri="{9D8B030D-6E8A-4147-A177-3AD203B41FA5}">
                      <a16:colId xmlns:a16="http://schemas.microsoft.com/office/drawing/2014/main" val="2004063391"/>
                    </a:ext>
                  </a:extLst>
                </a:gridCol>
                <a:gridCol w="2150680">
                  <a:extLst>
                    <a:ext uri="{9D8B030D-6E8A-4147-A177-3AD203B41FA5}">
                      <a16:colId xmlns:a16="http://schemas.microsoft.com/office/drawing/2014/main" val="454649720"/>
                    </a:ext>
                  </a:extLst>
                </a:gridCol>
                <a:gridCol w="4570195">
                  <a:extLst>
                    <a:ext uri="{9D8B030D-6E8A-4147-A177-3AD203B41FA5}">
                      <a16:colId xmlns:a16="http://schemas.microsoft.com/office/drawing/2014/main" val="2171464520"/>
                    </a:ext>
                  </a:extLst>
                </a:gridCol>
                <a:gridCol w="1109626">
                  <a:extLst>
                    <a:ext uri="{9D8B030D-6E8A-4147-A177-3AD203B41FA5}">
                      <a16:colId xmlns:a16="http://schemas.microsoft.com/office/drawing/2014/main" val="3553532642"/>
                    </a:ext>
                  </a:extLst>
                </a:gridCol>
                <a:gridCol w="910696">
                  <a:extLst>
                    <a:ext uri="{9D8B030D-6E8A-4147-A177-3AD203B41FA5}">
                      <a16:colId xmlns:a16="http://schemas.microsoft.com/office/drawing/2014/main" val="2897305682"/>
                    </a:ext>
                  </a:extLst>
                </a:gridCol>
                <a:gridCol w="1178923">
                  <a:extLst>
                    <a:ext uri="{9D8B030D-6E8A-4147-A177-3AD203B41FA5}">
                      <a16:colId xmlns:a16="http://schemas.microsoft.com/office/drawing/2014/main" val="1594870923"/>
                    </a:ext>
                  </a:extLst>
                </a:gridCol>
                <a:gridCol w="1178923">
                  <a:extLst>
                    <a:ext uri="{9D8B030D-6E8A-4147-A177-3AD203B41FA5}">
                      <a16:colId xmlns:a16="http://schemas.microsoft.com/office/drawing/2014/main" val="4263201919"/>
                    </a:ext>
                  </a:extLst>
                </a:gridCol>
              </a:tblGrid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Ref.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Technology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Integrated TX circuit blocks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Freq. (GHz)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effectLst/>
                        </a:rPr>
                        <a:t>sat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 (dBm)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effectLst/>
                        </a:rPr>
                        <a:t>DC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 (mW)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Efficiency (%)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008470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[2]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0.1μm GaAs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mHEMT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IF-mixer, LO multiplier (×2), PA, antenna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0.23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426559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[3]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50nm GaAs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mHEMT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IF-mixer, PA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N/A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068202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[4]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32nm SOI CMOS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LO VCO, OOK mod, PA, antenna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4.6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1.20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565271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[5]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65nm CMOS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IQ-mixer,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tripler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-0.5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0.41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905993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[6]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250nm InP-HBT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IF-mixer, LO driver, LO oscillator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298.1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-2.3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452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708124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[7]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130nm SiGe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IQ-mixer, LO multiplier (×16), PA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-4.4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1,033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968786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[8]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130nm SiGe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Mixer, LO driver, antenna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0.78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829163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[9]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40nm CMOS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IQ-mixer, LO multiplier (×3)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265.68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-1.6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890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231722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[10]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130nm SiGe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IQ-mixer, LO multiplier (×16), PA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220-255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960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0.33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345523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[11]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130nm SiGe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IQ-mixer, LO multiplier (×16), PA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225-255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7.5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960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0.59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404410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[12]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130nm SiGe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IQ-mixer, LO multiplier (×8), PA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1,237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1.28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655320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[13]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80nm InP-HEMT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IF-mixer, LO driver, PA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290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6,600</a:t>
                      </a:r>
                      <a:endParaRPr lang="ko-K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lang="ko-KR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75235"/>
                  </a:ext>
                </a:extLst>
              </a:tr>
              <a:tr h="336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This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work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250nm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InP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-HBT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IQ-mixer, LO multiplier (×8), phase shifter, PA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16.5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1,250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3.57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552087"/>
                  </a:ext>
                </a:extLst>
              </a:tr>
              <a:tr h="336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15.3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1,250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2.71</a:t>
                      </a:r>
                      <a:endParaRPr lang="ko-KR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72133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236638FB-893D-4CF1-BA28-36DD46ECB61F}"/>
              </a:ext>
            </a:extLst>
          </p:cNvPr>
          <p:cNvSpPr/>
          <p:nvPr/>
        </p:nvSpPr>
        <p:spPr>
          <a:xfrm>
            <a:off x="28012" y="5886920"/>
            <a:ext cx="12020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145" marR="0" indent="-91440" algn="just">
              <a:spcBef>
                <a:spcPts val="0"/>
              </a:spcBef>
              <a:spcAft>
                <a:spcPts val="0"/>
              </a:spcAft>
              <a:tabLst>
                <a:tab pos="271145" algn="l"/>
                <a:tab pos="457200" algn="l"/>
              </a:tabLst>
            </a:pPr>
            <a:r>
              <a:rPr lang="en-US" sz="14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1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1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DC</a:t>
            </a:r>
            <a:r>
              <a:rPr lang="en-US" sz="1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not including LO generator at 190 GHz     </a:t>
            </a:r>
            <a:r>
              <a:rPr lang="en-US" sz="14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1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DC</a:t>
            </a:r>
            <a:r>
              <a:rPr lang="en-US" sz="1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for 1-channel I-Q TX+LO     </a:t>
            </a:r>
            <a:r>
              <a:rPr lang="en-US" sz="14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1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Individually packaged, not integrated      </a:t>
            </a:r>
            <a:r>
              <a:rPr lang="en-US" sz="14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1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Measured from PA breakout</a:t>
            </a:r>
          </a:p>
        </p:txBody>
      </p:sp>
    </p:spTree>
    <p:extLst>
      <p:ext uri="{BB962C8B-B14F-4D97-AF65-F5344CB8AC3E}">
        <p14:creationId xmlns:p14="http://schemas.microsoft.com/office/powerpoint/2010/main" val="404820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424646E-7354-4A4C-A95A-B37C0DFCB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35" y="1355130"/>
            <a:ext cx="11060641" cy="49158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Motivation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Large available BW </a:t>
            </a:r>
            <a:r>
              <a:rPr lang="en-US" dirty="0">
                <a:sym typeface="Wingdings" panose="05000000000000000000" pitchFamily="2" charset="2"/>
              </a:rPr>
              <a:t> High data rate (6G)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Low atmospheric loss @ 200 GHz band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Challenges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Short wavelength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High path loss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anose="05000000000000000000" pitchFamily="2" charset="2"/>
              </a:rPr>
              <a:t>Low transistor gain  Low efficiency  Low battery life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Proposed 200 GHz transceiver 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InP</a:t>
            </a:r>
            <a:r>
              <a:rPr lang="en-US" dirty="0"/>
              <a:t>-HBT </a:t>
            </a:r>
            <a:r>
              <a:rPr lang="en-US" dirty="0">
                <a:sym typeface="Wingdings" panose="05000000000000000000" pitchFamily="2" charset="2"/>
              </a:rPr>
              <a:t> H</a:t>
            </a:r>
            <a:r>
              <a:rPr lang="en-US" dirty="0"/>
              <a:t>igh P</a:t>
            </a:r>
            <a:r>
              <a:rPr lang="en-US" baseline="-25000" dirty="0"/>
              <a:t>out</a:t>
            </a:r>
            <a:r>
              <a:rPr lang="en-US" dirty="0"/>
              <a:t> &amp; high efficiency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Mixed use of normal &amp; inverted microstrip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Integrated LO phase shifter </a:t>
            </a:r>
            <a:r>
              <a:rPr lang="en-US" dirty="0">
                <a:sym typeface="Wingdings" panose="05000000000000000000" pitchFamily="2" charset="2"/>
              </a:rPr>
              <a:t> Phased-array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947A45-5113-4C5A-AA8C-66B0AF1B4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24A5797-B158-4195-AA14-4EE5735B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Communication @ 200 GHz</a:t>
            </a:r>
          </a:p>
        </p:txBody>
      </p:sp>
      <p:pic>
        <p:nvPicPr>
          <p:cNvPr id="7169" name="_x408070704" descr="EMB0001aa8443b3">
            <a:extLst>
              <a:ext uri="{FF2B5EF4-FFF2-40B4-BE49-F238E27FC236}">
                <a16:creationId xmlns:a16="http://schemas.microsoft.com/office/drawing/2014/main" id="{04891CC1-FAEE-4C21-998F-48A8ABB7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66" y="894270"/>
            <a:ext cx="5018366" cy="288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0">
            <a:extLst>
              <a:ext uri="{FF2B5EF4-FFF2-40B4-BE49-F238E27FC236}">
                <a16:creationId xmlns:a16="http://schemas.microsoft.com/office/drawing/2014/main" id="{210E41B9-7B28-406D-976B-DF37D54CFC3F}"/>
              </a:ext>
            </a:extLst>
          </p:cNvPr>
          <p:cNvGrpSpPr>
            <a:grpSpLocks/>
          </p:cNvGrpSpPr>
          <p:nvPr/>
        </p:nvGrpSpPr>
        <p:grpSpPr bwMode="auto">
          <a:xfrm>
            <a:off x="7559949" y="4697952"/>
            <a:ext cx="1143000" cy="304800"/>
            <a:chOff x="0" y="2880"/>
            <a:chExt cx="720" cy="192"/>
          </a:xfrm>
        </p:grpSpPr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82E278E2-B298-4C8E-80D0-4EDE420FE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23"/>
              <a:ext cx="720" cy="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735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D6CD39BB-9A09-4476-8070-041F92EFC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" y="2880"/>
              <a:ext cx="117" cy="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flatTx/>
            </a:bodyPr>
            <a:lstStyle/>
            <a:p>
              <a:endParaRPr lang="ko-KR" altLang="en-US"/>
            </a:p>
          </p:txBody>
        </p: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id="{C7AC737D-1B9C-4FAA-9D27-DD353A428AEF}"/>
              </a:ext>
            </a:extLst>
          </p:cNvPr>
          <p:cNvGrpSpPr>
            <a:grpSpLocks/>
          </p:cNvGrpSpPr>
          <p:nvPr/>
        </p:nvGrpSpPr>
        <p:grpSpPr bwMode="auto">
          <a:xfrm>
            <a:off x="9948997" y="4696365"/>
            <a:ext cx="1143000" cy="306387"/>
            <a:chOff x="0" y="3407"/>
            <a:chExt cx="720" cy="193"/>
          </a:xfrm>
        </p:grpSpPr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8EBDB5E2-4812-44FC-BEE4-629FE68E7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" y="3552"/>
              <a:ext cx="117" cy="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7350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63935A75-DEA2-4234-9012-EE4678762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07"/>
              <a:ext cx="720" cy="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735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12" name="Text Box 23">
            <a:extLst>
              <a:ext uri="{FF2B5EF4-FFF2-40B4-BE49-F238E27FC236}">
                <a16:creationId xmlns:a16="http://schemas.microsoft.com/office/drawing/2014/main" id="{E2CA8686-C1F0-43D1-9F69-640B8D9D4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365" y="5021345"/>
            <a:ext cx="1861087" cy="152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Ctr="1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ko-KR" sz="1600" b="1" dirty="0">
                <a:solidFill>
                  <a:srgbClr val="FF0000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Normal microstrip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ko-KR" sz="1600" b="1" dirty="0">
                <a:latin typeface="Arial Narrow" panose="020B0606020202030204" pitchFamily="34" charset="0"/>
                <a:ea typeface="굴림" panose="020B0600000101010101" pitchFamily="50" charset="-127"/>
              </a:rPr>
              <a:t>1.1 dB/mm @200GHz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ko-KR" sz="1600" b="1" dirty="0">
                <a:latin typeface="Arial Narrow" panose="020B0606020202030204" pitchFamily="34" charset="0"/>
                <a:ea typeface="굴림" panose="020B0600000101010101" pitchFamily="50" charset="-127"/>
              </a:rPr>
              <a:t>Ground holes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ko-KR" sz="1600" b="1" dirty="0">
                <a:latin typeface="Arial Narrow" panose="020B0606020202030204" pitchFamily="34" charset="0"/>
                <a:ea typeface="굴림" panose="020B0600000101010101" pitchFamily="50" charset="-127"/>
              </a:rPr>
              <a:t>PA &amp; LNA</a:t>
            </a: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E1CCF922-6DAB-45C7-923A-9675FEC21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475" y="5021345"/>
            <a:ext cx="1861087" cy="152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Ctr="1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ko-KR" sz="1600" b="1" dirty="0">
                <a:solidFill>
                  <a:srgbClr val="0033CC"/>
                </a:solidFill>
                <a:latin typeface="Arial Narrow" panose="020B0606020202030204" pitchFamily="34" charset="0"/>
                <a:ea typeface="굴림" panose="020B0600000101010101" pitchFamily="50" charset="-127"/>
              </a:rPr>
              <a:t>Inverted microstrip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ko-KR" sz="1600" b="1" dirty="0">
                <a:latin typeface="Arial Narrow" panose="020B0606020202030204" pitchFamily="34" charset="0"/>
                <a:ea typeface="굴림" panose="020B0600000101010101" pitchFamily="50" charset="-127"/>
              </a:rPr>
              <a:t>2.5 dB/mm @200GHz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ko-KR" sz="1600" b="1" dirty="0">
                <a:latin typeface="Arial Narrow" panose="020B0606020202030204" pitchFamily="34" charset="0"/>
                <a:ea typeface="굴림" panose="020B0600000101010101" pitchFamily="50" charset="-127"/>
              </a:rPr>
              <a:t>Continuous GND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ko-KR" sz="1600" b="1" dirty="0">
                <a:latin typeface="Arial Narrow" panose="020B0606020202030204" pitchFamily="34" charset="0"/>
                <a:ea typeface="굴림" panose="020B0600000101010101" pitchFamily="50" charset="-127"/>
              </a:rPr>
              <a:t>High-density blocks</a:t>
            </a:r>
          </a:p>
        </p:txBody>
      </p:sp>
      <p:pic>
        <p:nvPicPr>
          <p:cNvPr id="5122" name="Picture 2" descr="☹️ Frowning Face Emoji">
            <a:extLst>
              <a:ext uri="{FF2B5EF4-FFF2-40B4-BE49-F238E27FC236}">
                <a16:creationId xmlns:a16="http://schemas.microsoft.com/office/drawing/2014/main" id="{8712F29F-1DD6-4943-A912-EEE8931F5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4160" r="15952" b="15015"/>
          <a:stretch/>
        </p:blipFill>
        <p:spPr bwMode="auto">
          <a:xfrm>
            <a:off x="11587915" y="5464465"/>
            <a:ext cx="307240" cy="3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☹️ Frowning Face Emoji">
            <a:extLst>
              <a:ext uri="{FF2B5EF4-FFF2-40B4-BE49-F238E27FC236}">
                <a16:creationId xmlns:a16="http://schemas.microsoft.com/office/drawing/2014/main" id="{40D958F6-5899-4A84-ADD1-20AF4DF11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4160" r="15952" b="15015"/>
          <a:stretch/>
        </p:blipFill>
        <p:spPr bwMode="auto">
          <a:xfrm>
            <a:off x="8832319" y="5836206"/>
            <a:ext cx="307240" cy="3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77F8219-19CB-46A1-8169-A3F63FAD0EBF}"/>
              </a:ext>
            </a:extLst>
          </p:cNvPr>
          <p:cNvGrpSpPr>
            <a:grpSpLocks noChangeAspect="1"/>
          </p:cNvGrpSpPr>
          <p:nvPr/>
        </p:nvGrpSpPr>
        <p:grpSpPr>
          <a:xfrm>
            <a:off x="9206805" y="5464465"/>
            <a:ext cx="307240" cy="307240"/>
            <a:chOff x="6249620" y="4651113"/>
            <a:chExt cx="276659" cy="276659"/>
          </a:xfrm>
        </p:grpSpPr>
        <p:pic>
          <p:nvPicPr>
            <p:cNvPr id="5124" name="Picture 4" descr="Amazon.com: Smiley Face Circle Magnet: Kitchen &amp; Dining">
              <a:extLst>
                <a:ext uri="{FF2B5EF4-FFF2-40B4-BE49-F238E27FC236}">
                  <a16:creationId xmlns:a16="http://schemas.microsoft.com/office/drawing/2014/main" id="{3EC2BA0F-806D-42DC-8B3C-E9A1C9BB6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620" y="4651113"/>
              <a:ext cx="276659" cy="276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9433DF-A2F7-45E3-B3D6-0A2F1D2134D3}"/>
                </a:ext>
              </a:extLst>
            </p:cNvPr>
            <p:cNvSpPr/>
            <p:nvPr/>
          </p:nvSpPr>
          <p:spPr>
            <a:xfrm>
              <a:off x="6251377" y="4651113"/>
              <a:ext cx="267334" cy="27066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928E9F-0699-46E3-9162-E186AAB940FA}"/>
              </a:ext>
            </a:extLst>
          </p:cNvPr>
          <p:cNvGrpSpPr>
            <a:grpSpLocks noChangeAspect="1"/>
          </p:cNvGrpSpPr>
          <p:nvPr/>
        </p:nvGrpSpPr>
        <p:grpSpPr>
          <a:xfrm>
            <a:off x="11290239" y="5848515"/>
            <a:ext cx="307240" cy="307240"/>
            <a:chOff x="6249620" y="4651113"/>
            <a:chExt cx="276659" cy="276659"/>
          </a:xfrm>
        </p:grpSpPr>
        <p:pic>
          <p:nvPicPr>
            <p:cNvPr id="22" name="Picture 4" descr="Amazon.com: Smiley Face Circle Magnet: Kitchen &amp; Dining">
              <a:extLst>
                <a:ext uri="{FF2B5EF4-FFF2-40B4-BE49-F238E27FC236}">
                  <a16:creationId xmlns:a16="http://schemas.microsoft.com/office/drawing/2014/main" id="{9FE6D746-DBE3-4D85-BED2-B6B003326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620" y="4651113"/>
              <a:ext cx="276659" cy="276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68F676-D1B9-4B9F-A47E-62A88C27B060}"/>
                </a:ext>
              </a:extLst>
            </p:cNvPr>
            <p:cNvSpPr/>
            <p:nvPr/>
          </p:nvSpPr>
          <p:spPr>
            <a:xfrm>
              <a:off x="6251377" y="4651113"/>
              <a:ext cx="267334" cy="27066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873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D5FDE2-65FA-4ECA-8755-DD11F45D1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6C429A-2B44-4B4D-9F26-593C47B9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Proposed 200 GHz Transmitter / Receiver</a:t>
            </a:r>
            <a:endParaRPr lang="ko-KR" altLang="en-US" sz="4000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A3C900F8-A509-4155-BFC6-DD3019D9DCC0}"/>
              </a:ext>
            </a:extLst>
          </p:cNvPr>
          <p:cNvCxnSpPr/>
          <p:nvPr/>
        </p:nvCxnSpPr>
        <p:spPr bwMode="auto">
          <a:xfrm flipV="1">
            <a:off x="1804381" y="3502150"/>
            <a:ext cx="647611" cy="8020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C01CFB4-6F3F-4147-9BF8-44F715B04728}"/>
              </a:ext>
            </a:extLst>
          </p:cNvPr>
          <p:cNvCxnSpPr>
            <a:cxnSpLocks/>
          </p:cNvCxnSpPr>
          <p:nvPr/>
        </p:nvCxnSpPr>
        <p:spPr bwMode="auto">
          <a:xfrm>
            <a:off x="2962487" y="3649926"/>
            <a:ext cx="69308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타원 6">
            <a:extLst>
              <a:ext uri="{FF2B5EF4-FFF2-40B4-BE49-F238E27FC236}">
                <a16:creationId xmlns:a16="http://schemas.microsoft.com/office/drawing/2014/main" id="{92BC5B13-A713-47E6-AC4A-3E83ABE2A322}"/>
              </a:ext>
            </a:extLst>
          </p:cNvPr>
          <p:cNvSpPr/>
          <p:nvPr/>
        </p:nvSpPr>
        <p:spPr bwMode="auto">
          <a:xfrm>
            <a:off x="4341371" y="3783276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A66D563-E2ED-464E-81C7-9578869ED176}"/>
              </a:ext>
            </a:extLst>
          </p:cNvPr>
          <p:cNvCxnSpPr/>
          <p:nvPr/>
        </p:nvCxnSpPr>
        <p:spPr bwMode="auto">
          <a:xfrm>
            <a:off x="4398521" y="3897576"/>
            <a:ext cx="1143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02AD55A-69C8-4AB2-8605-097FD0DEEB55}"/>
              </a:ext>
            </a:extLst>
          </p:cNvPr>
          <p:cNvCxnSpPr/>
          <p:nvPr/>
        </p:nvCxnSpPr>
        <p:spPr bwMode="auto">
          <a:xfrm rot="5400000">
            <a:off x="4398521" y="3897576"/>
            <a:ext cx="1143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A1A789A-79C7-409E-8CF7-106BAB4C0427}"/>
              </a:ext>
            </a:extLst>
          </p:cNvPr>
          <p:cNvGrpSpPr/>
          <p:nvPr/>
        </p:nvGrpSpPr>
        <p:grpSpPr>
          <a:xfrm>
            <a:off x="3655571" y="3517660"/>
            <a:ext cx="228600" cy="228600"/>
            <a:chOff x="3390900" y="3544203"/>
            <a:chExt cx="304800" cy="304800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B695C2D2-BBBA-43D5-A498-CAB6C60A3358}"/>
                </a:ext>
              </a:extLst>
            </p:cNvPr>
            <p:cNvSpPr/>
            <p:nvPr/>
          </p:nvSpPr>
          <p:spPr bwMode="auto">
            <a:xfrm>
              <a:off x="3390900" y="3544203"/>
              <a:ext cx="304800" cy="3048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>
                <a:latin typeface="Arial Narrow" panose="020B0606020202030204" pitchFamily="34" charset="0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52FE06EB-CD16-4843-A4FA-FEDBB287B3B0}"/>
                </a:ext>
              </a:extLst>
            </p:cNvPr>
            <p:cNvGrpSpPr/>
            <p:nvPr/>
          </p:nvGrpSpPr>
          <p:grpSpPr>
            <a:xfrm rot="2700000">
              <a:off x="3467100" y="3620403"/>
              <a:ext cx="152400" cy="152400"/>
              <a:chOff x="3467100" y="3620403"/>
              <a:chExt cx="152400" cy="152400"/>
            </a:xfrm>
          </p:grpSpPr>
          <p:cxnSp>
            <p:nvCxnSpPr>
              <p:cNvPr id="13" name="직선 연결선 12">
                <a:extLst>
                  <a:ext uri="{FF2B5EF4-FFF2-40B4-BE49-F238E27FC236}">
                    <a16:creationId xmlns:a16="http://schemas.microsoft.com/office/drawing/2014/main" id="{6C0D1444-0D23-45F0-9AC2-3AC76499A509}"/>
                  </a:ext>
                </a:extLst>
              </p:cNvPr>
              <p:cNvCxnSpPr/>
              <p:nvPr/>
            </p:nvCxnSpPr>
            <p:spPr bwMode="auto">
              <a:xfrm>
                <a:off x="3467100" y="3696603"/>
                <a:ext cx="15240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직선 연결선 13">
                <a:extLst>
                  <a:ext uri="{FF2B5EF4-FFF2-40B4-BE49-F238E27FC236}">
                    <a16:creationId xmlns:a16="http://schemas.microsoft.com/office/drawing/2014/main" id="{C2724839-1276-4AE4-AD50-D43EC5EC7FA5}"/>
                  </a:ext>
                </a:extLst>
              </p:cNvPr>
              <p:cNvCxnSpPr/>
              <p:nvPr/>
            </p:nvCxnSpPr>
            <p:spPr bwMode="auto">
              <a:xfrm rot="5400000">
                <a:off x="3467100" y="3696603"/>
                <a:ext cx="15240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5" name="자유형 15">
            <a:extLst>
              <a:ext uri="{FF2B5EF4-FFF2-40B4-BE49-F238E27FC236}">
                <a16:creationId xmlns:a16="http://schemas.microsoft.com/office/drawing/2014/main" id="{901560AA-CCD3-48B6-8646-9FAD50285F1A}"/>
              </a:ext>
            </a:extLst>
          </p:cNvPr>
          <p:cNvSpPr/>
          <p:nvPr/>
        </p:nvSpPr>
        <p:spPr bwMode="auto">
          <a:xfrm flipV="1">
            <a:off x="3998471" y="3984239"/>
            <a:ext cx="388620" cy="200055"/>
          </a:xfrm>
          <a:custGeom>
            <a:avLst/>
            <a:gdLst>
              <a:gd name="connsiteX0" fmla="*/ 0 w 518160"/>
              <a:gd name="connsiteY0" fmla="*/ 0 h 193040"/>
              <a:gd name="connsiteX1" fmla="*/ 325120 w 518160"/>
              <a:gd name="connsiteY1" fmla="*/ 0 h 193040"/>
              <a:gd name="connsiteX2" fmla="*/ 518160 w 518160"/>
              <a:gd name="connsiteY2" fmla="*/ 193040 h 19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160" h="193040">
                <a:moveTo>
                  <a:pt x="0" y="0"/>
                </a:moveTo>
                <a:lnTo>
                  <a:pt x="325120" y="0"/>
                </a:lnTo>
                <a:lnTo>
                  <a:pt x="518160" y="19304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C11C344-3FB6-482A-AEF3-CBBFE1B60A02}"/>
              </a:ext>
            </a:extLst>
          </p:cNvPr>
          <p:cNvCxnSpPr/>
          <p:nvPr/>
        </p:nvCxnSpPr>
        <p:spPr bwMode="auto">
          <a:xfrm>
            <a:off x="4569971" y="3897576"/>
            <a:ext cx="2286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5A131C9-64D7-47F8-8EA2-0085AD9E6601}"/>
              </a:ext>
            </a:extLst>
          </p:cNvPr>
          <p:cNvGrpSpPr/>
          <p:nvPr/>
        </p:nvGrpSpPr>
        <p:grpSpPr>
          <a:xfrm>
            <a:off x="3941321" y="4042356"/>
            <a:ext cx="228600" cy="228600"/>
            <a:chOff x="3390900" y="3544203"/>
            <a:chExt cx="304800" cy="304800"/>
          </a:xfrm>
          <a:solidFill>
            <a:schemeClr val="bg1"/>
          </a:solidFill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8104C089-0822-429B-8C4B-B99E769ED72D}"/>
                </a:ext>
              </a:extLst>
            </p:cNvPr>
            <p:cNvSpPr/>
            <p:nvPr/>
          </p:nvSpPr>
          <p:spPr bwMode="auto">
            <a:xfrm>
              <a:off x="3390900" y="3544203"/>
              <a:ext cx="304800" cy="304800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>
                <a:latin typeface="Arial Narrow" panose="020B0606020202030204" pitchFamily="34" charset="0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14520BDB-DE04-47B7-9372-B7404AD45FE2}"/>
                </a:ext>
              </a:extLst>
            </p:cNvPr>
            <p:cNvGrpSpPr/>
            <p:nvPr/>
          </p:nvGrpSpPr>
          <p:grpSpPr>
            <a:xfrm rot="2700000">
              <a:off x="3467100" y="3620403"/>
              <a:ext cx="152400" cy="152400"/>
              <a:chOff x="3467100" y="3620403"/>
              <a:chExt cx="152400" cy="152400"/>
            </a:xfrm>
            <a:grpFill/>
          </p:grpSpPr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F068B511-31D7-4726-8617-1F394C98CA55}"/>
                  </a:ext>
                </a:extLst>
              </p:cNvPr>
              <p:cNvCxnSpPr/>
              <p:nvPr/>
            </p:nvCxnSpPr>
            <p:spPr bwMode="auto">
              <a:xfrm>
                <a:off x="3467100" y="3696603"/>
                <a:ext cx="15240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208FACE-7693-405F-8FAE-F68AF51A0DF1}"/>
                  </a:ext>
                </a:extLst>
              </p:cNvPr>
              <p:cNvCxnSpPr/>
              <p:nvPr/>
            </p:nvCxnSpPr>
            <p:spPr bwMode="auto">
              <a:xfrm rot="5400000">
                <a:off x="3467100" y="3696603"/>
                <a:ext cx="15240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2" name="자유형 22">
            <a:extLst>
              <a:ext uri="{FF2B5EF4-FFF2-40B4-BE49-F238E27FC236}">
                <a16:creationId xmlns:a16="http://schemas.microsoft.com/office/drawing/2014/main" id="{BBAF5954-9807-47A7-BA5A-383FFF0728EE}"/>
              </a:ext>
            </a:extLst>
          </p:cNvPr>
          <p:cNvSpPr/>
          <p:nvPr/>
        </p:nvSpPr>
        <p:spPr bwMode="auto">
          <a:xfrm>
            <a:off x="3887981" y="3614669"/>
            <a:ext cx="518160" cy="200055"/>
          </a:xfrm>
          <a:custGeom>
            <a:avLst/>
            <a:gdLst>
              <a:gd name="connsiteX0" fmla="*/ 690880 w 690880"/>
              <a:gd name="connsiteY0" fmla="*/ 172720 h 172720"/>
              <a:gd name="connsiteX1" fmla="*/ 518160 w 690880"/>
              <a:gd name="connsiteY1" fmla="*/ 0 h 172720"/>
              <a:gd name="connsiteX2" fmla="*/ 0 w 690880"/>
              <a:gd name="connsiteY2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880" h="172720">
                <a:moveTo>
                  <a:pt x="690880" y="172720"/>
                </a:moveTo>
                <a:lnTo>
                  <a:pt x="518160" y="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81D9F622-BE88-4B2A-8C48-30B693926071}"/>
              </a:ext>
            </a:extLst>
          </p:cNvPr>
          <p:cNvCxnSpPr>
            <a:cxnSpLocks/>
            <a:stCxn id="18" idx="4"/>
          </p:cNvCxnSpPr>
          <p:nvPr/>
        </p:nvCxnSpPr>
        <p:spPr bwMode="auto">
          <a:xfrm>
            <a:off x="4055621" y="4270956"/>
            <a:ext cx="0" cy="37419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8BC8CF4D-D312-4399-8565-F16555C9AD5E}"/>
              </a:ext>
            </a:extLst>
          </p:cNvPr>
          <p:cNvCxnSpPr>
            <a:cxnSpLocks/>
          </p:cNvCxnSpPr>
          <p:nvPr/>
        </p:nvCxnSpPr>
        <p:spPr bwMode="auto">
          <a:xfrm>
            <a:off x="3769871" y="3776740"/>
            <a:ext cx="0" cy="86841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A0012F7C-BD27-479C-953D-40F674D5DE56}"/>
              </a:ext>
            </a:extLst>
          </p:cNvPr>
          <p:cNvCxnSpPr/>
          <p:nvPr/>
        </p:nvCxnSpPr>
        <p:spPr bwMode="auto">
          <a:xfrm>
            <a:off x="3810283" y="4160466"/>
            <a:ext cx="13103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1FF938A5-8625-4D28-90CC-4A09EBE66426}"/>
              </a:ext>
            </a:extLst>
          </p:cNvPr>
          <p:cNvCxnSpPr>
            <a:cxnSpLocks/>
          </p:cNvCxnSpPr>
          <p:nvPr/>
        </p:nvCxnSpPr>
        <p:spPr bwMode="auto">
          <a:xfrm>
            <a:off x="2962487" y="4164276"/>
            <a:ext cx="76697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480A23CB-F0F9-4EAD-8FFB-72C1BDFA8064}"/>
              </a:ext>
            </a:extLst>
          </p:cNvPr>
          <p:cNvCxnSpPr>
            <a:cxnSpLocks/>
          </p:cNvCxnSpPr>
          <p:nvPr/>
        </p:nvCxnSpPr>
        <p:spPr bwMode="auto">
          <a:xfrm>
            <a:off x="5049560" y="3903438"/>
            <a:ext cx="32051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FCD6CE9-A57C-40BD-9761-0F9A79D41EF2}"/>
              </a:ext>
            </a:extLst>
          </p:cNvPr>
          <p:cNvSpPr txBox="1"/>
          <p:nvPr/>
        </p:nvSpPr>
        <p:spPr>
          <a:xfrm>
            <a:off x="5957192" y="3752753"/>
            <a:ext cx="394660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</a:rPr>
              <a:t>RF</a:t>
            </a:r>
            <a:endParaRPr lang="en-US" sz="15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3C9F442-1E2E-4A31-B281-8B1EFDA05BEA}"/>
              </a:ext>
            </a:extLst>
          </p:cNvPr>
          <p:cNvSpPr>
            <a:spLocks/>
          </p:cNvSpPr>
          <p:nvPr/>
        </p:nvSpPr>
        <p:spPr bwMode="auto">
          <a:xfrm>
            <a:off x="2634492" y="3468951"/>
            <a:ext cx="298331" cy="914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sz="1300" b="1" dirty="0">
                <a:latin typeface="Arial Narrow" panose="020B0606020202030204" pitchFamily="34" charset="0"/>
              </a:rPr>
              <a:t>0 </a:t>
            </a:r>
            <a:r>
              <a:rPr lang="en-US" sz="1300" b="1" baseline="30000" dirty="0">
                <a:latin typeface="Arial Narrow" panose="020B0606020202030204" pitchFamily="34" charset="0"/>
              </a:rPr>
              <a:t>o</a:t>
            </a:r>
            <a:endParaRPr lang="en-US" sz="1300" b="1" dirty="0">
              <a:latin typeface="Arial Narrow" panose="020B0606020202030204" pitchFamily="34" charset="0"/>
            </a:endParaRPr>
          </a:p>
          <a:p>
            <a:pPr algn="ctr"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 dirty="0">
              <a:latin typeface="Arial Narrow" panose="020B0606020202030204" pitchFamily="34" charset="0"/>
            </a:endParaRPr>
          </a:p>
          <a:p>
            <a:pPr algn="ctr"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sz="1300" b="1" dirty="0">
                <a:latin typeface="Arial Narrow" panose="020B0606020202030204" pitchFamily="34" charset="0"/>
              </a:rPr>
              <a:t>90 </a:t>
            </a:r>
            <a:r>
              <a:rPr lang="en-US" sz="1300" b="1" baseline="30000" dirty="0">
                <a:latin typeface="Arial Narrow" panose="020B0606020202030204" pitchFamily="34" charset="0"/>
              </a:rPr>
              <a:t>o</a:t>
            </a:r>
            <a:endParaRPr lang="en-US" sz="1300" b="1" dirty="0">
              <a:latin typeface="Arial Narrow" panose="020B0606020202030204" pitchFamily="34" charset="0"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3F151B48-5229-4CB0-BC78-02579C7B7011}"/>
              </a:ext>
            </a:extLst>
          </p:cNvPr>
          <p:cNvCxnSpPr>
            <a:cxnSpLocks/>
          </p:cNvCxnSpPr>
          <p:nvPr/>
        </p:nvCxnSpPr>
        <p:spPr bwMode="auto">
          <a:xfrm>
            <a:off x="220035" y="3926151"/>
            <a:ext cx="6317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E41EBAA-AC33-4AFA-9268-2CBEE82A44A5}"/>
              </a:ext>
            </a:extLst>
          </p:cNvPr>
          <p:cNvCxnSpPr/>
          <p:nvPr/>
        </p:nvCxnSpPr>
        <p:spPr bwMode="auto">
          <a:xfrm>
            <a:off x="1588818" y="3926151"/>
            <a:ext cx="28575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42166FA-001E-4E08-AD9C-59989C754E6D}"/>
              </a:ext>
            </a:extLst>
          </p:cNvPr>
          <p:cNvSpPr txBox="1"/>
          <p:nvPr/>
        </p:nvSpPr>
        <p:spPr>
          <a:xfrm>
            <a:off x="66415" y="3566695"/>
            <a:ext cx="748923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</a:rPr>
              <a:t>25 GHz</a:t>
            </a:r>
            <a:r>
              <a:rPr lang="en-US" sz="1500" b="1" baseline="-25000" dirty="0">
                <a:latin typeface="Arial Narrow" panose="020B0606020202030204" pitchFamily="34" charset="0"/>
              </a:rPr>
              <a:t> </a:t>
            </a:r>
            <a:endParaRPr lang="en-US" sz="1500" b="1" dirty="0">
              <a:latin typeface="Arial Narrow" panose="020B0606020202030204" pitchFamily="34" charset="0"/>
            </a:endParaRPr>
          </a:p>
        </p:txBody>
      </p:sp>
      <p:sp>
        <p:nvSpPr>
          <p:cNvPr id="33" name="이등변 삼각형 32">
            <a:extLst>
              <a:ext uri="{FF2B5EF4-FFF2-40B4-BE49-F238E27FC236}">
                <a16:creationId xmlns:a16="http://schemas.microsoft.com/office/drawing/2014/main" id="{EF13854F-39AE-4421-9B02-43BF99737646}"/>
              </a:ext>
            </a:extLst>
          </p:cNvPr>
          <p:cNvSpPr/>
          <p:nvPr/>
        </p:nvSpPr>
        <p:spPr bwMode="auto">
          <a:xfrm rot="5400000">
            <a:off x="3103481" y="3529694"/>
            <a:ext cx="290454" cy="235367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062AB3-06D6-44FF-81EF-D462C9B1344C}"/>
              </a:ext>
            </a:extLst>
          </p:cNvPr>
          <p:cNvSpPr txBox="1"/>
          <p:nvPr/>
        </p:nvSpPr>
        <p:spPr>
          <a:xfrm>
            <a:off x="3522865" y="3121760"/>
            <a:ext cx="1112805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</a:rPr>
              <a:t>TX I-Q mixer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96B441-63B3-47EC-8A90-D008C4A23EA5}"/>
              </a:ext>
            </a:extLst>
          </p:cNvPr>
          <p:cNvSpPr txBox="1"/>
          <p:nvPr/>
        </p:nvSpPr>
        <p:spPr>
          <a:xfrm>
            <a:off x="3671192" y="4629762"/>
            <a:ext cx="22794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</a:rPr>
              <a:t>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A2093A-16C3-4767-9870-4BE61FCF6CAF}"/>
              </a:ext>
            </a:extLst>
          </p:cNvPr>
          <p:cNvSpPr txBox="1"/>
          <p:nvPr/>
        </p:nvSpPr>
        <p:spPr>
          <a:xfrm>
            <a:off x="3899792" y="4629762"/>
            <a:ext cx="30809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</a:rPr>
              <a:t>Q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570CFC3-B864-4664-B12A-2F0B457B7421}"/>
              </a:ext>
            </a:extLst>
          </p:cNvPr>
          <p:cNvSpPr/>
          <p:nvPr/>
        </p:nvSpPr>
        <p:spPr bwMode="auto">
          <a:xfrm>
            <a:off x="3494280" y="3449902"/>
            <a:ext cx="1110023" cy="92376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ko-KR" altLang="en-US" sz="1300" b="1">
              <a:latin typeface="Arial Narrow" panose="020B0606020202030204" pitchFamily="34" charset="0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1E7127F2-2C66-451D-9B7E-0B081E55E371}"/>
              </a:ext>
            </a:extLst>
          </p:cNvPr>
          <p:cNvGrpSpPr/>
          <p:nvPr/>
        </p:nvGrpSpPr>
        <p:grpSpPr>
          <a:xfrm>
            <a:off x="850524" y="3720575"/>
            <a:ext cx="839468" cy="406687"/>
            <a:chOff x="976494" y="4343400"/>
            <a:chExt cx="1119291" cy="542249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31C721A0-F154-4392-980D-F8A2597B6D60}"/>
                </a:ext>
              </a:extLst>
            </p:cNvPr>
            <p:cNvGrpSpPr/>
            <p:nvPr/>
          </p:nvGrpSpPr>
          <p:grpSpPr>
            <a:xfrm>
              <a:off x="976494" y="4352249"/>
              <a:ext cx="495585" cy="533400"/>
              <a:chOff x="976494" y="4352249"/>
              <a:chExt cx="495585" cy="533400"/>
            </a:xfrm>
          </p:grpSpPr>
          <p:sp>
            <p:nvSpPr>
              <p:cNvPr id="47" name="이등변 삼각형 46">
                <a:extLst>
                  <a:ext uri="{FF2B5EF4-FFF2-40B4-BE49-F238E27FC236}">
                    <a16:creationId xmlns:a16="http://schemas.microsoft.com/office/drawing/2014/main" id="{91B45B74-9B0E-4C09-985B-C39E45184DBB}"/>
                  </a:ext>
                </a:extLst>
              </p:cNvPr>
              <p:cNvSpPr/>
              <p:nvPr/>
            </p:nvSpPr>
            <p:spPr bwMode="auto">
              <a:xfrm rot="5400000">
                <a:off x="976779" y="4390349"/>
                <a:ext cx="533400" cy="457200"/>
              </a:xfrm>
              <a:prstGeom prst="triangl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eaLnBrk="0" latinLnBrk="0" hangingPunct="0">
                  <a:spcBef>
                    <a:spcPct val="50000"/>
                  </a:spcBef>
                  <a:buClr>
                    <a:schemeClr val="tx2"/>
                  </a:buClr>
                </a:pPr>
                <a:endParaRPr lang="en-US" sz="13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DD0670-BA24-4527-9D3F-FFE862EEA7D8}"/>
                  </a:ext>
                </a:extLst>
              </p:cNvPr>
              <p:cNvSpPr txBox="1"/>
              <p:nvPr/>
            </p:nvSpPr>
            <p:spPr>
              <a:xfrm>
                <a:off x="976494" y="4421186"/>
                <a:ext cx="447130" cy="38985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x2</a:t>
                </a:r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B859F991-26C9-4920-B7B7-AE71A157EF0A}"/>
                </a:ext>
              </a:extLst>
            </p:cNvPr>
            <p:cNvGrpSpPr/>
            <p:nvPr/>
          </p:nvGrpSpPr>
          <p:grpSpPr>
            <a:xfrm>
              <a:off x="1295400" y="4343400"/>
              <a:ext cx="495585" cy="533400"/>
              <a:chOff x="976494" y="4352249"/>
              <a:chExt cx="495585" cy="533400"/>
            </a:xfrm>
          </p:grpSpPr>
          <p:sp>
            <p:nvSpPr>
              <p:cNvPr id="45" name="이등변 삼각형 44">
                <a:extLst>
                  <a:ext uri="{FF2B5EF4-FFF2-40B4-BE49-F238E27FC236}">
                    <a16:creationId xmlns:a16="http://schemas.microsoft.com/office/drawing/2014/main" id="{9B4E8073-D3CA-4895-854B-6717F5D27F05}"/>
                  </a:ext>
                </a:extLst>
              </p:cNvPr>
              <p:cNvSpPr/>
              <p:nvPr/>
            </p:nvSpPr>
            <p:spPr bwMode="auto">
              <a:xfrm rot="5400000">
                <a:off x="976779" y="4390349"/>
                <a:ext cx="533400" cy="457200"/>
              </a:xfrm>
              <a:prstGeom prst="triangl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eaLnBrk="0" latinLnBrk="0" hangingPunct="0">
                  <a:spcBef>
                    <a:spcPct val="50000"/>
                  </a:spcBef>
                  <a:buClr>
                    <a:schemeClr val="tx2"/>
                  </a:buClr>
                </a:pPr>
                <a:endParaRPr lang="en-US" sz="13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3C98CE-1BA9-4F1D-BAAE-0939550121B9}"/>
                  </a:ext>
                </a:extLst>
              </p:cNvPr>
              <p:cNvSpPr txBox="1"/>
              <p:nvPr/>
            </p:nvSpPr>
            <p:spPr>
              <a:xfrm>
                <a:off x="976494" y="4430036"/>
                <a:ext cx="447130" cy="38985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x2</a:t>
                </a: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CC171402-0302-44E4-A3C8-3087A2BDA79D}"/>
                </a:ext>
              </a:extLst>
            </p:cNvPr>
            <p:cNvGrpSpPr/>
            <p:nvPr/>
          </p:nvGrpSpPr>
          <p:grpSpPr>
            <a:xfrm>
              <a:off x="1600200" y="4343400"/>
              <a:ext cx="495585" cy="533400"/>
              <a:chOff x="976494" y="4352249"/>
              <a:chExt cx="495585" cy="533400"/>
            </a:xfrm>
          </p:grpSpPr>
          <p:sp>
            <p:nvSpPr>
              <p:cNvPr id="43" name="이등변 삼각형 42">
                <a:extLst>
                  <a:ext uri="{FF2B5EF4-FFF2-40B4-BE49-F238E27FC236}">
                    <a16:creationId xmlns:a16="http://schemas.microsoft.com/office/drawing/2014/main" id="{0FC4BA69-76ED-41CB-BDE0-C0B8E3156CC6}"/>
                  </a:ext>
                </a:extLst>
              </p:cNvPr>
              <p:cNvSpPr/>
              <p:nvPr/>
            </p:nvSpPr>
            <p:spPr bwMode="auto">
              <a:xfrm rot="5400000">
                <a:off x="976779" y="4390349"/>
                <a:ext cx="533400" cy="457200"/>
              </a:xfrm>
              <a:prstGeom prst="triangl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eaLnBrk="0" latinLnBrk="0" hangingPunct="0">
                  <a:spcBef>
                    <a:spcPct val="50000"/>
                  </a:spcBef>
                  <a:buClr>
                    <a:schemeClr val="tx2"/>
                  </a:buClr>
                </a:pPr>
                <a:endParaRPr lang="en-US" sz="13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CC81B09-D11A-4662-AB4A-F0B2CF312BA3}"/>
                  </a:ext>
                </a:extLst>
              </p:cNvPr>
              <p:cNvSpPr txBox="1"/>
              <p:nvPr/>
            </p:nvSpPr>
            <p:spPr>
              <a:xfrm>
                <a:off x="976494" y="4430036"/>
                <a:ext cx="447130" cy="38985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x2</a:t>
                </a:r>
              </a:p>
            </p:txBody>
          </p:sp>
        </p:grpSp>
      </p:grpSp>
      <p:sp>
        <p:nvSpPr>
          <p:cNvPr id="49" name="이등변 삼각형 48">
            <a:extLst>
              <a:ext uri="{FF2B5EF4-FFF2-40B4-BE49-F238E27FC236}">
                <a16:creationId xmlns:a16="http://schemas.microsoft.com/office/drawing/2014/main" id="{92EFC254-3FF9-43A1-B676-F73B36163291}"/>
              </a:ext>
            </a:extLst>
          </p:cNvPr>
          <p:cNvSpPr/>
          <p:nvPr/>
        </p:nvSpPr>
        <p:spPr bwMode="auto">
          <a:xfrm rot="5400000">
            <a:off x="5244251" y="3727055"/>
            <a:ext cx="633046" cy="335636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3972AADE-131B-47CA-8685-BE81E4C8EBCE}"/>
              </a:ext>
            </a:extLst>
          </p:cNvPr>
          <p:cNvCxnSpPr>
            <a:cxnSpLocks/>
          </p:cNvCxnSpPr>
          <p:nvPr/>
        </p:nvCxnSpPr>
        <p:spPr bwMode="auto">
          <a:xfrm>
            <a:off x="5728592" y="3900730"/>
            <a:ext cx="26241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1" name="Rectangle 29">
            <a:extLst>
              <a:ext uri="{FF2B5EF4-FFF2-40B4-BE49-F238E27FC236}">
                <a16:creationId xmlns:a16="http://schemas.microsoft.com/office/drawing/2014/main" id="{72D12D5C-0A2E-467D-B66D-A71019D29A5E}"/>
              </a:ext>
            </a:extLst>
          </p:cNvPr>
          <p:cNvSpPr>
            <a:spLocks/>
          </p:cNvSpPr>
          <p:nvPr/>
        </p:nvSpPr>
        <p:spPr bwMode="auto">
          <a:xfrm>
            <a:off x="1852622" y="3654550"/>
            <a:ext cx="491319" cy="53789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sz="1300" b="1" dirty="0">
                <a:latin typeface="Arial Narrow" panose="020B0606020202030204" pitchFamily="34" charset="0"/>
              </a:rPr>
              <a:t>Phase</a:t>
            </a:r>
          </a:p>
          <a:p>
            <a:pPr algn="ctr"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sz="1300" b="1" dirty="0">
                <a:latin typeface="Arial Narrow" panose="020B0606020202030204" pitchFamily="34" charset="0"/>
              </a:rPr>
              <a:t>Shifter</a:t>
            </a:r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2EBB917C-56ED-4440-93F2-A8ACA0C2F1DF}"/>
              </a:ext>
            </a:extLst>
          </p:cNvPr>
          <p:cNvCxnSpPr/>
          <p:nvPr/>
        </p:nvCxnSpPr>
        <p:spPr bwMode="auto">
          <a:xfrm>
            <a:off x="2343942" y="3924184"/>
            <a:ext cx="28575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F012BE1-13CA-4D1B-8B5B-3B34C3F56360}"/>
              </a:ext>
            </a:extLst>
          </p:cNvPr>
          <p:cNvSpPr txBox="1"/>
          <p:nvPr/>
        </p:nvSpPr>
        <p:spPr>
          <a:xfrm>
            <a:off x="5333935" y="3290298"/>
            <a:ext cx="392735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PA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39096F-BC54-4293-A415-79FAC217849B}"/>
              </a:ext>
            </a:extLst>
          </p:cNvPr>
          <p:cNvSpPr txBox="1"/>
          <p:nvPr/>
        </p:nvSpPr>
        <p:spPr>
          <a:xfrm>
            <a:off x="673686" y="3121760"/>
            <a:ext cx="119776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LO multiplier </a:t>
            </a:r>
          </a:p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chain</a:t>
            </a:r>
          </a:p>
        </p:txBody>
      </p:sp>
      <p:sp>
        <p:nvSpPr>
          <p:cNvPr id="57" name="이등변 삼각형 56">
            <a:extLst>
              <a:ext uri="{FF2B5EF4-FFF2-40B4-BE49-F238E27FC236}">
                <a16:creationId xmlns:a16="http://schemas.microsoft.com/office/drawing/2014/main" id="{D0513DA6-EA75-4CBE-8012-B6D937A65286}"/>
              </a:ext>
            </a:extLst>
          </p:cNvPr>
          <p:cNvSpPr/>
          <p:nvPr/>
        </p:nvSpPr>
        <p:spPr bwMode="auto">
          <a:xfrm rot="5400000">
            <a:off x="3103481" y="4039646"/>
            <a:ext cx="290454" cy="235367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sp>
        <p:nvSpPr>
          <p:cNvPr id="58" name="이등변 삼각형 57">
            <a:extLst>
              <a:ext uri="{FF2B5EF4-FFF2-40B4-BE49-F238E27FC236}">
                <a16:creationId xmlns:a16="http://schemas.microsoft.com/office/drawing/2014/main" id="{D73D85AC-CF04-4B36-B59C-E72270F1A031}"/>
              </a:ext>
            </a:extLst>
          </p:cNvPr>
          <p:cNvSpPr/>
          <p:nvPr/>
        </p:nvSpPr>
        <p:spPr bwMode="auto">
          <a:xfrm rot="5400000">
            <a:off x="4786649" y="3778501"/>
            <a:ext cx="290454" cy="235367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EEBEF3B3-C443-4FF4-BF33-C38E13DBB709}"/>
              </a:ext>
            </a:extLst>
          </p:cNvPr>
          <p:cNvSpPr/>
          <p:nvPr/>
        </p:nvSpPr>
        <p:spPr bwMode="auto">
          <a:xfrm>
            <a:off x="702488" y="3044950"/>
            <a:ext cx="4444430" cy="1485901"/>
          </a:xfrm>
          <a:prstGeom prst="rect">
            <a:avLst/>
          </a:prstGeom>
          <a:noFill/>
          <a:ln w="19050" cap="flat" cmpd="sng" algn="ctr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B82BA330-9482-411E-9204-4C6843F12596}"/>
              </a:ext>
            </a:extLst>
          </p:cNvPr>
          <p:cNvSpPr/>
          <p:nvPr/>
        </p:nvSpPr>
        <p:spPr bwMode="auto">
          <a:xfrm>
            <a:off x="5220805" y="3044950"/>
            <a:ext cx="609107" cy="14792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9D97B9-9D25-4C08-B2D6-6EB2AB89C2B7}"/>
              </a:ext>
            </a:extLst>
          </p:cNvPr>
          <p:cNvSpPr txBox="1"/>
          <p:nvPr/>
        </p:nvSpPr>
        <p:spPr>
          <a:xfrm>
            <a:off x="1763316" y="4582877"/>
            <a:ext cx="170431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Arial Narrow" panose="020B0606020202030204" pitchFamily="34" charset="0"/>
              </a:rPr>
              <a:t>Inverted microstrip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968874-B64C-4A62-9FCE-10EF21451A38}"/>
              </a:ext>
            </a:extLst>
          </p:cNvPr>
          <p:cNvSpPr txBox="1"/>
          <p:nvPr/>
        </p:nvSpPr>
        <p:spPr>
          <a:xfrm>
            <a:off x="4799088" y="4582877"/>
            <a:ext cx="163057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Normal microstrip</a:t>
            </a:r>
          </a:p>
        </p:txBody>
      </p:sp>
      <p:sp>
        <p:nvSpPr>
          <p:cNvPr id="63" name="이등변 삼각형 62">
            <a:extLst>
              <a:ext uri="{FF2B5EF4-FFF2-40B4-BE49-F238E27FC236}">
                <a16:creationId xmlns:a16="http://schemas.microsoft.com/office/drawing/2014/main" id="{C4D31BDF-580A-4C01-BEC9-A47680C57364}"/>
              </a:ext>
            </a:extLst>
          </p:cNvPr>
          <p:cNvSpPr/>
          <p:nvPr/>
        </p:nvSpPr>
        <p:spPr bwMode="auto">
          <a:xfrm rot="16200000" flipH="1">
            <a:off x="11027746" y="3610197"/>
            <a:ext cx="400050" cy="342900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EE020A41-0BAF-4F66-B02F-809DAA823DBB}"/>
              </a:ext>
            </a:extLst>
          </p:cNvPr>
          <p:cNvCxnSpPr>
            <a:cxnSpLocks/>
          </p:cNvCxnSpPr>
          <p:nvPr/>
        </p:nvCxnSpPr>
        <p:spPr bwMode="auto">
          <a:xfrm flipH="1">
            <a:off x="11416114" y="3781980"/>
            <a:ext cx="29969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73EC33C-5EE4-45AF-BBC9-9DB34D39E27B}"/>
              </a:ext>
            </a:extLst>
          </p:cNvPr>
          <p:cNvSpPr txBox="1"/>
          <p:nvPr/>
        </p:nvSpPr>
        <p:spPr>
          <a:xfrm flipH="1">
            <a:off x="11654925" y="3624933"/>
            <a:ext cx="394660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</a:rPr>
              <a:t>RF</a:t>
            </a:r>
          </a:p>
        </p:txBody>
      </p:sp>
      <p:sp>
        <p:nvSpPr>
          <p:cNvPr id="66" name="자유형 47">
            <a:extLst>
              <a:ext uri="{FF2B5EF4-FFF2-40B4-BE49-F238E27FC236}">
                <a16:creationId xmlns:a16="http://schemas.microsoft.com/office/drawing/2014/main" id="{8AE3AD2D-7DE9-465E-B9B5-246DABDEFE14}"/>
              </a:ext>
            </a:extLst>
          </p:cNvPr>
          <p:cNvSpPr/>
          <p:nvPr/>
        </p:nvSpPr>
        <p:spPr bwMode="auto">
          <a:xfrm flipV="1">
            <a:off x="10249902" y="3805329"/>
            <a:ext cx="522152" cy="196938"/>
          </a:xfrm>
          <a:custGeom>
            <a:avLst/>
            <a:gdLst>
              <a:gd name="connsiteX0" fmla="*/ 0 w 518160"/>
              <a:gd name="connsiteY0" fmla="*/ 0 h 193040"/>
              <a:gd name="connsiteX1" fmla="*/ 325120 w 518160"/>
              <a:gd name="connsiteY1" fmla="*/ 0 h 193040"/>
              <a:gd name="connsiteX2" fmla="*/ 518160 w 518160"/>
              <a:gd name="connsiteY2" fmla="*/ 193040 h 19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160" h="193040">
                <a:moveTo>
                  <a:pt x="0" y="0"/>
                </a:moveTo>
                <a:lnTo>
                  <a:pt x="325120" y="0"/>
                </a:lnTo>
                <a:lnTo>
                  <a:pt x="518160" y="19304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sp>
        <p:nvSpPr>
          <p:cNvPr id="67" name="자유형 48">
            <a:extLst>
              <a:ext uri="{FF2B5EF4-FFF2-40B4-BE49-F238E27FC236}">
                <a16:creationId xmlns:a16="http://schemas.microsoft.com/office/drawing/2014/main" id="{87BA8D76-452C-4D4B-86C2-A16B75947416}"/>
              </a:ext>
            </a:extLst>
          </p:cNvPr>
          <p:cNvSpPr/>
          <p:nvPr/>
        </p:nvSpPr>
        <p:spPr bwMode="auto">
          <a:xfrm>
            <a:off x="10153486" y="3576105"/>
            <a:ext cx="618569" cy="185399"/>
          </a:xfrm>
          <a:custGeom>
            <a:avLst/>
            <a:gdLst>
              <a:gd name="connsiteX0" fmla="*/ 690880 w 690880"/>
              <a:gd name="connsiteY0" fmla="*/ 172720 h 172720"/>
              <a:gd name="connsiteX1" fmla="*/ 518160 w 690880"/>
              <a:gd name="connsiteY1" fmla="*/ 0 h 172720"/>
              <a:gd name="connsiteX2" fmla="*/ 0 w 690880"/>
              <a:gd name="connsiteY2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880" h="172720">
                <a:moveTo>
                  <a:pt x="690880" y="172720"/>
                </a:moveTo>
                <a:lnTo>
                  <a:pt x="518160" y="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68684B23-384F-4D32-BAAE-A0C5D43FB3A5}"/>
              </a:ext>
            </a:extLst>
          </p:cNvPr>
          <p:cNvCxnSpPr/>
          <p:nvPr/>
        </p:nvCxnSpPr>
        <p:spPr bwMode="auto">
          <a:xfrm flipH="1">
            <a:off x="10772054" y="3783416"/>
            <a:ext cx="28426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7DF4B0CF-477A-4526-8D29-C9577A4368BA}"/>
              </a:ext>
            </a:extLst>
          </p:cNvPr>
          <p:cNvGrpSpPr/>
          <p:nvPr/>
        </p:nvGrpSpPr>
        <p:grpSpPr>
          <a:xfrm flipH="1">
            <a:off x="10201096" y="3935689"/>
            <a:ext cx="228600" cy="228600"/>
            <a:chOff x="3390900" y="3544203"/>
            <a:chExt cx="304800" cy="304800"/>
          </a:xfrm>
          <a:solidFill>
            <a:schemeClr val="bg1"/>
          </a:solidFill>
        </p:grpSpPr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E9929B71-1B3C-45FE-BF41-83DC6C3028F0}"/>
                </a:ext>
              </a:extLst>
            </p:cNvPr>
            <p:cNvSpPr/>
            <p:nvPr/>
          </p:nvSpPr>
          <p:spPr bwMode="auto">
            <a:xfrm>
              <a:off x="3390900" y="3544203"/>
              <a:ext cx="304800" cy="304800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>
                <a:latin typeface="Arial Narrow" panose="020B0606020202030204" pitchFamily="34" charset="0"/>
              </a:endParaRPr>
            </a:p>
          </p:txBody>
        </p: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A096F246-5B81-40CB-9B29-A34F37D121F1}"/>
                </a:ext>
              </a:extLst>
            </p:cNvPr>
            <p:cNvGrpSpPr/>
            <p:nvPr/>
          </p:nvGrpSpPr>
          <p:grpSpPr>
            <a:xfrm rot="2700000">
              <a:off x="3467100" y="3620403"/>
              <a:ext cx="152400" cy="152400"/>
              <a:chOff x="3467100" y="3620403"/>
              <a:chExt cx="152400" cy="152400"/>
            </a:xfrm>
            <a:grpFill/>
          </p:grpSpPr>
          <p:cxnSp>
            <p:nvCxnSpPr>
              <p:cNvPr id="72" name="직선 연결선 71">
                <a:extLst>
                  <a:ext uri="{FF2B5EF4-FFF2-40B4-BE49-F238E27FC236}">
                    <a16:creationId xmlns:a16="http://schemas.microsoft.com/office/drawing/2014/main" id="{59072516-AB5B-4615-9A91-06B60A0F556F}"/>
                  </a:ext>
                </a:extLst>
              </p:cNvPr>
              <p:cNvCxnSpPr/>
              <p:nvPr/>
            </p:nvCxnSpPr>
            <p:spPr bwMode="auto">
              <a:xfrm>
                <a:off x="3467100" y="3696603"/>
                <a:ext cx="15240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직선 연결선 72">
                <a:extLst>
                  <a:ext uri="{FF2B5EF4-FFF2-40B4-BE49-F238E27FC236}">
                    <a16:creationId xmlns:a16="http://schemas.microsoft.com/office/drawing/2014/main" id="{9AF745F1-222D-44C4-A0F6-39B657A66FE9}"/>
                  </a:ext>
                </a:extLst>
              </p:cNvPr>
              <p:cNvCxnSpPr/>
              <p:nvPr/>
            </p:nvCxnSpPr>
            <p:spPr bwMode="auto">
              <a:xfrm rot="5400000">
                <a:off x="3467100" y="3696603"/>
                <a:ext cx="15240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2ACF6FAE-1331-49C2-8AA7-D05CB0D65334}"/>
              </a:ext>
            </a:extLst>
          </p:cNvPr>
          <p:cNvCxnSpPr>
            <a:cxnSpLocks/>
            <a:stCxn id="70" idx="4"/>
          </p:cNvCxnSpPr>
          <p:nvPr/>
        </p:nvCxnSpPr>
        <p:spPr bwMode="auto">
          <a:xfrm flipH="1">
            <a:off x="10315396" y="4164289"/>
            <a:ext cx="0" cy="24201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083511D-3A94-45CD-973B-7A10B49A5B6A}"/>
              </a:ext>
            </a:extLst>
          </p:cNvPr>
          <p:cNvGrpSpPr/>
          <p:nvPr/>
        </p:nvGrpSpPr>
        <p:grpSpPr>
          <a:xfrm flipH="1">
            <a:off x="9914805" y="3398684"/>
            <a:ext cx="228600" cy="228600"/>
            <a:chOff x="3390900" y="3544203"/>
            <a:chExt cx="304800" cy="304800"/>
          </a:xfrm>
        </p:grpSpPr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96BE27CB-5C53-416F-A5F5-37AC2C77E33C}"/>
                </a:ext>
              </a:extLst>
            </p:cNvPr>
            <p:cNvSpPr/>
            <p:nvPr/>
          </p:nvSpPr>
          <p:spPr bwMode="auto">
            <a:xfrm>
              <a:off x="3390900" y="3544203"/>
              <a:ext cx="304800" cy="3048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 eaLnBrk="0" latinLnBrk="0" hangingPunct="0">
                <a:spcBef>
                  <a:spcPct val="50000"/>
                </a:spcBef>
                <a:buClr>
                  <a:schemeClr val="tx2"/>
                </a:buClr>
              </a:pPr>
              <a:endParaRPr lang="en-US" sz="1300" b="1">
                <a:latin typeface="Arial Narrow" panose="020B0606020202030204" pitchFamily="34" charset="0"/>
              </a:endParaRPr>
            </a:p>
          </p:txBody>
        </p: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C5234B0B-726D-464F-A072-F05394A9FA98}"/>
                </a:ext>
              </a:extLst>
            </p:cNvPr>
            <p:cNvGrpSpPr/>
            <p:nvPr/>
          </p:nvGrpSpPr>
          <p:grpSpPr>
            <a:xfrm rot="2700000">
              <a:off x="3467100" y="3620403"/>
              <a:ext cx="152400" cy="152400"/>
              <a:chOff x="3467100" y="3620403"/>
              <a:chExt cx="152400" cy="152400"/>
            </a:xfrm>
          </p:grpSpPr>
          <p:cxnSp>
            <p:nvCxnSpPr>
              <p:cNvPr id="78" name="직선 연결선 77">
                <a:extLst>
                  <a:ext uri="{FF2B5EF4-FFF2-40B4-BE49-F238E27FC236}">
                    <a16:creationId xmlns:a16="http://schemas.microsoft.com/office/drawing/2014/main" id="{75BA5E10-AA7B-40B7-AC1B-27DC18CDC6D7}"/>
                  </a:ext>
                </a:extLst>
              </p:cNvPr>
              <p:cNvCxnSpPr/>
              <p:nvPr/>
            </p:nvCxnSpPr>
            <p:spPr bwMode="auto">
              <a:xfrm>
                <a:off x="3467100" y="3696603"/>
                <a:ext cx="15240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직선 연결선 78">
                <a:extLst>
                  <a:ext uri="{FF2B5EF4-FFF2-40B4-BE49-F238E27FC236}">
                    <a16:creationId xmlns:a16="http://schemas.microsoft.com/office/drawing/2014/main" id="{9096DFF4-622F-473A-ABDD-F1377548F6DD}"/>
                  </a:ext>
                </a:extLst>
              </p:cNvPr>
              <p:cNvCxnSpPr/>
              <p:nvPr/>
            </p:nvCxnSpPr>
            <p:spPr bwMode="auto">
              <a:xfrm rot="5400000">
                <a:off x="3467100" y="3696603"/>
                <a:ext cx="15240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E2A4176-2F1C-4BC0-86DC-89ACA472ABBB}"/>
              </a:ext>
            </a:extLst>
          </p:cNvPr>
          <p:cNvCxnSpPr/>
          <p:nvPr/>
        </p:nvCxnSpPr>
        <p:spPr bwMode="auto">
          <a:xfrm flipH="1">
            <a:off x="10029105" y="3657765"/>
            <a:ext cx="0" cy="73622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EB1BC2AA-9B62-4E6B-97B9-603E67F2903D}"/>
              </a:ext>
            </a:extLst>
          </p:cNvPr>
          <p:cNvCxnSpPr/>
          <p:nvPr/>
        </p:nvCxnSpPr>
        <p:spPr bwMode="auto">
          <a:xfrm>
            <a:off x="10061150" y="4048856"/>
            <a:ext cx="13103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FCB0EE03-3187-4119-94B7-8DC934C07D08}"/>
              </a:ext>
            </a:extLst>
          </p:cNvPr>
          <p:cNvCxnSpPr>
            <a:cxnSpLocks/>
          </p:cNvCxnSpPr>
          <p:nvPr/>
        </p:nvCxnSpPr>
        <p:spPr bwMode="auto">
          <a:xfrm>
            <a:off x="9221206" y="3521891"/>
            <a:ext cx="67787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4F00F713-B986-456B-9D3B-D0E935BF6583}"/>
              </a:ext>
            </a:extLst>
          </p:cNvPr>
          <p:cNvCxnSpPr>
            <a:cxnSpLocks/>
          </p:cNvCxnSpPr>
          <p:nvPr/>
        </p:nvCxnSpPr>
        <p:spPr bwMode="auto">
          <a:xfrm>
            <a:off x="9221206" y="4036241"/>
            <a:ext cx="75129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5063118-F462-4B3C-9DA3-947EC2E81B27}"/>
              </a:ext>
            </a:extLst>
          </p:cNvPr>
          <p:cNvSpPr txBox="1"/>
          <p:nvPr/>
        </p:nvSpPr>
        <p:spPr>
          <a:xfrm flipH="1">
            <a:off x="11031943" y="3259495"/>
            <a:ext cx="508473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</a:rPr>
              <a:t>LNA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6C5FA0B-53C6-403D-AC92-4E17EF50EB55}"/>
              </a:ext>
            </a:extLst>
          </p:cNvPr>
          <p:cNvSpPr txBox="1"/>
          <p:nvPr/>
        </p:nvSpPr>
        <p:spPr>
          <a:xfrm flipH="1">
            <a:off x="9841270" y="3029567"/>
            <a:ext cx="113043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</a:rPr>
              <a:t>RX I-Q mixer</a:t>
            </a: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F2122465-FD31-42EF-948E-51DF49712D9F}"/>
              </a:ext>
            </a:extLst>
          </p:cNvPr>
          <p:cNvSpPr/>
          <p:nvPr/>
        </p:nvSpPr>
        <p:spPr bwMode="auto">
          <a:xfrm flipH="1">
            <a:off x="9757912" y="3341535"/>
            <a:ext cx="1110023" cy="92376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ko-KR" altLang="en-US" sz="1300" b="1">
              <a:latin typeface="Arial Narrow" panose="020B0606020202030204" pitchFamily="34" charset="0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8A834C3F-559F-450D-87EC-BF4C8F2BF8ED}"/>
              </a:ext>
            </a:extLst>
          </p:cNvPr>
          <p:cNvSpPr/>
          <p:nvPr/>
        </p:nvSpPr>
        <p:spPr bwMode="auto">
          <a:xfrm>
            <a:off x="6972619" y="3044954"/>
            <a:ext cx="3951964" cy="1655701"/>
          </a:xfrm>
          <a:prstGeom prst="rect">
            <a:avLst/>
          </a:prstGeom>
          <a:noFill/>
          <a:ln w="19050" cap="flat" cmpd="sng" algn="ctr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079DBF18-8298-4FD7-9079-535482B968FD}"/>
              </a:ext>
            </a:extLst>
          </p:cNvPr>
          <p:cNvSpPr/>
          <p:nvPr/>
        </p:nvSpPr>
        <p:spPr bwMode="auto">
          <a:xfrm>
            <a:off x="10998471" y="3044950"/>
            <a:ext cx="552954" cy="165570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8574362-4001-404D-ABD5-012D28014212}"/>
              </a:ext>
            </a:extLst>
          </p:cNvPr>
          <p:cNvSpPr txBox="1"/>
          <p:nvPr/>
        </p:nvSpPr>
        <p:spPr>
          <a:xfrm>
            <a:off x="7803097" y="4727076"/>
            <a:ext cx="170431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Inverted microstrip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EA67F2B-63D5-4CEA-A3D3-376785462290}"/>
              </a:ext>
            </a:extLst>
          </p:cNvPr>
          <p:cNvSpPr txBox="1"/>
          <p:nvPr/>
        </p:nvSpPr>
        <p:spPr>
          <a:xfrm>
            <a:off x="10533415" y="4727076"/>
            <a:ext cx="163057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Normal microstrip</a:t>
            </a:r>
          </a:p>
        </p:txBody>
      </p:sp>
      <p:sp>
        <p:nvSpPr>
          <p:cNvPr id="91" name="이등변 삼각형 90">
            <a:extLst>
              <a:ext uri="{FF2B5EF4-FFF2-40B4-BE49-F238E27FC236}">
                <a16:creationId xmlns:a16="http://schemas.microsoft.com/office/drawing/2014/main" id="{60848A84-4499-48C2-A705-B908EC3B75D7}"/>
              </a:ext>
            </a:extLst>
          </p:cNvPr>
          <p:cNvSpPr/>
          <p:nvPr/>
        </p:nvSpPr>
        <p:spPr bwMode="auto">
          <a:xfrm rot="10800000">
            <a:off x="9911920" y="4416025"/>
            <a:ext cx="243557" cy="204154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sp>
        <p:nvSpPr>
          <p:cNvPr id="92" name="이등변 삼각형 91">
            <a:extLst>
              <a:ext uri="{FF2B5EF4-FFF2-40B4-BE49-F238E27FC236}">
                <a16:creationId xmlns:a16="http://schemas.microsoft.com/office/drawing/2014/main" id="{40C25A21-4D84-4AED-B5A7-8746CBD7C704}"/>
              </a:ext>
            </a:extLst>
          </p:cNvPr>
          <p:cNvSpPr/>
          <p:nvPr/>
        </p:nvSpPr>
        <p:spPr bwMode="auto">
          <a:xfrm rot="10800000">
            <a:off x="10195900" y="4416025"/>
            <a:ext cx="243557" cy="204154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973E890D-FB2B-468E-A1F9-893DC5562AE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23501" y="4606767"/>
            <a:ext cx="0" cy="24201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25D230E2-277C-4D91-81A5-4AEC9D9ED8D3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38579" y="4606767"/>
            <a:ext cx="0" cy="24201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92817B81-F4E2-4B65-B9DD-2A53A6E4052E}"/>
              </a:ext>
            </a:extLst>
          </p:cNvPr>
          <p:cNvCxnSpPr/>
          <p:nvPr/>
        </p:nvCxnSpPr>
        <p:spPr bwMode="auto">
          <a:xfrm flipV="1">
            <a:off x="8086035" y="3375580"/>
            <a:ext cx="647611" cy="8020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8" name="Rectangle 29">
            <a:extLst>
              <a:ext uri="{FF2B5EF4-FFF2-40B4-BE49-F238E27FC236}">
                <a16:creationId xmlns:a16="http://schemas.microsoft.com/office/drawing/2014/main" id="{8A02A492-2318-45BF-853C-8977CFE321F7}"/>
              </a:ext>
            </a:extLst>
          </p:cNvPr>
          <p:cNvSpPr>
            <a:spLocks/>
          </p:cNvSpPr>
          <p:nvPr/>
        </p:nvSpPr>
        <p:spPr bwMode="auto">
          <a:xfrm>
            <a:off x="8916146" y="3342381"/>
            <a:ext cx="298331" cy="914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sz="1300" b="1" dirty="0">
                <a:latin typeface="Arial Narrow" panose="020B0606020202030204" pitchFamily="34" charset="0"/>
              </a:rPr>
              <a:t>0 </a:t>
            </a:r>
            <a:r>
              <a:rPr lang="en-US" sz="1300" b="1" baseline="30000" dirty="0">
                <a:latin typeface="Arial Narrow" panose="020B0606020202030204" pitchFamily="34" charset="0"/>
              </a:rPr>
              <a:t>o</a:t>
            </a:r>
            <a:endParaRPr lang="en-US" sz="1300" b="1" dirty="0">
              <a:latin typeface="Arial Narrow" panose="020B0606020202030204" pitchFamily="34" charset="0"/>
            </a:endParaRPr>
          </a:p>
          <a:p>
            <a:pPr algn="ctr"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 dirty="0">
              <a:latin typeface="Arial Narrow" panose="020B0606020202030204" pitchFamily="34" charset="0"/>
            </a:endParaRPr>
          </a:p>
          <a:p>
            <a:pPr algn="ctr"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sz="1300" b="1" dirty="0">
                <a:latin typeface="Arial Narrow" panose="020B0606020202030204" pitchFamily="34" charset="0"/>
              </a:rPr>
              <a:t>90 </a:t>
            </a:r>
            <a:r>
              <a:rPr lang="en-US" sz="1300" b="1" baseline="30000" dirty="0">
                <a:latin typeface="Arial Narrow" panose="020B0606020202030204" pitchFamily="34" charset="0"/>
              </a:rPr>
              <a:t>o</a:t>
            </a:r>
            <a:endParaRPr lang="en-US" sz="1300" b="1" dirty="0">
              <a:latin typeface="Arial Narrow" panose="020B0606020202030204" pitchFamily="34" charset="0"/>
            </a:endParaRPr>
          </a:p>
        </p:txBody>
      </p:sp>
      <p:cxnSp>
        <p:nvCxnSpPr>
          <p:cNvPr id="99" name="직선 화살표 연결선 98">
            <a:extLst>
              <a:ext uri="{FF2B5EF4-FFF2-40B4-BE49-F238E27FC236}">
                <a16:creationId xmlns:a16="http://schemas.microsoft.com/office/drawing/2014/main" id="{C5FA8751-E1A4-4FE8-81D5-5089C140CFD1}"/>
              </a:ext>
            </a:extLst>
          </p:cNvPr>
          <p:cNvCxnSpPr>
            <a:cxnSpLocks/>
          </p:cNvCxnSpPr>
          <p:nvPr/>
        </p:nvCxnSpPr>
        <p:spPr bwMode="auto">
          <a:xfrm>
            <a:off x="6518455" y="3799581"/>
            <a:ext cx="614991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B66176A5-F2F4-44A9-87C9-746521919D00}"/>
              </a:ext>
            </a:extLst>
          </p:cNvPr>
          <p:cNvCxnSpPr/>
          <p:nvPr/>
        </p:nvCxnSpPr>
        <p:spPr bwMode="auto">
          <a:xfrm>
            <a:off x="7870472" y="3799581"/>
            <a:ext cx="28575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5B2F6670-6C23-48E4-975F-20C499480937}"/>
              </a:ext>
            </a:extLst>
          </p:cNvPr>
          <p:cNvSpPr txBox="1"/>
          <p:nvPr/>
        </p:nvSpPr>
        <p:spPr>
          <a:xfrm>
            <a:off x="6326430" y="3451480"/>
            <a:ext cx="748923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</a:rPr>
              <a:t>25 GHz</a:t>
            </a:r>
            <a:r>
              <a:rPr lang="en-US" sz="1500" b="1" baseline="-25000" dirty="0">
                <a:latin typeface="Arial Narrow" panose="020B0606020202030204" pitchFamily="34" charset="0"/>
              </a:rPr>
              <a:t> </a:t>
            </a:r>
            <a:endParaRPr lang="en-US" sz="1500" b="1" dirty="0">
              <a:latin typeface="Arial Narrow" panose="020B0606020202030204" pitchFamily="34" charset="0"/>
            </a:endParaRPr>
          </a:p>
        </p:txBody>
      </p:sp>
      <p:sp>
        <p:nvSpPr>
          <p:cNvPr id="102" name="이등변 삼각형 101">
            <a:extLst>
              <a:ext uri="{FF2B5EF4-FFF2-40B4-BE49-F238E27FC236}">
                <a16:creationId xmlns:a16="http://schemas.microsoft.com/office/drawing/2014/main" id="{BAC39656-898C-4B83-89FF-EA0188D48A59}"/>
              </a:ext>
            </a:extLst>
          </p:cNvPr>
          <p:cNvSpPr/>
          <p:nvPr/>
        </p:nvSpPr>
        <p:spPr bwMode="auto">
          <a:xfrm rot="5400000">
            <a:off x="9385135" y="3403124"/>
            <a:ext cx="290454" cy="235367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BCFDA2DF-CBC4-4100-B60A-987334594C8A}"/>
              </a:ext>
            </a:extLst>
          </p:cNvPr>
          <p:cNvGrpSpPr/>
          <p:nvPr/>
        </p:nvGrpSpPr>
        <p:grpSpPr>
          <a:xfrm>
            <a:off x="7132178" y="3594005"/>
            <a:ext cx="839468" cy="406687"/>
            <a:chOff x="976494" y="4343400"/>
            <a:chExt cx="1119291" cy="542249"/>
          </a:xfrm>
        </p:grpSpPr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E420AD4D-6245-49BD-91E0-62151B95EEC2}"/>
                </a:ext>
              </a:extLst>
            </p:cNvPr>
            <p:cNvGrpSpPr/>
            <p:nvPr/>
          </p:nvGrpSpPr>
          <p:grpSpPr>
            <a:xfrm>
              <a:off x="976494" y="4352249"/>
              <a:ext cx="495585" cy="533400"/>
              <a:chOff x="976494" y="4352249"/>
              <a:chExt cx="495585" cy="533400"/>
            </a:xfrm>
          </p:grpSpPr>
          <p:sp>
            <p:nvSpPr>
              <p:cNvPr id="112" name="이등변 삼각형 111">
                <a:extLst>
                  <a:ext uri="{FF2B5EF4-FFF2-40B4-BE49-F238E27FC236}">
                    <a16:creationId xmlns:a16="http://schemas.microsoft.com/office/drawing/2014/main" id="{A8A8A77F-98AA-4DDC-B6AB-924E21319C72}"/>
                  </a:ext>
                </a:extLst>
              </p:cNvPr>
              <p:cNvSpPr/>
              <p:nvPr/>
            </p:nvSpPr>
            <p:spPr bwMode="auto">
              <a:xfrm rot="5400000">
                <a:off x="976779" y="4390349"/>
                <a:ext cx="533400" cy="457200"/>
              </a:xfrm>
              <a:prstGeom prst="triangl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eaLnBrk="0" latinLnBrk="0" hangingPunct="0">
                  <a:spcBef>
                    <a:spcPct val="50000"/>
                  </a:spcBef>
                  <a:buClr>
                    <a:schemeClr val="tx2"/>
                  </a:buClr>
                </a:pPr>
                <a:endParaRPr lang="en-US" sz="13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675FE4E-B028-453D-B13D-0CE2DD8F61F0}"/>
                  </a:ext>
                </a:extLst>
              </p:cNvPr>
              <p:cNvSpPr txBox="1"/>
              <p:nvPr/>
            </p:nvSpPr>
            <p:spPr>
              <a:xfrm>
                <a:off x="976494" y="4419854"/>
                <a:ext cx="447130" cy="38985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1300" b="1">
                    <a:latin typeface="Arial Narrow" panose="020B0606020202030204" pitchFamily="34" charset="0"/>
                  </a:rPr>
                  <a:t>x2</a:t>
                </a:r>
                <a:endParaRPr lang="en-US" sz="13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7DD6C2C2-90A5-4FD4-B531-EC41D6293169}"/>
                </a:ext>
              </a:extLst>
            </p:cNvPr>
            <p:cNvGrpSpPr/>
            <p:nvPr/>
          </p:nvGrpSpPr>
          <p:grpSpPr>
            <a:xfrm>
              <a:off x="1295400" y="4343400"/>
              <a:ext cx="495585" cy="533400"/>
              <a:chOff x="976494" y="4352249"/>
              <a:chExt cx="495585" cy="533400"/>
            </a:xfrm>
          </p:grpSpPr>
          <p:sp>
            <p:nvSpPr>
              <p:cNvPr id="110" name="이등변 삼각형 109">
                <a:extLst>
                  <a:ext uri="{FF2B5EF4-FFF2-40B4-BE49-F238E27FC236}">
                    <a16:creationId xmlns:a16="http://schemas.microsoft.com/office/drawing/2014/main" id="{BC70B1BD-CBEB-40F3-9823-0E36038D71DD}"/>
                  </a:ext>
                </a:extLst>
              </p:cNvPr>
              <p:cNvSpPr/>
              <p:nvPr/>
            </p:nvSpPr>
            <p:spPr bwMode="auto">
              <a:xfrm rot="5400000">
                <a:off x="976779" y="4390349"/>
                <a:ext cx="533400" cy="457200"/>
              </a:xfrm>
              <a:prstGeom prst="triangl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eaLnBrk="0" latinLnBrk="0" hangingPunct="0">
                  <a:spcBef>
                    <a:spcPct val="50000"/>
                  </a:spcBef>
                  <a:buClr>
                    <a:schemeClr val="tx2"/>
                  </a:buClr>
                </a:pPr>
                <a:endParaRPr lang="en-US" sz="13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29D3AC3-D388-4517-81D1-DCE85567DD61}"/>
                  </a:ext>
                </a:extLst>
              </p:cNvPr>
              <p:cNvSpPr txBox="1"/>
              <p:nvPr/>
            </p:nvSpPr>
            <p:spPr>
              <a:xfrm>
                <a:off x="976494" y="4419865"/>
                <a:ext cx="447130" cy="38985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x2</a:t>
                </a:r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6B7293B4-546B-4D04-8812-193237A332B0}"/>
                </a:ext>
              </a:extLst>
            </p:cNvPr>
            <p:cNvGrpSpPr/>
            <p:nvPr/>
          </p:nvGrpSpPr>
          <p:grpSpPr>
            <a:xfrm>
              <a:off x="1600200" y="4343400"/>
              <a:ext cx="495585" cy="533400"/>
              <a:chOff x="976494" y="4352249"/>
              <a:chExt cx="495585" cy="533400"/>
            </a:xfrm>
          </p:grpSpPr>
          <p:sp>
            <p:nvSpPr>
              <p:cNvPr id="108" name="이등변 삼각형 107">
                <a:extLst>
                  <a:ext uri="{FF2B5EF4-FFF2-40B4-BE49-F238E27FC236}">
                    <a16:creationId xmlns:a16="http://schemas.microsoft.com/office/drawing/2014/main" id="{2CBE501F-3593-4CE6-9FAD-CB69A409B36A}"/>
                  </a:ext>
                </a:extLst>
              </p:cNvPr>
              <p:cNvSpPr/>
              <p:nvPr/>
            </p:nvSpPr>
            <p:spPr bwMode="auto">
              <a:xfrm rot="5400000">
                <a:off x="976779" y="4390349"/>
                <a:ext cx="533400" cy="457200"/>
              </a:xfrm>
              <a:prstGeom prst="triangl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eaLnBrk="0" latinLnBrk="0" hangingPunct="0">
                  <a:spcBef>
                    <a:spcPct val="50000"/>
                  </a:spcBef>
                  <a:buClr>
                    <a:schemeClr val="tx2"/>
                  </a:buClr>
                </a:pPr>
                <a:endParaRPr lang="en-US" sz="13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A482CCD-0DA2-4724-990B-9DA5801F82D6}"/>
                  </a:ext>
                </a:extLst>
              </p:cNvPr>
              <p:cNvSpPr txBox="1"/>
              <p:nvPr/>
            </p:nvSpPr>
            <p:spPr>
              <a:xfrm>
                <a:off x="976494" y="4419865"/>
                <a:ext cx="447130" cy="38985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1300" b="1">
                    <a:latin typeface="Arial Narrow" panose="020B0606020202030204" pitchFamily="34" charset="0"/>
                  </a:rPr>
                  <a:t>x2</a:t>
                </a:r>
                <a:endParaRPr lang="en-US" sz="1300" b="1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114" name="Rectangle 29">
            <a:extLst>
              <a:ext uri="{FF2B5EF4-FFF2-40B4-BE49-F238E27FC236}">
                <a16:creationId xmlns:a16="http://schemas.microsoft.com/office/drawing/2014/main" id="{A198BEA2-D39F-44C4-8E21-6A9BFC62C805}"/>
              </a:ext>
            </a:extLst>
          </p:cNvPr>
          <p:cNvSpPr>
            <a:spLocks/>
          </p:cNvSpPr>
          <p:nvPr/>
        </p:nvSpPr>
        <p:spPr bwMode="auto">
          <a:xfrm>
            <a:off x="8134276" y="3527980"/>
            <a:ext cx="491319" cy="53789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sz="1300" b="1" dirty="0">
                <a:latin typeface="Arial Narrow" panose="020B0606020202030204" pitchFamily="34" charset="0"/>
              </a:rPr>
              <a:t>Phase</a:t>
            </a:r>
          </a:p>
          <a:p>
            <a:pPr algn="ctr"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r>
              <a:rPr lang="en-US" sz="1300" b="1" dirty="0">
                <a:latin typeface="Arial Narrow" panose="020B0606020202030204" pitchFamily="34" charset="0"/>
              </a:rPr>
              <a:t>Shifter</a:t>
            </a:r>
          </a:p>
        </p:txBody>
      </p: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6E5DE53A-B162-4263-A921-C113E2E37178}"/>
              </a:ext>
            </a:extLst>
          </p:cNvPr>
          <p:cNvCxnSpPr/>
          <p:nvPr/>
        </p:nvCxnSpPr>
        <p:spPr bwMode="auto">
          <a:xfrm>
            <a:off x="8625596" y="3797614"/>
            <a:ext cx="28575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B51BC9B-C577-49D3-B798-AE369F2E5775}"/>
              </a:ext>
            </a:extLst>
          </p:cNvPr>
          <p:cNvSpPr txBox="1"/>
          <p:nvPr/>
        </p:nvSpPr>
        <p:spPr>
          <a:xfrm>
            <a:off x="6972106" y="3065403"/>
            <a:ext cx="119776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LO multiplier </a:t>
            </a:r>
          </a:p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chain</a:t>
            </a:r>
          </a:p>
        </p:txBody>
      </p:sp>
      <p:sp>
        <p:nvSpPr>
          <p:cNvPr id="118" name="이등변 삼각형 117">
            <a:extLst>
              <a:ext uri="{FF2B5EF4-FFF2-40B4-BE49-F238E27FC236}">
                <a16:creationId xmlns:a16="http://schemas.microsoft.com/office/drawing/2014/main" id="{6FC1FA37-B3E0-421E-8DE4-5CD60B8828FC}"/>
              </a:ext>
            </a:extLst>
          </p:cNvPr>
          <p:cNvSpPr/>
          <p:nvPr/>
        </p:nvSpPr>
        <p:spPr bwMode="auto">
          <a:xfrm rot="5400000">
            <a:off x="9385135" y="3913076"/>
            <a:ext cx="290454" cy="235367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0" latinLnBrk="0" hangingPunct="0">
              <a:spcBef>
                <a:spcPct val="50000"/>
              </a:spcBef>
              <a:buClr>
                <a:schemeClr val="tx2"/>
              </a:buClr>
            </a:pPr>
            <a:endParaRPr lang="en-US" sz="1300" b="1">
              <a:latin typeface="Arial Narrow" panose="020B0606020202030204" pitchFamily="34" charset="0"/>
            </a:endParaRPr>
          </a:p>
        </p:txBody>
      </p:sp>
      <p:pic>
        <p:nvPicPr>
          <p:cNvPr id="119" name="그림 118">
            <a:extLst>
              <a:ext uri="{FF2B5EF4-FFF2-40B4-BE49-F238E27FC236}">
                <a16:creationId xmlns:a16="http://schemas.microsoft.com/office/drawing/2014/main" id="{424D7520-6E82-41FA-BC8B-1A5E6B81B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9" t="46296" r="10093" b="20885"/>
          <a:stretch/>
        </p:blipFill>
        <p:spPr>
          <a:xfrm>
            <a:off x="685800" y="1398431"/>
            <a:ext cx="5206928" cy="1494726"/>
          </a:xfrm>
          <a:prstGeom prst="rect">
            <a:avLst/>
          </a:prstGeom>
        </p:spPr>
      </p:pic>
      <p:pic>
        <p:nvPicPr>
          <p:cNvPr id="120" name="그림 119">
            <a:extLst>
              <a:ext uri="{FF2B5EF4-FFF2-40B4-BE49-F238E27FC236}">
                <a16:creationId xmlns:a16="http://schemas.microsoft.com/office/drawing/2014/main" id="{694BB80B-BCF1-4648-9DF2-569213607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47626" r="14227" b="17122"/>
          <a:stretch/>
        </p:blipFill>
        <p:spPr>
          <a:xfrm>
            <a:off x="7206909" y="1398431"/>
            <a:ext cx="4070691" cy="1494726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50325B2A-4935-4505-8321-F76C3C7E6700}"/>
              </a:ext>
            </a:extLst>
          </p:cNvPr>
          <p:cNvSpPr txBox="1"/>
          <p:nvPr/>
        </p:nvSpPr>
        <p:spPr>
          <a:xfrm>
            <a:off x="1412248" y="971080"/>
            <a:ext cx="34547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200 GHz direct-conversion TX</a:t>
            </a:r>
            <a:endParaRPr lang="ko-KR" altLang="en-US" b="1" baseline="-250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0AACD60-27CC-4D76-A7A8-8D6BBE2853F1}"/>
              </a:ext>
            </a:extLst>
          </p:cNvPr>
          <p:cNvSpPr txBox="1"/>
          <p:nvPr/>
        </p:nvSpPr>
        <p:spPr>
          <a:xfrm>
            <a:off x="7454590" y="971080"/>
            <a:ext cx="348044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200 GHz direct-conversion RX</a:t>
            </a:r>
            <a:endParaRPr lang="ko-KR" altLang="en-US" b="1" baseline="-25000" dirty="0"/>
          </a:p>
        </p:txBody>
      </p:sp>
      <p:sp>
        <p:nvSpPr>
          <p:cNvPr id="123" name="Content Placeholder 1">
            <a:extLst>
              <a:ext uri="{FF2B5EF4-FFF2-40B4-BE49-F238E27FC236}">
                <a16:creationId xmlns:a16="http://schemas.microsoft.com/office/drawing/2014/main" id="{7816389F-723A-4AD3-9C0E-A646F1BBB18A}"/>
              </a:ext>
            </a:extLst>
          </p:cNvPr>
          <p:cNvSpPr txBox="1">
            <a:spLocks/>
          </p:cNvSpPr>
          <p:nvPr/>
        </p:nvSpPr>
        <p:spPr>
          <a:xfrm>
            <a:off x="373655" y="5118820"/>
            <a:ext cx="11395255" cy="1324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ko-KR" sz="2400" dirty="0"/>
              <a:t>PA &amp; LNA: Normal microstrip for best PAE and lowest NF</a:t>
            </a:r>
          </a:p>
          <a:p>
            <a:pPr fontAlgn="auto">
              <a:spcAft>
                <a:spcPts val="0"/>
              </a:spcAft>
            </a:pPr>
            <a:r>
              <a:rPr lang="en-US" altLang="ko-KR" sz="2400" dirty="0"/>
              <a:t>Mixer, LO multiplier, phase shifter: Inverted microstrip for low-inductance ground</a:t>
            </a:r>
          </a:p>
          <a:p>
            <a:pPr fontAlgn="auto">
              <a:spcAft>
                <a:spcPts val="0"/>
              </a:spcAft>
            </a:pPr>
            <a:r>
              <a:rPr lang="en-US" altLang="ko-KR" sz="2400" dirty="0"/>
              <a:t>Integrated LO phase shifter enables phased-array operation of multiple ICs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2FCD4D4-29AA-47AE-AFC1-3811263E7922}"/>
              </a:ext>
            </a:extLst>
          </p:cNvPr>
          <p:cNvSpPr txBox="1"/>
          <p:nvPr/>
        </p:nvSpPr>
        <p:spPr>
          <a:xfrm>
            <a:off x="9937472" y="4811580"/>
            <a:ext cx="22794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</a:rPr>
              <a:t>I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44CBA46-4DD0-4084-9749-FA1946C08FCB}"/>
              </a:ext>
            </a:extLst>
          </p:cNvPr>
          <p:cNvSpPr txBox="1"/>
          <p:nvPr/>
        </p:nvSpPr>
        <p:spPr>
          <a:xfrm>
            <a:off x="10166072" y="4811580"/>
            <a:ext cx="30809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</a:rPr>
              <a:t>Q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5D40CD4-E415-4659-9ED9-315080F78172}"/>
              </a:ext>
            </a:extLst>
          </p:cNvPr>
          <p:cNvSpPr txBox="1"/>
          <p:nvPr/>
        </p:nvSpPr>
        <p:spPr>
          <a:xfrm>
            <a:off x="4308801" y="2614611"/>
            <a:ext cx="151836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Size: 2.9 x 0.75 mm</a:t>
            </a:r>
            <a:r>
              <a:rPr lang="en-US" altLang="ko-KR" sz="1100" b="1" baseline="30000" dirty="0"/>
              <a:t>2</a:t>
            </a:r>
            <a:endParaRPr lang="ko-KR" altLang="en-US" sz="1100" b="1" baseline="300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CBBA79D-DF0B-437B-96CC-7AD453C54F1A}"/>
              </a:ext>
            </a:extLst>
          </p:cNvPr>
          <p:cNvSpPr txBox="1"/>
          <p:nvPr/>
        </p:nvSpPr>
        <p:spPr>
          <a:xfrm>
            <a:off x="9685501" y="2608787"/>
            <a:ext cx="151836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Size: 2.3 x 0.85 mm</a:t>
            </a:r>
            <a:r>
              <a:rPr lang="en-US" altLang="ko-KR" sz="1100" b="1" baseline="30000" dirty="0"/>
              <a:t>2</a:t>
            </a:r>
            <a:endParaRPr lang="ko-KR" altLang="en-US" sz="1100" b="1" baseline="30000" dirty="0"/>
          </a:p>
        </p:txBody>
      </p:sp>
    </p:spTree>
    <p:extLst>
      <p:ext uri="{BB962C8B-B14F-4D97-AF65-F5344CB8AC3E}">
        <p14:creationId xmlns:p14="http://schemas.microsoft.com/office/powerpoint/2010/main" val="28801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B7704-4408-4EFC-A28D-0ADDE0E36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37A539-697B-473C-B49F-C4645A60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200 GHz PA Design</a:t>
            </a:r>
            <a:endParaRPr lang="ko-KR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050F6C1-FCC5-4266-ADB3-E8C130CF9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50" y="1700775"/>
            <a:ext cx="3344814" cy="44549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04DFE-4054-4C71-BB85-68C0DB4D5D9D}"/>
              </a:ext>
            </a:extLst>
          </p:cNvPr>
          <p:cNvSpPr txBox="1"/>
          <p:nvPr/>
        </p:nvSpPr>
        <p:spPr>
          <a:xfrm>
            <a:off x="1333780" y="1163105"/>
            <a:ext cx="16721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PA schematic</a:t>
            </a:r>
            <a:endParaRPr lang="ko-KR" altLang="en-US" b="1" baseline="-25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AB4F12-D040-4056-B74C-B77C169A6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0" t="25408" r="31100" b="24836"/>
          <a:stretch/>
        </p:blipFill>
        <p:spPr>
          <a:xfrm>
            <a:off x="6249620" y="1688892"/>
            <a:ext cx="2479108" cy="1497795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D795D3D-654A-474A-8347-DEC2237C0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915" y="3817010"/>
            <a:ext cx="8180265" cy="2530770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4-stage common-base w/ </a:t>
            </a:r>
            <a:r>
              <a:rPr lang="en-US" altLang="ko-KR" sz="2400" dirty="0" err="1"/>
              <a:t>C</a:t>
            </a:r>
            <a:r>
              <a:rPr lang="en-US" altLang="ko-KR" sz="2400" baseline="-25000" dirty="0" err="1"/>
              <a:t>base</a:t>
            </a:r>
            <a:endParaRPr lang="en-US" altLang="ko-KR" sz="2400" dirty="0"/>
          </a:p>
          <a:p>
            <a:pPr lvl="1"/>
            <a:r>
              <a:rPr lang="en-US" altLang="ko-KR" sz="2000" dirty="0"/>
              <a:t>Higher efficiency @OP1dB than common-emitter</a:t>
            </a:r>
          </a:p>
          <a:p>
            <a:pPr lvl="1"/>
            <a:r>
              <a:rPr lang="en-US" altLang="ko-KR" sz="2000" dirty="0"/>
              <a:t>Higher efficiency @OP1dB than common-base with no </a:t>
            </a:r>
            <a:r>
              <a:rPr lang="en-US" altLang="ko-KR" sz="2000" dirty="0" err="1"/>
              <a:t>C</a:t>
            </a:r>
            <a:r>
              <a:rPr lang="en-US" altLang="ko-KR" sz="2000" baseline="-25000" dirty="0" err="1"/>
              <a:t>base</a:t>
            </a:r>
            <a:endParaRPr lang="en-US" altLang="ko-KR" sz="2000" baseline="-25000" dirty="0"/>
          </a:p>
          <a:p>
            <a:r>
              <a:rPr lang="en-US" altLang="ko-KR" sz="2400" dirty="0"/>
              <a:t>Low-loss 2:1 combiner w/ a single </a:t>
            </a:r>
            <a:r>
              <a:rPr lang="el-GR" altLang="ko-KR" sz="2400" dirty="0"/>
              <a:t>λ</a:t>
            </a:r>
            <a:r>
              <a:rPr lang="en-US" altLang="ko-KR" sz="2400" dirty="0"/>
              <a:t>/4 line &amp; shunt L</a:t>
            </a:r>
          </a:p>
          <a:p>
            <a:r>
              <a:rPr lang="en-US" altLang="ko-KR" sz="2400" dirty="0"/>
              <a:t>Sim: </a:t>
            </a:r>
            <a:r>
              <a:rPr lang="en-US" altLang="ko-KR" sz="2400" dirty="0" err="1"/>
              <a:t>P</a:t>
            </a:r>
            <a:r>
              <a:rPr lang="en-US" altLang="ko-KR" sz="2400" baseline="-25000" dirty="0" err="1"/>
              <a:t>sat</a:t>
            </a:r>
            <a:r>
              <a:rPr lang="en-US" altLang="ko-KR" sz="2400" dirty="0"/>
              <a:t> = 17dBm@200GHz, S</a:t>
            </a:r>
            <a:r>
              <a:rPr lang="en-US" altLang="ko-KR" sz="2400" baseline="-25000" dirty="0"/>
              <a:t>21</a:t>
            </a:r>
            <a:r>
              <a:rPr lang="en-US" altLang="ko-KR" sz="2400" dirty="0"/>
              <a:t> &gt; 20dB, P</a:t>
            </a:r>
            <a:r>
              <a:rPr lang="en-US" altLang="ko-KR" sz="2400" baseline="-25000" dirty="0"/>
              <a:t>DC</a:t>
            </a:r>
            <a:r>
              <a:rPr lang="en-US" altLang="ko-KR" sz="2400" dirty="0"/>
              <a:t> = 450mW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ADF6C-DE8B-49DC-8172-AD4114FDDDEA}"/>
              </a:ext>
            </a:extLst>
          </p:cNvPr>
          <p:cNvSpPr txBox="1"/>
          <p:nvPr/>
        </p:nvSpPr>
        <p:spPr>
          <a:xfrm>
            <a:off x="6479313" y="3205661"/>
            <a:ext cx="207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Size: 850 x 550 </a:t>
            </a:r>
            <a:r>
              <a:rPr lang="el-GR" altLang="ko-KR" sz="1600" b="1" dirty="0"/>
              <a:t>μ</a:t>
            </a:r>
            <a:r>
              <a:rPr lang="en-US" altLang="ko-KR" sz="1600" b="1" dirty="0"/>
              <a:t>m</a:t>
            </a:r>
            <a:r>
              <a:rPr lang="en-US" altLang="ko-KR" sz="1600" b="1" baseline="30000" dirty="0"/>
              <a:t>2</a:t>
            </a:r>
            <a:endParaRPr lang="ko-KR" altLang="en-US" sz="1600" b="1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899F4-0A83-467C-9D94-2EB6421B9441}"/>
              </a:ext>
            </a:extLst>
          </p:cNvPr>
          <p:cNvSpPr txBox="1"/>
          <p:nvPr/>
        </p:nvSpPr>
        <p:spPr>
          <a:xfrm>
            <a:off x="6825695" y="1163105"/>
            <a:ext cx="12233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PA layout</a:t>
            </a:r>
            <a:endParaRPr lang="ko-KR" alt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11085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C09C70-3961-47DD-852A-048869E9E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40E9A-F033-4274-8DFB-B589A512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200 GHz LNA Design</a:t>
            </a:r>
            <a:endParaRPr lang="ko-KR" altLang="en-US" dirty="0"/>
          </a:p>
        </p:txBody>
      </p:sp>
      <p:pic>
        <p:nvPicPr>
          <p:cNvPr id="6" name="그림 3">
            <a:extLst>
              <a:ext uri="{FF2B5EF4-FFF2-40B4-BE49-F238E27FC236}">
                <a16:creationId xmlns:a16="http://schemas.microsoft.com/office/drawing/2014/main" id="{9EB3CED3-5227-4520-87EC-5643A5CC4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26" t="46292" r="27248" b="40962"/>
          <a:stretch/>
        </p:blipFill>
        <p:spPr>
          <a:xfrm rot="10800000">
            <a:off x="8630730" y="2046421"/>
            <a:ext cx="1920250" cy="1493529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14E3A76C-4B10-4535-A897-24BCFE7AA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4" b="13636"/>
          <a:stretch/>
        </p:blipFill>
        <p:spPr>
          <a:xfrm>
            <a:off x="3906915" y="1342026"/>
            <a:ext cx="3494855" cy="305006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06C8F4F-2540-4B49-905E-1C2FD4024BEF}"/>
              </a:ext>
            </a:extLst>
          </p:cNvPr>
          <p:cNvGrpSpPr>
            <a:grpSpLocks noChangeAspect="1"/>
          </p:cNvGrpSpPr>
          <p:nvPr/>
        </p:nvGrpSpPr>
        <p:grpSpPr>
          <a:xfrm>
            <a:off x="911325" y="1815990"/>
            <a:ext cx="1870589" cy="2207293"/>
            <a:chOff x="3906915" y="1623965"/>
            <a:chExt cx="2017891" cy="2381110"/>
          </a:xfrm>
        </p:grpSpPr>
        <p:pic>
          <p:nvPicPr>
            <p:cNvPr id="8" name="그림 5">
              <a:extLst>
                <a:ext uri="{FF2B5EF4-FFF2-40B4-BE49-F238E27FC236}">
                  <a16:creationId xmlns:a16="http://schemas.microsoft.com/office/drawing/2014/main" id="{B132B74E-019A-43E1-A297-9AD9525A0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7" t="9286" r="34205" b="16429"/>
            <a:stretch/>
          </p:blipFill>
          <p:spPr>
            <a:xfrm>
              <a:off x="3906915" y="1623965"/>
              <a:ext cx="2017891" cy="238111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3A594-B7CB-4660-833B-91ECBDDC0DEE}"/>
                </a:ext>
              </a:extLst>
            </p:cNvPr>
            <p:cNvSpPr/>
            <p:nvPr/>
          </p:nvSpPr>
          <p:spPr>
            <a:xfrm>
              <a:off x="5788760" y="3160165"/>
              <a:ext cx="136046" cy="307240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6A72F4-BCCB-437F-9A3A-DA8D2EB04E09}"/>
              </a:ext>
            </a:extLst>
          </p:cNvPr>
          <p:cNvSpPr txBox="1"/>
          <p:nvPr/>
        </p:nvSpPr>
        <p:spPr>
          <a:xfrm>
            <a:off x="1223577" y="1355130"/>
            <a:ext cx="15311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3-stage LNA</a:t>
            </a:r>
            <a:endParaRPr lang="ko-KR" altLang="en-US" b="1" baseline="-25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6B7187-C2D8-412B-8776-2513604CE0C1}"/>
              </a:ext>
            </a:extLst>
          </p:cNvPr>
          <p:cNvCxnSpPr/>
          <p:nvPr/>
        </p:nvCxnSpPr>
        <p:spPr>
          <a:xfrm flipV="1">
            <a:off x="2255500" y="1931205"/>
            <a:ext cx="1651415" cy="8833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79500A-0A93-4367-BF40-27302AA2F212}"/>
              </a:ext>
            </a:extLst>
          </p:cNvPr>
          <p:cNvCxnSpPr>
            <a:cxnSpLocks/>
          </p:cNvCxnSpPr>
          <p:nvPr/>
        </p:nvCxnSpPr>
        <p:spPr>
          <a:xfrm>
            <a:off x="2255500" y="3308718"/>
            <a:ext cx="2227490" cy="71456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A9812CB-7FBF-4C2F-A10D-898B094B18FC}"/>
              </a:ext>
            </a:extLst>
          </p:cNvPr>
          <p:cNvSpPr txBox="1"/>
          <p:nvPr/>
        </p:nvSpPr>
        <p:spPr>
          <a:xfrm>
            <a:off x="4296916" y="1316725"/>
            <a:ext cx="9925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1-stage</a:t>
            </a:r>
            <a:endParaRPr lang="ko-KR" altLang="en-US" b="1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09A973-E0F3-4ABE-BD66-5D68010704A4}"/>
              </a:ext>
            </a:extLst>
          </p:cNvPr>
          <p:cNvSpPr txBox="1"/>
          <p:nvPr/>
        </p:nvSpPr>
        <p:spPr>
          <a:xfrm>
            <a:off x="8476615" y="1446658"/>
            <a:ext cx="22663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3-stage LNA layout</a:t>
            </a:r>
            <a:endParaRPr lang="ko-KR" altLang="en-US" b="1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F05300-DCB5-4401-AE91-CB1B8F61A1C8}"/>
              </a:ext>
            </a:extLst>
          </p:cNvPr>
          <p:cNvSpPr txBox="1"/>
          <p:nvPr/>
        </p:nvSpPr>
        <p:spPr>
          <a:xfrm>
            <a:off x="8553183" y="3621025"/>
            <a:ext cx="207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Size: 350 x 250 </a:t>
            </a:r>
            <a:r>
              <a:rPr lang="el-GR" altLang="ko-KR" sz="1600" b="1" dirty="0"/>
              <a:t>μ</a:t>
            </a:r>
            <a:r>
              <a:rPr lang="en-US" altLang="ko-KR" sz="1600" b="1" dirty="0"/>
              <a:t>m</a:t>
            </a:r>
            <a:r>
              <a:rPr lang="en-US" altLang="ko-KR" sz="1600" b="1" baseline="30000" dirty="0"/>
              <a:t>2</a:t>
            </a:r>
            <a:endParaRPr lang="ko-KR" altLang="en-US" sz="1600" b="1" baseline="30000" dirty="0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6D5AB9EA-6B4D-4AF0-A7BC-DE5FBA9D0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04340"/>
            <a:ext cx="10972800" cy="1801075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3-stage common-base (CB)</a:t>
            </a:r>
          </a:p>
          <a:p>
            <a:r>
              <a:rPr lang="en-US" altLang="ko-KR" sz="2400" dirty="0"/>
              <a:t>Base cap. adjusted for simultaneous noise &amp; S</a:t>
            </a:r>
            <a:r>
              <a:rPr lang="en-US" altLang="ko-KR" sz="2400" baseline="-25000" dirty="0"/>
              <a:t>11</a:t>
            </a:r>
            <a:r>
              <a:rPr lang="en-US" altLang="ko-KR" sz="2400" dirty="0"/>
              <a:t> matching</a:t>
            </a:r>
          </a:p>
          <a:p>
            <a:r>
              <a:rPr lang="en-US" altLang="ko-KR" sz="2400" dirty="0"/>
              <a:t>Emitter length scaled for minimum input matching loss</a:t>
            </a:r>
          </a:p>
          <a:p>
            <a:r>
              <a:rPr lang="en-US" altLang="ko-KR" sz="2400" dirty="0"/>
              <a:t>Simulation: S</a:t>
            </a:r>
            <a:r>
              <a:rPr lang="en-US" altLang="ko-KR" sz="2400" baseline="-25000" dirty="0"/>
              <a:t>21</a:t>
            </a:r>
            <a:r>
              <a:rPr lang="en-US" altLang="ko-KR" sz="2400" dirty="0"/>
              <a:t> = 15dB, 3-dB BW = 35GHz, P</a:t>
            </a:r>
            <a:r>
              <a:rPr lang="en-US" altLang="ko-KR" sz="2400" baseline="-25000" dirty="0"/>
              <a:t>DC</a:t>
            </a:r>
            <a:r>
              <a:rPr lang="en-US" altLang="ko-KR" sz="2400" dirty="0"/>
              <a:t> = 14mW</a:t>
            </a:r>
          </a:p>
        </p:txBody>
      </p:sp>
    </p:spTree>
    <p:extLst>
      <p:ext uri="{BB962C8B-B14F-4D97-AF65-F5344CB8AC3E}">
        <p14:creationId xmlns:p14="http://schemas.microsoft.com/office/powerpoint/2010/main" val="357229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44AD385-09E0-4333-8B8E-EFDD7CCB8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9D2458A-B355-4686-8F62-33EAB5E8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Frequency Multiplier Design</a:t>
            </a:r>
          </a:p>
        </p:txBody>
      </p:sp>
      <p:sp>
        <p:nvSpPr>
          <p:cNvPr id="275" name="직사각형 274">
            <a:extLst>
              <a:ext uri="{FF2B5EF4-FFF2-40B4-BE49-F238E27FC236}">
                <a16:creationId xmlns:a16="http://schemas.microsoft.com/office/drawing/2014/main" id="{E25B1198-0953-446E-BAA9-21E05157EF02}"/>
              </a:ext>
            </a:extLst>
          </p:cNvPr>
          <p:cNvSpPr/>
          <p:nvPr/>
        </p:nvSpPr>
        <p:spPr bwMode="auto">
          <a:xfrm>
            <a:off x="3116824" y="1875779"/>
            <a:ext cx="662601" cy="4369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 Narrow" panose="020B0606020202030204" pitchFamily="34" charset="0"/>
              </a:rPr>
              <a:t>x2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76" name="직사각형 275">
            <a:extLst>
              <a:ext uri="{FF2B5EF4-FFF2-40B4-BE49-F238E27FC236}">
                <a16:creationId xmlns:a16="http://schemas.microsoft.com/office/drawing/2014/main" id="{85599BED-6EF2-4C07-9F1A-77E2E3CE620E}"/>
              </a:ext>
            </a:extLst>
          </p:cNvPr>
          <p:cNvSpPr/>
          <p:nvPr/>
        </p:nvSpPr>
        <p:spPr bwMode="auto">
          <a:xfrm>
            <a:off x="4604859" y="1875779"/>
            <a:ext cx="662601" cy="4369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 Narrow" panose="020B0606020202030204" pitchFamily="34" charset="0"/>
              </a:rPr>
              <a:t>x2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77" name="직사각형 276">
            <a:extLst>
              <a:ext uri="{FF2B5EF4-FFF2-40B4-BE49-F238E27FC236}">
                <a16:creationId xmlns:a16="http://schemas.microsoft.com/office/drawing/2014/main" id="{E6D21C3B-FA33-4F85-AE26-8B19AF9350A8}"/>
              </a:ext>
            </a:extLst>
          </p:cNvPr>
          <p:cNvSpPr/>
          <p:nvPr/>
        </p:nvSpPr>
        <p:spPr bwMode="auto">
          <a:xfrm>
            <a:off x="6092894" y="1875779"/>
            <a:ext cx="662601" cy="4369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 Narrow" panose="020B0606020202030204" pitchFamily="34" charset="0"/>
              </a:rPr>
              <a:t>x2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cxnSp>
        <p:nvCxnSpPr>
          <p:cNvPr id="278" name="직선 화살표 연결선 277">
            <a:extLst>
              <a:ext uri="{FF2B5EF4-FFF2-40B4-BE49-F238E27FC236}">
                <a16:creationId xmlns:a16="http://schemas.microsoft.com/office/drawing/2014/main" id="{FB5F6C69-4982-4050-8A23-52B26D974034}"/>
              </a:ext>
            </a:extLst>
          </p:cNvPr>
          <p:cNvCxnSpPr>
            <a:stCxn id="275" idx="3"/>
            <a:endCxn id="276" idx="1"/>
          </p:cNvCxnSpPr>
          <p:nvPr/>
        </p:nvCxnSpPr>
        <p:spPr bwMode="auto">
          <a:xfrm>
            <a:off x="3779425" y="2094263"/>
            <a:ext cx="825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9" name="직선 화살표 연결선 278">
            <a:extLst>
              <a:ext uri="{FF2B5EF4-FFF2-40B4-BE49-F238E27FC236}">
                <a16:creationId xmlns:a16="http://schemas.microsoft.com/office/drawing/2014/main" id="{6859955A-2746-46D5-8579-F0EA41D1E6ED}"/>
              </a:ext>
            </a:extLst>
          </p:cNvPr>
          <p:cNvCxnSpPr>
            <a:cxnSpLocks/>
            <a:endCxn id="277" idx="1"/>
          </p:cNvCxnSpPr>
          <p:nvPr/>
        </p:nvCxnSpPr>
        <p:spPr bwMode="auto">
          <a:xfrm flipV="1">
            <a:off x="5267460" y="2094263"/>
            <a:ext cx="825434" cy="45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Group 326">
            <a:extLst>
              <a:ext uri="{FF2B5EF4-FFF2-40B4-BE49-F238E27FC236}">
                <a16:creationId xmlns:a16="http://schemas.microsoft.com/office/drawing/2014/main" id="{9006B23D-3E07-4036-9AC1-514C8FB408B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178690" y="2007948"/>
            <a:ext cx="152400" cy="152400"/>
            <a:chOff x="3840" y="3504"/>
            <a:chExt cx="96" cy="96"/>
          </a:xfrm>
        </p:grpSpPr>
        <p:sp>
          <p:nvSpPr>
            <p:cNvPr id="281" name="Rectangle 327">
              <a:extLst>
                <a:ext uri="{FF2B5EF4-FFF2-40B4-BE49-F238E27FC236}">
                  <a16:creationId xmlns:a16="http://schemas.microsoft.com/office/drawing/2014/main" id="{24C8B60E-45E4-45CD-85BA-956B5E8F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504"/>
              <a:ext cx="96" cy="9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Line 328">
              <a:extLst>
                <a:ext uri="{FF2B5EF4-FFF2-40B4-BE49-F238E27FC236}">
                  <a16:creationId xmlns:a16="http://schemas.microsoft.com/office/drawing/2014/main" id="{BEFA8D07-329A-4FB6-85A0-2FB4AD092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3504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Line 329">
              <a:extLst>
                <a:ext uri="{FF2B5EF4-FFF2-40B4-BE49-F238E27FC236}">
                  <a16:creationId xmlns:a16="http://schemas.microsoft.com/office/drawing/2014/main" id="{FB68DA64-0E2E-444C-BCD7-18C53D8285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840" y="3504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84" name="직선 연결선 283">
            <a:extLst>
              <a:ext uri="{FF2B5EF4-FFF2-40B4-BE49-F238E27FC236}">
                <a16:creationId xmlns:a16="http://schemas.microsoft.com/office/drawing/2014/main" id="{D2A88A6C-CCDA-4DD1-9884-1F18DC0B80BB}"/>
              </a:ext>
            </a:extLst>
          </p:cNvPr>
          <p:cNvCxnSpPr>
            <a:cxnSpLocks/>
          </p:cNvCxnSpPr>
          <p:nvPr/>
        </p:nvCxnSpPr>
        <p:spPr bwMode="auto">
          <a:xfrm>
            <a:off x="2362200" y="2097484"/>
            <a:ext cx="73821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5" name="Group 326">
            <a:extLst>
              <a:ext uri="{FF2B5EF4-FFF2-40B4-BE49-F238E27FC236}">
                <a16:creationId xmlns:a16="http://schemas.microsoft.com/office/drawing/2014/main" id="{BFA43D1C-2508-48D9-8CEA-2EFDE1ADC84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479800" y="2007947"/>
            <a:ext cx="152400" cy="152400"/>
            <a:chOff x="3840" y="3504"/>
            <a:chExt cx="96" cy="96"/>
          </a:xfrm>
        </p:grpSpPr>
        <p:sp>
          <p:nvSpPr>
            <p:cNvPr id="286" name="Rectangle 327">
              <a:extLst>
                <a:ext uri="{FF2B5EF4-FFF2-40B4-BE49-F238E27FC236}">
                  <a16:creationId xmlns:a16="http://schemas.microsoft.com/office/drawing/2014/main" id="{FC0D7BAB-26EA-4549-8BDC-E9359854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504"/>
              <a:ext cx="96" cy="9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Line 328">
              <a:extLst>
                <a:ext uri="{FF2B5EF4-FFF2-40B4-BE49-F238E27FC236}">
                  <a16:creationId xmlns:a16="http://schemas.microsoft.com/office/drawing/2014/main" id="{9378E6E9-BF71-4701-9F4B-42925779EC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3504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Line 329">
              <a:extLst>
                <a:ext uri="{FF2B5EF4-FFF2-40B4-BE49-F238E27FC236}">
                  <a16:creationId xmlns:a16="http://schemas.microsoft.com/office/drawing/2014/main" id="{B498055D-C2AE-4EA3-A64D-4C93559247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840" y="3504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89" name="직선 연결선 288">
            <a:extLst>
              <a:ext uri="{FF2B5EF4-FFF2-40B4-BE49-F238E27FC236}">
                <a16:creationId xmlns:a16="http://schemas.microsoft.com/office/drawing/2014/main" id="{ED43B6E5-B4FB-4D5F-A58B-AB0D25ACAFB9}"/>
              </a:ext>
            </a:extLst>
          </p:cNvPr>
          <p:cNvCxnSpPr>
            <a:cxnSpLocks/>
            <a:endCxn id="286" idx="0"/>
          </p:cNvCxnSpPr>
          <p:nvPr/>
        </p:nvCxnSpPr>
        <p:spPr bwMode="auto">
          <a:xfrm>
            <a:off x="6771379" y="2084146"/>
            <a:ext cx="708421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9" name="Text Box 332">
            <a:extLst>
              <a:ext uri="{FF2B5EF4-FFF2-40B4-BE49-F238E27FC236}">
                <a16:creationId xmlns:a16="http://schemas.microsoft.com/office/drawing/2014/main" id="{7F76BBB3-F728-4AF6-BF9C-D7937A251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941" y="1510356"/>
            <a:ext cx="8483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200 GHz</a:t>
            </a:r>
            <a:endParaRPr lang="en-US" altLang="en-US" sz="1600" b="1" baseline="-25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0" name="Text Box 332">
            <a:extLst>
              <a:ext uri="{FF2B5EF4-FFF2-40B4-BE49-F238E27FC236}">
                <a16:creationId xmlns:a16="http://schemas.microsoft.com/office/drawing/2014/main" id="{FF9E9C33-D242-4FA6-A52C-302BD528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061" y="1513333"/>
            <a:ext cx="8483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100 GHz</a:t>
            </a:r>
            <a:endParaRPr lang="en-US" altLang="en-US" sz="1600" b="1" baseline="-25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1" name="Text Box 332">
            <a:extLst>
              <a:ext uri="{FF2B5EF4-FFF2-40B4-BE49-F238E27FC236}">
                <a16:creationId xmlns:a16="http://schemas.microsoft.com/office/drawing/2014/main" id="{66EEBDA6-BBF5-4818-BC4C-BA0FD1D3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979" y="1510356"/>
            <a:ext cx="7553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50 GHz</a:t>
            </a:r>
            <a:endParaRPr lang="en-US" altLang="en-US" sz="1600" b="1" baseline="-25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2" name="Text Box 332">
            <a:extLst>
              <a:ext uri="{FF2B5EF4-FFF2-40B4-BE49-F238E27FC236}">
                <a16:creationId xmlns:a16="http://schemas.microsoft.com/office/drawing/2014/main" id="{C100617E-D7A2-4337-82D3-37181899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450" y="1510356"/>
            <a:ext cx="7553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25 GHz</a:t>
            </a:r>
            <a:endParaRPr lang="en-US" altLang="en-US" sz="1600" b="1" baseline="-25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6" name="Content Placeholder 1">
            <a:extLst>
              <a:ext uri="{FF2B5EF4-FFF2-40B4-BE49-F238E27FC236}">
                <a16:creationId xmlns:a16="http://schemas.microsoft.com/office/drawing/2014/main" id="{172EA778-BF6D-4E7A-8D1F-22C343EC7204}"/>
              </a:ext>
            </a:extLst>
          </p:cNvPr>
          <p:cNvSpPr txBox="1">
            <a:spLocks/>
          </p:cNvSpPr>
          <p:nvPr/>
        </p:nvSpPr>
        <p:spPr>
          <a:xfrm>
            <a:off x="609600" y="4920748"/>
            <a:ext cx="10972800" cy="1503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ko-KR" sz="2400" dirty="0"/>
              <a:t>Cascade of three push-push </a:t>
            </a:r>
            <a:r>
              <a:rPr lang="en-US" altLang="ko-KR" sz="2400" dirty="0" err="1"/>
              <a:t>doublers</a:t>
            </a:r>
            <a:r>
              <a:rPr lang="en-US" altLang="ko-KR" sz="2400" dirty="0"/>
              <a:t> </a:t>
            </a:r>
            <a:r>
              <a:rPr lang="en-US" altLang="ko-KR" sz="2400" dirty="0">
                <a:sym typeface="Wingdings" panose="05000000000000000000" pitchFamily="2" charset="2"/>
              </a:rPr>
              <a:t> x8 LO multiplier</a:t>
            </a:r>
            <a:endParaRPr lang="en-US" altLang="ko-KR" sz="2400" dirty="0"/>
          </a:p>
          <a:p>
            <a:pPr fontAlgn="auto">
              <a:spcAft>
                <a:spcPts val="0"/>
              </a:spcAft>
            </a:pPr>
            <a:r>
              <a:rPr lang="en-US" altLang="ko-KR" sz="2400" dirty="0"/>
              <a:t>Capacitive emitter degeneration </a:t>
            </a:r>
            <a:r>
              <a:rPr lang="en-US" altLang="ko-KR" sz="2400" dirty="0">
                <a:sym typeface="Wingdings" panose="05000000000000000000" pitchFamily="2" charset="2"/>
              </a:rPr>
              <a:t> Operates with wider ranges of P</a:t>
            </a:r>
            <a:r>
              <a:rPr lang="en-US" altLang="ko-KR" sz="2400" baseline="-25000" dirty="0">
                <a:sym typeface="Wingdings" panose="05000000000000000000" pitchFamily="2" charset="2"/>
              </a:rPr>
              <a:t>in</a:t>
            </a:r>
            <a:endParaRPr lang="en-US" altLang="ko-KR" sz="2400" baseline="-25000" dirty="0"/>
          </a:p>
          <a:p>
            <a:pPr fontAlgn="auto">
              <a:spcAft>
                <a:spcPts val="0"/>
              </a:spcAft>
            </a:pPr>
            <a:r>
              <a:rPr lang="en-US" altLang="ko-KR" sz="2400" dirty="0"/>
              <a:t>Simulation: P</a:t>
            </a:r>
            <a:r>
              <a:rPr lang="en-US" altLang="ko-KR" sz="2400" baseline="-25000" dirty="0"/>
              <a:t>out</a:t>
            </a:r>
            <a:r>
              <a:rPr lang="en-US" altLang="ko-KR" sz="2400" dirty="0"/>
              <a:t> &gt; 0dBm for 180-230GHz (BW = 50GHz), P</a:t>
            </a:r>
            <a:r>
              <a:rPr lang="en-US" altLang="ko-KR" sz="2400" baseline="-25000" dirty="0"/>
              <a:t>DC</a:t>
            </a:r>
            <a:r>
              <a:rPr lang="en-US" altLang="ko-KR" sz="2400" dirty="0"/>
              <a:t> = 250mW</a:t>
            </a:r>
          </a:p>
        </p:txBody>
      </p:sp>
      <p:cxnSp>
        <p:nvCxnSpPr>
          <p:cNvPr id="308" name="직선 연결선 307">
            <a:extLst>
              <a:ext uri="{FF2B5EF4-FFF2-40B4-BE49-F238E27FC236}">
                <a16:creationId xmlns:a16="http://schemas.microsoft.com/office/drawing/2014/main" id="{6305C9A2-265C-4945-8302-FDE44B1C67F0}"/>
              </a:ext>
            </a:extLst>
          </p:cNvPr>
          <p:cNvCxnSpPr>
            <a:cxnSpLocks/>
          </p:cNvCxnSpPr>
          <p:nvPr/>
        </p:nvCxnSpPr>
        <p:spPr>
          <a:xfrm flipV="1">
            <a:off x="2524335" y="2355266"/>
            <a:ext cx="2035465" cy="50999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직선 연결선 308">
            <a:extLst>
              <a:ext uri="{FF2B5EF4-FFF2-40B4-BE49-F238E27FC236}">
                <a16:creationId xmlns:a16="http://schemas.microsoft.com/office/drawing/2014/main" id="{95223BEE-7D11-401F-9E35-AC14F9962880}"/>
              </a:ext>
            </a:extLst>
          </p:cNvPr>
          <p:cNvCxnSpPr>
            <a:cxnSpLocks/>
          </p:cNvCxnSpPr>
          <p:nvPr/>
        </p:nvCxnSpPr>
        <p:spPr>
          <a:xfrm flipH="1" flipV="1">
            <a:off x="5366306" y="2355266"/>
            <a:ext cx="2035464" cy="499873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" name="그림 309">
            <a:extLst>
              <a:ext uri="{FF2B5EF4-FFF2-40B4-BE49-F238E27FC236}">
                <a16:creationId xmlns:a16="http://schemas.microsoft.com/office/drawing/2014/main" id="{4AB5F539-8935-4D3C-B719-EB7724759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5018" r="25000" b="8710"/>
          <a:stretch/>
        </p:blipFill>
        <p:spPr>
          <a:xfrm>
            <a:off x="8899565" y="2052467"/>
            <a:ext cx="1987175" cy="1376533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C5C46241-6EEB-4A98-BA6A-35CC4E80E27E}"/>
              </a:ext>
            </a:extLst>
          </p:cNvPr>
          <p:cNvSpPr txBox="1"/>
          <p:nvPr/>
        </p:nvSpPr>
        <p:spPr>
          <a:xfrm>
            <a:off x="8899565" y="1547155"/>
            <a:ext cx="19543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Multiplier layout</a:t>
            </a:r>
            <a:endParaRPr lang="ko-KR" altLang="en-US" b="1" baseline="-25000" dirty="0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048DAFB-0290-4D69-A0AD-4CDFD6B9929C}"/>
              </a:ext>
            </a:extLst>
          </p:cNvPr>
          <p:cNvSpPr txBox="1"/>
          <p:nvPr/>
        </p:nvSpPr>
        <p:spPr>
          <a:xfrm>
            <a:off x="8822018" y="3512901"/>
            <a:ext cx="207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Size: 580 x 400 </a:t>
            </a:r>
            <a:r>
              <a:rPr lang="el-GR" altLang="ko-KR" sz="1600" b="1" dirty="0"/>
              <a:t>μ</a:t>
            </a:r>
            <a:r>
              <a:rPr lang="en-US" altLang="ko-KR" sz="1600" b="1" dirty="0"/>
              <a:t>m</a:t>
            </a:r>
            <a:r>
              <a:rPr lang="en-US" altLang="ko-KR" sz="1600" b="1" baseline="30000" dirty="0"/>
              <a:t>2</a:t>
            </a:r>
            <a:endParaRPr lang="ko-KR" altLang="en-US" sz="1600" b="1" baseline="30000" dirty="0"/>
          </a:p>
        </p:txBody>
      </p:sp>
      <p:pic>
        <p:nvPicPr>
          <p:cNvPr id="313" name="그림 312">
            <a:extLst>
              <a:ext uri="{FF2B5EF4-FFF2-40B4-BE49-F238E27FC236}">
                <a16:creationId xmlns:a16="http://schemas.microsoft.com/office/drawing/2014/main" id="{0DAE2CD5-BA20-4B9E-9368-6868B84F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70" y="2931341"/>
            <a:ext cx="5991180" cy="1841834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0C2BA3C8-9EA2-4241-A233-E3C5856C3C81}"/>
              </a:ext>
            </a:extLst>
          </p:cNvPr>
          <p:cNvSpPr txBox="1"/>
          <p:nvPr/>
        </p:nvSpPr>
        <p:spPr>
          <a:xfrm>
            <a:off x="3522865" y="1124700"/>
            <a:ext cx="31213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x8 LO multiplier schematic</a:t>
            </a:r>
            <a:endParaRPr lang="ko-KR" alt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138810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AD10E22-A8FB-4BFF-8256-F5A8E9401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60083C5-BCB6-4AA8-BB17-4F0A5FC9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</a:t>
            </a:r>
            <a:r>
              <a:rPr lang="en-US"/>
              <a:t>GHz LO Phase </a:t>
            </a:r>
            <a:r>
              <a:rPr lang="en-US" dirty="0"/>
              <a:t>Shifter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E5F09608-2014-40A5-A8B3-DB9F9429FB15}"/>
              </a:ext>
            </a:extLst>
          </p:cNvPr>
          <p:cNvSpPr>
            <a:spLocks/>
          </p:cNvSpPr>
          <p:nvPr/>
        </p:nvSpPr>
        <p:spPr bwMode="auto">
          <a:xfrm>
            <a:off x="1530967" y="1854395"/>
            <a:ext cx="921004" cy="1676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Tx/>
              <a:buNone/>
            </a:pPr>
            <a:r>
              <a:rPr lang="en-US" sz="1600" b="1" dirty="0">
                <a:uFillTx/>
              </a:rPr>
              <a:t>Lange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Tx/>
              <a:buNone/>
            </a:pPr>
            <a:r>
              <a:rPr lang="en-US" sz="1600" b="1" dirty="0"/>
              <a:t>coupler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D5F78052-B358-43D9-A077-E76654EE31D1}"/>
              </a:ext>
            </a:extLst>
          </p:cNvPr>
          <p:cNvSpPr>
            <a:spLocks/>
          </p:cNvSpPr>
          <p:nvPr/>
        </p:nvSpPr>
        <p:spPr bwMode="auto">
          <a:xfrm>
            <a:off x="4452702" y="1854395"/>
            <a:ext cx="1091082" cy="1676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Tx/>
              <a:buNone/>
            </a:pPr>
            <a:r>
              <a:rPr lang="en-US" sz="1600" b="1" dirty="0">
                <a:uFillTx/>
              </a:rPr>
              <a:t>I-Q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Tx/>
              <a:buNone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Vector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Tx/>
              <a:buNone/>
            </a:pPr>
            <a:r>
              <a:rPr lang="en-US" sz="1600" b="1" dirty="0"/>
              <a:t>Mod.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77068102-83E5-45D7-B978-BDF5F5F8BD5C}"/>
              </a:ext>
            </a:extLst>
          </p:cNvPr>
          <p:cNvSpPr>
            <a:spLocks/>
          </p:cNvSpPr>
          <p:nvPr/>
        </p:nvSpPr>
        <p:spPr bwMode="auto">
          <a:xfrm>
            <a:off x="6207730" y="2500578"/>
            <a:ext cx="748909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Tx/>
              <a:buNone/>
            </a:pPr>
            <a:r>
              <a:rPr lang="en-US" sz="1600" b="1" dirty="0" err="1">
                <a:uFillTx/>
              </a:rPr>
              <a:t>Balun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FC977C91-E635-4237-9217-DCB28A64649B}"/>
              </a:ext>
            </a:extLst>
          </p:cNvPr>
          <p:cNvCxnSpPr>
            <a:cxnSpLocks/>
          </p:cNvCxnSpPr>
          <p:nvPr/>
        </p:nvCxnSpPr>
        <p:spPr bwMode="auto">
          <a:xfrm>
            <a:off x="1206465" y="2677871"/>
            <a:ext cx="3048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200726-A5B7-40BC-A5A5-AC82FA7A9E06}"/>
              </a:ext>
            </a:extLst>
          </p:cNvPr>
          <p:cNvSpPr txBox="1">
            <a:spLocks/>
          </p:cNvSpPr>
          <p:nvPr/>
        </p:nvSpPr>
        <p:spPr>
          <a:xfrm>
            <a:off x="565680" y="250728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uFillTx/>
              </a:rPr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991AA-595B-489E-8209-EB26DDAB12EB}"/>
              </a:ext>
            </a:extLst>
          </p:cNvPr>
          <p:cNvSpPr txBox="1">
            <a:spLocks/>
          </p:cNvSpPr>
          <p:nvPr/>
        </p:nvSpPr>
        <p:spPr>
          <a:xfrm>
            <a:off x="2532715" y="1992532"/>
            <a:ext cx="437940" cy="235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>
                <a:uFillTx/>
              </a:rPr>
              <a:t>0 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2C8EB-382F-4C1E-B554-5A58F42DE4F8}"/>
              </a:ext>
            </a:extLst>
          </p:cNvPr>
          <p:cNvSpPr txBox="1">
            <a:spLocks/>
          </p:cNvSpPr>
          <p:nvPr/>
        </p:nvSpPr>
        <p:spPr>
          <a:xfrm>
            <a:off x="2495711" y="2961438"/>
            <a:ext cx="551754" cy="235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/>
              <a:t>90 °</a:t>
            </a:r>
            <a:endParaRPr lang="en-US" sz="1600" b="1" dirty="0">
              <a:uFillTx/>
            </a:endParaRPr>
          </a:p>
        </p:txBody>
      </p:sp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34A1DC78-7CB0-409C-B90F-F211506915C9}"/>
              </a:ext>
            </a:extLst>
          </p:cNvPr>
          <p:cNvCxnSpPr>
            <a:cxnSpLocks/>
          </p:cNvCxnSpPr>
          <p:nvPr/>
        </p:nvCxnSpPr>
        <p:spPr bwMode="auto">
          <a:xfrm>
            <a:off x="6959079" y="2682668"/>
            <a:ext cx="3048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B8F0BB-9F58-48BD-888A-275059041889}"/>
              </a:ext>
            </a:extLst>
          </p:cNvPr>
          <p:cNvSpPr txBox="1">
            <a:spLocks/>
          </p:cNvSpPr>
          <p:nvPr/>
        </p:nvSpPr>
        <p:spPr>
          <a:xfrm>
            <a:off x="7266319" y="2520792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uFillTx/>
              </a:rPr>
              <a:t>Output</a:t>
            </a:r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766E333F-06AF-45C0-8C33-4A0CE56DCADC}"/>
              </a:ext>
            </a:extLst>
          </p:cNvPr>
          <p:cNvCxnSpPr/>
          <p:nvPr/>
        </p:nvCxnSpPr>
        <p:spPr bwMode="auto">
          <a:xfrm flipV="1">
            <a:off x="4640336" y="3530795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CD65B6-8ECD-4EE7-B4CE-35D1BEE52585}"/>
              </a:ext>
            </a:extLst>
          </p:cNvPr>
          <p:cNvSpPr txBox="1">
            <a:spLocks/>
          </p:cNvSpPr>
          <p:nvPr/>
        </p:nvSpPr>
        <p:spPr>
          <a:xfrm>
            <a:off x="4199615" y="3897071"/>
            <a:ext cx="88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uFillTx/>
              </a:rPr>
              <a:t>Sign </a:t>
            </a:r>
          </a:p>
          <a:p>
            <a:pPr algn="ctr"/>
            <a:r>
              <a:rPr lang="en-US" sz="1600" b="1" dirty="0">
                <a:uFillTx/>
              </a:rPr>
              <a:t>control</a:t>
            </a:r>
          </a:p>
          <a:p>
            <a:pPr algn="ctr"/>
            <a:r>
              <a:rPr lang="en-US" sz="1600" b="1" dirty="0"/>
              <a:t>(I &amp; Q)</a:t>
            </a:r>
            <a:endParaRPr lang="en-US" sz="1600" b="1" dirty="0">
              <a:uFillTx/>
            </a:endParaRPr>
          </a:p>
        </p:txBody>
      </p:sp>
      <p:cxnSp>
        <p:nvCxnSpPr>
          <p:cNvPr id="21" name="Straight Arrow Connector 7">
            <a:extLst>
              <a:ext uri="{FF2B5EF4-FFF2-40B4-BE49-F238E27FC236}">
                <a16:creationId xmlns:a16="http://schemas.microsoft.com/office/drawing/2014/main" id="{EC57B3D6-02A5-49B6-91D8-0966117C398D}"/>
              </a:ext>
            </a:extLst>
          </p:cNvPr>
          <p:cNvCxnSpPr/>
          <p:nvPr/>
        </p:nvCxnSpPr>
        <p:spPr bwMode="auto">
          <a:xfrm flipV="1">
            <a:off x="5343879" y="3530795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8280BED-67EE-41FA-BF1B-8B7BF6E03795}"/>
              </a:ext>
            </a:extLst>
          </p:cNvPr>
          <p:cNvSpPr txBox="1">
            <a:spLocks/>
          </p:cNvSpPr>
          <p:nvPr/>
        </p:nvSpPr>
        <p:spPr>
          <a:xfrm>
            <a:off x="5018494" y="3891118"/>
            <a:ext cx="88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uFillTx/>
              </a:rPr>
              <a:t>Bias </a:t>
            </a:r>
          </a:p>
          <a:p>
            <a:pPr algn="ctr"/>
            <a:r>
              <a:rPr lang="en-US" sz="1600" b="1" dirty="0">
                <a:uFillTx/>
              </a:rPr>
              <a:t>control</a:t>
            </a:r>
          </a:p>
          <a:p>
            <a:pPr algn="ctr"/>
            <a:r>
              <a:rPr lang="en-US" sz="1600" b="1" dirty="0"/>
              <a:t>(I &amp; Q)</a:t>
            </a:r>
            <a:endParaRPr lang="en-US" sz="1600" b="1" dirty="0">
              <a:uFillTx/>
            </a:endParaRPr>
          </a:p>
        </p:txBody>
      </p:sp>
      <p:cxnSp>
        <p:nvCxnSpPr>
          <p:cNvPr id="23" name="Straight Arrow Connector 7">
            <a:extLst>
              <a:ext uri="{FF2B5EF4-FFF2-40B4-BE49-F238E27FC236}">
                <a16:creationId xmlns:a16="http://schemas.microsoft.com/office/drawing/2014/main" id="{15FB5AA5-2E95-4253-8D1F-A4EDF6D36A06}"/>
              </a:ext>
            </a:extLst>
          </p:cNvPr>
          <p:cNvCxnSpPr>
            <a:cxnSpLocks/>
          </p:cNvCxnSpPr>
          <p:nvPr/>
        </p:nvCxnSpPr>
        <p:spPr bwMode="auto">
          <a:xfrm>
            <a:off x="3777160" y="2116528"/>
            <a:ext cx="6639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7">
            <a:extLst>
              <a:ext uri="{FF2B5EF4-FFF2-40B4-BE49-F238E27FC236}">
                <a16:creationId xmlns:a16="http://schemas.microsoft.com/office/drawing/2014/main" id="{D41C72C4-2C12-4728-97FD-7F97E91E6E9D}"/>
              </a:ext>
            </a:extLst>
          </p:cNvPr>
          <p:cNvCxnSpPr>
            <a:cxnSpLocks/>
            <a:endCxn id="30" idx="1"/>
          </p:cNvCxnSpPr>
          <p:nvPr/>
        </p:nvCxnSpPr>
        <p:spPr bwMode="auto">
          <a:xfrm>
            <a:off x="2451970" y="2208947"/>
            <a:ext cx="58121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EB47B8F-0759-4226-8AD2-166A48C53EC8}"/>
              </a:ext>
            </a:extLst>
          </p:cNvPr>
          <p:cNvSpPr>
            <a:spLocks/>
          </p:cNvSpPr>
          <p:nvPr/>
        </p:nvSpPr>
        <p:spPr bwMode="auto">
          <a:xfrm>
            <a:off x="3033181" y="2018447"/>
            <a:ext cx="743979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Tx/>
              <a:buNone/>
            </a:pPr>
            <a:r>
              <a:rPr lang="en-US" sz="1600" b="1" dirty="0" err="1">
                <a:uFillTx/>
              </a:rPr>
              <a:t>Balun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0AE7368C-4C8D-49F7-A927-13841E4C2114}"/>
              </a:ext>
            </a:extLst>
          </p:cNvPr>
          <p:cNvSpPr>
            <a:spLocks/>
          </p:cNvSpPr>
          <p:nvPr/>
        </p:nvSpPr>
        <p:spPr bwMode="auto">
          <a:xfrm>
            <a:off x="3026862" y="3002893"/>
            <a:ext cx="743979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Tx/>
              <a:buNone/>
            </a:pPr>
            <a:r>
              <a:rPr lang="en-US" sz="1600" b="1" dirty="0" err="1">
                <a:uFillTx/>
              </a:rPr>
              <a:t>Balun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cxnSp>
        <p:nvCxnSpPr>
          <p:cNvPr id="34" name="Straight Arrow Connector 7">
            <a:extLst>
              <a:ext uri="{FF2B5EF4-FFF2-40B4-BE49-F238E27FC236}">
                <a16:creationId xmlns:a16="http://schemas.microsoft.com/office/drawing/2014/main" id="{7C6CBBB9-C2F9-4C7E-B55F-B6C2BCBC4D6E}"/>
              </a:ext>
            </a:extLst>
          </p:cNvPr>
          <p:cNvCxnSpPr>
            <a:cxnSpLocks/>
          </p:cNvCxnSpPr>
          <p:nvPr/>
        </p:nvCxnSpPr>
        <p:spPr bwMode="auto">
          <a:xfrm>
            <a:off x="2450457" y="3191868"/>
            <a:ext cx="58121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7">
            <a:extLst>
              <a:ext uri="{FF2B5EF4-FFF2-40B4-BE49-F238E27FC236}">
                <a16:creationId xmlns:a16="http://schemas.microsoft.com/office/drawing/2014/main" id="{CCEF97AC-482B-48D1-B95E-7C602C18E433}"/>
              </a:ext>
            </a:extLst>
          </p:cNvPr>
          <p:cNvCxnSpPr>
            <a:cxnSpLocks/>
          </p:cNvCxnSpPr>
          <p:nvPr/>
        </p:nvCxnSpPr>
        <p:spPr bwMode="auto">
          <a:xfrm>
            <a:off x="3777160" y="2268928"/>
            <a:ext cx="6639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7">
            <a:extLst>
              <a:ext uri="{FF2B5EF4-FFF2-40B4-BE49-F238E27FC236}">
                <a16:creationId xmlns:a16="http://schemas.microsoft.com/office/drawing/2014/main" id="{2FA3131C-E22C-4001-A60A-8D3EE06409D5}"/>
              </a:ext>
            </a:extLst>
          </p:cNvPr>
          <p:cNvCxnSpPr>
            <a:cxnSpLocks/>
          </p:cNvCxnSpPr>
          <p:nvPr/>
        </p:nvCxnSpPr>
        <p:spPr bwMode="auto">
          <a:xfrm>
            <a:off x="3777160" y="3116278"/>
            <a:ext cx="6639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7">
            <a:extLst>
              <a:ext uri="{FF2B5EF4-FFF2-40B4-BE49-F238E27FC236}">
                <a16:creationId xmlns:a16="http://schemas.microsoft.com/office/drawing/2014/main" id="{C40CE9D5-5CA6-4A53-89C5-09796EDCFD78}"/>
              </a:ext>
            </a:extLst>
          </p:cNvPr>
          <p:cNvCxnSpPr>
            <a:cxnSpLocks/>
          </p:cNvCxnSpPr>
          <p:nvPr/>
        </p:nvCxnSpPr>
        <p:spPr bwMode="auto">
          <a:xfrm>
            <a:off x="3777160" y="3268678"/>
            <a:ext cx="6639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7">
            <a:extLst>
              <a:ext uri="{FF2B5EF4-FFF2-40B4-BE49-F238E27FC236}">
                <a16:creationId xmlns:a16="http://schemas.microsoft.com/office/drawing/2014/main" id="{C5993E9B-CB20-4B52-8AA8-FF644F2F1206}"/>
              </a:ext>
            </a:extLst>
          </p:cNvPr>
          <p:cNvCxnSpPr>
            <a:cxnSpLocks/>
          </p:cNvCxnSpPr>
          <p:nvPr/>
        </p:nvCxnSpPr>
        <p:spPr bwMode="auto">
          <a:xfrm>
            <a:off x="5543790" y="2615793"/>
            <a:ext cx="6639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7">
            <a:extLst>
              <a:ext uri="{FF2B5EF4-FFF2-40B4-BE49-F238E27FC236}">
                <a16:creationId xmlns:a16="http://schemas.microsoft.com/office/drawing/2014/main" id="{DACDADA7-44E3-4E8F-87C1-6305ECD4A687}"/>
              </a:ext>
            </a:extLst>
          </p:cNvPr>
          <p:cNvCxnSpPr>
            <a:cxnSpLocks/>
          </p:cNvCxnSpPr>
          <p:nvPr/>
        </p:nvCxnSpPr>
        <p:spPr bwMode="auto">
          <a:xfrm>
            <a:off x="5543790" y="2768193"/>
            <a:ext cx="6639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1" name="그림 40">
            <a:extLst>
              <a:ext uri="{FF2B5EF4-FFF2-40B4-BE49-F238E27FC236}">
                <a16:creationId xmlns:a16="http://schemas.microsoft.com/office/drawing/2014/main" id="{A2A95DB5-B183-4483-8D5E-AE66E7618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5" t="14445" r="37813" b="6989"/>
          <a:stretch/>
        </p:blipFill>
        <p:spPr>
          <a:xfrm>
            <a:off x="8876131" y="1906593"/>
            <a:ext cx="1486360" cy="186817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DEEC193-2F37-40F7-B76E-6A463FFDACBB}"/>
              </a:ext>
            </a:extLst>
          </p:cNvPr>
          <p:cNvSpPr txBox="1"/>
          <p:nvPr/>
        </p:nvSpPr>
        <p:spPr>
          <a:xfrm>
            <a:off x="2977976" y="1316725"/>
            <a:ext cx="28264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Phase shifter schematic</a:t>
            </a:r>
            <a:endParaRPr lang="ko-KR" altLang="en-US" b="1" baseline="-25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AE338B-342E-4318-BD89-4897BCBC563E}"/>
              </a:ext>
            </a:extLst>
          </p:cNvPr>
          <p:cNvSpPr txBox="1"/>
          <p:nvPr/>
        </p:nvSpPr>
        <p:spPr>
          <a:xfrm>
            <a:off x="8480646" y="1439031"/>
            <a:ext cx="23775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Phase shifter layout</a:t>
            </a:r>
            <a:endParaRPr lang="ko-KR" altLang="en-US" b="1" baseline="-25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25231C-1F50-4CFC-A597-7F045605EDEA}"/>
              </a:ext>
            </a:extLst>
          </p:cNvPr>
          <p:cNvSpPr txBox="1"/>
          <p:nvPr/>
        </p:nvSpPr>
        <p:spPr>
          <a:xfrm>
            <a:off x="8672671" y="3858546"/>
            <a:ext cx="207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Size: 300 x 400 </a:t>
            </a:r>
            <a:r>
              <a:rPr lang="el-GR" altLang="ko-KR" sz="1600" b="1" dirty="0"/>
              <a:t>μ</a:t>
            </a:r>
            <a:r>
              <a:rPr lang="en-US" altLang="ko-KR" sz="1600" b="1" dirty="0"/>
              <a:t>m</a:t>
            </a:r>
            <a:r>
              <a:rPr lang="en-US" altLang="ko-KR" sz="1600" b="1" baseline="30000" dirty="0"/>
              <a:t>2</a:t>
            </a:r>
            <a:endParaRPr lang="ko-KR" altLang="en-US" sz="1600" b="1" baseline="30000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73C3CFE0-F37F-461C-BCE2-5E7B23B643CE}"/>
              </a:ext>
            </a:extLst>
          </p:cNvPr>
          <p:cNvSpPr txBox="1">
            <a:spLocks/>
          </p:cNvSpPr>
          <p:nvPr/>
        </p:nvSpPr>
        <p:spPr>
          <a:xfrm>
            <a:off x="450465" y="4888390"/>
            <a:ext cx="11367880" cy="1503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ko-KR" sz="2400" dirty="0"/>
              <a:t>Vector-modulator-based phase shifter</a:t>
            </a:r>
          </a:p>
          <a:p>
            <a:pPr fontAlgn="auto">
              <a:spcAft>
                <a:spcPts val="0"/>
              </a:spcAft>
            </a:pPr>
            <a:r>
              <a:rPr lang="en-US" altLang="ko-KR" sz="2400" dirty="0"/>
              <a:t>Wideband operation by using Lange coupler</a:t>
            </a:r>
            <a:endParaRPr lang="en-US" altLang="ko-KR" sz="2400" baseline="-25000" dirty="0"/>
          </a:p>
          <a:p>
            <a:pPr fontAlgn="auto">
              <a:spcAft>
                <a:spcPts val="0"/>
              </a:spcAft>
            </a:pPr>
            <a:r>
              <a:rPr lang="en-US" altLang="ko-KR" sz="2400" dirty="0"/>
              <a:t>Sim: I/Q phase error &lt; 2deg, mag. error &lt; 0.3dB for 170-250GHz, P</a:t>
            </a:r>
            <a:r>
              <a:rPr lang="en-US" altLang="ko-KR" sz="2400" baseline="-25000" dirty="0"/>
              <a:t>DC</a:t>
            </a:r>
            <a:r>
              <a:rPr lang="en-US" altLang="ko-KR" sz="2400" dirty="0"/>
              <a:t> = 100mW</a:t>
            </a:r>
          </a:p>
        </p:txBody>
      </p:sp>
    </p:spTree>
    <p:extLst>
      <p:ext uri="{BB962C8B-B14F-4D97-AF65-F5344CB8AC3E}">
        <p14:creationId xmlns:p14="http://schemas.microsoft.com/office/powerpoint/2010/main" val="214145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DC120-41E9-441B-986B-00EF61FD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9A0A6-DDCB-4E88-9126-CF47EEA2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Transmitter Testing Setup</a:t>
            </a:r>
            <a:endParaRPr lang="ko-KR" altLang="en-US" dirty="0"/>
          </a:p>
        </p:txBody>
      </p:sp>
      <p:pic>
        <p:nvPicPr>
          <p:cNvPr id="66" name="Picture 65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C5DAF74D-EF61-4045-B990-7BBE254898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r="21435" b="46479"/>
          <a:stretch/>
        </p:blipFill>
        <p:spPr>
          <a:xfrm rot="10800000">
            <a:off x="335251" y="3160165"/>
            <a:ext cx="5527844" cy="3264425"/>
          </a:xfrm>
          <a:prstGeom prst="rect">
            <a:avLst/>
          </a:prstGeom>
        </p:spPr>
      </p:pic>
      <p:sp>
        <p:nvSpPr>
          <p:cNvPr id="67" name="Oval 4">
            <a:extLst>
              <a:ext uri="{FF2B5EF4-FFF2-40B4-BE49-F238E27FC236}">
                <a16:creationId xmlns:a16="http://schemas.microsoft.com/office/drawing/2014/main" id="{03A1D3B9-03CB-4D76-8306-9DF54836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900" y="1901095"/>
            <a:ext cx="762000" cy="363545"/>
          </a:xfrm>
          <a:prstGeom prst="ellips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200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B42879D8-D16E-4D89-A68E-5C23C0DDDD60}"/>
              </a:ext>
            </a:extLst>
          </p:cNvPr>
          <p:cNvSpPr>
            <a:spLocks/>
          </p:cNvSpPr>
          <p:nvPr/>
        </p:nvSpPr>
        <p:spPr bwMode="auto">
          <a:xfrm flipH="1">
            <a:off x="4253300" y="1837595"/>
            <a:ext cx="959385" cy="258532"/>
          </a:xfrm>
          <a:custGeom>
            <a:avLst/>
            <a:gdLst>
              <a:gd name="T0" fmla="*/ 0 w 288"/>
              <a:gd name="T1" fmla="*/ 0 h 96"/>
              <a:gd name="T2" fmla="*/ 192 w 288"/>
              <a:gd name="T3" fmla="*/ 0 h 96"/>
              <a:gd name="T4" fmla="*/ 288 w 28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96">
                <a:moveTo>
                  <a:pt x="0" y="0"/>
                </a:moveTo>
                <a:lnTo>
                  <a:pt x="192" y="0"/>
                </a:lnTo>
                <a:lnTo>
                  <a:pt x="288" y="9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id="{4CF8E46D-6B5D-4B44-A0FB-7DAD451DF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83" y="1476899"/>
            <a:ext cx="782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33CC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RF out</a:t>
            </a:r>
          </a:p>
        </p:txBody>
      </p:sp>
      <p:sp>
        <p:nvSpPr>
          <p:cNvPr id="70" name="Text Box 11">
            <a:extLst>
              <a:ext uri="{FF2B5EF4-FFF2-40B4-BE49-F238E27FC236}">
                <a16:creationId xmlns:a16="http://schemas.microsoft.com/office/drawing/2014/main" id="{0E7E5E51-B41E-44E9-8174-80DA42ED9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485" y="2321809"/>
            <a:ext cx="9332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b="1" dirty="0">
                <a:solidFill>
                  <a:srgbClr val="0033CC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200 GHz</a:t>
            </a:r>
          </a:p>
          <a:p>
            <a:pPr algn="ctr" eaLnBrk="0" hangingPunct="0"/>
            <a:r>
              <a:rPr lang="en-US" altLang="en-US" b="1" dirty="0">
                <a:solidFill>
                  <a:srgbClr val="0033CC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TX IC</a:t>
            </a:r>
          </a:p>
        </p:txBody>
      </p:sp>
      <p:sp>
        <p:nvSpPr>
          <p:cNvPr id="71" name="Line 12">
            <a:extLst>
              <a:ext uri="{FF2B5EF4-FFF2-40B4-BE49-F238E27FC236}">
                <a16:creationId xmlns:a16="http://schemas.microsoft.com/office/drawing/2014/main" id="{51D6F4A4-AA4E-4311-85BB-E51C948CE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0050" y="1849722"/>
            <a:ext cx="123541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72" name="Freeform 13">
            <a:extLst>
              <a:ext uri="{FF2B5EF4-FFF2-40B4-BE49-F238E27FC236}">
                <a16:creationId xmlns:a16="http://schemas.microsoft.com/office/drawing/2014/main" id="{E0E3960E-3198-4C82-9B30-527DD9D05642}"/>
              </a:ext>
            </a:extLst>
          </p:cNvPr>
          <p:cNvSpPr>
            <a:spLocks/>
          </p:cNvSpPr>
          <p:nvPr/>
        </p:nvSpPr>
        <p:spPr bwMode="auto">
          <a:xfrm>
            <a:off x="3262700" y="1837595"/>
            <a:ext cx="685800" cy="258532"/>
          </a:xfrm>
          <a:custGeom>
            <a:avLst/>
            <a:gdLst>
              <a:gd name="T0" fmla="*/ 0 w 288"/>
              <a:gd name="T1" fmla="*/ 0 h 96"/>
              <a:gd name="T2" fmla="*/ 192 w 288"/>
              <a:gd name="T3" fmla="*/ 0 h 96"/>
              <a:gd name="T4" fmla="*/ 288 w 28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96">
                <a:moveTo>
                  <a:pt x="0" y="0"/>
                </a:moveTo>
                <a:lnTo>
                  <a:pt x="192" y="0"/>
                </a:lnTo>
                <a:lnTo>
                  <a:pt x="288" y="9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200"/>
          </a:p>
        </p:txBody>
      </p:sp>
      <p:sp>
        <p:nvSpPr>
          <p:cNvPr id="73" name="Line 16">
            <a:extLst>
              <a:ext uri="{FF2B5EF4-FFF2-40B4-BE49-F238E27FC236}">
                <a16:creationId xmlns:a16="http://schemas.microsoft.com/office/drawing/2014/main" id="{868E1B2A-A65B-4710-9DE7-BDDCB12CF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4150" y="1837595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200"/>
          </a:p>
        </p:txBody>
      </p:sp>
      <p:sp>
        <p:nvSpPr>
          <p:cNvPr id="74" name="Text Box 17">
            <a:extLst>
              <a:ext uri="{FF2B5EF4-FFF2-40B4-BE49-F238E27FC236}">
                <a16:creationId xmlns:a16="http://schemas.microsoft.com/office/drawing/2014/main" id="{0AA26310-5420-4EE4-A608-7EBF3BBDC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30" y="2155446"/>
            <a:ext cx="1426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25.6 GHz (LO)</a:t>
            </a:r>
          </a:p>
        </p:txBody>
      </p:sp>
      <p:sp>
        <p:nvSpPr>
          <p:cNvPr id="75" name="Freeform 18">
            <a:extLst>
              <a:ext uri="{FF2B5EF4-FFF2-40B4-BE49-F238E27FC236}">
                <a16:creationId xmlns:a16="http://schemas.microsoft.com/office/drawing/2014/main" id="{63F84EF7-C80B-4194-9084-6C8A089287E4}"/>
              </a:ext>
            </a:extLst>
          </p:cNvPr>
          <p:cNvSpPr>
            <a:spLocks/>
          </p:cNvSpPr>
          <p:nvPr/>
        </p:nvSpPr>
        <p:spPr bwMode="auto">
          <a:xfrm>
            <a:off x="3218250" y="1901095"/>
            <a:ext cx="685800" cy="258532"/>
          </a:xfrm>
          <a:custGeom>
            <a:avLst/>
            <a:gdLst>
              <a:gd name="T0" fmla="*/ 0 w 288"/>
              <a:gd name="T1" fmla="*/ 0 h 96"/>
              <a:gd name="T2" fmla="*/ 192 w 288"/>
              <a:gd name="T3" fmla="*/ 0 h 96"/>
              <a:gd name="T4" fmla="*/ 288 w 28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96">
                <a:moveTo>
                  <a:pt x="0" y="0"/>
                </a:moveTo>
                <a:lnTo>
                  <a:pt x="192" y="0"/>
                </a:lnTo>
                <a:lnTo>
                  <a:pt x="288" y="9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200"/>
          </a:p>
        </p:txBody>
      </p:sp>
      <p:sp>
        <p:nvSpPr>
          <p:cNvPr id="76" name="Freeform 21">
            <a:extLst>
              <a:ext uri="{FF2B5EF4-FFF2-40B4-BE49-F238E27FC236}">
                <a16:creationId xmlns:a16="http://schemas.microsoft.com/office/drawing/2014/main" id="{8BBE9D4D-9205-4E19-B34F-FA1260A3B93F}"/>
              </a:ext>
            </a:extLst>
          </p:cNvPr>
          <p:cNvSpPr>
            <a:spLocks/>
          </p:cNvSpPr>
          <p:nvPr/>
        </p:nvSpPr>
        <p:spPr bwMode="auto">
          <a:xfrm>
            <a:off x="2750221" y="1744027"/>
            <a:ext cx="620429" cy="93567"/>
          </a:xfrm>
          <a:custGeom>
            <a:avLst/>
            <a:gdLst>
              <a:gd name="T0" fmla="*/ 0 w 288"/>
              <a:gd name="T1" fmla="*/ 0 h 192"/>
              <a:gd name="T2" fmla="*/ 144 w 288"/>
              <a:gd name="T3" fmla="*/ 0 h 192"/>
              <a:gd name="T4" fmla="*/ 144 w 288"/>
              <a:gd name="T5" fmla="*/ 192 h 192"/>
              <a:gd name="T6" fmla="*/ 288 w 288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192">
                <a:moveTo>
                  <a:pt x="0" y="0"/>
                </a:moveTo>
                <a:lnTo>
                  <a:pt x="144" y="0"/>
                </a:lnTo>
                <a:lnTo>
                  <a:pt x="144" y="192"/>
                </a:lnTo>
                <a:lnTo>
                  <a:pt x="288" y="19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77" name="Freeform 22">
            <a:extLst>
              <a:ext uri="{FF2B5EF4-FFF2-40B4-BE49-F238E27FC236}">
                <a16:creationId xmlns:a16="http://schemas.microsoft.com/office/drawing/2014/main" id="{2F919229-0553-4A78-A2AC-3955ED99D872}"/>
              </a:ext>
            </a:extLst>
          </p:cNvPr>
          <p:cNvSpPr>
            <a:spLocks/>
          </p:cNvSpPr>
          <p:nvPr/>
        </p:nvSpPr>
        <p:spPr bwMode="auto">
          <a:xfrm flipV="1">
            <a:off x="2729729" y="1901094"/>
            <a:ext cx="640921" cy="478667"/>
          </a:xfrm>
          <a:custGeom>
            <a:avLst/>
            <a:gdLst>
              <a:gd name="T0" fmla="*/ 0 w 288"/>
              <a:gd name="T1" fmla="*/ 0 h 192"/>
              <a:gd name="T2" fmla="*/ 144 w 288"/>
              <a:gd name="T3" fmla="*/ 0 h 192"/>
              <a:gd name="T4" fmla="*/ 144 w 288"/>
              <a:gd name="T5" fmla="*/ 192 h 192"/>
              <a:gd name="T6" fmla="*/ 288 w 288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" h="192">
                <a:moveTo>
                  <a:pt x="0" y="0"/>
                </a:moveTo>
                <a:lnTo>
                  <a:pt x="144" y="0"/>
                </a:lnTo>
                <a:lnTo>
                  <a:pt x="144" y="192"/>
                </a:lnTo>
                <a:lnTo>
                  <a:pt x="288" y="19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78" name="Text Box 25">
            <a:extLst>
              <a:ext uri="{FF2B5EF4-FFF2-40B4-BE49-F238E27FC236}">
                <a16:creationId xmlns:a16="http://schemas.microsoft.com/office/drawing/2014/main" id="{DC5BA149-1368-419E-B001-80CA8489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005" y="1947363"/>
            <a:ext cx="6687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33CC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LO in</a:t>
            </a:r>
          </a:p>
        </p:txBody>
      </p:sp>
      <p:sp>
        <p:nvSpPr>
          <p:cNvPr id="79" name="Rectangle 26">
            <a:extLst>
              <a:ext uri="{FF2B5EF4-FFF2-40B4-BE49-F238E27FC236}">
                <a16:creationId xmlns:a16="http://schemas.microsoft.com/office/drawing/2014/main" id="{0BA96E45-BAC1-4E9F-8BC5-4F5E660CD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114" y="2178607"/>
            <a:ext cx="2134575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Spectrum analyzer</a:t>
            </a:r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172E1280-6773-45D0-9B01-110B19723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791" y="1603660"/>
            <a:ext cx="1260114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algn="ctr" eaLnBrk="0" hangingPunct="0"/>
            <a:endParaRPr lang="en-US" altLang="en-US" sz="1200" b="1" dirty="0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Text Box 25">
            <a:extLst>
              <a:ext uri="{FF2B5EF4-FFF2-40B4-BE49-F238E27FC236}">
                <a16:creationId xmlns:a16="http://schemas.microsoft.com/office/drawing/2014/main" id="{0268BA8B-65CF-4C27-9616-37200E8A4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005" y="1476899"/>
            <a:ext cx="6783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33CC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BB in</a:t>
            </a:r>
          </a:p>
        </p:txBody>
      </p:sp>
      <p:sp>
        <p:nvSpPr>
          <p:cNvPr id="85" name="Text Box 17">
            <a:extLst>
              <a:ext uri="{FF2B5EF4-FFF2-40B4-BE49-F238E27FC236}">
                <a16:creationId xmlns:a16="http://schemas.microsoft.com/office/drawing/2014/main" id="{52E9E8CA-7775-4DA5-8154-81DD8A7E5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10" y="1553709"/>
            <a:ext cx="1595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0 – 20 GHz (BB)</a:t>
            </a:r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73B98823-880C-4ECC-9AA8-4B499A6F3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66" y="1596698"/>
            <a:ext cx="2144224" cy="44449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algn="ctr"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Power meter (PM4)</a:t>
            </a:r>
          </a:p>
        </p:txBody>
      </p:sp>
      <p:grpSp>
        <p:nvGrpSpPr>
          <p:cNvPr id="87" name="Group 23">
            <a:extLst>
              <a:ext uri="{FF2B5EF4-FFF2-40B4-BE49-F238E27FC236}">
                <a16:creationId xmlns:a16="http://schemas.microsoft.com/office/drawing/2014/main" id="{4AA96969-41FD-4200-8410-0F2DD31264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24929" y="1596295"/>
            <a:ext cx="304800" cy="304800"/>
            <a:chOff x="864" y="2016"/>
            <a:chExt cx="288" cy="288"/>
          </a:xfrm>
        </p:grpSpPr>
        <p:sp>
          <p:nvSpPr>
            <p:cNvPr id="88" name="Oval 24">
              <a:extLst>
                <a:ext uri="{FF2B5EF4-FFF2-40B4-BE49-F238E27FC236}">
                  <a16:creationId xmlns:a16="http://schemas.microsoft.com/office/drawing/2014/main" id="{774266B7-4E33-4AAA-BFDC-54ED7525EF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4" y="2016"/>
              <a:ext cx="288" cy="288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9" name="Group 25">
              <a:extLst>
                <a:ext uri="{FF2B5EF4-FFF2-40B4-BE49-F238E27FC236}">
                  <a16:creationId xmlns:a16="http://schemas.microsoft.com/office/drawing/2014/main" id="{EDB03E26-94BC-4B65-93AE-F1F1A662D47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637180">
              <a:off x="910" y="2107"/>
              <a:ext cx="193" cy="94"/>
              <a:chOff x="575" y="2739"/>
              <a:chExt cx="384" cy="179"/>
            </a:xfrm>
          </p:grpSpPr>
          <p:sp>
            <p:nvSpPr>
              <p:cNvPr id="90" name="Arc 26">
                <a:extLst>
                  <a:ext uri="{FF2B5EF4-FFF2-40B4-BE49-F238E27FC236}">
                    <a16:creationId xmlns:a16="http://schemas.microsoft.com/office/drawing/2014/main" id="{03D4C51E-4434-44BA-85D6-6C8B29C7AF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5" y="2739"/>
                <a:ext cx="190" cy="96"/>
              </a:xfrm>
              <a:custGeom>
                <a:avLst/>
                <a:gdLst>
                  <a:gd name="G0" fmla="+- 21485 0 0"/>
                  <a:gd name="G1" fmla="+- 21600 0 0"/>
                  <a:gd name="G2" fmla="+- 21600 0 0"/>
                  <a:gd name="T0" fmla="*/ 0 w 43085"/>
                  <a:gd name="T1" fmla="*/ 19377 h 21600"/>
                  <a:gd name="T2" fmla="*/ 43085 w 43085"/>
                  <a:gd name="T3" fmla="*/ 21600 h 21600"/>
                  <a:gd name="T4" fmla="*/ 21485 w 430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85" h="21600" fill="none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</a:path>
                  <a:path w="43085" h="21600" stroke="0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  <a:lnTo>
                      <a:pt x="21485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" name="Arc 27">
                <a:extLst>
                  <a:ext uri="{FF2B5EF4-FFF2-40B4-BE49-F238E27FC236}">
                    <a16:creationId xmlns:a16="http://schemas.microsoft.com/office/drawing/2014/main" id="{67D3FC57-8AD5-4D32-B5B8-28F38AB757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768" y="2822"/>
                <a:ext cx="191" cy="96"/>
              </a:xfrm>
              <a:custGeom>
                <a:avLst/>
                <a:gdLst>
                  <a:gd name="G0" fmla="+- 21485 0 0"/>
                  <a:gd name="G1" fmla="+- 21600 0 0"/>
                  <a:gd name="G2" fmla="+- 21600 0 0"/>
                  <a:gd name="T0" fmla="*/ 0 w 43085"/>
                  <a:gd name="T1" fmla="*/ 19377 h 21600"/>
                  <a:gd name="T2" fmla="*/ 43085 w 43085"/>
                  <a:gd name="T3" fmla="*/ 21600 h 21600"/>
                  <a:gd name="T4" fmla="*/ 21485 w 430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85" h="21600" fill="none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</a:path>
                  <a:path w="43085" h="21600" stroke="0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  <a:lnTo>
                      <a:pt x="21485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2" name="Group 23">
            <a:extLst>
              <a:ext uri="{FF2B5EF4-FFF2-40B4-BE49-F238E27FC236}">
                <a16:creationId xmlns:a16="http://schemas.microsoft.com/office/drawing/2014/main" id="{BD6DB278-6BF7-478F-98B0-3732819529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19554" y="2205895"/>
            <a:ext cx="304800" cy="304800"/>
            <a:chOff x="864" y="2016"/>
            <a:chExt cx="288" cy="288"/>
          </a:xfrm>
        </p:grpSpPr>
        <p:sp>
          <p:nvSpPr>
            <p:cNvPr id="93" name="Oval 24">
              <a:extLst>
                <a:ext uri="{FF2B5EF4-FFF2-40B4-BE49-F238E27FC236}">
                  <a16:creationId xmlns:a16="http://schemas.microsoft.com/office/drawing/2014/main" id="{2C76BE80-F215-4106-A503-D4D1C7723C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4" y="2016"/>
              <a:ext cx="288" cy="288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4" name="Group 25">
              <a:extLst>
                <a:ext uri="{FF2B5EF4-FFF2-40B4-BE49-F238E27FC236}">
                  <a16:creationId xmlns:a16="http://schemas.microsoft.com/office/drawing/2014/main" id="{239ABE97-C2D1-4A6A-830C-1F7396FCBE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637180">
              <a:off x="910" y="2107"/>
              <a:ext cx="193" cy="94"/>
              <a:chOff x="575" y="2739"/>
              <a:chExt cx="384" cy="179"/>
            </a:xfrm>
          </p:grpSpPr>
          <p:sp>
            <p:nvSpPr>
              <p:cNvPr id="95" name="Arc 26">
                <a:extLst>
                  <a:ext uri="{FF2B5EF4-FFF2-40B4-BE49-F238E27FC236}">
                    <a16:creationId xmlns:a16="http://schemas.microsoft.com/office/drawing/2014/main" id="{3001BBF6-EA8B-4091-AB6F-1B2B5534C3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5" y="2739"/>
                <a:ext cx="190" cy="96"/>
              </a:xfrm>
              <a:custGeom>
                <a:avLst/>
                <a:gdLst>
                  <a:gd name="G0" fmla="+- 21485 0 0"/>
                  <a:gd name="G1" fmla="+- 21600 0 0"/>
                  <a:gd name="G2" fmla="+- 21600 0 0"/>
                  <a:gd name="T0" fmla="*/ 0 w 43085"/>
                  <a:gd name="T1" fmla="*/ 19377 h 21600"/>
                  <a:gd name="T2" fmla="*/ 43085 w 43085"/>
                  <a:gd name="T3" fmla="*/ 21600 h 21600"/>
                  <a:gd name="T4" fmla="*/ 21485 w 430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85" h="21600" fill="none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</a:path>
                  <a:path w="43085" h="21600" stroke="0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  <a:lnTo>
                      <a:pt x="21485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Arc 27">
                <a:extLst>
                  <a:ext uri="{FF2B5EF4-FFF2-40B4-BE49-F238E27FC236}">
                    <a16:creationId xmlns:a16="http://schemas.microsoft.com/office/drawing/2014/main" id="{7D2132C1-3698-4F92-86F5-58D783ABBE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768" y="2822"/>
                <a:ext cx="191" cy="96"/>
              </a:xfrm>
              <a:custGeom>
                <a:avLst/>
                <a:gdLst>
                  <a:gd name="G0" fmla="+- 21485 0 0"/>
                  <a:gd name="G1" fmla="+- 21600 0 0"/>
                  <a:gd name="G2" fmla="+- 21600 0 0"/>
                  <a:gd name="T0" fmla="*/ 0 w 43085"/>
                  <a:gd name="T1" fmla="*/ 19377 h 21600"/>
                  <a:gd name="T2" fmla="*/ 43085 w 43085"/>
                  <a:gd name="T3" fmla="*/ 21600 h 21600"/>
                  <a:gd name="T4" fmla="*/ 21485 w 430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85" h="21600" fill="none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</a:path>
                  <a:path w="43085" h="21600" stroke="0" extrusionOk="0">
                    <a:moveTo>
                      <a:pt x="-1" y="19376"/>
                    </a:moveTo>
                    <a:cubicBezTo>
                      <a:pt x="1138" y="8367"/>
                      <a:pt x="10416" y="0"/>
                      <a:pt x="21485" y="0"/>
                    </a:cubicBezTo>
                    <a:cubicBezTo>
                      <a:pt x="33414" y="0"/>
                      <a:pt x="43085" y="9670"/>
                      <a:pt x="43085" y="21600"/>
                    </a:cubicBezTo>
                    <a:lnTo>
                      <a:pt x="21485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AA062CB-500D-4132-A129-711926EA8756}"/>
              </a:ext>
            </a:extLst>
          </p:cNvPr>
          <p:cNvGrpSpPr/>
          <p:nvPr/>
        </p:nvGrpSpPr>
        <p:grpSpPr>
          <a:xfrm>
            <a:off x="6670231" y="2218022"/>
            <a:ext cx="304800" cy="304800"/>
            <a:chOff x="8837105" y="2751405"/>
            <a:chExt cx="304800" cy="304800"/>
          </a:xfrm>
        </p:grpSpPr>
        <p:sp>
          <p:nvSpPr>
            <p:cNvPr id="98" name="Oval 24">
              <a:extLst>
                <a:ext uri="{FF2B5EF4-FFF2-40B4-BE49-F238E27FC236}">
                  <a16:creationId xmlns:a16="http://schemas.microsoft.com/office/drawing/2014/main" id="{3F59A586-4C2A-4EC1-BAE7-C6959DA1C9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37105" y="2751405"/>
              <a:ext cx="304800" cy="3048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1EE502E-BDF2-4F38-B479-22F137C66767}"/>
                </a:ext>
              </a:extLst>
            </p:cNvPr>
            <p:cNvGrpSpPr/>
            <p:nvPr/>
          </p:nvGrpSpPr>
          <p:grpSpPr>
            <a:xfrm>
              <a:off x="8908850" y="2826168"/>
              <a:ext cx="153620" cy="153620"/>
              <a:chOff x="8899565" y="3275380"/>
              <a:chExt cx="153620" cy="153620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589F022-9E1C-40C2-AB87-C516A22D6CFB}"/>
                  </a:ext>
                </a:extLst>
              </p:cNvPr>
              <p:cNvCxnSpPr/>
              <p:nvPr/>
            </p:nvCxnSpPr>
            <p:spPr>
              <a:xfrm flipV="1">
                <a:off x="8899565" y="3275380"/>
                <a:ext cx="153620" cy="1536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C226E8E-76CF-4F01-B6CC-63DC120CA0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899565" y="3275380"/>
                <a:ext cx="153620" cy="1536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04E1C096-F0C5-4183-8834-0CFD26EDA603}"/>
              </a:ext>
            </a:extLst>
          </p:cNvPr>
          <p:cNvSpPr/>
          <p:nvPr/>
        </p:nvSpPr>
        <p:spPr>
          <a:xfrm>
            <a:off x="6134405" y="2049225"/>
            <a:ext cx="536914" cy="326155"/>
          </a:xfrm>
          <a:custGeom>
            <a:avLst/>
            <a:gdLst>
              <a:gd name="connsiteX0" fmla="*/ 0 w 774619"/>
              <a:gd name="connsiteY0" fmla="*/ 0 h 326155"/>
              <a:gd name="connsiteX1" fmla="*/ 0 w 774619"/>
              <a:gd name="connsiteY1" fmla="*/ 326155 h 326155"/>
              <a:gd name="connsiteX2" fmla="*/ 774619 w 774619"/>
              <a:gd name="connsiteY2" fmla="*/ 326155 h 32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619" h="326155">
                <a:moveTo>
                  <a:pt x="0" y="0"/>
                </a:moveTo>
                <a:lnTo>
                  <a:pt x="0" y="326155"/>
                </a:lnTo>
                <a:lnTo>
                  <a:pt x="774619" y="326155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Line 12">
            <a:extLst>
              <a:ext uri="{FF2B5EF4-FFF2-40B4-BE49-F238E27FC236}">
                <a16:creationId xmlns:a16="http://schemas.microsoft.com/office/drawing/2014/main" id="{C198B4C0-44AE-4AF3-A399-6F6DE0B7D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5032" y="2377398"/>
            <a:ext cx="7500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111" name="Text Box 11">
            <a:extLst>
              <a:ext uri="{FF2B5EF4-FFF2-40B4-BE49-F238E27FC236}">
                <a16:creationId xmlns:a16="http://schemas.microsoft.com/office/drawing/2014/main" id="{90501371-4B5F-41AD-AEE1-F799A458F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190" y="2528552"/>
            <a:ext cx="1617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Harmonic mixer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DB64CF3-0427-485F-B8C2-AA193C4605D6}"/>
              </a:ext>
            </a:extLst>
          </p:cNvPr>
          <p:cNvGrpSpPr/>
          <p:nvPr/>
        </p:nvGrpSpPr>
        <p:grpSpPr>
          <a:xfrm>
            <a:off x="5312188" y="1760452"/>
            <a:ext cx="937432" cy="239209"/>
            <a:chOff x="4697723" y="2191467"/>
            <a:chExt cx="1012989" cy="342062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3FCAB1B5-DAA0-400F-ADA6-DC9AD31955F3}"/>
                </a:ext>
              </a:extLst>
            </p:cNvPr>
            <p:cNvCxnSpPr>
              <a:cxnSpLocks/>
            </p:cNvCxnSpPr>
            <p:nvPr/>
          </p:nvCxnSpPr>
          <p:spPr>
            <a:xfrm>
              <a:off x="4697723" y="2191467"/>
              <a:ext cx="10129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AEB1DB6-13E0-4E74-87A8-5AA09FDF92AD}"/>
                </a:ext>
              </a:extLst>
            </p:cNvPr>
            <p:cNvSpPr/>
            <p:nvPr/>
          </p:nvSpPr>
          <p:spPr>
            <a:xfrm>
              <a:off x="4886507" y="2248143"/>
              <a:ext cx="698904" cy="285386"/>
            </a:xfrm>
            <a:custGeom>
              <a:avLst/>
              <a:gdLst>
                <a:gd name="connsiteX0" fmla="*/ 0 w 698904"/>
                <a:gd name="connsiteY0" fmla="*/ 0 h 285386"/>
                <a:gd name="connsiteX1" fmla="*/ 506706 w 698904"/>
                <a:gd name="connsiteY1" fmla="*/ 0 h 285386"/>
                <a:gd name="connsiteX2" fmla="*/ 629014 w 698904"/>
                <a:gd name="connsiteY2" fmla="*/ 58242 h 285386"/>
                <a:gd name="connsiteX3" fmla="*/ 693080 w 698904"/>
                <a:gd name="connsiteY3" fmla="*/ 157253 h 285386"/>
                <a:gd name="connsiteX4" fmla="*/ 693080 w 698904"/>
                <a:gd name="connsiteY4" fmla="*/ 221319 h 285386"/>
                <a:gd name="connsiteX5" fmla="*/ 698904 w 698904"/>
                <a:gd name="connsiteY5" fmla="*/ 285386 h 28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904" h="285386">
                  <a:moveTo>
                    <a:pt x="0" y="0"/>
                  </a:moveTo>
                  <a:lnTo>
                    <a:pt x="506706" y="0"/>
                  </a:lnTo>
                  <a:lnTo>
                    <a:pt x="629014" y="58242"/>
                  </a:lnTo>
                  <a:lnTo>
                    <a:pt x="693080" y="157253"/>
                  </a:lnTo>
                  <a:lnTo>
                    <a:pt x="693080" y="221319"/>
                  </a:lnTo>
                  <a:lnTo>
                    <a:pt x="698904" y="28538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0" name="Text Box 11">
            <a:extLst>
              <a:ext uri="{FF2B5EF4-FFF2-40B4-BE49-F238E27FC236}">
                <a16:creationId xmlns:a16="http://schemas.microsoft.com/office/drawing/2014/main" id="{1C9C8BF8-2472-4E78-84DB-CD0B0B254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646" y="1216228"/>
            <a:ext cx="143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20 dB coupler</a:t>
            </a:r>
          </a:p>
        </p:txBody>
      </p:sp>
      <p:sp>
        <p:nvSpPr>
          <p:cNvPr id="123" name="Content Placeholder 1">
            <a:extLst>
              <a:ext uri="{FF2B5EF4-FFF2-40B4-BE49-F238E27FC236}">
                <a16:creationId xmlns:a16="http://schemas.microsoft.com/office/drawing/2014/main" id="{4689C933-B8D4-4D55-A2E7-A66A9444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3051"/>
            <a:ext cx="5875965" cy="2347325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140-220 GHz (WR5) on-wafer testing</a:t>
            </a:r>
          </a:p>
          <a:p>
            <a:r>
              <a:rPr lang="en-US" altLang="ko-KR" sz="2400" dirty="0"/>
              <a:t>Simultaneous freq. &amp; power testing</a:t>
            </a:r>
          </a:p>
          <a:p>
            <a:r>
              <a:rPr lang="en-US" altLang="ko-KR" sz="2400" dirty="0"/>
              <a:t>TX used as a calibration reference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92862480"/>
      </p:ext>
    </p:extLst>
  </p:cSld>
  <p:clrMapOvr>
    <a:masterClrMapping/>
  </p:clrMapOvr>
</p:sld>
</file>

<file path=ppt/theme/theme1.xml><?xml version="1.0" encoding="utf-8"?>
<a:theme xmlns:a="http://schemas.openxmlformats.org/drawingml/2006/main" name="IMS2017_OP_r1a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headEnd type="none" w="med" len="med"/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MS2017_OP_r1ac" id="{E254AC6C-FA64-4698-934A-7A976E7E81ED}" vid="{877A9143-CBFC-4C11-BE25-6AA951D0C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15979</TotalTime>
  <Words>2134</Words>
  <Application>Microsoft Office PowerPoint</Application>
  <PresentationFormat>Widescreen</PresentationFormat>
  <Paragraphs>352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ＭＳ Ｐゴシック</vt:lpstr>
      <vt:lpstr>SimSun</vt:lpstr>
      <vt:lpstr>굴림</vt:lpstr>
      <vt:lpstr>돋움</vt:lpstr>
      <vt:lpstr>Arial</vt:lpstr>
      <vt:lpstr>Arial Narrow</vt:lpstr>
      <vt:lpstr>Calibri</vt:lpstr>
      <vt:lpstr>Cambria Math</vt:lpstr>
      <vt:lpstr>Franklin Gothic Book</vt:lpstr>
      <vt:lpstr>Symbol</vt:lpstr>
      <vt:lpstr>Tahoma</vt:lpstr>
      <vt:lpstr>Times New Roman</vt:lpstr>
      <vt:lpstr>Wingdings</vt:lpstr>
      <vt:lpstr>IMS2017_OP_r1ac</vt:lpstr>
      <vt:lpstr>KGPlot</vt:lpstr>
      <vt:lpstr>PowerPoint Presentation</vt:lpstr>
      <vt:lpstr>Outline</vt:lpstr>
      <vt:lpstr>Wireless Communication @ 200 GHz</vt:lpstr>
      <vt:lpstr>Proposed 200 GHz Transmitter / Receiver</vt:lpstr>
      <vt:lpstr>200 GHz PA Design</vt:lpstr>
      <vt:lpstr>200 GHz LNA Design</vt:lpstr>
      <vt:lpstr>LO Frequency Multiplier Design</vt:lpstr>
      <vt:lpstr>200 GHz LO Phase Shifter</vt:lpstr>
      <vt:lpstr>Transmitter Testing Setup</vt:lpstr>
      <vt:lpstr>Measured TX Conversion Gain</vt:lpstr>
      <vt:lpstr>Measured TX Output Power</vt:lpstr>
      <vt:lpstr>Receiver Testing Setup</vt:lpstr>
      <vt:lpstr>Measured RX Conversion Gain</vt:lpstr>
      <vt:lpstr>Measured RX Power &amp; Noise Figure</vt:lpstr>
      <vt:lpstr>Performance Comparison of Transmitter</vt:lpstr>
      <vt:lpstr>Summary</vt:lpstr>
      <vt:lpstr>Acknowledgement  </vt:lpstr>
      <vt:lpstr>PowerPoint Presentation</vt:lpstr>
      <vt:lpstr>References</vt:lpstr>
      <vt:lpstr>Performance Comparison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sleistner</dc:creator>
  <cp:lastModifiedBy>user</cp:lastModifiedBy>
  <cp:revision>728</cp:revision>
  <cp:lastPrinted>2021-05-06T16:37:30Z</cp:lastPrinted>
  <dcterms:created xsi:type="dcterms:W3CDTF">2011-11-17T21:50:28Z</dcterms:created>
  <dcterms:modified xsi:type="dcterms:W3CDTF">2021-05-06T16:47:27Z</dcterms:modified>
</cp:coreProperties>
</file>