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7" r:id="rId1"/>
    <p:sldMasterId id="2147483679" r:id="rId2"/>
    <p:sldMasterId id="2147483692" r:id="rId3"/>
  </p:sldMasterIdLst>
  <p:notesMasterIdLst>
    <p:notesMasterId r:id="rId43"/>
  </p:notesMasterIdLst>
  <p:handoutMasterIdLst>
    <p:handoutMasterId r:id="rId44"/>
  </p:handoutMasterIdLst>
  <p:sldIdLst>
    <p:sldId id="608" r:id="rId4"/>
    <p:sldId id="662" r:id="rId5"/>
    <p:sldId id="663" r:id="rId6"/>
    <p:sldId id="664" r:id="rId7"/>
    <p:sldId id="625" r:id="rId8"/>
    <p:sldId id="665" r:id="rId9"/>
    <p:sldId id="666" r:id="rId10"/>
    <p:sldId id="627" r:id="rId11"/>
    <p:sldId id="576" r:id="rId12"/>
    <p:sldId id="628" r:id="rId13"/>
    <p:sldId id="629" r:id="rId14"/>
    <p:sldId id="579" r:id="rId15"/>
    <p:sldId id="580" r:id="rId16"/>
    <p:sldId id="667" r:id="rId17"/>
    <p:sldId id="668" r:id="rId18"/>
    <p:sldId id="645" r:id="rId19"/>
    <p:sldId id="697" r:id="rId20"/>
    <p:sldId id="646" r:id="rId21"/>
    <p:sldId id="672" r:id="rId22"/>
    <p:sldId id="630" r:id="rId23"/>
    <p:sldId id="691" r:id="rId24"/>
    <p:sldId id="694" r:id="rId25"/>
    <p:sldId id="631" r:id="rId26"/>
    <p:sldId id="632" r:id="rId27"/>
    <p:sldId id="634" r:id="rId28"/>
    <p:sldId id="673" r:id="rId29"/>
    <p:sldId id="674" r:id="rId30"/>
    <p:sldId id="683" r:id="rId31"/>
    <p:sldId id="675" r:id="rId32"/>
    <p:sldId id="676" r:id="rId33"/>
    <p:sldId id="685" r:id="rId34"/>
    <p:sldId id="686" r:id="rId35"/>
    <p:sldId id="687" r:id="rId36"/>
    <p:sldId id="593" r:id="rId37"/>
    <p:sldId id="678" r:id="rId38"/>
    <p:sldId id="679" r:id="rId39"/>
    <p:sldId id="680" r:id="rId40"/>
    <p:sldId id="681" r:id="rId41"/>
    <p:sldId id="607" r:id="rId42"/>
  </p:sldIdLst>
  <p:sldSz cx="12192000" cy="6858000"/>
  <p:notesSz cx="6997700" cy="9271000"/>
  <p:defaultTextStyle>
    <a:defPPr>
      <a:defRPr lang="en-US"/>
    </a:defPPr>
    <a:lvl1pPr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accent2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808080"/>
    <a:srgbClr val="FFFFFF"/>
    <a:srgbClr val="DDDDDD"/>
    <a:srgbClr val="969696"/>
    <a:srgbClr val="CCCCFF"/>
    <a:srgbClr val="66CCFF"/>
    <a:srgbClr val="CCEC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5969" autoAdjust="0"/>
  </p:normalViewPr>
  <p:slideViewPr>
    <p:cSldViewPr>
      <p:cViewPr varScale="1">
        <p:scale>
          <a:sx n="119" d="100"/>
          <a:sy n="119" d="100"/>
        </p:scale>
        <p:origin x="96" y="3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19.wmf"/><Relationship Id="rId4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Relationship Id="rId4" Type="http://schemas.openxmlformats.org/officeDocument/2006/relationships/image" Target="../media/image10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wmf"/><Relationship Id="rId1" Type="http://schemas.openxmlformats.org/officeDocument/2006/relationships/image" Target="../media/image1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676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2138"/>
            <a:ext cx="5137150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5797" rIns="93173" bIns="457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1588" y="461963"/>
            <a:ext cx="7002463" cy="3940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173521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593796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25382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29325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68039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61573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33662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11949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64264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61044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12917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261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45359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72142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2024" y="82296"/>
            <a:ext cx="1856232" cy="1344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958246"/>
            <a:ext cx="12192000" cy="389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548525"/>
            <a:ext cx="12192000" cy="27432"/>
          </a:xfrm>
          <a:prstGeom prst="rect">
            <a:avLst/>
          </a:prstGeom>
          <a:gradFill flip="none" rotWithShape="1">
            <a:gsLst>
              <a:gs pos="15000">
                <a:srgbClr val="008BC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24000" y="6117336"/>
            <a:ext cx="9144000" cy="53035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172750" y="2563058"/>
            <a:ext cx="9846500" cy="1731884"/>
            <a:chOff x="1444870" y="2514600"/>
            <a:chExt cx="9846500" cy="1731884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44870" y="2514600"/>
              <a:ext cx="2279951" cy="173188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2394" y="2615850"/>
              <a:ext cx="3788232" cy="12594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5072745" y="3694940"/>
              <a:ext cx="621862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r>
                <a:rPr lang="en-US" sz="2600" b="0" dirty="0" smtClean="0">
                  <a:solidFill>
                    <a:srgbClr val="1C1C1C">
                      <a:lumMod val="50000"/>
                      <a:lumOff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Joint University Microelectronics Program</a:t>
              </a:r>
              <a:endParaRPr lang="en-US" sz="2600" b="0" dirty="0">
                <a:solidFill>
                  <a:srgbClr val="1C1C1C">
                    <a:lumMod val="50000"/>
                    <a:lumOff val="5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330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61154" y="1703524"/>
            <a:ext cx="6172200" cy="4652826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9788" y="1703524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lang="en-US" sz="40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303724"/>
            <a:ext cx="3932237" cy="30526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25949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92024" y="82296"/>
            <a:ext cx="1856232" cy="1344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958246"/>
            <a:ext cx="12192000" cy="389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548525"/>
            <a:ext cx="12192000" cy="27432"/>
          </a:xfrm>
          <a:prstGeom prst="rect">
            <a:avLst/>
          </a:prstGeom>
          <a:gradFill flip="none" rotWithShape="1">
            <a:gsLst>
              <a:gs pos="15000">
                <a:srgbClr val="008BC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524000" y="6117336"/>
            <a:ext cx="9144000" cy="53035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172750" y="2563058"/>
            <a:ext cx="9846500" cy="1731884"/>
            <a:chOff x="1444870" y="2514600"/>
            <a:chExt cx="9846500" cy="1731884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44870" y="2514600"/>
              <a:ext cx="2279951" cy="173188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62394" y="2615850"/>
              <a:ext cx="3788232" cy="125946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5072745" y="3694940"/>
              <a:ext cx="621862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r>
                <a:rPr lang="en-US" sz="2600" b="0" dirty="0">
                  <a:solidFill>
                    <a:srgbClr val="1C1C1C">
                      <a:lumMod val="50000"/>
                      <a:lumOff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Joint University Microelectronics Program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6391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2096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6" y="902054"/>
            <a:ext cx="10907184" cy="2222147"/>
          </a:xfrm>
        </p:spPr>
        <p:txBody>
          <a:bodyPr/>
          <a:lstStyle>
            <a:lvl1pPr marL="0" indent="0">
              <a:buFontTx/>
              <a:buNone/>
              <a:defRPr sz="2800" b="0"/>
            </a:lvl1pPr>
            <a:lvl2pPr marL="409575" indent="0">
              <a:buFontTx/>
              <a:buNone/>
              <a:defRPr sz="2400" b="0"/>
            </a:lvl2pPr>
            <a:lvl3pPr marL="820737" indent="0">
              <a:buFontTx/>
              <a:buNone/>
              <a:defRPr sz="2400" b="0"/>
            </a:lvl3pPr>
            <a:lvl4pPr marL="1230313" indent="0">
              <a:buFontTx/>
              <a:buNone/>
              <a:defRPr sz="2000" b="0"/>
            </a:lvl4pPr>
            <a:lvl5pPr marL="1854200" indent="0">
              <a:buFontTx/>
              <a:buNone/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0018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752601"/>
            <a:ext cx="103632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Title of presentation here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10363200" cy="1107996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b="1" i="1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First Name, Last Name</a:t>
            </a:r>
            <a:br>
              <a:rPr lang="en-US" smtClean="0"/>
            </a:br>
            <a:r>
              <a:rPr lang="en-US" smtClean="0"/>
              <a:t>University of XYZ</a:t>
            </a:r>
            <a:r>
              <a:rPr lang="en-US"/>
              <a:t/>
            </a:r>
            <a:br>
              <a:rPr lang="en-US"/>
            </a:br>
            <a:r>
              <a:rPr lang="en-US" smtClean="0"/>
              <a:t>address@ece.xyz.edu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406400" y="518792"/>
            <a:ext cx="11480800" cy="7004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101600" y="3505200"/>
            <a:ext cx="11887200" cy="1905000"/>
          </a:xfrm>
          <a:prstGeom prst="rect">
            <a:avLst/>
          </a:prstGeom>
          <a:solidFill>
            <a:srgbClr val="FFFFFF">
              <a:alpha val="6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6096000"/>
            <a:ext cx="24384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56063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17783"/>
            <a:ext cx="9144000" cy="1692180"/>
          </a:xfrm>
          <a:prstGeom prst="rect">
            <a:avLst/>
          </a:prstGeom>
        </p:spPr>
        <p:txBody>
          <a:bodyPr anchor="b"/>
          <a:lstStyle>
            <a:lvl1pPr algn="ctr">
              <a:defRPr sz="40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0"/>
            <a:ext cx="12193057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4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18631" y="140237"/>
            <a:ext cx="9635169" cy="969484"/>
          </a:xfrm>
          <a:prstGeom prst="rect">
            <a:avLst/>
          </a:prstGeom>
        </p:spPr>
        <p:txBody>
          <a:bodyPr anchor="ctr"/>
          <a:lstStyle>
            <a:lvl1pPr>
              <a:defRPr lang="en-US" sz="36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36713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lang="en-US" sz="40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6694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52563"/>
            <a:ext cx="51816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52563"/>
            <a:ext cx="51816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18631" y="140237"/>
            <a:ext cx="9635169" cy="969484"/>
          </a:xfrm>
          <a:prstGeom prst="rect">
            <a:avLst/>
          </a:prstGeom>
        </p:spPr>
        <p:txBody>
          <a:bodyPr anchor="ctr"/>
          <a:lstStyle>
            <a:lvl1pPr>
              <a:defRPr lang="en-US" sz="36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89466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4525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276475"/>
            <a:ext cx="5157787" cy="3913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4525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276475"/>
            <a:ext cx="5183188" cy="3913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18631" y="140237"/>
            <a:ext cx="9635169" cy="969484"/>
          </a:xfrm>
          <a:prstGeom prst="rect">
            <a:avLst/>
          </a:prstGeom>
        </p:spPr>
        <p:txBody>
          <a:bodyPr anchor="ctr"/>
          <a:lstStyle>
            <a:lvl1pPr>
              <a:defRPr lang="en-US" sz="36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35197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18631" y="140237"/>
            <a:ext cx="9635169" cy="969484"/>
          </a:xfrm>
          <a:prstGeom prst="rect">
            <a:avLst/>
          </a:prstGeom>
        </p:spPr>
        <p:txBody>
          <a:bodyPr anchor="ctr"/>
          <a:lstStyle>
            <a:lvl1pPr>
              <a:defRPr lang="en-US" sz="36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927238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46320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703524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lang="en-US" sz="4000" kern="12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703525"/>
            <a:ext cx="6172200" cy="46528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303724"/>
            <a:ext cx="3932237" cy="30526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991088" y="6356350"/>
            <a:ext cx="673608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fld id="{8E6742F1-6635-4F3B-A1BB-91C9B3B8DD12}" type="slidenum">
              <a:rPr lang="en-US" b="0" smtClean="0"/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</a:pPr>
              <a:t>‹#›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530766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76" y="24038"/>
            <a:ext cx="1171978" cy="118872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1277600" y="5943600"/>
            <a:ext cx="914400" cy="914400"/>
          </a:xfrm>
          <a:prstGeom prst="rect">
            <a:avLst/>
          </a:prstGeom>
          <a:gradFill flip="none" rotWithShape="1">
            <a:gsLst>
              <a:gs pos="73000">
                <a:schemeClr val="bg1"/>
              </a:gs>
              <a:gs pos="80000">
                <a:srgbClr val="008BCA">
                  <a:lumMod val="98000"/>
                  <a:alpha val="9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21175"/>
            <a:ext cx="10515600" cy="4814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1220604"/>
            <a:ext cx="12192000" cy="27432"/>
          </a:xfrm>
          <a:prstGeom prst="rect">
            <a:avLst/>
          </a:prstGeom>
          <a:gradFill flip="none" rotWithShape="1">
            <a:gsLst>
              <a:gs pos="15000">
                <a:srgbClr val="008BC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9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76" y="24038"/>
            <a:ext cx="1171978" cy="118872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1277600" y="5943600"/>
            <a:ext cx="914400" cy="914400"/>
          </a:xfrm>
          <a:prstGeom prst="rect">
            <a:avLst/>
          </a:prstGeom>
          <a:gradFill flip="none" rotWithShape="1">
            <a:gsLst>
              <a:gs pos="73000">
                <a:schemeClr val="bg1"/>
              </a:gs>
              <a:gs pos="80000">
                <a:srgbClr val="008BCA">
                  <a:lumMod val="98000"/>
                  <a:alpha val="9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21175"/>
            <a:ext cx="10515600" cy="4814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1220604"/>
            <a:ext cx="12192000" cy="27432"/>
          </a:xfrm>
          <a:prstGeom prst="rect">
            <a:avLst/>
          </a:prstGeom>
          <a:gradFill flip="none" rotWithShape="1">
            <a:gsLst>
              <a:gs pos="15000">
                <a:srgbClr val="008BCA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01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61974"/>
            <a:ext cx="76200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2267" y="1720851"/>
            <a:ext cx="9751484" cy="185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609600" y="762000"/>
            <a:ext cx="109728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矩形 13"/>
          <p:cNvSpPr/>
          <p:nvPr userDrawn="1"/>
        </p:nvSpPr>
        <p:spPr>
          <a:xfrm>
            <a:off x="11480800" y="6599468"/>
            <a:ext cx="7112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‹#›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74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transition/>
  <p:txStyles>
    <p:titleStyle>
      <a:lvl1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8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43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52.jpeg"/><Relationship Id="rId4" Type="http://schemas.openxmlformats.org/officeDocument/2006/relationships/image" Target="../media/image48.jpeg"/><Relationship Id="rId9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image" Target="../media/image65.jpeg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6.jpeg"/><Relationship Id="rId5" Type="http://schemas.openxmlformats.org/officeDocument/2006/relationships/image" Target="../media/image63.wmf"/><Relationship Id="rId4" Type="http://schemas.openxmlformats.org/officeDocument/2006/relationships/oleObject" Target="../embeddings/oleObject1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1.jp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jpe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54.jpg"/><Relationship Id="rId7" Type="http://schemas.openxmlformats.org/officeDocument/2006/relationships/image" Target="../media/image8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png"/><Relationship Id="rId9" Type="http://schemas.openxmlformats.org/officeDocument/2006/relationships/image" Target="../media/image8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oleObject" Target="../embeddings/oleObject17.bin"/><Relationship Id="rId3" Type="http://schemas.openxmlformats.org/officeDocument/2006/relationships/image" Target="../media/image109.jpeg"/><Relationship Id="rId7" Type="http://schemas.openxmlformats.org/officeDocument/2006/relationships/image" Target="../media/image105.wmf"/><Relationship Id="rId12" Type="http://schemas.openxmlformats.org/officeDocument/2006/relationships/image" Target="../media/image107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11" Type="http://schemas.openxmlformats.org/officeDocument/2006/relationships/oleObject" Target="../embeddings/oleObject16.bin"/><Relationship Id="rId5" Type="http://schemas.openxmlformats.org/officeDocument/2006/relationships/image" Target="../media/image111.jpeg"/><Relationship Id="rId10" Type="http://schemas.openxmlformats.org/officeDocument/2006/relationships/image" Target="../media/image106.wmf"/><Relationship Id="rId4" Type="http://schemas.openxmlformats.org/officeDocument/2006/relationships/image" Target="../media/image110.jpeg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108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2.jpeg"/><Relationship Id="rId5" Type="http://schemas.openxmlformats.org/officeDocument/2006/relationships/image" Target="../media/image116.jpeg"/><Relationship Id="rId4" Type="http://schemas.openxmlformats.org/officeDocument/2006/relationships/image" Target="../media/image11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24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116.jpeg"/><Relationship Id="rId5" Type="http://schemas.openxmlformats.org/officeDocument/2006/relationships/image" Target="../media/image123.wmf"/><Relationship Id="rId10" Type="http://schemas.openxmlformats.org/officeDocument/2006/relationships/image" Target="../media/image126.jpeg"/><Relationship Id="rId4" Type="http://schemas.openxmlformats.org/officeDocument/2006/relationships/oleObject" Target="../embeddings/oleObject18.bin"/><Relationship Id="rId9" Type="http://schemas.openxmlformats.org/officeDocument/2006/relationships/image" Target="../media/image11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18.jpg"/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12" Type="http://schemas.openxmlformats.org/officeDocument/2006/relationships/image" Target="../media/image17.jp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11" Type="http://schemas.openxmlformats.org/officeDocument/2006/relationships/image" Target="../media/image10.wmf"/><Relationship Id="rId5" Type="http://schemas.openxmlformats.org/officeDocument/2006/relationships/image" Target="../media/image14.jpeg"/><Relationship Id="rId15" Type="http://schemas.openxmlformats.org/officeDocument/2006/relationships/image" Target="../media/image11.wmf"/><Relationship Id="rId10" Type="http://schemas.openxmlformats.org/officeDocument/2006/relationships/oleObject" Target="../embeddings/oleObject2.bin"/><Relationship Id="rId4" Type="http://schemas.openxmlformats.org/officeDocument/2006/relationships/image" Target="../media/image13.jpeg"/><Relationship Id="rId9" Type="http://schemas.openxmlformats.org/officeDocument/2006/relationships/image" Target="../media/image9.wmf"/><Relationship Id="rId1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oleObject" Target="../embeddings/oleObject6.bin"/><Relationship Id="rId3" Type="http://schemas.openxmlformats.org/officeDocument/2006/relationships/image" Target="../media/image13.jpeg"/><Relationship Id="rId7" Type="http://schemas.openxmlformats.org/officeDocument/2006/relationships/image" Target="../media/image21.png"/><Relationship Id="rId12" Type="http://schemas.openxmlformats.org/officeDocument/2006/relationships/image" Target="../media/image9.wmf"/><Relationship Id="rId17" Type="http://schemas.openxmlformats.org/officeDocument/2006/relationships/image" Target="../media/image12.jp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1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20.jpeg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19.wmf"/><Relationship Id="rId4" Type="http://schemas.openxmlformats.org/officeDocument/2006/relationships/image" Target="../media/image14.jpe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12.jp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371600"/>
            <a:ext cx="11506200" cy="1470025"/>
          </a:xfrm>
        </p:spPr>
        <p:txBody>
          <a:bodyPr/>
          <a:lstStyle/>
          <a:p>
            <a:r>
              <a:rPr lang="en-US"/>
              <a:t>100-300GHz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Spatially </a:t>
            </a:r>
            <a:r>
              <a:rPr lang="en-US"/>
              <a:t>Multiplexed Wireless Communications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457200"/>
            <a:ext cx="117348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 IEEE International Symposium on Radio-Frequency Integration Technology (RFIT2021) August 25-27, 2021</a:t>
            </a:r>
            <a:br>
              <a:rPr lang="en-US" sz="18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9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Time: 10:00 AM – 10:50 AM, 25 August (Taipei</a:t>
            </a:r>
            <a:r>
              <a:rPr lang="en-US" sz="9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900" i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UTC+8)</a:t>
            </a:r>
            <a:br>
              <a:rPr lang="en-US" sz="900" i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900" i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r>
              <a:rPr lang="en-US" sz="9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7:00 PM – 7:50 PM, 24 August (SB, </a:t>
            </a:r>
            <a:r>
              <a:rPr lang="en-US" sz="90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UTC-7</a:t>
            </a:r>
            <a:r>
              <a:rPr lang="en-US" sz="900" i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800" i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457200" y="3431738"/>
            <a:ext cx="103632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927100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None/>
              <a:defRPr sz="2800" b="1" i="1" baseline="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457200" indent="0" algn="ctr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None/>
              <a:defRPr sz="24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914400" indent="0" algn="ctr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None/>
              <a:defRPr sz="24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371600" indent="0" algn="ctr" defTabSz="927100" rtl="0" eaLnBrk="1" fontAlgn="base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None/>
              <a:defRPr sz="2000" b="1"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18288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2860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7432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2004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657600" indent="0" algn="ctr" defTabSz="9271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kern="0" smtClean="0"/>
              <a:t>Mark Rodwell</a:t>
            </a:r>
            <a:br>
              <a:rPr lang="en-US" kern="0" smtClean="0"/>
            </a:br>
            <a:r>
              <a:rPr lang="en-US" kern="0" smtClean="0"/>
              <a:t>University of California, Santa Barbara</a:t>
            </a:r>
            <a:br>
              <a:rPr lang="en-US" kern="0" smtClean="0"/>
            </a:br>
            <a:r>
              <a:rPr lang="en-US" kern="0" smtClean="0"/>
              <a:t>rodwell@ece.ucsb.edu</a:t>
            </a:r>
            <a:endParaRPr lang="en-US" kern="0" dirty="0"/>
          </a:p>
        </p:txBody>
      </p:sp>
      <p:sp>
        <p:nvSpPr>
          <p:cNvPr id="8" name="Rectangle 7"/>
          <p:cNvSpPr/>
          <p:nvPr/>
        </p:nvSpPr>
        <p:spPr>
          <a:xfrm>
            <a:off x="152400" y="6315468"/>
            <a:ext cx="10287000" cy="3139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Acknowledgement: This </a:t>
            </a:r>
            <a:r>
              <a:rPr lang="en-US" sz="16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was supported in part by the Semiconductor Research Corporation (SRC) and DARPA.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593682" y="3928602"/>
            <a:ext cx="2206199" cy="1176798"/>
            <a:chOff x="9593682" y="3928602"/>
            <a:chExt cx="2206199" cy="117679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61" t="45629" r="56078" b="40423"/>
            <a:stretch/>
          </p:blipFill>
          <p:spPr>
            <a:xfrm>
              <a:off x="10287000" y="4015174"/>
              <a:ext cx="1512881" cy="4832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76"/>
            <a:stretch/>
          </p:blipFill>
          <p:spPr>
            <a:xfrm>
              <a:off x="9603724" y="4734457"/>
              <a:ext cx="2016258" cy="37094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61" t="10362" r="56078" b="54309"/>
            <a:stretch/>
          </p:blipFill>
          <p:spPr>
            <a:xfrm>
              <a:off x="9593682" y="3928602"/>
              <a:ext cx="769518" cy="6226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3907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906901"/>
            <a:ext cx="9144001" cy="33602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dirty="0" smtClean="0"/>
              <a:t>140GHz </a:t>
            </a:r>
            <a:r>
              <a:rPr lang="en-US" dirty="0" smtClean="0">
                <a:solidFill>
                  <a:srgbClr val="FF0000"/>
                </a:solidFill>
              </a:rPr>
              <a:t>moderate</a:t>
            </a:r>
            <a:r>
              <a:rPr lang="en-US" dirty="0" smtClean="0"/>
              <a:t>-MIMO hub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28600" y="4468606"/>
            <a:ext cx="11747138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If demo uses 32-element array (four 1×8 modules):</a:t>
            </a:r>
            <a:br>
              <a:rPr lang="en-US" sz="28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16 users/array.  P</a:t>
            </a:r>
            <a:r>
              <a:rPr lang="en-US" sz="2800" b="0" baseline="-25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1dB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=21 dB</a:t>
            </a:r>
            <a:r>
              <a:rPr lang="en-US" sz="2800" b="0" baseline="-25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PAs, F=8dB LNAs  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Gb/s/beam→ </a:t>
            </a:r>
            <a:r>
              <a:rPr lang="en-US" sz="28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16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160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Gb/s total capacity</a:t>
            </a:r>
            <a:b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en-US" sz="2800" b="0">
                <a:latin typeface="Calibri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en-US" sz="2800" b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70</a:t>
            </a:r>
            <a:r>
              <a:rPr lang="en-US" sz="2800" b="0" smtClean="0">
                <a:latin typeface="Calibri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2800" b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40</a:t>
            </a:r>
            <a:r>
              <a:rPr lang="en-US" sz="2800" b="0" smtClean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m 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range in 50mm/hr rain with </a:t>
            </a:r>
            <a:r>
              <a:rPr lang="en-US" sz="28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17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dB total margins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Range varies as (# hub elements)</a:t>
            </a:r>
            <a:r>
              <a:rPr lang="en-US" sz="2800" b="0" baseline="30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0.5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→  (Service area/element) is constant</a:t>
            </a:r>
            <a:endParaRPr lang="en-US" sz="28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343400"/>
            <a:ext cx="1769551" cy="1098550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515600" y="4495800"/>
            <a:ext cx="13291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Handset: 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8 × 8 array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(9×9mm)</a:t>
            </a:r>
            <a:endParaRPr lang="en-US" sz="20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2100442"/>
            <a:ext cx="3974738" cy="193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30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896600" cy="39846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210 GHz, </a:t>
            </a:r>
            <a:r>
              <a:rPr lang="en-US" dirty="0">
                <a:solidFill>
                  <a:srgbClr val="000000"/>
                </a:solidFill>
              </a:rPr>
              <a:t>640 Gb/s MIMO </a:t>
            </a:r>
            <a:r>
              <a:rPr lang="en-US" dirty="0" smtClean="0">
                <a:solidFill>
                  <a:srgbClr val="000000"/>
                </a:solidFill>
              </a:rPr>
              <a:t>Backhaul</a:t>
            </a:r>
            <a:endParaRPr lang="en-U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22422" y="4800600"/>
            <a:ext cx="5029200" cy="119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8-element MIMO array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>
                <a:solidFill>
                  <a:schemeClr val="tx2"/>
                </a:solidFill>
                <a:latin typeface="Calibri" pitchFamily="34" charset="0"/>
              </a:rPr>
              <a:t>3.1 m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baseline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80Gb/s/subarray→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640Gb/s total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4 × 4 sub-arrays → 8 degree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beamsteering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15000" y="4683171"/>
            <a:ext cx="5029200" cy="202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Key link parameters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500 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</a:rPr>
              <a:t>meters range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 in 50 mm/hr rain; 23 dB/km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20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dB total margins: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packaging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loss,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obstruction, operating,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design, aging 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fr-FR" sz="2000" b="0" dirty="0">
                <a:solidFill>
                  <a:schemeClr val="tx2"/>
                </a:solidFill>
                <a:latin typeface="Calibri" pitchFamily="34" charset="0"/>
              </a:rPr>
              <a:t>PAs: </a:t>
            </a:r>
            <a:r>
              <a:rPr lang="fr-FR" sz="2000" b="0" dirty="0" smtClean="0">
                <a:solidFill>
                  <a:schemeClr val="tx2"/>
                </a:solidFill>
                <a:latin typeface="Calibri" pitchFamily="34" charset="0"/>
              </a:rPr>
              <a:t>18dBm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=P</a:t>
            </a:r>
            <a:r>
              <a:rPr lang="fr-FR" sz="2000" b="0" baseline="-25000" dirty="0" smtClean="0">
                <a:solidFill>
                  <a:srgbClr val="000000"/>
                </a:solidFill>
                <a:latin typeface="Calibri" pitchFamily="34" charset="0"/>
              </a:rPr>
              <a:t>1dB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fr-FR" sz="2000" b="0" dirty="0">
                <a:solidFill>
                  <a:srgbClr val="000000"/>
                </a:solidFill>
                <a:latin typeface="Calibri" pitchFamily="34" charset="0"/>
              </a:rPr>
              <a:t>(per 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element)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LNAs: 6dB noise figure</a:t>
            </a:r>
            <a:endParaRPr lang="fr-FR" sz="2000" b="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60367"/>
            <a:ext cx="3397136" cy="3635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39495" y="2149671"/>
            <a:ext cx="3364992" cy="762000"/>
          </a:xfrm>
          <a:prstGeom prst="rect">
            <a:avLst/>
          </a:prstGeom>
        </p:spPr>
      </p:pic>
      <p:pic>
        <p:nvPicPr>
          <p:cNvPr id="10" name="Picture 2" descr="2018_30_30_package_draw_Vivald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37325"/>
            <a:ext cx="4810531" cy="277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766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5363"/>
            <a:ext cx="9220200" cy="560437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210 GHz, </a:t>
            </a:r>
            <a:r>
              <a:rPr lang="en-US" dirty="0" smtClean="0">
                <a:solidFill>
                  <a:srgbClr val="FF0000"/>
                </a:solidFill>
              </a:rPr>
              <a:t>5.1 </a:t>
            </a:r>
            <a:r>
              <a:rPr lang="en-US" dirty="0">
                <a:solidFill>
                  <a:srgbClr val="FF0000"/>
                </a:solidFill>
              </a:rPr>
              <a:t>Tb/s </a:t>
            </a:r>
            <a:r>
              <a:rPr lang="en-US" dirty="0">
                <a:solidFill>
                  <a:srgbClr val="000000"/>
                </a:solidFill>
              </a:rPr>
              <a:t>MIMO backhaul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14" y="914400"/>
            <a:ext cx="2142386" cy="26836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28600" y="1524000"/>
            <a:ext cx="8610600" cy="17727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8-element 640Gb/s linear array:</a:t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14dB</a:t>
            </a:r>
            <a:r>
              <a:rPr lang="en-US" sz="3200" b="0" baseline="-25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transmit power/element (P</a:t>
            </a:r>
            <a:r>
              <a:rPr lang="en-US" sz="32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out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….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3.2W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total output power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2.1m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linear array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75" y="3782291"/>
            <a:ext cx="3541725" cy="27709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25515" y="914400"/>
            <a:ext cx="8818485" cy="41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500m range in 50mm/hr. rain.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28600" y="3886200"/>
            <a:ext cx="7812075" cy="22159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64-element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5Tb/s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square array:</a:t>
            </a:r>
            <a:b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same link assumptions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5dB</a:t>
            </a:r>
            <a:r>
              <a:rPr lang="en-US" sz="3200" b="0" baseline="-25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transmit power/element (P</a:t>
            </a:r>
            <a:r>
              <a:rPr lang="en-US" sz="32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out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….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3.2W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total output power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2.1m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square array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88925" y="6324600"/>
            <a:ext cx="7812075" cy="4431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Complex system: can we make it cheaply ?</a:t>
            </a:r>
            <a:endParaRPr lang="en-US" sz="32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060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744200" cy="447626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70 GHz,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640 Gb/s MIMO </a:t>
            </a:r>
            <a:r>
              <a:rPr lang="en-US" dirty="0" smtClean="0">
                <a:solidFill>
                  <a:srgbClr val="000000"/>
                </a:solidFill>
              </a:rPr>
              <a:t>backhaul (</a:t>
            </a:r>
            <a:r>
              <a:rPr lang="en-US" dirty="0" smtClean="0">
                <a:solidFill>
                  <a:srgbClr val="FF0000"/>
                </a:solidFill>
              </a:rPr>
              <a:t>16QAM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14" y="914400"/>
            <a:ext cx="2142386" cy="26836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5515" y="914400"/>
            <a:ext cx="8818485" cy="41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Why not use a lower-frequency carrier, e.g. 70 GHz ?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75" y="3782291"/>
            <a:ext cx="3541725" cy="27709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28600" y="1524000"/>
            <a:ext cx="8610600" cy="17727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8-element 640Gb/s linear array:</a:t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11dB</a:t>
            </a:r>
            <a:r>
              <a:rPr lang="en-US" sz="3200" b="0" baseline="-25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transmit power/element (P</a:t>
            </a:r>
            <a:r>
              <a:rPr lang="en-US" sz="32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out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….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1.7W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total output power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5.5m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linear array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28600" y="3886200"/>
            <a:ext cx="7812075" cy="221599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64-element 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5Tb/s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square array:</a:t>
            </a:r>
            <a:b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same link assumptions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2dB</a:t>
            </a:r>
            <a:r>
              <a:rPr lang="en-US" sz="3200" b="0" baseline="-25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transmit power/element (P</a:t>
            </a:r>
            <a:r>
              <a:rPr lang="en-US" sz="32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out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….</a:t>
            </a:r>
            <a:r>
              <a:rPr lang="en-US" sz="32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1.7W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total output power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</a:t>
            </a:r>
            <a:r>
              <a:rPr lang="en-US" sz="3200" b="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5.5m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square array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88925" y="6324600"/>
            <a:ext cx="7812075" cy="4431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Similar RF power output, physically larger</a:t>
            </a:r>
            <a:endParaRPr lang="en-US" sz="32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179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Systems 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694090" y="2821840"/>
            <a:ext cx="8803820" cy="21250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38" y="2979593"/>
            <a:ext cx="2980113" cy="16514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259" y="3016122"/>
            <a:ext cx="2255941" cy="15784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317" y="2971800"/>
            <a:ext cx="2064083" cy="163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87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152" y="890532"/>
            <a:ext cx="2974848" cy="17495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9296400" cy="741018"/>
          </a:xfrm>
        </p:spPr>
        <p:txBody>
          <a:bodyPr/>
          <a:lstStyle/>
          <a:p>
            <a:r>
              <a:rPr lang="en-US" dirty="0" smtClean="0"/>
              <a:t>System Design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874014"/>
            <a:ext cx="10668000" cy="337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ADCs/DACs</a:t>
            </a:r>
            <a:r>
              <a:rPr lang="en-US" sz="2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QPSK needs only 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3-4 bit </a:t>
            </a:r>
            <a:r>
              <a:rPr lang="en-US" sz="2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ADC/DACs </a:t>
            </a:r>
            <a:r>
              <a:rPr lang="en-US" sz="1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Madhow</a:t>
            </a:r>
            <a:r>
              <a:rPr lang="en-US" sz="14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Studer, Rodwell)</a:t>
            </a:r>
            <a:br>
              <a:rPr lang="en-US" sz="1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 i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US" sz="2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ADC bits, </a:t>
            </a:r>
            <a:r>
              <a:rPr lang="en-US" sz="2200" b="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antennas, </a:t>
            </a:r>
            <a:r>
              <a:rPr lang="en-US" sz="2200" b="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signals: </a:t>
            </a:r>
            <a:r>
              <a:rPr lang="en-US" sz="22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SNR=6</a:t>
            </a:r>
            <a:r>
              <a:rPr lang="en-US" sz="2200" b="0" i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2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+1.76+10</a:t>
            </a:r>
            <a:r>
              <a:rPr lang="en-US" sz="2200" baseline="30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22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</a:t>
            </a:r>
            <a:r>
              <a:rPr lang="en-US" sz="2200" b="0" baseline="-25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2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200" b="0" i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b="0" i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3 bits, (</a:t>
            </a:r>
            <a:r>
              <a:rPr lang="en-US" sz="2200" b="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200" b="0" i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)=2→ SNR=23 dB.   QPSK needs 9.8 dB.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Linearity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Amplifier P</a:t>
            </a:r>
            <a:r>
              <a:rPr lang="en-US" sz="2200" b="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1dB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need be </a:t>
            </a:r>
            <a:r>
              <a:rPr lang="en-US" sz="2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</a:t>
            </a:r>
            <a:r>
              <a:rPr lang="en-US" sz="22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3-4 dB 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above average power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</a:rPr>
              <a:t>(Madhow)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Requirements same as for SISO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(Alon, Madhow, Niknejad, Rodwell)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 beamforming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beamspace algorithm=complexity ~N× log(N)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(Madhow, Studer)</a:t>
            </a:r>
          </a:p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 beamforming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low-resolution matrix </a:t>
            </a:r>
            <a:r>
              <a:rPr lang="en-US" sz="14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b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Studer: 2021 ESSCIRC, this week</a:t>
            </a:r>
            <a:r>
              <a:rPr lang="en-US" sz="1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Efficiently </a:t>
            </a:r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addressing true-time-delay problem</a:t>
            </a:r>
            <a:r>
              <a:rPr 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"rainbow" FFT algorithm </a:t>
            </a:r>
            <a:r>
              <a:rPr lang="en-US" sz="1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(Madhow, </a:t>
            </a:r>
            <a:r>
              <a:rPr lang="en-US" sz="14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Cabric, Studer)</a:t>
            </a:r>
            <a:endParaRPr 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691" y="4876800"/>
            <a:ext cx="3456709" cy="17526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8763000" y="3581400"/>
            <a:ext cx="2337539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11100539" y="3581400"/>
            <a:ext cx="0" cy="1143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555998"/>
            <a:ext cx="4584954" cy="176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27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Transistors 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8" name="Picture 7" descr="Picture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6800" y="2509979"/>
            <a:ext cx="2955627" cy="28922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7600" y="2503265"/>
            <a:ext cx="2887814" cy="29069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0587" y="2447846"/>
            <a:ext cx="3892952" cy="296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28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972800" cy="398463"/>
          </a:xfrm>
        </p:spPr>
        <p:txBody>
          <a:bodyPr/>
          <a:lstStyle/>
          <a:p>
            <a:r>
              <a:rPr lang="en-US" dirty="0" smtClean="0"/>
              <a:t>Transistors for 100-300GHz</a:t>
            </a: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6794944" y="177609"/>
          <a:ext cx="4863656" cy="3403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3" name="KGPlot" r:id="rId3" imgW="4863960" imgH="3403440" progId="KGraph_Plot">
                  <p:embed/>
                </p:oleObj>
              </mc:Choice>
              <mc:Fallback>
                <p:oleObj name="KGPlot" r:id="rId3" imgW="4863960" imgH="3403440" progId="KGraph_Plot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94944" y="177609"/>
                        <a:ext cx="4863656" cy="340379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200" y="906720"/>
            <a:ext cx="67183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CMOS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good power &amp; noise up to ~150GHz. Not much beyond.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65-32nm nodes are best.</a:t>
            </a: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 HBT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record 100-300GHz PAs</a:t>
            </a:r>
          </a:p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SiGe HBT: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better than CMOS, worse than InP HBT</a:t>
            </a:r>
          </a:p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GaN HEMT: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 power below 100GHz. Bandwidth improving</a:t>
            </a:r>
          </a:p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InGaAs-channel HEMT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world's best low-noise amplifiers</a:t>
            </a:r>
            <a:endParaRPr lang="en-US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6781800" y="3429000"/>
          <a:ext cx="4864100" cy="340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4" name="KGPlot" r:id="rId5" imgW="4863960" imgH="3403440" progId="KGraph_Plot">
                  <p:embed/>
                </p:oleObj>
              </mc:Choice>
              <mc:Fallback>
                <p:oleObj name="KGPlot" r:id="rId5" imgW="4863960" imgH="3403440" progId="KGraph_Plot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81800" y="3429000"/>
                        <a:ext cx="4864100" cy="340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04800" y="3454400"/>
          <a:ext cx="4864100" cy="340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5" name="KGPlot" r:id="rId7" imgW="4863960" imgH="3403440" progId="KGraph_Plot">
                  <p:embed/>
                </p:oleObj>
              </mc:Choice>
              <mc:Fallback>
                <p:oleObj name="KGPlot" r:id="rId7" imgW="4863960" imgH="3403440" progId="KGraph_Plot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4800" y="3454400"/>
                        <a:ext cx="4864100" cy="3403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43000" y="5960410"/>
            <a:ext cx="3657600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05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*results with low PAE at high Psat or </a:t>
            </a:r>
            <a:br>
              <a:rPr lang="en-US" sz="105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05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Psat with high PAE are not shown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620243"/>
            <a:ext cx="3657600" cy="237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05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 compiled 8/1/2021</a:t>
            </a:r>
          </a:p>
        </p:txBody>
      </p:sp>
    </p:spTree>
    <p:extLst>
      <p:ext uri="{BB962C8B-B14F-4D97-AF65-F5344CB8AC3E}">
        <p14:creationId xmlns:p14="http://schemas.microsoft.com/office/powerpoint/2010/main" val="3557199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dirty="0" smtClean="0"/>
              <a:t>mm-Wave Transistor Development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3352800"/>
            <a:ext cx="5562600" cy="89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THz InP HBTs:</a:t>
            </a:r>
            <a:b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State-of-art: 1.1THz </a:t>
            </a:r>
            <a:r>
              <a:rPr lang="en-US" sz="1800" b="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800" b="0" baseline="-25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@ 130nm node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 </a:t>
            </a:r>
            <a:r>
              <a:rPr lang="en-US" sz="18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100-650GHz power</a:t>
            </a:r>
            <a:endParaRPr lang="en-US" sz="1800" b="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00800" y="3352800"/>
            <a:ext cx="5562600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THz InP HEMTs:</a:t>
            </a:r>
            <a:b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State-of-art: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1.5THz </a:t>
            </a:r>
            <a:r>
              <a:rPr lang="en-US" sz="18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800" b="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@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32nm node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Sensitive 100-650GHz low-noise amplifiers</a:t>
            </a:r>
            <a:r>
              <a:rPr lang="en-US" sz="18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high-K gate dielectric *might* permit further scaling.</a:t>
            </a:r>
            <a:endParaRPr lang="en-US" sz="1800" b="0" baseline="-25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9099" y="4953000"/>
            <a:ext cx="1485901" cy="17186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7791" y="5114123"/>
            <a:ext cx="1603209" cy="15914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800" y="967972"/>
            <a:ext cx="5562600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2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InGaN and GaN HEMTs:</a:t>
            </a:r>
            <a:r>
              <a:rPr lang="en-US" sz="2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2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Leading power techology to ~110GHz </a:t>
            </a:r>
            <a:br>
              <a:rPr lang="en-US" sz="18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Efforts to extend this to 140, 220GHz.</a:t>
            </a:r>
            <a:br>
              <a:rPr lang="en-US" sz="18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800" b="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4983555" y="914400"/>
          <a:ext cx="3322245" cy="2237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87" name="KGPlot" r:id="rId5" imgW="4863960" imgH="3276720" progId="KGraph_Plot">
                  <p:embed/>
                </p:oleObj>
              </mc:Choice>
              <mc:Fallback>
                <p:oleObj name="KGPlot" r:id="rId5" imgW="4863960" imgH="3276720" progId="KGraph_Plot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83555" y="914400"/>
                        <a:ext cx="3322245" cy="2237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387" y="914400"/>
            <a:ext cx="2752813" cy="20671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15400" y="2971800"/>
            <a:ext cx="22860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</a:rPr>
              <a:t>N-polar GaN</a:t>
            </a:r>
            <a:r>
              <a:rPr lang="en-US" sz="1400" b="0" dirty="0">
                <a:solidFill>
                  <a:srgbClr val="000000"/>
                </a:solidFill>
                <a:latin typeface="Calibri" pitchFamily="34" charset="0"/>
              </a:rPr>
              <a:t>: 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Mishra, UCSB</a:t>
            </a:r>
            <a:endParaRPr lang="en-US" sz="14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/>
          <a:srcRect t="8191"/>
          <a:stretch/>
        </p:blipFill>
        <p:spPr>
          <a:xfrm>
            <a:off x="9810604" y="4815621"/>
            <a:ext cx="2152796" cy="1824426"/>
          </a:xfrm>
          <a:prstGeom prst="rect">
            <a:avLst/>
          </a:prstGeom>
        </p:spPr>
      </p:pic>
      <p:pic>
        <p:nvPicPr>
          <p:cNvPr id="20" name="Picture 19" descr="64J-R4C5-E10B45L3-Vce_2.00V-Ib_600uA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943" y="4523549"/>
            <a:ext cx="2725175" cy="2334451"/>
          </a:xfrm>
          <a:prstGeom prst="rect">
            <a:avLst/>
          </a:prstGeom>
        </p:spPr>
      </p:pic>
      <p:pic>
        <p:nvPicPr>
          <p:cNvPr id="23" name="Picture 22" descr="64J-R4C5-E10B45L4-4.jpg"/>
          <p:cNvPicPr>
            <a:picLocks noChangeAspect="1"/>
          </p:cNvPicPr>
          <p:nvPr/>
        </p:nvPicPr>
        <p:blipFill>
          <a:blip r:embed="rId10" cstate="print"/>
          <a:srcRect t="2413" r="3639" b="4627"/>
          <a:stretch>
            <a:fillRect/>
          </a:stretch>
        </p:blipFill>
        <p:spPr>
          <a:xfrm>
            <a:off x="304800" y="4363046"/>
            <a:ext cx="1868466" cy="2342554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350915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924401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ICs and Packages:</a:t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140 GHz 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5" b="13803"/>
          <a:stretch/>
        </p:blipFill>
        <p:spPr>
          <a:xfrm>
            <a:off x="380442" y="3276599"/>
            <a:ext cx="3268981" cy="17652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2292" y="2734537"/>
            <a:ext cx="1752600" cy="28730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0596" y="3302407"/>
            <a:ext cx="2284804" cy="17136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7800" y="3276600"/>
            <a:ext cx="1775901" cy="16814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4765" y="3261516"/>
            <a:ext cx="952435" cy="169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43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1137"/>
            <a:ext cx="8987328" cy="322263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10810"/>
            <a:ext cx="10614185" cy="527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632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609601" y="76200"/>
            <a:ext cx="9601200" cy="609600"/>
          </a:xfrm>
        </p:spPr>
        <p:txBody>
          <a:bodyPr/>
          <a:lstStyle/>
          <a:p>
            <a:r>
              <a:rPr lang="en-US" dirty="0"/>
              <a:t>The mm-wave module design problem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8600" y="914400"/>
            <a:ext cx="8365225" cy="108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How to make the IC electronics fit ?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How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to avoid catastrophic signal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losses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?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How 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to remove the heat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?</a:t>
            </a:r>
            <a:endParaRPr lang="en-US" sz="24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838200"/>
            <a:ext cx="3205771" cy="1649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948589"/>
            <a:ext cx="2453301" cy="1489811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8600" y="2974898"/>
            <a:ext cx="5257800" cy="15971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Not all systems steer in two planes...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     ...some steer in only one.</a:t>
            </a:r>
          </a:p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Not all systems steer over 180 degrees...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     ...some steer a smaller angular range</a:t>
            </a:r>
          </a:p>
        </p:txBody>
      </p:sp>
      <p:pic>
        <p:nvPicPr>
          <p:cNvPr id="12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38545" y="2683174"/>
            <a:ext cx="5542855" cy="184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2475" y="4564370"/>
            <a:ext cx="3957514" cy="223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2018_4_6_packag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35" y="4902779"/>
            <a:ext cx="3200977" cy="155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277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630" y="161974"/>
            <a:ext cx="11465370" cy="398463"/>
          </a:xfrm>
        </p:spPr>
        <p:txBody>
          <a:bodyPr/>
          <a:lstStyle/>
          <a:p>
            <a:r>
              <a:rPr lang="en-US" smtClean="0"/>
              <a:t>Do we need 2D arrays ? 1D steering might be fine.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" y="914400"/>
            <a:ext cx="6477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1/sin</a:t>
            </a:r>
            <a:r>
              <a:rPr lang="en-US" sz="2000" b="0" baseline="3000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f</a:t>
            </a: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sidelobes provide strong signals to tall buildlings.</a:t>
            </a:r>
          </a:p>
          <a:p>
            <a:pPr>
              <a:buClr>
                <a:srgbClr val="FF0000"/>
              </a:buClr>
            </a:pP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sidelobes reduces broadside gain by less than 3dB.</a:t>
            </a:r>
          </a:p>
          <a:p>
            <a:pPr>
              <a:buClr>
                <a:srgbClr val="FF0000"/>
              </a:buClr>
            </a:pP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Don't need 2D arrays to serve tall buildings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959" y="1448238"/>
            <a:ext cx="5502641" cy="458077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680262"/>
              </p:ext>
            </p:extLst>
          </p:nvPr>
        </p:nvGraphicFramePr>
        <p:xfrm>
          <a:off x="345630" y="2895600"/>
          <a:ext cx="5810528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4" name="KGPlot" r:id="rId4" imgW="4935960" imgH="3365280" progId="KGraph_Plot">
                  <p:embed/>
                </p:oleObj>
              </mc:Choice>
              <mc:Fallback>
                <p:oleObj name="KGPlot" r:id="rId4" imgW="4935960" imgH="3365280" progId="KGraph_Plot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5630" y="2895600"/>
                        <a:ext cx="5810528" cy="396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7384" y="3200400"/>
            <a:ext cx="2451349" cy="1634233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5805671"/>
              </p:ext>
            </p:extLst>
          </p:nvPr>
        </p:nvGraphicFramePr>
        <p:xfrm>
          <a:off x="2590800" y="3581400"/>
          <a:ext cx="1448449" cy="483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5" name="Equation" r:id="rId7" imgW="1295280" imgH="431640" progId="Equation.DSMT4">
                  <p:embed/>
                </p:oleObj>
              </mc:Choice>
              <mc:Fallback>
                <p:oleObj name="Equation" r:id="rId7" imgW="1295280" imgH="43164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581400"/>
                        <a:ext cx="1448449" cy="483408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35825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1974"/>
            <a:ext cx="11277600" cy="398463"/>
          </a:xfrm>
        </p:spPr>
        <p:txBody>
          <a:bodyPr/>
          <a:lstStyle/>
          <a:p>
            <a:r>
              <a:rPr lang="en-US" smtClean="0"/>
              <a:t>2D vs. 1D: user spatial distribution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336" y="838200"/>
            <a:ext cx="5677705" cy="17885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352800"/>
            <a:ext cx="3056195" cy="29084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339940"/>
            <a:ext cx="3056195" cy="29084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1000" y="351686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1: 2D array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5105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2: 1D array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24201" y="2971800"/>
            <a:ext cx="41148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uniform horizontal &amp; vertical  user distributions</a:t>
            </a:r>
            <a:endParaRPr lang="en-US" sz="1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77200" y="2971800"/>
            <a:ext cx="3517223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uniform horizontal, nonuniform vertical</a:t>
            </a:r>
            <a:endParaRPr lang="en-US" sz="1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33297" y="3712364"/>
            <a:ext cx="533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>
                <a:solidFill>
                  <a:schemeClr val="accent1"/>
                </a:solidFill>
                <a:sym typeface="Wingdings" panose="05000000000000000000" pitchFamily="2" charset="2"/>
              </a:rPr>
              <a:t></a:t>
            </a:r>
            <a:r>
              <a:rPr lang="en-US" sz="2800">
                <a:solidFill>
                  <a:schemeClr val="accent1"/>
                </a:solidFill>
              </a:rPr>
              <a:t> </a:t>
            </a:r>
            <a:endParaRPr lang="en-US" sz="16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601200" y="3581400"/>
            <a:ext cx="4572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>
                <a:solidFill>
                  <a:schemeClr val="tx2"/>
                </a:solidFill>
              </a:rPr>
              <a:t>✘</a:t>
            </a:r>
            <a:r>
              <a:rPr lang="en-US" sz="2800" smtClean="0">
                <a:solidFill>
                  <a:schemeClr val="accent1"/>
                </a:solidFill>
              </a:rPr>
              <a:t> </a:t>
            </a:r>
            <a:endParaRPr lang="en-US" sz="16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29200" y="5257800"/>
            <a:ext cx="533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>
                <a:solidFill>
                  <a:schemeClr val="accent1"/>
                </a:solidFill>
                <a:sym typeface="Wingdings" panose="05000000000000000000" pitchFamily="2" charset="2"/>
              </a:rPr>
              <a:t></a:t>
            </a:r>
            <a:r>
              <a:rPr lang="en-US" sz="2800">
                <a:solidFill>
                  <a:schemeClr val="accent1"/>
                </a:solidFill>
              </a:rPr>
              <a:t> </a:t>
            </a:r>
            <a:endParaRPr lang="en-US" sz="16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01200" y="5257800"/>
            <a:ext cx="5334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>
                <a:solidFill>
                  <a:schemeClr val="accent1"/>
                </a:solidFill>
                <a:sym typeface="Wingdings" panose="05000000000000000000" pitchFamily="2" charset="2"/>
              </a:rPr>
              <a:t></a:t>
            </a:r>
            <a:r>
              <a:rPr lang="en-US" sz="2800">
                <a:solidFill>
                  <a:schemeClr val="accent1"/>
                </a:solidFill>
              </a:rPr>
              <a:t> </a:t>
            </a:r>
            <a:endParaRPr lang="en-US" sz="1600" b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" y="6488668"/>
            <a:ext cx="1165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Spatial distribution of users, and of scattering objects, guides choice of array geometry.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288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sz="3900" dirty="0" smtClean="0"/>
              <a:t>140GHz hub: packaging challenges</a:t>
            </a:r>
            <a:endParaRPr lang="en-US" sz="3900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267200" y="975086"/>
            <a:ext cx="4962352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IC-package interconnects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Difficult at &gt; 100 GHz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267200" y="2487361"/>
            <a:ext cx="4962352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Removing heat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Thermal vias are marginal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267200" y="3856029"/>
            <a:ext cx="4962352" cy="913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Interconnect density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Dense wiring for DC, LO, IF, control.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Hard to fit these all in.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281616" y="5237764"/>
            <a:ext cx="7757984" cy="14678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Economies of scale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Advanced packaging standards require sophisticated tools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High-volume orders only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Hard for small-volume orders (research, universities)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Packaging industry is moving offshore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838200"/>
            <a:ext cx="1557251" cy="11804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869916"/>
            <a:ext cx="2143447" cy="10350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0600"/>
            <a:ext cx="4191000" cy="36009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304" y="3443831"/>
            <a:ext cx="2666090" cy="15091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225918"/>
            <a:ext cx="2029779" cy="127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24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19075"/>
            <a:ext cx="11201400" cy="466725"/>
          </a:xfrm>
        </p:spPr>
        <p:txBody>
          <a:bodyPr/>
          <a:lstStyle/>
          <a:p>
            <a:r>
              <a:rPr lang="en-US" dirty="0" smtClean="0"/>
              <a:t>100-300GHz IC-package connections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565" y="4021870"/>
            <a:ext cx="2143447" cy="10350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85" y="2945408"/>
            <a:ext cx="2006123" cy="12718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8" b="27152"/>
          <a:stretch/>
        </p:blipFill>
        <p:spPr>
          <a:xfrm>
            <a:off x="3200447" y="1742721"/>
            <a:ext cx="1991565" cy="1295401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654040" y="953016"/>
          <a:ext cx="6309360" cy="549075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2102656148"/>
                    </a:ext>
                  </a:extLst>
                </a:gridCol>
                <a:gridCol w="1097280">
                  <a:extLst>
                    <a:ext uri="{9D8B030D-6E8A-4147-A177-3AD203B41FA5}">
                      <a16:colId xmlns:a16="http://schemas.microsoft.com/office/drawing/2014/main" val="59960724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60927425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47192274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10437024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Frequency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technology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cost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heatsinking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8698766"/>
                  </a:ext>
                </a:extLst>
              </a:tr>
              <a:tr h="9993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micromachined</a:t>
                      </a:r>
                      <a:b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waveguide interface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 GHz </a:t>
                      </a:r>
                    </a:p>
                    <a:p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Research.</a:t>
                      </a:r>
                      <a:b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Cheap one day ?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</a:t>
                      </a:r>
                      <a:b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  <a:endParaRPr lang="en-US" sz="18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1400" b="0" dirty="0" smtClean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9780963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ribbon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mesh bond</a:t>
                      </a:r>
                    </a:p>
                    <a:p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 GHz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Handcrafted.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high</a:t>
                      </a:r>
                      <a:b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400" b="0" dirty="0" smtClean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4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79648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patch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antennas</a:t>
                      </a:r>
                    </a:p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 superstrate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1000 GHz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Straightforward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</a:t>
                      </a:r>
                      <a:endParaRPr lang="en-US" sz="14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6386688"/>
                  </a:ext>
                </a:extLst>
              </a:tr>
              <a:tr h="999307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 stud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flip-chip 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&gt;200 GHz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Industry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standard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ok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b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marginal for PA</a:t>
                      </a:r>
                      <a:b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  <a:endParaRPr lang="en-US" sz="18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4799131"/>
                  </a:ext>
                </a:extLst>
              </a:tr>
              <a:tr h="587831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hot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vias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 GHz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Development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 ?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509563"/>
                  </a:ext>
                </a:extLst>
              </a:tr>
              <a:tr h="587831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(ball)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wirebonds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GHz</a:t>
                      </a:r>
                      <a:br>
                        <a:rPr lang="en-US" sz="1400" b="1" baseline="0" dirty="0" smtClean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kern="12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✘</a:t>
                      </a:r>
                      <a:endParaRPr lang="en-US" sz="18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Industry</a:t>
                      </a: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standard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</a:t>
                      </a:r>
                      <a:endParaRPr lang="en-US" sz="1400" b="0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33800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 rot="16200000">
            <a:off x="-275021" y="1211800"/>
            <a:ext cx="114005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dirty="0" smtClean="0"/>
              <a:t>Deal, IEEE Trans THz,</a:t>
            </a:r>
            <a:br>
              <a:rPr lang="en-US" sz="900" b="0" dirty="0" smtClean="0"/>
            </a:br>
            <a:r>
              <a:rPr lang="en-US" sz="900" b="0" dirty="0" smtClean="0"/>
              <a:t> Sept 2011</a:t>
            </a:r>
            <a:endParaRPr lang="en-US" sz="900" b="0" dirty="0"/>
          </a:p>
        </p:txBody>
      </p:sp>
      <p:cxnSp>
        <p:nvCxnSpPr>
          <p:cNvPr id="14" name="Straight Connector 13"/>
          <p:cNvCxnSpPr>
            <a:endCxn id="54" idx="3"/>
          </p:cNvCxnSpPr>
          <p:nvPr/>
        </p:nvCxnSpPr>
        <p:spPr bwMode="auto">
          <a:xfrm flipH="1" flipV="1">
            <a:off x="3048565" y="1396073"/>
            <a:ext cx="2605475" cy="1684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>
            <a:stCxn id="7" idx="3"/>
            <a:endCxn id="5" idx="1"/>
          </p:cNvCxnSpPr>
          <p:nvPr/>
        </p:nvCxnSpPr>
        <p:spPr bwMode="auto">
          <a:xfrm>
            <a:off x="2429408" y="3581311"/>
            <a:ext cx="3224632" cy="11708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>
            <a:stCxn id="16" idx="3"/>
          </p:cNvCxnSpPr>
          <p:nvPr/>
        </p:nvCxnSpPr>
        <p:spPr bwMode="auto">
          <a:xfrm>
            <a:off x="5192012" y="2390422"/>
            <a:ext cx="517595" cy="47978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19" idx="3"/>
          </p:cNvCxnSpPr>
          <p:nvPr/>
        </p:nvCxnSpPr>
        <p:spPr bwMode="auto">
          <a:xfrm flipV="1">
            <a:off x="5192012" y="4460575"/>
            <a:ext cx="462028" cy="7883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9332" y="5758560"/>
            <a:ext cx="2392680" cy="91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941" y="4853116"/>
            <a:ext cx="2103120" cy="1379220"/>
          </a:xfrm>
          <a:prstGeom prst="rect">
            <a:avLst/>
          </a:prstGeom>
        </p:spPr>
      </p:pic>
      <p:cxnSp>
        <p:nvCxnSpPr>
          <p:cNvPr id="31" name="Straight Connector 30"/>
          <p:cNvCxnSpPr>
            <a:stCxn id="29" idx="3"/>
          </p:cNvCxnSpPr>
          <p:nvPr/>
        </p:nvCxnSpPr>
        <p:spPr bwMode="auto">
          <a:xfrm flipV="1">
            <a:off x="2364061" y="5376019"/>
            <a:ext cx="3345546" cy="16670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stCxn id="27" idx="3"/>
          </p:cNvCxnSpPr>
          <p:nvPr/>
        </p:nvCxnSpPr>
        <p:spPr bwMode="auto">
          <a:xfrm flipV="1">
            <a:off x="5192012" y="6019800"/>
            <a:ext cx="435271" cy="19596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 rot="16200000">
            <a:off x="162695" y="3472819"/>
            <a:ext cx="606256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dirty="0" smtClean="0"/>
              <a:t>G. Rebeiz</a:t>
            </a:r>
            <a:endParaRPr lang="en-US" sz="900" b="0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965" y="828383"/>
            <a:ext cx="2514600" cy="113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5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34939"/>
            <a:ext cx="10668000" cy="466725"/>
          </a:xfrm>
        </p:spPr>
        <p:txBody>
          <a:bodyPr/>
          <a:lstStyle/>
          <a:p>
            <a:r>
              <a:rPr lang="en-US" dirty="0" smtClean="0"/>
              <a:t>140GHz hub</a:t>
            </a:r>
            <a:r>
              <a:rPr lang="en-US" dirty="0"/>
              <a:t>: </a:t>
            </a:r>
            <a:r>
              <a:rPr lang="en-US" dirty="0" smtClean="0"/>
              <a:t>ICs &amp; Antennas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8143" y="886696"/>
            <a:ext cx="1801092" cy="2952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008784-EA80-463D-84A1-72AB1EB97F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54" t="5040" r="23454" b="3916"/>
          <a:stretch/>
        </p:blipFill>
        <p:spPr>
          <a:xfrm rot="16200000">
            <a:off x="381327" y="3852205"/>
            <a:ext cx="2294579" cy="2581566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0" y="864860"/>
            <a:ext cx="3324035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110mW InP Power Amplifier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20.8% PAE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20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0" y="3367439"/>
            <a:ext cx="3324035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190mW InP Power Amplifier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16.7% PAE 	    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504E23-F8B4-4690-98A5-9CFB23E12D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016200" y="1509099"/>
            <a:ext cx="2957428" cy="13363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667E07-5B91-41C5-9A9C-D66F9E01EA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800" y="3912298"/>
            <a:ext cx="2971800" cy="1345502"/>
          </a:xfrm>
          <a:prstGeom prst="rect">
            <a:avLst/>
          </a:prstGeom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5972365" y="864860"/>
            <a:ext cx="3324035" cy="913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CMOS Transmitter IC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22nm SOI CMOS. 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endParaRPr lang="en-US" sz="2000" b="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943600" y="3352800"/>
            <a:ext cx="3324035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Receiver IC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22nm SOI CMOS.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3410" y="2727320"/>
            <a:ext cx="5143709" cy="2537328"/>
          </a:xfrm>
          <a:prstGeom prst="rect">
            <a:avLst/>
          </a:prstGeom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3212472" y="859360"/>
            <a:ext cx="2584764" cy="3598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LTCC Array module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cxnSp>
        <p:nvCxnSpPr>
          <p:cNvPr id="4" name="Straight Arrow Connector 3"/>
          <p:cNvCxnSpPr>
            <a:stCxn id="7" idx="0"/>
          </p:cNvCxnSpPr>
          <p:nvPr/>
        </p:nvCxnSpPr>
        <p:spPr bwMode="auto">
          <a:xfrm>
            <a:off x="3104978" y="2362985"/>
            <a:ext cx="633595" cy="380999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/>
          <p:cNvCxnSpPr>
            <a:stCxn id="7" idx="0"/>
          </p:cNvCxnSpPr>
          <p:nvPr/>
        </p:nvCxnSpPr>
        <p:spPr bwMode="auto">
          <a:xfrm>
            <a:off x="3104978" y="2362985"/>
            <a:ext cx="1314622" cy="380999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/>
          <p:cNvCxnSpPr>
            <a:stCxn id="7" idx="0"/>
          </p:cNvCxnSpPr>
          <p:nvPr/>
        </p:nvCxnSpPr>
        <p:spPr bwMode="auto">
          <a:xfrm>
            <a:off x="3104978" y="2362985"/>
            <a:ext cx="1924222" cy="380999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>
            <a:stCxn id="7" idx="0"/>
          </p:cNvCxnSpPr>
          <p:nvPr/>
        </p:nvCxnSpPr>
        <p:spPr bwMode="auto">
          <a:xfrm>
            <a:off x="3104978" y="2362985"/>
            <a:ext cx="2457622" cy="380999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/>
          <p:cNvCxnSpPr>
            <a:stCxn id="14" idx="3"/>
          </p:cNvCxnSpPr>
          <p:nvPr/>
        </p:nvCxnSpPr>
        <p:spPr bwMode="auto">
          <a:xfrm flipH="1">
            <a:off x="5486400" y="2177298"/>
            <a:ext cx="529800" cy="58600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/>
          <p:cNvCxnSpPr>
            <a:stCxn id="14" idx="3"/>
          </p:cNvCxnSpPr>
          <p:nvPr/>
        </p:nvCxnSpPr>
        <p:spPr bwMode="auto">
          <a:xfrm flipH="1">
            <a:off x="4876800" y="2177298"/>
            <a:ext cx="1139400" cy="58600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/>
          <p:cNvCxnSpPr>
            <a:stCxn id="14" idx="3"/>
          </p:cNvCxnSpPr>
          <p:nvPr/>
        </p:nvCxnSpPr>
        <p:spPr bwMode="auto">
          <a:xfrm flipH="1">
            <a:off x="4191000" y="2177298"/>
            <a:ext cx="1825200" cy="29300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/>
          <p:cNvCxnSpPr>
            <a:stCxn id="14" idx="3"/>
          </p:cNvCxnSpPr>
          <p:nvPr/>
        </p:nvCxnSpPr>
        <p:spPr bwMode="auto">
          <a:xfrm flipH="1" flipV="1">
            <a:off x="3657600" y="2118698"/>
            <a:ext cx="2358600" cy="58600"/>
          </a:xfrm>
          <a:prstGeom prst="straightConnector1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flipH="1">
            <a:off x="3276600" y="6263039"/>
            <a:ext cx="2537329" cy="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47" name="Text Box 3"/>
          <p:cNvSpPr txBox="1">
            <a:spLocks noChangeArrowheads="1"/>
          </p:cNvSpPr>
          <p:nvPr/>
        </p:nvSpPr>
        <p:spPr bwMode="auto">
          <a:xfrm>
            <a:off x="5797236" y="6166398"/>
            <a:ext cx="473893" cy="2490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1 cm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79" y="4582798"/>
            <a:ext cx="1062881" cy="5701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190" y="2110248"/>
            <a:ext cx="1143219" cy="5701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7833" y="6308518"/>
            <a:ext cx="2124367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>
                <a:latin typeface="Calibri" pitchFamily="34" charset="0"/>
                <a:cs typeface="Calibri" pitchFamily="34" charset="0"/>
              </a:rPr>
              <a:t>Teledyne InP HBT</a:t>
            </a:r>
            <a:endParaRPr lang="en-US" sz="1200" dirty="0"/>
          </a:p>
        </p:txBody>
      </p:sp>
      <p:sp>
        <p:nvSpPr>
          <p:cNvPr id="33" name="Rectangle 32"/>
          <p:cNvSpPr/>
          <p:nvPr/>
        </p:nvSpPr>
        <p:spPr>
          <a:xfrm>
            <a:off x="5943600" y="5257800"/>
            <a:ext cx="2743200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GlobalFoundries 22nm SOI CMOS</a:t>
            </a:r>
            <a:endParaRPr lang="en-US" sz="1200" dirty="0"/>
          </a:p>
        </p:txBody>
      </p:sp>
      <p:sp>
        <p:nvSpPr>
          <p:cNvPr id="34" name="Rectangle 33"/>
          <p:cNvSpPr/>
          <p:nvPr/>
        </p:nvSpPr>
        <p:spPr>
          <a:xfrm>
            <a:off x="3212472" y="6597897"/>
            <a:ext cx="2124367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>
                <a:latin typeface="Calibri" pitchFamily="34" charset="0"/>
                <a:cs typeface="Calibri" pitchFamily="34" charset="0"/>
              </a:rPr>
              <a:t>Kyocera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1600" y="1752600"/>
            <a:ext cx="3148760" cy="270163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705600" y="6553200"/>
            <a:ext cx="4910607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Farid, Ahmed, Rodwell, UCSB; Flynn, Dunn, Niknejad, Nikolic, BWRC; Rebeiz, UCSD</a:t>
            </a:r>
            <a:endParaRPr lang="en-US" sz="11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58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"/>
            <a:ext cx="7620000" cy="762000"/>
          </a:xfrm>
        </p:spPr>
        <p:txBody>
          <a:bodyPr/>
          <a:lstStyle/>
          <a:p>
            <a:r>
              <a:rPr lang="en-US" dirty="0" smtClean="0"/>
              <a:t>140GHz transmitter channel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" y="990600"/>
            <a:ext cx="3200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CMOS-only TX channel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50" y="2415578"/>
            <a:ext cx="3710853" cy="2331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92" y="4857028"/>
            <a:ext cx="3186865" cy="1470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447800"/>
            <a:ext cx="3299460" cy="762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181600" y="990600"/>
            <a:ext cx="3200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CMOS+InP TX channel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7211" y="2579461"/>
            <a:ext cx="3554786" cy="21577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3153" y="4801943"/>
            <a:ext cx="5819647" cy="15226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7800" y="1514496"/>
            <a:ext cx="4499865" cy="10763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1600" y="2781300"/>
            <a:ext cx="3048000" cy="15621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15400" y="533400"/>
            <a:ext cx="2362200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Farid</a:t>
            </a:r>
            <a:r>
              <a:rPr lang="en-US" sz="11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2021 IMS, RFIC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173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1125200" cy="762000"/>
          </a:xfrm>
        </p:spPr>
        <p:txBody>
          <a:bodyPr/>
          <a:lstStyle/>
          <a:p>
            <a:r>
              <a:rPr lang="en-US" dirty="0" smtClean="0"/>
              <a:t>8-Channel 140GHz MIMO hub </a:t>
            </a:r>
            <a:r>
              <a:rPr lang="en-US" smtClean="0"/>
              <a:t>modules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90600"/>
            <a:ext cx="6858000" cy="5143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72358" y="2073005"/>
            <a:ext cx="5296477" cy="29792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962400"/>
            <a:ext cx="3877949" cy="218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17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751522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135GHz 8-channel MIMO </a:t>
            </a:r>
            <a:r>
              <a:rPr lang="en-US" dirty="0" smtClean="0">
                <a:solidFill>
                  <a:srgbClr val="000000"/>
                </a:solidFill>
              </a:rPr>
              <a:t>hub </a:t>
            </a:r>
            <a:r>
              <a:rPr lang="en-US" smtClean="0">
                <a:solidFill>
                  <a:srgbClr val="000000"/>
                </a:solidFill>
              </a:rPr>
              <a:t>array tile modules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33400" y="780568"/>
            <a:ext cx="46482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Farid et. al, submitted to the 2021 IEEE BCICTS Symposium</a:t>
            </a:r>
            <a:endParaRPr lang="en-US" sz="11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477137"/>
            <a:ext cx="10972799" cy="52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Pictur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2165947"/>
            <a:ext cx="6964409" cy="156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Picture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165947"/>
            <a:ext cx="3444552" cy="1812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Picture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32356"/>
            <a:ext cx="10972800" cy="47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Pictur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5263630"/>
            <a:ext cx="6964409" cy="144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Picture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394" y="5125569"/>
            <a:ext cx="3789007" cy="158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6200" y="1143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Receiver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200" y="4191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Transmitter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9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924401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ICs and Packages:</a:t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210 &amp; 280 GHz 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3124200"/>
            <a:ext cx="3069668" cy="1551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0074" t="4141" r="7690"/>
          <a:stretch/>
        </p:blipFill>
        <p:spPr>
          <a:xfrm>
            <a:off x="2667000" y="3132033"/>
            <a:ext cx="3111881" cy="308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19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1121944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0744200" y="6324600"/>
            <a:ext cx="856247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835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9372600" cy="762401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210 GHz MIMO backhaul demo</a:t>
            </a:r>
            <a:endParaRPr lang="en-U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22422" y="4800600"/>
            <a:ext cx="5029200" cy="119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8-element MIMO array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>
                <a:solidFill>
                  <a:schemeClr val="tx2"/>
                </a:solidFill>
                <a:latin typeface="Calibri" pitchFamily="34" charset="0"/>
              </a:rPr>
              <a:t>3.1 m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baseline </a:t>
            </a:r>
            <a:r>
              <a:rPr lang="en-US" sz="2000" b="0" dirty="0" smtClean="0">
                <a:latin typeface="Calibri" pitchFamily="34" charset="0"/>
              </a:rPr>
              <a:t>for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500m </a:t>
            </a:r>
            <a:r>
              <a:rPr lang="en-US" sz="2000" b="0" dirty="0" smtClean="0">
                <a:latin typeface="Calibri" pitchFamily="34" charset="0"/>
              </a:rPr>
              <a:t>link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80Gb/s/subarray→ </a:t>
            </a: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640Gb/s total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4 × 4 sub-arrays → 8 degree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beamsteering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715000" y="4343400"/>
            <a:ext cx="5029200" cy="202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</a:rPr>
              <a:t>Key link parameters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500 </a:t>
            </a:r>
            <a:r>
              <a:rPr lang="en-US" sz="2000" b="0" dirty="0">
                <a:solidFill>
                  <a:schemeClr val="tx2"/>
                </a:solidFill>
                <a:latin typeface="Calibri" pitchFamily="34" charset="0"/>
              </a:rPr>
              <a:t>meters range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 in 50 mm/hr rain; 23 dB/km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20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dB total margins: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packaging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loss,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obstruction, operating,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>     design, aging 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fr-FR" sz="2000" b="0" dirty="0">
                <a:solidFill>
                  <a:schemeClr val="tx2"/>
                </a:solidFill>
                <a:latin typeface="Calibri" pitchFamily="34" charset="0"/>
              </a:rPr>
              <a:t>PAs: </a:t>
            </a:r>
            <a:r>
              <a:rPr lang="fr-FR" sz="2000" b="0" dirty="0" smtClean="0">
                <a:solidFill>
                  <a:schemeClr val="tx2"/>
                </a:solidFill>
                <a:latin typeface="Calibri" pitchFamily="34" charset="0"/>
              </a:rPr>
              <a:t>63mW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=P</a:t>
            </a:r>
            <a:r>
              <a:rPr lang="fr-FR" sz="2000" b="0" baseline="-25000" dirty="0" smtClean="0">
                <a:solidFill>
                  <a:srgbClr val="000000"/>
                </a:solidFill>
                <a:latin typeface="Calibri" pitchFamily="34" charset="0"/>
              </a:rPr>
              <a:t>1dB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fr-FR" sz="2000" b="0" dirty="0">
                <a:solidFill>
                  <a:srgbClr val="000000"/>
                </a:solidFill>
                <a:latin typeface="Calibri" pitchFamily="34" charset="0"/>
              </a:rPr>
              <a:t>(per </a:t>
            </a:r>
            <a:r>
              <a:rPr lang="fr-FR" sz="2000" b="0" dirty="0" smtClean="0">
                <a:solidFill>
                  <a:srgbClr val="000000"/>
                </a:solidFill>
                <a:latin typeface="Calibri" pitchFamily="34" charset="0"/>
              </a:rPr>
              <a:t>element)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b="0" dirty="0" smtClean="0">
                <a:solidFill>
                  <a:schemeClr val="tx2"/>
                </a:solidFill>
                <a:latin typeface="Calibri" pitchFamily="34" charset="0"/>
              </a:rPr>
              <a:t>LNAs: 6dB noise figure</a:t>
            </a:r>
            <a:endParaRPr lang="fr-FR" sz="2000" b="0" dirty="0">
              <a:solidFill>
                <a:schemeClr val="tx2"/>
              </a:solidFill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60367"/>
            <a:ext cx="3397136" cy="3635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39495" y="2149671"/>
            <a:ext cx="3364992" cy="762000"/>
          </a:xfrm>
          <a:prstGeom prst="rect">
            <a:avLst/>
          </a:prstGeom>
        </p:spPr>
      </p:pic>
      <p:pic>
        <p:nvPicPr>
          <p:cNvPr id="10" name="Picture 2" descr="2018_30_30_package_draw_Vivald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37325"/>
            <a:ext cx="4810531" cy="277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7067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smtClean="0"/>
              <a:t>210 </a:t>
            </a:r>
            <a:r>
              <a:rPr lang="en-US"/>
              <a:t>GHz Transmitter and Receiver 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25" y="2884866"/>
            <a:ext cx="5308810" cy="16310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967" y="1422080"/>
            <a:ext cx="4731327" cy="13577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358" y="1422080"/>
            <a:ext cx="3699164" cy="13577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325B2A-4935-4505-8321-F76C3C7E6700}"/>
              </a:ext>
            </a:extLst>
          </p:cNvPr>
          <p:cNvSpPr txBox="1"/>
          <p:nvPr/>
        </p:nvSpPr>
        <p:spPr>
          <a:xfrm>
            <a:off x="1749611" y="1163124"/>
            <a:ext cx="297478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GHz direct-conversion TX</a:t>
            </a:r>
            <a:endParaRPr lang="ko-KR" altLang="en-US" sz="1800" baseline="-25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AACD60-27CC-4D76-A7A8-8D6BBE2853F1}"/>
              </a:ext>
            </a:extLst>
          </p:cNvPr>
          <p:cNvSpPr txBox="1"/>
          <p:nvPr/>
        </p:nvSpPr>
        <p:spPr>
          <a:xfrm>
            <a:off x="7454590" y="1219804"/>
            <a:ext cx="299081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ko-KR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GHz direct-conversion RX</a:t>
            </a:r>
            <a:endParaRPr lang="ko-KR" altLang="en-US" sz="1800" baseline="-25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BBA79D-DF0B-437B-96CC-7AD453C54F1A}"/>
              </a:ext>
            </a:extLst>
          </p:cNvPr>
          <p:cNvSpPr txBox="1"/>
          <p:nvPr/>
        </p:nvSpPr>
        <p:spPr>
          <a:xfrm>
            <a:off x="9459130" y="2534724"/>
            <a:ext cx="1361270" cy="261610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Size: 2.3 x 0.85 mm</a:t>
            </a:r>
            <a:r>
              <a:rPr kumimoji="0" lang="en-US" altLang="ko-KR" sz="110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ko-KR" altLang="en-US" sz="1100" i="0" u="none" strike="noStrike" kern="0" cap="none" spc="0" normalizeH="0" baseline="30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D40CD4-E415-4659-9ED9-315080F78172}"/>
              </a:ext>
            </a:extLst>
          </p:cNvPr>
          <p:cNvSpPr txBox="1"/>
          <p:nvPr/>
        </p:nvSpPr>
        <p:spPr>
          <a:xfrm>
            <a:off x="4495800" y="2534724"/>
            <a:ext cx="1361270" cy="2446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100" b="1" dirty="0">
                <a:latin typeface="Calibri" panose="020F0502020204030204" pitchFamily="34" charset="0"/>
                <a:cs typeface="Calibri" panose="020F0502020204030204" pitchFamily="34" charset="0"/>
              </a:rPr>
              <a:t>Size: 2.9 x 0.75 mm</a:t>
            </a:r>
            <a:r>
              <a:rPr lang="en-US" altLang="ko-KR" sz="11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ko-KR" altLang="en-US" sz="1100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0" name="Object 2">
            <a:extLst>
              <a:ext uri="{FF2B5EF4-FFF2-40B4-BE49-F238E27FC236}">
                <a16:creationId xmlns:a16="http://schemas.microsoft.com/office/drawing/2014/main" id="{D355B77C-3514-44D0-91DC-2682A7C75C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6831684"/>
              </p:ext>
            </p:extLst>
          </p:nvPr>
        </p:nvGraphicFramePr>
        <p:xfrm>
          <a:off x="76200" y="4561889"/>
          <a:ext cx="2980811" cy="2114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74" name="KGPlot" r:id="rId6" imgW="4660920" imgH="3327120" progId="KGraph_Plot">
                  <p:embed/>
                </p:oleObj>
              </mc:Choice>
              <mc:Fallback>
                <p:oleObj name="KGPlot" r:id="rId6" imgW="4660920" imgH="3327120" progId="KGraph_Plot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D355B77C-3514-44D0-91DC-2682A7C75C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561889"/>
                        <a:ext cx="2980811" cy="211420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0" y="2928920"/>
            <a:ext cx="4431165" cy="16430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9600" y="770865"/>
            <a:ext cx="6096000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M. Seo</a:t>
            </a:r>
            <a:r>
              <a:rPr lang="en-US" sz="1400" b="0">
                <a:latin typeface="Calibri" panose="020F0502020204030204" pitchFamily="34" charset="0"/>
                <a:cs typeface="Calibri" panose="020F0502020204030204" pitchFamily="34" charset="0"/>
              </a:rPr>
              <a:t> et al, 2021 IMS;  </a:t>
            </a:r>
            <a:r>
              <a:rPr lang="en-US" sz="1400" b="0" smtClean="0">
                <a:latin typeface="Calibri" panose="020F0502020204030204" pitchFamily="34" charset="0"/>
                <a:cs typeface="Calibri" panose="020F0502020204030204" pitchFamily="34" charset="0"/>
              </a:rPr>
              <a:t>Teledyne 250nm InP HBT</a:t>
            </a:r>
            <a:endParaRPr lang="en-US" sz="1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1D9B8CB2-1E84-41EE-894E-7662BBBAEA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1932245"/>
              </p:ext>
            </p:extLst>
          </p:nvPr>
        </p:nvGraphicFramePr>
        <p:xfrm>
          <a:off x="3264102" y="4670339"/>
          <a:ext cx="2798035" cy="1966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75" name="KGPlot" r:id="rId9" imgW="4686120" imgH="3314520" progId="KGraph_Plot">
                  <p:embed/>
                </p:oleObj>
              </mc:Choice>
              <mc:Fallback>
                <p:oleObj name="KGPlot" r:id="rId9" imgW="4686120" imgH="3314520" progId="KGraph_Plot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D9B8CB2-1E84-41EE-894E-7662BBBAEA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4102" y="4670339"/>
                        <a:ext cx="2798035" cy="196676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5">
            <a:extLst>
              <a:ext uri="{FF2B5EF4-FFF2-40B4-BE49-F238E27FC236}">
                <a16:creationId xmlns:a16="http://schemas.microsoft.com/office/drawing/2014/main" id="{1537A7E5-8860-421F-954A-6D34F59F89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332611"/>
              </p:ext>
            </p:extLst>
          </p:nvPr>
        </p:nvGraphicFramePr>
        <p:xfrm>
          <a:off x="6120176" y="4572000"/>
          <a:ext cx="2952404" cy="2052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76" name="KGPlot" r:id="rId11" imgW="4698720" imgH="3289320" progId="KGraph_Plot">
                  <p:embed/>
                </p:oleObj>
              </mc:Choice>
              <mc:Fallback>
                <p:oleObj name="KGPlot" r:id="rId11" imgW="4698720" imgH="3289320" progId="KGraph_Plot">
                  <p:embed/>
                  <p:pic>
                    <p:nvPicPr>
                      <p:cNvPr id="5" name="Object 5">
                        <a:extLst>
                          <a:ext uri="{FF2B5EF4-FFF2-40B4-BE49-F238E27FC236}">
                            <a16:creationId xmlns:a16="http://schemas.microsoft.com/office/drawing/2014/main" id="{1537A7E5-8860-421F-954A-6D34F59F89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0176" y="4572000"/>
                        <a:ext cx="2952404" cy="205243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">
            <a:extLst>
              <a:ext uri="{FF2B5EF4-FFF2-40B4-BE49-F238E27FC236}">
                <a16:creationId xmlns:a16="http://schemas.microsoft.com/office/drawing/2014/main" id="{5FA576A0-0505-4D67-A2A3-780BC43DD6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871591"/>
              </p:ext>
            </p:extLst>
          </p:nvPr>
        </p:nvGraphicFramePr>
        <p:xfrm>
          <a:off x="9125598" y="4572000"/>
          <a:ext cx="2920383" cy="21173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77" name="KGPlot" r:id="rId13" imgW="4711680" imgH="3416040" progId="KGraph_Plot">
                  <p:embed/>
                </p:oleObj>
              </mc:Choice>
              <mc:Fallback>
                <p:oleObj name="KGPlot" r:id="rId13" imgW="4711680" imgH="3416040" progId="KGraph_Plot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5FA576A0-0505-4D67-A2A3-780BC43DD6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125598" y="4572000"/>
                        <a:ext cx="2920383" cy="211737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208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8DB19F-9771-485C-A9FD-019C7C206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"/>
            <a:ext cx="9220200" cy="770694"/>
          </a:xfrm>
        </p:spPr>
        <p:txBody>
          <a:bodyPr/>
          <a:lstStyle/>
          <a:p>
            <a:r>
              <a:rPr lang="en-US" smtClean="0"/>
              <a:t>Power Amplifiers in 250nm InP HBT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6D5ADB-5DA2-43DD-81B2-3FE625691AAD}"/>
              </a:ext>
            </a:extLst>
          </p:cNvPr>
          <p:cNvSpPr/>
          <p:nvPr/>
        </p:nvSpPr>
        <p:spPr>
          <a:xfrm>
            <a:off x="2729714" y="4680284"/>
            <a:ext cx="2166234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smtClean="0">
                <a:latin typeface="Calibri" panose="020F0502020204030204" pitchFamily="34" charset="0"/>
                <a:cs typeface="Calibri" panose="020F0502020204030204" pitchFamily="34" charset="0"/>
              </a:rPr>
              <a:t>130GHz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, 200mW, </a:t>
            </a:r>
            <a:r>
              <a:rPr lang="en-US" sz="1300">
                <a:latin typeface="Calibri" panose="020F0502020204030204" pitchFamily="34" charset="0"/>
                <a:cs typeface="Calibri" panose="020F0502020204030204" pitchFamily="34" charset="0"/>
              </a:rPr>
              <a:t>17.8</a:t>
            </a:r>
            <a:r>
              <a:rPr lang="en-US" sz="1300" smtClean="0">
                <a:latin typeface="Calibri" panose="020F0502020204030204" pitchFamily="34" charset="0"/>
                <a:cs typeface="Calibri" panose="020F0502020204030204" pitchFamily="34" charset="0"/>
              </a:rPr>
              <a:t>% PAE </a:t>
            </a:r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76200" y="4680284"/>
            <a:ext cx="2257285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smtClean="0">
                <a:latin typeface="Calibri" panose="020F0502020204030204" pitchFamily="34" charset="0"/>
                <a:cs typeface="Calibri" panose="020F0502020204030204" pitchFamily="34" charset="0"/>
              </a:rPr>
              <a:t>140GHz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, 20.5dBm, 20.8% PAE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23BDE7-75BC-46F7-BFD9-C25C96269452}"/>
              </a:ext>
            </a:extLst>
          </p:cNvPr>
          <p:cNvSpPr/>
          <p:nvPr/>
        </p:nvSpPr>
        <p:spPr>
          <a:xfrm>
            <a:off x="9646786" y="4680284"/>
            <a:ext cx="2172326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smtClean="0">
                <a:latin typeface="Calibri" panose="020F0502020204030204" pitchFamily="34" charset="0"/>
                <a:cs typeface="Calibri" panose="020F0502020204030204" pitchFamily="34" charset="0"/>
              </a:rPr>
              <a:t>266GHz</a:t>
            </a:r>
            <a:r>
              <a:rPr lang="en-US" sz="130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300" smtClean="0">
                <a:latin typeface="Calibri" panose="020F0502020204030204" pitchFamily="34" charset="0"/>
                <a:cs typeface="Calibri" panose="020F0502020204030204" pitchFamily="34" charset="0"/>
              </a:rPr>
              <a:t>16.8dBm</a:t>
            </a:r>
            <a:r>
              <a:rPr lang="en-US" sz="130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300" smtClean="0">
                <a:latin typeface="Calibri" panose="020F0502020204030204" pitchFamily="34" charset="0"/>
                <a:cs typeface="Calibri" panose="020F0502020204030204" pitchFamily="34" charset="0"/>
              </a:rPr>
              <a:t>4.0% PAE </a:t>
            </a:r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D3066F-6BBB-47D2-94DD-5E87DAD4F82A}"/>
              </a:ext>
            </a:extLst>
          </p:cNvPr>
          <p:cNvSpPr/>
          <p:nvPr/>
        </p:nvSpPr>
        <p:spPr>
          <a:xfrm>
            <a:off x="6477000" y="4680618"/>
            <a:ext cx="2172326" cy="2723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smtClean="0">
                <a:latin typeface="Calibri" panose="020F0502020204030204" pitchFamily="34" charset="0"/>
                <a:cs typeface="Calibri" panose="020F0502020204030204" pitchFamily="34" charset="0"/>
              </a:rPr>
              <a:t>194GHz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, 17.4dBm, </a:t>
            </a:r>
            <a:r>
              <a:rPr lang="en-US" sz="1300">
                <a:latin typeface="Calibri" panose="020F0502020204030204" pitchFamily="34" charset="0"/>
                <a:cs typeface="Calibri" panose="020F0502020204030204" pitchFamily="34" charset="0"/>
              </a:rPr>
              <a:t>8.5</a:t>
            </a:r>
            <a:r>
              <a:rPr lang="en-US" sz="1300" smtClean="0">
                <a:latin typeface="Calibri" panose="020F0502020204030204" pitchFamily="34" charset="0"/>
                <a:cs typeface="Calibri" panose="020F0502020204030204" pitchFamily="34" charset="0"/>
              </a:rPr>
              <a:t>% PAE </a:t>
            </a:r>
            <a:endParaRPr lang="en-US" sz="1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33400" y="780568"/>
            <a:ext cx="4389215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smtClean="0">
                <a:latin typeface="Calibri" panose="020F0502020204030204" pitchFamily="34" charset="0"/>
                <a:cs typeface="Calibri" panose="020F0502020204030204" pitchFamily="34" charset="0"/>
              </a:rPr>
              <a:t>Ahmed et al, 2020 IMS, 2020 EuMIC, 2021 IMS, 2021 RFIC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34" y="1556084"/>
            <a:ext cx="11536680" cy="305562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33400" y="990600"/>
            <a:ext cx="2847574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smtClean="0">
                <a:latin typeface="Calibri" panose="020F0502020204030204" pitchFamily="34" charset="0"/>
                <a:cs typeface="Calibri" panose="020F0502020204030204" pitchFamily="34" charset="0"/>
              </a:rPr>
              <a:t>Teledyne 250nm InP HBT technology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685800" y="5638800"/>
            <a:ext cx="571419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smtClean="0">
                <a:latin typeface="Calibri" panose="020F0502020204030204" pitchFamily="34" charset="0"/>
                <a:cs typeface="Calibri" panose="020F0502020204030204" pitchFamily="34" charset="0"/>
              </a:rPr>
              <a:t>Record-setting efficiency for 100-300GHz power amplifiers.</a:t>
            </a:r>
          </a:p>
        </p:txBody>
      </p:sp>
    </p:spTree>
    <p:extLst>
      <p:ext uri="{BB962C8B-B14F-4D97-AF65-F5344CB8AC3E}">
        <p14:creationId xmlns:p14="http://schemas.microsoft.com/office/powerpoint/2010/main" val="113877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8DB19F-9771-485C-A9FD-019C7C206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"/>
            <a:ext cx="10972800" cy="770694"/>
          </a:xfrm>
        </p:spPr>
        <p:txBody>
          <a:bodyPr/>
          <a:lstStyle/>
          <a:p>
            <a:r>
              <a:rPr lang="en-US" smtClean="0"/>
              <a:t>280GHz transmitter and receiver IC designs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33400" y="780568"/>
            <a:ext cx="3488071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smtClean="0">
                <a:latin typeface="Calibri" panose="020F0502020204030204" pitchFamily="34" charset="0"/>
                <a:cs typeface="Calibri" panose="020F0502020204030204" pitchFamily="34" charset="0"/>
              </a:rPr>
              <a:t>Solyu</a:t>
            </a:r>
            <a:r>
              <a:rPr lang="en-US" sz="1400" b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0" smtClean="0">
                <a:latin typeface="Calibri" panose="020F0502020204030204" pitchFamily="34" charset="0"/>
                <a:cs typeface="Calibri" panose="020F0502020204030204" pitchFamily="34" charset="0"/>
              </a:rPr>
              <a:t>Alz, Ahmed, Seo; UCSB/Sungkyunkwan</a:t>
            </a:r>
            <a:endParaRPr lang="en-US" sz="1400" b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33400" y="990600"/>
            <a:ext cx="2847574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0" smtClean="0">
                <a:latin typeface="Calibri" panose="020F0502020204030204" pitchFamily="34" charset="0"/>
                <a:cs typeface="Calibri" panose="020F0502020204030204" pitchFamily="34" charset="0"/>
              </a:rPr>
              <a:t>Teledyne 250nm InP HBT technology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132853"/>
            <a:ext cx="5013960" cy="1752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123772" y="1808000"/>
            <a:ext cx="1095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smtClean="0">
                <a:latin typeface="Calibri" panose="020F0502020204030204" pitchFamily="34" charset="0"/>
                <a:cs typeface="Calibri" panose="020F0502020204030204" pitchFamily="34" charset="0"/>
              </a:rPr>
              <a:t>Receiver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410200" y="1808000"/>
            <a:ext cx="1413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smtClean="0">
                <a:latin typeface="Calibri" panose="020F0502020204030204" pitchFamily="34" charset="0"/>
                <a:cs typeface="Calibri" panose="020F0502020204030204" pitchFamily="34" charset="0"/>
              </a:rPr>
              <a:t>Transmitter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386349" y="3953268"/>
            <a:ext cx="4278928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smtClean="0">
                <a:latin typeface="Calibri" panose="020F0502020204030204" pitchFamily="34" charset="0"/>
                <a:cs typeface="Calibri" panose="020F0502020204030204" pitchFamily="34" charset="0"/>
              </a:rPr>
              <a:t>simulations: 11dB noise figure, 40GHz bandwidth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5181600" y="3941600"/>
            <a:ext cx="3736536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smtClean="0">
                <a:latin typeface="Calibri" panose="020F0502020204030204" pitchFamily="34" charset="0"/>
                <a:cs typeface="Calibri" panose="020F0502020204030204" pitchFamily="34" charset="0"/>
              </a:rPr>
              <a:t>simulations: 17dB saturated output power.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684752-A55A-4A49-819F-66DB09D1EE3A}"/>
              </a:ext>
            </a:extLst>
          </p:cNvPr>
          <p:cNvSpPr/>
          <p:nvPr/>
        </p:nvSpPr>
        <p:spPr>
          <a:xfrm>
            <a:off x="304800" y="5105400"/>
            <a:ext cx="50390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smtClean="0">
                <a:latin typeface="Calibri" panose="020F0502020204030204" pitchFamily="34" charset="0"/>
                <a:cs typeface="Calibri" panose="020F0502020204030204" pitchFamily="34" charset="0"/>
              </a:rPr>
              <a:t>Application: point-point MIMO backhaul links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732" y="2144221"/>
            <a:ext cx="6922068" cy="173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20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92440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2D arrays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694090" y="2057400"/>
            <a:ext cx="8803820" cy="21250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386" y="2122872"/>
            <a:ext cx="2607014" cy="19919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648" y="2128722"/>
            <a:ext cx="2148752" cy="19860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4506" y="2452720"/>
            <a:ext cx="1859280" cy="14325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2247900"/>
            <a:ext cx="11811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99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896600" cy="762000"/>
          </a:xfrm>
        </p:spPr>
        <p:txBody>
          <a:bodyPr/>
          <a:lstStyle/>
          <a:p>
            <a:r>
              <a:rPr lang="en-US" sz="3600" dirty="0" smtClean="0"/>
              <a:t>The 100-300GHz 2D Array Challenge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18" y="2044804"/>
            <a:ext cx="1118668" cy="1536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077910"/>
            <a:ext cx="1603005" cy="1364845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371747" y="4495800"/>
          <a:ext cx="4480560" cy="13411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100908508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69626419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349551981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4217024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41037781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129232982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510916447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250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300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GHz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1186362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l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Symbol" panose="05050102010706020507" pitchFamily="18" charset="2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541085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l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/2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0.75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6008557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cs typeface="Calibri" panose="020F0502020204030204" pitchFamily="34" charset="0"/>
                        </a:rPr>
                        <a:t>l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1.8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0.9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0.72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0.6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mm</a:t>
                      </a:r>
                      <a:endParaRPr lang="en-US" sz="16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7928022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3581400"/>
            <a:ext cx="2859987" cy="26434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3961243"/>
            <a:ext cx="3154485" cy="24102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" y="991612"/>
            <a:ext cx="8305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 architecture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Single-beam: simpler RF front-end, simpler baseband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MIMO: complex digital baseband, flexible, many beams</a:t>
            </a:r>
          </a:p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Arrays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be made from either 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tiles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trays</a:t>
            </a:r>
          </a:p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Arrays must be vast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100-1,000-10,000 elements</a:t>
            </a:r>
          </a:p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Arrays must be dense: packaging challenges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Many DC/IF/LO lines, plus antenna interface.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Fitting IC functions into available area.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Removing the heat.</a:t>
            </a:r>
            <a:endParaRPr 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981849"/>
            <a:ext cx="2772613" cy="130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424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34939"/>
            <a:ext cx="10287000" cy="466725"/>
          </a:xfrm>
          <a:noFill/>
        </p:spPr>
        <p:txBody>
          <a:bodyPr/>
          <a:lstStyle/>
          <a:p>
            <a:r>
              <a:rPr lang="en-US" dirty="0" smtClean="0"/>
              <a:t>100-300GHz array frequency scaling</a:t>
            </a:r>
            <a:endParaRPr lang="en-US" dirty="0" smtClean="0">
              <a:solidFill>
                <a:schemeClr val="tx2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88900" y="838200"/>
          <a:ext cx="30988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12" name="Equation" r:id="rId4" imgW="1549080" imgH="393480" progId="Equation.DSMT4">
                  <p:embed/>
                </p:oleObj>
              </mc:Choice>
              <mc:Fallback>
                <p:oleObj name="Equation" r:id="rId4" imgW="1549080" imgH="3934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8900" y="838200"/>
                        <a:ext cx="3098800" cy="78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 bwMode="auto">
          <a:xfrm>
            <a:off x="3124200" y="1244637"/>
            <a:ext cx="6858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Oval 13"/>
          <p:cNvSpPr/>
          <p:nvPr/>
        </p:nvSpPr>
        <p:spPr bwMode="auto">
          <a:xfrm>
            <a:off x="3886200" y="1016452"/>
            <a:ext cx="3505201" cy="445441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9002028" y="939800"/>
            <a:ext cx="685800" cy="30480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8915400" y="1320800"/>
            <a:ext cx="391428" cy="304800"/>
          </a:xfrm>
          <a:prstGeom prst="ellipse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3873500" y="838200"/>
          <a:ext cx="7086600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13" name="Equation" r:id="rId6" imgW="3543120" imgH="393480" progId="Equation.DSMT4">
                  <p:embed/>
                </p:oleObj>
              </mc:Choice>
              <mc:Fallback>
                <p:oleObj name="Equation" r:id="rId6" imgW="3543120" imgH="39348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73500" y="838200"/>
                        <a:ext cx="7086600" cy="787400"/>
                      </a:xfrm>
                      <a:prstGeom prst="rect">
                        <a:avLst/>
                      </a:prstGeom>
                      <a:noFill/>
                      <a:ln w="1905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8915400" y="1676400"/>
            <a:ext cx="3200400" cy="2213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b="0" dirty="0" smtClean="0">
                <a:latin typeface="Calibri" pitchFamily="34" charset="0"/>
                <a:cs typeface="Calibri" pitchFamily="34" charset="0"/>
              </a:rPr>
              <a:t>(Worst-case atmospheric loss: ~constant over 50-300GHz)</a:t>
            </a:r>
          </a:p>
        </p:txBody>
      </p:sp>
      <p:graphicFrame>
        <p:nvGraphicFramePr>
          <p:cNvPr id="19" name="Group 3"/>
          <p:cNvGraphicFramePr>
            <a:graphicFrameLocks noGrp="1"/>
          </p:cNvGraphicFramePr>
          <p:nvPr>
            <p:extLst/>
          </p:nvPr>
        </p:nvGraphicFramePr>
        <p:xfrm>
          <a:off x="381000" y="1905000"/>
          <a:ext cx="4206240" cy="1097280"/>
        </p:xfrm>
        <a:graphic>
          <a:graphicData uri="http://schemas.openxmlformats.org/drawingml/2006/table">
            <a:tbl>
              <a:tblPr/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Proposed scaling law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change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carrier frequency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 2:1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aperture area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keep constant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total transmit power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keep constant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0" name="Group 3"/>
          <p:cNvGraphicFramePr>
            <a:graphicFrameLocks noGrp="1"/>
          </p:cNvGraphicFramePr>
          <p:nvPr>
            <p:extLst/>
          </p:nvPr>
        </p:nvGraphicFramePr>
        <p:xfrm>
          <a:off x="5623560" y="1905000"/>
          <a:ext cx="4206240" cy="2468880"/>
        </p:xfrm>
        <a:graphic>
          <a:graphicData uri="http://schemas.openxmlformats.org/drawingml/2006/table">
            <a:tbl>
              <a:tblPr/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Implication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change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capacity (# beams·bit rate per beam)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increases 4:1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number elements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increases 4:1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RF power per cm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aperture area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stays constant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RF power per element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decreases 4:1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IC area/element (tiled array)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decreases 4:1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082562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IC area/element (trayed array)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decreases 2:1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383869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IC power/area (tiled array)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stays constant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590693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IC power/area (trayed array)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decreases 2:1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275826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90" y="3024953"/>
            <a:ext cx="1848094" cy="669969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 bwMode="auto">
          <a:xfrm>
            <a:off x="4724400" y="2225040"/>
            <a:ext cx="685800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398" y="3845246"/>
            <a:ext cx="2599988" cy="24031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5471" y="4419600"/>
            <a:ext cx="2988459" cy="19407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4210" y="4513756"/>
            <a:ext cx="2370012" cy="181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8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533400"/>
            <a:ext cx="86106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100-300GHz Wireless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447800" y="2667000"/>
            <a:ext cx="8931753" cy="2743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391" y="2898571"/>
            <a:ext cx="1789632" cy="19675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023" y="3050971"/>
            <a:ext cx="2235109" cy="18026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2242" y="3021872"/>
            <a:ext cx="3791153" cy="193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86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1" y="1"/>
            <a:ext cx="9574212" cy="762000"/>
          </a:xfrm>
        </p:spPr>
        <p:txBody>
          <a:bodyPr/>
          <a:lstStyle/>
          <a:p>
            <a:r>
              <a:rPr lang="en-US" dirty="0" smtClean="0"/>
              <a:t>Wireless above 100 GHz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04800" y="936977"/>
            <a:ext cx="8633880" cy="52904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Massive capacities</a:t>
            </a:r>
            <a:b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large available bandwidths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massive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spatial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multiplexing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in base stations and point-point links</a:t>
            </a: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Very short range: few 100 meters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short wavelength, high atmospheric losses.  Easily-blocked beams.</a:t>
            </a: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IC Technology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All-silicon for short ranges below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200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GHz.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III-V LNAs and PAs for longer-range links.  Just like cell phones today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III-V frequency extenders for 340GHz and beyond</a:t>
            </a: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 challenges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computational complexity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packaging: fitting signal channels in very small areas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mesh networking to accommodate beam blockage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driving the technologies to low cost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3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55501"/>
            <a:ext cx="8610600" cy="24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1800" dirty="0" smtClean="0">
                <a:solidFill>
                  <a:schemeClr val="bg1"/>
                </a:solidFill>
                <a:latin typeface="Calibri" pitchFamily="34" charset="0"/>
              </a:rPr>
              <a:t>(backup files follow)</a:t>
            </a:r>
            <a:endParaRPr lang="en-US" altLang="en-US" sz="1050" i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112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300" y="4876800"/>
            <a:ext cx="2621280" cy="134112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68" y="4452402"/>
            <a:ext cx="1789632" cy="196753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604802"/>
            <a:ext cx="2235109" cy="18026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400"/>
            <a:ext cx="8231521" cy="612894"/>
          </a:xfrm>
        </p:spPr>
        <p:txBody>
          <a:bodyPr/>
          <a:lstStyle/>
          <a:p>
            <a:r>
              <a:rPr lang="en-US" dirty="0" smtClean="0"/>
              <a:t>100-300GHz Wireless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544" y="4525631"/>
            <a:ext cx="3446503" cy="17555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3789319"/>
            <a:ext cx="1268563" cy="120194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2435" y="3647565"/>
            <a:ext cx="7652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100-300GHz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carriers, massive spatial multiplexing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Terabit hubs and backhaul links, high-resolution imaging radar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7742237" y="4922212"/>
            <a:ext cx="1173163" cy="317500"/>
            <a:chOff x="8001000" y="1689010"/>
            <a:chExt cx="1173163" cy="31750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8839200" y="1758061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graphicFrame>
          <p:nvGraphicFramePr>
            <p:cNvPr id="39" name="Object 38"/>
            <p:cNvGraphicFramePr>
              <a:graphicFrameLocks noChangeAspect="1"/>
            </p:cNvGraphicFramePr>
            <p:nvPr/>
          </p:nvGraphicFramePr>
          <p:xfrm>
            <a:off x="8001000" y="1689010"/>
            <a:ext cx="1173163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42" name="Equation" r:id="rId8" imgW="660240" imgH="177480" progId="Equation.DSMT4">
                    <p:embed/>
                  </p:oleObj>
                </mc:Choice>
                <mc:Fallback>
                  <p:oleObj name="Equation" r:id="rId8" imgW="660240" imgH="177480" progId="Equation.DSMT4">
                    <p:embed/>
                    <p:pic>
                      <p:nvPicPr>
                        <p:cNvPr id="39" name="Object 38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001000" y="1689010"/>
                          <a:ext cx="1173163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" name="Group 45"/>
          <p:cNvGrpSpPr/>
          <p:nvPr/>
        </p:nvGrpSpPr>
        <p:grpSpPr>
          <a:xfrm>
            <a:off x="5346530" y="5926313"/>
            <a:ext cx="978552" cy="293895"/>
            <a:chOff x="5346530" y="2693111"/>
            <a:chExt cx="978552" cy="293895"/>
          </a:xfrm>
        </p:grpSpPr>
        <p:sp>
          <p:nvSpPr>
            <p:cNvPr id="35" name="Rectangle 34"/>
            <p:cNvSpPr/>
            <p:nvPr/>
          </p:nvSpPr>
          <p:spPr bwMode="auto">
            <a:xfrm>
              <a:off x="6096482" y="2724752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SzTx/>
                <a:buFontTx/>
                <a:buNone/>
                <a:tabLst/>
                <a:defRPr/>
              </a:pPr>
              <a:endPara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endParaRPr>
            </a:p>
          </p:txBody>
        </p:sp>
        <p:graphicFrame>
          <p:nvGraphicFramePr>
            <p:cNvPr id="40" name="Object 39"/>
            <p:cNvGraphicFramePr>
              <a:graphicFrameLocks noChangeAspect="1"/>
            </p:cNvGraphicFramePr>
            <p:nvPr/>
          </p:nvGraphicFramePr>
          <p:xfrm>
            <a:off x="5346530" y="2693111"/>
            <a:ext cx="970043" cy="2938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43" name="Equation" r:id="rId10" imgW="545760" imgH="164880" progId="Equation.DSMT4">
                    <p:embed/>
                  </p:oleObj>
                </mc:Choice>
                <mc:Fallback>
                  <p:oleObj name="Equation" r:id="rId10" imgW="545760" imgH="164880" progId="Equation.DSMT4">
                    <p:embed/>
                    <p:pic>
                      <p:nvPicPr>
                        <p:cNvPr id="40" name="Object 39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346530" y="2693111"/>
                          <a:ext cx="970043" cy="2938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2" name="Straight Connector 51"/>
          <p:cNvCxnSpPr/>
          <p:nvPr/>
        </p:nvCxnSpPr>
        <p:spPr bwMode="auto">
          <a:xfrm>
            <a:off x="715677" y="3657600"/>
            <a:ext cx="9674843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228600" y="1085975"/>
            <a:ext cx="703478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Wireless networks: exploding demand.</a:t>
            </a:r>
          </a:p>
          <a:p>
            <a:r>
              <a:rPr lang="en-US" sz="2000" dirty="0">
                <a:latin typeface="Calibri" pitchFamily="34" charset="0"/>
              </a:rPr>
              <a:t>Immediate industry response: 5G.</a:t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     </a:t>
            </a:r>
            <a:r>
              <a:rPr lang="en-US" sz="2000" b="0" dirty="0">
                <a:latin typeface="Calibri" pitchFamily="34" charset="0"/>
              </a:rPr>
              <a:t>~</a:t>
            </a:r>
            <a:r>
              <a:rPr lang="en-US" sz="2000" b="0" dirty="0" smtClean="0">
                <a:latin typeface="Calibri" pitchFamily="34" charset="0"/>
              </a:rPr>
              <a:t>10~40 GHz ("5G")</a:t>
            </a:r>
            <a:br>
              <a:rPr lang="en-US" sz="2000" b="0" dirty="0" smtClean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     ~40~100GHz ("5.5G ?")</a:t>
            </a:r>
            <a:r>
              <a:rPr lang="en-US" sz="2000" b="0" dirty="0">
                <a:latin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</a:rPr>
            </a:br>
            <a:r>
              <a:rPr lang="en-US" sz="2000" b="0" dirty="0">
                <a:latin typeface="Calibri" pitchFamily="34" charset="0"/>
              </a:rPr>
              <a:t>     increased spectrum, extensive beamforming</a:t>
            </a:r>
          </a:p>
          <a:p>
            <a:r>
              <a:rPr lang="en-US" sz="2000" dirty="0">
                <a:latin typeface="Calibri" pitchFamily="34" charset="0"/>
              </a:rPr>
              <a:t>Next generation (6G ??): above 100GHz</a:t>
            </a:r>
            <a:r>
              <a:rPr lang="en-US" sz="2000" dirty="0" smtClean="0">
                <a:latin typeface="Calibri" pitchFamily="34" charset="0"/>
              </a:rPr>
              <a:t>.. (?)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     </a:t>
            </a:r>
            <a:r>
              <a:rPr lang="en-US" sz="2000" b="0" dirty="0">
                <a:latin typeface="Calibri" pitchFamily="34" charset="0"/>
              </a:rPr>
              <a:t>greatly increased spectrum, massive spatial </a:t>
            </a:r>
            <a:r>
              <a:rPr lang="en-US" sz="2000" b="0" dirty="0" smtClean="0">
                <a:latin typeface="Calibri" pitchFamily="34" charset="0"/>
              </a:rPr>
              <a:t>multiplexing</a:t>
            </a:r>
            <a:endParaRPr lang="en-US" sz="2000" b="0" dirty="0"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84" y="838200"/>
            <a:ext cx="2566416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688" y="2203704"/>
            <a:ext cx="3639312" cy="1377696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10901362" y="4114800"/>
            <a:ext cx="1062038" cy="293687"/>
            <a:chOff x="5791200" y="6488113"/>
            <a:chExt cx="1062038" cy="293687"/>
          </a:xfrm>
        </p:grpSpPr>
        <p:sp>
          <p:nvSpPr>
            <p:cNvPr id="61" name="Rectangle 60"/>
            <p:cNvSpPr/>
            <p:nvPr/>
          </p:nvSpPr>
          <p:spPr bwMode="auto">
            <a:xfrm>
              <a:off x="6324600" y="6519067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62" name="Object 61"/>
            <p:cNvGraphicFramePr>
              <a:graphicFrameLocks noChangeAspect="1"/>
            </p:cNvGraphicFramePr>
            <p:nvPr/>
          </p:nvGraphicFramePr>
          <p:xfrm>
            <a:off x="5791200" y="6488113"/>
            <a:ext cx="1062038" cy="293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44" name="Equation" r:id="rId14" imgW="596880" imgH="164880" progId="Equation.DSMT4">
                    <p:embed/>
                  </p:oleObj>
                </mc:Choice>
                <mc:Fallback>
                  <p:oleObj name="Equation" r:id="rId14" imgW="596880" imgH="164880" progId="Equation.DSMT4">
                    <p:embed/>
                    <p:pic>
                      <p:nvPicPr>
                        <p:cNvPr id="62" name="Object 61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5791200" y="6488113"/>
                          <a:ext cx="1062038" cy="293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782522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168" y="1385265"/>
            <a:ext cx="1789632" cy="196753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537665"/>
            <a:ext cx="2235109" cy="180265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687" y="1309064"/>
            <a:ext cx="2198232" cy="21851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dirty="0" smtClean="0"/>
              <a:t>Benefits of Short Wavelengths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544" y="1458494"/>
            <a:ext cx="3446503" cy="17555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5666" y="4572000"/>
            <a:ext cx="2517334" cy="19495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6283"/>
            <a:ext cx="2247336" cy="212931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2435" y="840635"/>
            <a:ext cx="11214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Communications: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Massive spatial multiplexing, massive # of parallel channels. </a:t>
            </a:r>
            <a:r>
              <a:rPr lang="en-US" sz="2000" b="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Also, more spectrum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800" y="3974068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Imaging: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fine angular resolution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9448800" y="1461465"/>
            <a:ext cx="1352550" cy="317500"/>
            <a:chOff x="9448800" y="1295400"/>
            <a:chExt cx="1352550" cy="317500"/>
          </a:xfrm>
        </p:grpSpPr>
        <p:sp>
          <p:nvSpPr>
            <p:cNvPr id="37" name="Rectangle 36"/>
            <p:cNvSpPr/>
            <p:nvPr/>
          </p:nvSpPr>
          <p:spPr bwMode="auto">
            <a:xfrm>
              <a:off x="10287000" y="1339850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38" name="Object 37"/>
            <p:cNvGraphicFramePr>
              <a:graphicFrameLocks noChangeAspect="1"/>
            </p:cNvGraphicFramePr>
            <p:nvPr/>
          </p:nvGraphicFramePr>
          <p:xfrm>
            <a:off x="9448800" y="1295400"/>
            <a:ext cx="1352550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650" name="Equation" r:id="rId9" imgW="761760" imgH="177480" progId="Equation.DSMT4">
                    <p:embed/>
                  </p:oleObj>
                </mc:Choice>
                <mc:Fallback>
                  <p:oleObj name="Equation" r:id="rId9" imgW="761760" imgH="177480" progId="Equation.DSMT4">
                    <p:embed/>
                    <p:pic>
                      <p:nvPicPr>
                        <p:cNvPr id="38" name="Object 37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9448800" y="1295400"/>
                          <a:ext cx="1352550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7" name="Group 46"/>
          <p:cNvGrpSpPr/>
          <p:nvPr/>
        </p:nvGrpSpPr>
        <p:grpSpPr>
          <a:xfrm>
            <a:off x="8001000" y="1855075"/>
            <a:ext cx="1173163" cy="317500"/>
            <a:chOff x="8001000" y="1689010"/>
            <a:chExt cx="1173163" cy="31750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8839200" y="1758061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39" name="Object 38"/>
            <p:cNvGraphicFramePr>
              <a:graphicFrameLocks noChangeAspect="1"/>
            </p:cNvGraphicFramePr>
            <p:nvPr/>
          </p:nvGraphicFramePr>
          <p:xfrm>
            <a:off x="8001000" y="1689010"/>
            <a:ext cx="1173163" cy="317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651" name="Equation" r:id="rId11" imgW="660240" imgH="177480" progId="Equation.DSMT4">
                    <p:embed/>
                  </p:oleObj>
                </mc:Choice>
                <mc:Fallback>
                  <p:oleObj name="Equation" r:id="rId11" imgW="660240" imgH="177480" progId="Equation.DSMT4">
                    <p:embed/>
                    <p:pic>
                      <p:nvPicPr>
                        <p:cNvPr id="39" name="Object 38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8001000" y="1689010"/>
                          <a:ext cx="1173163" cy="317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6" name="Group 45"/>
          <p:cNvGrpSpPr/>
          <p:nvPr/>
        </p:nvGrpSpPr>
        <p:grpSpPr>
          <a:xfrm>
            <a:off x="5346530" y="2859176"/>
            <a:ext cx="978552" cy="293895"/>
            <a:chOff x="5346530" y="2693111"/>
            <a:chExt cx="978552" cy="293895"/>
          </a:xfrm>
        </p:grpSpPr>
        <p:sp>
          <p:nvSpPr>
            <p:cNvPr id="35" name="Rectangle 34"/>
            <p:cNvSpPr/>
            <p:nvPr/>
          </p:nvSpPr>
          <p:spPr bwMode="auto">
            <a:xfrm>
              <a:off x="6096482" y="2724752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40" name="Object 39"/>
            <p:cNvGraphicFramePr>
              <a:graphicFrameLocks noChangeAspect="1"/>
            </p:cNvGraphicFramePr>
            <p:nvPr/>
          </p:nvGraphicFramePr>
          <p:xfrm>
            <a:off x="5346530" y="2693111"/>
            <a:ext cx="970043" cy="2938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652" name="Equation" r:id="rId13" imgW="545760" imgH="164880" progId="Equation.DSMT4">
                    <p:embed/>
                  </p:oleObj>
                </mc:Choice>
                <mc:Fallback>
                  <p:oleObj name="Equation" r:id="rId13" imgW="545760" imgH="164880" progId="Equation.DSMT4">
                    <p:embed/>
                    <p:pic>
                      <p:nvPicPr>
                        <p:cNvPr id="40" name="Object 39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5346530" y="2693111"/>
                          <a:ext cx="970043" cy="29389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5"/>
          <p:cNvGrpSpPr/>
          <p:nvPr/>
        </p:nvGrpSpPr>
        <p:grpSpPr>
          <a:xfrm>
            <a:off x="5791200" y="6488113"/>
            <a:ext cx="1062038" cy="293687"/>
            <a:chOff x="5791200" y="6488113"/>
            <a:chExt cx="1062038" cy="293687"/>
          </a:xfrm>
        </p:grpSpPr>
        <p:sp>
          <p:nvSpPr>
            <p:cNvPr id="41" name="Rectangle 40"/>
            <p:cNvSpPr/>
            <p:nvPr/>
          </p:nvSpPr>
          <p:spPr bwMode="auto">
            <a:xfrm>
              <a:off x="6324600" y="6519067"/>
              <a:ext cx="228600" cy="2286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graphicFrame>
          <p:nvGraphicFramePr>
            <p:cNvPr id="42" name="Object 41"/>
            <p:cNvGraphicFramePr>
              <a:graphicFrameLocks noChangeAspect="1"/>
            </p:cNvGraphicFramePr>
            <p:nvPr>
              <p:extLst/>
            </p:nvPr>
          </p:nvGraphicFramePr>
          <p:xfrm>
            <a:off x="5791200" y="6488113"/>
            <a:ext cx="1062038" cy="293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3653" name="Equation" r:id="rId15" imgW="596880" imgH="164880" progId="Equation.DSMT4">
                    <p:embed/>
                  </p:oleObj>
                </mc:Choice>
                <mc:Fallback>
                  <p:oleObj name="Equation" r:id="rId15" imgW="596880" imgH="164880" progId="Equation.DSMT4">
                    <p:embed/>
                    <p:pic>
                      <p:nvPicPr>
                        <p:cNvPr id="42" name="Object 41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5791200" y="6488113"/>
                          <a:ext cx="1062038" cy="2936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52" name="Straight Connector 51"/>
          <p:cNvCxnSpPr/>
          <p:nvPr/>
        </p:nvCxnSpPr>
        <p:spPr bwMode="auto">
          <a:xfrm>
            <a:off x="993157" y="3810000"/>
            <a:ext cx="9674843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7924800" y="4191000"/>
            <a:ext cx="19050" cy="241952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8020050" y="3886200"/>
            <a:ext cx="4019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But: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losses in foul or humid weather.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en-US" sz="2000" b="0" dirty="0" smtClean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2000" b="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/R</a:t>
            </a:r>
            <a:r>
              <a:rPr lang="en-US" sz="2000" b="0" baseline="30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path losses.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ICs: poorer PAs &amp; LNAs.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 easily blocked.</a:t>
            </a:r>
            <a:endParaRPr lang="en-US" sz="16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77200" y="5486400"/>
            <a:ext cx="3562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100-340GHz wireless:</a:t>
            </a:r>
            <a:b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terabit capacity,</a:t>
            </a:r>
            <a:b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range, </a:t>
            </a:r>
            <a:b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highly intermittent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92" y="4495800"/>
            <a:ext cx="2883408" cy="147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43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371600" y="701219"/>
            <a:ext cx="954881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Applications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457200" y="2667000"/>
            <a:ext cx="10972800" cy="2743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898571"/>
            <a:ext cx="1789632" cy="19675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050971"/>
            <a:ext cx="2235109" cy="18026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19" y="3021872"/>
            <a:ext cx="3791153" cy="1931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886" y="2860471"/>
            <a:ext cx="2883408" cy="14752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437" y="4191000"/>
            <a:ext cx="1268563" cy="120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70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83" y="-1"/>
            <a:ext cx="9253717" cy="759023"/>
          </a:xfrm>
        </p:spPr>
        <p:txBody>
          <a:bodyPr/>
          <a:lstStyle/>
          <a:p>
            <a:r>
              <a:rPr lang="en-US" dirty="0" smtClean="0"/>
              <a:t>Potential 100-300GHz Systems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83" y="1752600"/>
            <a:ext cx="3901664" cy="1719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367" y="1560666"/>
            <a:ext cx="2109354" cy="2257318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3400" y="1140023"/>
            <a:ext cx="4876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lvl="0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140GHz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MIMO Hub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172200" y="1063823"/>
            <a:ext cx="53946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80486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210 or 280GHz MIMO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Calibri" pitchFamily="34" charset="0"/>
                <a:sym typeface="Symbol" pitchFamily="18" charset="2"/>
              </a:rPr>
              <a:t> Backhaul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  <a:sym typeface="Symbol" pitchFamily="18" charset="2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26847" y="3909536"/>
            <a:ext cx="597395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lvl="0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140 or 210GHz Imaging Radar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823" y="4800316"/>
            <a:ext cx="1268563" cy="12019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92" y="4755407"/>
            <a:ext cx="2883408" cy="14752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7548" y="4022216"/>
            <a:ext cx="3134960" cy="225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18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343400"/>
            <a:ext cx="1769551" cy="1098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84474"/>
            <a:ext cx="9558873" cy="30017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dirty="0" smtClean="0"/>
              <a:t>140GHz massive MIMO hub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04800" y="4953000"/>
            <a:ext cx="9601200" cy="155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dirty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8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0.5-5 </a:t>
            </a:r>
            <a:r>
              <a:rPr lang="en-US" sz="2800" dirty="0">
                <a:latin typeface="Calibri" pitchFamily="34" charset="0"/>
                <a:cs typeface="Arial" pitchFamily="34" charset="0"/>
                <a:sym typeface="Symbol" pitchFamily="18" charset="2"/>
              </a:rPr>
              <a:t>Tb/s spatially-multiplexed </a:t>
            </a:r>
            <a:r>
              <a:rPr lang="en-US" sz="28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140GHz base </a:t>
            </a:r>
            <a:r>
              <a:rPr lang="en-US" sz="2800" dirty="0">
                <a:latin typeface="Calibri" pitchFamily="34" charset="0"/>
                <a:cs typeface="Arial" pitchFamily="34" charset="0"/>
                <a:sym typeface="Symbol" pitchFamily="18" charset="2"/>
              </a:rPr>
              <a:t>station 		</a:t>
            </a:r>
            <a:br>
              <a:rPr lang="en-US" sz="280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128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users/face, 4 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faces.  P</a:t>
            </a:r>
            <a:r>
              <a:rPr lang="en-US" sz="2800" b="0" baseline="-25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1dB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=21 dB</a:t>
            </a:r>
            <a:r>
              <a:rPr lang="en-US" sz="2800" b="0" baseline="-25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m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PAs, F=8dB LNAs  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512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total users @ 1 user/beam, </a:t>
            </a:r>
            <a:r>
              <a:rPr lang="en-US" sz="28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Gb/s/beam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;</a:t>
            </a:r>
            <a:b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800" b="0" dirty="0" smtClean="0">
                <a:solidFill>
                  <a:schemeClr val="accent1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230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100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8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m 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range in 50mm/hr rain with </a:t>
            </a:r>
            <a:r>
              <a:rPr lang="en-US" sz="28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17</a:t>
            </a:r>
            <a:r>
              <a:rPr lang="en-US" sz="28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dB total margins</a:t>
            </a:r>
            <a:endParaRPr lang="en-US" sz="28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0515600" y="4495800"/>
            <a:ext cx="13291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Handset: 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8 × 8 array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(9×9mm)</a:t>
            </a:r>
            <a:endParaRPr lang="en-US" sz="20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2100442"/>
            <a:ext cx="3974738" cy="193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841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896600" cy="3984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70 </a:t>
            </a:r>
            <a:r>
              <a:rPr lang="en-US" dirty="0">
                <a:solidFill>
                  <a:srgbClr val="FF0000"/>
                </a:solidFill>
              </a:rPr>
              <a:t>GHz </a:t>
            </a:r>
            <a:r>
              <a:rPr lang="en-US" dirty="0"/>
              <a:t>spatially multiplexed base station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81000" y="1503807"/>
            <a:ext cx="10890354" cy="17727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If we use instead a 70GHz carrier, 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the range increases to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168 meters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(vs.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100 meters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but the handset becomes 16mm×16mm (vs. 8mm×8mm),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 the hub array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becomes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20mm×524mm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(vs.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10mm×262mm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32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81000" y="3838003"/>
            <a:ext cx="6895157" cy="132959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Or, use a 4×4 (8mm×8mm) handset </a:t>
            </a:r>
            <a:r>
              <a:rPr lang="en-US" sz="3200" b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array</a:t>
            </a:r>
            <a:r>
              <a:rPr lang="en-US" sz="3200" b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</a:t>
            </a:r>
            <a:br>
              <a:rPr lang="en-US" sz="3200" b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with  </a:t>
            </a:r>
            <a:r>
              <a:rPr lang="en-US" sz="3200" b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20mm×524mm </a:t>
            </a:r>
            <a:r>
              <a:rPr lang="en-US" sz="3200" b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hub </a:t>
            </a:r>
            <a:r>
              <a:rPr lang="en-US" sz="3200" b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array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 the range becomes ..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100 meters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81000" y="5743003"/>
            <a:ext cx="11658600" cy="8863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Same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handset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area (more handset elements)→ same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link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budget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Easier </a:t>
            </a:r>
            <a:r>
              <a:rPr lang="en-US" sz="3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to obtain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license for 140±2.5GHz than 75±2.5GHz</a:t>
            </a:r>
          </a:p>
        </p:txBody>
      </p:sp>
    </p:spTree>
    <p:extLst>
      <p:ext uri="{BB962C8B-B14F-4D97-AF65-F5344CB8AC3E}">
        <p14:creationId xmlns:p14="http://schemas.microsoft.com/office/powerpoint/2010/main" val="2623276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UMP Template">
  <a:themeElements>
    <a:clrScheme name="SRC 2017">
      <a:dk1>
        <a:srgbClr val="1C1C1C"/>
      </a:dk1>
      <a:lt1>
        <a:srgbClr val="FFFFFF"/>
      </a:lt1>
      <a:dk2>
        <a:srgbClr val="003562"/>
      </a:dk2>
      <a:lt2>
        <a:srgbClr val="BFBFBF"/>
      </a:lt2>
      <a:accent1>
        <a:srgbClr val="003562"/>
      </a:accent1>
      <a:accent2>
        <a:srgbClr val="FF9C00"/>
      </a:accent2>
      <a:accent3>
        <a:srgbClr val="0070C0"/>
      </a:accent3>
      <a:accent4>
        <a:srgbClr val="B26D00"/>
      </a:accent4>
      <a:accent5>
        <a:srgbClr val="89CAFF"/>
      </a:accent5>
      <a:accent6>
        <a:srgbClr val="F57D37"/>
      </a:accent6>
      <a:hlink>
        <a:srgbClr val="0066FF"/>
      </a:hlink>
      <a:folHlink>
        <a:srgbClr val="0066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1" id="{4ED12307-3F9D-4FB9-AD53-887A273E1B45}" vid="{B14277FA-5983-41ED-BD55-7405C98CD7E8}"/>
    </a:ext>
  </a:extLst>
</a:theme>
</file>

<file path=ppt/theme/theme2.xml><?xml version="1.0" encoding="utf-8"?>
<a:theme xmlns:a="http://schemas.openxmlformats.org/drawingml/2006/main" name="1_JUMP Template">
  <a:themeElements>
    <a:clrScheme name="SRC 2017">
      <a:dk1>
        <a:srgbClr val="1C1C1C"/>
      </a:dk1>
      <a:lt1>
        <a:srgbClr val="FFFFFF"/>
      </a:lt1>
      <a:dk2>
        <a:srgbClr val="003562"/>
      </a:dk2>
      <a:lt2>
        <a:srgbClr val="BFBFBF"/>
      </a:lt2>
      <a:accent1>
        <a:srgbClr val="003562"/>
      </a:accent1>
      <a:accent2>
        <a:srgbClr val="FF9C00"/>
      </a:accent2>
      <a:accent3>
        <a:srgbClr val="0070C0"/>
      </a:accent3>
      <a:accent4>
        <a:srgbClr val="B26D00"/>
      </a:accent4>
      <a:accent5>
        <a:srgbClr val="89CAFF"/>
      </a:accent5>
      <a:accent6>
        <a:srgbClr val="F57D37"/>
      </a:accent6>
      <a:hlink>
        <a:srgbClr val="0066FF"/>
      </a:hlink>
      <a:folHlink>
        <a:srgbClr val="0066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1" id="{4ED12307-3F9D-4FB9-AD53-887A273E1B45}" vid="{B14277FA-5983-41ED-BD55-7405C98CD7E8}"/>
    </a:ext>
  </a:extLst>
</a:theme>
</file>

<file path=ppt/theme/theme3.xml><?xml version="1.0" encoding="utf-8"?>
<a:theme xmlns:a="http://schemas.openxmlformats.org/drawingml/2006/main" name="1_very_thin-text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3" id="{ED7BFDAC-689A-4100-AECB-E8B2159C3031}" vid="{C445D1E6-9E9E-438E-AC06-77596C17959B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ComSenTer_template_wide_template</Template>
  <TotalTime>3669</TotalTime>
  <Pages>2</Pages>
  <Words>2006</Words>
  <Application>Microsoft Office PowerPoint</Application>
  <PresentationFormat>Widescreen</PresentationFormat>
  <Paragraphs>244</Paragraphs>
  <Slides>39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Arial</vt:lpstr>
      <vt:lpstr>Arial Narrow</vt:lpstr>
      <vt:lpstr>Calibri</vt:lpstr>
      <vt:lpstr>Impact</vt:lpstr>
      <vt:lpstr>Symbol</vt:lpstr>
      <vt:lpstr>Tahoma</vt:lpstr>
      <vt:lpstr>Times New Roman</vt:lpstr>
      <vt:lpstr>Verdana</vt:lpstr>
      <vt:lpstr>Wingdings</vt:lpstr>
      <vt:lpstr>JUMP Template</vt:lpstr>
      <vt:lpstr>1_JUMP Template</vt:lpstr>
      <vt:lpstr>1_very_thin-text_template</vt:lpstr>
      <vt:lpstr>Equation</vt:lpstr>
      <vt:lpstr>KGPlot</vt:lpstr>
      <vt:lpstr>100-300GHz  Spatially Multiplexed Wireless Communications</vt:lpstr>
      <vt:lpstr>Acknowledgements</vt:lpstr>
      <vt:lpstr>PowerPoint Presentation</vt:lpstr>
      <vt:lpstr>100-300GHz Wireless</vt:lpstr>
      <vt:lpstr>Benefits of Short Wavelengths</vt:lpstr>
      <vt:lpstr>PowerPoint Presentation</vt:lpstr>
      <vt:lpstr>Potential 100-300GHz Systems</vt:lpstr>
      <vt:lpstr>140GHz massive MIMO hub</vt:lpstr>
      <vt:lpstr>70 GHz spatially multiplexed base station</vt:lpstr>
      <vt:lpstr>140GHz moderate-MIMO hub</vt:lpstr>
      <vt:lpstr>210 GHz, 640 Gb/s MIMO Backhaul</vt:lpstr>
      <vt:lpstr>210 GHz, 5.1 Tb/s MIMO backhaul</vt:lpstr>
      <vt:lpstr>70 GHz, 640 Gb/s MIMO backhaul (16QAM)</vt:lpstr>
      <vt:lpstr>PowerPoint Presentation</vt:lpstr>
      <vt:lpstr>System Design</vt:lpstr>
      <vt:lpstr>PowerPoint Presentation</vt:lpstr>
      <vt:lpstr>Transistors for 100-300GHz</vt:lpstr>
      <vt:lpstr>mm-Wave Transistor Development</vt:lpstr>
      <vt:lpstr>PowerPoint Presentation</vt:lpstr>
      <vt:lpstr>The mm-wave module design problem</vt:lpstr>
      <vt:lpstr>Do we need 2D arrays ? 1D steering might be fine.</vt:lpstr>
      <vt:lpstr>2D vs. 1D: user spatial distribution</vt:lpstr>
      <vt:lpstr>140GHz hub: packaging challenges</vt:lpstr>
      <vt:lpstr>100-300GHz IC-package connections</vt:lpstr>
      <vt:lpstr>140GHz hub: ICs &amp; Antennas</vt:lpstr>
      <vt:lpstr>140GHz transmitter channel</vt:lpstr>
      <vt:lpstr>8-Channel 140GHz MIMO hub modules </vt:lpstr>
      <vt:lpstr>135GHz 8-channel MIMO hub array tile modules</vt:lpstr>
      <vt:lpstr>PowerPoint Presentation</vt:lpstr>
      <vt:lpstr>210 GHz MIMO backhaul demo</vt:lpstr>
      <vt:lpstr>210 GHz Transmitter and Receiver ICs</vt:lpstr>
      <vt:lpstr>Power Amplifiers in 250nm InP HBT</vt:lpstr>
      <vt:lpstr>280GHz transmitter and receiver IC designs</vt:lpstr>
      <vt:lpstr>PowerPoint Presentation</vt:lpstr>
      <vt:lpstr>The 100-300GHz 2D Array Challenge</vt:lpstr>
      <vt:lpstr>100-300GHz array frequency scaling</vt:lpstr>
      <vt:lpstr>PowerPoint Presentation</vt:lpstr>
      <vt:lpstr>Wireless above 100 GHz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Rodwell: IC-design-related-tasks</dc:title>
  <dc:creator>mark rodwell</dc:creator>
  <cp:lastModifiedBy>rodwell</cp:lastModifiedBy>
  <cp:revision>214</cp:revision>
  <cp:lastPrinted>2002-08-11T02:20:55Z</cp:lastPrinted>
  <dcterms:created xsi:type="dcterms:W3CDTF">2018-03-30T20:11:53Z</dcterms:created>
  <dcterms:modified xsi:type="dcterms:W3CDTF">2021-08-19T19:22:34Z</dcterms:modified>
</cp:coreProperties>
</file>