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74" r:id="rId3"/>
    <p:sldId id="531" r:id="rId4"/>
    <p:sldId id="258" r:id="rId5"/>
    <p:sldId id="532" r:id="rId6"/>
    <p:sldId id="414" r:id="rId7"/>
    <p:sldId id="489" r:id="rId8"/>
    <p:sldId id="490" r:id="rId9"/>
    <p:sldId id="394" r:id="rId10"/>
    <p:sldId id="400" r:id="rId11"/>
    <p:sldId id="557" r:id="rId12"/>
    <p:sldId id="402" r:id="rId13"/>
    <p:sldId id="555" r:id="rId14"/>
    <p:sldId id="556" r:id="rId15"/>
    <p:sldId id="541" r:id="rId16"/>
    <p:sldId id="514" r:id="rId17"/>
    <p:sldId id="395" r:id="rId18"/>
    <p:sldId id="404" r:id="rId19"/>
    <p:sldId id="405" r:id="rId20"/>
    <p:sldId id="407" r:id="rId21"/>
    <p:sldId id="515" r:id="rId22"/>
    <p:sldId id="494" r:id="rId23"/>
    <p:sldId id="551" r:id="rId24"/>
    <p:sldId id="497" r:id="rId25"/>
    <p:sldId id="271" r:id="rId26"/>
    <p:sldId id="376" r:id="rId27"/>
    <p:sldId id="339" r:id="rId28"/>
    <p:sldId id="469" r:id="rId29"/>
    <p:sldId id="512" r:id="rId30"/>
    <p:sldId id="511" r:id="rId31"/>
    <p:sldId id="510" r:id="rId32"/>
    <p:sldId id="393" r:id="rId33"/>
    <p:sldId id="396" r:id="rId34"/>
    <p:sldId id="397" r:id="rId35"/>
    <p:sldId id="399" r:id="rId36"/>
    <p:sldId id="403" r:id="rId37"/>
    <p:sldId id="406" r:id="rId38"/>
    <p:sldId id="516" r:id="rId39"/>
    <p:sldId id="558" r:id="rId40"/>
    <p:sldId id="498" r:id="rId41"/>
    <p:sldId id="50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9EF"/>
    <a:srgbClr val="00FFFF"/>
    <a:srgbClr val="00FF00"/>
    <a:srgbClr val="0000FF"/>
    <a:srgbClr val="834831"/>
    <a:srgbClr val="6B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26FF1-40D9-4AE6-983F-8F4E468A9E1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A36E-2829-4DA9-92B9-9FD759A8F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9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49E2-3B2B-4696-993D-251160FAA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4B0D4-47FA-4898-AA0A-025623AB4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0FBB0-9AD0-4DB0-B014-F62D7417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7309-4FCD-40D4-94A1-F0742BE84D93}" type="datetime1">
              <a:rPr lang="en-US" smtClean="0"/>
              <a:t>5/20/2021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BA66-EB8C-41FE-8A3B-77AD0F07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993-3062-48C7-A5A0-C3D31576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1F541-1606-4116-B0B1-D271FDD7A7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 descr="https://www.ece.ucsb.edu/resources/identity-standards/images/ece-header.jpg">
            <a:extLst>
              <a:ext uri="{FF2B5EF4-FFF2-40B4-BE49-F238E27FC236}">
                <a16:creationId xmlns:a16="http://schemas.microsoft.com/office/drawing/2014/main" id="{0204041A-B98B-4F7F-BBD9-5275C373EB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88952" cy="15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3A966-2E60-4928-A76B-FA43DBC60D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18" y="5535526"/>
            <a:ext cx="4156364" cy="543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E71FA-C213-404A-ADAE-2DE59EEC51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618" y="5462433"/>
            <a:ext cx="3688347" cy="6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9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15BF9-3A9D-400A-AC1D-42AFE10C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BE1BD-978F-4A90-AA98-55456150D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6E79B-AEF6-43F1-984E-5FFD2D43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1527-E014-4549-8193-C29D106BCBE3}" type="datetime1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7B8FE-E4B2-401E-991F-CEBDBC21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1BB8F-C1C5-4524-9DF5-E4B69293F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5B023F-1E23-46FD-9B3A-5AD416DC70FA}"/>
              </a:ext>
            </a:extLst>
          </p:cNvPr>
          <p:cNvGrpSpPr/>
          <p:nvPr userDrawn="1"/>
        </p:nvGrpSpPr>
        <p:grpSpPr>
          <a:xfrm>
            <a:off x="0" y="0"/>
            <a:ext cx="12136674" cy="594360"/>
            <a:chOff x="0" y="0"/>
            <a:chExt cx="12136674" cy="5943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FE6335-77F4-4B22-BF08-A625938690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180413" cy="5943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71D96B-07A0-4430-AC70-5B08D1B653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98" y="0"/>
              <a:ext cx="4548676" cy="594360"/>
            </a:xfrm>
            <a:prstGeom prst="rect">
              <a:avLst/>
            </a:prstGeom>
          </p:spPr>
        </p:pic>
        <p:pic>
          <p:nvPicPr>
            <p:cNvPr id="9" name="Picture 2" descr="https://www.ece.ucsb.edu/resources/identity-standards/images/ece-header.jpg">
              <a:extLst>
                <a:ext uri="{FF2B5EF4-FFF2-40B4-BE49-F238E27FC236}">
                  <a16:creationId xmlns:a16="http://schemas.microsoft.com/office/drawing/2014/main" id="{A8924356-4EFD-4FFB-93C1-91534934C33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128" y="0"/>
              <a:ext cx="478088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613266-CA1B-41C9-8A3E-069A1358E045}"/>
                </a:ext>
              </a:extLst>
            </p:cNvPr>
            <p:cNvSpPr/>
            <p:nvPr userDrawn="1"/>
          </p:nvSpPr>
          <p:spPr>
            <a:xfrm>
              <a:off x="989814" y="365125"/>
              <a:ext cx="1751314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114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C6001-94C9-4BE9-85F6-C8F6CACC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78ADA-F71C-49B8-A971-B82ACD9EB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AB025-B771-45F4-B5A7-F5871242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0C9A6-8404-42A8-A025-163A248A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B534-2B00-4BFA-9B25-0FB9687617B8}" type="datetime1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5464F-9EDC-4E17-B3C1-0D1678A2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0D792-E766-4238-B841-A0BD5E84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52A0D6-01DA-491C-A33C-A1C25E94465A}"/>
              </a:ext>
            </a:extLst>
          </p:cNvPr>
          <p:cNvGrpSpPr/>
          <p:nvPr userDrawn="1"/>
        </p:nvGrpSpPr>
        <p:grpSpPr>
          <a:xfrm>
            <a:off x="0" y="0"/>
            <a:ext cx="12136674" cy="594360"/>
            <a:chOff x="0" y="0"/>
            <a:chExt cx="12136674" cy="5943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8B58E9-D6ED-4CD3-BD68-D47AD11B6A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180413" cy="5943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CE1A37-FD54-4147-84A7-AC1CE8862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98" y="0"/>
              <a:ext cx="4548676" cy="594360"/>
            </a:xfrm>
            <a:prstGeom prst="rect">
              <a:avLst/>
            </a:prstGeom>
          </p:spPr>
        </p:pic>
        <p:pic>
          <p:nvPicPr>
            <p:cNvPr id="11" name="Picture 2" descr="https://www.ece.ucsb.edu/resources/identity-standards/images/ece-header.jpg">
              <a:extLst>
                <a:ext uri="{FF2B5EF4-FFF2-40B4-BE49-F238E27FC236}">
                  <a16:creationId xmlns:a16="http://schemas.microsoft.com/office/drawing/2014/main" id="{B6A0A46E-778C-4B3D-B328-0D57E5F5886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128" y="0"/>
              <a:ext cx="478088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A9094C-9A5E-4449-BF5B-E77812FF9BE6}"/>
                </a:ext>
              </a:extLst>
            </p:cNvPr>
            <p:cNvSpPr/>
            <p:nvPr userDrawn="1"/>
          </p:nvSpPr>
          <p:spPr>
            <a:xfrm>
              <a:off x="989814" y="365125"/>
              <a:ext cx="1751314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56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95163-CEDB-4DD9-9919-FDE31E93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864"/>
            <a:ext cx="10515600" cy="964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D2BE1D-2CF8-4DD1-986F-9E0B6798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DB7D-7DB5-44E1-9E9E-C0FD62128CFB}" type="datetime1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BE9A4-01D7-4EBF-B81C-912DA905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7F0B2-E93C-4153-94A8-92FA4A808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D9CFCA-CA15-41CC-9ADE-A5BDDCA8CF16}"/>
              </a:ext>
            </a:extLst>
          </p:cNvPr>
          <p:cNvGrpSpPr/>
          <p:nvPr userDrawn="1"/>
        </p:nvGrpSpPr>
        <p:grpSpPr>
          <a:xfrm>
            <a:off x="0" y="0"/>
            <a:ext cx="12136674" cy="594360"/>
            <a:chOff x="0" y="0"/>
            <a:chExt cx="12136674" cy="5943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476BFC-46BE-4522-979A-91E2D78E3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180413" cy="5943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8CE0AA-0A34-425C-BFD4-223025B5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98" y="0"/>
              <a:ext cx="4548676" cy="594360"/>
            </a:xfrm>
            <a:prstGeom prst="rect">
              <a:avLst/>
            </a:prstGeom>
          </p:spPr>
        </p:pic>
        <p:pic>
          <p:nvPicPr>
            <p:cNvPr id="9" name="Picture 2" descr="https://www.ece.ucsb.edu/resources/identity-standards/images/ece-header.jpg">
              <a:extLst>
                <a:ext uri="{FF2B5EF4-FFF2-40B4-BE49-F238E27FC236}">
                  <a16:creationId xmlns:a16="http://schemas.microsoft.com/office/drawing/2014/main" id="{1A64F3E4-9238-4311-94B6-E80A1FADCF5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128" y="0"/>
              <a:ext cx="478088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376C09-03CD-4425-8752-16AA9E7F58E1}"/>
                </a:ext>
              </a:extLst>
            </p:cNvPr>
            <p:cNvSpPr/>
            <p:nvPr userDrawn="1"/>
          </p:nvSpPr>
          <p:spPr>
            <a:xfrm>
              <a:off x="989814" y="365125"/>
              <a:ext cx="1751314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848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A8A47-5FEA-4892-9E21-0281FDF8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487"/>
            <a:ext cx="10515600" cy="965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E73DD-1147-45CA-A223-8F8DB0761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388F4-183A-4623-8889-DA73B5DB5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16C89-6B40-4D9A-A500-E2DA92C0A81B}" type="datetime1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641F6-7A1C-497F-8496-4EA5C0EA4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B569A-B1CA-4B0A-A3A4-6BA36AD7F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69009-70CA-448D-81EA-AE408F55A50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CA11A3-DF79-4738-8C00-E4994E01928A}"/>
              </a:ext>
            </a:extLst>
          </p:cNvPr>
          <p:cNvGrpSpPr/>
          <p:nvPr userDrawn="1"/>
        </p:nvGrpSpPr>
        <p:grpSpPr>
          <a:xfrm>
            <a:off x="0" y="0"/>
            <a:ext cx="12136674" cy="594360"/>
            <a:chOff x="0" y="0"/>
            <a:chExt cx="12136674" cy="5943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5FC84F-FC1D-4F32-ADD3-E3DD597B38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180413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93FF8E-5844-479E-970D-644CF7D67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98" y="0"/>
              <a:ext cx="4548676" cy="594360"/>
            </a:xfrm>
            <a:prstGeom prst="rect">
              <a:avLst/>
            </a:prstGeom>
          </p:spPr>
        </p:pic>
        <p:pic>
          <p:nvPicPr>
            <p:cNvPr id="10" name="Picture 2" descr="https://www.ece.ucsb.edu/resources/identity-standards/images/ece-header.jpg">
              <a:extLst>
                <a:ext uri="{FF2B5EF4-FFF2-40B4-BE49-F238E27FC236}">
                  <a16:creationId xmlns:a16="http://schemas.microsoft.com/office/drawing/2014/main" id="{25F4858E-3648-44AD-8F06-0A6A0A2478F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128" y="0"/>
              <a:ext cx="478088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6C499A-33A2-4D2C-8B23-D9230FFB568F}"/>
                </a:ext>
              </a:extLst>
            </p:cNvPr>
            <p:cNvSpPr/>
            <p:nvPr userDrawn="1"/>
          </p:nvSpPr>
          <p:spPr>
            <a:xfrm>
              <a:off x="989814" y="365125"/>
              <a:ext cx="1751314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683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7" Type="http://schemas.openxmlformats.org/officeDocument/2006/relationships/image" Target="../media/image33.png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7" Type="http://schemas.openxmlformats.org/officeDocument/2006/relationships/image" Target="../media/image34.png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5.png"/><Relationship Id="rId4" Type="http://schemas.openxmlformats.org/officeDocument/2006/relationships/image" Target="../media/image29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7C63-1E52-4203-ACAD-02429E84E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5" y="1593130"/>
            <a:ext cx="10221310" cy="1454918"/>
          </a:xfrm>
        </p:spPr>
        <p:txBody>
          <a:bodyPr>
            <a:noAutofit/>
          </a:bodyPr>
          <a:lstStyle/>
          <a:p>
            <a:r>
              <a:rPr lang="en-US" sz="4400" b="1" i="1" dirty="0"/>
              <a:t>L</a:t>
            </a:r>
            <a:r>
              <a:rPr lang="en-US" sz="4400" b="1" i="1" baseline="-25000" dirty="0"/>
              <a:t>g</a:t>
            </a:r>
            <a:r>
              <a:rPr lang="en-US" sz="4400" b="1" dirty="0"/>
              <a:t> = 40nm Composite Channel MOS-HEMT Exhibiting </a:t>
            </a:r>
            <a:r>
              <a:rPr lang="en-US" sz="4400" b="1" i="1" dirty="0"/>
              <a:t>f</a:t>
            </a:r>
            <a:r>
              <a:rPr lang="el-GR" sz="4400" b="1" i="1" baseline="-25000" dirty="0"/>
              <a:t>τ</a:t>
            </a:r>
            <a:r>
              <a:rPr lang="el-GR" sz="4400" b="1" dirty="0"/>
              <a:t> = 420 </a:t>
            </a:r>
            <a:r>
              <a:rPr lang="en-US" sz="4400" b="1" dirty="0"/>
              <a:t>GHz, </a:t>
            </a:r>
            <a:r>
              <a:rPr lang="en-US" sz="4400" b="1" i="1" dirty="0"/>
              <a:t>f</a:t>
            </a:r>
            <a:r>
              <a:rPr lang="en-US" sz="4400" b="1" i="1" baseline="-25000" dirty="0"/>
              <a:t>max</a:t>
            </a:r>
            <a:r>
              <a:rPr lang="en-US" sz="4400" b="1" dirty="0"/>
              <a:t> = 562 GHz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6830D-2E2F-49E0-8AF5-3939483D0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79868"/>
            <a:ext cx="9144000" cy="3260676"/>
          </a:xfrm>
        </p:spPr>
        <p:txBody>
          <a:bodyPr>
            <a:normAutofit/>
          </a:bodyPr>
          <a:lstStyle/>
          <a:p>
            <a:r>
              <a:rPr lang="en-US" dirty="0"/>
              <a:t>Brian Markman, </a:t>
            </a:r>
            <a:r>
              <a:rPr lang="en-US" dirty="0" err="1"/>
              <a:t>Simoné</a:t>
            </a:r>
            <a:r>
              <a:rPr lang="en-US" dirty="0"/>
              <a:t> Tommaso </a:t>
            </a:r>
            <a:r>
              <a:rPr lang="en-US" dirty="0" err="1"/>
              <a:t>Šuran</a:t>
            </a:r>
            <a:r>
              <a:rPr lang="en-US" dirty="0"/>
              <a:t> </a:t>
            </a:r>
            <a:r>
              <a:rPr lang="en-US" dirty="0" err="1"/>
              <a:t>Brunelli</a:t>
            </a:r>
            <a:r>
              <a:rPr lang="en-US" dirty="0"/>
              <a:t>, Matt Guidry, Logan Whitaker, and Mark Rodwell</a:t>
            </a:r>
          </a:p>
          <a:p>
            <a:r>
              <a:rPr lang="en-US" i="1" dirty="0"/>
              <a:t>UCSB Department of Electrical and Computer Engineering</a:t>
            </a:r>
          </a:p>
          <a:p>
            <a:endParaRPr lang="en-US" i="1" dirty="0"/>
          </a:p>
          <a:p>
            <a:r>
              <a:rPr lang="en-US" i="1" dirty="0"/>
              <a:t>Funding: SRC &amp; DARPA</a:t>
            </a:r>
          </a:p>
        </p:txBody>
      </p:sp>
    </p:spTree>
    <p:extLst>
      <p:ext uri="{BB962C8B-B14F-4D97-AF65-F5344CB8AC3E}">
        <p14:creationId xmlns:p14="http://schemas.microsoft.com/office/powerpoint/2010/main" val="3898172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49753"/>
            <a:ext cx="11963400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Device 1 – Device Structure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C4677-EB3E-4117-AD93-C03C4F6C6ADF}"/>
              </a:ext>
            </a:extLst>
          </p:cNvPr>
          <p:cNvSpPr txBox="1"/>
          <p:nvPr/>
        </p:nvSpPr>
        <p:spPr>
          <a:xfrm>
            <a:off x="1613550" y="4819768"/>
            <a:ext cx="102288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chemeClr val="bg1"/>
                </a:solidFill>
              </a:rPr>
              <a:t>InAlAs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6CE97-9019-4C8E-A10E-166E33C424E5}"/>
              </a:ext>
            </a:extLst>
          </p:cNvPr>
          <p:cNvSpPr txBox="1"/>
          <p:nvPr/>
        </p:nvSpPr>
        <p:spPr>
          <a:xfrm>
            <a:off x="165750" y="4429813"/>
            <a:ext cx="11379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chemeClr val="bg1"/>
                </a:solidFill>
              </a:rPr>
              <a:t>InP</a:t>
            </a:r>
            <a:r>
              <a:rPr lang="en-US" sz="1400" b="0" dirty="0">
                <a:solidFill>
                  <a:schemeClr val="bg1"/>
                </a:solidFill>
              </a:rPr>
              <a:t> etch stop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93FCA-10BC-4E6C-AA6C-9364350F5F5D}"/>
              </a:ext>
            </a:extLst>
          </p:cNvPr>
          <p:cNvSpPr txBox="1"/>
          <p:nvPr/>
        </p:nvSpPr>
        <p:spPr>
          <a:xfrm>
            <a:off x="1498444" y="4048813"/>
            <a:ext cx="11379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chemeClr val="bg1"/>
                </a:solidFill>
              </a:rPr>
              <a:t>InAlAs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A1822-681D-4A79-8558-EA5BDB84FC29}"/>
              </a:ext>
            </a:extLst>
          </p:cNvPr>
          <p:cNvSpPr txBox="1"/>
          <p:nvPr/>
        </p:nvSpPr>
        <p:spPr>
          <a:xfrm>
            <a:off x="2756550" y="3468147"/>
            <a:ext cx="11379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</a:rPr>
              <a:t>N+ </a:t>
            </a:r>
            <a:r>
              <a:rPr lang="en-US" sz="1400" b="0" dirty="0" err="1">
                <a:solidFill>
                  <a:schemeClr val="bg1"/>
                </a:solidFill>
              </a:rPr>
              <a:t>InGaAs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AF0CB-33B0-4834-B414-A1A520D6925F}"/>
              </a:ext>
            </a:extLst>
          </p:cNvPr>
          <p:cNvSpPr txBox="1"/>
          <p:nvPr/>
        </p:nvSpPr>
        <p:spPr>
          <a:xfrm>
            <a:off x="1776476" y="3553513"/>
            <a:ext cx="43614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</a:rPr>
              <a:t>Ni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99568-7237-4820-AEC9-083636519C98}"/>
              </a:ext>
            </a:extLst>
          </p:cNvPr>
          <p:cNvSpPr txBox="1"/>
          <p:nvPr/>
        </p:nvSpPr>
        <p:spPr>
          <a:xfrm>
            <a:off x="1849364" y="2925674"/>
            <a:ext cx="43614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Au</a:t>
            </a:r>
            <a:endParaRPr lang="en-US" sz="1400" b="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AAA341-B479-421D-BAB9-0B82EA2B38C9}"/>
              </a:ext>
            </a:extLst>
          </p:cNvPr>
          <p:cNvSpPr txBox="1"/>
          <p:nvPr/>
        </p:nvSpPr>
        <p:spPr>
          <a:xfrm>
            <a:off x="3107470" y="1613502"/>
            <a:ext cx="43614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Au</a:t>
            </a:r>
            <a:endParaRPr lang="en-US" sz="1400" b="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A3F13-F7B3-4944-9DB5-2021B9AADF48}"/>
              </a:ext>
            </a:extLst>
          </p:cNvPr>
          <p:cNvSpPr txBox="1"/>
          <p:nvPr/>
        </p:nvSpPr>
        <p:spPr>
          <a:xfrm>
            <a:off x="3061350" y="2056760"/>
            <a:ext cx="43614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</a:rPr>
              <a:t>Ni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7C6A30-FC31-4984-81A6-A81B1B47F9CE}"/>
              </a:ext>
            </a:extLst>
          </p:cNvPr>
          <p:cNvSpPr txBox="1"/>
          <p:nvPr/>
        </p:nvSpPr>
        <p:spPr>
          <a:xfrm>
            <a:off x="5588683" y="5106000"/>
            <a:ext cx="102288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chemeClr val="bg1"/>
                </a:solidFill>
              </a:rPr>
              <a:t>InAlAs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5E0C9A-C289-4C26-B5F2-9627459D5046}"/>
              </a:ext>
            </a:extLst>
          </p:cNvPr>
          <p:cNvSpPr txBox="1"/>
          <p:nvPr/>
        </p:nvSpPr>
        <p:spPr>
          <a:xfrm>
            <a:off x="6606350" y="4935220"/>
            <a:ext cx="144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</a:rPr>
              <a:t>Composite link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613A3-653F-479B-A15F-D6634A115142}"/>
              </a:ext>
            </a:extLst>
          </p:cNvPr>
          <p:cNvSpPr txBox="1"/>
          <p:nvPr/>
        </p:nvSpPr>
        <p:spPr>
          <a:xfrm>
            <a:off x="5067744" y="4624591"/>
            <a:ext cx="1798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</a:t>
            </a:r>
            <a:r>
              <a:rPr lang="en-US" sz="1400" b="0" dirty="0">
                <a:solidFill>
                  <a:schemeClr val="bg1"/>
                </a:solidFill>
              </a:rPr>
              <a:t>hannel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FA6A95-F74E-493E-ACCB-ED6686485B77}"/>
              </a:ext>
            </a:extLst>
          </p:cNvPr>
          <p:cNvSpPr txBox="1"/>
          <p:nvPr/>
        </p:nvSpPr>
        <p:spPr>
          <a:xfrm>
            <a:off x="4732836" y="3767394"/>
            <a:ext cx="62774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chemeClr val="bg1"/>
                </a:solidFill>
              </a:rPr>
              <a:t>InP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40C1D-F6A7-49F8-AC10-04C4D46CDD5D}"/>
              </a:ext>
            </a:extLst>
          </p:cNvPr>
          <p:cNvSpPr txBox="1"/>
          <p:nvPr/>
        </p:nvSpPr>
        <p:spPr>
          <a:xfrm>
            <a:off x="5772964" y="3624278"/>
            <a:ext cx="43614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</a:rPr>
              <a:t>Ni</a:t>
            </a:r>
            <a:endParaRPr lang="en-US" sz="1400" b="0" baseline="-250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DBD884-740A-4B63-B895-9FB8986B613F}"/>
              </a:ext>
            </a:extLst>
          </p:cNvPr>
          <p:cNvSpPr txBox="1"/>
          <p:nvPr/>
        </p:nvSpPr>
        <p:spPr>
          <a:xfrm>
            <a:off x="5804550" y="1906292"/>
            <a:ext cx="43614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Au</a:t>
            </a:r>
            <a:endParaRPr lang="en-US" sz="1400" b="0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D09EF-FC25-4194-AAA5-DDAB44463E9A}"/>
              </a:ext>
            </a:extLst>
          </p:cNvPr>
          <p:cNvSpPr txBox="1"/>
          <p:nvPr/>
        </p:nvSpPr>
        <p:spPr>
          <a:xfrm>
            <a:off x="6724464" y="2524813"/>
            <a:ext cx="1177090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Undercutting</a:t>
            </a:r>
            <a:endParaRPr lang="en-US" sz="1400" b="0" baseline="-250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41BCC1-64F1-48B2-AE23-0C00E510E018}"/>
              </a:ext>
            </a:extLst>
          </p:cNvPr>
          <p:cNvSpPr/>
          <p:nvPr/>
        </p:nvSpPr>
        <p:spPr bwMode="auto">
          <a:xfrm>
            <a:off x="6761059" y="3468147"/>
            <a:ext cx="1177091" cy="674776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1258AF-65F2-43C0-81D0-1EA79A691839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 bwMode="auto">
          <a:xfrm>
            <a:off x="7313009" y="2832590"/>
            <a:ext cx="36596" cy="635557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0664314-8946-4B52-9AFE-471312BB32ED}"/>
              </a:ext>
            </a:extLst>
          </p:cNvPr>
          <p:cNvSpPr txBox="1"/>
          <p:nvPr/>
        </p:nvSpPr>
        <p:spPr>
          <a:xfrm>
            <a:off x="9700022" y="473972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/>
              <a:t>InAlAs</a:t>
            </a:r>
            <a:endParaRPr lang="en-US" sz="2000" b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B7122E-EFA1-4535-A3F8-E72A4BB0D55A}"/>
              </a:ext>
            </a:extLst>
          </p:cNvPr>
          <p:cNvSpPr txBox="1"/>
          <p:nvPr/>
        </p:nvSpPr>
        <p:spPr>
          <a:xfrm>
            <a:off x="9651896" y="22200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Ni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0EADF-4E23-4F65-9289-61FE100FBC40}"/>
              </a:ext>
            </a:extLst>
          </p:cNvPr>
          <p:cNvSpPr txBox="1"/>
          <p:nvPr/>
        </p:nvSpPr>
        <p:spPr>
          <a:xfrm>
            <a:off x="10488020" y="1969288"/>
            <a:ext cx="914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High-k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135BE8A-EBF4-4055-AF7C-F8B81B51A226}"/>
              </a:ext>
            </a:extLst>
          </p:cNvPr>
          <p:cNvCxnSpPr>
            <a:cxnSpLocks/>
            <a:stCxn id="27" idx="2"/>
          </p:cNvCxnSpPr>
          <p:nvPr/>
        </p:nvCxnSpPr>
        <p:spPr bwMode="auto">
          <a:xfrm flipH="1">
            <a:off x="10907122" y="2369398"/>
            <a:ext cx="38094" cy="8452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D6ECB4-6766-4823-8A4D-7AFC58937430}"/>
              </a:ext>
            </a:extLst>
          </p:cNvPr>
          <p:cNvCxnSpPr>
            <a:cxnSpLocks/>
            <a:stCxn id="30" idx="2"/>
          </p:cNvCxnSpPr>
          <p:nvPr/>
        </p:nvCxnSpPr>
        <p:spPr bwMode="auto">
          <a:xfrm flipH="1">
            <a:off x="9337272" y="2412794"/>
            <a:ext cx="2304" cy="91965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9981E8C-6FF7-4FCC-98C7-6A98EAC4A30C}"/>
              </a:ext>
            </a:extLst>
          </p:cNvPr>
          <p:cNvSpPr txBox="1"/>
          <p:nvPr/>
        </p:nvSpPr>
        <p:spPr>
          <a:xfrm>
            <a:off x="8828134" y="2043462"/>
            <a:ext cx="102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/>
              <a:t>Al</a:t>
            </a:r>
            <a:r>
              <a:rPr lang="en-US" sz="2000" b="0" baseline="-25000" dirty="0" err="1"/>
              <a:t>x</a:t>
            </a:r>
            <a:r>
              <a:rPr lang="en-US" sz="2000" b="0" dirty="0" err="1"/>
              <a:t>O</a:t>
            </a:r>
            <a:r>
              <a:rPr lang="en-US" sz="2000" b="0" baseline="-25000" dirty="0" err="1"/>
              <a:t>y</a:t>
            </a:r>
            <a:r>
              <a:rPr lang="en-US" sz="2000" b="0" dirty="0" err="1"/>
              <a:t>N</a:t>
            </a:r>
            <a:r>
              <a:rPr lang="en-US" sz="2000" b="0" baseline="-25000" dirty="0" err="1"/>
              <a:t>z</a:t>
            </a:r>
            <a:endParaRPr lang="en-US" sz="2000" b="0" baseline="-25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C40751-3057-465C-97BC-61A69E8D67B2}"/>
              </a:ext>
            </a:extLst>
          </p:cNvPr>
          <p:cNvCxnSpPr/>
          <p:nvPr/>
        </p:nvCxnSpPr>
        <p:spPr bwMode="auto">
          <a:xfrm>
            <a:off x="9142908" y="2866906"/>
            <a:ext cx="0" cy="12954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2688AA-7A9C-4DA4-AAC2-A6398A3AB636}"/>
              </a:ext>
            </a:extLst>
          </p:cNvPr>
          <p:cNvCxnSpPr/>
          <p:nvPr/>
        </p:nvCxnSpPr>
        <p:spPr bwMode="auto">
          <a:xfrm>
            <a:off x="11104509" y="2866906"/>
            <a:ext cx="0" cy="12954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53EFAF1-1546-43DB-929F-97F80BBA69DE}"/>
              </a:ext>
            </a:extLst>
          </p:cNvPr>
          <p:cNvCxnSpPr>
            <a:cxnSpLocks/>
          </p:cNvCxnSpPr>
          <p:nvPr/>
        </p:nvCxnSpPr>
        <p:spPr bwMode="auto">
          <a:xfrm>
            <a:off x="9142559" y="3987983"/>
            <a:ext cx="196195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313F00D-D313-4BD6-8890-550AA1036364}"/>
              </a:ext>
            </a:extLst>
          </p:cNvPr>
          <p:cNvSpPr txBox="1"/>
          <p:nvPr/>
        </p:nvSpPr>
        <p:spPr>
          <a:xfrm>
            <a:off x="9581524" y="4062579"/>
            <a:ext cx="1216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~17.5nm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D89B39B-6B0E-44D4-B5FA-308D8E189234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966891" y="4358036"/>
            <a:ext cx="0" cy="26655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38B8469-B2E2-410E-BD9E-6B3F5DC5AC96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7327106" y="4322380"/>
            <a:ext cx="0" cy="61284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14C6EE-DD1D-44C9-A8EA-6B952AA83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540684"/>
              </p:ext>
            </p:extLst>
          </p:nvPr>
        </p:nvGraphicFramePr>
        <p:xfrm>
          <a:off x="2538966" y="5731984"/>
          <a:ext cx="7114068" cy="90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356">
                  <a:extLst>
                    <a:ext uri="{9D8B030D-6E8A-4147-A177-3AD203B41FA5}">
                      <a16:colId xmlns:a16="http://schemas.microsoft.com/office/drawing/2014/main" val="873141541"/>
                    </a:ext>
                  </a:extLst>
                </a:gridCol>
                <a:gridCol w="2371356">
                  <a:extLst>
                    <a:ext uri="{9D8B030D-6E8A-4147-A177-3AD203B41FA5}">
                      <a16:colId xmlns:a16="http://schemas.microsoft.com/office/drawing/2014/main" val="652931511"/>
                    </a:ext>
                  </a:extLst>
                </a:gridCol>
                <a:gridCol w="2371356">
                  <a:extLst>
                    <a:ext uri="{9D8B030D-6E8A-4147-A177-3AD203B41FA5}">
                      <a16:colId xmlns:a16="http://schemas.microsoft.com/office/drawing/2014/main" val="2877026997"/>
                    </a:ext>
                  </a:extLst>
                </a:gridCol>
              </a:tblGrid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 Material</a:t>
                      </a:r>
                      <a:endParaRPr lang="en-US" sz="220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ZrO</a:t>
                      </a:r>
                      <a:r>
                        <a:rPr lang="en-US" sz="2200" i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Cycles</a:t>
                      </a:r>
                      <a:endParaRPr lang="en-US" sz="220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152277"/>
                  </a:ext>
                </a:extLst>
              </a:tr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 nm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InGaAs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87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817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730"/>
            <a:ext cx="11887200" cy="3893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Device 1 – DC Characteristics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C6E6672-56AA-4475-8EE5-27B2E6F3EFB7}"/>
              </a:ext>
            </a:extLst>
          </p:cNvPr>
          <p:cNvGraphicFramePr>
            <a:graphicFrameLocks noGrp="1"/>
          </p:cNvGraphicFramePr>
          <p:nvPr/>
        </p:nvGraphicFramePr>
        <p:xfrm>
          <a:off x="167610" y="5420897"/>
          <a:ext cx="11856780" cy="90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130">
                  <a:extLst>
                    <a:ext uri="{9D8B030D-6E8A-4147-A177-3AD203B41FA5}">
                      <a16:colId xmlns:a16="http://schemas.microsoft.com/office/drawing/2014/main" val="87314154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4000667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65293151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2877026997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424437597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4103149667"/>
                    </a:ext>
                  </a:extLst>
                </a:gridCol>
              </a:tblGrid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</a:t>
                      </a:r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</a:t>
                      </a:r>
                      <a:endParaRPr lang="en-US" sz="22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</a:t>
                      </a:r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r>
                        <a:rPr lang="en-US" sz="22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22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152277"/>
                  </a:ext>
                </a:extLst>
              </a:tr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mS/µm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el-GR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Ω•µ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0.75 mA/µm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1.0 µA/µm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87507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CAD992-9E64-4E53-8D0B-EDCBFAC176D6}"/>
              </a:ext>
            </a:extLst>
          </p:cNvPr>
          <p:cNvCxnSpPr>
            <a:cxnSpLocks/>
          </p:cNvCxnSpPr>
          <p:nvPr/>
        </p:nvCxnSpPr>
        <p:spPr>
          <a:xfrm flipH="1">
            <a:off x="3449053" y="5257103"/>
            <a:ext cx="107438" cy="6864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A39970-9B46-460F-A2F1-F20F8C6F8542}"/>
              </a:ext>
            </a:extLst>
          </p:cNvPr>
          <p:cNvCxnSpPr>
            <a:cxnSpLocks/>
          </p:cNvCxnSpPr>
          <p:nvPr/>
        </p:nvCxnSpPr>
        <p:spPr>
          <a:xfrm>
            <a:off x="3558827" y="5257103"/>
            <a:ext cx="55597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696C5F-7046-40D1-8FA4-EF74800B67CE}"/>
              </a:ext>
            </a:extLst>
          </p:cNvPr>
          <p:cNvSpPr txBox="1"/>
          <p:nvPr/>
        </p:nvSpPr>
        <p:spPr>
          <a:xfrm>
            <a:off x="4114800" y="5020787"/>
            <a:ext cx="790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Same as [1] 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 likely large </a:t>
            </a:r>
            <a:r>
              <a:rPr lang="en-US" sz="2000" b="1" i="1" dirty="0">
                <a:solidFill>
                  <a:srgbClr val="FF0000"/>
                </a:solidFill>
                <a:sym typeface="Wingdings" panose="05000000000000000000" pitchFamily="2" charset="2"/>
              </a:rPr>
              <a:t>R</a:t>
            </a:r>
            <a:r>
              <a:rPr lang="en-US" sz="2000" b="1" i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end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due to isotropic undercut, </a:t>
            </a:r>
            <a:r>
              <a:rPr lang="en-US" sz="2000" b="1" i="1" dirty="0" err="1">
                <a:solidFill>
                  <a:srgbClr val="FF0000"/>
                </a:solidFill>
                <a:sym typeface="Wingdings" panose="05000000000000000000" pitchFamily="2" charset="2"/>
              </a:rPr>
              <a:t>R</a:t>
            </a:r>
            <a:r>
              <a:rPr lang="en-US" sz="2000" b="1" i="1" baseline="-25000" dirty="0" err="1">
                <a:solidFill>
                  <a:srgbClr val="FF0000"/>
                </a:solidFill>
                <a:sym typeface="Wingdings" panose="05000000000000000000" pitchFamily="2" charset="2"/>
              </a:rPr>
              <a:t>vert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likely lower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22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Device 1 – Peak Performance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8">
                <a:extLst>
                  <a:ext uri="{FF2B5EF4-FFF2-40B4-BE49-F238E27FC236}">
                    <a16:creationId xmlns:a16="http://schemas.microsoft.com/office/drawing/2014/main" id="{A5E34AA4-A473-43A5-9FD4-27FE42CE4E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274" y="5169380"/>
                <a:ext cx="11861452" cy="1622645"/>
              </a:xfrm>
            </p:spPr>
            <p:txBody>
              <a:bodyPr>
                <a:normAutofit/>
              </a:bodyPr>
              <a:lstStyle/>
              <a:p>
                <a:pPr defTabSz="804863">
                  <a:buClr>
                    <a:srgbClr val="FF0000"/>
                  </a:buClr>
                  <a:tabLst>
                    <a:tab pos="173038" algn="l"/>
                    <a:tab pos="630238" algn="l"/>
                    <a:tab pos="1719263" algn="l"/>
                  </a:tabLst>
                </a:pPr>
                <a:r>
                  <a:rPr lang="en-US" sz="2400" dirty="0">
                    <a:latin typeface="Calibri" pitchFamily="34" charset="0"/>
                  </a:rPr>
                  <a:t>Peak </a:t>
                </a:r>
                <a:r>
                  <a:rPr lang="en-US" sz="2400" i="1" dirty="0">
                    <a:latin typeface="Calibri" pitchFamily="34" charset="0"/>
                  </a:rPr>
                  <a:t>f</a:t>
                </a:r>
                <a:r>
                  <a:rPr lang="en-US" sz="24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ꚍ</a:t>
                </a:r>
                <a:r>
                  <a:rPr lang="en-US" sz="2400" dirty="0">
                    <a:latin typeface="Calibri" pitchFamily="34" charset="0"/>
                  </a:rPr>
                  <a:t> = 356 GHz and </a:t>
                </a:r>
                <a:r>
                  <a:rPr lang="en-US" sz="2400" i="1" dirty="0">
                    <a:latin typeface="Calibri" pitchFamily="34" charset="0"/>
                  </a:rPr>
                  <a:t>f</a:t>
                </a:r>
                <a:r>
                  <a:rPr lang="en-US" sz="2400" i="1" baseline="-25000" dirty="0">
                    <a:latin typeface="Calibri" pitchFamily="34" charset="0"/>
                  </a:rPr>
                  <a:t>max</a:t>
                </a:r>
                <a:r>
                  <a:rPr lang="en-US" sz="2400" dirty="0">
                    <a:latin typeface="Calibri" pitchFamily="34" charset="0"/>
                  </a:rPr>
                  <a:t> = 403 GHz on the same device (</a:t>
                </a:r>
                <a:r>
                  <a:rPr lang="en-US" sz="2400" i="1" dirty="0">
                    <a:latin typeface="Calibri" pitchFamily="34" charset="0"/>
                  </a:rPr>
                  <a:t>L</a:t>
                </a:r>
                <a:r>
                  <a:rPr lang="en-US" sz="2400" i="1" baseline="-25000" dirty="0">
                    <a:latin typeface="Calibri" pitchFamily="34" charset="0"/>
                  </a:rPr>
                  <a:t>g</a:t>
                </a:r>
                <a:r>
                  <a:rPr lang="en-US" sz="2400" dirty="0">
                    <a:latin typeface="Calibri" pitchFamily="34" charset="0"/>
                  </a:rPr>
                  <a:t> = 12 nm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>
                    <a:latin typeface="Calibri" pitchFamily="34" charset="0"/>
                  </a:rPr>
                  <a:t> conduction)</a:t>
                </a:r>
              </a:p>
              <a:p>
                <a:pPr defTabSz="804863">
                  <a:buClr>
                    <a:srgbClr val="FF0000"/>
                  </a:buClr>
                  <a:tabLst>
                    <a:tab pos="173038" algn="l"/>
                    <a:tab pos="630238" algn="l"/>
                    <a:tab pos="1719263" algn="l"/>
                  </a:tabLst>
                </a:pPr>
                <a:r>
                  <a:rPr lang="en-US" sz="2400" dirty="0">
                    <a:latin typeface="Calibri" pitchFamily="34" charset="0"/>
                  </a:rPr>
                  <a:t>Shift to larger </a:t>
                </a:r>
                <a:r>
                  <a:rPr lang="en-US" sz="2400" i="1" dirty="0">
                    <a:latin typeface="Calibri" pitchFamily="34" charset="0"/>
                  </a:rPr>
                  <a:t>V</a:t>
                </a:r>
                <a:r>
                  <a:rPr lang="en-US" sz="2400" i="1" baseline="-25000" dirty="0">
                    <a:latin typeface="Calibri" pitchFamily="34" charset="0"/>
                  </a:rPr>
                  <a:t>GS</a:t>
                </a:r>
                <a:r>
                  <a:rPr lang="en-US" sz="2400" dirty="0">
                    <a:latin typeface="Calibri" pitchFamily="34" charset="0"/>
                  </a:rPr>
                  <a:t> due to thin channel and higher </a:t>
                </a:r>
                <a:r>
                  <a:rPr lang="en-US" sz="2400" i="1" dirty="0">
                    <a:latin typeface="Calibri" pitchFamily="34" charset="0"/>
                  </a:rPr>
                  <a:t>V</a:t>
                </a:r>
                <a:r>
                  <a:rPr lang="en-US" sz="2400" i="1" baseline="-25000" dirty="0">
                    <a:latin typeface="Calibri" pitchFamily="34" charset="0"/>
                  </a:rPr>
                  <a:t>DS</a:t>
                </a:r>
              </a:p>
              <a:p>
                <a:pPr defTabSz="804863">
                  <a:buClr>
                    <a:srgbClr val="FF0000"/>
                  </a:buClr>
                  <a:tabLst>
                    <a:tab pos="173038" algn="l"/>
                    <a:tab pos="630238" algn="l"/>
                    <a:tab pos="1719263" algn="l"/>
                  </a:tabLst>
                </a:pPr>
                <a:r>
                  <a:rPr lang="en-US" sz="2400" dirty="0">
                    <a:latin typeface="Calibri" pitchFamily="34" charset="0"/>
                  </a:rPr>
                  <a:t>Why aren’t </a:t>
                </a:r>
                <a:r>
                  <a:rPr lang="en-US" sz="2400" i="1" dirty="0">
                    <a:latin typeface="Calibri" pitchFamily="34" charset="0"/>
                  </a:rPr>
                  <a:t>g</a:t>
                </a:r>
                <a:r>
                  <a:rPr lang="en-US" sz="2400" i="1" baseline="-25000" dirty="0">
                    <a:latin typeface="Calibri" pitchFamily="34" charset="0"/>
                  </a:rPr>
                  <a:t>m</a:t>
                </a:r>
                <a:r>
                  <a:rPr lang="en-US" sz="2400" dirty="0">
                    <a:latin typeface="Calibri" pitchFamily="34" charset="0"/>
                  </a:rPr>
                  <a:t> and </a:t>
                </a:r>
                <a:r>
                  <a:rPr lang="en-US" sz="2400" i="1" dirty="0">
                    <a:latin typeface="Calibri" pitchFamily="34" charset="0"/>
                  </a:rPr>
                  <a:t>f</a:t>
                </a:r>
                <a:r>
                  <a:rPr lang="en-US" sz="2400" i="1" baseline="-25000" dirty="0">
                    <a:latin typeface="Calibri" pitchFamily="34" charset="0"/>
                  </a:rPr>
                  <a:t>t</a:t>
                </a:r>
                <a:r>
                  <a:rPr lang="en-US" sz="2400" dirty="0">
                    <a:latin typeface="Calibri" pitchFamily="34" charset="0"/>
                  </a:rPr>
                  <a:t> larger? Channel is thin, have high-k, both should be high!</a:t>
                </a:r>
              </a:p>
            </p:txBody>
          </p:sp>
        </mc:Choice>
        <mc:Fallback xmlns="">
          <p:sp>
            <p:nvSpPr>
              <p:cNvPr id="7" name="Content Placeholder 8">
                <a:extLst>
                  <a:ext uri="{FF2B5EF4-FFF2-40B4-BE49-F238E27FC236}">
                    <a16:creationId xmlns:a16="http://schemas.microsoft.com/office/drawing/2014/main" id="{A5E34AA4-A473-43A5-9FD4-27FE42CE4E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274" y="5169380"/>
                <a:ext cx="11861452" cy="1622645"/>
              </a:xfrm>
              <a:blipFill>
                <a:blip r:embed="rId3"/>
                <a:stretch>
                  <a:fillRect l="-668" t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09828"/>
            <a:ext cx="11887200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99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7A7E1-FDAD-4551-AF70-29F397E44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065"/>
            <a:ext cx="10515600" cy="4879898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/>
              <a:t>Thin channel gives large </a:t>
            </a:r>
            <a:r>
              <a:rPr lang="en-US" i="1" dirty="0"/>
              <a:t>C</a:t>
            </a:r>
            <a:r>
              <a:rPr lang="en-US" i="1" baseline="-25000" dirty="0"/>
              <a:t>QW</a:t>
            </a:r>
            <a:r>
              <a:rPr lang="en-US" dirty="0"/>
              <a:t> and </a:t>
            </a:r>
            <a:r>
              <a:rPr lang="en-US" i="1" dirty="0"/>
              <a:t>C</a:t>
            </a:r>
            <a:r>
              <a:rPr lang="en-US" i="1" baseline="-25000" dirty="0"/>
              <a:t>DOS</a:t>
            </a:r>
            <a:endParaRPr lang="en-US" i="1" dirty="0"/>
          </a:p>
          <a:p>
            <a:pPr lvl="1">
              <a:buClr>
                <a:srgbClr val="FF0000"/>
              </a:buClr>
            </a:pPr>
            <a:r>
              <a:rPr lang="en-US" i="1" dirty="0"/>
              <a:t>C</a:t>
            </a:r>
            <a:r>
              <a:rPr lang="en-US" i="1" baseline="-25000" dirty="0"/>
              <a:t>QW</a:t>
            </a:r>
            <a:r>
              <a:rPr lang="en-US" dirty="0"/>
              <a:t>: Wave-function moves towards oxide</a:t>
            </a:r>
          </a:p>
          <a:p>
            <a:pPr lvl="1">
              <a:buClr>
                <a:srgbClr val="FF0000"/>
              </a:buClr>
            </a:pPr>
            <a:r>
              <a:rPr lang="en-US" i="1" dirty="0"/>
              <a:t>C</a:t>
            </a:r>
            <a:r>
              <a:rPr lang="en-US" i="1" baseline="-25000" dirty="0"/>
              <a:t>DOS</a:t>
            </a:r>
            <a:r>
              <a:rPr lang="en-US" dirty="0"/>
              <a:t>: in-plane effective mass increases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91C6D-5063-4815-B9A1-BF24FB33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13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C344ABB-FCA6-49B6-A5AC-F9D482342C81}"/>
              </a:ext>
            </a:extLst>
          </p:cNvPr>
          <p:cNvSpPr txBox="1">
            <a:spLocks/>
          </p:cNvSpPr>
          <p:nvPr/>
        </p:nvSpPr>
        <p:spPr>
          <a:xfrm>
            <a:off x="1447799" y="625857"/>
            <a:ext cx="9296402" cy="671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/>
              <a:t>Thin Channels are not the Whole Picture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DA4B5-47FC-4C34-9966-BB6651528147}"/>
              </a:ext>
            </a:extLst>
          </p:cNvPr>
          <p:cNvGrpSpPr/>
          <p:nvPr/>
        </p:nvGrpSpPr>
        <p:grpSpPr>
          <a:xfrm>
            <a:off x="2282688" y="2590098"/>
            <a:ext cx="7626625" cy="2856589"/>
            <a:chOff x="885837" y="2320127"/>
            <a:chExt cx="7626625" cy="285658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4DA7B0A-A35B-4701-93B3-5539DFCA8D0D}"/>
                </a:ext>
              </a:extLst>
            </p:cNvPr>
            <p:cNvGrpSpPr/>
            <p:nvPr/>
          </p:nvGrpSpPr>
          <p:grpSpPr>
            <a:xfrm>
              <a:off x="4576977" y="2320127"/>
              <a:ext cx="3935485" cy="2856589"/>
              <a:chOff x="18854" y="3885134"/>
              <a:chExt cx="3935485" cy="2856589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368DA94-8FF6-4101-B36B-B0096E2F9E22}"/>
                  </a:ext>
                </a:extLst>
              </p:cNvPr>
              <p:cNvGrpSpPr/>
              <p:nvPr/>
            </p:nvGrpSpPr>
            <p:grpSpPr>
              <a:xfrm>
                <a:off x="18854" y="3885134"/>
                <a:ext cx="3935485" cy="2856589"/>
                <a:chOff x="18854" y="3885134"/>
                <a:chExt cx="3935485" cy="2856589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21C98BB2-BD65-4E8C-A2D6-9D6756C6F6FA}"/>
                    </a:ext>
                  </a:extLst>
                </p:cNvPr>
                <p:cNvGrpSpPr/>
                <p:nvPr/>
              </p:nvGrpSpPr>
              <p:grpSpPr>
                <a:xfrm>
                  <a:off x="144173" y="4263892"/>
                  <a:ext cx="3502100" cy="2477831"/>
                  <a:chOff x="144173" y="4047075"/>
                  <a:chExt cx="3502100" cy="2477831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EE3DF59B-3D59-45E5-B62D-6ADE08D2A5CC}"/>
                      </a:ext>
                    </a:extLst>
                  </p:cNvPr>
                  <p:cNvSpPr/>
                  <p:nvPr/>
                </p:nvSpPr>
                <p:spPr>
                  <a:xfrm>
                    <a:off x="991636" y="5173578"/>
                    <a:ext cx="737047" cy="32985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F571871F-BF8F-4352-B574-BAA6AB4E2ABE}"/>
                      </a:ext>
                    </a:extLst>
                  </p:cNvPr>
                  <p:cNvGrpSpPr/>
                  <p:nvPr/>
                </p:nvGrpSpPr>
                <p:grpSpPr>
                  <a:xfrm>
                    <a:off x="144173" y="4047075"/>
                    <a:ext cx="3502100" cy="2234152"/>
                    <a:chOff x="144173" y="1391719"/>
                    <a:chExt cx="3502100" cy="2234152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DEFB90CB-6AD7-4342-868B-C82D3D314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173" y="1391719"/>
                      <a:ext cx="3502100" cy="2234152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EA1E3C81-5DF7-4B64-94F0-7C902FC0E1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70960" y="1391719"/>
                      <a:ext cx="0" cy="223415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7A7FFA05-8015-43E1-879F-9177ED269D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28685" y="1960775"/>
                      <a:ext cx="0" cy="1065229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5BBE599-95D6-4B60-93F3-1D45F08F6A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79253" y="2849154"/>
                      <a:ext cx="74943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66F3D592-B306-409F-A0EB-03D16E5C9A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28685" y="1960775"/>
                      <a:ext cx="178910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1" name="Arc 60">
                    <a:extLst>
                      <a:ext uri="{FF2B5EF4-FFF2-40B4-BE49-F238E27FC236}">
                        <a16:creationId xmlns:a16="http://schemas.microsoft.com/office/drawing/2014/main" id="{F55DA006-4180-4B4E-88A5-4F1C0ABDFC7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11623" y="5358413"/>
                    <a:ext cx="834123" cy="1498863"/>
                  </a:xfrm>
                  <a:prstGeom prst="arc">
                    <a:avLst>
                      <a:gd name="adj1" fmla="val 16200000"/>
                      <a:gd name="adj2" fmla="val 80097"/>
                    </a:avLst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BAF4BA44-5F3C-4528-91FE-9B7C55A136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70961" y="5164151"/>
                    <a:ext cx="2450969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9" name="TextBox 78">
                        <a:extLst>
                          <a:ext uri="{FF2B5EF4-FFF2-40B4-BE49-F238E27FC236}">
                            <a16:creationId xmlns:a16="http://schemas.microsoft.com/office/drawing/2014/main" id="{33BC2506-0818-43CF-B3F6-5650105036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8336" y="5368433"/>
                        <a:ext cx="28681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9" name="TextBox 78">
                        <a:extLst>
                          <a:ext uri="{FF2B5EF4-FFF2-40B4-BE49-F238E27FC236}">
                            <a16:creationId xmlns:a16="http://schemas.microsoft.com/office/drawing/2014/main" id="{33BC2506-0818-43CF-B3F6-5650105036A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8336" y="5368433"/>
                        <a:ext cx="286810" cy="276999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l="-19149" r="-8511" b="-1521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0" name="TextBox 79">
                        <a:extLst>
                          <a:ext uri="{FF2B5EF4-FFF2-40B4-BE49-F238E27FC236}">
                            <a16:creationId xmlns:a16="http://schemas.microsoft.com/office/drawing/2014/main" id="{9B974F8D-A7FE-44CC-8832-175C43F181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9905" y="5011788"/>
                        <a:ext cx="30591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0" name="TextBox 79">
                        <a:extLst>
                          <a:ext uri="{FF2B5EF4-FFF2-40B4-BE49-F238E27FC236}">
                            <a16:creationId xmlns:a16="http://schemas.microsoft.com/office/drawing/2014/main" id="{9B974F8D-A7FE-44CC-8832-175C43F181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9905" y="5011788"/>
                        <a:ext cx="305917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7647" r="-5882" b="-1555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2689EC2-F4CD-4069-A890-C73558ED126F}"/>
                    </a:ext>
                  </a:extLst>
                </p:cNvPr>
                <p:cNvSpPr txBox="1"/>
                <p:nvPr/>
              </p:nvSpPr>
              <p:spPr>
                <a:xfrm>
                  <a:off x="18854" y="3885134"/>
                  <a:ext cx="39354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Fermi Level moves to populate low DOS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8883893-41EF-4AE4-B485-07AAEAD93E1E}"/>
                      </a:ext>
                    </a:extLst>
                  </p:cNvPr>
                  <p:cNvSpPr txBox="1"/>
                  <p:nvPr/>
                </p:nvSpPr>
                <p:spPr>
                  <a:xfrm>
                    <a:off x="2211475" y="5713063"/>
                    <a:ext cx="1124988" cy="4318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ħ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a14:m>
                    <a:r>
                      <a:rPr lang="en-US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8883893-41EF-4AE4-B485-07AAEAD93E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1475" y="5713063"/>
                    <a:ext cx="1124988" cy="4318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62DB24-C4A2-44A4-B946-1779B49D484A}"/>
                  </a:ext>
                </a:extLst>
              </p:cNvPr>
              <p:cNvSpPr txBox="1"/>
              <p:nvPr/>
            </p:nvSpPr>
            <p:spPr>
              <a:xfrm>
                <a:off x="255228" y="4354056"/>
                <a:ext cx="6046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Oxide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422E97-CD4D-4905-B33C-F07525F70219}"/>
                  </a:ext>
                </a:extLst>
              </p:cNvPr>
              <p:cNvSpPr txBox="1"/>
              <p:nvPr/>
            </p:nvSpPr>
            <p:spPr>
              <a:xfrm>
                <a:off x="970959" y="4348322"/>
                <a:ext cx="8128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Channel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329077E-18CA-4E68-9838-2A8D98779352}"/>
                  </a:ext>
                </a:extLst>
              </p:cNvPr>
              <p:cNvSpPr txBox="1"/>
              <p:nvPr/>
            </p:nvSpPr>
            <p:spPr>
              <a:xfrm>
                <a:off x="2199296" y="4348322"/>
                <a:ext cx="10960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Back Barrier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8DC90B2-0782-4587-B2DA-4C253EB11293}"/>
                </a:ext>
              </a:extLst>
            </p:cNvPr>
            <p:cNvGrpSpPr/>
            <p:nvPr/>
          </p:nvGrpSpPr>
          <p:grpSpPr>
            <a:xfrm>
              <a:off x="885837" y="2354963"/>
              <a:ext cx="3502100" cy="2804074"/>
              <a:chOff x="144173" y="1160321"/>
              <a:chExt cx="3502100" cy="2804074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AF6B1C2-A3CA-4F46-8393-7B197C285892}"/>
                  </a:ext>
                </a:extLst>
              </p:cNvPr>
              <p:cNvGrpSpPr/>
              <p:nvPr/>
            </p:nvGrpSpPr>
            <p:grpSpPr>
              <a:xfrm>
                <a:off x="144173" y="1160321"/>
                <a:ext cx="3502100" cy="2804074"/>
                <a:chOff x="144173" y="1037770"/>
                <a:chExt cx="3502100" cy="2804074"/>
              </a:xfrm>
            </p:grpSpPr>
            <p:sp>
              <p:nvSpPr>
                <p:cNvPr id="52" name="Arc 51">
                  <a:extLst>
                    <a:ext uri="{FF2B5EF4-FFF2-40B4-BE49-F238E27FC236}">
                      <a16:creationId xmlns:a16="http://schemas.microsoft.com/office/drawing/2014/main" id="{0476B3DE-ADF7-47B1-AF6C-6F0B3828B82E}"/>
                    </a:ext>
                  </a:extLst>
                </p:cNvPr>
                <p:cNvSpPr/>
                <p:nvPr/>
              </p:nvSpPr>
              <p:spPr>
                <a:xfrm rot="16200000">
                  <a:off x="1303332" y="2675351"/>
                  <a:ext cx="834123" cy="1498863"/>
                </a:xfrm>
                <a:prstGeom prst="arc">
                  <a:avLst>
                    <a:gd name="adj1" fmla="val 16200000"/>
                    <a:gd name="adj2" fmla="val 80097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C57287D-598F-4BDA-8389-81C9BB168B19}"/>
                    </a:ext>
                  </a:extLst>
                </p:cNvPr>
                <p:cNvGrpSpPr/>
                <p:nvPr/>
              </p:nvGrpSpPr>
              <p:grpSpPr>
                <a:xfrm>
                  <a:off x="144173" y="1391719"/>
                  <a:ext cx="3502100" cy="2234152"/>
                  <a:chOff x="144173" y="1391719"/>
                  <a:chExt cx="3502100" cy="2234152"/>
                </a:xfrm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F8450A31-4C46-4018-BB6B-61B84AEF9F4A}"/>
                      </a:ext>
                    </a:extLst>
                  </p:cNvPr>
                  <p:cNvSpPr/>
                  <p:nvPr/>
                </p:nvSpPr>
                <p:spPr>
                  <a:xfrm>
                    <a:off x="144173" y="1391719"/>
                    <a:ext cx="3502100" cy="2234152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5B17B494-EA4C-4D03-997A-6851F1724E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70960" y="1391719"/>
                    <a:ext cx="0" cy="223415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F9CDF746-B234-47D3-AA04-3BCEC1911C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28685" y="1960775"/>
                    <a:ext cx="0" cy="1065229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6C8C1100-11BD-402A-8119-488C0A6E51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70960" y="2859158"/>
                    <a:ext cx="75772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0C7D0DFB-5A1C-45DB-AF78-5B6513C212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28685" y="1960775"/>
                    <a:ext cx="1789108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94F6313C-C1F0-4DB0-8AEE-2F3549879C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6328" y="2858340"/>
                      <a:ext cx="1035283" cy="52116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𝑐h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𝑐h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den>
                            </m:f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5C2212C3-2A96-4DB3-A9C3-9DCA6740C3F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6328" y="2858340"/>
                      <a:ext cx="1035283" cy="521168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b="-117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A4EC744F-FAFB-42B1-BA92-0B5231742A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2443" y="2802491"/>
                      <a:ext cx="28681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B81F6765-C909-4CF3-BC84-0ECC13AB17F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2443" y="2802491"/>
                      <a:ext cx="286810" cy="2769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1277" r="-6383" b="-1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4CCF746-E429-4E27-9E9C-AA0822918A11}"/>
                    </a:ext>
                  </a:extLst>
                </p:cNvPr>
                <p:cNvSpPr txBox="1"/>
                <p:nvPr/>
              </p:nvSpPr>
              <p:spPr>
                <a:xfrm>
                  <a:off x="348022" y="1037770"/>
                  <a:ext cx="30935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Wave function has “thickness”</a:t>
                  </a: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9995034-3D8C-42A1-A307-A919BF93B235}"/>
                  </a:ext>
                </a:extLst>
              </p:cNvPr>
              <p:cNvSpPr txBox="1"/>
              <p:nvPr/>
            </p:nvSpPr>
            <p:spPr>
              <a:xfrm>
                <a:off x="255228" y="1575825"/>
                <a:ext cx="6046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Oxide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73422B0-27DA-4EDE-AC8A-1049A00947F8}"/>
                  </a:ext>
                </a:extLst>
              </p:cNvPr>
              <p:cNvSpPr txBox="1"/>
              <p:nvPr/>
            </p:nvSpPr>
            <p:spPr>
              <a:xfrm>
                <a:off x="970959" y="1570091"/>
                <a:ext cx="8128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Channel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E601187-80EB-4CC1-8C5F-C95B3F569C5E}"/>
                  </a:ext>
                </a:extLst>
              </p:cNvPr>
              <p:cNvSpPr txBox="1"/>
              <p:nvPr/>
            </p:nvSpPr>
            <p:spPr>
              <a:xfrm>
                <a:off x="2199296" y="1570091"/>
                <a:ext cx="10960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Back Barrier</a:t>
                </a: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E24C01B-A36E-415E-94AF-56C22097A5FE}"/>
                  </a:ext>
                </a:extLst>
              </p:cNvPr>
              <p:cNvSpPr/>
              <p:nvPr/>
            </p:nvSpPr>
            <p:spPr>
              <a:xfrm>
                <a:off x="663198" y="2142526"/>
                <a:ext cx="1593130" cy="810771"/>
              </a:xfrm>
              <a:custGeom>
                <a:avLst/>
                <a:gdLst>
                  <a:gd name="connsiteX0" fmla="*/ 0 w 1593130"/>
                  <a:gd name="connsiteY0" fmla="*/ 810771 h 810771"/>
                  <a:gd name="connsiteX1" fmla="*/ 311084 w 1593130"/>
                  <a:gd name="connsiteY1" fmla="*/ 603381 h 810771"/>
                  <a:gd name="connsiteX2" fmla="*/ 565608 w 1593130"/>
                  <a:gd name="connsiteY2" fmla="*/ 66 h 810771"/>
                  <a:gd name="connsiteX3" fmla="*/ 970961 w 1593130"/>
                  <a:gd name="connsiteY3" fmla="*/ 565674 h 810771"/>
                  <a:gd name="connsiteX4" fmla="*/ 1593130 w 1593130"/>
                  <a:gd name="connsiteY4" fmla="*/ 791917 h 81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130" h="810771">
                    <a:moveTo>
                      <a:pt x="0" y="810771"/>
                    </a:moveTo>
                    <a:cubicBezTo>
                      <a:pt x="108408" y="774634"/>
                      <a:pt x="216816" y="738498"/>
                      <a:pt x="311084" y="603381"/>
                    </a:cubicBezTo>
                    <a:cubicBezTo>
                      <a:pt x="405352" y="468264"/>
                      <a:pt x="455629" y="6350"/>
                      <a:pt x="565608" y="66"/>
                    </a:cubicBezTo>
                    <a:cubicBezTo>
                      <a:pt x="675587" y="-6218"/>
                      <a:pt x="799707" y="433699"/>
                      <a:pt x="970961" y="565674"/>
                    </a:cubicBezTo>
                    <a:cubicBezTo>
                      <a:pt x="1142215" y="697649"/>
                      <a:pt x="1367672" y="744783"/>
                      <a:pt x="1593130" y="791917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9E2641-4494-422C-8289-A3F5A9244E6A}"/>
                  </a:ext>
                </a:extLst>
              </p:cNvPr>
              <p:cNvSpPr/>
              <p:nvPr/>
            </p:nvSpPr>
            <p:spPr>
              <a:xfrm>
                <a:off x="3646484" y="5520731"/>
                <a:ext cx="4986301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𝐺𝑆</m:t>
                              </m:r>
                            </m:sub>
                          </m:sSub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𝑮𝑺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8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  <m:r>
                                    <a:rPr lang="en-US" sz="2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8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9E2641-4494-422C-8289-A3F5A9244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5520731"/>
                <a:ext cx="4986301" cy="984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4913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7A7E1-FDAD-4551-AF70-29F397E44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065"/>
            <a:ext cx="10515600" cy="4879898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/>
              <a:t>Thin channel gives large </a:t>
            </a:r>
            <a:r>
              <a:rPr lang="en-US" i="1" dirty="0"/>
              <a:t>C</a:t>
            </a:r>
            <a:r>
              <a:rPr lang="en-US" i="1" baseline="-25000" dirty="0"/>
              <a:t>QW</a:t>
            </a:r>
            <a:r>
              <a:rPr lang="en-US" dirty="0"/>
              <a:t> and </a:t>
            </a:r>
            <a:r>
              <a:rPr lang="en-US" i="1" dirty="0"/>
              <a:t>C</a:t>
            </a:r>
            <a:r>
              <a:rPr lang="en-US" i="1" baseline="-25000" dirty="0"/>
              <a:t>DOS</a:t>
            </a:r>
            <a:endParaRPr lang="en-US" i="1" dirty="0"/>
          </a:p>
          <a:p>
            <a:pPr lvl="1">
              <a:buClr>
                <a:srgbClr val="FF0000"/>
              </a:buClr>
            </a:pPr>
            <a:r>
              <a:rPr lang="en-US" i="1" dirty="0"/>
              <a:t>C</a:t>
            </a:r>
            <a:r>
              <a:rPr lang="en-US" i="1" baseline="-25000" dirty="0"/>
              <a:t>QW</a:t>
            </a:r>
            <a:r>
              <a:rPr lang="en-US" dirty="0"/>
              <a:t>: Wave-function moves towards oxide</a:t>
            </a:r>
          </a:p>
          <a:p>
            <a:pPr lvl="1">
              <a:buClr>
                <a:srgbClr val="FF0000"/>
              </a:buClr>
            </a:pPr>
            <a:r>
              <a:rPr lang="en-US" i="1" dirty="0"/>
              <a:t>C</a:t>
            </a:r>
            <a:r>
              <a:rPr lang="en-US" i="1" baseline="-25000" dirty="0"/>
              <a:t>DOS</a:t>
            </a:r>
            <a:r>
              <a:rPr lang="en-US" dirty="0"/>
              <a:t>: in-plane effective mass increases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91C6D-5063-4815-B9A1-BF24FB33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14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C344ABB-FCA6-49B6-A5AC-F9D482342C81}"/>
              </a:ext>
            </a:extLst>
          </p:cNvPr>
          <p:cNvSpPr txBox="1">
            <a:spLocks/>
          </p:cNvSpPr>
          <p:nvPr/>
        </p:nvSpPr>
        <p:spPr>
          <a:xfrm>
            <a:off x="1447799" y="625857"/>
            <a:ext cx="9296402" cy="671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/>
              <a:t>Thin Channels are not the Whole Picture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DA4B5-47FC-4C34-9966-BB6651528147}"/>
              </a:ext>
            </a:extLst>
          </p:cNvPr>
          <p:cNvGrpSpPr/>
          <p:nvPr/>
        </p:nvGrpSpPr>
        <p:grpSpPr>
          <a:xfrm>
            <a:off x="2282688" y="2590098"/>
            <a:ext cx="7626625" cy="2856589"/>
            <a:chOff x="885837" y="2320127"/>
            <a:chExt cx="7626625" cy="285658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4DA7B0A-A35B-4701-93B3-5539DFCA8D0D}"/>
                </a:ext>
              </a:extLst>
            </p:cNvPr>
            <p:cNvGrpSpPr/>
            <p:nvPr/>
          </p:nvGrpSpPr>
          <p:grpSpPr>
            <a:xfrm>
              <a:off x="4576977" y="2320127"/>
              <a:ext cx="3935485" cy="2856589"/>
              <a:chOff x="18854" y="3885134"/>
              <a:chExt cx="3935485" cy="2856589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368DA94-8FF6-4101-B36B-B0096E2F9E22}"/>
                  </a:ext>
                </a:extLst>
              </p:cNvPr>
              <p:cNvGrpSpPr/>
              <p:nvPr/>
            </p:nvGrpSpPr>
            <p:grpSpPr>
              <a:xfrm>
                <a:off x="18854" y="3885134"/>
                <a:ext cx="3935485" cy="2856589"/>
                <a:chOff x="18854" y="3885134"/>
                <a:chExt cx="3935485" cy="2856589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21C98BB2-BD65-4E8C-A2D6-9D6756C6F6FA}"/>
                    </a:ext>
                  </a:extLst>
                </p:cNvPr>
                <p:cNvGrpSpPr/>
                <p:nvPr/>
              </p:nvGrpSpPr>
              <p:grpSpPr>
                <a:xfrm>
                  <a:off x="144173" y="4263892"/>
                  <a:ext cx="3502100" cy="2477831"/>
                  <a:chOff x="144173" y="4047075"/>
                  <a:chExt cx="3502100" cy="2477831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EE3DF59B-3D59-45E5-B62D-6ADE08D2A5CC}"/>
                      </a:ext>
                    </a:extLst>
                  </p:cNvPr>
                  <p:cNvSpPr/>
                  <p:nvPr/>
                </p:nvSpPr>
                <p:spPr>
                  <a:xfrm>
                    <a:off x="991636" y="5173578"/>
                    <a:ext cx="737047" cy="32985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F571871F-BF8F-4352-B574-BAA6AB4E2ABE}"/>
                      </a:ext>
                    </a:extLst>
                  </p:cNvPr>
                  <p:cNvGrpSpPr/>
                  <p:nvPr/>
                </p:nvGrpSpPr>
                <p:grpSpPr>
                  <a:xfrm>
                    <a:off x="144173" y="4047075"/>
                    <a:ext cx="3502100" cy="2234152"/>
                    <a:chOff x="144173" y="1391719"/>
                    <a:chExt cx="3502100" cy="2234152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DEFB90CB-6AD7-4342-868B-C82D3D314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173" y="1391719"/>
                      <a:ext cx="3502100" cy="2234152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EA1E3C81-5DF7-4B64-94F0-7C902FC0E1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70960" y="1391719"/>
                      <a:ext cx="0" cy="223415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7A7FFA05-8015-43E1-879F-9177ED269D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28685" y="1960775"/>
                      <a:ext cx="0" cy="1065229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5BBE599-95D6-4B60-93F3-1D45F08F6A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79253" y="2849154"/>
                      <a:ext cx="74943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66F3D592-B306-409F-A0EB-03D16E5C9A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28685" y="1960775"/>
                      <a:ext cx="178910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1" name="Arc 60">
                    <a:extLst>
                      <a:ext uri="{FF2B5EF4-FFF2-40B4-BE49-F238E27FC236}">
                        <a16:creationId xmlns:a16="http://schemas.microsoft.com/office/drawing/2014/main" id="{F55DA006-4180-4B4E-88A5-4F1C0ABDFC7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11623" y="5358413"/>
                    <a:ext cx="834123" cy="1498863"/>
                  </a:xfrm>
                  <a:prstGeom prst="arc">
                    <a:avLst>
                      <a:gd name="adj1" fmla="val 16200000"/>
                      <a:gd name="adj2" fmla="val 80097"/>
                    </a:avLst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BAF4BA44-5F3C-4528-91FE-9B7C55A136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70961" y="5164151"/>
                    <a:ext cx="2450969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9" name="TextBox 78">
                        <a:extLst>
                          <a:ext uri="{FF2B5EF4-FFF2-40B4-BE49-F238E27FC236}">
                            <a16:creationId xmlns:a16="http://schemas.microsoft.com/office/drawing/2014/main" id="{33BC2506-0818-43CF-B3F6-5650105036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8336" y="5368433"/>
                        <a:ext cx="28681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9" name="TextBox 78">
                        <a:extLst>
                          <a:ext uri="{FF2B5EF4-FFF2-40B4-BE49-F238E27FC236}">
                            <a16:creationId xmlns:a16="http://schemas.microsoft.com/office/drawing/2014/main" id="{33BC2506-0818-43CF-B3F6-5650105036A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8336" y="5368433"/>
                        <a:ext cx="286810" cy="276999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l="-19149" r="-8511" b="-1521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0" name="TextBox 79">
                        <a:extLst>
                          <a:ext uri="{FF2B5EF4-FFF2-40B4-BE49-F238E27FC236}">
                            <a16:creationId xmlns:a16="http://schemas.microsoft.com/office/drawing/2014/main" id="{9B974F8D-A7FE-44CC-8832-175C43F181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9905" y="5011788"/>
                        <a:ext cx="30591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0" name="TextBox 79">
                        <a:extLst>
                          <a:ext uri="{FF2B5EF4-FFF2-40B4-BE49-F238E27FC236}">
                            <a16:creationId xmlns:a16="http://schemas.microsoft.com/office/drawing/2014/main" id="{9B974F8D-A7FE-44CC-8832-175C43F181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9905" y="5011788"/>
                        <a:ext cx="305917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7647" r="-5882" b="-1555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2689EC2-F4CD-4069-A890-C73558ED126F}"/>
                    </a:ext>
                  </a:extLst>
                </p:cNvPr>
                <p:cNvSpPr txBox="1"/>
                <p:nvPr/>
              </p:nvSpPr>
              <p:spPr>
                <a:xfrm>
                  <a:off x="18854" y="3885134"/>
                  <a:ext cx="39354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Fermi Level moves to populate low DOS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8883893-41EF-4AE4-B485-07AAEAD93E1E}"/>
                      </a:ext>
                    </a:extLst>
                  </p:cNvPr>
                  <p:cNvSpPr txBox="1"/>
                  <p:nvPr/>
                </p:nvSpPr>
                <p:spPr>
                  <a:xfrm>
                    <a:off x="2211475" y="5713063"/>
                    <a:ext cx="1124988" cy="4318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ħ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a14:m>
                    <a:r>
                      <a:rPr lang="en-US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8883893-41EF-4AE4-B485-07AAEAD93E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1475" y="5713063"/>
                    <a:ext cx="1124988" cy="4318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62DB24-C4A2-44A4-B946-1779B49D484A}"/>
                  </a:ext>
                </a:extLst>
              </p:cNvPr>
              <p:cNvSpPr txBox="1"/>
              <p:nvPr/>
            </p:nvSpPr>
            <p:spPr>
              <a:xfrm>
                <a:off x="255228" y="4354056"/>
                <a:ext cx="6046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Oxide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422E97-CD4D-4905-B33C-F07525F70219}"/>
                  </a:ext>
                </a:extLst>
              </p:cNvPr>
              <p:cNvSpPr txBox="1"/>
              <p:nvPr/>
            </p:nvSpPr>
            <p:spPr>
              <a:xfrm>
                <a:off x="970959" y="4348322"/>
                <a:ext cx="8128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Channel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329077E-18CA-4E68-9838-2A8D98779352}"/>
                  </a:ext>
                </a:extLst>
              </p:cNvPr>
              <p:cNvSpPr txBox="1"/>
              <p:nvPr/>
            </p:nvSpPr>
            <p:spPr>
              <a:xfrm>
                <a:off x="2199296" y="4348322"/>
                <a:ext cx="10960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Back Barrier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8DC90B2-0782-4587-B2DA-4C253EB11293}"/>
                </a:ext>
              </a:extLst>
            </p:cNvPr>
            <p:cNvGrpSpPr/>
            <p:nvPr/>
          </p:nvGrpSpPr>
          <p:grpSpPr>
            <a:xfrm>
              <a:off x="885837" y="2354963"/>
              <a:ext cx="3502100" cy="2804074"/>
              <a:chOff x="144173" y="1160321"/>
              <a:chExt cx="3502100" cy="2804074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AF6B1C2-A3CA-4F46-8393-7B197C285892}"/>
                  </a:ext>
                </a:extLst>
              </p:cNvPr>
              <p:cNvGrpSpPr/>
              <p:nvPr/>
            </p:nvGrpSpPr>
            <p:grpSpPr>
              <a:xfrm>
                <a:off x="144173" y="1160321"/>
                <a:ext cx="3502100" cy="2804074"/>
                <a:chOff x="144173" y="1037770"/>
                <a:chExt cx="3502100" cy="2804074"/>
              </a:xfrm>
            </p:grpSpPr>
            <p:sp>
              <p:nvSpPr>
                <p:cNvPr id="52" name="Arc 51">
                  <a:extLst>
                    <a:ext uri="{FF2B5EF4-FFF2-40B4-BE49-F238E27FC236}">
                      <a16:creationId xmlns:a16="http://schemas.microsoft.com/office/drawing/2014/main" id="{0476B3DE-ADF7-47B1-AF6C-6F0B3828B82E}"/>
                    </a:ext>
                  </a:extLst>
                </p:cNvPr>
                <p:cNvSpPr/>
                <p:nvPr/>
              </p:nvSpPr>
              <p:spPr>
                <a:xfrm rot="16200000">
                  <a:off x="1303332" y="2675351"/>
                  <a:ext cx="834123" cy="1498863"/>
                </a:xfrm>
                <a:prstGeom prst="arc">
                  <a:avLst>
                    <a:gd name="adj1" fmla="val 16200000"/>
                    <a:gd name="adj2" fmla="val 80097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C57287D-598F-4BDA-8389-81C9BB168B19}"/>
                    </a:ext>
                  </a:extLst>
                </p:cNvPr>
                <p:cNvGrpSpPr/>
                <p:nvPr/>
              </p:nvGrpSpPr>
              <p:grpSpPr>
                <a:xfrm>
                  <a:off x="144173" y="1391719"/>
                  <a:ext cx="3502100" cy="2234152"/>
                  <a:chOff x="144173" y="1391719"/>
                  <a:chExt cx="3502100" cy="2234152"/>
                </a:xfrm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F8450A31-4C46-4018-BB6B-61B84AEF9F4A}"/>
                      </a:ext>
                    </a:extLst>
                  </p:cNvPr>
                  <p:cNvSpPr/>
                  <p:nvPr/>
                </p:nvSpPr>
                <p:spPr>
                  <a:xfrm>
                    <a:off x="144173" y="1391719"/>
                    <a:ext cx="3502100" cy="2234152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5B17B494-EA4C-4D03-997A-6851F1724E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70960" y="1391719"/>
                    <a:ext cx="0" cy="223415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F9CDF746-B234-47D3-AA04-3BCEC1911C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28685" y="1960775"/>
                    <a:ext cx="0" cy="1065229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6C8C1100-11BD-402A-8119-488C0A6E51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70960" y="2859158"/>
                    <a:ext cx="75772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0C7D0DFB-5A1C-45DB-AF78-5B6513C212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28685" y="1960775"/>
                    <a:ext cx="1789108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94F6313C-C1F0-4DB0-8AEE-2F3549879C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6328" y="2858340"/>
                      <a:ext cx="1035283" cy="52116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𝑐h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𝑐h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den>
                            </m:f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5C2212C3-2A96-4DB3-A9C3-9DCA6740C3F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6328" y="2858340"/>
                      <a:ext cx="1035283" cy="521168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b="-117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A4EC744F-FAFB-42B1-BA92-0B5231742A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2443" y="2802491"/>
                      <a:ext cx="28681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B81F6765-C909-4CF3-BC84-0ECC13AB17F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2443" y="2802491"/>
                      <a:ext cx="286810" cy="2769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1277" r="-6383" b="-1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4CCF746-E429-4E27-9E9C-AA0822918A11}"/>
                    </a:ext>
                  </a:extLst>
                </p:cNvPr>
                <p:cNvSpPr txBox="1"/>
                <p:nvPr/>
              </p:nvSpPr>
              <p:spPr>
                <a:xfrm>
                  <a:off x="348022" y="1037770"/>
                  <a:ext cx="30935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Wave function has “thickness”</a:t>
                  </a: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9995034-3D8C-42A1-A307-A919BF93B235}"/>
                  </a:ext>
                </a:extLst>
              </p:cNvPr>
              <p:cNvSpPr txBox="1"/>
              <p:nvPr/>
            </p:nvSpPr>
            <p:spPr>
              <a:xfrm>
                <a:off x="255228" y="1575825"/>
                <a:ext cx="6046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Oxide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73422B0-27DA-4EDE-AC8A-1049A00947F8}"/>
                  </a:ext>
                </a:extLst>
              </p:cNvPr>
              <p:cNvSpPr txBox="1"/>
              <p:nvPr/>
            </p:nvSpPr>
            <p:spPr>
              <a:xfrm>
                <a:off x="970959" y="1570091"/>
                <a:ext cx="8128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Channel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E601187-80EB-4CC1-8C5F-C95B3F569C5E}"/>
                  </a:ext>
                </a:extLst>
              </p:cNvPr>
              <p:cNvSpPr txBox="1"/>
              <p:nvPr/>
            </p:nvSpPr>
            <p:spPr>
              <a:xfrm>
                <a:off x="2199296" y="1570091"/>
                <a:ext cx="10960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Back Barrier</a:t>
                </a: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E24C01B-A36E-415E-94AF-56C22097A5FE}"/>
                  </a:ext>
                </a:extLst>
              </p:cNvPr>
              <p:cNvSpPr/>
              <p:nvPr/>
            </p:nvSpPr>
            <p:spPr>
              <a:xfrm>
                <a:off x="663198" y="2142526"/>
                <a:ext cx="1593130" cy="810771"/>
              </a:xfrm>
              <a:custGeom>
                <a:avLst/>
                <a:gdLst>
                  <a:gd name="connsiteX0" fmla="*/ 0 w 1593130"/>
                  <a:gd name="connsiteY0" fmla="*/ 810771 h 810771"/>
                  <a:gd name="connsiteX1" fmla="*/ 311084 w 1593130"/>
                  <a:gd name="connsiteY1" fmla="*/ 603381 h 810771"/>
                  <a:gd name="connsiteX2" fmla="*/ 565608 w 1593130"/>
                  <a:gd name="connsiteY2" fmla="*/ 66 h 810771"/>
                  <a:gd name="connsiteX3" fmla="*/ 970961 w 1593130"/>
                  <a:gd name="connsiteY3" fmla="*/ 565674 h 810771"/>
                  <a:gd name="connsiteX4" fmla="*/ 1593130 w 1593130"/>
                  <a:gd name="connsiteY4" fmla="*/ 791917 h 81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130" h="810771">
                    <a:moveTo>
                      <a:pt x="0" y="810771"/>
                    </a:moveTo>
                    <a:cubicBezTo>
                      <a:pt x="108408" y="774634"/>
                      <a:pt x="216816" y="738498"/>
                      <a:pt x="311084" y="603381"/>
                    </a:cubicBezTo>
                    <a:cubicBezTo>
                      <a:pt x="405352" y="468264"/>
                      <a:pt x="455629" y="6350"/>
                      <a:pt x="565608" y="66"/>
                    </a:cubicBezTo>
                    <a:cubicBezTo>
                      <a:pt x="675587" y="-6218"/>
                      <a:pt x="799707" y="433699"/>
                      <a:pt x="970961" y="565674"/>
                    </a:cubicBezTo>
                    <a:cubicBezTo>
                      <a:pt x="1142215" y="697649"/>
                      <a:pt x="1367672" y="744783"/>
                      <a:pt x="1593130" y="791917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9E2641-4494-422C-8289-A3F5A9244E6A}"/>
                  </a:ext>
                </a:extLst>
              </p:cNvPr>
              <p:cNvSpPr/>
              <p:nvPr/>
            </p:nvSpPr>
            <p:spPr>
              <a:xfrm>
                <a:off x="3646484" y="5520731"/>
                <a:ext cx="4986301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𝐺𝑆</m:t>
                              </m:r>
                            </m:sub>
                          </m:sSub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𝐺𝑆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9E2641-4494-422C-8289-A3F5A9244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5520731"/>
                <a:ext cx="4986301" cy="984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752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4BD8D4-C7E2-4757-81F7-B355136D3EB9}"/>
                  </a:ext>
                </a:extLst>
              </p:cNvPr>
              <p:cNvSpPr txBox="1"/>
              <p:nvPr/>
            </p:nvSpPr>
            <p:spPr>
              <a:xfrm>
                <a:off x="303610" y="1349398"/>
                <a:ext cx="11584781" cy="547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Maximum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𝑔𝑠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, depends on band offset of channel | back barrier</a:t>
                </a:r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2400" b="0" dirty="0"/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2400" b="0" dirty="0"/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2400" b="0" dirty="0"/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2400" b="0" dirty="0"/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2400" b="0" dirty="0"/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1400" b="0" dirty="0"/>
              </a:p>
              <a:p>
                <a:pPr marL="342900" indent="-3429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2400" u="sng" dirty="0"/>
                  <a:t>Thin Channel Take-Aways:</a:t>
                </a:r>
              </a:p>
              <a:p>
                <a:pPr marL="914400" lvl="1" indent="-4572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sz="2400" b="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less available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, small </a:t>
                </a:r>
                <a:r>
                  <a:rPr lang="en-US" sz="2400" b="0" i="1" dirty="0">
                    <a:solidFill>
                      <a:schemeClr val="tx1"/>
                    </a:solidFill>
                  </a:rPr>
                  <a:t>m*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channels </a:t>
                </a:r>
                <a:r>
                  <a:rPr lang="en-US" sz="2400" b="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0" i="1" dirty="0">
                    <a:solidFill>
                      <a:schemeClr val="tx1"/>
                    </a:solidFill>
                  </a:rPr>
                  <a:t>E</a:t>
                </a:r>
                <a:r>
                  <a:rPr lang="en-US" sz="2400" b="0" i="1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move faster</a:t>
                </a:r>
              </a:p>
              <a:p>
                <a:pPr marL="914400" lvl="1" indent="-4572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Channel needs to be thick enough for small </a:t>
                </a:r>
                <a:r>
                  <a:rPr lang="en-US" sz="2400" i="1" dirty="0"/>
                  <a:t>E</a:t>
                </a:r>
                <a:r>
                  <a:rPr lang="en-US" sz="2400" i="1" baseline="-25000" dirty="0"/>
                  <a:t>1</a:t>
                </a:r>
                <a:r>
                  <a:rPr lang="en-US" sz="2400" dirty="0"/>
                  <a:t> = high </a:t>
                </a:r>
                <a:r>
                  <a:rPr lang="en-US" sz="2400" i="1" dirty="0" err="1"/>
                  <a:t>g</a:t>
                </a:r>
                <a:r>
                  <a:rPr lang="en-US" sz="2400" i="1" baseline="-25000" dirty="0" err="1"/>
                  <a:t>m,i</a:t>
                </a:r>
                <a:r>
                  <a:rPr lang="en-US" sz="2400" dirty="0"/>
                  <a:t>, </a:t>
                </a:r>
                <a:r>
                  <a:rPr lang="en-US" sz="2400" i="1" dirty="0"/>
                  <a:t>I</a:t>
                </a:r>
                <a:r>
                  <a:rPr lang="en-US" sz="2400" i="1" baseline="-25000" dirty="0"/>
                  <a:t>DS</a:t>
                </a:r>
                <a:endParaRPr lang="en-US" sz="2400" dirty="0"/>
              </a:p>
              <a:p>
                <a:pPr marL="914400" lvl="1" indent="-4572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Channel needs to be thin enough for high </a:t>
                </a:r>
                <a:r>
                  <a:rPr lang="en-US" sz="2400" i="1" dirty="0" err="1"/>
                  <a:t>C</a:t>
                </a:r>
                <a:r>
                  <a:rPr lang="en-US" sz="2400" i="1" baseline="-25000" dirty="0" err="1"/>
                  <a:t>gs,i</a:t>
                </a:r>
                <a:r>
                  <a:rPr lang="en-US" sz="2400" dirty="0"/>
                  <a:t> and high aspect ratio (</a:t>
                </a:r>
                <a:r>
                  <a:rPr lang="en-US" sz="2400" i="1" dirty="0"/>
                  <a:t>g</a:t>
                </a:r>
                <a:r>
                  <a:rPr lang="en-US" sz="2400" i="1" baseline="-25000" dirty="0"/>
                  <a:t>m</a:t>
                </a:r>
                <a:r>
                  <a:rPr lang="en-US" sz="2400" dirty="0"/>
                  <a:t> / </a:t>
                </a:r>
                <a:r>
                  <a:rPr lang="en-US" sz="2400" i="1" dirty="0"/>
                  <a:t>G</a:t>
                </a:r>
                <a:r>
                  <a:rPr lang="en-US" sz="2400" i="1" baseline="-25000" dirty="0"/>
                  <a:t>DS</a:t>
                </a:r>
                <a:r>
                  <a:rPr lang="en-US" sz="2400" dirty="0"/>
                  <a:t>)</a:t>
                </a:r>
              </a:p>
              <a:p>
                <a:pPr marL="914400" lvl="1" indent="-45720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Sweet spot ~6-10nm, unsurprisingly consistent with SOA MOSFETs and HEMTs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4BD8D4-C7E2-4757-81F7-B355136D3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10" y="1349398"/>
                <a:ext cx="11584781" cy="5473678"/>
              </a:xfrm>
              <a:prstGeom prst="rect">
                <a:avLst/>
              </a:prstGeom>
              <a:blipFill>
                <a:blip r:embed="rId2"/>
                <a:stretch>
                  <a:fillRect l="-737" t="-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Ultra-thin Body Quantum Wells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E5678E-146B-4FF1-8DB8-15727D0AA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32671" r="4981" b="30010"/>
          <a:stretch/>
        </p:blipFill>
        <p:spPr>
          <a:xfrm>
            <a:off x="152400" y="1828058"/>
            <a:ext cx="11887200" cy="27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3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/>
              <a:t>Device 1 – Take Away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64F0F-9F5F-40AE-9FD1-F8CA14ED9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Wet etching gives unpredictable link region profile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i="1" dirty="0"/>
              <a:t>R</a:t>
            </a:r>
            <a:r>
              <a:rPr lang="en-US" i="1" baseline="-25000" dirty="0"/>
              <a:t>S</a:t>
            </a:r>
            <a:r>
              <a:rPr lang="en-US" dirty="0"/>
              <a:t> moderately reduced but isotropic profile not worth reduction</a:t>
            </a:r>
          </a:p>
          <a:p>
            <a:pPr lvl="1">
              <a:buClr>
                <a:srgbClr val="FF0000"/>
              </a:buClr>
            </a:pPr>
            <a:r>
              <a:rPr lang="en-US" dirty="0">
                <a:sym typeface="Wingdings" panose="05000000000000000000" pitchFamily="2" charset="2"/>
              </a:rPr>
              <a:t>Results in larger </a:t>
            </a:r>
            <a:r>
              <a:rPr lang="en-US" i="1" dirty="0">
                <a:sym typeface="Wingdings" panose="05000000000000000000" pitchFamily="2" charset="2"/>
              </a:rPr>
              <a:t>R</a:t>
            </a:r>
            <a:r>
              <a:rPr lang="en-US" i="1" baseline="-25000" dirty="0">
                <a:sym typeface="Wingdings" panose="05000000000000000000" pitchFamily="2" charset="2"/>
              </a:rPr>
              <a:t>L</a:t>
            </a:r>
            <a:r>
              <a:rPr lang="en-US" dirty="0">
                <a:sym typeface="Wingdings" panose="05000000000000000000" pitchFamily="2" charset="2"/>
              </a:rPr>
              <a:t> due to resistive ends</a:t>
            </a:r>
            <a:endParaRPr lang="en-US" dirty="0"/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Thin channels limit maximum </a:t>
            </a:r>
            <a:r>
              <a:rPr lang="en-US" i="1" dirty="0"/>
              <a:t>g</a:t>
            </a:r>
            <a:r>
              <a:rPr lang="en-US" i="1" baseline="-25000" dirty="0"/>
              <a:t>m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Low </a:t>
            </a:r>
            <a:r>
              <a:rPr lang="en-US" i="1" dirty="0">
                <a:sym typeface="Wingdings" panose="05000000000000000000" pitchFamily="2" charset="2"/>
              </a:rPr>
              <a:t>I</a:t>
            </a:r>
            <a:r>
              <a:rPr lang="en-US" i="1" baseline="-25000" dirty="0">
                <a:sym typeface="Wingdings" panose="05000000000000000000" pitchFamily="2" charset="2"/>
              </a:rPr>
              <a:t>g</a:t>
            </a:r>
            <a:r>
              <a:rPr lang="en-US" dirty="0">
                <a:sym typeface="Wingdings" panose="05000000000000000000" pitchFamily="2" charset="2"/>
              </a:rPr>
              <a:t>  room to thin high-k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Optimize channel thickness  thicker </a:t>
            </a:r>
            <a:r>
              <a:rPr lang="en-US" b="1" u="sng" dirty="0">
                <a:sym typeface="Wingdings" panose="05000000000000000000" pitchFamily="2" charset="2"/>
              </a:rPr>
              <a:t>NOT</a:t>
            </a:r>
            <a:r>
              <a:rPr lang="en-US" dirty="0">
                <a:sym typeface="Wingdings" panose="05000000000000000000" pitchFamily="2" charset="2"/>
              </a:rPr>
              <a:t> thinner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16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Device 2 - Fabrication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84569"/>
            <a:ext cx="11887200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2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Device 2 – Device Structure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56BA142A-3C7A-493C-BEC7-F8B002F045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17690"/>
              </p:ext>
            </p:extLst>
          </p:nvPr>
        </p:nvGraphicFramePr>
        <p:xfrm>
          <a:off x="2538966" y="5420897"/>
          <a:ext cx="7114068" cy="90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356">
                  <a:extLst>
                    <a:ext uri="{9D8B030D-6E8A-4147-A177-3AD203B41FA5}">
                      <a16:colId xmlns:a16="http://schemas.microsoft.com/office/drawing/2014/main" val="873141541"/>
                    </a:ext>
                  </a:extLst>
                </a:gridCol>
                <a:gridCol w="2371356">
                  <a:extLst>
                    <a:ext uri="{9D8B030D-6E8A-4147-A177-3AD203B41FA5}">
                      <a16:colId xmlns:a16="http://schemas.microsoft.com/office/drawing/2014/main" val="652931511"/>
                    </a:ext>
                  </a:extLst>
                </a:gridCol>
                <a:gridCol w="2371356">
                  <a:extLst>
                    <a:ext uri="{9D8B030D-6E8A-4147-A177-3AD203B41FA5}">
                      <a16:colId xmlns:a16="http://schemas.microsoft.com/office/drawing/2014/main" val="2877026997"/>
                    </a:ext>
                  </a:extLst>
                </a:gridCol>
              </a:tblGrid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 Material</a:t>
                      </a:r>
                      <a:endParaRPr lang="en-US" sz="220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ZrO</a:t>
                      </a:r>
                      <a:r>
                        <a:rPr lang="en-US" sz="2200" i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Cycles</a:t>
                      </a:r>
                      <a:endParaRPr lang="en-US" sz="220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152277"/>
                  </a:ext>
                </a:extLst>
              </a:tr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 nm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InAs /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InGaAs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8750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" y="1623060"/>
            <a:ext cx="1207008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6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Device 2 – DC Characteristics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F1C295-129D-4627-9CC0-B41B87398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593719"/>
              </p:ext>
            </p:extLst>
          </p:nvPr>
        </p:nvGraphicFramePr>
        <p:xfrm>
          <a:off x="167610" y="5420897"/>
          <a:ext cx="11856780" cy="90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130">
                  <a:extLst>
                    <a:ext uri="{9D8B030D-6E8A-4147-A177-3AD203B41FA5}">
                      <a16:colId xmlns:a16="http://schemas.microsoft.com/office/drawing/2014/main" val="87314154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32213588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65293151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2877026997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424437597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4103149667"/>
                    </a:ext>
                  </a:extLst>
                </a:gridCol>
              </a:tblGrid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</a:t>
                      </a:r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</a:t>
                      </a:r>
                      <a:endParaRPr lang="en-US" sz="220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</a:t>
                      </a:r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r>
                        <a:rPr lang="en-US" sz="22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22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152277"/>
                  </a:ext>
                </a:extLst>
              </a:tr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 mS/µm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– 55 </a:t>
                      </a:r>
                      <a:r>
                        <a:rPr lang="el-GR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Ω•µ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1.45 mA/µm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mV/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8750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37" y="1315630"/>
            <a:ext cx="1164336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58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9143F0-80E5-4FEC-A96D-71C5D571D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597"/>
            <a:ext cx="10515600" cy="4531895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High </a:t>
            </a:r>
            <a:r>
              <a:rPr lang="en-US" b="1" i="1" dirty="0"/>
              <a:t>f</a:t>
            </a:r>
            <a:r>
              <a:rPr lang="el-GR" b="1" i="1" baseline="-25000" dirty="0"/>
              <a:t>τ</a:t>
            </a:r>
            <a:r>
              <a:rPr lang="el-GR" b="1" dirty="0"/>
              <a:t> </a:t>
            </a:r>
            <a:r>
              <a:rPr lang="en-US" b="1" dirty="0"/>
              <a:t>, </a:t>
            </a:r>
            <a:r>
              <a:rPr lang="en-US" b="1" i="1" dirty="0"/>
              <a:t>f</a:t>
            </a:r>
            <a:r>
              <a:rPr lang="en-US" b="1" i="1" baseline="-25000" dirty="0"/>
              <a:t>max</a:t>
            </a:r>
            <a:r>
              <a:rPr lang="en-US" b="1" dirty="0"/>
              <a:t> HEMT Motivation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MOS-HEMT Advantage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Device 1 – Link Wet Etched</a:t>
            </a:r>
          </a:p>
          <a:p>
            <a:pPr lvl="1">
              <a:buClr>
                <a:srgbClr val="FF0000"/>
              </a:buClr>
            </a:pPr>
            <a:r>
              <a:rPr lang="en-US" b="1" dirty="0"/>
              <a:t>Fabrication</a:t>
            </a:r>
          </a:p>
          <a:p>
            <a:pPr lvl="1">
              <a:buClr>
                <a:srgbClr val="FF0000"/>
              </a:buClr>
            </a:pPr>
            <a:r>
              <a:rPr lang="en-US" b="1" dirty="0"/>
              <a:t>DC Characteristics</a:t>
            </a:r>
          </a:p>
          <a:p>
            <a:pPr lvl="1">
              <a:buClr>
                <a:srgbClr val="FF0000"/>
              </a:buClr>
            </a:pPr>
            <a:r>
              <a:rPr lang="en-US" b="1" dirty="0"/>
              <a:t>RF Characteristics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/>
              <a:t>Device 2 – Link “Recessed”</a:t>
            </a:r>
          </a:p>
          <a:p>
            <a:pPr lvl="1">
              <a:buClr>
                <a:srgbClr val="FF0000"/>
              </a:buClr>
            </a:pPr>
            <a:r>
              <a:rPr lang="en-US" b="1" dirty="0"/>
              <a:t>Fabrication</a:t>
            </a:r>
          </a:p>
          <a:p>
            <a:pPr lvl="1">
              <a:buClr>
                <a:srgbClr val="FF0000"/>
              </a:buClr>
            </a:pPr>
            <a:r>
              <a:rPr lang="en-US" b="1" dirty="0"/>
              <a:t>DC Characteristics</a:t>
            </a:r>
          </a:p>
          <a:p>
            <a:pPr lvl="1">
              <a:buClr>
                <a:srgbClr val="FF0000"/>
              </a:buClr>
            </a:pPr>
            <a:r>
              <a:rPr lang="en-US" b="1" dirty="0"/>
              <a:t>RF Characteristics</a:t>
            </a:r>
          </a:p>
          <a:p>
            <a:pPr marL="971550" lvl="1" indent="-514350">
              <a:buClr>
                <a:srgbClr val="FF0000"/>
              </a:buClr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2A8CC8-72FB-4838-B681-F87718A0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56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36958"/>
            <a:ext cx="11826240" cy="467868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91BB4-63DA-412B-8CDB-2301E9D2E708}"/>
              </a:ext>
            </a:extLst>
          </p:cNvPr>
          <p:cNvSpPr txBox="1"/>
          <p:nvPr/>
        </p:nvSpPr>
        <p:spPr>
          <a:xfrm>
            <a:off x="7160930" y="4004039"/>
            <a:ext cx="289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0.70 V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0.30 V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0.793 mA/µm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E1BA9-2FE6-47AC-8D9F-41D12D35DC0B}"/>
              </a:ext>
            </a:extLst>
          </p:cNvPr>
          <p:cNvSpPr txBox="1"/>
          <p:nvPr/>
        </p:nvSpPr>
        <p:spPr>
          <a:xfrm>
            <a:off x="8046280" y="1721301"/>
            <a:ext cx="2131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420 GHz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562 GHz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8D7DFEA0-AD62-442F-A609-4053DCDD62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274" y="5943473"/>
                <a:ext cx="11861452" cy="914527"/>
              </a:xfrm>
            </p:spPr>
            <p:txBody>
              <a:bodyPr>
                <a:normAutofit/>
              </a:bodyPr>
              <a:lstStyle/>
              <a:p>
                <a:pPr defTabSz="804863">
                  <a:buClr>
                    <a:srgbClr val="FF0000"/>
                  </a:buClr>
                  <a:tabLst>
                    <a:tab pos="173038" algn="l"/>
                    <a:tab pos="630238" algn="l"/>
                    <a:tab pos="1719263" algn="l"/>
                  </a:tabLst>
                </a:pPr>
                <a:r>
                  <a:rPr lang="en-US" sz="2400" dirty="0">
                    <a:latin typeface="Calibri" pitchFamily="34" charset="0"/>
                  </a:rPr>
                  <a:t>Peak </a:t>
                </a:r>
                <a:r>
                  <a:rPr lang="en-US" sz="2400" i="1" dirty="0">
                    <a:latin typeface="Calibri" pitchFamily="34" charset="0"/>
                  </a:rPr>
                  <a:t>f</a:t>
                </a:r>
                <a:r>
                  <a:rPr lang="en-US" sz="24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ꚍ</a:t>
                </a:r>
                <a:r>
                  <a:rPr lang="en-US" sz="2400" dirty="0">
                    <a:latin typeface="Calibri" pitchFamily="34" charset="0"/>
                  </a:rPr>
                  <a:t> = 420 GHz on </a:t>
                </a:r>
                <a:r>
                  <a:rPr lang="en-US" sz="2400" i="1" dirty="0">
                    <a:latin typeface="Calibri" pitchFamily="34" charset="0"/>
                  </a:rPr>
                  <a:t>L</a:t>
                </a:r>
                <a:r>
                  <a:rPr lang="en-US" sz="2400" i="1" baseline="-25000" dirty="0">
                    <a:latin typeface="Calibri" pitchFamily="34" charset="0"/>
                  </a:rPr>
                  <a:t>g</a:t>
                </a:r>
                <a:r>
                  <a:rPr lang="en-US" sz="2400" dirty="0">
                    <a:latin typeface="Calibri" pitchFamily="34" charset="0"/>
                  </a:rPr>
                  <a:t> = 40 nm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>
                    <a:latin typeface="Calibri" pitchFamily="34" charset="0"/>
                  </a:rPr>
                  <a:t> conduction device, peak </a:t>
                </a:r>
                <a:r>
                  <a:rPr lang="en-US" sz="2400" i="1" dirty="0">
                    <a:latin typeface="Calibri" pitchFamily="34" charset="0"/>
                  </a:rPr>
                  <a:t>f</a:t>
                </a:r>
                <a:r>
                  <a:rPr lang="en-US" sz="2400" i="1" baseline="-25000" dirty="0">
                    <a:latin typeface="Calibri" pitchFamily="34" charset="0"/>
                  </a:rPr>
                  <a:t>max</a:t>
                </a:r>
                <a:r>
                  <a:rPr lang="en-US" sz="2400" dirty="0">
                    <a:latin typeface="Calibri" pitchFamily="34" charset="0"/>
                  </a:rPr>
                  <a:t> at </a:t>
                </a:r>
                <a:r>
                  <a:rPr lang="en-US" sz="2400" i="1" dirty="0">
                    <a:latin typeface="Calibri" pitchFamily="34" charset="0"/>
                  </a:rPr>
                  <a:t>L</a:t>
                </a:r>
                <a:r>
                  <a:rPr lang="en-US" sz="2400" i="1" baseline="-25000" dirty="0">
                    <a:latin typeface="Calibri" pitchFamily="34" charset="0"/>
                  </a:rPr>
                  <a:t>g</a:t>
                </a:r>
                <a:r>
                  <a:rPr lang="en-US" sz="2400" dirty="0">
                    <a:latin typeface="Calibri" pitchFamily="34" charset="0"/>
                  </a:rPr>
                  <a:t> = 50 nm </a:t>
                </a:r>
              </a:p>
              <a:p>
                <a:pPr defTabSz="804863">
                  <a:buClr>
                    <a:srgbClr val="FF0000"/>
                  </a:buClr>
                  <a:tabLst>
                    <a:tab pos="173038" algn="l"/>
                    <a:tab pos="630238" algn="l"/>
                    <a:tab pos="1719263" algn="l"/>
                  </a:tabLst>
                </a:pPr>
                <a:r>
                  <a:rPr lang="en-US" sz="2400" dirty="0">
                    <a:latin typeface="Calibri" pitchFamily="34" charset="0"/>
                  </a:rPr>
                  <a:t>Extrapolation of </a:t>
                </a:r>
                <a:r>
                  <a:rPr lang="en-US" sz="2400" i="1" dirty="0">
                    <a:latin typeface="Calibri" pitchFamily="34" charset="0"/>
                  </a:rPr>
                  <a:t>f</a:t>
                </a:r>
                <a:r>
                  <a:rPr lang="en-US" sz="2400" i="1" baseline="-25000" dirty="0">
                    <a:latin typeface="Calibri" pitchFamily="34" charset="0"/>
                  </a:rPr>
                  <a:t>max</a:t>
                </a:r>
                <a:r>
                  <a:rPr lang="en-US" sz="2400" dirty="0">
                    <a:latin typeface="Calibri" pitchFamily="34" charset="0"/>
                  </a:rPr>
                  <a:t> difficult because of noisy U </a:t>
                </a:r>
                <a:r>
                  <a:rPr lang="en-US" sz="2400" dirty="0">
                    <a:latin typeface="Calibri" pitchFamily="34" charset="0"/>
                    <a:sym typeface="Wingdings" panose="05000000000000000000" pitchFamily="2" charset="2"/>
                  </a:rPr>
                  <a:t> occasionally see “spiking”</a:t>
                </a:r>
                <a:endParaRPr lang="en-US" sz="2400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8D7DFEA0-AD62-442F-A609-4053DCDD62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274" y="5943473"/>
                <a:ext cx="11861452" cy="914527"/>
              </a:xfrm>
              <a:blipFill>
                <a:blip r:embed="rId4"/>
                <a:stretch>
                  <a:fillRect l="-668" t="-9333" b="-1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81038"/>
            <a:ext cx="12192000" cy="726149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Device 2 – Peak Performance – </a:t>
            </a:r>
            <a:r>
              <a:rPr lang="en-US" sz="3600" b="1" i="1" u="sng" dirty="0"/>
              <a:t>L</a:t>
            </a:r>
            <a:r>
              <a:rPr lang="en-US" sz="3600" b="1" i="1" u="sng" baseline="-25000" dirty="0"/>
              <a:t>g</a:t>
            </a:r>
            <a:r>
              <a:rPr lang="en-US" sz="3600" b="1" u="sng" dirty="0"/>
              <a:t> = 40 nm, </a:t>
            </a:r>
            <a:r>
              <a:rPr lang="en-US" sz="3600" b="1" i="1" u="sng" dirty="0" err="1"/>
              <a:t>W</a:t>
            </a:r>
            <a:r>
              <a:rPr lang="en-US" sz="3600" b="1" i="1" u="sng" baseline="-25000" dirty="0" err="1"/>
              <a:t>mesa</a:t>
            </a:r>
            <a:r>
              <a:rPr lang="en-US" sz="3600" b="1" u="sng" dirty="0"/>
              <a:t> = 10µm</a:t>
            </a:r>
          </a:p>
        </p:txBody>
      </p:sp>
    </p:spTree>
    <p:extLst>
      <p:ext uri="{BB962C8B-B14F-4D97-AF65-F5344CB8AC3E}">
        <p14:creationId xmlns:p14="http://schemas.microsoft.com/office/powerpoint/2010/main" val="234040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/>
              <a:t>Deice 2 – Take Away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64F0F-9F5F-40AE-9FD1-F8CA14ED9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Link thinning gives excellent </a:t>
            </a:r>
            <a:r>
              <a:rPr lang="en-US" i="1" dirty="0"/>
              <a:t>R</a:t>
            </a:r>
            <a:r>
              <a:rPr lang="en-US" i="1" baseline="-25000" dirty="0"/>
              <a:t>S</a:t>
            </a:r>
            <a:r>
              <a:rPr lang="en-US" dirty="0"/>
              <a:t> and predictable profile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Peak </a:t>
            </a:r>
            <a:r>
              <a:rPr lang="en-US" i="1" dirty="0"/>
              <a:t>g</a:t>
            </a:r>
            <a:r>
              <a:rPr lang="en-US" i="1" baseline="-25000" dirty="0"/>
              <a:t>m</a:t>
            </a:r>
            <a:r>
              <a:rPr lang="en-US" dirty="0"/>
              <a:t> likely limited source-starvation </a:t>
            </a:r>
            <a:r>
              <a:rPr lang="en-US" dirty="0">
                <a:sym typeface="Wingdings" panose="05000000000000000000" pitchFamily="2" charset="2"/>
              </a:rPr>
              <a:t> need more </a:t>
            </a:r>
            <a:r>
              <a:rPr lang="en-US" i="1" dirty="0" err="1">
                <a:sym typeface="Wingdings" panose="05000000000000000000" pitchFamily="2" charset="2"/>
              </a:rPr>
              <a:t>n</a:t>
            </a:r>
            <a:r>
              <a:rPr lang="en-US" i="1" baseline="-25000" dirty="0" err="1">
                <a:sym typeface="Wingdings" panose="05000000000000000000" pitchFamily="2" charset="2"/>
              </a:rPr>
              <a:t>Link</a:t>
            </a:r>
            <a:endParaRPr lang="en-US" i="1" baseline="-25000" dirty="0"/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Low </a:t>
            </a:r>
            <a:r>
              <a:rPr lang="en-US" i="1" dirty="0">
                <a:sym typeface="Wingdings" panose="05000000000000000000" pitchFamily="2" charset="2"/>
              </a:rPr>
              <a:t>I</a:t>
            </a:r>
            <a:r>
              <a:rPr lang="en-US" i="1" baseline="-25000" dirty="0">
                <a:sym typeface="Wingdings" panose="05000000000000000000" pitchFamily="2" charset="2"/>
              </a:rPr>
              <a:t>g</a:t>
            </a:r>
            <a:r>
              <a:rPr lang="en-US" dirty="0">
                <a:sym typeface="Wingdings" panose="05000000000000000000" pitchFamily="2" charset="2"/>
              </a:rPr>
              <a:t>  room to thin high-k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Need to improve T-Gate process to reduce </a:t>
            </a:r>
            <a:r>
              <a:rPr lang="en-US" i="1" dirty="0" err="1">
                <a:sym typeface="Wingdings" panose="05000000000000000000" pitchFamily="2" charset="2"/>
              </a:rPr>
              <a:t>C</a:t>
            </a:r>
            <a:r>
              <a:rPr lang="en-US" i="1" baseline="-25000" dirty="0" err="1">
                <a:sym typeface="Wingdings" panose="05000000000000000000" pitchFamily="2" charset="2"/>
              </a:rPr>
              <a:t>GS,p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i="1" dirty="0" err="1">
                <a:sym typeface="Wingdings" panose="05000000000000000000" pitchFamily="2" charset="2"/>
              </a:rPr>
              <a:t>C</a:t>
            </a:r>
            <a:r>
              <a:rPr lang="en-US" i="1" baseline="-25000" dirty="0" err="1">
                <a:sym typeface="Wingdings" panose="05000000000000000000" pitchFamily="2" charset="2"/>
              </a:rPr>
              <a:t>GD,p</a:t>
            </a:r>
            <a:endParaRPr lang="en-US" i="1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21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35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421E6-374B-4964-8B9B-3095A23CB011}"/>
              </a:ext>
            </a:extLst>
          </p:cNvPr>
          <p:cNvGrpSpPr>
            <a:grpSpLocks noChangeAspect="1"/>
          </p:cNvGrpSpPr>
          <p:nvPr/>
        </p:nvGrpSpPr>
        <p:grpSpPr>
          <a:xfrm>
            <a:off x="2251695" y="1178750"/>
            <a:ext cx="7688610" cy="5486400"/>
            <a:chOff x="1931336" y="873952"/>
            <a:chExt cx="8329328" cy="5943600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DCA5B169-8EA1-401D-9FE8-EC937590C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336" y="873952"/>
              <a:ext cx="8329328" cy="59436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4FA1EA-EDA4-4C08-8E56-975AF2E9F12B}"/>
                </a:ext>
              </a:extLst>
            </p:cNvPr>
            <p:cNvSpPr txBox="1"/>
            <p:nvPr/>
          </p:nvSpPr>
          <p:spPr>
            <a:xfrm>
              <a:off x="5699165" y="3226852"/>
              <a:ext cx="1927556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UCSB 2018 – 2021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86725EB-A6F8-4538-94CA-5C3785B13E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3996" y="4234302"/>
              <a:ext cx="661221" cy="473241"/>
            </a:xfrm>
            <a:prstGeom prst="straightConnector1">
              <a:avLst/>
            </a:prstGeom>
            <a:ln w="25400">
              <a:solidFill>
                <a:srgbClr val="0000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F8FB1EC-15AE-4F6A-B03E-8FE53E463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3996" y="3519871"/>
              <a:ext cx="179109" cy="420596"/>
            </a:xfrm>
            <a:prstGeom prst="straightConnector1">
              <a:avLst/>
            </a:prstGeom>
            <a:ln w="25400">
              <a:solidFill>
                <a:srgbClr val="0000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BEC9E5-1E88-432E-92C5-48453AF2FA37}"/>
                </a:ext>
              </a:extLst>
            </p:cNvPr>
            <p:cNvSpPr txBox="1"/>
            <p:nvPr/>
          </p:nvSpPr>
          <p:spPr>
            <a:xfrm>
              <a:off x="7014925" y="3895053"/>
              <a:ext cx="1223593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Tokyo 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6145A9-9FC1-4AEB-BD8D-EF79CAD4FC85}"/>
                </a:ext>
              </a:extLst>
            </p:cNvPr>
            <p:cNvSpPr txBox="1"/>
            <p:nvPr/>
          </p:nvSpPr>
          <p:spPr>
            <a:xfrm>
              <a:off x="4078392" y="2639655"/>
              <a:ext cx="17162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Fraunhofer 2019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0279E0-1019-49C8-BB62-866343FBA44F}"/>
                </a:ext>
              </a:extLst>
            </p:cNvPr>
            <p:cNvSpPr txBox="1"/>
            <p:nvPr/>
          </p:nvSpPr>
          <p:spPr>
            <a:xfrm>
              <a:off x="7114237" y="2319803"/>
              <a:ext cx="1439308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Teledyne 2011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AC51D9-72F2-4897-B2F3-5654EA5E5259}"/>
                </a:ext>
              </a:extLst>
            </p:cNvPr>
            <p:cNvSpPr txBox="1"/>
            <p:nvPr/>
          </p:nvSpPr>
          <p:spPr>
            <a:xfrm>
              <a:off x="6157070" y="1827147"/>
              <a:ext cx="1676821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NTT 2018 – 2019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90AACF-02B4-487F-A88D-850AC3D80FCE}"/>
                </a:ext>
              </a:extLst>
            </p:cNvPr>
            <p:cNvSpPr txBox="1"/>
            <p:nvPr/>
          </p:nvSpPr>
          <p:spPr>
            <a:xfrm>
              <a:off x="7014925" y="1350981"/>
              <a:ext cx="10623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NGC 2015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5EC9201-F6C0-431D-8EEE-2C9373534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9513" y="1301788"/>
              <a:ext cx="0" cy="5253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75EC1-AAF2-4E32-8563-3D5ED48C590B}"/>
                </a:ext>
              </a:extLst>
            </p:cNvPr>
            <p:cNvSpPr txBox="1"/>
            <p:nvPr/>
          </p:nvSpPr>
          <p:spPr>
            <a:xfrm>
              <a:off x="3071592" y="1382415"/>
              <a:ext cx="1917547" cy="7001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SzPct val="200000"/>
                <a:buFont typeface="Arial" panose="020B0604020202020204" pitchFamily="34" charset="0"/>
                <a:buChar char="•"/>
              </a:pPr>
              <a:r>
                <a:rPr lang="en-US" b="1" dirty="0"/>
                <a:t>HEMTs</a:t>
              </a:r>
            </a:p>
            <a:p>
              <a:pPr marL="285750" indent="-285750">
                <a:buSzPct val="150000"/>
                <a:buFont typeface="Wingdings" panose="05000000000000000000" pitchFamily="2" charset="2"/>
                <a:buChar char="§"/>
              </a:pPr>
              <a:r>
                <a:rPr lang="en-US" b="1" dirty="0"/>
                <a:t>MOS-HEMTs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5" y="640933"/>
            <a:ext cx="11428512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HEMT / MOS-HEMT State-of-the-Art</a:t>
            </a:r>
          </a:p>
        </p:txBody>
      </p:sp>
    </p:spTree>
    <p:extLst>
      <p:ext uri="{BB962C8B-B14F-4D97-AF65-F5344CB8AC3E}">
        <p14:creationId xmlns:p14="http://schemas.microsoft.com/office/powerpoint/2010/main" val="2630486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44988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Conclusions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57EE48-A731-46B0-9B99-99177FE71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934" y="1463675"/>
            <a:ext cx="11390132" cy="4351338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Extremely high </a:t>
            </a:r>
            <a:r>
              <a:rPr lang="en-US" i="1" dirty="0"/>
              <a:t>g</a:t>
            </a:r>
            <a:r>
              <a:rPr lang="en-US" i="1" baseline="-25000" dirty="0"/>
              <a:t>m</a:t>
            </a:r>
            <a:r>
              <a:rPr lang="en-US" dirty="0"/>
              <a:t> = 2.9 mS/µm </a:t>
            </a:r>
            <a:r>
              <a:rPr lang="en-US" dirty="0">
                <a:sym typeface="Wingdings" panose="05000000000000000000" pitchFamily="2" charset="2"/>
              </a:rPr>
              <a:t> competitive with SOA HEMTs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Extremely low </a:t>
            </a:r>
            <a:r>
              <a:rPr lang="en-US" i="1" dirty="0">
                <a:sym typeface="Wingdings" panose="05000000000000000000" pitchFamily="2" charset="2"/>
              </a:rPr>
              <a:t>R</a:t>
            </a:r>
            <a:r>
              <a:rPr lang="en-US" i="1" baseline="-25000" dirty="0">
                <a:sym typeface="Wingdings" panose="05000000000000000000" pitchFamily="2" charset="2"/>
              </a:rPr>
              <a:t>S</a:t>
            </a:r>
            <a:r>
              <a:rPr lang="en-US" dirty="0">
                <a:sym typeface="Wingdings" panose="05000000000000000000" pitchFamily="2" charset="2"/>
              </a:rPr>
              <a:t> &lt; 100 Ω•µm  will increase with </a:t>
            </a:r>
            <a:r>
              <a:rPr lang="en-US" dirty="0" err="1">
                <a:sym typeface="Wingdings" panose="05000000000000000000" pitchFamily="2" charset="2"/>
              </a:rPr>
              <a:t>InAlAs</a:t>
            </a:r>
            <a:r>
              <a:rPr lang="en-US" dirty="0">
                <a:sym typeface="Wingdings" panose="05000000000000000000" pitchFamily="2" charset="2"/>
              </a:rPr>
              <a:t> link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Extremely low </a:t>
            </a:r>
            <a:r>
              <a:rPr lang="en-US" i="1" dirty="0" err="1">
                <a:sym typeface="Wingdings" panose="05000000000000000000" pitchFamily="2" charset="2"/>
              </a:rPr>
              <a:t>g</a:t>
            </a:r>
            <a:r>
              <a:rPr lang="en-US" i="1" baseline="-25000" dirty="0" err="1">
                <a:sym typeface="Wingdings" panose="05000000000000000000" pitchFamily="2" charset="2"/>
              </a:rPr>
              <a:t>ds</a:t>
            </a:r>
            <a:r>
              <a:rPr lang="en-US" dirty="0">
                <a:sym typeface="Wingdings" panose="05000000000000000000" pitchFamily="2" charset="2"/>
              </a:rPr>
              <a:t> = 0.2 </a:t>
            </a:r>
            <a:r>
              <a:rPr lang="en-US" dirty="0"/>
              <a:t>mS/µm </a:t>
            </a:r>
            <a:r>
              <a:rPr lang="en-US" dirty="0">
                <a:sym typeface="Wingdings" panose="05000000000000000000" pitchFamily="2" charset="2"/>
              </a:rPr>
              <a:t> significantly better than SOA HEMTs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Improving high frequency FOMs  </a:t>
            </a:r>
            <a:r>
              <a:rPr lang="en-US" i="1" dirty="0">
                <a:sym typeface="Wingdings" panose="05000000000000000000" pitchFamily="2" charset="2"/>
              </a:rPr>
              <a:t>f</a:t>
            </a:r>
            <a:r>
              <a:rPr lang="en-US" i="1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ꚍ</a:t>
            </a:r>
            <a:r>
              <a:rPr lang="en-US" dirty="0">
                <a:sym typeface="Wingdings" panose="05000000000000000000" pitchFamily="2" charset="2"/>
              </a:rPr>
              <a:t> , </a:t>
            </a:r>
            <a:r>
              <a:rPr lang="en-US" i="1" dirty="0">
                <a:sym typeface="Wingdings" panose="05000000000000000000" pitchFamily="2" charset="2"/>
              </a:rPr>
              <a:t>f</a:t>
            </a:r>
            <a:r>
              <a:rPr lang="en-US" i="1" baseline="-25000" dirty="0">
                <a:sym typeface="Wingdings" panose="05000000000000000000" pitchFamily="2" charset="2"/>
              </a:rPr>
              <a:t>max</a:t>
            </a:r>
            <a:r>
              <a:rPr lang="en-US" dirty="0">
                <a:sym typeface="Wingdings" panose="05000000000000000000" pitchFamily="2" charset="2"/>
              </a:rPr>
              <a:t> &gt; 400 GHz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Need to improve T-Gate process to reduce </a:t>
            </a:r>
            <a:r>
              <a:rPr lang="en-US" dirty="0" err="1">
                <a:sym typeface="Wingdings" panose="05000000000000000000" pitchFamily="2" charset="2"/>
              </a:rPr>
              <a:t>parasitics</a:t>
            </a:r>
            <a:r>
              <a:rPr lang="en-US" dirty="0">
                <a:sym typeface="Wingdings" panose="05000000000000000000" pitchFamily="2" charset="2"/>
              </a:rPr>
              <a:t>!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23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4259982"/>
            <a:ext cx="1185672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9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5" y="681038"/>
            <a:ext cx="11428512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MOS-HEMT Future Work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24</a:t>
            </a:fld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4EC9AFF-33D6-4078-B76F-5E980E2A1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74" y="1407264"/>
            <a:ext cx="11861452" cy="4095178"/>
          </a:xfrm>
        </p:spPr>
        <p:txBody>
          <a:bodyPr>
            <a:normAutofit/>
          </a:bodyPr>
          <a:lstStyle/>
          <a:p>
            <a:pPr marL="0" indent="0" defTabSz="804863">
              <a:buClr>
                <a:srgbClr val="FF0000"/>
              </a:buClr>
              <a:buNone/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u="sng" dirty="0">
                <a:latin typeface="Calibri" pitchFamily="34" charset="0"/>
              </a:rPr>
              <a:t>Problems: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Peak </a:t>
            </a:r>
            <a:r>
              <a:rPr lang="en-US" sz="2400" i="1" dirty="0">
                <a:latin typeface="Calibri" pitchFamily="34" charset="0"/>
              </a:rPr>
              <a:t>f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ꚍ</a:t>
            </a:r>
            <a:r>
              <a:rPr lang="en-US" sz="2400" dirty="0">
                <a:latin typeface="Calibri" pitchFamily="34" charset="0"/>
              </a:rPr>
              <a:t> severely limited by large </a:t>
            </a:r>
            <a:r>
              <a:rPr lang="en-US" sz="2400" i="1" dirty="0" err="1">
                <a:latin typeface="Calibri" pitchFamily="34" charset="0"/>
              </a:rPr>
              <a:t>C</a:t>
            </a:r>
            <a:r>
              <a:rPr lang="en-US" sz="2400" i="1" baseline="-25000" dirty="0" err="1">
                <a:latin typeface="Calibri" pitchFamily="34" charset="0"/>
              </a:rPr>
              <a:t>GS,p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 need a self-aligned process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Peak </a:t>
            </a:r>
            <a:r>
              <a:rPr lang="en-US" sz="2400" i="1" dirty="0">
                <a:latin typeface="Calibri" pitchFamily="34" charset="0"/>
                <a:sym typeface="Wingdings" panose="05000000000000000000" pitchFamily="2" charset="2"/>
              </a:rPr>
              <a:t>f</a:t>
            </a:r>
            <a:r>
              <a:rPr lang="en-US" sz="2400" i="1" baseline="-25000" dirty="0">
                <a:latin typeface="Calibri" pitchFamily="34" charset="0"/>
                <a:sym typeface="Wingdings" panose="05000000000000000000" pitchFamily="2" charset="2"/>
              </a:rPr>
              <a:t>max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limited by large </a:t>
            </a:r>
            <a:r>
              <a:rPr lang="en-US" sz="2400" i="1" dirty="0">
                <a:latin typeface="Calibri" pitchFamily="34" charset="0"/>
                <a:sym typeface="Wingdings" panose="05000000000000000000" pitchFamily="2" charset="2"/>
              </a:rPr>
              <a:t>R</a:t>
            </a:r>
            <a:r>
              <a:rPr lang="en-US" sz="2400" i="1" baseline="-25000" dirty="0">
                <a:latin typeface="Calibri" pitchFamily="34" charset="0"/>
                <a:sym typeface="Wingdings" panose="05000000000000000000" pitchFamily="2" charset="2"/>
              </a:rPr>
              <a:t>G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(poor yield &amp; reproducibility)  improve T-Gate process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Low breakdown voltage and therefore low power-handling  wide </a:t>
            </a:r>
            <a:r>
              <a:rPr lang="en-US" sz="2400" i="1" dirty="0" err="1">
                <a:latin typeface="Calibri" pitchFamily="34" charset="0"/>
                <a:sym typeface="Wingdings" panose="05000000000000000000" pitchFamily="2" charset="2"/>
              </a:rPr>
              <a:t>E</a:t>
            </a:r>
            <a:r>
              <a:rPr lang="en-US" sz="2400" i="1" baseline="-25000" dirty="0" err="1">
                <a:latin typeface="Calibri" pitchFamily="34" charset="0"/>
                <a:sym typeface="Wingdings" panose="05000000000000000000" pitchFamily="2" charset="2"/>
              </a:rPr>
              <a:t>g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channel</a:t>
            </a:r>
          </a:p>
          <a:p>
            <a:pPr marL="0" indent="0" defTabSz="804863">
              <a:buClr>
                <a:srgbClr val="FF0000"/>
              </a:buClr>
              <a:buNone/>
              <a:tabLst>
                <a:tab pos="173038" algn="l"/>
                <a:tab pos="630238" algn="l"/>
                <a:tab pos="1719263" algn="l"/>
              </a:tabLst>
            </a:pPr>
            <a:endParaRPr lang="en-US" sz="2400" dirty="0">
              <a:latin typeface="Calibri" pitchFamily="34" charset="0"/>
              <a:sym typeface="Wingdings" panose="05000000000000000000" pitchFamily="2" charset="2"/>
            </a:endParaRPr>
          </a:p>
          <a:p>
            <a:pPr marL="0" indent="0" defTabSz="804863">
              <a:buClr>
                <a:srgbClr val="FF0000"/>
              </a:buClr>
              <a:buNone/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u="sng" dirty="0">
                <a:latin typeface="Calibri" pitchFamily="34" charset="0"/>
              </a:rPr>
              <a:t>Solutions:</a:t>
            </a:r>
            <a:endParaRPr lang="en-US" sz="2400" dirty="0">
              <a:latin typeface="Calibri" pitchFamily="34" charset="0"/>
              <a:sym typeface="Wingdings" panose="05000000000000000000" pitchFamily="2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Self-Aligned “Regrowth Reversal” Process  reduces </a:t>
            </a:r>
            <a:r>
              <a:rPr lang="en-US" sz="2400" i="1" dirty="0" err="1">
                <a:latin typeface="Calibri" pitchFamily="34" charset="0"/>
                <a:sym typeface="Wingdings" panose="05000000000000000000" pitchFamily="2" charset="2"/>
              </a:rPr>
              <a:t>C</a:t>
            </a:r>
            <a:r>
              <a:rPr lang="en-US" sz="2400" i="1" baseline="-25000" dirty="0" err="1">
                <a:latin typeface="Calibri" pitchFamily="34" charset="0"/>
                <a:sym typeface="Wingdings" panose="05000000000000000000" pitchFamily="2" charset="2"/>
              </a:rPr>
              <a:t>GS,p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and improves T-Gate process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Wide-bandgap back-barriers (</a:t>
            </a:r>
            <a:r>
              <a:rPr lang="en-US" sz="2400" dirty="0" err="1">
                <a:latin typeface="Calibri" pitchFamily="34" charset="0"/>
                <a:sym typeface="Wingdings" panose="05000000000000000000" pitchFamily="2" charset="2"/>
              </a:rPr>
              <a:t>AlAsSb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) for improved </a:t>
            </a:r>
            <a:r>
              <a:rPr lang="en-US" sz="2400" i="1" dirty="0">
                <a:latin typeface="Calibri" pitchFamily="34" charset="0"/>
                <a:sym typeface="Wingdings" panose="05000000000000000000" pitchFamily="2" charset="2"/>
              </a:rPr>
              <a:t>G</a:t>
            </a:r>
            <a:r>
              <a:rPr lang="en-US" sz="2400" i="1" baseline="-25000" dirty="0">
                <a:latin typeface="Calibri" pitchFamily="34" charset="0"/>
                <a:sym typeface="Wingdings" panose="05000000000000000000" pitchFamily="2" charset="2"/>
              </a:rPr>
              <a:t>DS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err="1">
                <a:latin typeface="Calibri" pitchFamily="34" charset="0"/>
              </a:rPr>
              <a:t>InP</a:t>
            </a:r>
            <a:r>
              <a:rPr lang="en-US" sz="2400" dirty="0">
                <a:latin typeface="Calibri" pitchFamily="34" charset="0"/>
              </a:rPr>
              <a:t> channel / </a:t>
            </a:r>
            <a:r>
              <a:rPr lang="en-US" sz="2400" dirty="0" err="1">
                <a:latin typeface="Calibri" pitchFamily="34" charset="0"/>
                <a:sym typeface="Wingdings" panose="05000000000000000000" pitchFamily="2" charset="2"/>
              </a:rPr>
              <a:t>AlAsSb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back-barrier </a:t>
            </a:r>
            <a:r>
              <a:rPr lang="en-US" sz="2400" dirty="0">
                <a:latin typeface="Calibri" pitchFamily="34" charset="0"/>
              </a:rPr>
              <a:t>MOS-HEMT for high-power</a:t>
            </a:r>
          </a:p>
        </p:txBody>
      </p:sp>
    </p:spTree>
    <p:extLst>
      <p:ext uri="{BB962C8B-B14F-4D97-AF65-F5344CB8AC3E}">
        <p14:creationId xmlns:p14="http://schemas.microsoft.com/office/powerpoint/2010/main" val="402252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95276"/>
          </a:xfrm>
        </p:spPr>
        <p:txBody>
          <a:bodyPr>
            <a:normAutofit/>
          </a:bodyPr>
          <a:lstStyle/>
          <a:p>
            <a:pPr algn="ctr" defTabSz="927100">
              <a:lnSpc>
                <a:spcPct val="87000"/>
              </a:lnSpc>
            </a:pPr>
            <a:r>
              <a:rPr lang="en-US" sz="4000" b="1" u="sng" dirty="0">
                <a:solidFill>
                  <a:srgbClr val="000000"/>
                </a:solidFill>
                <a:cs typeface="Tahoma" pitchFamily="34" charset="0"/>
              </a:rPr>
              <a:t>Acknowledgements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9143F0-80E5-4FEC-A96D-71C5D571D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29" y="1665374"/>
            <a:ext cx="11585542" cy="4815637"/>
          </a:xfrm>
        </p:spPr>
        <p:txBody>
          <a:bodyPr>
            <a:normAutofit/>
          </a:bodyPr>
          <a:lstStyle/>
          <a:p>
            <a:pPr marL="0" indent="0" defTabSz="804863">
              <a:buClr>
                <a:srgbClr val="FF0000"/>
              </a:buClr>
              <a:buNone/>
              <a:tabLst>
                <a:tab pos="173038" algn="l"/>
                <a:tab pos="630238" algn="l"/>
                <a:tab pos="1719263" algn="l"/>
              </a:tabLst>
            </a:pPr>
            <a:r>
              <a:rPr lang="en-US" b="1" u="sng" dirty="0"/>
              <a:t>Funding:</a:t>
            </a:r>
            <a:r>
              <a:rPr lang="en-US" dirty="0"/>
              <a:t> DARPA </a:t>
            </a:r>
            <a:r>
              <a:rPr lang="en-US" dirty="0" err="1"/>
              <a:t>ComSenTer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B2C02-5CAB-473A-A7E7-D268728D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0A08DF-9F01-48C0-ABC2-74C4A6AD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26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8FF6AFE-0A27-4B9A-8643-E5019731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4175"/>
            <a:ext cx="10515600" cy="1009651"/>
          </a:xfrm>
        </p:spPr>
        <p:txBody>
          <a:bodyPr>
            <a:noAutofit/>
          </a:bodyPr>
          <a:lstStyle/>
          <a:p>
            <a:pPr algn="ctr"/>
            <a:r>
              <a:rPr lang="en-US" sz="7200" b="1" u="sng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374949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2FCE20ED-D12B-45D4-9F7F-3D46C04852CC}"/>
              </a:ext>
            </a:extLst>
          </p:cNvPr>
          <p:cNvGraphicFramePr>
            <a:graphicFrameLocks noGrp="1"/>
          </p:cNvGraphicFramePr>
          <p:nvPr/>
        </p:nvGraphicFramePr>
        <p:xfrm>
          <a:off x="5435380" y="1208604"/>
          <a:ext cx="6477000" cy="3920070"/>
        </p:xfrm>
        <a:graphic>
          <a:graphicData uri="http://schemas.openxmlformats.org/drawingml/2006/table">
            <a:tbl>
              <a:tblPr/>
              <a:tblGrid>
                <a:gridCol w="454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specific transconductance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91C6D-5063-4815-B9A1-BF24FB33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27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446D7A-7E2C-4673-9728-2865F3195D67}"/>
              </a:ext>
            </a:extLst>
          </p:cNvPr>
          <p:cNvCxnSpPr>
            <a:cxnSpLocks/>
          </p:cNvCxnSpPr>
          <p:nvPr/>
        </p:nvCxnSpPr>
        <p:spPr>
          <a:xfrm flipH="1" flipV="1">
            <a:off x="3646273" y="2631346"/>
            <a:ext cx="2358601" cy="15730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41A89A-588B-439F-AB61-5DCE4BC8CB92}"/>
              </a:ext>
            </a:extLst>
          </p:cNvPr>
          <p:cNvCxnSpPr>
            <a:cxnSpLocks/>
            <a:endCxn id="54" idx="3"/>
          </p:cNvCxnSpPr>
          <p:nvPr/>
        </p:nvCxnSpPr>
        <p:spPr>
          <a:xfrm flipH="1">
            <a:off x="3646273" y="4600280"/>
            <a:ext cx="2358601" cy="7806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7C344ABB-FCA6-49B6-A5AC-F9D482342C81}"/>
              </a:ext>
            </a:extLst>
          </p:cNvPr>
          <p:cNvSpPr txBox="1">
            <a:spLocks/>
          </p:cNvSpPr>
          <p:nvPr/>
        </p:nvSpPr>
        <p:spPr>
          <a:xfrm>
            <a:off x="1447799" y="625857"/>
            <a:ext cx="9296402" cy="671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/>
              <a:t>FET Scaling Laws </a:t>
            </a:r>
            <a:r>
              <a:rPr lang="en-US" sz="4000" b="1" u="sng">
                <a:sym typeface="Wingdings" panose="05000000000000000000" pitchFamily="2" charset="2"/>
              </a:rPr>
              <a:t>(Now Broken)</a:t>
            </a:r>
            <a:endParaRPr lang="en-US" sz="4000" b="1" u="sng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368DA94-8FF6-4101-B36B-B0096E2F9E22}"/>
              </a:ext>
            </a:extLst>
          </p:cNvPr>
          <p:cNvGrpSpPr/>
          <p:nvPr/>
        </p:nvGrpSpPr>
        <p:grpSpPr>
          <a:xfrm>
            <a:off x="18854" y="3885134"/>
            <a:ext cx="3935485" cy="2856589"/>
            <a:chOff x="18854" y="3885134"/>
            <a:chExt cx="3935485" cy="285658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1C98BB2-BD65-4E8C-A2D6-9D6756C6F6FA}"/>
                </a:ext>
              </a:extLst>
            </p:cNvPr>
            <p:cNvGrpSpPr/>
            <p:nvPr/>
          </p:nvGrpSpPr>
          <p:grpSpPr>
            <a:xfrm>
              <a:off x="144173" y="4263892"/>
              <a:ext cx="3502100" cy="2477831"/>
              <a:chOff x="144173" y="4047075"/>
              <a:chExt cx="3502100" cy="247783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E3DF59B-3D59-45E5-B62D-6ADE08D2A5CC}"/>
                  </a:ext>
                </a:extLst>
              </p:cNvPr>
              <p:cNvSpPr/>
              <p:nvPr/>
            </p:nvSpPr>
            <p:spPr>
              <a:xfrm>
                <a:off x="991636" y="5173578"/>
                <a:ext cx="737047" cy="32985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F571871F-BF8F-4352-B574-BAA6AB4E2ABE}"/>
                  </a:ext>
                </a:extLst>
              </p:cNvPr>
              <p:cNvGrpSpPr/>
              <p:nvPr/>
            </p:nvGrpSpPr>
            <p:grpSpPr>
              <a:xfrm>
                <a:off x="144173" y="4047075"/>
                <a:ext cx="3502100" cy="2234152"/>
                <a:chOff x="144173" y="1391719"/>
                <a:chExt cx="3502100" cy="2234152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EFB90CB-6AD7-4342-868B-C82D3D314634}"/>
                    </a:ext>
                  </a:extLst>
                </p:cNvPr>
                <p:cNvSpPr/>
                <p:nvPr/>
              </p:nvSpPr>
              <p:spPr>
                <a:xfrm>
                  <a:off x="144173" y="1391719"/>
                  <a:ext cx="3502100" cy="22341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EA1E3C81-5DF7-4B64-94F0-7C902FC0E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0960" y="1391719"/>
                  <a:ext cx="0" cy="223415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7A7FFA05-8015-43E1-879F-9177ED269D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8685" y="1960775"/>
                  <a:ext cx="0" cy="10652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75BBE599-95D6-4B60-93F3-1D45F08F6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9253" y="2849154"/>
                  <a:ext cx="74943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6F3D592-B306-409F-A0EB-03D16E5C9A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8685" y="1960775"/>
                  <a:ext cx="178910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F55DA006-4180-4B4E-88A5-4F1C0ABDFC77}"/>
                  </a:ext>
                </a:extLst>
              </p:cNvPr>
              <p:cNvSpPr/>
              <p:nvPr/>
            </p:nvSpPr>
            <p:spPr>
              <a:xfrm rot="16200000">
                <a:off x="1311623" y="5358413"/>
                <a:ext cx="834123" cy="1498863"/>
              </a:xfrm>
              <a:prstGeom prst="arc">
                <a:avLst>
                  <a:gd name="adj1" fmla="val 16200000"/>
                  <a:gd name="adj2" fmla="val 80097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AF4BA44-5F3C-4528-91FE-9B7C55A136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0961" y="5164151"/>
                <a:ext cx="2450969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33BC2506-0818-43CF-B3F6-5650105036A3}"/>
                      </a:ext>
                    </a:extLst>
                  </p:cNvPr>
                  <p:cNvSpPr txBox="1"/>
                  <p:nvPr/>
                </p:nvSpPr>
                <p:spPr>
                  <a:xfrm>
                    <a:off x="628336" y="5368433"/>
                    <a:ext cx="28681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33BC2506-0818-43CF-B3F6-5650105036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336" y="5368433"/>
                    <a:ext cx="286810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9149" r="-851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9B974F8D-A7FE-44CC-8832-175C43F181FE}"/>
                      </a:ext>
                    </a:extLst>
                  </p:cNvPr>
                  <p:cNvSpPr txBox="1"/>
                  <p:nvPr/>
                </p:nvSpPr>
                <p:spPr>
                  <a:xfrm>
                    <a:off x="629905" y="5011788"/>
                    <a:ext cx="30591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9B974F8D-A7FE-44CC-8832-175C43F181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905" y="5011788"/>
                    <a:ext cx="305917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7647" r="-5882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2689EC2-F4CD-4069-A890-C73558ED126F}"/>
                </a:ext>
              </a:extLst>
            </p:cNvPr>
            <p:cNvSpPr txBox="1"/>
            <p:nvPr/>
          </p:nvSpPr>
          <p:spPr>
            <a:xfrm>
              <a:off x="18854" y="3885134"/>
              <a:ext cx="3935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Fermi Level moves to populate low DOS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8883893-41EF-4AE4-B485-07AAEAD93E1E}"/>
                  </a:ext>
                </a:extLst>
              </p:cNvPr>
              <p:cNvSpPr txBox="1"/>
              <p:nvPr/>
            </p:nvSpPr>
            <p:spPr>
              <a:xfrm>
                <a:off x="2211475" y="5713063"/>
                <a:ext cx="1124988" cy="43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ħ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8883893-41EF-4AE4-B485-07AAEAD93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475" y="5713063"/>
                <a:ext cx="1124988" cy="4318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0D62DB24-C4A2-44A4-B946-1779B49D484A}"/>
              </a:ext>
            </a:extLst>
          </p:cNvPr>
          <p:cNvSpPr txBox="1"/>
          <p:nvPr/>
        </p:nvSpPr>
        <p:spPr>
          <a:xfrm>
            <a:off x="255228" y="4354056"/>
            <a:ext cx="60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Oxide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422E97-CD4D-4905-B33C-F07525F70219}"/>
              </a:ext>
            </a:extLst>
          </p:cNvPr>
          <p:cNvSpPr txBox="1"/>
          <p:nvPr/>
        </p:nvSpPr>
        <p:spPr>
          <a:xfrm>
            <a:off x="970959" y="4348322"/>
            <a:ext cx="81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Channel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29077E-18CA-4E68-9838-2A8D98779352}"/>
              </a:ext>
            </a:extLst>
          </p:cNvPr>
          <p:cNvSpPr txBox="1"/>
          <p:nvPr/>
        </p:nvSpPr>
        <p:spPr>
          <a:xfrm>
            <a:off x="2199296" y="4348322"/>
            <a:ext cx="109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Back Barrier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8DC90B2-0782-4587-B2DA-4C253EB11293}"/>
              </a:ext>
            </a:extLst>
          </p:cNvPr>
          <p:cNvGrpSpPr/>
          <p:nvPr/>
        </p:nvGrpSpPr>
        <p:grpSpPr>
          <a:xfrm>
            <a:off x="144173" y="1160321"/>
            <a:ext cx="3502100" cy="2804074"/>
            <a:chOff x="144173" y="1160321"/>
            <a:chExt cx="3502100" cy="280407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AF6B1C2-A3CA-4F46-8393-7B197C285892}"/>
                </a:ext>
              </a:extLst>
            </p:cNvPr>
            <p:cNvGrpSpPr/>
            <p:nvPr/>
          </p:nvGrpSpPr>
          <p:grpSpPr>
            <a:xfrm>
              <a:off x="144173" y="1160321"/>
              <a:ext cx="3502100" cy="2804074"/>
              <a:chOff x="144173" y="1037770"/>
              <a:chExt cx="3502100" cy="2804074"/>
            </a:xfrm>
          </p:grpSpPr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id="{0476B3DE-ADF7-47B1-AF6C-6F0B3828B82E}"/>
                  </a:ext>
                </a:extLst>
              </p:cNvPr>
              <p:cNvSpPr/>
              <p:nvPr/>
            </p:nvSpPr>
            <p:spPr>
              <a:xfrm rot="16200000">
                <a:off x="1303332" y="2675351"/>
                <a:ext cx="834123" cy="1498863"/>
              </a:xfrm>
              <a:prstGeom prst="arc">
                <a:avLst>
                  <a:gd name="adj1" fmla="val 16200000"/>
                  <a:gd name="adj2" fmla="val 80097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C57287D-598F-4BDA-8389-81C9BB168B19}"/>
                  </a:ext>
                </a:extLst>
              </p:cNvPr>
              <p:cNvGrpSpPr/>
              <p:nvPr/>
            </p:nvGrpSpPr>
            <p:grpSpPr>
              <a:xfrm>
                <a:off x="144173" y="1391719"/>
                <a:ext cx="3502100" cy="2234152"/>
                <a:chOff x="144173" y="1391719"/>
                <a:chExt cx="3502100" cy="2234152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8450A31-4C46-4018-BB6B-61B84AEF9F4A}"/>
                    </a:ext>
                  </a:extLst>
                </p:cNvPr>
                <p:cNvSpPr/>
                <p:nvPr/>
              </p:nvSpPr>
              <p:spPr>
                <a:xfrm>
                  <a:off x="144173" y="1391719"/>
                  <a:ext cx="3502100" cy="22341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B17B494-EA4C-4D03-997A-6851F1724E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0960" y="1391719"/>
                  <a:ext cx="0" cy="223415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F9CDF746-B234-47D3-AA04-3BCEC1911C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8685" y="1960775"/>
                  <a:ext cx="0" cy="10652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6C8C1100-11BD-402A-8119-488C0A6E51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0960" y="2859158"/>
                  <a:ext cx="75772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C7D0DFB-5A1C-45DB-AF78-5B6513C212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8685" y="1960775"/>
                  <a:ext cx="178910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94F6313C-C1F0-4DB0-8AEE-2F3549879C6D}"/>
                      </a:ext>
                    </a:extLst>
                  </p:cNvPr>
                  <p:cNvSpPr txBox="1"/>
                  <p:nvPr/>
                </p:nvSpPr>
                <p:spPr>
                  <a:xfrm>
                    <a:off x="2256328" y="2858340"/>
                    <a:ext cx="1035283" cy="52116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𝑐h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𝑐h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5C2212C3-2A96-4DB3-A9C3-9DCA6740C3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6328" y="2858340"/>
                    <a:ext cx="1035283" cy="52116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1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A4EC744F-FAFB-42B1-BA92-0B5231742A46}"/>
                      </a:ext>
                    </a:extLst>
                  </p:cNvPr>
                  <p:cNvSpPr txBox="1"/>
                  <p:nvPr/>
                </p:nvSpPr>
                <p:spPr>
                  <a:xfrm>
                    <a:off x="692443" y="2802491"/>
                    <a:ext cx="28681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B81F6765-C909-4CF3-BC84-0ECC13AB17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443" y="2802491"/>
                    <a:ext cx="286810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1277" r="-6383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CCF746-E429-4E27-9E9C-AA0822918A11}"/>
                  </a:ext>
                </a:extLst>
              </p:cNvPr>
              <p:cNvSpPr txBox="1"/>
              <p:nvPr/>
            </p:nvSpPr>
            <p:spPr>
              <a:xfrm>
                <a:off x="348022" y="1037770"/>
                <a:ext cx="3093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Wave function has “thickness”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9995034-3D8C-42A1-A307-A919BF93B235}"/>
                </a:ext>
              </a:extLst>
            </p:cNvPr>
            <p:cNvSpPr txBox="1"/>
            <p:nvPr/>
          </p:nvSpPr>
          <p:spPr>
            <a:xfrm>
              <a:off x="255228" y="1575825"/>
              <a:ext cx="604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Oxide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3422B0-27DA-4EDE-AC8A-1049A00947F8}"/>
                </a:ext>
              </a:extLst>
            </p:cNvPr>
            <p:cNvSpPr txBox="1"/>
            <p:nvPr/>
          </p:nvSpPr>
          <p:spPr>
            <a:xfrm>
              <a:off x="970959" y="1570091"/>
              <a:ext cx="8128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Channel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E601187-80EB-4CC1-8C5F-C95B3F569C5E}"/>
                </a:ext>
              </a:extLst>
            </p:cNvPr>
            <p:cNvSpPr txBox="1"/>
            <p:nvPr/>
          </p:nvSpPr>
          <p:spPr>
            <a:xfrm>
              <a:off x="2199296" y="1570091"/>
              <a:ext cx="1096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Back Barrier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E24C01B-A36E-415E-94AF-56C22097A5FE}"/>
                </a:ext>
              </a:extLst>
            </p:cNvPr>
            <p:cNvSpPr/>
            <p:nvPr/>
          </p:nvSpPr>
          <p:spPr>
            <a:xfrm>
              <a:off x="663198" y="2142526"/>
              <a:ext cx="1593130" cy="810771"/>
            </a:xfrm>
            <a:custGeom>
              <a:avLst/>
              <a:gdLst>
                <a:gd name="connsiteX0" fmla="*/ 0 w 1593130"/>
                <a:gd name="connsiteY0" fmla="*/ 810771 h 810771"/>
                <a:gd name="connsiteX1" fmla="*/ 311084 w 1593130"/>
                <a:gd name="connsiteY1" fmla="*/ 603381 h 810771"/>
                <a:gd name="connsiteX2" fmla="*/ 565608 w 1593130"/>
                <a:gd name="connsiteY2" fmla="*/ 66 h 810771"/>
                <a:gd name="connsiteX3" fmla="*/ 970961 w 1593130"/>
                <a:gd name="connsiteY3" fmla="*/ 565674 h 810771"/>
                <a:gd name="connsiteX4" fmla="*/ 1593130 w 1593130"/>
                <a:gd name="connsiteY4" fmla="*/ 791917 h 81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130" h="810771">
                  <a:moveTo>
                    <a:pt x="0" y="810771"/>
                  </a:moveTo>
                  <a:cubicBezTo>
                    <a:pt x="108408" y="774634"/>
                    <a:pt x="216816" y="738498"/>
                    <a:pt x="311084" y="603381"/>
                  </a:cubicBezTo>
                  <a:cubicBezTo>
                    <a:pt x="405352" y="468264"/>
                    <a:pt x="455629" y="6350"/>
                    <a:pt x="565608" y="66"/>
                  </a:cubicBezTo>
                  <a:cubicBezTo>
                    <a:pt x="675587" y="-6218"/>
                    <a:pt x="799707" y="433699"/>
                    <a:pt x="970961" y="565674"/>
                  </a:cubicBezTo>
                  <a:cubicBezTo>
                    <a:pt x="1142215" y="697649"/>
                    <a:pt x="1367672" y="744783"/>
                    <a:pt x="1593130" y="791917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6346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322" y="1387384"/>
            <a:ext cx="6659880" cy="5463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46" y="3810635"/>
            <a:ext cx="3055620" cy="29108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E5F5B-F69A-40E3-ADBB-CC738E30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EECB6D-1D28-4CE6-BB16-9EE462D839BE}"/>
                  </a:ext>
                </a:extLst>
              </p:cNvPr>
              <p:cNvSpPr txBox="1"/>
              <p:nvPr/>
            </p:nvSpPr>
            <p:spPr>
              <a:xfrm>
                <a:off x="6329078" y="5013884"/>
                <a:ext cx="2597635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sz="20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𝑮𝑺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000" b="1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sz="20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𝟖𝟓𝟐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>
                        <a:latin typeface="Cambria Math" panose="02040503050406030204" pitchFamily="18" charset="0"/>
                      </a:rPr>
                      <m:t>𝐦𝐀</m:t>
                    </m:r>
                    <m:r>
                      <a:rPr lang="en-US" sz="2000" b="1" i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sz="20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EECB6D-1D28-4CE6-BB16-9EE462D83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078" y="5013884"/>
                <a:ext cx="2597635" cy="1015663"/>
              </a:xfrm>
              <a:prstGeom prst="rect">
                <a:avLst/>
              </a:prstGeom>
              <a:blipFill>
                <a:blip r:embed="rId5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5BC53-2867-4A8A-A3E3-2AFE7639BDE0}"/>
                  </a:ext>
                </a:extLst>
              </p:cNvPr>
              <p:cNvSpPr txBox="1"/>
              <p:nvPr/>
            </p:nvSpPr>
            <p:spPr>
              <a:xfrm>
                <a:off x="9608144" y="2491351"/>
                <a:ext cx="2091249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𝟓𝟑𝟑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𝐆𝐇𝐳</m:t>
                    </m:r>
                  </m:oMath>
                </a14:m>
                <a:r>
                  <a:rPr lang="en-US" sz="20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𝟐𝟎𝟒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𝐆𝐇𝐳</m:t>
                    </m:r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5BC53-2867-4A8A-A3E3-2AFE7639B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8144" y="2491351"/>
                <a:ext cx="2091249" cy="707886"/>
              </a:xfrm>
              <a:prstGeom prst="rect">
                <a:avLst/>
              </a:prstGeom>
              <a:blipFill>
                <a:blip r:embed="rId6"/>
                <a:stretch>
                  <a:fillRect l="-1166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C8930F-AD0C-4C04-B5F7-D52829CA9364}"/>
              </a:ext>
            </a:extLst>
          </p:cNvPr>
          <p:cNvSpPr txBox="1"/>
          <p:nvPr/>
        </p:nvSpPr>
        <p:spPr>
          <a:xfrm>
            <a:off x="1071153" y="4119154"/>
            <a:ext cx="71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</a:rPr>
              <a:t>21</a:t>
            </a:r>
            <a:r>
              <a:rPr lang="en-US" dirty="0">
                <a:solidFill>
                  <a:srgbClr val="FF0000"/>
                </a:solidFill>
              </a:rPr>
              <a:t>/5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AFF5A9-BAA4-4C28-A253-3E8AC2D2F389}"/>
              </a:ext>
            </a:extLst>
          </p:cNvPr>
          <p:cNvSpPr txBox="1"/>
          <p:nvPr/>
        </p:nvSpPr>
        <p:spPr>
          <a:xfrm>
            <a:off x="1655056" y="598701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baseline="-25000" dirty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DC15B7-DDD6-4FFF-9553-39A7A04E4263}"/>
              </a:ext>
            </a:extLst>
          </p:cNvPr>
          <p:cNvSpPr txBox="1"/>
          <p:nvPr/>
        </p:nvSpPr>
        <p:spPr>
          <a:xfrm>
            <a:off x="1857278" y="4430643"/>
            <a:ext cx="71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FF00"/>
                </a:solidFill>
              </a:rPr>
              <a:t>5•S</a:t>
            </a:r>
            <a:r>
              <a:rPr lang="en-US" baseline="-25000" dirty="0">
                <a:solidFill>
                  <a:srgbClr val="00FF00"/>
                </a:solidFill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717C76-0C43-4D94-AD93-CBB7B1F61D51}"/>
              </a:ext>
            </a:extLst>
          </p:cNvPr>
          <p:cNvSpPr txBox="1"/>
          <p:nvPr/>
        </p:nvSpPr>
        <p:spPr>
          <a:xfrm>
            <a:off x="886272" y="544519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FFFF"/>
                </a:solidFill>
              </a:rPr>
              <a:t>S</a:t>
            </a:r>
            <a:r>
              <a:rPr lang="en-US" baseline="-25000" dirty="0">
                <a:solidFill>
                  <a:srgbClr val="00FFFF"/>
                </a:solidFill>
              </a:rPr>
              <a:t>22</a:t>
            </a:r>
          </a:p>
        </p:txBody>
      </p:sp>
      <p:sp>
        <p:nvSpPr>
          <p:cNvPr id="39" name="Title 5">
            <a:extLst>
              <a:ext uri="{FF2B5EF4-FFF2-40B4-BE49-F238E27FC236}">
                <a16:creationId xmlns:a16="http://schemas.microsoft.com/office/drawing/2014/main" id="{1F3E37BD-5565-4EC2-80A2-F859FD9E4A85}"/>
              </a:ext>
            </a:extLst>
          </p:cNvPr>
          <p:cNvSpPr txBox="1">
            <a:spLocks/>
          </p:cNvSpPr>
          <p:nvPr/>
        </p:nvSpPr>
        <p:spPr>
          <a:xfrm>
            <a:off x="5564780" y="681037"/>
            <a:ext cx="6418214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/>
              <a:t>[1] Device 0 SSEC:</a:t>
            </a:r>
            <a:r>
              <a:rPr lang="en-US" sz="3600" b="1" dirty="0"/>
              <a:t> </a:t>
            </a:r>
            <a:r>
              <a:rPr lang="en-US" sz="3600" b="1" i="1" dirty="0"/>
              <a:t>L</a:t>
            </a:r>
            <a:r>
              <a:rPr lang="en-US" sz="3600" b="1" i="1" baseline="-25000" dirty="0"/>
              <a:t>g</a:t>
            </a:r>
            <a:r>
              <a:rPr lang="en-US" sz="3600" b="1" dirty="0"/>
              <a:t> = 8 nm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5636"/>
            <a:ext cx="5448300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51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E5F5B-F69A-40E3-ADBB-CC738E30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88C6FFD5-BAE6-42D2-9276-94579BB68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1" t="8541" r="28182" b="7787"/>
          <a:stretch/>
        </p:blipFill>
        <p:spPr>
          <a:xfrm>
            <a:off x="0" y="3582445"/>
            <a:ext cx="3329125" cy="327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E4A7428-75F9-4AC2-8200-A4385D4BAF72}"/>
              </a:ext>
            </a:extLst>
          </p:cNvPr>
          <p:cNvGrpSpPr/>
          <p:nvPr/>
        </p:nvGrpSpPr>
        <p:grpSpPr>
          <a:xfrm>
            <a:off x="7211320" y="1321057"/>
            <a:ext cx="4883027" cy="4215886"/>
            <a:chOff x="531093" y="905164"/>
            <a:chExt cx="5938981" cy="5127571"/>
          </a:xfrm>
        </p:grpSpPr>
        <p:pic>
          <p:nvPicPr>
            <p:cNvPr id="10" name="Picture 9" descr="A close up of a map&#10;&#10;Description automatically generated">
              <a:extLst>
                <a:ext uri="{FF2B5EF4-FFF2-40B4-BE49-F238E27FC236}">
                  <a16:creationId xmlns:a16="http://schemas.microsoft.com/office/drawing/2014/main" id="{44659CBA-E39B-490B-BA3F-B79768E4E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" t="5051" r="6327"/>
            <a:stretch/>
          </p:blipFill>
          <p:spPr>
            <a:xfrm>
              <a:off x="531093" y="905164"/>
              <a:ext cx="5938981" cy="51275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71ABD0-A2F1-47A4-BFC4-738DD71335F8}"/>
                </a:ext>
              </a:extLst>
            </p:cNvPr>
            <p:cNvSpPr txBox="1"/>
            <p:nvPr/>
          </p:nvSpPr>
          <p:spPr>
            <a:xfrm>
              <a:off x="1196110" y="3890518"/>
              <a:ext cx="3423998" cy="145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V</a:t>
              </a:r>
              <a:r>
                <a:rPr lang="en-US" sz="2400" b="1" i="1" baseline="-25000" dirty="0"/>
                <a:t>DS</a:t>
              </a:r>
              <a:r>
                <a:rPr lang="en-US" sz="2400" b="1" dirty="0"/>
                <a:t> = 1.00 V </a:t>
              </a:r>
            </a:p>
            <a:p>
              <a:r>
                <a:rPr lang="en-US" sz="2400" b="1" i="1" dirty="0"/>
                <a:t>V</a:t>
              </a:r>
              <a:r>
                <a:rPr lang="en-US" sz="2400" b="1" i="1" baseline="-25000" dirty="0"/>
                <a:t>GS</a:t>
              </a:r>
              <a:r>
                <a:rPr lang="en-US" sz="2400" b="1" dirty="0"/>
                <a:t> = 0.50 V</a:t>
              </a:r>
            </a:p>
            <a:p>
              <a:r>
                <a:rPr lang="en-US" sz="2400" b="1" i="1" dirty="0"/>
                <a:t>I</a:t>
              </a:r>
              <a:r>
                <a:rPr lang="en-US" sz="2400" b="1" i="1" baseline="-25000" dirty="0"/>
                <a:t>DS</a:t>
              </a:r>
              <a:r>
                <a:rPr lang="en-US" sz="2400" b="1" dirty="0"/>
                <a:t> = 0.664 mA/µm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B77A13-2323-4BC3-94DC-0603E1D7AAC9}"/>
                </a:ext>
              </a:extLst>
            </p:cNvPr>
            <p:cNvSpPr txBox="1"/>
            <p:nvPr/>
          </p:nvSpPr>
          <p:spPr>
            <a:xfrm>
              <a:off x="3713121" y="1945665"/>
              <a:ext cx="2456771" cy="10107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f</a:t>
              </a:r>
              <a:r>
                <a:rPr lang="en-US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ꚍ</a:t>
              </a:r>
              <a:r>
                <a:rPr lang="en-US" sz="2400" b="1" i="1" dirty="0"/>
                <a:t> </a:t>
              </a:r>
              <a:r>
                <a:rPr lang="en-US" sz="2400" b="1" dirty="0"/>
                <a:t>= 375 GHz</a:t>
              </a:r>
            </a:p>
            <a:p>
              <a:r>
                <a:rPr lang="en-US" sz="2400" b="1" i="1" dirty="0"/>
                <a:t>f</a:t>
              </a:r>
              <a:r>
                <a:rPr lang="en-US" sz="2400" b="1" i="1" baseline="-25000" dirty="0"/>
                <a:t>max</a:t>
              </a:r>
              <a:r>
                <a:rPr lang="en-US" sz="2400" b="1" dirty="0"/>
                <a:t> = 326 GHz</a:t>
              </a:r>
            </a:p>
          </p:txBody>
        </p:sp>
      </p:grpSp>
      <p:pic>
        <p:nvPicPr>
          <p:cNvPr id="2" name="Picture 1" descr="A picture containing clock, building, city, door&#10;&#10;Description automatically generated">
            <a:extLst>
              <a:ext uri="{FF2B5EF4-FFF2-40B4-BE49-F238E27FC236}">
                <a16:creationId xmlns:a16="http://schemas.microsoft.com/office/drawing/2014/main" id="{178F71F0-CCEF-4AEC-AEA5-8B0B72316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" y="674766"/>
            <a:ext cx="7113667" cy="3537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314A0C-6CC7-4C8B-B035-A9071417673D}"/>
              </a:ext>
            </a:extLst>
          </p:cNvPr>
          <p:cNvSpPr txBox="1"/>
          <p:nvPr/>
        </p:nvSpPr>
        <p:spPr>
          <a:xfrm>
            <a:off x="1002710" y="4084565"/>
            <a:ext cx="71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</a:rPr>
              <a:t>21</a:t>
            </a:r>
            <a:r>
              <a:rPr lang="en-US" dirty="0">
                <a:solidFill>
                  <a:srgbClr val="FF0000"/>
                </a:solidFill>
              </a:rPr>
              <a:t>/5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97F46-224E-4D15-8D41-76BDCEF1822A}"/>
              </a:ext>
            </a:extLst>
          </p:cNvPr>
          <p:cNvSpPr txBox="1"/>
          <p:nvPr/>
        </p:nvSpPr>
        <p:spPr>
          <a:xfrm>
            <a:off x="1054962" y="61832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baseline="-25000" dirty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D510C-7B0C-4D24-9A49-C8168CCE6952}"/>
              </a:ext>
            </a:extLst>
          </p:cNvPr>
          <p:cNvSpPr txBox="1"/>
          <p:nvPr/>
        </p:nvSpPr>
        <p:spPr>
          <a:xfrm>
            <a:off x="1843088" y="4375777"/>
            <a:ext cx="71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FF00"/>
                </a:solidFill>
              </a:rPr>
              <a:t>5•S</a:t>
            </a:r>
            <a:r>
              <a:rPr lang="en-US" baseline="-25000" dirty="0">
                <a:solidFill>
                  <a:srgbClr val="00FF00"/>
                </a:solidFill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187C67-FA51-4246-AF2A-95DBBD355A89}"/>
              </a:ext>
            </a:extLst>
          </p:cNvPr>
          <p:cNvSpPr txBox="1"/>
          <p:nvPr/>
        </p:nvSpPr>
        <p:spPr>
          <a:xfrm>
            <a:off x="886272" y="550802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FFFF"/>
                </a:solidFill>
              </a:rPr>
              <a:t>S</a:t>
            </a:r>
            <a:r>
              <a:rPr lang="en-US" baseline="-25000" dirty="0">
                <a:solidFill>
                  <a:srgbClr val="00FFFF"/>
                </a:solidFill>
              </a:rPr>
              <a:t>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15C83-57CA-4A82-971E-20365E6EF015}"/>
              </a:ext>
            </a:extLst>
          </p:cNvPr>
          <p:cNvSpPr txBox="1"/>
          <p:nvPr/>
        </p:nvSpPr>
        <p:spPr>
          <a:xfrm>
            <a:off x="3536765" y="5967791"/>
            <a:ext cx="8442664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SSEC very difficult to fit… do not trust this model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0A741A-9EDE-4A7D-929E-84048466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339" y="681037"/>
            <a:ext cx="6073089" cy="731520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/>
              <a:t>Device 1 SSEC:</a:t>
            </a:r>
            <a:r>
              <a:rPr lang="en-US" sz="3600" b="1" dirty="0"/>
              <a:t> </a:t>
            </a:r>
            <a:r>
              <a:rPr lang="en-US" sz="3600" b="1" i="1" dirty="0"/>
              <a:t>L</a:t>
            </a:r>
            <a:r>
              <a:rPr lang="en-US" sz="3600" b="1" i="1" baseline="-25000" dirty="0"/>
              <a:t>g</a:t>
            </a:r>
            <a:r>
              <a:rPr lang="en-US" sz="3600" b="1" dirty="0"/>
              <a:t> = 12 nm</a:t>
            </a:r>
            <a:r>
              <a:rPr lang="en-US" sz="3600" b="1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3967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849"/>
            <a:ext cx="10515600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High </a:t>
            </a:r>
            <a:r>
              <a:rPr lang="en-US" sz="4000" b="1" i="1" dirty="0"/>
              <a:t>f</a:t>
            </a:r>
            <a:r>
              <a:rPr lang="el-GR" sz="4000" b="1" i="1" baseline="-25000" dirty="0"/>
              <a:t>τ</a:t>
            </a:r>
            <a:r>
              <a:rPr lang="el-GR" sz="4000" b="1" dirty="0"/>
              <a:t> </a:t>
            </a:r>
            <a:r>
              <a:rPr lang="en-US" sz="4000" b="1" dirty="0"/>
              <a:t>, </a:t>
            </a:r>
            <a:r>
              <a:rPr lang="en-US" sz="4000" b="1" i="1" dirty="0"/>
              <a:t>f</a:t>
            </a:r>
            <a:r>
              <a:rPr lang="en-US" sz="4000" b="1" i="1" baseline="-25000" dirty="0"/>
              <a:t>max</a:t>
            </a:r>
            <a:r>
              <a:rPr lang="en-US" sz="4000" b="1" dirty="0"/>
              <a:t> HEMT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3798D-80FC-43D3-BE33-F0EA7743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</a:t>
            </a:fld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03F808-0954-43B1-85C5-180AB0A1C9C4}"/>
              </a:ext>
            </a:extLst>
          </p:cNvPr>
          <p:cNvSpPr txBox="1"/>
          <p:nvPr/>
        </p:nvSpPr>
        <p:spPr>
          <a:xfrm>
            <a:off x="304800" y="1317382"/>
            <a:ext cx="1158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Current electromagnetic bands are crowded </a:t>
            </a:r>
          </a:p>
          <a:p>
            <a:pPr marL="233363" indent="-23336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Need to move into currently unallocated bands at higher frequencies</a:t>
            </a:r>
          </a:p>
          <a:p>
            <a:pPr marL="233363" indent="-23336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Higher frequency = higher data rate = faster upload/download speeds</a:t>
            </a:r>
          </a:p>
          <a:p>
            <a:pPr marL="233363" indent="-23336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For circuits to be efficient (high PAE) need </a:t>
            </a:r>
            <a:r>
              <a:rPr lang="en-US" sz="2800" i="1" dirty="0"/>
              <a:t>f</a:t>
            </a:r>
            <a:r>
              <a:rPr lang="en-US" sz="2800" i="1" baseline="-25000" dirty="0"/>
              <a:t>op</a:t>
            </a:r>
            <a:r>
              <a:rPr lang="en-US" sz="2800" dirty="0"/>
              <a:t> ≈ 0.1-0.2 • </a:t>
            </a:r>
            <a:r>
              <a:rPr lang="en-US" sz="2800" i="1" dirty="0"/>
              <a:t>f</a:t>
            </a:r>
            <a:r>
              <a:rPr lang="en-US" sz="2800" i="1" baseline="-25000" dirty="0"/>
              <a:t>max</a:t>
            </a:r>
          </a:p>
          <a:p>
            <a:pPr marL="233363" indent="-23336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Atmospheric attenuation means many base stations and spatial multiplexing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" y="3789636"/>
            <a:ext cx="12192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1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EDFD7A8B-8F27-4851-B7F6-898701CDD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5297" r="4768"/>
          <a:stretch/>
        </p:blipFill>
        <p:spPr>
          <a:xfrm>
            <a:off x="5564780" y="1412557"/>
            <a:ext cx="6592970" cy="5391568"/>
          </a:xfrm>
          <a:prstGeom prst="rect">
            <a:avLst/>
          </a:prstGeom>
        </p:spPr>
      </p:pic>
      <p:pic>
        <p:nvPicPr>
          <p:cNvPr id="23" name="Picture 22" descr="A close up of a map&#10;&#10;Description automatically generated">
            <a:extLst>
              <a:ext uri="{FF2B5EF4-FFF2-40B4-BE49-F238E27FC236}">
                <a16:creationId xmlns:a16="http://schemas.microsoft.com/office/drawing/2014/main" id="{5B9C4A41-49CE-4F72-B6A4-C0CC87A4D2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" y="3124280"/>
            <a:ext cx="3753394" cy="36920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E5F5B-F69A-40E3-ADBB-CC738E30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A picture containing building, door, clock, window&#10;&#10;Description automatically generated">
            <a:extLst>
              <a:ext uri="{FF2B5EF4-FFF2-40B4-BE49-F238E27FC236}">
                <a16:creationId xmlns:a16="http://schemas.microsoft.com/office/drawing/2014/main" id="{05699C76-33AB-4525-A596-A2638C6D46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6" y="654904"/>
            <a:ext cx="5447459" cy="2708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EECB6D-1D28-4CE6-BB16-9EE462D839BE}"/>
                  </a:ext>
                </a:extLst>
              </p:cNvPr>
              <p:cNvSpPr txBox="1"/>
              <p:nvPr/>
            </p:nvSpPr>
            <p:spPr>
              <a:xfrm>
                <a:off x="6329078" y="5013884"/>
                <a:ext cx="2597635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sz="20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𝑮𝑺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000" b="1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sz="20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𝟖𝟓𝟐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>
                        <a:latin typeface="Cambria Math" panose="02040503050406030204" pitchFamily="18" charset="0"/>
                      </a:rPr>
                      <m:t>𝐦𝐀</m:t>
                    </m:r>
                    <m:r>
                      <a:rPr lang="en-US" sz="2000" b="1" i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sz="20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EECB6D-1D28-4CE6-BB16-9EE462D83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078" y="5013884"/>
                <a:ext cx="2597635" cy="1015663"/>
              </a:xfrm>
              <a:prstGeom prst="rect">
                <a:avLst/>
              </a:prstGeom>
              <a:blipFill>
                <a:blip r:embed="rId5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5BC53-2867-4A8A-A3E3-2AFE7639BDE0}"/>
                  </a:ext>
                </a:extLst>
              </p:cNvPr>
              <p:cNvSpPr txBox="1"/>
              <p:nvPr/>
            </p:nvSpPr>
            <p:spPr>
              <a:xfrm>
                <a:off x="9608144" y="2491351"/>
                <a:ext cx="2091249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𝟒𝟓𝟒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𝐆𝐇𝐳</m:t>
                    </m:r>
                  </m:oMath>
                </a14:m>
                <a:r>
                  <a:rPr lang="en-US" sz="20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𝟓𝟔𝟕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𝐆𝐇𝐳</m:t>
                    </m:r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5BC53-2867-4A8A-A3E3-2AFE7639B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8144" y="2491351"/>
                <a:ext cx="2091249" cy="707886"/>
              </a:xfrm>
              <a:prstGeom prst="rect">
                <a:avLst/>
              </a:prstGeom>
              <a:blipFill>
                <a:blip r:embed="rId6"/>
                <a:stretch>
                  <a:fillRect l="-1166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DCD571E-6763-4115-AF06-F1B831D2361E}"/>
              </a:ext>
            </a:extLst>
          </p:cNvPr>
          <p:cNvSpPr txBox="1"/>
          <p:nvPr/>
        </p:nvSpPr>
        <p:spPr>
          <a:xfrm>
            <a:off x="6480058" y="1640017"/>
            <a:ext cx="3688904" cy="369332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Significantly improved fit, trustable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0A741A-9EDE-4A7D-929E-84048466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780" y="681037"/>
            <a:ext cx="6418214" cy="731520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/>
              <a:t>Device 2 SSEC:</a:t>
            </a:r>
            <a:r>
              <a:rPr lang="en-US" sz="3600" b="1" dirty="0"/>
              <a:t> </a:t>
            </a:r>
            <a:r>
              <a:rPr lang="en-US" sz="3600" b="1" i="1" dirty="0"/>
              <a:t>L</a:t>
            </a:r>
            <a:r>
              <a:rPr lang="en-US" sz="3600" b="1" i="1" baseline="-25000" dirty="0"/>
              <a:t>g</a:t>
            </a:r>
            <a:r>
              <a:rPr lang="en-US" sz="3600" b="1" dirty="0"/>
              <a:t> = 40 nm</a:t>
            </a:r>
          </a:p>
        </p:txBody>
      </p:sp>
    </p:spTree>
    <p:extLst>
      <p:ext uri="{BB962C8B-B14F-4D97-AF65-F5344CB8AC3E}">
        <p14:creationId xmlns:p14="http://schemas.microsoft.com/office/powerpoint/2010/main" val="2580032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0A741A-9EDE-4A7D-929E-84048466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270" y="681037"/>
            <a:ext cx="9511460" cy="73152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Model vs. Extrapolation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E5F5B-F69A-40E3-ADBB-CC738E30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50B7FD-D3DB-4EE9-B739-F0587A911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840508"/>
              </p:ext>
            </p:extLst>
          </p:nvPr>
        </p:nvGraphicFramePr>
        <p:xfrm>
          <a:off x="992045" y="1590522"/>
          <a:ext cx="10207910" cy="3260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582">
                  <a:extLst>
                    <a:ext uri="{9D8B030D-6E8A-4147-A177-3AD203B41FA5}">
                      <a16:colId xmlns:a16="http://schemas.microsoft.com/office/drawing/2014/main" val="2140095330"/>
                    </a:ext>
                  </a:extLst>
                </a:gridCol>
                <a:gridCol w="2041582">
                  <a:extLst>
                    <a:ext uri="{9D8B030D-6E8A-4147-A177-3AD203B41FA5}">
                      <a16:colId xmlns:a16="http://schemas.microsoft.com/office/drawing/2014/main" val="873283141"/>
                    </a:ext>
                  </a:extLst>
                </a:gridCol>
                <a:gridCol w="2041582">
                  <a:extLst>
                    <a:ext uri="{9D8B030D-6E8A-4147-A177-3AD203B41FA5}">
                      <a16:colId xmlns:a16="http://schemas.microsoft.com/office/drawing/2014/main" val="3794577728"/>
                    </a:ext>
                  </a:extLst>
                </a:gridCol>
                <a:gridCol w="2041582">
                  <a:extLst>
                    <a:ext uri="{9D8B030D-6E8A-4147-A177-3AD203B41FA5}">
                      <a16:colId xmlns:a16="http://schemas.microsoft.com/office/drawing/2014/main" val="3097799105"/>
                    </a:ext>
                  </a:extLst>
                </a:gridCol>
                <a:gridCol w="2041582">
                  <a:extLst>
                    <a:ext uri="{9D8B030D-6E8A-4147-A177-3AD203B41FA5}">
                      <a16:colId xmlns:a16="http://schemas.microsoft.com/office/drawing/2014/main" val="3327929374"/>
                    </a:ext>
                  </a:extLst>
                </a:gridCol>
              </a:tblGrid>
              <a:tr h="46573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Device</a:t>
                      </a:r>
                    </a:p>
                  </a:txBody>
                  <a:tcPr marL="114839" marR="114839" marT="57420" marB="574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Extraction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1" baseline="0" dirty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2300" i="1" baseline="-25000" dirty="0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en-US" sz="2300" i="0" baseline="0" dirty="0">
                          <a:solidFill>
                            <a:schemeClr val="tx1"/>
                          </a:solidFill>
                        </a:rPr>
                        <a:t> (nm)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1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300" i="1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ꚍ</a:t>
                      </a:r>
                      <a:r>
                        <a:rPr lang="en-US" sz="230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(GHz)</a:t>
                      </a:r>
                      <a:endParaRPr lang="en-US" sz="2300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i="1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300" i="1" baseline="-25000" dirty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23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30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(GHz)</a:t>
                      </a:r>
                      <a:endParaRPr lang="en-US" sz="2300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114839" marR="114839" marT="57420" marB="574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504815"/>
                  </a:ext>
                </a:extLst>
              </a:tr>
              <a:tr h="46573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0</a:t>
                      </a:r>
                    </a:p>
                  </a:txBody>
                  <a:tcPr marL="114839" marR="114839" marT="57420" marB="574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Extrapolation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8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511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256</a:t>
                      </a:r>
                    </a:p>
                  </a:txBody>
                  <a:tcPr marL="114839" marR="114839" marT="57420" marB="574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06454"/>
                  </a:ext>
                </a:extLst>
              </a:tr>
              <a:tr h="46573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0</a:t>
                      </a:r>
                    </a:p>
                  </a:txBody>
                  <a:tcPr marL="114839" marR="114839" marT="57420" marB="574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Modeled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8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533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204</a:t>
                      </a:r>
                    </a:p>
                  </a:txBody>
                  <a:tcPr marL="114839" marR="114839" marT="57420" marB="574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352574"/>
                  </a:ext>
                </a:extLst>
              </a:tr>
              <a:tr h="46573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1</a:t>
                      </a:r>
                    </a:p>
                  </a:txBody>
                  <a:tcPr marL="114839" marR="114839" marT="57420" marB="574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Extrapolation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12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356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398</a:t>
                      </a:r>
                    </a:p>
                  </a:txBody>
                  <a:tcPr marL="114839" marR="114839" marT="57420" marB="574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138013"/>
                  </a:ext>
                </a:extLst>
              </a:tr>
              <a:tr h="46573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1</a:t>
                      </a:r>
                    </a:p>
                  </a:txBody>
                  <a:tcPr marL="114839" marR="114839" marT="57420" marB="574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Modeled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12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375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326</a:t>
                      </a:r>
                    </a:p>
                  </a:txBody>
                  <a:tcPr marL="114839" marR="114839" marT="57420" marB="574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614603"/>
                  </a:ext>
                </a:extLst>
              </a:tr>
              <a:tr h="46573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2</a:t>
                      </a:r>
                    </a:p>
                  </a:txBody>
                  <a:tcPr marL="114839" marR="114839" marT="57420" marB="574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Extrapolation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40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402</a:t>
                      </a:r>
                    </a:p>
                  </a:txBody>
                  <a:tcPr marL="114839" marR="114839" marT="57420" marB="574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560</a:t>
                      </a:r>
                    </a:p>
                  </a:txBody>
                  <a:tcPr marL="114839" marR="114839" marT="57420" marB="574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139988"/>
                  </a:ext>
                </a:extLst>
              </a:tr>
              <a:tr h="46573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2</a:t>
                      </a:r>
                    </a:p>
                  </a:txBody>
                  <a:tcPr marL="114839" marR="114839" marT="57420" marB="574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Modeled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40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454</a:t>
                      </a:r>
                    </a:p>
                  </a:txBody>
                  <a:tcPr marL="114839" marR="114839" marT="57420" marB="574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567</a:t>
                      </a:r>
                    </a:p>
                  </a:txBody>
                  <a:tcPr marL="114839" marR="114839" marT="57420" marB="574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34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10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[1] Device 0 - Fabrication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82598"/>
            <a:ext cx="11887200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75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0082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[1] Device 0 – Device Structure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82E207-88C8-4C36-98C8-9F3159F227AA}"/>
              </a:ext>
            </a:extLst>
          </p:cNvPr>
          <p:cNvGraphicFramePr>
            <a:graphicFrameLocks noGrp="1"/>
          </p:cNvGraphicFramePr>
          <p:nvPr/>
        </p:nvGraphicFramePr>
        <p:xfrm>
          <a:off x="2538966" y="5801656"/>
          <a:ext cx="7114068" cy="90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356">
                  <a:extLst>
                    <a:ext uri="{9D8B030D-6E8A-4147-A177-3AD203B41FA5}">
                      <a16:colId xmlns:a16="http://schemas.microsoft.com/office/drawing/2014/main" val="873141541"/>
                    </a:ext>
                  </a:extLst>
                </a:gridCol>
                <a:gridCol w="2371356">
                  <a:extLst>
                    <a:ext uri="{9D8B030D-6E8A-4147-A177-3AD203B41FA5}">
                      <a16:colId xmlns:a16="http://schemas.microsoft.com/office/drawing/2014/main" val="652931511"/>
                    </a:ext>
                  </a:extLst>
                </a:gridCol>
                <a:gridCol w="2371356">
                  <a:extLst>
                    <a:ext uri="{9D8B030D-6E8A-4147-A177-3AD203B41FA5}">
                      <a16:colId xmlns:a16="http://schemas.microsoft.com/office/drawing/2014/main" val="2877026997"/>
                    </a:ext>
                  </a:extLst>
                </a:gridCol>
              </a:tblGrid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 Material</a:t>
                      </a:r>
                      <a:endParaRPr lang="en-US" sz="220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ZrO</a:t>
                      </a:r>
                      <a:r>
                        <a:rPr lang="en-US" sz="2200" i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Cycles</a:t>
                      </a:r>
                      <a:endParaRPr lang="en-US" sz="220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152277"/>
                  </a:ext>
                </a:extLst>
              </a:tr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 nm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InAs /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InGaAs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87507"/>
                  </a:ext>
                </a:extLst>
              </a:tr>
            </a:tbl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257300"/>
            <a:ext cx="8801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1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[1] Device 0 – DC Characteristics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42A12E7-B0C1-4D72-89D7-80972DD0D971}"/>
              </a:ext>
            </a:extLst>
          </p:cNvPr>
          <p:cNvGraphicFramePr>
            <a:graphicFrameLocks noGrp="1"/>
          </p:cNvGraphicFramePr>
          <p:nvPr/>
        </p:nvGraphicFramePr>
        <p:xfrm>
          <a:off x="167610" y="5420897"/>
          <a:ext cx="11856780" cy="90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130">
                  <a:extLst>
                    <a:ext uri="{9D8B030D-6E8A-4147-A177-3AD203B41FA5}">
                      <a16:colId xmlns:a16="http://schemas.microsoft.com/office/drawing/2014/main" val="87314154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2819679768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65293151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2877026997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4244375971"/>
                    </a:ext>
                  </a:extLst>
                </a:gridCol>
                <a:gridCol w="1976130">
                  <a:extLst>
                    <a:ext uri="{9D8B030D-6E8A-4147-A177-3AD203B41FA5}">
                      <a16:colId xmlns:a16="http://schemas.microsoft.com/office/drawing/2014/main" val="4103149667"/>
                    </a:ext>
                  </a:extLst>
                </a:gridCol>
              </a:tblGrid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</a:t>
                      </a:r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</a:t>
                      </a:r>
                      <a:endParaRPr lang="en-US" sz="22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</a:t>
                      </a:r>
                      <a:r>
                        <a:rPr lang="en-US" sz="2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2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r>
                        <a:rPr lang="en-US" sz="22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22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152277"/>
                  </a:ext>
                </a:extLst>
              </a:tr>
              <a:tr h="4530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mS/µm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– 85 </a:t>
                      </a:r>
                      <a:r>
                        <a:rPr lang="el-GR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Ω•µ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0.90 mA/µm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1.0 µA/µm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/µm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111721" marR="111721" marT="55861" marB="55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875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12570"/>
            <a:ext cx="11887200" cy="38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1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[1] Device 0 – Peak Performance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" y="1474079"/>
            <a:ext cx="1153668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8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642E2D-7605-49CA-A57D-D29FA0DB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6" y="1185890"/>
            <a:ext cx="10378603" cy="5669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00828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Device 1 – RF Characteristics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>
                <a:latin typeface="Calibri (Body)"/>
              </a:rPr>
              <a:t>36</a:t>
            </a:fld>
            <a:endParaRPr lang="en-US">
              <a:latin typeface="Calibri (Body)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63539D-0E5F-4CA8-8988-DED573E3F86A}"/>
              </a:ext>
            </a:extLst>
          </p:cNvPr>
          <p:cNvCxnSpPr>
            <a:cxnSpLocks/>
          </p:cNvCxnSpPr>
          <p:nvPr/>
        </p:nvCxnSpPr>
        <p:spPr>
          <a:xfrm>
            <a:off x="2073897" y="1943192"/>
            <a:ext cx="1894788" cy="7082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538400-AA49-4B99-A31D-D133554C69CF}"/>
              </a:ext>
            </a:extLst>
          </p:cNvPr>
          <p:cNvSpPr txBox="1"/>
          <p:nvPr/>
        </p:nvSpPr>
        <p:spPr>
          <a:xfrm>
            <a:off x="1541282" y="2712265"/>
            <a:ext cx="314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Rapid drop </a:t>
            </a:r>
            <a:r>
              <a:rPr lang="en-US" sz="1600" b="1">
                <a:latin typeface="Calibri (Body)"/>
                <a:cs typeface="Times New Roman" panose="02020603050405020304" pitchFamily="18" charset="0"/>
              </a:rPr>
              <a:t>in </a:t>
            </a:r>
            <a:r>
              <a:rPr lang="en-US" sz="1600" b="1" smtClean="0">
                <a:latin typeface="Calibri (Body)"/>
                <a:cs typeface="Times New Roman" panose="02020603050405020304" pitchFamily="18" charset="0"/>
              </a:rPr>
              <a:t>FOMs</a:t>
            </a:r>
            <a:br>
              <a:rPr lang="en-US" sz="1600" b="1" smtClean="0">
                <a:latin typeface="Calibri (Body)"/>
                <a:cs typeface="Times New Roman" panose="02020603050405020304" pitchFamily="18" charset="0"/>
              </a:rPr>
            </a:br>
            <a:r>
              <a:rPr lang="en-US" sz="1600" b="1" smtClean="0">
                <a:latin typeface="Calibri (Body)"/>
                <a:cs typeface="Times New Roman" panose="02020603050405020304" pitchFamily="18" charset="0"/>
              </a:rPr>
              <a:t>due </a:t>
            </a:r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to thin channel</a:t>
            </a:r>
            <a:endParaRPr lang="en-US" sz="1600" b="1" i="1" baseline="-25000" dirty="0">
              <a:latin typeface="Calibri (Body)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19BA23-8CC1-41D3-9552-DDA4D9CA6287}"/>
              </a:ext>
            </a:extLst>
          </p:cNvPr>
          <p:cNvSpPr txBox="1"/>
          <p:nvPr/>
        </p:nvSpPr>
        <p:spPr>
          <a:xfrm>
            <a:off x="1659117" y="1310267"/>
            <a:ext cx="208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 (Body)"/>
                <a:cs typeface="Times New Roman" panose="02020603050405020304" pitchFamily="18" charset="0"/>
              </a:rPr>
              <a:t>Balanced </a:t>
            </a:r>
            <a:r>
              <a:rPr lang="en-US" b="1" i="1" dirty="0">
                <a:latin typeface="Calibri (Body)"/>
                <a:cs typeface="Times New Roman" panose="02020603050405020304" pitchFamily="18" charset="0"/>
              </a:rPr>
              <a:t>f</a:t>
            </a:r>
            <a:r>
              <a:rPr lang="en-US" b="1" i="1" baseline="-25000" dirty="0">
                <a:latin typeface="Calibri (Body)"/>
                <a:cs typeface="Calibri" panose="020F0502020204030204" pitchFamily="34" charset="0"/>
              </a:rPr>
              <a:t>ꚍ</a:t>
            </a:r>
            <a:r>
              <a:rPr lang="en-US" b="1" dirty="0">
                <a:latin typeface="Calibri (Body)"/>
                <a:cs typeface="Times New Roman" panose="02020603050405020304" pitchFamily="18" charset="0"/>
              </a:rPr>
              <a:t> , </a:t>
            </a:r>
            <a:r>
              <a:rPr lang="en-US" b="1" i="1" dirty="0">
                <a:latin typeface="Calibri (Body)"/>
                <a:cs typeface="Times New Roman" panose="02020603050405020304" pitchFamily="18" charset="0"/>
              </a:rPr>
              <a:t>f</a:t>
            </a:r>
            <a:r>
              <a:rPr lang="en-US" b="1" i="1" baseline="-25000" dirty="0">
                <a:latin typeface="Calibri (Body)"/>
                <a:cs typeface="Times New Roman" panose="02020603050405020304" pitchFamily="18" charset="0"/>
              </a:rPr>
              <a:t>max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6BDE32-1F30-4EB5-A84C-CC1B91F0BB4E}"/>
              </a:ext>
            </a:extLst>
          </p:cNvPr>
          <p:cNvSpPr txBox="1"/>
          <p:nvPr/>
        </p:nvSpPr>
        <p:spPr>
          <a:xfrm>
            <a:off x="6715196" y="3838093"/>
            <a:ext cx="3069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Low peak </a:t>
            </a:r>
            <a:r>
              <a:rPr lang="en-US" sz="1600" b="1" i="1" dirty="0" err="1">
                <a:latin typeface="Calibri (Body)"/>
                <a:cs typeface="Times New Roman" panose="02020603050405020304" pitchFamily="18" charset="0"/>
              </a:rPr>
              <a:t>g</a:t>
            </a:r>
            <a:r>
              <a:rPr lang="en-US" sz="1600" b="1" i="1" baseline="-25000" dirty="0" err="1">
                <a:latin typeface="Calibri (Body)"/>
                <a:cs typeface="Times New Roman" panose="02020603050405020304" pitchFamily="18" charset="0"/>
              </a:rPr>
              <a:t>m,e</a:t>
            </a:r>
            <a:r>
              <a:rPr lang="en-US" sz="1600" b="1" i="1" baseline="-25000" dirty="0"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≈ 2.0 mS/µm</a:t>
            </a:r>
            <a:endParaRPr lang="en-US" sz="1600" b="1" i="1" baseline="-25000" dirty="0">
              <a:latin typeface="Calibri (Body)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AE73B2-32A2-46AE-9F85-7ED777D10689}"/>
              </a:ext>
            </a:extLst>
          </p:cNvPr>
          <p:cNvSpPr txBox="1"/>
          <p:nvPr/>
        </p:nvSpPr>
        <p:spPr>
          <a:xfrm>
            <a:off x="7068234" y="5487444"/>
            <a:ext cx="291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Excellent </a:t>
            </a:r>
            <a:r>
              <a:rPr lang="en-US" b="1" i="1" dirty="0" err="1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g</a:t>
            </a:r>
            <a:r>
              <a:rPr lang="en-US" b="1" i="1" baseline="-25000" dirty="0" err="1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ds,e</a:t>
            </a:r>
            <a:r>
              <a:rPr lang="en-US" b="1" i="1" baseline="-25000" dirty="0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≈ 0.3 mS/µm</a:t>
            </a:r>
            <a:endParaRPr lang="en-US" b="1" i="1" baseline="-25000" dirty="0">
              <a:solidFill>
                <a:srgbClr val="0000FF"/>
              </a:solidFill>
              <a:latin typeface="Calibri (Body)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945BC-54FB-44E1-AA47-953540EED745}"/>
              </a:ext>
            </a:extLst>
          </p:cNvPr>
          <p:cNvSpPr txBox="1"/>
          <p:nvPr/>
        </p:nvSpPr>
        <p:spPr>
          <a:xfrm>
            <a:off x="6715197" y="1254694"/>
            <a:ext cx="3392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Extremely high </a:t>
            </a:r>
            <a:r>
              <a:rPr lang="en-US" sz="1600" b="1" i="1" dirty="0">
                <a:latin typeface="Calibri (Body)"/>
                <a:cs typeface="Times New Roman" panose="02020603050405020304" pitchFamily="18" charset="0"/>
              </a:rPr>
              <a:t>C</a:t>
            </a:r>
            <a:r>
              <a:rPr lang="en-US" sz="1600" b="1" i="1" baseline="-25000" dirty="0">
                <a:latin typeface="Calibri (Body)"/>
                <a:cs typeface="Times New Roman" panose="02020603050405020304" pitchFamily="18" charset="0"/>
              </a:rPr>
              <a:t>GS</a:t>
            </a:r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 ≈ 0.9 </a:t>
            </a:r>
            <a:r>
              <a:rPr lang="en-US" sz="1600" b="1" dirty="0" err="1">
                <a:latin typeface="Calibri (Body)"/>
                <a:cs typeface="Times New Roman" panose="02020603050405020304" pitchFamily="18" charset="0"/>
              </a:rPr>
              <a:t>fF</a:t>
            </a:r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/µm</a:t>
            </a:r>
            <a:endParaRPr lang="en-US" sz="1600" b="1" i="1" baseline="-25000" dirty="0">
              <a:latin typeface="Calibri (Body)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16D99A-CE8D-4888-9742-F8DF611B978F}"/>
              </a:ext>
            </a:extLst>
          </p:cNvPr>
          <p:cNvSpPr txBox="1"/>
          <p:nvPr/>
        </p:nvSpPr>
        <p:spPr>
          <a:xfrm>
            <a:off x="9884003" y="3586454"/>
            <a:ext cx="2307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High </a:t>
            </a:r>
            <a:r>
              <a:rPr lang="en-US" sz="1600" b="1" i="1" dirty="0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C</a:t>
            </a:r>
            <a:r>
              <a:rPr lang="en-US" sz="1600" b="1" i="1" baseline="-25000" dirty="0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GD</a:t>
            </a:r>
            <a:r>
              <a:rPr lang="en-US" sz="1600" b="1" dirty="0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 ≈ 0.3 </a:t>
            </a:r>
            <a:r>
              <a:rPr lang="en-US" sz="1600" b="1" dirty="0" err="1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fF</a:t>
            </a:r>
            <a:r>
              <a:rPr lang="en-US" sz="1600" b="1" dirty="0">
                <a:solidFill>
                  <a:srgbClr val="0000FF"/>
                </a:solidFill>
                <a:latin typeface="Calibri (Body)"/>
                <a:cs typeface="Times New Roman" panose="02020603050405020304" pitchFamily="18" charset="0"/>
              </a:rPr>
              <a:t>/µm</a:t>
            </a:r>
            <a:endParaRPr lang="en-US" sz="1600" b="1" i="1" baseline="-25000" dirty="0">
              <a:solidFill>
                <a:srgbClr val="0000FF"/>
              </a:solidFill>
              <a:latin typeface="Calibri (Body)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1A0270-BAF1-4529-8500-6E4F23E2A639}"/>
              </a:ext>
            </a:extLst>
          </p:cNvPr>
          <p:cNvSpPr txBox="1"/>
          <p:nvPr/>
        </p:nvSpPr>
        <p:spPr>
          <a:xfrm>
            <a:off x="2604153" y="4206596"/>
            <a:ext cx="2276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Improved </a:t>
            </a:r>
            <a:r>
              <a:rPr lang="en-US" sz="1600" b="1" i="1" dirty="0">
                <a:latin typeface="Calibri (Body)"/>
                <a:cs typeface="Times New Roman" panose="02020603050405020304" pitchFamily="18" charset="0"/>
              </a:rPr>
              <a:t>R</a:t>
            </a:r>
            <a:r>
              <a:rPr lang="en-US" sz="1600" b="1" i="1" baseline="-25000" dirty="0">
                <a:latin typeface="Calibri (Body)"/>
                <a:cs typeface="Times New Roman" panose="02020603050405020304" pitchFamily="18" charset="0"/>
              </a:rPr>
              <a:t>G</a:t>
            </a:r>
            <a:r>
              <a:rPr lang="en-US" sz="1600" b="1" baseline="-25000" dirty="0"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≤ 10 </a:t>
            </a:r>
            <a:r>
              <a:rPr lang="el-GR" sz="1600" b="1" dirty="0">
                <a:latin typeface="Calibri (Body)"/>
                <a:cs typeface="Times New Roman" panose="02020603050405020304" pitchFamily="18" charset="0"/>
              </a:rPr>
              <a:t>Ω</a:t>
            </a:r>
            <a:r>
              <a:rPr lang="en-US" sz="1600" b="1" dirty="0">
                <a:latin typeface="Calibri (Body)"/>
                <a:cs typeface="Times New Roman" panose="02020603050405020304" pitchFamily="18" charset="0"/>
              </a:rPr>
              <a:t> </a:t>
            </a:r>
            <a:endParaRPr lang="en-US" sz="1600" b="1" i="1" baseline="-25000" dirty="0">
              <a:latin typeface="Calibri (Body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20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0F69B-53ED-4B45-A7C2-84205618C7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4" y="1201822"/>
            <a:ext cx="10232953" cy="5656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16870"/>
            <a:ext cx="7279783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Device 2 – RF Characteristics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b="1" smtClean="0">
                <a:latin typeface="Calibri (Body)"/>
              </a:rPr>
              <a:t>37</a:t>
            </a:fld>
            <a:endParaRPr lang="en-US" b="1">
              <a:latin typeface="Calibri (Body)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36C054-1AD1-40A0-A837-BD3FFA9F7975}"/>
              </a:ext>
            </a:extLst>
          </p:cNvPr>
          <p:cNvCxnSpPr>
            <a:cxnSpLocks/>
          </p:cNvCxnSpPr>
          <p:nvPr/>
        </p:nvCxnSpPr>
        <p:spPr>
          <a:xfrm flipV="1">
            <a:off x="2130458" y="2455785"/>
            <a:ext cx="3110845" cy="107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B28C17-09A9-4D47-AC81-F557012553AD}"/>
              </a:ext>
            </a:extLst>
          </p:cNvPr>
          <p:cNvSpPr txBox="1"/>
          <p:nvPr/>
        </p:nvSpPr>
        <p:spPr>
          <a:xfrm>
            <a:off x="2804901" y="2743128"/>
            <a:ext cx="2794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(Body)"/>
                <a:cs typeface="Times" panose="02020603050405020304" pitchFamily="18" charset="0"/>
              </a:rPr>
              <a:t>Gradually decreasing </a:t>
            </a:r>
            <a:r>
              <a:rPr lang="en-US" sz="1600" b="1" i="1" dirty="0">
                <a:latin typeface="Calibri (Body)"/>
                <a:cs typeface="Times" panose="02020603050405020304" pitchFamily="18" charset="0"/>
              </a:rPr>
              <a:t>f</a:t>
            </a:r>
            <a:r>
              <a:rPr lang="en-US" sz="1600" b="1" i="1" baseline="-25000" dirty="0">
                <a:latin typeface="Calibri (Body)"/>
                <a:cs typeface="Calibri" panose="020F0502020204030204" pitchFamily="34" charset="0"/>
              </a:rPr>
              <a:t>ꚍ</a:t>
            </a:r>
            <a:endParaRPr lang="en-US" sz="1600" b="1" i="1" baseline="-25000" dirty="0">
              <a:latin typeface="Calibri (Body)"/>
              <a:cs typeface="Times" panose="02020603050405020304" pitchFamily="18" charset="0"/>
            </a:endParaRPr>
          </a:p>
          <a:p>
            <a:r>
              <a:rPr lang="en-US" sz="1600" b="1" dirty="0">
                <a:latin typeface="Calibri (Body)"/>
                <a:cs typeface="Times" panose="02020603050405020304" pitchFamily="18" charset="0"/>
              </a:rPr>
              <a:t>Constant / increasing </a:t>
            </a:r>
            <a:r>
              <a:rPr lang="en-US" sz="1600" b="1" i="1" dirty="0">
                <a:latin typeface="Calibri (Body)"/>
                <a:cs typeface="Times" panose="02020603050405020304" pitchFamily="18" charset="0"/>
              </a:rPr>
              <a:t>f</a:t>
            </a:r>
            <a:r>
              <a:rPr lang="en-US" sz="1600" b="1" i="1" baseline="-25000" dirty="0">
                <a:latin typeface="Calibri (Body)"/>
                <a:cs typeface="Times" panose="02020603050405020304" pitchFamily="18" charset="0"/>
              </a:rPr>
              <a:t>max</a:t>
            </a:r>
            <a:r>
              <a:rPr lang="en-US" sz="1600" b="1" dirty="0">
                <a:latin typeface="Calibri (Body)"/>
                <a:cs typeface="Times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4EE1A3-9509-4CCA-89D7-B26E0A585C0D}"/>
              </a:ext>
            </a:extLst>
          </p:cNvPr>
          <p:cNvSpPr txBox="1"/>
          <p:nvPr/>
        </p:nvSpPr>
        <p:spPr>
          <a:xfrm>
            <a:off x="1621411" y="1314454"/>
            <a:ext cx="18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 (Body)"/>
                <a:cs typeface="Times" panose="02020603050405020304" pitchFamily="18" charset="0"/>
              </a:rPr>
              <a:t>Balanced </a:t>
            </a:r>
            <a:r>
              <a:rPr lang="en-US" b="1" i="1" dirty="0">
                <a:latin typeface="Calibri (Body)"/>
                <a:cs typeface="Times" panose="02020603050405020304" pitchFamily="18" charset="0"/>
              </a:rPr>
              <a:t>f</a:t>
            </a:r>
            <a:r>
              <a:rPr lang="en-US" b="1" i="1" baseline="-25000" dirty="0">
                <a:latin typeface="Calibri (Body)"/>
                <a:cs typeface="Calibri" panose="020F0502020204030204" pitchFamily="34" charset="0"/>
              </a:rPr>
              <a:t>ꚍ</a:t>
            </a:r>
            <a:r>
              <a:rPr lang="en-US" b="1" dirty="0">
                <a:latin typeface="Calibri (Body)"/>
                <a:cs typeface="Times" panose="02020603050405020304" pitchFamily="18" charset="0"/>
              </a:rPr>
              <a:t> , </a:t>
            </a:r>
            <a:r>
              <a:rPr lang="en-US" b="1" i="1" dirty="0">
                <a:latin typeface="Calibri (Body)"/>
                <a:cs typeface="Times" panose="02020603050405020304" pitchFamily="18" charset="0"/>
              </a:rPr>
              <a:t>f</a:t>
            </a:r>
            <a:r>
              <a:rPr lang="en-US" b="1" i="1" baseline="-25000" dirty="0">
                <a:latin typeface="Calibri (Body)"/>
                <a:cs typeface="Times" panose="02020603050405020304" pitchFamily="18" charset="0"/>
              </a:rPr>
              <a:t>max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BBB02-80E9-4F80-80A6-1ACA9A72E5F5}"/>
              </a:ext>
            </a:extLst>
          </p:cNvPr>
          <p:cNvSpPr txBox="1"/>
          <p:nvPr/>
        </p:nvSpPr>
        <p:spPr>
          <a:xfrm>
            <a:off x="3244482" y="4824905"/>
            <a:ext cx="235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(Body)"/>
                <a:cs typeface="Times" panose="02020603050405020304" pitchFamily="18" charset="0"/>
              </a:rPr>
              <a:t>Maintained </a:t>
            </a:r>
            <a:r>
              <a:rPr lang="en-US" sz="1600" b="1" i="1" dirty="0">
                <a:latin typeface="Calibri (Body)"/>
                <a:cs typeface="Times" panose="02020603050405020304" pitchFamily="18" charset="0"/>
              </a:rPr>
              <a:t>R</a:t>
            </a:r>
            <a:r>
              <a:rPr lang="en-US" sz="1600" b="1" i="1" baseline="-25000" dirty="0">
                <a:latin typeface="Calibri (Body)"/>
                <a:cs typeface="Times" panose="02020603050405020304" pitchFamily="18" charset="0"/>
              </a:rPr>
              <a:t>G</a:t>
            </a:r>
            <a:r>
              <a:rPr lang="en-US" sz="1600" b="1" baseline="-25000" dirty="0">
                <a:latin typeface="Calibri (Body)"/>
                <a:cs typeface="Times" panose="02020603050405020304" pitchFamily="18" charset="0"/>
              </a:rPr>
              <a:t> </a:t>
            </a:r>
            <a:r>
              <a:rPr lang="en-US" sz="1600" b="1" dirty="0">
                <a:latin typeface="Calibri (Body)"/>
                <a:cs typeface="Times" panose="02020603050405020304" pitchFamily="18" charset="0"/>
              </a:rPr>
              <a:t>≤ 10 </a:t>
            </a:r>
            <a:r>
              <a:rPr lang="el-GR" sz="1600" b="1" dirty="0">
                <a:latin typeface="Calibri (Body)"/>
                <a:cs typeface="Times" panose="02020603050405020304" pitchFamily="18" charset="0"/>
              </a:rPr>
              <a:t>Ω</a:t>
            </a:r>
            <a:r>
              <a:rPr lang="en-US" sz="1600" b="1" dirty="0">
                <a:latin typeface="Calibri (Body)"/>
                <a:cs typeface="Times" panose="02020603050405020304" pitchFamily="18" charset="0"/>
              </a:rPr>
              <a:t> </a:t>
            </a:r>
            <a:endParaRPr lang="en-US" sz="1600" b="1" i="1" baseline="-25000" dirty="0">
              <a:latin typeface="Calibri (Body)"/>
              <a:cs typeface="Times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317C66-94F9-4757-B250-B0288638EA0F}"/>
              </a:ext>
            </a:extLst>
          </p:cNvPr>
          <p:cNvCxnSpPr>
            <a:cxnSpLocks/>
          </p:cNvCxnSpPr>
          <p:nvPr/>
        </p:nvCxnSpPr>
        <p:spPr>
          <a:xfrm flipV="1">
            <a:off x="2130458" y="1725343"/>
            <a:ext cx="2941163" cy="421019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AFA856-9EE6-4BDC-8FDF-B99C0FD7DC88}"/>
              </a:ext>
            </a:extLst>
          </p:cNvPr>
          <p:cNvSpPr txBox="1"/>
          <p:nvPr/>
        </p:nvSpPr>
        <p:spPr>
          <a:xfrm>
            <a:off x="7463753" y="1290797"/>
            <a:ext cx="331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 (Body)"/>
                <a:cs typeface="Times" panose="02020603050405020304" pitchFamily="18" charset="0"/>
              </a:rPr>
              <a:t>Extremely high </a:t>
            </a:r>
            <a:r>
              <a:rPr lang="en-US" sz="1600" b="1" i="1" dirty="0">
                <a:latin typeface="Calibri (Body)"/>
                <a:cs typeface="Times" panose="02020603050405020304" pitchFamily="18" charset="0"/>
              </a:rPr>
              <a:t>C</a:t>
            </a:r>
            <a:r>
              <a:rPr lang="en-US" sz="1600" b="1" i="1" baseline="-25000" dirty="0">
                <a:latin typeface="Calibri (Body)"/>
                <a:cs typeface="Times" panose="02020603050405020304" pitchFamily="18" charset="0"/>
              </a:rPr>
              <a:t>GS</a:t>
            </a:r>
            <a:r>
              <a:rPr lang="en-US" sz="1600" b="1" dirty="0">
                <a:latin typeface="Calibri (Body)"/>
                <a:cs typeface="Times" panose="02020603050405020304" pitchFamily="18" charset="0"/>
              </a:rPr>
              <a:t> ≈ 0.9 </a:t>
            </a:r>
            <a:r>
              <a:rPr lang="en-US" sz="1600" b="1" dirty="0" err="1">
                <a:latin typeface="Calibri (Body)"/>
                <a:cs typeface="Times" panose="02020603050405020304" pitchFamily="18" charset="0"/>
              </a:rPr>
              <a:t>fF</a:t>
            </a:r>
            <a:r>
              <a:rPr lang="en-US" sz="1600" b="1" dirty="0">
                <a:latin typeface="Calibri (Body)"/>
                <a:cs typeface="Times" panose="02020603050405020304" pitchFamily="18" charset="0"/>
              </a:rPr>
              <a:t>/µm</a:t>
            </a:r>
            <a:endParaRPr lang="en-US" sz="1600" b="1" i="1" baseline="-25000" dirty="0">
              <a:latin typeface="Calibri (Body)"/>
              <a:cs typeface="Times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E4FF0-3346-408A-AB47-A5BBACA45EED}"/>
              </a:ext>
            </a:extLst>
          </p:cNvPr>
          <p:cNvSpPr txBox="1"/>
          <p:nvPr/>
        </p:nvSpPr>
        <p:spPr>
          <a:xfrm>
            <a:off x="8472421" y="2373796"/>
            <a:ext cx="2307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 (Body)"/>
                <a:cs typeface="Times" panose="02020603050405020304" pitchFamily="18" charset="0"/>
              </a:rPr>
              <a:t>High </a:t>
            </a:r>
            <a:r>
              <a:rPr lang="en-US" sz="1600" b="1" i="1" dirty="0">
                <a:solidFill>
                  <a:srgbClr val="FF0000"/>
                </a:solidFill>
                <a:latin typeface="Calibri (Body)"/>
                <a:cs typeface="Times" panose="02020603050405020304" pitchFamily="18" charset="0"/>
              </a:rPr>
              <a:t>C</a:t>
            </a:r>
            <a:r>
              <a:rPr lang="en-US" sz="1600" b="1" i="1" baseline="-25000" dirty="0">
                <a:solidFill>
                  <a:srgbClr val="FF0000"/>
                </a:solidFill>
                <a:latin typeface="Calibri (Body)"/>
                <a:cs typeface="Times" panose="02020603050405020304" pitchFamily="18" charset="0"/>
              </a:rPr>
              <a:t>GD</a:t>
            </a:r>
            <a:r>
              <a:rPr lang="en-US" sz="1600" b="1" dirty="0">
                <a:solidFill>
                  <a:srgbClr val="FF0000"/>
                </a:solidFill>
                <a:latin typeface="Calibri (Body)"/>
                <a:cs typeface="Times" panose="02020603050405020304" pitchFamily="18" charset="0"/>
              </a:rPr>
              <a:t> ≈ 0.4 </a:t>
            </a:r>
            <a:r>
              <a:rPr lang="en-US" sz="1600" b="1" dirty="0" err="1">
                <a:solidFill>
                  <a:srgbClr val="FF0000"/>
                </a:solidFill>
                <a:latin typeface="Calibri (Body)"/>
                <a:cs typeface="Times" panose="02020603050405020304" pitchFamily="18" charset="0"/>
              </a:rPr>
              <a:t>fF</a:t>
            </a:r>
            <a:r>
              <a:rPr lang="en-US" sz="1600" b="1" dirty="0">
                <a:solidFill>
                  <a:srgbClr val="FF0000"/>
                </a:solidFill>
                <a:latin typeface="Calibri (Body)"/>
                <a:cs typeface="Times" panose="02020603050405020304" pitchFamily="18" charset="0"/>
              </a:rPr>
              <a:t>/µm</a:t>
            </a:r>
            <a:endParaRPr lang="en-US" sz="1600" b="1" i="1" baseline="-25000" dirty="0">
              <a:solidFill>
                <a:srgbClr val="FF0000"/>
              </a:solidFill>
              <a:latin typeface="Calibri (Body)"/>
              <a:cs typeface="Times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E13761-9C06-4D7D-AD7B-C17A99F81B7D}"/>
              </a:ext>
            </a:extLst>
          </p:cNvPr>
          <p:cNvSpPr txBox="1"/>
          <p:nvPr/>
        </p:nvSpPr>
        <p:spPr>
          <a:xfrm>
            <a:off x="7463753" y="4144461"/>
            <a:ext cx="3069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 (Body)"/>
                <a:cs typeface="Times" panose="02020603050405020304" pitchFamily="18" charset="0"/>
              </a:rPr>
              <a:t>High peak </a:t>
            </a:r>
            <a:r>
              <a:rPr lang="en-US" sz="1600" b="1" i="1" dirty="0" err="1">
                <a:latin typeface="Calibri (Body)"/>
                <a:cs typeface="Times" panose="02020603050405020304" pitchFamily="18" charset="0"/>
              </a:rPr>
              <a:t>g</a:t>
            </a:r>
            <a:r>
              <a:rPr lang="en-US" sz="1600" b="1" i="1" baseline="-25000" dirty="0" err="1">
                <a:latin typeface="Calibri (Body)"/>
                <a:cs typeface="Times" panose="02020603050405020304" pitchFamily="18" charset="0"/>
              </a:rPr>
              <a:t>m,e</a:t>
            </a:r>
            <a:r>
              <a:rPr lang="en-US" sz="1600" b="1" i="1" baseline="-25000" dirty="0">
                <a:latin typeface="Calibri (Body)"/>
                <a:cs typeface="Times" panose="02020603050405020304" pitchFamily="18" charset="0"/>
              </a:rPr>
              <a:t> </a:t>
            </a:r>
            <a:r>
              <a:rPr lang="en-US" sz="1600" b="1" dirty="0">
                <a:latin typeface="Calibri (Body)"/>
                <a:cs typeface="Times" panose="02020603050405020304" pitchFamily="18" charset="0"/>
              </a:rPr>
              <a:t>≈ 2.9 mS/µm</a:t>
            </a:r>
            <a:endParaRPr lang="en-US" sz="1600" b="1" i="1" baseline="-25000" dirty="0">
              <a:latin typeface="Calibri (Body)"/>
              <a:cs typeface="Times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82E440-375A-4F70-A198-2D42B99C0F11}"/>
              </a:ext>
            </a:extLst>
          </p:cNvPr>
          <p:cNvSpPr txBox="1"/>
          <p:nvPr/>
        </p:nvSpPr>
        <p:spPr>
          <a:xfrm>
            <a:off x="7816791" y="5793812"/>
            <a:ext cx="291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 (Body)"/>
                <a:cs typeface="Times" panose="02020603050405020304" pitchFamily="18" charset="0"/>
              </a:rPr>
              <a:t>Excellent </a:t>
            </a:r>
            <a:r>
              <a:rPr lang="en-US" b="1" i="1" dirty="0" err="1">
                <a:solidFill>
                  <a:srgbClr val="0000FF"/>
                </a:solidFill>
                <a:latin typeface="Calibri (Body)"/>
                <a:cs typeface="Times" panose="02020603050405020304" pitchFamily="18" charset="0"/>
              </a:rPr>
              <a:t>g</a:t>
            </a:r>
            <a:r>
              <a:rPr lang="en-US" b="1" i="1" baseline="-25000" dirty="0" err="1">
                <a:solidFill>
                  <a:srgbClr val="0000FF"/>
                </a:solidFill>
                <a:latin typeface="Calibri (Body)"/>
                <a:cs typeface="Times" panose="02020603050405020304" pitchFamily="18" charset="0"/>
              </a:rPr>
              <a:t>ds,e</a:t>
            </a:r>
            <a:r>
              <a:rPr lang="en-US" b="1" i="1" baseline="-25000" dirty="0">
                <a:solidFill>
                  <a:srgbClr val="0000FF"/>
                </a:solidFill>
                <a:latin typeface="Calibri (Body)"/>
                <a:cs typeface="Times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alibri (Body)"/>
                <a:cs typeface="Times" panose="02020603050405020304" pitchFamily="18" charset="0"/>
              </a:rPr>
              <a:t>≈ 0.2 mS/µm</a:t>
            </a:r>
            <a:endParaRPr lang="en-US" b="1" i="1" baseline="-25000" dirty="0">
              <a:solidFill>
                <a:srgbClr val="0000FF"/>
              </a:solidFill>
              <a:latin typeface="Calibri (Body)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32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5" y="681038"/>
            <a:ext cx="11428512" cy="72614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HEMT / MOS-HEMT State-of-the-Art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B88127C-0299-4214-B838-DCE233B6F8C9}"/>
              </a:ext>
            </a:extLst>
          </p:cNvPr>
          <p:cNvGraphicFramePr>
            <a:graphicFrameLocks noGrp="1"/>
          </p:cNvGraphicFramePr>
          <p:nvPr/>
        </p:nvGraphicFramePr>
        <p:xfrm>
          <a:off x="657497" y="1407187"/>
          <a:ext cx="10877006" cy="521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858">
                  <a:extLst>
                    <a:ext uri="{9D8B030D-6E8A-4147-A177-3AD203B41FA5}">
                      <a16:colId xmlns:a16="http://schemas.microsoft.com/office/drawing/2014/main" val="2668074209"/>
                    </a:ext>
                  </a:extLst>
                </a:gridCol>
                <a:gridCol w="1553858">
                  <a:extLst>
                    <a:ext uri="{9D8B030D-6E8A-4147-A177-3AD203B41FA5}">
                      <a16:colId xmlns:a16="http://schemas.microsoft.com/office/drawing/2014/main" val="4074875868"/>
                    </a:ext>
                  </a:extLst>
                </a:gridCol>
                <a:gridCol w="1553858">
                  <a:extLst>
                    <a:ext uri="{9D8B030D-6E8A-4147-A177-3AD203B41FA5}">
                      <a16:colId xmlns:a16="http://schemas.microsoft.com/office/drawing/2014/main" val="459030258"/>
                    </a:ext>
                  </a:extLst>
                </a:gridCol>
                <a:gridCol w="1553858">
                  <a:extLst>
                    <a:ext uri="{9D8B030D-6E8A-4147-A177-3AD203B41FA5}">
                      <a16:colId xmlns:a16="http://schemas.microsoft.com/office/drawing/2014/main" val="448056886"/>
                    </a:ext>
                  </a:extLst>
                </a:gridCol>
                <a:gridCol w="1553858">
                  <a:extLst>
                    <a:ext uri="{9D8B030D-6E8A-4147-A177-3AD203B41FA5}">
                      <a16:colId xmlns:a16="http://schemas.microsoft.com/office/drawing/2014/main" val="714619231"/>
                    </a:ext>
                  </a:extLst>
                </a:gridCol>
                <a:gridCol w="1553858">
                  <a:extLst>
                    <a:ext uri="{9D8B030D-6E8A-4147-A177-3AD203B41FA5}">
                      <a16:colId xmlns:a16="http://schemas.microsoft.com/office/drawing/2014/main" val="2758110809"/>
                    </a:ext>
                  </a:extLst>
                </a:gridCol>
                <a:gridCol w="1553858">
                  <a:extLst>
                    <a:ext uri="{9D8B030D-6E8A-4147-A177-3AD203B41FA5}">
                      <a16:colId xmlns:a16="http://schemas.microsoft.com/office/drawing/2014/main" val="3397178601"/>
                    </a:ext>
                  </a:extLst>
                </a:gridCol>
              </a:tblGrid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Institution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Device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en-US" sz="2000" i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(mS/µm)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000" i="1" baseline="-250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(GHz)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000" i="1" baseline="-25000" dirty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2000" i="0" baseline="0" dirty="0">
                          <a:solidFill>
                            <a:schemeClr val="tx1"/>
                          </a:solidFill>
                        </a:rPr>
                        <a:t> (GHz)</a:t>
                      </a:r>
                      <a:endParaRPr lang="en-US" sz="2000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√(</a:t>
                      </a:r>
                      <a:r>
                        <a:rPr lang="en-US" sz="2000" i="1" dirty="0" err="1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000" i="1" baseline="-25000" dirty="0" err="1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i="0" baseline="0" dirty="0" err="1">
                          <a:solidFill>
                            <a:schemeClr val="tx1"/>
                          </a:solidFill>
                        </a:rPr>
                        <a:t>•</a:t>
                      </a:r>
                      <a:r>
                        <a:rPr lang="en-US" sz="2000" i="1" dirty="0" err="1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000" i="1" baseline="-25000" dirty="0" err="1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2000" i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966292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Teledyne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2011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2.75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688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742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774318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Tokyo Tech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2.1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710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478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583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075659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NGC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2015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3.1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610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1500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957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315219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NTT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2.8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703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820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759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423494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Fraunhaufer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MOS-HEMT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2.4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275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640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420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824854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UCSB Gen. 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MOS-HEMT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357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410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383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353685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UCSB Gen. 1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MOS-HEMT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2.3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511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256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361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302956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UCSB Gen. 2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MOS-HEMT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356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403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379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706993"/>
                  </a:ext>
                </a:extLst>
              </a:tr>
              <a:tr h="521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UCSB Gen. 3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MOS-HEMT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2.9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406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562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477</a:t>
                      </a:r>
                    </a:p>
                  </a:txBody>
                  <a:tcPr marL="128571" marR="128571" marT="64285" marB="6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225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87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5" y="681038"/>
            <a:ext cx="11428512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MOS-HEMT Future Work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39</a:t>
            </a:fld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4EC9AFF-33D6-4078-B76F-5E980E2A1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74" y="1407265"/>
            <a:ext cx="11861452" cy="2354030"/>
          </a:xfrm>
        </p:spPr>
        <p:txBody>
          <a:bodyPr>
            <a:norm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Peak </a:t>
            </a:r>
            <a:r>
              <a:rPr lang="en-US" sz="2400" i="1" dirty="0">
                <a:latin typeface="Calibri" pitchFamily="34" charset="0"/>
              </a:rPr>
              <a:t>f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ꚍ</a:t>
            </a:r>
            <a:r>
              <a:rPr lang="en-US" sz="2400" dirty="0">
                <a:latin typeface="Calibri" pitchFamily="34" charset="0"/>
              </a:rPr>
              <a:t> severely limited by large </a:t>
            </a:r>
            <a:r>
              <a:rPr lang="en-US" sz="2400" i="1" dirty="0" err="1">
                <a:latin typeface="Calibri" pitchFamily="34" charset="0"/>
              </a:rPr>
              <a:t>C</a:t>
            </a:r>
            <a:r>
              <a:rPr lang="en-US" sz="2400" i="1" baseline="-25000" dirty="0" err="1">
                <a:latin typeface="Calibri" pitchFamily="34" charset="0"/>
              </a:rPr>
              <a:t>GS,p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 need a self-aligned process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Peak </a:t>
            </a:r>
            <a:r>
              <a:rPr lang="en-US" sz="2400" i="1" dirty="0">
                <a:latin typeface="Calibri" pitchFamily="34" charset="0"/>
                <a:sym typeface="Wingdings" panose="05000000000000000000" pitchFamily="2" charset="2"/>
              </a:rPr>
              <a:t>f</a:t>
            </a:r>
            <a:r>
              <a:rPr lang="en-US" sz="2400" i="1" baseline="-25000" dirty="0">
                <a:latin typeface="Calibri" pitchFamily="34" charset="0"/>
                <a:sym typeface="Wingdings" panose="05000000000000000000" pitchFamily="2" charset="2"/>
              </a:rPr>
              <a:t>max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limited by large </a:t>
            </a:r>
            <a:r>
              <a:rPr lang="en-US" sz="2400" i="1" dirty="0">
                <a:latin typeface="Calibri" pitchFamily="34" charset="0"/>
                <a:sym typeface="Wingdings" panose="05000000000000000000" pitchFamily="2" charset="2"/>
              </a:rPr>
              <a:t>R</a:t>
            </a:r>
            <a:r>
              <a:rPr lang="en-US" sz="2400" i="1" baseline="-25000" dirty="0">
                <a:latin typeface="Calibri" pitchFamily="34" charset="0"/>
                <a:sym typeface="Wingdings" panose="05000000000000000000" pitchFamily="2" charset="2"/>
              </a:rPr>
              <a:t>G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(poor yield &amp; reproducibility)  improve T-Gate process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Develop  &gt; 1 x 10</a:t>
            </a:r>
            <a:r>
              <a:rPr lang="en-US" sz="2400" baseline="30000" dirty="0">
                <a:latin typeface="Calibri" pitchFamily="34" charset="0"/>
                <a:sym typeface="Wingdings" panose="05000000000000000000" pitchFamily="2" charset="2"/>
              </a:rPr>
              <a:t>19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cm</a:t>
            </a:r>
            <a:r>
              <a:rPr lang="en-US" sz="2400" baseline="30000" dirty="0">
                <a:latin typeface="Calibri" pitchFamily="34" charset="0"/>
                <a:sym typeface="Wingdings" panose="05000000000000000000" pitchFamily="2" charset="2"/>
              </a:rPr>
              <a:t>-3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 In</a:t>
            </a:r>
            <a:r>
              <a:rPr lang="en-US" sz="2400" baseline="-25000" dirty="0">
                <a:latin typeface="Calibri" pitchFamily="34" charset="0"/>
                <a:sym typeface="Wingdings" panose="05000000000000000000" pitchFamily="2" charset="2"/>
              </a:rPr>
              <a:t>0.52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Al</a:t>
            </a:r>
            <a:r>
              <a:rPr lang="en-US" sz="2400" baseline="-25000" dirty="0">
                <a:latin typeface="Calibri" pitchFamily="34" charset="0"/>
                <a:sym typeface="Wingdings" panose="05000000000000000000" pitchFamily="2" charset="2"/>
              </a:rPr>
              <a:t>0.48</a:t>
            </a: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As for link region top barrier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sym typeface="Wingdings" panose="05000000000000000000" pitchFamily="2" charset="2"/>
              </a:rPr>
              <a:t>Elegantly *hopefully* solved in one simple process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3333490"/>
            <a:ext cx="9083040" cy="33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HEMT Motivation – Reduce Noise Figure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6BD6EE0-2DFD-4001-A21D-9DC8764C4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34718"/>
            <a:ext cx="4684336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indent="-457200" defTabSz="804863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2:1 to 4:1 increase in f</a:t>
            </a:r>
            <a:r>
              <a:rPr lang="en-US" sz="2800" i="1" baseline="-250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 :</a:t>
            </a:r>
          </a:p>
          <a:p>
            <a:pPr marL="914400" lvl="1" indent="-457200" defTabSz="804863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Improved noise</a:t>
            </a:r>
          </a:p>
          <a:p>
            <a:pPr marL="914400" lvl="1" indent="-457200" defTabSz="804863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Less required transmit power</a:t>
            </a:r>
          </a:p>
          <a:p>
            <a:pPr marL="914400" lvl="1" indent="-457200" defTabSz="804863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Smaller PAs, less DC power</a:t>
            </a:r>
            <a:endParaRPr lang="en-US" sz="2800" i="1" dirty="0">
              <a:solidFill>
                <a:srgbClr val="000000"/>
              </a:solidFill>
              <a:latin typeface="Calibri" pitchFamily="34" charset="0"/>
            </a:endParaRPr>
          </a:p>
          <a:p>
            <a:pPr marL="457200" indent="-457200" defTabSz="804863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Or higher-frequency systems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8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0849066-0DDA-429E-A59A-9DB2E7FF6E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0925" y="1407187"/>
          <a:ext cx="7331075" cy="468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KGPlot" r:id="rId3" imgW="5143320" imgH="3289320" progId="KGraph_Plot">
                  <p:embed/>
                </p:oleObj>
              </mc:Choice>
              <mc:Fallback>
                <p:oleObj name="KGPlot" r:id="rId3" imgW="5143320" imgH="3289320" progId="KGraph_Plo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0849066-0DDA-429E-A59A-9DB2E7FF6E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1407187"/>
                        <a:ext cx="7331075" cy="468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633F4D7-8AFE-441E-A3AE-13FC678F4C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2000811"/>
          <a:ext cx="3660942" cy="189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5" imgW="2311200" imgH="1193760" progId="Equation.DSMT4">
                  <p:embed/>
                </p:oleObj>
              </mc:Choice>
              <mc:Fallback>
                <p:oleObj name="Equation" r:id="rId5" imgW="2311200" imgH="11937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633F4D7-8AFE-441E-A3AE-13FC678F4C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000811"/>
                        <a:ext cx="3660942" cy="1892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0D4F8-8CA0-4CD7-A04D-F232BA47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19AAF-D4BF-422B-9797-6D64E619BB41}"/>
              </a:ext>
            </a:extLst>
          </p:cNvPr>
          <p:cNvSpPr txBox="1"/>
          <p:nvPr/>
        </p:nvSpPr>
        <p:spPr>
          <a:xfrm>
            <a:off x="9818052" y="5728454"/>
            <a:ext cx="2474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Reprinted with permission of Mark Rodwell</a:t>
            </a:r>
          </a:p>
        </p:txBody>
      </p:sp>
    </p:spTree>
    <p:extLst>
      <p:ext uri="{BB962C8B-B14F-4D97-AF65-F5344CB8AC3E}">
        <p14:creationId xmlns:p14="http://schemas.microsoft.com/office/powerpoint/2010/main" val="3502396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40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76DCC7-4F15-403D-B2FD-33ECD621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5" y="681038"/>
            <a:ext cx="11428512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MOS-HEMT Future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36352"/>
            <a:ext cx="685800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7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87ECF3-486A-4E35-B899-64BAFA15B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4799" y="1407187"/>
            <a:ext cx="4094123" cy="5314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Advantages</a:t>
            </a:r>
          </a:p>
          <a:p>
            <a:pPr>
              <a:buClr>
                <a:srgbClr val="FF0000"/>
              </a:buClr>
            </a:pPr>
            <a:r>
              <a:rPr lang="en-US" sz="2400" dirty="0"/>
              <a:t>Larger T-Gate aperture</a:t>
            </a:r>
          </a:p>
          <a:p>
            <a:pPr>
              <a:buClr>
                <a:srgbClr val="FF0000"/>
              </a:buClr>
            </a:pPr>
            <a:r>
              <a:rPr lang="en-US" sz="2400" dirty="0"/>
              <a:t>Improved RG</a:t>
            </a:r>
          </a:p>
          <a:p>
            <a:pPr>
              <a:buClr>
                <a:srgbClr val="FF0000"/>
              </a:buClr>
            </a:pPr>
            <a:r>
              <a:rPr lang="en-US" sz="2400" dirty="0"/>
              <a:t>Self-aligned Gate-Recess and T-Gate foot</a:t>
            </a:r>
          </a:p>
          <a:p>
            <a:pPr>
              <a:buClr>
                <a:srgbClr val="FF0000"/>
              </a:buClr>
            </a:pPr>
            <a:r>
              <a:rPr lang="en-US" sz="2400" dirty="0"/>
              <a:t>Self-aligned </a:t>
            </a:r>
            <a:r>
              <a:rPr lang="en-US" sz="2400" dirty="0" err="1"/>
              <a:t>ohmics</a:t>
            </a:r>
            <a:r>
              <a:rPr lang="en-US" sz="2400" dirty="0"/>
              <a:t> possible</a:t>
            </a:r>
          </a:p>
          <a:p>
            <a:pPr marL="0" indent="0">
              <a:buNone/>
            </a:pPr>
            <a:r>
              <a:rPr lang="en-US" b="1" u="sng" dirty="0"/>
              <a:t>Disadvantages </a:t>
            </a:r>
          </a:p>
          <a:p>
            <a:pPr>
              <a:buClr>
                <a:srgbClr val="FF0000"/>
              </a:buClr>
            </a:pPr>
            <a:r>
              <a:rPr lang="en-US" sz="2400" dirty="0"/>
              <a:t>Etching (dry &amp; wet) in critical regions</a:t>
            </a:r>
          </a:p>
          <a:p>
            <a:pPr>
              <a:buClr>
                <a:srgbClr val="FF0000"/>
              </a:buClr>
            </a:pPr>
            <a:r>
              <a:rPr lang="en-US" sz="2400" dirty="0"/>
              <a:t>Topography on wafer before critical dimension definition</a:t>
            </a:r>
          </a:p>
          <a:p>
            <a:pPr>
              <a:buClr>
                <a:srgbClr val="FF0000"/>
              </a:buClr>
            </a:pPr>
            <a:r>
              <a:rPr lang="en-US" sz="2400" dirty="0"/>
              <a:t>Regrowth 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41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76DCC7-4F15-403D-B2FD-33ECD621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5" y="681038"/>
            <a:ext cx="11428512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MOS-HEMT Future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61" y="1611869"/>
            <a:ext cx="685800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17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7261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Noise Figure / Measure Considerations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3798D-80FC-43D3-BE33-F0EA7743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5</a:t>
            </a:fld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7CD9771-42C5-4330-A84B-4265B83A5033}"/>
              </a:ext>
            </a:extLst>
          </p:cNvPr>
          <p:cNvSpPr/>
          <p:nvPr/>
        </p:nvSpPr>
        <p:spPr>
          <a:xfrm rot="5400000">
            <a:off x="1612248" y="2464151"/>
            <a:ext cx="1036320" cy="893379"/>
          </a:xfrm>
          <a:prstGeom prst="triangl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29D60A4-2892-45CD-88BE-9CBDA040B3E2}"/>
              </a:ext>
            </a:extLst>
          </p:cNvPr>
          <p:cNvSpPr/>
          <p:nvPr/>
        </p:nvSpPr>
        <p:spPr>
          <a:xfrm rot="5400000">
            <a:off x="4028875" y="2464152"/>
            <a:ext cx="1036320" cy="89337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CCFC467-2A83-49CA-9873-271C4F0039D2}"/>
              </a:ext>
            </a:extLst>
          </p:cNvPr>
          <p:cNvSpPr/>
          <p:nvPr/>
        </p:nvSpPr>
        <p:spPr>
          <a:xfrm rot="5400000">
            <a:off x="6445502" y="2464152"/>
            <a:ext cx="1036320" cy="89337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784BC19-5D51-4112-91AB-8BED7DA894B5}"/>
              </a:ext>
            </a:extLst>
          </p:cNvPr>
          <p:cNvSpPr/>
          <p:nvPr/>
        </p:nvSpPr>
        <p:spPr>
          <a:xfrm rot="5400000">
            <a:off x="8862130" y="2464152"/>
            <a:ext cx="1036320" cy="89337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4830DA-154C-4DD8-9270-86ADF2BEF510}"/>
              </a:ext>
            </a:extLst>
          </p:cNvPr>
          <p:cNvCxnSpPr>
            <a:stCxn id="4" idx="0"/>
            <a:endCxn id="6" idx="3"/>
          </p:cNvCxnSpPr>
          <p:nvPr/>
        </p:nvCxnSpPr>
        <p:spPr>
          <a:xfrm>
            <a:off x="2577098" y="2910841"/>
            <a:ext cx="152324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D51FC3-CDAA-41E9-8293-809B1792D1F4}"/>
              </a:ext>
            </a:extLst>
          </p:cNvPr>
          <p:cNvCxnSpPr/>
          <p:nvPr/>
        </p:nvCxnSpPr>
        <p:spPr>
          <a:xfrm>
            <a:off x="4993724" y="2910839"/>
            <a:ext cx="152324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14B329-7AA5-40A5-8E31-D15E71E5DC4C}"/>
              </a:ext>
            </a:extLst>
          </p:cNvPr>
          <p:cNvCxnSpPr/>
          <p:nvPr/>
        </p:nvCxnSpPr>
        <p:spPr>
          <a:xfrm>
            <a:off x="7410352" y="2910839"/>
            <a:ext cx="152324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ECFCD5-7B8A-4027-BE1D-32A1A06DA6F1}"/>
              </a:ext>
            </a:extLst>
          </p:cNvPr>
          <p:cNvCxnSpPr/>
          <p:nvPr/>
        </p:nvCxnSpPr>
        <p:spPr>
          <a:xfrm>
            <a:off x="9826980" y="2910839"/>
            <a:ext cx="152324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A7F9FB-118D-4B76-BECD-62C39644862A}"/>
              </a:ext>
            </a:extLst>
          </p:cNvPr>
          <p:cNvCxnSpPr>
            <a:stCxn id="4" idx="3"/>
          </p:cNvCxnSpPr>
          <p:nvPr/>
        </p:nvCxnSpPr>
        <p:spPr>
          <a:xfrm flipH="1" flipV="1">
            <a:off x="1053850" y="2910839"/>
            <a:ext cx="629869" cy="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2DE13E-CC3F-47A9-B32E-7B9D5AF966BF}"/>
              </a:ext>
            </a:extLst>
          </p:cNvPr>
          <p:cNvCxnSpPr>
            <a:cxnSpLocks/>
          </p:cNvCxnSpPr>
          <p:nvPr/>
        </p:nvCxnSpPr>
        <p:spPr>
          <a:xfrm>
            <a:off x="1053848" y="2499359"/>
            <a:ext cx="1" cy="4114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4F1985F-6F99-456E-88B4-F1A283375DAB}"/>
              </a:ext>
            </a:extLst>
          </p:cNvPr>
          <p:cNvSpPr/>
          <p:nvPr/>
        </p:nvSpPr>
        <p:spPr>
          <a:xfrm>
            <a:off x="10456848" y="2359370"/>
            <a:ext cx="1102937" cy="1102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Signal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E761E1-82E7-428E-BA9F-B57D82F43854}"/>
              </a:ext>
            </a:extLst>
          </p:cNvPr>
          <p:cNvSpPr txBox="1"/>
          <p:nvPr/>
        </p:nvSpPr>
        <p:spPr>
          <a:xfrm>
            <a:off x="1688018" y="2726172"/>
            <a:ext cx="62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3DB6D9-56E2-418D-B8BF-AD28D3793B57}"/>
              </a:ext>
            </a:extLst>
          </p:cNvPr>
          <p:cNvSpPr txBox="1"/>
          <p:nvPr/>
        </p:nvSpPr>
        <p:spPr>
          <a:xfrm>
            <a:off x="4113794" y="2726172"/>
            <a:ext cx="62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A0D2E9-142A-4BA6-81D7-DEA9D93D55EB}"/>
              </a:ext>
            </a:extLst>
          </p:cNvPr>
          <p:cNvSpPr txBox="1"/>
          <p:nvPr/>
        </p:nvSpPr>
        <p:spPr>
          <a:xfrm>
            <a:off x="6516973" y="2726172"/>
            <a:ext cx="62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681B9B-660B-461A-8F34-D433AED0BF66}"/>
              </a:ext>
            </a:extLst>
          </p:cNvPr>
          <p:cNvSpPr txBox="1"/>
          <p:nvPr/>
        </p:nvSpPr>
        <p:spPr>
          <a:xfrm>
            <a:off x="8957374" y="2726172"/>
            <a:ext cx="62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93DF36-9777-4D49-A43A-677C2F4D9E3F}"/>
              </a:ext>
            </a:extLst>
          </p:cNvPr>
          <p:cNvSpPr txBox="1"/>
          <p:nvPr/>
        </p:nvSpPr>
        <p:spPr>
          <a:xfrm>
            <a:off x="4340136" y="1407187"/>
            <a:ext cx="351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 = Power Amplifier</a:t>
            </a:r>
          </a:p>
          <a:p>
            <a:pPr algn="ctr"/>
            <a:r>
              <a:rPr lang="en-US" sz="2400" dirty="0"/>
              <a:t>LNA = Low Noise Amplifier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CADED7-2B36-411D-A2B0-0BFDD507A7C7}"/>
              </a:ext>
            </a:extLst>
          </p:cNvPr>
          <p:cNvSpPr txBox="1"/>
          <p:nvPr/>
        </p:nvSpPr>
        <p:spPr>
          <a:xfrm>
            <a:off x="362932" y="4960434"/>
            <a:ext cx="11693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Noise of cascaded amplifiers is more important than noise of one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i="1" dirty="0"/>
              <a:t>F</a:t>
            </a:r>
            <a:r>
              <a:rPr lang="en-US" sz="2800" i="1" baseline="-25000" dirty="0"/>
              <a:t>∞</a:t>
            </a:r>
            <a:r>
              <a:rPr lang="en-US" sz="2800" dirty="0"/>
              <a:t> can be big even if </a:t>
            </a:r>
            <a:r>
              <a:rPr lang="en-US" sz="2800" i="1" dirty="0"/>
              <a:t>F</a:t>
            </a:r>
            <a:r>
              <a:rPr lang="en-US" sz="2800" i="1" baseline="-25000" dirty="0"/>
              <a:t>1</a:t>
            </a:r>
            <a:r>
              <a:rPr lang="en-US" sz="2800" dirty="0"/>
              <a:t> is small </a:t>
            </a:r>
            <a:r>
              <a:rPr lang="en-US" sz="2800" dirty="0">
                <a:sym typeface="Wingdings" panose="05000000000000000000" pitchFamily="2" charset="2"/>
              </a:rPr>
              <a:t> cannot forget </a:t>
            </a:r>
            <a:r>
              <a:rPr lang="en-US" sz="2800" i="1" dirty="0">
                <a:sym typeface="Wingdings" panose="05000000000000000000" pitchFamily="2" charset="2"/>
              </a:rPr>
              <a:t>G</a:t>
            </a:r>
            <a:r>
              <a:rPr lang="en-US" sz="2800" i="1" baseline="-25000" dirty="0">
                <a:sym typeface="Wingdings" panose="05000000000000000000" pitchFamily="2" charset="2"/>
              </a:rPr>
              <a:t>1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Cannot forget about </a:t>
            </a:r>
            <a:r>
              <a:rPr lang="en-US" sz="2800" i="1" dirty="0">
                <a:sym typeface="Wingdings" panose="05000000000000000000" pitchFamily="2" charset="2"/>
              </a:rPr>
              <a:t>f</a:t>
            </a:r>
            <a:r>
              <a:rPr lang="en-US" sz="2800" i="1" baseline="-25000" dirty="0">
                <a:sym typeface="Wingdings" panose="05000000000000000000" pitchFamily="2" charset="2"/>
              </a:rPr>
              <a:t>max</a:t>
            </a:r>
            <a:r>
              <a:rPr lang="en-US" sz="2800" dirty="0">
                <a:sym typeface="Wingdings" panose="05000000000000000000" pitchFamily="2" charset="2"/>
              </a:rPr>
              <a:t>  Need balanced </a:t>
            </a:r>
            <a:r>
              <a:rPr lang="en-US" sz="2800" i="1" dirty="0">
                <a:sym typeface="Wingdings" panose="05000000000000000000" pitchFamily="2" charset="2"/>
              </a:rPr>
              <a:t>f</a:t>
            </a:r>
            <a:r>
              <a:rPr lang="en-US" sz="2800" i="1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ꚍ</a:t>
            </a:r>
            <a:r>
              <a:rPr lang="en-US" sz="2800" dirty="0">
                <a:sym typeface="Wingdings" panose="05000000000000000000" pitchFamily="2" charset="2"/>
              </a:rPr>
              <a:t> , </a:t>
            </a:r>
            <a:r>
              <a:rPr lang="en-US" sz="2800" i="1" dirty="0">
                <a:sym typeface="Wingdings" panose="05000000000000000000" pitchFamily="2" charset="2"/>
              </a:rPr>
              <a:t>f</a:t>
            </a:r>
            <a:r>
              <a:rPr lang="en-US" sz="2800" i="1" baseline="-25000" dirty="0">
                <a:sym typeface="Wingdings" panose="05000000000000000000" pitchFamily="2" charset="2"/>
              </a:rPr>
              <a:t>max</a:t>
            </a:r>
            <a:endParaRPr lang="en-US" sz="2800" i="1" baseline="-25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CC5A4-04E8-4A84-B7E3-FD142001CEDF}"/>
              </a:ext>
            </a:extLst>
          </p:cNvPr>
          <p:cNvGrpSpPr/>
          <p:nvPr/>
        </p:nvGrpSpPr>
        <p:grpSpPr>
          <a:xfrm>
            <a:off x="838199" y="2282380"/>
            <a:ext cx="435104" cy="219456"/>
            <a:chOff x="838199" y="2282380"/>
            <a:chExt cx="435104" cy="21945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7158634-FD48-4401-AC28-F42C5EEF8E10}"/>
                </a:ext>
              </a:extLst>
            </p:cNvPr>
            <p:cNvCxnSpPr>
              <a:cxnSpLocks/>
            </p:cNvCxnSpPr>
            <p:nvPr/>
          </p:nvCxnSpPr>
          <p:spPr>
            <a:xfrm>
              <a:off x="838199" y="2284856"/>
              <a:ext cx="215648" cy="21564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ECA4CB6-F7F4-4F3C-9F6C-2E2C4A9AAB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3847" y="2282380"/>
              <a:ext cx="219456" cy="2194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9C960E-3AF6-47BA-B721-7CC61F50A813}"/>
                </a:ext>
              </a:extLst>
            </p:cNvPr>
            <p:cNvCxnSpPr>
              <a:cxnSpLocks/>
            </p:cNvCxnSpPr>
            <p:nvPr/>
          </p:nvCxnSpPr>
          <p:spPr>
            <a:xfrm>
              <a:off x="1053847" y="2282380"/>
              <a:ext cx="0" cy="2169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7DC2C3-C12C-4853-9D97-58DF84D3ED9C}"/>
              </a:ext>
            </a:extLst>
          </p:cNvPr>
          <p:cNvSpPr txBox="1"/>
          <p:nvPr/>
        </p:nvSpPr>
        <p:spPr>
          <a:xfrm>
            <a:off x="375117" y="1818847"/>
            <a:ext cx="13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 in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3F995C-3264-4254-BD9D-E9D832BC9F78}"/>
              </a:ext>
            </a:extLst>
          </p:cNvPr>
          <p:cNvGrpSpPr/>
          <p:nvPr/>
        </p:nvGrpSpPr>
        <p:grpSpPr>
          <a:xfrm>
            <a:off x="841967" y="3761289"/>
            <a:ext cx="10508066" cy="974434"/>
            <a:chOff x="841967" y="3761289"/>
            <a:chExt cx="10508066" cy="97443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19C1F0D-2F05-47B9-8452-9EC4C8BB1CEB}"/>
                </a:ext>
              </a:extLst>
            </p:cNvPr>
            <p:cNvGrpSpPr/>
            <p:nvPr/>
          </p:nvGrpSpPr>
          <p:grpSpPr>
            <a:xfrm>
              <a:off x="841967" y="3761289"/>
              <a:ext cx="10508066" cy="974434"/>
              <a:chOff x="228166" y="3761289"/>
              <a:chExt cx="10508066" cy="9744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32384DB-CD11-46BF-9A66-4345D32AF88A}"/>
                      </a:ext>
                    </a:extLst>
                  </p:cNvPr>
                  <p:cNvSpPr txBox="1"/>
                  <p:nvPr/>
                </p:nvSpPr>
                <p:spPr>
                  <a:xfrm>
                    <a:off x="228166" y="3761289"/>
                    <a:ext cx="7051299" cy="974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32384DB-CD11-46BF-9A66-4345D32AF8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166" y="3761289"/>
                    <a:ext cx="7051299" cy="97443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0D4D64A-ED7B-4C2B-8553-EB3ADBF8C4BD}"/>
                      </a:ext>
                    </a:extLst>
                  </p:cNvPr>
                  <p:cNvSpPr txBox="1"/>
                  <p:nvPr/>
                </p:nvSpPr>
                <p:spPr>
                  <a:xfrm>
                    <a:off x="8171976" y="4013776"/>
                    <a:ext cx="256425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2800" i="1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0D4D64A-ED7B-4C2B-8553-EB3ADBF8C4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1976" y="4013776"/>
                    <a:ext cx="2564256" cy="52322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C1EE951-470F-4F63-9431-999A8E4ECDDF}"/>
                </a:ext>
              </a:extLst>
            </p:cNvPr>
            <p:cNvCxnSpPr/>
            <p:nvPr/>
          </p:nvCxnSpPr>
          <p:spPr>
            <a:xfrm>
              <a:off x="7750629" y="4283812"/>
              <a:ext cx="110598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1049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3798D-80FC-43D3-BE33-F0EA7743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2A27D9-41FB-41E5-A518-39495842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686" y="681038"/>
            <a:ext cx="9451314" cy="72614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Reduce Noise Figure – What Device?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B715AC8-9B73-49CD-9DED-D14B9157C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19496"/>
            <a:ext cx="86106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u="sng" dirty="0">
                <a:latin typeface="Calibri" pitchFamily="34" charset="0"/>
              </a:rPr>
              <a:t>MOSFETs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Gate dielectric and L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g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 can't be much further scaled (CMOS and mm-wave)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g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</a:rPr>
              <a:t>W</a:t>
            </a:r>
            <a:r>
              <a:rPr lang="en-US" sz="2000" i="1" baseline="-25000" dirty="0" err="1">
                <a:solidFill>
                  <a:srgbClr val="FF0000"/>
                </a:solidFill>
                <a:latin typeface="Calibri" pitchFamily="34" charset="0"/>
              </a:rPr>
              <a:t>g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 (mS/</a:t>
            </a:r>
            <a:r>
              <a:rPr lang="en-US" sz="2000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m) hard to increase →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</a:rPr>
              <a:t>C</a:t>
            </a:r>
            <a:r>
              <a:rPr lang="en-US" sz="2000" i="1" baseline="-25000" dirty="0" err="1">
                <a:solidFill>
                  <a:srgbClr val="FF0000"/>
                </a:solidFill>
                <a:latin typeface="Calibri" pitchFamily="34" charset="0"/>
              </a:rPr>
              <a:t>end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/ g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 prevents f</a:t>
            </a:r>
            <a:r>
              <a:rPr lang="en-US" sz="2000" i="1" baseline="-25000" dirty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 scaling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Move source-drain further away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 HEMTs</a:t>
            </a:r>
            <a:endParaRPr lang="en-US" sz="2000" i="1" dirty="0">
              <a:solidFill>
                <a:srgbClr val="FF0000"/>
              </a:solidFill>
              <a:latin typeface="Calibri" pitchFamily="34" charset="0"/>
            </a:endParaRP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2" y="941633"/>
            <a:ext cx="3002280" cy="27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8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3798D-80FC-43D3-BE33-F0EA7743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7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F0B504C-E4E0-428D-A41D-07122ADBA987}"/>
              </a:ext>
            </a:extLst>
          </p:cNvPr>
          <p:cNvSpPr txBox="1">
            <a:spLocks/>
          </p:cNvSpPr>
          <p:nvPr/>
        </p:nvSpPr>
        <p:spPr>
          <a:xfrm>
            <a:off x="2740686" y="681038"/>
            <a:ext cx="9451314" cy="726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/>
              <a:t>Reduce Noise Figure – What Device?</a:t>
            </a:r>
            <a:endParaRPr lang="en-US" sz="4000" dirty="0"/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48429E36-FC73-4BFB-B11A-E7FC5EF7A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19496"/>
            <a:ext cx="86106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u="sng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MOSFETs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Gate dielectric and L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can't be much further scaled (CMOS and mm-wave)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/</a:t>
            </a:r>
            <a:r>
              <a:rPr lang="en-US" sz="2000" i="1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W</a:t>
            </a:r>
            <a:r>
              <a:rPr lang="en-US" sz="2000" i="1" baseline="-25000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(mS/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m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m) hard to increase → </a:t>
            </a:r>
            <a:r>
              <a:rPr lang="en-US" sz="2000" i="1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C</a:t>
            </a:r>
            <a:r>
              <a:rPr lang="en-US" sz="2000" i="1" baseline="-25000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end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/ g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prevents f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t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scaling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Move source-drain further away 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 HEMTs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u="sng" dirty="0">
                <a:latin typeface="Calibri" pitchFamily="34" charset="0"/>
              </a:rPr>
              <a:t>HEMTs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Gate leakage current density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 small CBO of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InAlAs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to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InGaAs</a:t>
            </a:r>
            <a:endParaRPr lang="en-US" sz="2000" i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R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 associated with getting electrons through widegap modulation doped link</a:t>
            </a: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6" y="877252"/>
            <a:ext cx="3002280" cy="56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9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686" y="681038"/>
            <a:ext cx="9451314" cy="72614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Reduce Noise Figure – What Device?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3798D-80FC-43D3-BE33-F0EA7743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8</a:t>
            </a:fld>
            <a:endParaRPr lang="en-US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A07BF9E-DA1D-442F-BCA8-59E985AA4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19496"/>
            <a:ext cx="86106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u="sng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MOSFETs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Gate dielectric and L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can't be much further scaled (CMOS and mm-wave)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/</a:t>
            </a:r>
            <a:r>
              <a:rPr lang="en-US" sz="2000" i="1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W</a:t>
            </a:r>
            <a:r>
              <a:rPr lang="en-US" sz="2000" i="1" baseline="-25000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(mS/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m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m) hard to increase → </a:t>
            </a:r>
            <a:r>
              <a:rPr lang="en-US" sz="2000" i="1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C</a:t>
            </a:r>
            <a:r>
              <a:rPr lang="en-US" sz="2000" i="1" baseline="-25000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end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/ g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prevents f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t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scaling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Move source-drain further away 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 HEMTs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u="sng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HEMTs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Gate leakage current density 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 small CBO of </a:t>
            </a:r>
            <a:r>
              <a:rPr lang="en-US" sz="2000" i="1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InAlAs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 to </a:t>
            </a:r>
            <a:r>
              <a:rPr lang="en-US" sz="2000" i="1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InGaAs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R</a:t>
            </a:r>
            <a:r>
              <a:rPr lang="en-US" sz="2000" i="1" baseline="-25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S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associated with getting electrons through widegap modulation doped link</a:t>
            </a: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>
              <a:solidFill>
                <a:srgbClr val="FF0000"/>
              </a:solidFill>
              <a:latin typeface="Calibri" pitchFamily="34" charset="0"/>
            </a:endParaRP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u="sng" dirty="0">
                <a:latin typeface="Calibri" pitchFamily="34" charset="0"/>
              </a:rPr>
              <a:t>MOS-HEMTs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Replace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</a:rPr>
              <a:t>InAlAs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 gate dielectric with high-k</a:t>
            </a:r>
          </a:p>
          <a:p>
            <a:pPr marL="800100" lvl="1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Reduces gate leakage, increases C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g-</a:t>
            </a:r>
            <a:r>
              <a:rPr lang="en-US" sz="2000" i="1" baseline="-25000" dirty="0" err="1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, increases g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, increases f</a:t>
            </a:r>
            <a:r>
              <a:rPr lang="en-US" sz="2000" i="1" baseline="-25000" dirty="0">
                <a:solidFill>
                  <a:srgbClr val="FF0000"/>
                </a:solidFill>
                <a:latin typeface="Symbol" pitchFamily="18" charset="2"/>
              </a:rPr>
              <a:t>t</a:t>
            </a:r>
          </a:p>
          <a:p>
            <a:pPr marL="800100" lvl="1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Better electrostatics, increases g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 / G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DS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, increases f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max</a:t>
            </a:r>
          </a:p>
          <a:p>
            <a:pPr marL="342900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Regrowth process rather than recess etch process</a:t>
            </a:r>
          </a:p>
          <a:p>
            <a:pPr marL="800100" lvl="1" indent="-342900"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Place N+ source-drain directly on channel, reduces R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, increase g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m</a:t>
            </a:r>
          </a:p>
          <a:p>
            <a:pPr defTabSz="8048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244E89-79C4-4001-A35E-58DB92F435F6}"/>
              </a:ext>
            </a:extLst>
          </p:cNvPr>
          <p:cNvSpPr/>
          <p:nvPr/>
        </p:nvSpPr>
        <p:spPr bwMode="auto">
          <a:xfrm>
            <a:off x="152400" y="4495800"/>
            <a:ext cx="685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93" y="671830"/>
            <a:ext cx="2362200" cy="56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67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76B-F4AC-4653-A797-FE06D4D5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09" y="681038"/>
            <a:ext cx="7279783" cy="726149"/>
          </a:xfrm>
        </p:spPr>
        <p:txBody>
          <a:bodyPr>
            <a:normAutofit/>
          </a:bodyPr>
          <a:lstStyle/>
          <a:p>
            <a:pPr algn="ctr">
              <a:buClr>
                <a:srgbClr val="FF0000"/>
              </a:buClr>
            </a:pPr>
            <a:r>
              <a:rPr lang="en-US" sz="4000" b="1" u="sng" dirty="0"/>
              <a:t>Device 1 – Link Wet Etched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A3455B-9674-4A7C-8EBD-DC9D1688DB38}"/>
              </a:ext>
            </a:extLst>
          </p:cNvPr>
          <p:cNvSpPr/>
          <p:nvPr/>
        </p:nvSpPr>
        <p:spPr>
          <a:xfrm>
            <a:off x="10354857" y="641024"/>
            <a:ext cx="551956" cy="28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1554-C663-4F65-8390-13FC616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9009-70CA-448D-81EA-AE408F55A50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86408"/>
            <a:ext cx="11887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2253</Words>
  <Application>Microsoft Office PowerPoint</Application>
  <PresentationFormat>Widescreen</PresentationFormat>
  <Paragraphs>504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Arial Narrow</vt:lpstr>
      <vt:lpstr>Calibri</vt:lpstr>
      <vt:lpstr>Calibri (Body)</vt:lpstr>
      <vt:lpstr>Calibri Light</vt:lpstr>
      <vt:lpstr>Cambria Math</vt:lpstr>
      <vt:lpstr>Symbol</vt:lpstr>
      <vt:lpstr>Tahoma</vt:lpstr>
      <vt:lpstr>Times</vt:lpstr>
      <vt:lpstr>Times New Roman</vt:lpstr>
      <vt:lpstr>Wingdings</vt:lpstr>
      <vt:lpstr>Office Theme</vt:lpstr>
      <vt:lpstr>KGPlot</vt:lpstr>
      <vt:lpstr>Equation</vt:lpstr>
      <vt:lpstr>Lg = 40nm Composite Channel MOS-HEMT Exhibiting fτ = 420 GHz, fmax = 562 GHz</vt:lpstr>
      <vt:lpstr>PowerPoint Presentation</vt:lpstr>
      <vt:lpstr>High fτ , fmax HEMT Motivation</vt:lpstr>
      <vt:lpstr>HEMT Motivation – Reduce Noise Figure</vt:lpstr>
      <vt:lpstr>Noise Figure / Measure Considerations</vt:lpstr>
      <vt:lpstr>Reduce Noise Figure – What Device?</vt:lpstr>
      <vt:lpstr>PowerPoint Presentation</vt:lpstr>
      <vt:lpstr>Reduce Noise Figure – What Device?</vt:lpstr>
      <vt:lpstr>Device 1 – Link Wet Etched</vt:lpstr>
      <vt:lpstr>Device 1 – Device Structure</vt:lpstr>
      <vt:lpstr>Device 1 – DC Characteristics</vt:lpstr>
      <vt:lpstr>Device 1 – Peak Performance</vt:lpstr>
      <vt:lpstr>PowerPoint Presentation</vt:lpstr>
      <vt:lpstr>PowerPoint Presentation</vt:lpstr>
      <vt:lpstr>Ultra-thin Body Quantum Wells</vt:lpstr>
      <vt:lpstr>Device 1 – Take Away</vt:lpstr>
      <vt:lpstr>Device 2 - Fabrication</vt:lpstr>
      <vt:lpstr>Device 2 – Device Structure</vt:lpstr>
      <vt:lpstr>Device 2 – DC Characteristics</vt:lpstr>
      <vt:lpstr>Device 2 – Peak Performance – Lg = 40 nm, Wmesa = 10µm</vt:lpstr>
      <vt:lpstr>Deice 2 – Take Away</vt:lpstr>
      <vt:lpstr>HEMT / MOS-HEMT State-of-the-Art</vt:lpstr>
      <vt:lpstr>Conclusions</vt:lpstr>
      <vt:lpstr>MOS-HEMT Future Work</vt:lpstr>
      <vt:lpstr>Acknowledgements</vt:lpstr>
      <vt:lpstr>QUESTIONS</vt:lpstr>
      <vt:lpstr>PowerPoint Presentation</vt:lpstr>
      <vt:lpstr>PowerPoint Presentation</vt:lpstr>
      <vt:lpstr>Device 1 SSEC: Lg = 12 nm </vt:lpstr>
      <vt:lpstr>Device 2 SSEC: Lg = 40 nm</vt:lpstr>
      <vt:lpstr>Model vs. Extrapolation</vt:lpstr>
      <vt:lpstr>[1] Device 0 - Fabrication</vt:lpstr>
      <vt:lpstr>[1] Device 0 – Device Structure</vt:lpstr>
      <vt:lpstr>[1] Device 0 – DC Characteristics</vt:lpstr>
      <vt:lpstr>[1] Device 0 – Peak Performance</vt:lpstr>
      <vt:lpstr>Device 1 – RF Characteristics</vt:lpstr>
      <vt:lpstr>Device 2 – RF Characteristics</vt:lpstr>
      <vt:lpstr>HEMT / MOS-HEMT State-of-the-Art</vt:lpstr>
      <vt:lpstr>MOS-HEMT Future Work</vt:lpstr>
      <vt:lpstr>MOS-HEMT Future Work</vt:lpstr>
      <vt:lpstr>MOS-HEMT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InAs/InP MOS-HEMTs for Low-noise Preamplifiers for 140-1080GHz</dc:title>
  <dc:creator>Brian Markman</dc:creator>
  <cp:lastModifiedBy>rodwell</cp:lastModifiedBy>
  <cp:revision>360</cp:revision>
  <dcterms:created xsi:type="dcterms:W3CDTF">2019-04-29T17:51:34Z</dcterms:created>
  <dcterms:modified xsi:type="dcterms:W3CDTF">2021-05-21T00:14:19Z</dcterms:modified>
</cp:coreProperties>
</file>