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7" r:id="rId1"/>
    <p:sldMasterId id="2147483679" r:id="rId2"/>
    <p:sldMasterId id="2147483692" r:id="rId3"/>
  </p:sldMasterIdLst>
  <p:notesMasterIdLst>
    <p:notesMasterId r:id="rId36"/>
  </p:notesMasterIdLst>
  <p:handoutMasterIdLst>
    <p:handoutMasterId r:id="rId37"/>
  </p:handoutMasterIdLst>
  <p:sldIdLst>
    <p:sldId id="608" r:id="rId4"/>
    <p:sldId id="697" r:id="rId5"/>
    <p:sldId id="664" r:id="rId6"/>
    <p:sldId id="625" r:id="rId7"/>
    <p:sldId id="665" r:id="rId8"/>
    <p:sldId id="628" r:id="rId9"/>
    <p:sldId id="576" r:id="rId10"/>
    <p:sldId id="629" r:id="rId11"/>
    <p:sldId id="580" r:id="rId12"/>
    <p:sldId id="667" r:id="rId13"/>
    <p:sldId id="668" r:id="rId14"/>
    <p:sldId id="645" r:id="rId15"/>
    <p:sldId id="704" r:id="rId16"/>
    <p:sldId id="646" r:id="rId17"/>
    <p:sldId id="672" r:id="rId18"/>
    <p:sldId id="703" r:id="rId19"/>
    <p:sldId id="699" r:id="rId20"/>
    <p:sldId id="698" r:id="rId21"/>
    <p:sldId id="630" r:id="rId22"/>
    <p:sldId id="691" r:id="rId23"/>
    <p:sldId id="694" r:id="rId24"/>
    <p:sldId id="631" r:id="rId25"/>
    <p:sldId id="632" r:id="rId26"/>
    <p:sldId id="634" r:id="rId27"/>
    <p:sldId id="683" r:id="rId28"/>
    <p:sldId id="675" r:id="rId29"/>
    <p:sldId id="676" r:id="rId30"/>
    <p:sldId id="685" r:id="rId31"/>
    <p:sldId id="687" r:id="rId32"/>
    <p:sldId id="680" r:id="rId33"/>
    <p:sldId id="681" r:id="rId34"/>
    <p:sldId id="607" r:id="rId35"/>
  </p:sldIdLst>
  <p:sldSz cx="12192000" cy="6858000"/>
  <p:notesSz cx="6997700" cy="9271000"/>
  <p:defaultTextStyle>
    <a:defPPr>
      <a:defRPr lang="en-US"/>
    </a:defPPr>
    <a:lvl1pPr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accent2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808080"/>
    <a:srgbClr val="FFFFFF"/>
    <a:srgbClr val="DDDDDD"/>
    <a:srgbClr val="969696"/>
    <a:srgbClr val="CCCCFF"/>
    <a:srgbClr val="66CCFF"/>
    <a:srgbClr val="CCEC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5969" autoAdjust="0"/>
  </p:normalViewPr>
  <p:slideViewPr>
    <p:cSldViewPr>
      <p:cViewPr varScale="1">
        <p:scale>
          <a:sx n="94" d="100"/>
          <a:sy n="94" d="100"/>
        </p:scale>
        <p:origin x="114" y="28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33.wmf"/><Relationship Id="rId4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7.wmf"/><Relationship Id="rId1" Type="http://schemas.openxmlformats.org/officeDocument/2006/relationships/image" Target="../media/image8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2" Type="http://schemas.openxmlformats.org/officeDocument/2006/relationships/image" Target="../media/image119.wmf"/><Relationship Id="rId1" Type="http://schemas.openxmlformats.org/officeDocument/2006/relationships/image" Target="../media/image118.wmf"/><Relationship Id="rId4" Type="http://schemas.openxmlformats.org/officeDocument/2006/relationships/image" Target="../media/image12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6760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4402138"/>
            <a:ext cx="5137150" cy="417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5797" rIns="93173" bIns="457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5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-1588" y="461963"/>
            <a:ext cx="7002463" cy="3940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0173521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4593796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29325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68039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661573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333662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911949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64264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74423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61044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12917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261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745359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92024" y="82296"/>
            <a:ext cx="1856232" cy="1344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958246"/>
            <a:ext cx="12192000" cy="3895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548525"/>
            <a:ext cx="12192000" cy="27432"/>
          </a:xfrm>
          <a:prstGeom prst="rect">
            <a:avLst/>
          </a:prstGeom>
          <a:gradFill flip="none" rotWithShape="1">
            <a:gsLst>
              <a:gs pos="15000">
                <a:srgbClr val="008BCA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24000" y="6117336"/>
            <a:ext cx="9144000" cy="53035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172750" y="2563058"/>
            <a:ext cx="9846500" cy="1731884"/>
            <a:chOff x="1444870" y="2514600"/>
            <a:chExt cx="9846500" cy="1731884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44870" y="2514600"/>
              <a:ext cx="2279951" cy="1731884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62394" y="2615850"/>
              <a:ext cx="3788232" cy="125946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 userDrawn="1"/>
          </p:nvSpPr>
          <p:spPr>
            <a:xfrm>
              <a:off x="5072745" y="3694940"/>
              <a:ext cx="621862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</a:pPr>
              <a:r>
                <a:rPr lang="en-US" sz="2600" b="0" dirty="0" smtClean="0">
                  <a:solidFill>
                    <a:srgbClr val="1C1C1C">
                      <a:lumMod val="50000"/>
                      <a:lumOff val="5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Joint University Microelectronics Program</a:t>
              </a:r>
              <a:endParaRPr lang="en-US" sz="2600" b="0" dirty="0">
                <a:solidFill>
                  <a:srgbClr val="1C1C1C">
                    <a:lumMod val="50000"/>
                    <a:lumOff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330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61154" y="1703524"/>
            <a:ext cx="6172200" cy="4652826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9788" y="1703524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lang="en-US" sz="40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303724"/>
            <a:ext cx="3932237" cy="30526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0991088" y="6356350"/>
            <a:ext cx="673608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fld id="{8E6742F1-6635-4F3B-A1BB-91C9B3B8DD12}" type="slidenum">
              <a:rPr lang="en-US" b="0" smtClean="0"/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</a:pPr>
              <a:t>‹#›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25949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92024" y="82296"/>
            <a:ext cx="1856232" cy="1344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958246"/>
            <a:ext cx="12192000" cy="3895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548525"/>
            <a:ext cx="12192000" cy="27432"/>
          </a:xfrm>
          <a:prstGeom prst="rect">
            <a:avLst/>
          </a:prstGeom>
          <a:gradFill flip="none" rotWithShape="1">
            <a:gsLst>
              <a:gs pos="15000">
                <a:srgbClr val="008BCA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24000" y="6117336"/>
            <a:ext cx="9144000" cy="53035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172750" y="2563058"/>
            <a:ext cx="9846500" cy="1731884"/>
            <a:chOff x="1444870" y="2514600"/>
            <a:chExt cx="9846500" cy="1731884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44870" y="2514600"/>
              <a:ext cx="2279951" cy="1731884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62394" y="2615850"/>
              <a:ext cx="3788232" cy="125946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 userDrawn="1"/>
          </p:nvSpPr>
          <p:spPr>
            <a:xfrm>
              <a:off x="5072745" y="3694940"/>
              <a:ext cx="621862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</a:pPr>
              <a:r>
                <a:rPr lang="en-US" sz="2600" b="0" dirty="0">
                  <a:solidFill>
                    <a:srgbClr val="1C1C1C">
                      <a:lumMod val="50000"/>
                      <a:lumOff val="5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Joint University Microelectronics Program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6391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2096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716" y="902054"/>
            <a:ext cx="10907184" cy="2222147"/>
          </a:xfrm>
        </p:spPr>
        <p:txBody>
          <a:bodyPr/>
          <a:lstStyle>
            <a:lvl1pPr marL="0" indent="0">
              <a:buFontTx/>
              <a:buNone/>
              <a:defRPr sz="2800" b="0"/>
            </a:lvl1pPr>
            <a:lvl2pPr marL="409575" indent="0">
              <a:buFontTx/>
              <a:buNone/>
              <a:defRPr sz="2400" b="0"/>
            </a:lvl2pPr>
            <a:lvl3pPr marL="820737" indent="0">
              <a:buFontTx/>
              <a:buNone/>
              <a:defRPr sz="2400" b="0"/>
            </a:lvl3pPr>
            <a:lvl4pPr marL="1230313" indent="0">
              <a:buFontTx/>
              <a:buNone/>
              <a:defRPr sz="2000" b="0"/>
            </a:lvl4pPr>
            <a:lvl5pPr marL="1854200" indent="0">
              <a:buFontTx/>
              <a:buNone/>
              <a:defRPr sz="2000" b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90018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752601"/>
            <a:ext cx="103632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Title of presentation here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657600"/>
            <a:ext cx="10363200" cy="1107996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b="1" i="1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First Name, Last Name</a:t>
            </a:r>
            <a:br>
              <a:rPr lang="en-US" smtClean="0"/>
            </a:br>
            <a:r>
              <a:rPr lang="en-US" smtClean="0"/>
              <a:t>University of XYZ</a:t>
            </a:r>
            <a:r>
              <a:rPr lang="en-US"/>
              <a:t/>
            </a:r>
            <a:br>
              <a:rPr lang="en-US"/>
            </a:br>
            <a:r>
              <a:rPr lang="en-US" smtClean="0"/>
              <a:t>address@ece.xyz.edu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406400" y="518792"/>
            <a:ext cx="11480800" cy="7004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101600" y="3505200"/>
            <a:ext cx="11887200" cy="1905000"/>
          </a:xfrm>
          <a:prstGeom prst="rect">
            <a:avLst/>
          </a:prstGeom>
          <a:solidFill>
            <a:srgbClr val="FFFFFF">
              <a:alpha val="6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6096000"/>
            <a:ext cx="2438400" cy="762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56063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17783"/>
            <a:ext cx="9144000" cy="1692180"/>
          </a:xfrm>
          <a:prstGeom prst="rect">
            <a:avLst/>
          </a:prstGeom>
        </p:spPr>
        <p:txBody>
          <a:bodyPr anchor="b"/>
          <a:lstStyle>
            <a:lvl1pPr algn="ctr">
              <a:defRPr sz="40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0"/>
            <a:ext cx="12193057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4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18631" y="140237"/>
            <a:ext cx="9635169" cy="969484"/>
          </a:xfrm>
          <a:prstGeom prst="rect">
            <a:avLst/>
          </a:prstGeom>
        </p:spPr>
        <p:txBody>
          <a:bodyPr anchor="ctr"/>
          <a:lstStyle>
            <a:lvl1pPr>
              <a:defRPr lang="en-US" sz="36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0991088" y="6356350"/>
            <a:ext cx="673608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fld id="{8E6742F1-6635-4F3B-A1BB-91C9B3B8DD12}" type="slidenum">
              <a:rPr lang="en-US" b="0" smtClean="0"/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</a:pPr>
              <a:t>‹#›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836713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lang="en-US" sz="40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6694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52563"/>
            <a:ext cx="51816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52563"/>
            <a:ext cx="51816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718631" y="140237"/>
            <a:ext cx="9635169" cy="969484"/>
          </a:xfrm>
          <a:prstGeom prst="rect">
            <a:avLst/>
          </a:prstGeom>
        </p:spPr>
        <p:txBody>
          <a:bodyPr anchor="ctr"/>
          <a:lstStyle>
            <a:lvl1pPr>
              <a:defRPr lang="en-US" sz="36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0991088" y="6356350"/>
            <a:ext cx="673608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fld id="{8E6742F1-6635-4F3B-A1BB-91C9B3B8DD12}" type="slidenum">
              <a:rPr lang="en-US" b="0" smtClean="0"/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</a:pPr>
              <a:t>‹#›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89466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4525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276475"/>
            <a:ext cx="5157787" cy="3913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4525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276475"/>
            <a:ext cx="5183188" cy="3913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18631" y="140237"/>
            <a:ext cx="9635169" cy="969484"/>
          </a:xfrm>
          <a:prstGeom prst="rect">
            <a:avLst/>
          </a:prstGeom>
        </p:spPr>
        <p:txBody>
          <a:bodyPr anchor="ctr"/>
          <a:lstStyle>
            <a:lvl1pPr>
              <a:defRPr lang="en-US" sz="36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0991088" y="6356350"/>
            <a:ext cx="673608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fld id="{8E6742F1-6635-4F3B-A1BB-91C9B3B8DD12}" type="slidenum">
              <a:rPr lang="en-US" b="0" smtClean="0"/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</a:pPr>
              <a:t>‹#›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235197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18631" y="140237"/>
            <a:ext cx="9635169" cy="969484"/>
          </a:xfrm>
          <a:prstGeom prst="rect">
            <a:avLst/>
          </a:prstGeom>
        </p:spPr>
        <p:txBody>
          <a:bodyPr anchor="ctr"/>
          <a:lstStyle>
            <a:lvl1pPr>
              <a:defRPr lang="en-US" sz="36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0991088" y="6356350"/>
            <a:ext cx="673608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fld id="{8E6742F1-6635-4F3B-A1BB-91C9B3B8DD12}" type="slidenum">
              <a:rPr lang="en-US" b="0" smtClean="0"/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</a:pPr>
              <a:t>‹#›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927238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10991088" y="6356350"/>
            <a:ext cx="673608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fld id="{8E6742F1-6635-4F3B-A1BB-91C9B3B8DD12}" type="slidenum">
              <a:rPr lang="en-US" b="0" smtClean="0"/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</a:pPr>
              <a:t>‹#›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46320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703524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lang="en-US" sz="40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703525"/>
            <a:ext cx="6172200" cy="46528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303724"/>
            <a:ext cx="3932237" cy="30526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0991088" y="6356350"/>
            <a:ext cx="673608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fld id="{8E6742F1-6635-4F3B-A1BB-91C9B3B8DD12}" type="slidenum">
              <a:rPr lang="en-US" b="0" smtClean="0"/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</a:pPr>
              <a:t>‹#›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530766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76" y="24038"/>
            <a:ext cx="1171978" cy="118872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1277600" y="5943600"/>
            <a:ext cx="914400" cy="914400"/>
          </a:xfrm>
          <a:prstGeom prst="rect">
            <a:avLst/>
          </a:prstGeom>
          <a:gradFill flip="none" rotWithShape="1">
            <a:gsLst>
              <a:gs pos="73000">
                <a:schemeClr val="bg1"/>
              </a:gs>
              <a:gs pos="80000">
                <a:srgbClr val="008BCA">
                  <a:lumMod val="98000"/>
                  <a:alpha val="9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21175"/>
            <a:ext cx="10515600" cy="48143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1220604"/>
            <a:ext cx="12192000" cy="27432"/>
          </a:xfrm>
          <a:prstGeom prst="rect">
            <a:avLst/>
          </a:prstGeom>
          <a:gradFill flip="none" rotWithShape="1">
            <a:gsLst>
              <a:gs pos="15000">
                <a:srgbClr val="008BCA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691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76" y="24038"/>
            <a:ext cx="1171978" cy="118872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1277600" y="5943600"/>
            <a:ext cx="914400" cy="914400"/>
          </a:xfrm>
          <a:prstGeom prst="rect">
            <a:avLst/>
          </a:prstGeom>
          <a:gradFill flip="none" rotWithShape="1">
            <a:gsLst>
              <a:gs pos="73000">
                <a:schemeClr val="bg1"/>
              </a:gs>
              <a:gs pos="80000">
                <a:srgbClr val="008BCA">
                  <a:lumMod val="98000"/>
                  <a:alpha val="9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21175"/>
            <a:ext cx="10515600" cy="48143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1220604"/>
            <a:ext cx="12192000" cy="27432"/>
          </a:xfrm>
          <a:prstGeom prst="rect">
            <a:avLst/>
          </a:prstGeom>
          <a:gradFill flip="none" rotWithShape="1">
            <a:gsLst>
              <a:gs pos="15000">
                <a:srgbClr val="008BCA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201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61974"/>
            <a:ext cx="7620000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2267" y="1720851"/>
            <a:ext cx="9751484" cy="185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609600" y="762000"/>
            <a:ext cx="10972800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矩形 13"/>
          <p:cNvSpPr/>
          <p:nvPr userDrawn="1"/>
        </p:nvSpPr>
        <p:spPr>
          <a:xfrm>
            <a:off x="11480800" y="6599468"/>
            <a:ext cx="7112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 algn="r">
                <a:defRPr/>
              </a:pPr>
              <a:t>‹#›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74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</p:sldLayoutIdLst>
  <p:transition/>
  <p:txStyles>
    <p:titleStyle>
      <a:lvl1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2pPr>
      <a:lvl3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3pPr>
      <a:lvl4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4pPr>
      <a:lvl5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5pPr>
      <a:lvl6pPr marL="4572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800" b="1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15950" indent="-206375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400" b="1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025525" indent="-204788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436688" indent="-206375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000" b="1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0859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5pPr>
      <a:lvl6pPr marL="25431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54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jpeg"/><Relationship Id="rId18" Type="http://schemas.openxmlformats.org/officeDocument/2006/relationships/image" Target="../media/image22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jpeg"/><Relationship Id="rId17" Type="http://schemas.openxmlformats.org/officeDocument/2006/relationships/image" Target="../media/image21.png"/><Relationship Id="rId2" Type="http://schemas.openxmlformats.org/officeDocument/2006/relationships/image" Target="../media/image7.png"/><Relationship Id="rId16" Type="http://schemas.openxmlformats.org/officeDocument/2006/relationships/image" Target="NULL"/><Relationship Id="rId20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tiff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6.png"/><Relationship Id="rId4" Type="http://schemas.openxmlformats.org/officeDocument/2006/relationships/image" Target="../media/image9.jpg"/><Relationship Id="rId9" Type="http://schemas.openxmlformats.org/officeDocument/2006/relationships/image" Target="../media/image14.jpg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wmf"/><Relationship Id="rId3" Type="http://schemas.openxmlformats.org/officeDocument/2006/relationships/image" Target="../media/image88.jpeg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9.jpeg"/><Relationship Id="rId5" Type="http://schemas.openxmlformats.org/officeDocument/2006/relationships/image" Target="../media/image86.wmf"/><Relationship Id="rId4" Type="http://schemas.openxmlformats.org/officeDocument/2006/relationships/oleObject" Target="../embeddings/oleObject1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4.jp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0.jpeg"/><Relationship Id="rId5" Type="http://schemas.openxmlformats.org/officeDocument/2006/relationships/image" Target="../media/image99.jpg"/><Relationship Id="rId4" Type="http://schemas.openxmlformats.org/officeDocument/2006/relationships/image" Target="../media/image98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78.jpg"/><Relationship Id="rId7" Type="http://schemas.openxmlformats.org/officeDocument/2006/relationships/image" Target="../media/image10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10" Type="http://schemas.openxmlformats.org/officeDocument/2006/relationships/image" Target="../media/image109.jpeg"/><Relationship Id="rId4" Type="http://schemas.openxmlformats.org/officeDocument/2006/relationships/image" Target="../media/image103.png"/><Relationship Id="rId9" Type="http://schemas.openxmlformats.org/officeDocument/2006/relationships/image" Target="../media/image10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13" Type="http://schemas.openxmlformats.org/officeDocument/2006/relationships/oleObject" Target="../embeddings/oleObject16.bin"/><Relationship Id="rId3" Type="http://schemas.openxmlformats.org/officeDocument/2006/relationships/image" Target="../media/image122.jpeg"/><Relationship Id="rId7" Type="http://schemas.openxmlformats.org/officeDocument/2006/relationships/image" Target="../media/image118.wmf"/><Relationship Id="rId12" Type="http://schemas.openxmlformats.org/officeDocument/2006/relationships/image" Target="../media/image120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3.bin"/><Relationship Id="rId11" Type="http://schemas.openxmlformats.org/officeDocument/2006/relationships/oleObject" Target="../embeddings/oleObject15.bin"/><Relationship Id="rId5" Type="http://schemas.openxmlformats.org/officeDocument/2006/relationships/image" Target="../media/image124.jpeg"/><Relationship Id="rId10" Type="http://schemas.openxmlformats.org/officeDocument/2006/relationships/image" Target="../media/image119.wmf"/><Relationship Id="rId4" Type="http://schemas.openxmlformats.org/officeDocument/2006/relationships/image" Target="../media/image123.jpeg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121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13" Type="http://schemas.openxmlformats.org/officeDocument/2006/relationships/oleObject" Target="../embeddings/oleObject3.bin"/><Relationship Id="rId3" Type="http://schemas.openxmlformats.org/officeDocument/2006/relationships/image" Target="../media/image26.jpe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31.jp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jpeg"/><Relationship Id="rId11" Type="http://schemas.openxmlformats.org/officeDocument/2006/relationships/image" Target="../media/image30.jpg"/><Relationship Id="rId5" Type="http://schemas.openxmlformats.org/officeDocument/2006/relationships/image" Target="../media/image28.png"/><Relationship Id="rId15" Type="http://schemas.openxmlformats.org/officeDocument/2006/relationships/image" Target="../media/image32.jpeg"/><Relationship Id="rId10" Type="http://schemas.openxmlformats.org/officeDocument/2006/relationships/image" Target="../media/image24.wmf"/><Relationship Id="rId4" Type="http://schemas.openxmlformats.org/officeDocument/2006/relationships/image" Target="../media/image27.jpeg"/><Relationship Id="rId9" Type="http://schemas.openxmlformats.org/officeDocument/2006/relationships/oleObject" Target="../embeddings/oleObject2.bin"/><Relationship Id="rId14" Type="http://schemas.openxmlformats.org/officeDocument/2006/relationships/image" Target="../media/image25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13" Type="http://schemas.openxmlformats.org/officeDocument/2006/relationships/image" Target="../media/image35.png"/><Relationship Id="rId3" Type="http://schemas.openxmlformats.org/officeDocument/2006/relationships/image" Target="../media/image26.jpeg"/><Relationship Id="rId7" Type="http://schemas.openxmlformats.org/officeDocument/2006/relationships/oleObject" Target="../embeddings/oleObject4.bin"/><Relationship Id="rId12" Type="http://schemas.openxmlformats.org/officeDocument/2006/relationships/image" Target="../media/image24.wmf"/><Relationship Id="rId17" Type="http://schemas.openxmlformats.org/officeDocument/2006/relationships/image" Target="../media/image32.jpe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5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png"/><Relationship Id="rId11" Type="http://schemas.openxmlformats.org/officeDocument/2006/relationships/oleObject" Target="../embeddings/oleObject6.bin"/><Relationship Id="rId5" Type="http://schemas.openxmlformats.org/officeDocument/2006/relationships/image" Target="../media/image34.jpeg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23.wmf"/><Relationship Id="rId4" Type="http://schemas.openxmlformats.org/officeDocument/2006/relationships/image" Target="../media/image27.jpeg"/><Relationship Id="rId9" Type="http://schemas.openxmlformats.org/officeDocument/2006/relationships/oleObject" Target="../embeddings/oleObject5.bin"/><Relationship Id="rId14" Type="http://schemas.openxmlformats.org/officeDocument/2006/relationships/image" Target="../media/image3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273175"/>
            <a:ext cx="11506200" cy="1470025"/>
          </a:xfrm>
        </p:spPr>
        <p:txBody>
          <a:bodyPr/>
          <a:lstStyle/>
          <a:p>
            <a:r>
              <a:rPr lang="en-US" dirty="0"/>
              <a:t>100-300GHz Wireless: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ICs</a:t>
            </a:r>
            <a:r>
              <a:rPr lang="en-US" dirty="0"/>
              <a:t>, Arrays, and Systems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685800"/>
            <a:ext cx="117348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 IEEE BiCMOS and Compound Semiconductor Integrated Circuits and Technology Symposium (BCICTS): December </a:t>
            </a:r>
            <a:r>
              <a:rPr lang="en-US" sz="18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6-9</a:t>
            </a:r>
            <a:endParaRPr lang="en-US" sz="14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457200" y="3200400"/>
            <a:ext cx="10363200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927100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None/>
              <a:defRPr sz="2800" b="1" i="1" baseline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457200" indent="0" algn="ctr" defTabSz="927100" rtl="0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None/>
              <a:defRPr sz="24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914400" indent="0" algn="ctr" defTabSz="927100" rtl="0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None/>
              <a:defRPr sz="24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371600" indent="0" algn="ctr" defTabSz="927100" rtl="0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None/>
              <a:defRPr sz="20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1828800" indent="0" algn="ctr" defTabSz="9271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286000" indent="0" algn="ctr" defTabSz="9271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743200" indent="0" algn="ctr" defTabSz="9271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200400" indent="0" algn="ctr" defTabSz="9271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657600" indent="0" algn="ctr" defTabSz="9271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kern="0" dirty="0"/>
              <a:t>M. J. W.  Rodwell</a:t>
            </a:r>
            <a:r>
              <a:rPr lang="en-US" kern="0" baseline="30000" dirty="0"/>
              <a:t>1</a:t>
            </a:r>
            <a:r>
              <a:rPr lang="en-US" kern="0" dirty="0"/>
              <a:t>, Ali A. Farid</a:t>
            </a:r>
            <a:r>
              <a:rPr lang="en-US" kern="0" baseline="30000" dirty="0"/>
              <a:t>1</a:t>
            </a:r>
            <a:r>
              <a:rPr lang="en-US" kern="0" dirty="0"/>
              <a:t>, A. S. H. Ahmed</a:t>
            </a:r>
            <a:r>
              <a:rPr lang="en-US" kern="0" baseline="30000" dirty="0"/>
              <a:t>1</a:t>
            </a:r>
            <a:r>
              <a:rPr lang="en-US" kern="0" dirty="0"/>
              <a:t>, </a:t>
            </a:r>
            <a:r>
              <a:rPr lang="en-US" kern="0" dirty="0">
                <a:solidFill>
                  <a:schemeClr val="accent1"/>
                </a:solidFill>
              </a:rPr>
              <a:t>M. Seo</a:t>
            </a:r>
            <a:r>
              <a:rPr lang="en-US" kern="0" baseline="30000" dirty="0">
                <a:solidFill>
                  <a:schemeClr val="accent1"/>
                </a:solidFill>
              </a:rPr>
              <a:t>2</a:t>
            </a:r>
            <a:r>
              <a:rPr lang="en-US" kern="0" dirty="0"/>
              <a:t>, </a:t>
            </a:r>
            <a:r>
              <a:rPr lang="en-US" kern="0" dirty="0" smtClean="0"/>
              <a:t/>
            </a:r>
            <a:br>
              <a:rPr lang="en-US" kern="0" dirty="0" smtClean="0"/>
            </a:br>
            <a:r>
              <a:rPr lang="en-US" kern="0" dirty="0" smtClean="0"/>
              <a:t>U</a:t>
            </a:r>
            <a:r>
              <a:rPr lang="en-US" kern="0" dirty="0"/>
              <a:t>. Soylu</a:t>
            </a:r>
            <a:r>
              <a:rPr lang="en-US" kern="0" baseline="30000" dirty="0"/>
              <a:t>1</a:t>
            </a:r>
            <a:r>
              <a:rPr lang="en-US" kern="0" dirty="0"/>
              <a:t>, A. Alizadeh</a:t>
            </a:r>
            <a:r>
              <a:rPr lang="en-US" kern="0" baseline="30000" dirty="0"/>
              <a:t>1</a:t>
            </a:r>
            <a:r>
              <a:rPr lang="en-US" kern="0" dirty="0"/>
              <a:t>, N. </a:t>
            </a:r>
            <a:r>
              <a:rPr lang="en-US" kern="0" dirty="0" smtClean="0"/>
              <a:t>Hosseinzadeh</a:t>
            </a:r>
            <a:r>
              <a:rPr lang="en-US" kern="0" baseline="30000" dirty="0" smtClean="0"/>
              <a:t>1</a:t>
            </a:r>
            <a:r>
              <a:rPr lang="en-US" kern="0" dirty="0" smtClean="0"/>
              <a:t> </a:t>
            </a:r>
            <a:r>
              <a:rPr lang="en-US" kern="0" dirty="0" smtClean="0"/>
              <a:t/>
            </a:r>
            <a:br>
              <a:rPr lang="en-US" kern="0" dirty="0" smtClean="0"/>
            </a:br>
            <a:endParaRPr lang="en-US" kern="0" dirty="0" smtClean="0"/>
          </a:p>
          <a:p>
            <a:r>
              <a:rPr lang="en-US" kern="0" baseline="30000" dirty="0" smtClean="0"/>
              <a:t>1</a:t>
            </a:r>
            <a:r>
              <a:rPr lang="en-US" kern="0" dirty="0" smtClean="0"/>
              <a:t>University </a:t>
            </a:r>
            <a:r>
              <a:rPr lang="en-US" kern="0" dirty="0" smtClean="0"/>
              <a:t>of California, Santa </a:t>
            </a:r>
            <a:r>
              <a:rPr lang="en-US" kern="0" dirty="0"/>
              <a:t>Barbara</a:t>
            </a:r>
            <a:br>
              <a:rPr lang="en-US" kern="0" dirty="0"/>
            </a:br>
            <a:r>
              <a:rPr lang="en-US" kern="0" baseline="30000" dirty="0" smtClean="0">
                <a:solidFill>
                  <a:schemeClr val="accent1"/>
                </a:solidFill>
              </a:rPr>
              <a:t>2</a:t>
            </a:r>
            <a:r>
              <a:rPr lang="en-US" kern="0" dirty="0" smtClean="0">
                <a:solidFill>
                  <a:schemeClr val="accent1"/>
                </a:solidFill>
              </a:rPr>
              <a:t>Sungkyunkwan </a:t>
            </a:r>
            <a:r>
              <a:rPr lang="en-US" kern="0" dirty="0">
                <a:solidFill>
                  <a:schemeClr val="accent1"/>
                </a:solidFill>
              </a:rPr>
              <a:t>University</a:t>
            </a:r>
            <a:r>
              <a:rPr lang="en-US" kern="0" dirty="0" smtClean="0"/>
              <a:t/>
            </a:r>
            <a:br>
              <a:rPr lang="en-US" kern="0" dirty="0" smtClean="0"/>
            </a:br>
            <a:endParaRPr lang="en-US" kern="0" dirty="0" smtClean="0"/>
          </a:p>
          <a:p>
            <a:r>
              <a:rPr lang="en-US" kern="0" dirty="0" smtClean="0"/>
              <a:t>rodwell@ece.ucsb.edu</a:t>
            </a:r>
            <a:endParaRPr lang="en-US" kern="0" dirty="0"/>
          </a:p>
        </p:txBody>
      </p:sp>
      <p:sp>
        <p:nvSpPr>
          <p:cNvPr id="8" name="Rectangle 7"/>
          <p:cNvSpPr/>
          <p:nvPr/>
        </p:nvSpPr>
        <p:spPr>
          <a:xfrm>
            <a:off x="152400" y="6315468"/>
            <a:ext cx="10287000" cy="3139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Acknowledgement: This </a:t>
            </a: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was supported in part by the Semiconductor Research Corporation (SRC) and DARPA.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6"/>
          <a:stretch/>
        </p:blipFill>
        <p:spPr>
          <a:xfrm>
            <a:off x="9603724" y="2981857"/>
            <a:ext cx="2016258" cy="3709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1" t="10362" r="56078" b="54309"/>
          <a:stretch/>
        </p:blipFill>
        <p:spPr>
          <a:xfrm>
            <a:off x="9536119" y="2123228"/>
            <a:ext cx="769518" cy="6226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1" t="45629" r="56078" b="40423"/>
          <a:stretch/>
        </p:blipFill>
        <p:spPr>
          <a:xfrm>
            <a:off x="10221919" y="2262574"/>
            <a:ext cx="1512881" cy="48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9072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701219"/>
            <a:ext cx="8610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  <a:t>Systems 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694090" y="2821840"/>
            <a:ext cx="8803820" cy="21250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938" y="2979593"/>
            <a:ext cx="2980113" cy="16514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259" y="3016122"/>
            <a:ext cx="2255941" cy="15784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317" y="2971800"/>
            <a:ext cx="2064083" cy="163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874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152" y="890532"/>
            <a:ext cx="2974848" cy="17495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9296400" cy="741018"/>
          </a:xfrm>
        </p:spPr>
        <p:txBody>
          <a:bodyPr/>
          <a:lstStyle/>
          <a:p>
            <a:r>
              <a:rPr lang="en-US" dirty="0" smtClean="0"/>
              <a:t>System Design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874014"/>
            <a:ext cx="10668000" cy="337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ADCs/DACs</a:t>
            </a:r>
            <a:r>
              <a:rPr lang="en-US" sz="2200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QPSK needs only 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3-4 bit 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ADC/DACs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b="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ADC bits, </a:t>
            </a:r>
            <a:r>
              <a:rPr lang="en-US" sz="22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antennas, </a:t>
            </a:r>
            <a:r>
              <a:rPr lang="en-US" sz="22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signals: </a:t>
            </a:r>
            <a:r>
              <a:rPr lang="en-US" sz="2200" b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SNR=6</a:t>
            </a:r>
            <a:r>
              <a:rPr lang="en-US" sz="2200" b="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200" b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+1.76+10</a:t>
            </a:r>
            <a:r>
              <a:rPr lang="en-US" sz="2200" baseline="30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200" b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</a:t>
            </a:r>
            <a:r>
              <a:rPr lang="en-US" sz="2200" b="0" baseline="-25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sz="2200" b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200" b="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200" b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200" b="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200" b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3 bits, (</a:t>
            </a:r>
            <a:r>
              <a:rPr lang="en-US" sz="22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2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)=2→ SNR=23 dB.   QPSK needs 9.8 dB.</a:t>
            </a:r>
          </a:p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Linearity</a:t>
            </a:r>
            <a:r>
              <a:rPr lang="en-US" sz="22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Amplifier P</a:t>
            </a:r>
            <a:r>
              <a:rPr lang="en-US" sz="2200" b="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1dB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need be only 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dB 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above average 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</a:t>
            </a:r>
            <a:endParaRPr lang="en-US" sz="2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</a:t>
            </a: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noise</a:t>
            </a:r>
            <a:r>
              <a:rPr lang="en-US" sz="2200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2,3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Requirements same as for 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SISO</a:t>
            </a:r>
            <a:endParaRPr lang="en-US" sz="2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Efficient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 </a:t>
            </a: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beamforming</a:t>
            </a:r>
            <a:r>
              <a:rPr lang="en-US" sz="2200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4,5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beamspace algorithm=complexity ~N× log(N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4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Efficient </a:t>
            </a: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VLSI digital beamformer implementation</a:t>
            </a:r>
            <a:r>
              <a:rPr lang="en-US" sz="2200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low-resolution matrix</a:t>
            </a:r>
            <a:endParaRPr lang="en-US" sz="1400" b="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Efficiently beamforming in broadband arrays</a:t>
            </a:r>
            <a:r>
              <a:rPr lang="en-US" sz="2200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combined spatial &amp; temporal FFTs.</a:t>
            </a:r>
            <a:endParaRPr lang="en-US" sz="2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6691" y="4876800"/>
            <a:ext cx="3456709" cy="17526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 bwMode="auto">
          <a:xfrm>
            <a:off x="8763000" y="3581400"/>
            <a:ext cx="2337539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11100539" y="3581400"/>
            <a:ext cx="0" cy="1143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068" y="4191000"/>
            <a:ext cx="3789218" cy="14616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400" y="5719971"/>
            <a:ext cx="6096000" cy="10618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1) M. </a:t>
            </a: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Abdelghany et al, IEEE Trans. Wireless Comm, 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Sept. 2021, doi: 10.1109/TWC.2021.3069378.</a:t>
            </a:r>
            <a:b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2) M. E. </a:t>
            </a: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Rasekh et al, IEEE Trans. Wireless Comm, Oct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2021, doi: 10.1109/TWC.2021.3074911.</a:t>
            </a:r>
            <a:b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3) A. </a:t>
            </a: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Puglielli et al, 2016 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IEEE </a:t>
            </a: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ICC, doi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10.1109/ICC.2016.7511631.</a:t>
            </a:r>
            <a:b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4) M. Abdelghany, </a:t>
            </a: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et. al, , 2019 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IEEE  SPAWC: doi: 10.1109/SPAWC.2019.8815585</a:t>
            </a:r>
            <a:b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5) 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S. H. </a:t>
            </a: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Mirfarshbafan et al,  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IEEE </a:t>
            </a: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Trans CAS 1, 2020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doi: 10.1109/TCSI.2020.3023023 </a:t>
            </a:r>
            <a:b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6) O Castañeda Fernández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et. al, </a:t>
            </a: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2021 ESSCIRC 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7) M. </a:t>
            </a: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Abdelghany et al 2019 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IEEE </a:t>
            </a: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GLOBECOM doi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10.1109/GLOBECOM38437.2019.9013233.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7279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701219"/>
            <a:ext cx="8610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  <a:t>Transistors 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8" name="Picture 7" descr="Picture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6800" y="2509979"/>
            <a:ext cx="2955627" cy="28922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7600" y="2503265"/>
            <a:ext cx="2887814" cy="29069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0587" y="2447846"/>
            <a:ext cx="3892952" cy="296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0288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10972800" cy="398463"/>
          </a:xfrm>
        </p:spPr>
        <p:txBody>
          <a:bodyPr/>
          <a:lstStyle/>
          <a:p>
            <a:r>
              <a:rPr lang="en-US" dirty="0" smtClean="0"/>
              <a:t>Transistors for 100-300GHz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6794944" y="177609"/>
          <a:ext cx="4863656" cy="34037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79" name="KGPlot" r:id="rId3" imgW="4863960" imgH="3403440" progId="KGraph_Plot">
                  <p:embed/>
                </p:oleObj>
              </mc:Choice>
              <mc:Fallback>
                <p:oleObj name="KGPlot" r:id="rId3" imgW="4863960" imgH="3403440" progId="KGraph_Plot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94944" y="177609"/>
                        <a:ext cx="4863656" cy="340379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6200" y="906720"/>
            <a:ext cx="67183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CMOS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good power &amp; noise up to ~150GHz. Not much beyond.</a:t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65-32nm nodes are best.</a:t>
            </a:r>
            <a:endParaRPr lang="en-US" sz="20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InP </a:t>
            </a:r>
            <a:r>
              <a:rPr lang="en-US" sz="20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HBT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record 100-300GHz </a:t>
            </a:r>
            <a:r>
              <a:rPr lang="en-US" sz="20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</a:t>
            </a:r>
            <a:endParaRPr lang="en-US" sz="2000" b="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SiGe </a:t>
            </a:r>
            <a:r>
              <a:rPr lang="en-US" sz="20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HBT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 better than CMOS, worse than InP </a:t>
            </a:r>
            <a:r>
              <a:rPr lang="en-US" sz="20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HBT</a:t>
            </a:r>
            <a:endParaRPr lang="en-US" sz="2000" b="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GaN HEMT: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record power below 100GHz. Bandwidth improving</a:t>
            </a:r>
          </a:p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InGaAs-channel HEMT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world's best low-noise amplifiers</a:t>
            </a:r>
            <a:endParaRPr lang="en-US" sz="20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6781800" y="3429000"/>
          <a:ext cx="4864100" cy="340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80" name="KGPlot" r:id="rId5" imgW="4863960" imgH="3403440" progId="KGraph_Plot">
                  <p:embed/>
                </p:oleObj>
              </mc:Choice>
              <mc:Fallback>
                <p:oleObj name="KGPlot" r:id="rId5" imgW="4863960" imgH="3403440" progId="KGraph_Plot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781800" y="3429000"/>
                        <a:ext cx="4864100" cy="340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304800" y="3454400"/>
          <a:ext cx="4864100" cy="340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81" name="KGPlot" r:id="rId7" imgW="4863960" imgH="3403440" progId="KGraph_Plot">
                  <p:embed/>
                </p:oleObj>
              </mc:Choice>
              <mc:Fallback>
                <p:oleObj name="KGPlot" r:id="rId7" imgW="4863960" imgH="3403440" progId="KGraph_Plot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4800" y="3454400"/>
                        <a:ext cx="4864100" cy="3403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43000" y="5960410"/>
            <a:ext cx="3657600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05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*results with low </a:t>
            </a:r>
            <a:r>
              <a:rPr lang="en-US" sz="105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PAE</a:t>
            </a:r>
            <a:r>
              <a:rPr lang="en-US" sz="105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high Psat or </a:t>
            </a:r>
            <a:br>
              <a:rPr lang="en-US" sz="105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05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 Psat with high </a:t>
            </a:r>
            <a:r>
              <a:rPr lang="en-US" sz="105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PAE</a:t>
            </a:r>
            <a:r>
              <a:rPr lang="en-US" sz="105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not shown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6620243"/>
            <a:ext cx="3657600" cy="237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05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 compiled 9/9/2021</a:t>
            </a:r>
          </a:p>
        </p:txBody>
      </p:sp>
    </p:spTree>
    <p:extLst>
      <p:ext uri="{BB962C8B-B14F-4D97-AF65-F5344CB8AC3E}">
        <p14:creationId xmlns:p14="http://schemas.microsoft.com/office/powerpoint/2010/main" val="36554276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9220200" cy="398463"/>
          </a:xfrm>
        </p:spPr>
        <p:txBody>
          <a:bodyPr/>
          <a:lstStyle/>
          <a:p>
            <a:r>
              <a:rPr lang="en-US" dirty="0" smtClean="0"/>
              <a:t>InP Transistors and ICs</a:t>
            </a:r>
            <a:endParaRPr lang="en-US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31115" y="1043735"/>
            <a:ext cx="1784841" cy="1339733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245350" y="1133745"/>
            <a:ext cx="1150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44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InP HEMTs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1.5THz </a:t>
            </a:r>
            <a:r>
              <a:rPr lang="en-US" sz="2000" b="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2000" b="0" baseline="-25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 1.0THz amplifiers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87045" y="1463013"/>
            <a:ext cx="4938925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 smtClean="0">
                <a:latin typeface="Calibri" pitchFamily="34" charset="0"/>
              </a:rPr>
              <a:t>W. Deal </a:t>
            </a:r>
            <a:r>
              <a:rPr lang="en-US" sz="1200" b="0" dirty="0">
                <a:latin typeface="Calibri" pitchFamily="34" charset="0"/>
              </a:rPr>
              <a:t>et al, </a:t>
            </a:r>
            <a:r>
              <a:rPr lang="en-US" sz="1200" b="0" dirty="0" smtClean="0">
                <a:latin typeface="Calibri" pitchFamily="34" charset="0"/>
              </a:rPr>
              <a:t>2016 IEDM (</a:t>
            </a:r>
            <a:r>
              <a:rPr lang="en-US" sz="1200" b="0" dirty="0" smtClean="0">
                <a:solidFill>
                  <a:schemeClr val="tx2"/>
                </a:solidFill>
                <a:latin typeface="Calibri" pitchFamily="34" charset="0"/>
              </a:rPr>
              <a:t>Northrop-Grumman</a:t>
            </a:r>
            <a:r>
              <a:rPr lang="en-US" sz="1200" b="0" dirty="0">
                <a:solidFill>
                  <a:schemeClr val="tx2"/>
                </a:solidFill>
                <a:latin typeface="Calibri" pitchFamily="34" charset="0"/>
              </a:rPr>
              <a:t>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45350" y="2249578"/>
            <a:ext cx="1150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44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130nm InP HBTs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1.1THz </a:t>
            </a:r>
            <a:r>
              <a:rPr lang="en-US" sz="2000" b="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2000" b="0" baseline="-25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3.5V.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670 GHz amplifiers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59201" y="2573905"/>
            <a:ext cx="4938925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 smtClean="0">
                <a:latin typeface="Calibri" pitchFamily="34" charset="0"/>
              </a:rPr>
              <a:t>M</a:t>
            </a:r>
            <a:r>
              <a:rPr lang="en-US" sz="1200" b="0" dirty="0">
                <a:latin typeface="Calibri" pitchFamily="34" charset="0"/>
              </a:rPr>
              <a:t>. Urteaga, </a:t>
            </a:r>
            <a:r>
              <a:rPr lang="en-US" sz="1200" b="0" dirty="0" smtClean="0">
                <a:latin typeface="Calibri" pitchFamily="34" charset="0"/>
              </a:rPr>
              <a:t>et al, IEEE </a:t>
            </a:r>
            <a:r>
              <a:rPr lang="en-US" sz="1200" b="0" dirty="0">
                <a:latin typeface="Calibri" pitchFamily="34" charset="0"/>
              </a:rPr>
              <a:t>Proceedings </a:t>
            </a:r>
            <a:r>
              <a:rPr lang="en-US" sz="1200" b="0" dirty="0" smtClean="0">
                <a:latin typeface="Calibri" pitchFamily="34" charset="0"/>
              </a:rPr>
              <a:t>June 2017 (</a:t>
            </a:r>
            <a:r>
              <a:rPr lang="en-US" sz="1200" b="0" dirty="0" smtClean="0">
                <a:solidFill>
                  <a:srgbClr val="FF0000"/>
                </a:solidFill>
                <a:latin typeface="Calibri" pitchFamily="34" charset="0"/>
              </a:rPr>
              <a:t>Teledyne</a:t>
            </a:r>
            <a:r>
              <a:rPr lang="en-US" sz="1200" b="0" dirty="0" smtClean="0">
                <a:latin typeface="Calibri" pitchFamily="34" charset="0"/>
              </a:rPr>
              <a:t>)</a:t>
            </a:r>
            <a:endParaRPr lang="en-US" sz="1200" b="0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730" y="2929316"/>
            <a:ext cx="3337386" cy="76971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0830" y="2425656"/>
            <a:ext cx="2175530" cy="164231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45350" y="4222829"/>
            <a:ext cx="1150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44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250nm InP HBTs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650GHz </a:t>
            </a:r>
            <a:r>
              <a:rPr lang="en-US" sz="2000" b="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2000" b="0" baseline="-25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4.5V.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59201" y="4547156"/>
            <a:ext cx="4938925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Calibri" panose="020F0502020204030204" pitchFamily="34" charset="0"/>
                <a:cs typeface="Calibri" panose="020F0502020204030204" pitchFamily="34" charset="0"/>
              </a:rPr>
              <a:t>Z. Griffith et al, 2007 </a:t>
            </a:r>
            <a:r>
              <a:rPr lang="en-US" sz="12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IPRM conference (UCSB)</a:t>
            </a:r>
            <a:endParaRPr lang="en-US" sz="12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0835" y="4283517"/>
            <a:ext cx="2425326" cy="180077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6330" y="1043735"/>
            <a:ext cx="1864179" cy="132479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7530" y="4509120"/>
            <a:ext cx="1768800" cy="141835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02443" y="2483895"/>
            <a:ext cx="2244207" cy="1419805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847576" y="4824155"/>
            <a:ext cx="4938925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 smtClean="0">
                <a:latin typeface="Calibri" pitchFamily="34" charset="0"/>
              </a:rPr>
              <a:t>M</a:t>
            </a:r>
            <a:r>
              <a:rPr lang="en-US" sz="1200" b="0" dirty="0">
                <a:latin typeface="Calibri" pitchFamily="34" charset="0"/>
              </a:rPr>
              <a:t>. Urteaga, </a:t>
            </a:r>
            <a:r>
              <a:rPr lang="en-US" sz="1200" b="0" dirty="0" smtClean="0">
                <a:latin typeface="Calibri" pitchFamily="34" charset="0"/>
              </a:rPr>
              <a:t>et al, IEEE </a:t>
            </a:r>
            <a:r>
              <a:rPr lang="en-US" sz="1200" b="0" dirty="0">
                <a:latin typeface="Calibri" pitchFamily="34" charset="0"/>
              </a:rPr>
              <a:t>Proceedings </a:t>
            </a:r>
            <a:r>
              <a:rPr lang="en-US" sz="1200" b="0" dirty="0" smtClean="0">
                <a:latin typeface="Calibri" pitchFamily="34" charset="0"/>
              </a:rPr>
              <a:t>June 2017 (</a:t>
            </a:r>
            <a:r>
              <a:rPr lang="en-US" sz="1200" b="0" dirty="0" smtClean="0">
                <a:solidFill>
                  <a:srgbClr val="FF0000"/>
                </a:solidFill>
                <a:latin typeface="Calibri" pitchFamily="34" charset="0"/>
              </a:rPr>
              <a:t>Teledyne</a:t>
            </a:r>
            <a:r>
              <a:rPr lang="en-US" sz="1200" b="0" dirty="0" smtClean="0">
                <a:latin typeface="Calibri" pitchFamily="34" charset="0"/>
              </a:rPr>
              <a:t>)</a:t>
            </a:r>
            <a:endParaRPr lang="en-US" sz="1200" b="0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151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701220"/>
            <a:ext cx="924401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Power Amplifiers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535" y="2809668"/>
            <a:ext cx="8667678" cy="229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9433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1048999" cy="609600"/>
          </a:xfrm>
        </p:spPr>
        <p:txBody>
          <a:bodyPr/>
          <a:lstStyle/>
          <a:p>
            <a:r>
              <a:rPr lang="en-US" altLang="fr-FR" dirty="0"/>
              <a:t>100-300GHz Power combining: what is best 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914400"/>
            <a:ext cx="2385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Corporate T-line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48780"/>
            <a:ext cx="2072441" cy="2330518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906" y="1628800"/>
            <a:ext cx="1032047" cy="182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09800" y="920322"/>
            <a:ext cx="328536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 </a:t>
            </a: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series-connected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Shifrin: 1992 </a:t>
            </a: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 </a:t>
            </a:r>
            <a:r>
              <a:rPr lang="en-US" sz="1200" b="0" dirty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en-US" sz="1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Wave/mmWave </a:t>
            </a: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Monolithic Circuits Symp. </a:t>
            </a:r>
            <a:r>
              <a:rPr lang="en-US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Raytheon</a:t>
            </a:r>
            <a:r>
              <a:rPr lang="en-US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877" y="4865870"/>
            <a:ext cx="3217366" cy="17635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270" y="4808361"/>
            <a:ext cx="4130530" cy="126518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029200" y="914400"/>
            <a:ext cx="328536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buClr>
                <a:srgbClr val="FF0000"/>
              </a:buClr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Cascaded combining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</a:t>
            </a: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Ahmed  2018 EuMIC, 2021 RFIC </a:t>
            </a:r>
            <a:r>
              <a:rPr lang="en-US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(UCSB</a:t>
            </a:r>
            <a:r>
              <a:rPr lang="en-US" sz="1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00" y="4021641"/>
            <a:ext cx="359184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Distributed Active Transformer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12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nl-NL" sz="1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Aoki</a:t>
            </a:r>
            <a:r>
              <a:rPr lang="nl-NL" sz="1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nl-NL" sz="12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 </a:t>
            </a:r>
            <a:r>
              <a:rPr lang="nl-NL" sz="1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 MTT, Jan. 2002 </a:t>
            </a:r>
            <a:r>
              <a:rPr lang="nl-NL" sz="12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(CalTech)</a:t>
            </a:r>
            <a:endParaRPr lang="en-US" sz="1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34966" y="4038600"/>
            <a:ext cx="398983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buClr>
                <a:srgbClr val="FF0000"/>
              </a:buClr>
            </a:pPr>
            <a:r>
              <a:rPr lang="en-US" sz="20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Sub-</a:t>
            </a:r>
            <a:r>
              <a:rPr lang="en-US" sz="200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lang="en-US" sz="20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/4-coupler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series-connected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12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nl-NL" sz="1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Park,  et al,  IEEE JSSC, Oct. 2014 </a:t>
            </a:r>
            <a:r>
              <a:rPr lang="nl-NL" sz="12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(UCSB)</a:t>
            </a:r>
            <a:endParaRPr lang="en-US" sz="1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77200" y="4495800"/>
            <a:ext cx="2227720" cy="201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4350" y="1600200"/>
            <a:ext cx="4662600" cy="22710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7550" y="2716432"/>
            <a:ext cx="1222846" cy="10024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33190" y="2209800"/>
            <a:ext cx="2030210" cy="139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408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609601" y="76200"/>
            <a:ext cx="9601200" cy="609600"/>
          </a:xfrm>
        </p:spPr>
        <p:txBody>
          <a:bodyPr/>
          <a:lstStyle/>
          <a:p>
            <a:r>
              <a:rPr lang="en-US" dirty="0"/>
              <a:t>Recent high-efficiency 100-300GHz PAs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C6D5ADB-5DA2-43DD-81B2-3FE625691AAD}"/>
              </a:ext>
            </a:extLst>
          </p:cNvPr>
          <p:cNvSpPr/>
          <p:nvPr/>
        </p:nvSpPr>
        <p:spPr>
          <a:xfrm>
            <a:off x="2729714" y="4602658"/>
            <a:ext cx="2166234" cy="2723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0" smtClean="0">
                <a:latin typeface="Calibri" panose="020F0502020204030204" pitchFamily="34" charset="0"/>
                <a:cs typeface="Calibri" panose="020F0502020204030204" pitchFamily="34" charset="0"/>
              </a:rPr>
              <a:t>130GHz</a:t>
            </a:r>
            <a:r>
              <a:rPr lang="en-US" sz="1300" b="0" dirty="0">
                <a:latin typeface="Calibri" panose="020F0502020204030204" pitchFamily="34" charset="0"/>
                <a:cs typeface="Calibri" panose="020F0502020204030204" pitchFamily="34" charset="0"/>
              </a:rPr>
              <a:t>, 200mW, 17.8</a:t>
            </a:r>
            <a:r>
              <a:rPr lang="en-US" sz="13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% </a:t>
            </a:r>
            <a:r>
              <a:rPr lang="en-US" sz="1300" b="0" smtClean="0">
                <a:latin typeface="Calibri" panose="020F0502020204030204" pitchFamily="34" charset="0"/>
                <a:cs typeface="Calibri" panose="020F0502020204030204" pitchFamily="34" charset="0"/>
              </a:rPr>
              <a:t>PAE</a:t>
            </a:r>
            <a:r>
              <a:rPr lang="en-US" sz="13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3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76200" y="4605344"/>
            <a:ext cx="2257285" cy="2723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0" smtClean="0">
                <a:latin typeface="Calibri" panose="020F0502020204030204" pitchFamily="34" charset="0"/>
                <a:cs typeface="Calibri" panose="020F0502020204030204" pitchFamily="34" charset="0"/>
              </a:rPr>
              <a:t>140GHz</a:t>
            </a:r>
            <a:r>
              <a:rPr lang="en-US" sz="1300" b="0" dirty="0">
                <a:latin typeface="Calibri" panose="020F0502020204030204" pitchFamily="34" charset="0"/>
                <a:cs typeface="Calibri" panose="020F0502020204030204" pitchFamily="34" charset="0"/>
              </a:rPr>
              <a:t>, 20.5dBm, 20.8% </a:t>
            </a:r>
            <a:r>
              <a:rPr lang="en-US" sz="1300" b="0">
                <a:latin typeface="Calibri" panose="020F0502020204030204" pitchFamily="34" charset="0"/>
                <a:cs typeface="Calibri" panose="020F0502020204030204" pitchFamily="34" charset="0"/>
              </a:rPr>
              <a:t>PAE</a:t>
            </a:r>
            <a:r>
              <a:rPr lang="en-US" sz="13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23BDE7-75BC-46F7-BFD9-C25C96269452}"/>
              </a:ext>
            </a:extLst>
          </p:cNvPr>
          <p:cNvSpPr/>
          <p:nvPr/>
        </p:nvSpPr>
        <p:spPr>
          <a:xfrm>
            <a:off x="9646786" y="4602658"/>
            <a:ext cx="2172326" cy="2723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0" smtClean="0">
                <a:latin typeface="Calibri" panose="020F0502020204030204" pitchFamily="34" charset="0"/>
                <a:cs typeface="Calibri" panose="020F0502020204030204" pitchFamily="34" charset="0"/>
              </a:rPr>
              <a:t>266GHz</a:t>
            </a:r>
            <a:r>
              <a:rPr lang="en-US" sz="1300" b="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300" b="0" smtClean="0">
                <a:latin typeface="Calibri" panose="020F0502020204030204" pitchFamily="34" charset="0"/>
                <a:cs typeface="Calibri" panose="020F0502020204030204" pitchFamily="34" charset="0"/>
              </a:rPr>
              <a:t>16.8dBm</a:t>
            </a:r>
            <a:r>
              <a:rPr lang="en-US" sz="1300" b="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3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4.0% </a:t>
            </a:r>
            <a:r>
              <a:rPr lang="en-US" sz="1300" b="0" smtClean="0">
                <a:latin typeface="Calibri" panose="020F0502020204030204" pitchFamily="34" charset="0"/>
                <a:cs typeface="Calibri" panose="020F0502020204030204" pitchFamily="34" charset="0"/>
              </a:rPr>
              <a:t>PAE</a:t>
            </a:r>
            <a:r>
              <a:rPr lang="en-US" sz="13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3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D3066F-6BBB-47D2-94DD-5E87DAD4F82A}"/>
              </a:ext>
            </a:extLst>
          </p:cNvPr>
          <p:cNvSpPr/>
          <p:nvPr/>
        </p:nvSpPr>
        <p:spPr>
          <a:xfrm>
            <a:off x="6477000" y="4602992"/>
            <a:ext cx="2172326" cy="2723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0" smtClean="0">
                <a:latin typeface="Calibri" panose="020F0502020204030204" pitchFamily="34" charset="0"/>
                <a:cs typeface="Calibri" panose="020F0502020204030204" pitchFamily="34" charset="0"/>
              </a:rPr>
              <a:t>194GHz</a:t>
            </a:r>
            <a:r>
              <a:rPr lang="en-US" sz="1300" b="0" dirty="0">
                <a:latin typeface="Calibri" panose="020F0502020204030204" pitchFamily="34" charset="0"/>
                <a:cs typeface="Calibri" panose="020F0502020204030204" pitchFamily="34" charset="0"/>
              </a:rPr>
              <a:t>, 17.4dBm, 8.5</a:t>
            </a:r>
            <a:r>
              <a:rPr lang="en-US" sz="13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% </a:t>
            </a:r>
            <a:r>
              <a:rPr lang="en-US" sz="1300" b="0" smtClean="0">
                <a:latin typeface="Calibri" panose="020F0502020204030204" pitchFamily="34" charset="0"/>
                <a:cs typeface="Calibri" panose="020F0502020204030204" pitchFamily="34" charset="0"/>
              </a:rPr>
              <a:t>PAE</a:t>
            </a:r>
            <a:r>
              <a:rPr lang="en-US" sz="13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3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7051742" y="780568"/>
            <a:ext cx="4389215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Ahmed et al, 2020 IMS, 2020 EuMIC, 2021 IMS, 2021 RFIC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34" y="1478458"/>
            <a:ext cx="11536680" cy="305562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533400" y="771594"/>
            <a:ext cx="2847574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Teledyne 250nm InP </a:t>
            </a:r>
            <a:r>
              <a:rPr lang="en-US" sz="1400" b="0" smtClean="0">
                <a:latin typeface="Calibri" panose="020F0502020204030204" pitchFamily="34" charset="0"/>
                <a:cs typeface="Calibri" panose="020F0502020204030204" pitchFamily="34" charset="0"/>
              </a:rPr>
              <a:t>HBT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technology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4955" y="4933955"/>
            <a:ext cx="1641665" cy="12700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76C3A76-F4E8-4ECF-91AA-C320D87058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1"/>
          <a:stretch/>
        </p:blipFill>
        <p:spPr bwMode="auto">
          <a:xfrm>
            <a:off x="7041105" y="4898358"/>
            <a:ext cx="1021747" cy="13056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330" y="4853940"/>
            <a:ext cx="975360" cy="139446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5509" y="4898838"/>
            <a:ext cx="1796783" cy="13378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5910" y="5129929"/>
            <a:ext cx="1169951" cy="71401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381000" y="6419368"/>
            <a:ext cx="998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smtClean="0">
                <a:latin typeface="Calibri" panose="020F0502020204030204" pitchFamily="34" charset="0"/>
                <a:cs typeface="Calibri" panose="020F0502020204030204" pitchFamily="34" charset="0"/>
              </a:rPr>
              <a:t>Mixture of corporate and cascade power-combining.</a:t>
            </a:r>
            <a:endParaRPr lang="en-US" sz="2000" b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3717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701220"/>
            <a:ext cx="9244012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buClr>
                <a:srgbClr val="FF0000"/>
              </a:buClr>
            </a:pPr>
            <a: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  <a:t>140 GHz </a:t>
            </a: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Array Modules 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08243" y="2734537"/>
            <a:ext cx="1752600" cy="28730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6547" y="3302407"/>
            <a:ext cx="2284804" cy="17136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3751" y="3276600"/>
            <a:ext cx="952435" cy="169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434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609601" y="76200"/>
            <a:ext cx="9601200" cy="609600"/>
          </a:xfrm>
        </p:spPr>
        <p:txBody>
          <a:bodyPr/>
          <a:lstStyle/>
          <a:p>
            <a:r>
              <a:rPr lang="en-US" dirty="0"/>
              <a:t>The mm-wave module design problem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28600" y="914400"/>
            <a:ext cx="8365225" cy="1080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>
                <a:latin typeface="Calibri" pitchFamily="34" charset="0"/>
                <a:cs typeface="Calibri" pitchFamily="34" charset="0"/>
              </a:rPr>
              <a:t>How to make the IC electronics fit ?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How </a:t>
            </a:r>
            <a:r>
              <a:rPr lang="en-US" sz="2400" b="0" dirty="0">
                <a:latin typeface="Calibri" pitchFamily="34" charset="0"/>
                <a:cs typeface="Calibri" pitchFamily="34" charset="0"/>
              </a:rPr>
              <a:t>to avoid catastrophic signal 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losses </a:t>
            </a:r>
            <a:r>
              <a:rPr lang="en-US" sz="2400" b="0" dirty="0">
                <a:latin typeface="Calibri" pitchFamily="34" charset="0"/>
                <a:cs typeface="Calibri" pitchFamily="34" charset="0"/>
              </a:rPr>
              <a:t>?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How </a:t>
            </a:r>
            <a:r>
              <a:rPr lang="en-US" sz="2400" b="0" dirty="0">
                <a:latin typeface="Calibri" pitchFamily="34" charset="0"/>
                <a:cs typeface="Calibri" pitchFamily="34" charset="0"/>
              </a:rPr>
              <a:t>to remove the heat 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24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838200"/>
            <a:ext cx="3205771" cy="16493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948589"/>
            <a:ext cx="2453301" cy="1489811"/>
          </a:xfrm>
          <a:prstGeom prst="rect">
            <a:avLst/>
          </a:prstGeom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28600" y="2974898"/>
            <a:ext cx="5257800" cy="15971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>
                <a:latin typeface="Calibri" pitchFamily="34" charset="0"/>
                <a:cs typeface="Calibri" pitchFamily="34" charset="0"/>
              </a:rPr>
              <a:t>Not all systems steer in two planes...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latin typeface="Calibri" pitchFamily="34" charset="0"/>
                <a:cs typeface="Calibri" pitchFamily="34" charset="0"/>
              </a:rPr>
              <a:t>     ...some steer in only one.</a:t>
            </a:r>
          </a:p>
          <a:p>
            <a:r>
              <a:rPr lang="en-US" sz="2400" b="0" dirty="0">
                <a:latin typeface="Calibri" pitchFamily="34" charset="0"/>
                <a:cs typeface="Calibri" pitchFamily="34" charset="0"/>
              </a:rPr>
              <a:t>Not all systems steer over 180 degrees...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latin typeface="Calibri" pitchFamily="34" charset="0"/>
                <a:cs typeface="Calibri" pitchFamily="34" charset="0"/>
              </a:rPr>
              <a:t>     ...some steer a smaller angular range</a:t>
            </a:r>
          </a:p>
        </p:txBody>
      </p:sp>
      <p:pic>
        <p:nvPicPr>
          <p:cNvPr id="12" name="Picture 2" descr="2018_4_6_mm_wave_link_example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38545" y="2683174"/>
            <a:ext cx="5542855" cy="184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2018_4_6_mm_wave_link_example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22475" y="4564370"/>
            <a:ext cx="3957514" cy="223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2018_4_6_packag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235" y="4902779"/>
            <a:ext cx="3200977" cy="155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82772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423" y="5704181"/>
            <a:ext cx="648880" cy="510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1137"/>
            <a:ext cx="8987328" cy="322263"/>
          </a:xfrm>
        </p:spPr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39" y="840194"/>
            <a:ext cx="9649261" cy="47986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91600" y="5410200"/>
            <a:ext cx="3098012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alibri" pitchFamily="34" charset="0"/>
              </a:rPr>
              <a:t>Also:</a:t>
            </a:r>
            <a:br>
              <a:rPr lang="en-US" sz="1100" dirty="0">
                <a:latin typeface="Calibri" pitchFamily="34" charset="0"/>
              </a:rPr>
            </a:br>
            <a:r>
              <a:rPr lang="en-US" sz="1100" b="0" dirty="0">
                <a:solidFill>
                  <a:schemeClr val="accent1"/>
                </a:solidFill>
                <a:latin typeface="Calibri" pitchFamily="34" charset="0"/>
              </a:rPr>
              <a:t>Kyocera</a:t>
            </a:r>
            <a:r>
              <a:rPr lang="en-US" sz="1100" b="0" dirty="0">
                <a:latin typeface="Calibri" pitchFamily="34" charset="0"/>
              </a:rPr>
              <a:t>: </a:t>
            </a:r>
            <a:r>
              <a:rPr lang="en-US" sz="1100" b="0" dirty="0" smtClean="0">
                <a:latin typeface="Calibri" pitchFamily="34" charset="0"/>
              </a:rPr>
              <a:t>D. </a:t>
            </a:r>
            <a:r>
              <a:rPr lang="en-US" sz="1100" b="0" dirty="0">
                <a:latin typeface="Calibri" pitchFamily="34" charset="0"/>
              </a:rPr>
              <a:t>Kim, </a:t>
            </a:r>
            <a:r>
              <a:rPr lang="en-US" sz="1100" b="0" dirty="0" smtClean="0">
                <a:latin typeface="Calibri" pitchFamily="34" charset="0"/>
              </a:rPr>
              <a:t>H. Horikawa</a:t>
            </a:r>
            <a:r>
              <a:rPr lang="en-US" sz="1100" b="0" dirty="0">
                <a:latin typeface="Calibri" pitchFamily="34" charset="0"/>
              </a:rPr>
              <a:t>, </a:t>
            </a:r>
            <a:r>
              <a:rPr lang="en-US" sz="1100" b="0" dirty="0" smtClean="0">
                <a:latin typeface="Calibri" pitchFamily="34" charset="0"/>
              </a:rPr>
              <a:t>M. Imayoshi.</a:t>
            </a:r>
            <a:r>
              <a:rPr lang="en-US" sz="1100" b="0" dirty="0">
                <a:latin typeface="Calibri" pitchFamily="34" charset="0"/>
              </a:rPr>
              <a:t/>
            </a:r>
            <a:br>
              <a:rPr lang="en-US" sz="1100" b="0" dirty="0">
                <a:latin typeface="Calibri" pitchFamily="34" charset="0"/>
              </a:rPr>
            </a:br>
            <a:r>
              <a:rPr lang="en-US" sz="1100" b="0" dirty="0">
                <a:solidFill>
                  <a:schemeClr val="accent1"/>
                </a:solidFill>
                <a:latin typeface="Calibri" pitchFamily="34" charset="0"/>
              </a:rPr>
              <a:t>Samsung</a:t>
            </a:r>
            <a:r>
              <a:rPr lang="en-US" sz="1100" b="0" dirty="0">
                <a:latin typeface="Calibri" pitchFamily="34" charset="0"/>
              </a:rPr>
              <a:t>: </a:t>
            </a:r>
            <a:r>
              <a:rPr lang="en-US" sz="1100" b="0" dirty="0" smtClean="0">
                <a:latin typeface="Calibri" pitchFamily="34" charset="0"/>
              </a:rPr>
              <a:t>G. </a:t>
            </a:r>
            <a:r>
              <a:rPr lang="en-US" sz="1100" b="0" dirty="0">
                <a:latin typeface="Calibri" pitchFamily="34" charset="0"/>
              </a:rPr>
              <a:t>Xu, </a:t>
            </a:r>
            <a:r>
              <a:rPr lang="en-US" sz="1100" b="0" dirty="0" smtClean="0">
                <a:latin typeface="Calibri" pitchFamily="34" charset="0"/>
              </a:rPr>
              <a:t>N. Sharma</a:t>
            </a:r>
            <a:r>
              <a:rPr lang="en-US" sz="1100" b="0" dirty="0">
                <a:latin typeface="Calibri" pitchFamily="34" charset="0"/>
              </a:rPr>
              <a:t>, </a:t>
            </a:r>
            <a:r>
              <a:rPr lang="en-US" sz="1100" b="0" dirty="0" smtClean="0">
                <a:latin typeface="Calibri" pitchFamily="34" charset="0"/>
              </a:rPr>
              <a:t>S. Abu-Surra, W. Choi</a:t>
            </a:r>
            <a:r>
              <a:rPr lang="en-US" sz="1100" b="0" dirty="0">
                <a:latin typeface="Calibri" pitchFamily="34" charset="0"/>
              </a:rPr>
              <a:t/>
            </a:r>
            <a:br>
              <a:rPr lang="en-US" sz="1100" b="0" dirty="0">
                <a:latin typeface="Calibri" pitchFamily="34" charset="0"/>
              </a:rPr>
            </a:br>
            <a:r>
              <a:rPr lang="en-US" sz="1100" b="0" dirty="0" smtClean="0">
                <a:solidFill>
                  <a:schemeClr val="accent1"/>
                </a:solidFill>
                <a:latin typeface="Calibri" pitchFamily="34" charset="0"/>
              </a:rPr>
              <a:t>Pi-Radio</a:t>
            </a:r>
            <a:r>
              <a:rPr lang="en-US" sz="1100" b="0" dirty="0" smtClean="0">
                <a:latin typeface="Calibri" pitchFamily="34" charset="0"/>
              </a:rPr>
              <a:t>: A. Dhananjay, </a:t>
            </a:r>
            <a:br>
              <a:rPr lang="en-US" sz="1100" b="0" dirty="0" smtClean="0">
                <a:latin typeface="Calibri" pitchFamily="34" charset="0"/>
              </a:rPr>
            </a:br>
            <a:endParaRPr lang="en-US" sz="1100" b="0" dirty="0">
              <a:latin typeface="Calibri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6" t="10772" r="8660" b="12978"/>
          <a:stretch/>
        </p:blipFill>
        <p:spPr>
          <a:xfrm>
            <a:off x="224589" y="6214029"/>
            <a:ext cx="738411" cy="56777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4" t="18604" r="12302" b="17028"/>
          <a:stretch/>
        </p:blipFill>
        <p:spPr>
          <a:xfrm>
            <a:off x="7779540" y="5647404"/>
            <a:ext cx="983460" cy="56777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3" t="23530" r="9841" b="23897"/>
          <a:stretch/>
        </p:blipFill>
        <p:spPr>
          <a:xfrm>
            <a:off x="1215189" y="6327582"/>
            <a:ext cx="1236390" cy="3406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623" y="5800810"/>
            <a:ext cx="889185" cy="34066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205" y="6339560"/>
            <a:ext cx="1426873" cy="39744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56" b="32621"/>
          <a:stretch/>
        </p:blipFill>
        <p:spPr>
          <a:xfrm>
            <a:off x="153493" y="5760052"/>
            <a:ext cx="1229578" cy="39744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6" t="25743" r="22347" b="20753"/>
          <a:stretch/>
        </p:blipFill>
        <p:spPr>
          <a:xfrm>
            <a:off x="2586789" y="6157251"/>
            <a:ext cx="754325" cy="51099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989" y="6384360"/>
            <a:ext cx="1012161" cy="340663"/>
          </a:xfrm>
          <a:prstGeom prst="round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288" y="5623852"/>
            <a:ext cx="620810" cy="624548"/>
          </a:xfrm>
          <a:prstGeom prst="ellipse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27" b="27358"/>
          <a:stretch/>
        </p:blipFill>
        <p:spPr>
          <a:xfrm>
            <a:off x="3456271" y="6242416"/>
            <a:ext cx="1003628" cy="51099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996" y="6146302"/>
            <a:ext cx="1109394" cy="624548"/>
          </a:xfrm>
          <a:prstGeom prst="rect">
            <a:avLst/>
          </a:prstGeom>
        </p:spPr>
      </p:pic>
      <p:pic>
        <p:nvPicPr>
          <p:cNvPr id="35" name="Graphic 2">
            <a:extLst>
              <a:ext uri="{FF2B5EF4-FFF2-40B4-BE49-F238E27FC236}">
                <a16:creationId xmlns:a16="http://schemas.microsoft.com/office/drawing/2014/main" id="{DCD6F6F8-6FA8-4A79-BA60-83A16DB2B6E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 r="11029"/>
          <a:stretch/>
        </p:blipFill>
        <p:spPr>
          <a:xfrm>
            <a:off x="6095365" y="5676776"/>
            <a:ext cx="1596078" cy="482605"/>
          </a:xfrm>
          <a:prstGeom prst="rect">
            <a:avLst/>
          </a:prstGeom>
        </p:spPr>
      </p:pic>
      <p:pic>
        <p:nvPicPr>
          <p:cNvPr id="36" name="Picture 35" descr="A close up of a sign&#10;&#10;Description automatically generated">
            <a:extLst>
              <a:ext uri="{FF2B5EF4-FFF2-40B4-BE49-F238E27FC236}">
                <a16:creationId xmlns:a16="http://schemas.microsoft.com/office/drawing/2014/main" id="{5BE768C6-67BB-4CCA-A166-33825FC5AF4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968" y="5694824"/>
            <a:ext cx="1419426" cy="482605"/>
          </a:xfrm>
          <a:prstGeom prst="rect">
            <a:avLst/>
          </a:prstGeom>
        </p:spPr>
      </p:pic>
      <p:pic>
        <p:nvPicPr>
          <p:cNvPr id="37" name="Picture 2" descr="Intel's new logo loses its swirl (and some of its personality) | Creative  Bloq">
            <a:extLst>
              <a:ext uri="{FF2B5EF4-FFF2-40B4-BE49-F238E27FC236}">
                <a16:creationId xmlns:a16="http://schemas.microsoft.com/office/drawing/2014/main" id="{9947DBA2-C600-43E1-8F0D-CF10258F02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" t="10825" r="3418" b="8784"/>
          <a:stretch/>
        </p:blipFill>
        <p:spPr bwMode="auto">
          <a:xfrm>
            <a:off x="7751537" y="6327584"/>
            <a:ext cx="943099" cy="45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1" t="10362" r="56078" b="54309"/>
          <a:stretch/>
        </p:blipFill>
        <p:spPr>
          <a:xfrm>
            <a:off x="9974682" y="1739587"/>
            <a:ext cx="769518" cy="62261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1" t="45629" r="56078" b="40423"/>
          <a:stretch/>
        </p:blipFill>
        <p:spPr>
          <a:xfrm>
            <a:off x="9829800" y="2476480"/>
            <a:ext cx="1512881" cy="48326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6"/>
          <a:stretch/>
        </p:blipFill>
        <p:spPr>
          <a:xfrm>
            <a:off x="10058400" y="3019937"/>
            <a:ext cx="2016258" cy="37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137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630" y="161974"/>
            <a:ext cx="11465370" cy="398463"/>
          </a:xfrm>
        </p:spPr>
        <p:txBody>
          <a:bodyPr/>
          <a:lstStyle/>
          <a:p>
            <a:r>
              <a:rPr lang="en-US" dirty="0" smtClean="0"/>
              <a:t>Do we need 2D arrays ? 1D steering might be fine.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2400" y="914400"/>
            <a:ext cx="6477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1/sin</a:t>
            </a:r>
            <a:r>
              <a:rPr lang="en-US" sz="2000" b="0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b="0" dirty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f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sidelobes provide strong signals to tall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buildings.</a:t>
            </a:r>
            <a:endParaRPr lang="en-US" sz="2000" b="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sidelobes reduces broadside gain by less than 3dB.</a:t>
            </a:r>
          </a:p>
          <a:p>
            <a:pPr>
              <a:buClr>
                <a:srgbClr val="FF0000"/>
              </a:buClr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Don't need 2D arrays to serve tall buildings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6959" y="1448238"/>
            <a:ext cx="5502641" cy="458077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680262"/>
              </p:ext>
            </p:extLst>
          </p:nvPr>
        </p:nvGraphicFramePr>
        <p:xfrm>
          <a:off x="345630" y="2895600"/>
          <a:ext cx="5810528" cy="396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50" name="KGPlot" r:id="rId4" imgW="4935960" imgH="3365280" progId="KGraph_Plot">
                  <p:embed/>
                </p:oleObj>
              </mc:Choice>
              <mc:Fallback>
                <p:oleObj name="KGPlot" r:id="rId4" imgW="4935960" imgH="3365280" progId="KGraph_Plot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5630" y="2895600"/>
                        <a:ext cx="5810528" cy="3962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7384" y="3200400"/>
            <a:ext cx="2451349" cy="1634233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5805671"/>
              </p:ext>
            </p:extLst>
          </p:nvPr>
        </p:nvGraphicFramePr>
        <p:xfrm>
          <a:off x="2590800" y="3581400"/>
          <a:ext cx="1448449" cy="483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51" name="Equation" r:id="rId7" imgW="1295280" imgH="431640" progId="Equation.DSMT4">
                  <p:embed/>
                </p:oleObj>
              </mc:Choice>
              <mc:Fallback>
                <p:oleObj name="Equation" r:id="rId7" imgW="1295280" imgH="43164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3581400"/>
                        <a:ext cx="1448449" cy="483408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835825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61974"/>
            <a:ext cx="11277600" cy="398463"/>
          </a:xfrm>
        </p:spPr>
        <p:txBody>
          <a:bodyPr/>
          <a:lstStyle/>
          <a:p>
            <a:r>
              <a:rPr lang="en-US" dirty="0" smtClean="0"/>
              <a:t>2D vs. 1D: user spatial distribution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336" y="838200"/>
            <a:ext cx="5677705" cy="17885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352800"/>
            <a:ext cx="3056195" cy="29084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339940"/>
            <a:ext cx="3056195" cy="29084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1000" y="3516868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 1: 2D array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000" y="51054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 2: 1D array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24201" y="2971800"/>
            <a:ext cx="411480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uniform horizontal &amp; vertical  user distributions</a:t>
            </a:r>
            <a:endParaRPr lang="en-US" sz="1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77200" y="2971800"/>
            <a:ext cx="3517223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uniform horizontal, nonuniform vertical</a:t>
            </a:r>
            <a:endParaRPr lang="en-US" sz="1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33297" y="3712364"/>
            <a:ext cx="5334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dirty="0">
                <a:solidFill>
                  <a:schemeClr val="accent1"/>
                </a:solidFill>
                <a:sym typeface="Wingdings" panose="05000000000000000000" pitchFamily="2" charset="2"/>
              </a:rPr>
              <a:t>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endParaRPr lang="en-US" sz="1600" b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601200" y="3581400"/>
            <a:ext cx="4572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dirty="0">
                <a:solidFill>
                  <a:schemeClr val="tx2"/>
                </a:solidFill>
              </a:rPr>
              <a:t>✘</a:t>
            </a:r>
            <a:r>
              <a:rPr lang="en-US" sz="2800" dirty="0" smtClean="0">
                <a:solidFill>
                  <a:schemeClr val="accent1"/>
                </a:solidFill>
              </a:rPr>
              <a:t> </a:t>
            </a:r>
            <a:endParaRPr lang="en-US" sz="1600" b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29200" y="5257800"/>
            <a:ext cx="5334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dirty="0">
                <a:solidFill>
                  <a:schemeClr val="accent1"/>
                </a:solidFill>
                <a:sym typeface="Wingdings" panose="05000000000000000000" pitchFamily="2" charset="2"/>
              </a:rPr>
              <a:t>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endParaRPr lang="en-US" sz="1600" b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601200" y="5257800"/>
            <a:ext cx="5334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dirty="0">
                <a:solidFill>
                  <a:schemeClr val="accent1"/>
                </a:solidFill>
                <a:sym typeface="Wingdings" panose="05000000000000000000" pitchFamily="2" charset="2"/>
              </a:rPr>
              <a:t>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endParaRPr lang="en-US" sz="1600" b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200" y="6488668"/>
            <a:ext cx="1165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Spatial distribution of users, and of scattering objects, guides choice of array geometry.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2884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9220200" cy="398463"/>
          </a:xfrm>
        </p:spPr>
        <p:txBody>
          <a:bodyPr/>
          <a:lstStyle/>
          <a:p>
            <a:r>
              <a:rPr lang="en-US" sz="3900" smtClean="0"/>
              <a:t>140GHz</a:t>
            </a:r>
            <a:r>
              <a:rPr lang="en-US" sz="3900" dirty="0" smtClean="0"/>
              <a:t> hub: packaging challenges</a:t>
            </a:r>
            <a:endParaRPr lang="en-US" sz="3900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267200" y="975086"/>
            <a:ext cx="4962352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IC-package interconnects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Difficult at &gt; 100 GHz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267200" y="2487361"/>
            <a:ext cx="4962352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Removing heat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Thermal vias are marginal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267200" y="3856029"/>
            <a:ext cx="4962352" cy="913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Interconnect density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Dense wiring for DC, LO, IF, control.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Hard to fit these all in.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281616" y="5237764"/>
            <a:ext cx="7757984" cy="14678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Economies of scale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Advanced packaging standards require sophisticated tools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High-volume orders only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Hard for small-volume orders (research, universities)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Packaging industry is moving offshore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838200"/>
            <a:ext cx="1557251" cy="11804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869916"/>
            <a:ext cx="2143447" cy="10350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90600"/>
            <a:ext cx="4191000" cy="36009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5304" y="3443831"/>
            <a:ext cx="2666090" cy="15091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225918"/>
            <a:ext cx="2029779" cy="127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240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19075"/>
            <a:ext cx="11201400" cy="466725"/>
          </a:xfrm>
        </p:spPr>
        <p:txBody>
          <a:bodyPr/>
          <a:lstStyle/>
          <a:p>
            <a:r>
              <a:rPr lang="en-US" dirty="0" smtClean="0"/>
              <a:t>100-300GHz IC-package connections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565" y="4021870"/>
            <a:ext cx="2143447" cy="10350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85" y="2945408"/>
            <a:ext cx="2006123" cy="12718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98" b="27152"/>
          <a:stretch/>
        </p:blipFill>
        <p:spPr>
          <a:xfrm>
            <a:off x="3200447" y="1742721"/>
            <a:ext cx="1991565" cy="1295401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5654040" y="953016"/>
          <a:ext cx="6309360" cy="549075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102656148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599607244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60927425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471922745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104370244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type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Frequency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technology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cost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heatsinking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8698766"/>
                  </a:ext>
                </a:extLst>
              </a:tr>
              <a:tr h="9993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micromachined</a:t>
                      </a:r>
                      <a:b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waveguide interface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1000 GHz </a:t>
                      </a:r>
                    </a:p>
                    <a:p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Research.</a:t>
                      </a:r>
                      <a:b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Cheap one day ?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high</a:t>
                      </a:r>
                      <a:b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8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✘</a:t>
                      </a:r>
                      <a:endParaRPr lang="en-US" sz="18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="0" baseline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good</a:t>
                      </a:r>
                      <a:endParaRPr lang="en-US" sz="1400" b="0" dirty="0" smtClean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9780963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ribbon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mesh bond</a:t>
                      </a:r>
                    </a:p>
                    <a:p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 GHz</a:t>
                      </a:r>
                      <a:endParaRPr lang="en-US" sz="1400" b="0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Handcrafted.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high</a:t>
                      </a:r>
                      <a:b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8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✘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400" b="0" dirty="0" smtClean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14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baseline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good</a:t>
                      </a:r>
                      <a:endParaRPr lang="en-US" sz="14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9796484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patch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antennas</a:t>
                      </a:r>
                    </a:p>
                    <a:p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 superstrate</a:t>
                      </a:r>
                      <a:endParaRPr lang="en-US" sz="14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1000 GHz</a:t>
                      </a:r>
                      <a:endParaRPr lang="en-US" sz="1400" b="0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Straightforward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baseline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good</a:t>
                      </a:r>
                      <a:endParaRPr lang="en-US" sz="14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6386688"/>
                  </a:ext>
                </a:extLst>
              </a:tr>
              <a:tr h="999307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 stud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flip-chip 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&gt;200 GHz</a:t>
                      </a:r>
                      <a:endParaRPr lang="en-US" sz="1400" b="0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Industry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standard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baseline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ok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b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marginal for PA</a:t>
                      </a:r>
                      <a:b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8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✘</a:t>
                      </a:r>
                      <a:endParaRPr lang="en-US" sz="18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4799131"/>
                  </a:ext>
                </a:extLst>
              </a:tr>
              <a:tr h="587831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hot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vias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 GHz</a:t>
                      </a:r>
                      <a:endParaRPr lang="en-US" sz="1400" b="0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Development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 ?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good</a:t>
                      </a:r>
                      <a:endParaRPr lang="en-US" sz="1400" b="0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1509563"/>
                  </a:ext>
                </a:extLst>
              </a:tr>
              <a:tr h="587831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(ball)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wirebonds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  <a: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GHz</a:t>
                      </a:r>
                      <a:b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8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✘</a:t>
                      </a:r>
                      <a:endParaRPr lang="en-US" sz="18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Industry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standard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good</a:t>
                      </a:r>
                      <a:endParaRPr lang="en-US" sz="1400" b="0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7338006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 rot="16200000">
            <a:off x="-275021" y="1211800"/>
            <a:ext cx="114005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0" dirty="0" smtClean="0"/>
              <a:t>Deal, IEEE Trans THz,</a:t>
            </a:r>
            <a:br>
              <a:rPr lang="en-US" sz="900" b="0" dirty="0" smtClean="0"/>
            </a:br>
            <a:r>
              <a:rPr lang="en-US" sz="900" b="0" dirty="0" smtClean="0"/>
              <a:t> Sept 2011</a:t>
            </a:r>
            <a:endParaRPr lang="en-US" sz="900" b="0" dirty="0"/>
          </a:p>
        </p:txBody>
      </p:sp>
      <p:cxnSp>
        <p:nvCxnSpPr>
          <p:cNvPr id="14" name="Straight Connector 13"/>
          <p:cNvCxnSpPr>
            <a:endCxn id="54" idx="3"/>
          </p:cNvCxnSpPr>
          <p:nvPr/>
        </p:nvCxnSpPr>
        <p:spPr bwMode="auto">
          <a:xfrm flipH="1" flipV="1">
            <a:off x="3048565" y="1396073"/>
            <a:ext cx="2605475" cy="16841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>
            <a:stCxn id="7" idx="3"/>
            <a:endCxn id="5" idx="1"/>
          </p:cNvCxnSpPr>
          <p:nvPr/>
        </p:nvCxnSpPr>
        <p:spPr bwMode="auto">
          <a:xfrm>
            <a:off x="2429408" y="3581311"/>
            <a:ext cx="3224632" cy="117083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>
            <a:stCxn id="16" idx="3"/>
          </p:cNvCxnSpPr>
          <p:nvPr/>
        </p:nvCxnSpPr>
        <p:spPr bwMode="auto">
          <a:xfrm>
            <a:off x="5192012" y="2390422"/>
            <a:ext cx="517595" cy="4797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>
            <a:stCxn id="19" idx="3"/>
          </p:cNvCxnSpPr>
          <p:nvPr/>
        </p:nvCxnSpPr>
        <p:spPr bwMode="auto">
          <a:xfrm flipV="1">
            <a:off x="5192012" y="4460575"/>
            <a:ext cx="462028" cy="78837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9332" y="5758560"/>
            <a:ext cx="2392680" cy="914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941" y="4853116"/>
            <a:ext cx="2103120" cy="1379220"/>
          </a:xfrm>
          <a:prstGeom prst="rect">
            <a:avLst/>
          </a:prstGeom>
        </p:spPr>
      </p:pic>
      <p:cxnSp>
        <p:nvCxnSpPr>
          <p:cNvPr id="31" name="Straight Connector 30"/>
          <p:cNvCxnSpPr>
            <a:stCxn id="29" idx="3"/>
          </p:cNvCxnSpPr>
          <p:nvPr/>
        </p:nvCxnSpPr>
        <p:spPr bwMode="auto">
          <a:xfrm flipV="1">
            <a:off x="2364061" y="5376019"/>
            <a:ext cx="3345546" cy="166707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>
            <a:stCxn id="27" idx="3"/>
          </p:cNvCxnSpPr>
          <p:nvPr/>
        </p:nvCxnSpPr>
        <p:spPr bwMode="auto">
          <a:xfrm flipV="1">
            <a:off x="5192012" y="6019800"/>
            <a:ext cx="435271" cy="19596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 rot="16200000">
            <a:off x="162695" y="3472819"/>
            <a:ext cx="606256" cy="2169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0" dirty="0" smtClean="0"/>
              <a:t>G. Rebeiz</a:t>
            </a:r>
            <a:endParaRPr lang="en-US" sz="900" b="0" dirty="0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965" y="828383"/>
            <a:ext cx="2514600" cy="113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5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34939"/>
            <a:ext cx="10668000" cy="466725"/>
          </a:xfrm>
        </p:spPr>
        <p:txBody>
          <a:bodyPr/>
          <a:lstStyle/>
          <a:p>
            <a:r>
              <a:rPr lang="en-US" smtClean="0"/>
              <a:t>140GHz</a:t>
            </a:r>
            <a:r>
              <a:rPr lang="en-US" dirty="0" smtClean="0"/>
              <a:t> hub</a:t>
            </a:r>
            <a:r>
              <a:rPr lang="en-US" dirty="0"/>
              <a:t>: </a:t>
            </a:r>
            <a:r>
              <a:rPr lang="en-US" dirty="0" smtClean="0"/>
              <a:t>ICs &amp; Antennas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8143" y="886696"/>
            <a:ext cx="1801092" cy="2952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008784-EA80-463D-84A1-72AB1EB97F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54" t="5040" r="23454" b="3916"/>
          <a:stretch/>
        </p:blipFill>
        <p:spPr>
          <a:xfrm rot="16200000">
            <a:off x="381327" y="3852205"/>
            <a:ext cx="2294579" cy="2581566"/>
          </a:xfrm>
          <a:prstGeom prst="rect">
            <a:avLst/>
          </a:prstGeom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0" y="864860"/>
            <a:ext cx="3324035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110mW InP Power Amplifier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20.8% </a:t>
            </a:r>
            <a:r>
              <a:rPr lang="en-US" sz="2000" b="0" smtClean="0">
                <a:latin typeface="Calibri" pitchFamily="34" charset="0"/>
                <a:cs typeface="Calibri" pitchFamily="34" charset="0"/>
              </a:rPr>
              <a:t>PAE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sz="2000" b="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0" y="3367439"/>
            <a:ext cx="3324035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190mW InP Power Amplifier 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16.7% </a:t>
            </a:r>
            <a:r>
              <a:rPr lang="en-US" sz="2000" b="0" smtClean="0">
                <a:latin typeface="Calibri" pitchFamily="34" charset="0"/>
                <a:cs typeface="Calibri" pitchFamily="34" charset="0"/>
              </a:rPr>
              <a:t>PAE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 	    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1504E23-F8B4-4690-98A5-9CFB23E12D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016200" y="1509099"/>
            <a:ext cx="2957428" cy="13363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667E07-5B91-41C5-9A9C-D66F9E01EA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9800" y="3912298"/>
            <a:ext cx="2971800" cy="1345502"/>
          </a:xfrm>
          <a:prstGeom prst="rect">
            <a:avLst/>
          </a:prstGeom>
        </p:spPr>
      </p:pic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5972365" y="864860"/>
            <a:ext cx="3324035" cy="913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CMOS Transmitter IC 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22nm SOI CMOS. 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endParaRPr lang="en-US" sz="2000" b="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943600" y="3352800"/>
            <a:ext cx="3324035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Receiver IC 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22nm SOI CMOS.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3410" y="2727320"/>
            <a:ext cx="5143709" cy="2537328"/>
          </a:xfrm>
          <a:prstGeom prst="rect">
            <a:avLst/>
          </a:prstGeom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3212472" y="859360"/>
            <a:ext cx="2584764" cy="3598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LTCC Array module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cxnSp>
        <p:nvCxnSpPr>
          <p:cNvPr id="4" name="Straight Arrow Connector 3"/>
          <p:cNvCxnSpPr>
            <a:stCxn id="7" idx="0"/>
          </p:cNvCxnSpPr>
          <p:nvPr/>
        </p:nvCxnSpPr>
        <p:spPr bwMode="auto">
          <a:xfrm>
            <a:off x="3104978" y="2362985"/>
            <a:ext cx="633595" cy="380999"/>
          </a:xfrm>
          <a:prstGeom prst="straightConnector1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/>
          <p:cNvCxnSpPr>
            <a:stCxn id="7" idx="0"/>
          </p:cNvCxnSpPr>
          <p:nvPr/>
        </p:nvCxnSpPr>
        <p:spPr bwMode="auto">
          <a:xfrm>
            <a:off x="3104978" y="2362985"/>
            <a:ext cx="1314622" cy="380999"/>
          </a:xfrm>
          <a:prstGeom prst="straightConnector1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/>
          <p:cNvCxnSpPr>
            <a:stCxn id="7" idx="0"/>
          </p:cNvCxnSpPr>
          <p:nvPr/>
        </p:nvCxnSpPr>
        <p:spPr bwMode="auto">
          <a:xfrm>
            <a:off x="3104978" y="2362985"/>
            <a:ext cx="1924222" cy="380999"/>
          </a:xfrm>
          <a:prstGeom prst="straightConnector1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/>
          <p:cNvCxnSpPr>
            <a:stCxn id="7" idx="0"/>
          </p:cNvCxnSpPr>
          <p:nvPr/>
        </p:nvCxnSpPr>
        <p:spPr bwMode="auto">
          <a:xfrm>
            <a:off x="3104978" y="2362985"/>
            <a:ext cx="2457622" cy="380999"/>
          </a:xfrm>
          <a:prstGeom prst="straightConnector1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Straight Arrow Connector 30"/>
          <p:cNvCxnSpPr>
            <a:stCxn id="14" idx="3"/>
          </p:cNvCxnSpPr>
          <p:nvPr/>
        </p:nvCxnSpPr>
        <p:spPr bwMode="auto">
          <a:xfrm flipH="1">
            <a:off x="5486400" y="2177298"/>
            <a:ext cx="529800" cy="58600"/>
          </a:xfrm>
          <a:prstGeom prst="straightConnector1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" name="Straight Arrow Connector 34"/>
          <p:cNvCxnSpPr>
            <a:stCxn id="14" idx="3"/>
          </p:cNvCxnSpPr>
          <p:nvPr/>
        </p:nvCxnSpPr>
        <p:spPr bwMode="auto">
          <a:xfrm flipH="1">
            <a:off x="4876800" y="2177298"/>
            <a:ext cx="1139400" cy="58600"/>
          </a:xfrm>
          <a:prstGeom prst="straightConnector1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8" name="Straight Arrow Connector 37"/>
          <p:cNvCxnSpPr>
            <a:stCxn id="14" idx="3"/>
          </p:cNvCxnSpPr>
          <p:nvPr/>
        </p:nvCxnSpPr>
        <p:spPr bwMode="auto">
          <a:xfrm flipH="1">
            <a:off x="4191000" y="2177298"/>
            <a:ext cx="1825200" cy="29300"/>
          </a:xfrm>
          <a:prstGeom prst="straightConnector1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/>
          <p:cNvCxnSpPr>
            <a:stCxn id="14" idx="3"/>
          </p:cNvCxnSpPr>
          <p:nvPr/>
        </p:nvCxnSpPr>
        <p:spPr bwMode="auto">
          <a:xfrm flipH="1" flipV="1">
            <a:off x="3657600" y="2118698"/>
            <a:ext cx="2358600" cy="58600"/>
          </a:xfrm>
          <a:prstGeom prst="straightConnector1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 flipH="1">
            <a:off x="3276600" y="6263039"/>
            <a:ext cx="2537329" cy="0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47" name="Text Box 3"/>
          <p:cNvSpPr txBox="1">
            <a:spLocks noChangeArrowheads="1"/>
          </p:cNvSpPr>
          <p:nvPr/>
        </p:nvSpPr>
        <p:spPr bwMode="auto">
          <a:xfrm>
            <a:off x="5797236" y="6166398"/>
            <a:ext cx="473893" cy="2490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1 cm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479" y="4582798"/>
            <a:ext cx="1062881" cy="57018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190" y="2110248"/>
            <a:ext cx="1143219" cy="5701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7833" y="6308518"/>
            <a:ext cx="2124367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Calibri" pitchFamily="34" charset="0"/>
                <a:cs typeface="Calibri" pitchFamily="34" charset="0"/>
              </a:rPr>
              <a:t>Teledyne InP </a:t>
            </a:r>
            <a:r>
              <a:rPr lang="en-US" sz="1200" b="0">
                <a:latin typeface="Calibri" pitchFamily="34" charset="0"/>
                <a:cs typeface="Calibri" pitchFamily="34" charset="0"/>
              </a:rPr>
              <a:t>HBT</a:t>
            </a:r>
            <a:endParaRPr lang="en-US" sz="1200" dirty="0"/>
          </a:p>
        </p:txBody>
      </p:sp>
      <p:sp>
        <p:nvSpPr>
          <p:cNvPr id="33" name="Rectangle 32"/>
          <p:cNvSpPr/>
          <p:nvPr/>
        </p:nvSpPr>
        <p:spPr>
          <a:xfrm>
            <a:off x="5943600" y="5257800"/>
            <a:ext cx="2743200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GlobalFoundries 22nm SOI CMOS</a:t>
            </a:r>
            <a:endParaRPr lang="en-US" sz="1200" dirty="0"/>
          </a:p>
        </p:txBody>
      </p:sp>
      <p:sp>
        <p:nvSpPr>
          <p:cNvPr id="34" name="Rectangle 33"/>
          <p:cNvSpPr/>
          <p:nvPr/>
        </p:nvSpPr>
        <p:spPr>
          <a:xfrm>
            <a:off x="3212472" y="6597897"/>
            <a:ext cx="2124367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Kyocera</a:t>
            </a:r>
            <a:endParaRPr 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91600" y="1752600"/>
            <a:ext cx="3148760" cy="270163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705600" y="6553200"/>
            <a:ext cx="4910607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Farid, Ahmed, Rodwell, UCSB; Flynn, Dunn, Niknejad, Nikolic, BWRC; Rebeiz, UCSD</a:t>
            </a:r>
            <a:endParaRPr lang="en-US" sz="11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58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751522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135GHz 8-channel MIMO hub array tile modules</a:t>
            </a:r>
            <a:endParaRPr lang="en-US" dirty="0"/>
          </a:p>
        </p:txBody>
      </p:sp>
      <p:pic>
        <p:nvPicPr>
          <p:cNvPr id="1026" name="Picture 2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477137"/>
            <a:ext cx="10972799" cy="529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Pictur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2165947"/>
            <a:ext cx="6964409" cy="1564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Picture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165947"/>
            <a:ext cx="3444552" cy="1812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Pictur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32356"/>
            <a:ext cx="10972800" cy="477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Pictur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5263630"/>
            <a:ext cx="6964409" cy="144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Pictur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394" y="5125569"/>
            <a:ext cx="3789007" cy="158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76200" y="1143000"/>
            <a:ext cx="7239000" cy="71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Receiver: </a:t>
            </a:r>
            <a:r>
              <a:rPr lang="da-DK" sz="14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Farid et. al, 2021 IEEE BCICTS Symposium</a:t>
            </a:r>
          </a:p>
          <a:p>
            <a:pPr>
              <a:buClr>
                <a:srgbClr val="FF0000"/>
              </a:buClr>
            </a:pP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200" y="4191000"/>
            <a:ext cx="7543800" cy="71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Transmitter: </a:t>
            </a:r>
            <a:r>
              <a:rPr lang="da-DK" sz="1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 to be submitted</a:t>
            </a:r>
            <a:endParaRPr lang="da-DK" sz="2000" b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98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3124200"/>
            <a:ext cx="3069668" cy="1551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0074" t="4141" r="7690"/>
          <a:stretch/>
        </p:blipFill>
        <p:spPr>
          <a:xfrm>
            <a:off x="2667000" y="3132033"/>
            <a:ext cx="3111881" cy="3087734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652588" y="701220"/>
            <a:ext cx="9244012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210 </a:t>
            </a:r>
            <a: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  <a:t>GHz </a:t>
            </a: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and 280 GHz</a:t>
            </a:r>
            <a:b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Array Modules 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8190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9372600" cy="762401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210 GHz MIMO backhaul demo</a:t>
            </a:r>
            <a:endParaRPr lang="en-US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22422" y="4800600"/>
            <a:ext cx="5029200" cy="1191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8-element MIMO array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>
                <a:solidFill>
                  <a:schemeClr val="tx2"/>
                </a:solidFill>
                <a:latin typeface="Calibri" pitchFamily="34" charset="0"/>
              </a:rPr>
              <a:t>3.1 m </a:t>
            </a: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baseline </a:t>
            </a:r>
            <a:r>
              <a:rPr lang="en-US" sz="2000" b="0" dirty="0" smtClean="0">
                <a:latin typeface="Calibri" pitchFamily="34" charset="0"/>
              </a:rPr>
              <a:t>for </a:t>
            </a: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500m </a:t>
            </a:r>
            <a:r>
              <a:rPr lang="en-US" sz="2000" b="0" dirty="0" smtClean="0">
                <a:latin typeface="Calibri" pitchFamily="34" charset="0"/>
              </a:rPr>
              <a:t>link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.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80Gb/s/subarray→ </a:t>
            </a: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640Gb/s total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4 × 4 sub-arrays → 8 degree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beamsteering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715000" y="4343400"/>
            <a:ext cx="5029200" cy="202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Key link parameters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500 </a:t>
            </a:r>
            <a:r>
              <a:rPr lang="en-US" sz="2000" b="0" dirty="0">
                <a:solidFill>
                  <a:schemeClr val="tx2"/>
                </a:solidFill>
                <a:latin typeface="Calibri" pitchFamily="34" charset="0"/>
              </a:rPr>
              <a:t>meters range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 in 50 mm/hr rain; 23 dB/km</a:t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20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dB total margins: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     packaging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loss,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obstruction, operating,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     design, aging 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fr-FR" sz="2000" b="0" dirty="0">
                <a:solidFill>
                  <a:schemeClr val="tx2"/>
                </a:solidFill>
                <a:latin typeface="Calibri" pitchFamily="34" charset="0"/>
              </a:rPr>
              <a:t>PAs: </a:t>
            </a:r>
            <a:r>
              <a:rPr lang="fr-FR" sz="2000" b="0" dirty="0" smtClean="0">
                <a:solidFill>
                  <a:schemeClr val="tx2"/>
                </a:solidFill>
                <a:latin typeface="Calibri" pitchFamily="34" charset="0"/>
              </a:rPr>
              <a:t>63mW</a:t>
            </a:r>
            <a:r>
              <a:rPr lang="fr-FR" sz="2000" b="0" dirty="0" smtClean="0">
                <a:solidFill>
                  <a:srgbClr val="000000"/>
                </a:solidFill>
                <a:latin typeface="Calibri" pitchFamily="34" charset="0"/>
              </a:rPr>
              <a:t> =P</a:t>
            </a:r>
            <a:r>
              <a:rPr lang="fr-FR" sz="2000" b="0" baseline="-25000" dirty="0" smtClean="0">
                <a:solidFill>
                  <a:srgbClr val="000000"/>
                </a:solidFill>
                <a:latin typeface="Calibri" pitchFamily="34" charset="0"/>
              </a:rPr>
              <a:t>1dB</a:t>
            </a:r>
            <a:r>
              <a:rPr lang="fr-FR" sz="2000" b="0" dirty="0" smtClean="0">
                <a:solidFill>
                  <a:srgbClr val="000000"/>
                </a:solidFill>
                <a:latin typeface="Calibri" pitchFamily="34" charset="0"/>
              </a:rPr>
              <a:t>  </a:t>
            </a:r>
            <a:r>
              <a:rPr lang="fr-FR" sz="2000" b="0" dirty="0">
                <a:solidFill>
                  <a:srgbClr val="000000"/>
                </a:solidFill>
                <a:latin typeface="Calibri" pitchFamily="34" charset="0"/>
              </a:rPr>
              <a:t>(per </a:t>
            </a:r>
            <a:r>
              <a:rPr lang="fr-FR" sz="2000" b="0" dirty="0" smtClean="0">
                <a:solidFill>
                  <a:srgbClr val="000000"/>
                </a:solidFill>
                <a:latin typeface="Calibri" pitchFamily="34" charset="0"/>
              </a:rPr>
              <a:t>element)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LNAs: 6dB noise figure</a:t>
            </a:r>
            <a:endParaRPr lang="fr-FR" sz="2000" b="0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860367"/>
            <a:ext cx="3397136" cy="36354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39495" y="2149671"/>
            <a:ext cx="3364992" cy="762000"/>
          </a:xfrm>
          <a:prstGeom prst="rect">
            <a:avLst/>
          </a:prstGeom>
        </p:spPr>
      </p:pic>
      <p:pic>
        <p:nvPicPr>
          <p:cNvPr id="10" name="Picture 2" descr="2018_30_30_package_draw_Vivald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237325"/>
            <a:ext cx="4810531" cy="2778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87067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9220200" cy="398463"/>
          </a:xfrm>
        </p:spPr>
        <p:txBody>
          <a:bodyPr/>
          <a:lstStyle/>
          <a:p>
            <a:r>
              <a:rPr lang="en-US" dirty="0" smtClean="0"/>
              <a:t>210 </a:t>
            </a:r>
            <a:r>
              <a:rPr lang="en-US" dirty="0"/>
              <a:t>GHz Transmitter and Receiver ICs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25" y="2884866"/>
            <a:ext cx="5308810" cy="16310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967" y="1422080"/>
            <a:ext cx="4731327" cy="13577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5358" y="1422080"/>
            <a:ext cx="3699164" cy="13577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0325B2A-4935-4505-8321-F76C3C7E6700}"/>
              </a:ext>
            </a:extLst>
          </p:cNvPr>
          <p:cNvSpPr txBox="1"/>
          <p:nvPr/>
        </p:nvSpPr>
        <p:spPr>
          <a:xfrm>
            <a:off x="1749611" y="1163124"/>
            <a:ext cx="297478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altLang="ko-KR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 GHz direct-conversion TX</a:t>
            </a:r>
            <a:endParaRPr lang="ko-KR" altLang="en-US" sz="1800" baseline="-25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AACD60-27CC-4D76-A7A8-8D6BBE2853F1}"/>
              </a:ext>
            </a:extLst>
          </p:cNvPr>
          <p:cNvSpPr txBox="1"/>
          <p:nvPr/>
        </p:nvSpPr>
        <p:spPr>
          <a:xfrm>
            <a:off x="7454590" y="1219804"/>
            <a:ext cx="299081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altLang="ko-KR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 GHz direct-conversion RX</a:t>
            </a:r>
            <a:endParaRPr lang="ko-KR" altLang="en-US" sz="1800" baseline="-25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BBA79D-DF0B-437B-96CC-7AD453C54F1A}"/>
              </a:ext>
            </a:extLst>
          </p:cNvPr>
          <p:cNvSpPr txBox="1"/>
          <p:nvPr/>
        </p:nvSpPr>
        <p:spPr>
          <a:xfrm>
            <a:off x="9459130" y="2534724"/>
            <a:ext cx="1361270" cy="261610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Size: 2.3 x 0.85 mm</a:t>
            </a:r>
            <a:r>
              <a:rPr kumimoji="0" lang="en-US" altLang="ko-KR" sz="1100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ko-KR" altLang="en-US" sz="1100" i="0" u="none" strike="noStrike" kern="0" cap="none" spc="0" normalizeH="0" baseline="3000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D40CD4-E415-4659-9ED9-315080F78172}"/>
              </a:ext>
            </a:extLst>
          </p:cNvPr>
          <p:cNvSpPr txBox="1"/>
          <p:nvPr/>
        </p:nvSpPr>
        <p:spPr>
          <a:xfrm>
            <a:off x="4495800" y="2534724"/>
            <a:ext cx="1361270" cy="2446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100" b="1" dirty="0">
                <a:latin typeface="Calibri" panose="020F0502020204030204" pitchFamily="34" charset="0"/>
                <a:cs typeface="Calibri" panose="020F0502020204030204" pitchFamily="34" charset="0"/>
              </a:rPr>
              <a:t>Size: 2.9 x 0.75 mm</a:t>
            </a:r>
            <a:r>
              <a:rPr lang="en-US" altLang="ko-KR" sz="11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ko-KR" altLang="en-US" sz="1100" b="1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0" name="Object 2">
            <a:extLst>
              <a:ext uri="{FF2B5EF4-FFF2-40B4-BE49-F238E27FC236}">
                <a16:creationId xmlns:a16="http://schemas.microsoft.com/office/drawing/2014/main" id="{D355B77C-3514-44D0-91DC-2682A7C75C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6831684"/>
              </p:ext>
            </p:extLst>
          </p:nvPr>
        </p:nvGraphicFramePr>
        <p:xfrm>
          <a:off x="76200" y="4561889"/>
          <a:ext cx="2980811" cy="2114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26" name="KGPlot" r:id="rId6" imgW="4660920" imgH="3327120" progId="KGraph_Plot">
                  <p:embed/>
                </p:oleObj>
              </mc:Choice>
              <mc:Fallback>
                <p:oleObj name="KGPlot" r:id="rId6" imgW="4660920" imgH="3327120" progId="KGraph_Plot">
                  <p:embed/>
                  <p:pic>
                    <p:nvPicPr>
                      <p:cNvPr id="8" name="Object 2">
                        <a:extLst>
                          <a:ext uri="{FF2B5EF4-FFF2-40B4-BE49-F238E27FC236}">
                            <a16:creationId xmlns:a16="http://schemas.microsoft.com/office/drawing/2014/main" id="{D355B77C-3514-44D0-91DC-2682A7C75CD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4561889"/>
                        <a:ext cx="2980811" cy="211420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0" y="2928920"/>
            <a:ext cx="4431165" cy="164308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09600" y="770865"/>
            <a:ext cx="609600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M. Seo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 et al, 2021 IMS; 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Teledyne 250nm InP HBT</a:t>
            </a:r>
            <a:endParaRPr lang="en-US" sz="1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1D9B8CB2-1E84-41EE-894E-7662BBBAEA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1932245"/>
              </p:ext>
            </p:extLst>
          </p:nvPr>
        </p:nvGraphicFramePr>
        <p:xfrm>
          <a:off x="3264102" y="4670339"/>
          <a:ext cx="2798035" cy="1966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27" name="KGPlot" r:id="rId9" imgW="4686120" imgH="3314520" progId="KGraph_Plot">
                  <p:embed/>
                </p:oleObj>
              </mc:Choice>
              <mc:Fallback>
                <p:oleObj name="KGPlot" r:id="rId9" imgW="4686120" imgH="3314520" progId="KGraph_Plot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1D9B8CB2-1E84-41EE-894E-7662BBBAEA4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4102" y="4670339"/>
                        <a:ext cx="2798035" cy="196676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5">
            <a:extLst>
              <a:ext uri="{FF2B5EF4-FFF2-40B4-BE49-F238E27FC236}">
                <a16:creationId xmlns:a16="http://schemas.microsoft.com/office/drawing/2014/main" id="{1537A7E5-8860-421F-954A-6D34F59F89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8332611"/>
              </p:ext>
            </p:extLst>
          </p:nvPr>
        </p:nvGraphicFramePr>
        <p:xfrm>
          <a:off x="6120176" y="4572000"/>
          <a:ext cx="2952404" cy="2052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28" name="KGPlot" r:id="rId11" imgW="4698720" imgH="3289320" progId="KGraph_Plot">
                  <p:embed/>
                </p:oleObj>
              </mc:Choice>
              <mc:Fallback>
                <p:oleObj name="KGPlot" r:id="rId11" imgW="4698720" imgH="3289320" progId="KGraph_Plot">
                  <p:embed/>
                  <p:pic>
                    <p:nvPicPr>
                      <p:cNvPr id="5" name="Object 5">
                        <a:extLst>
                          <a:ext uri="{FF2B5EF4-FFF2-40B4-BE49-F238E27FC236}">
                            <a16:creationId xmlns:a16="http://schemas.microsoft.com/office/drawing/2014/main" id="{1537A7E5-8860-421F-954A-6D34F59F89F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0176" y="4572000"/>
                        <a:ext cx="2952404" cy="205243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">
            <a:extLst>
              <a:ext uri="{FF2B5EF4-FFF2-40B4-BE49-F238E27FC236}">
                <a16:creationId xmlns:a16="http://schemas.microsoft.com/office/drawing/2014/main" id="{5FA576A0-0505-4D67-A2A3-780BC43DD6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5871591"/>
              </p:ext>
            </p:extLst>
          </p:nvPr>
        </p:nvGraphicFramePr>
        <p:xfrm>
          <a:off x="9125598" y="4572000"/>
          <a:ext cx="2920383" cy="21173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29" name="KGPlot" r:id="rId13" imgW="4711680" imgH="3416040" progId="KGraph_Plot">
                  <p:embed/>
                </p:oleObj>
              </mc:Choice>
              <mc:Fallback>
                <p:oleObj name="KGPlot" r:id="rId13" imgW="4711680" imgH="3416040" progId="KGraph_Plot">
                  <p:embed/>
                  <p:pic>
                    <p:nvPicPr>
                      <p:cNvPr id="8" name="Object 2">
                        <a:extLst>
                          <a:ext uri="{FF2B5EF4-FFF2-40B4-BE49-F238E27FC236}">
                            <a16:creationId xmlns:a16="http://schemas.microsoft.com/office/drawing/2014/main" id="{5FA576A0-0505-4D67-A2A3-780BC43DD6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9125598" y="4572000"/>
                        <a:ext cx="2920383" cy="211737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2087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8DB19F-9771-485C-A9FD-019C7C206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"/>
            <a:ext cx="10972800" cy="770694"/>
          </a:xfrm>
        </p:spPr>
        <p:txBody>
          <a:bodyPr/>
          <a:lstStyle/>
          <a:p>
            <a:r>
              <a:rPr lang="en-US" dirty="0" smtClean="0"/>
              <a:t>280GHz transmitter and receiver IC designs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533400" y="780568"/>
            <a:ext cx="3488071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Solyu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Alz, Ahmed, Seo; UCSB/Sungkyunkwan</a:t>
            </a:r>
            <a:endParaRPr lang="en-US" sz="1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533400" y="990600"/>
            <a:ext cx="2847574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Teledyne 250nm InP HBT technology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132853"/>
            <a:ext cx="5013960" cy="1752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123772" y="1808000"/>
            <a:ext cx="1095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Receiver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5410200" y="1808000"/>
            <a:ext cx="1413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Transmitter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386349" y="3953268"/>
            <a:ext cx="4278928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simulations: 11dB noise figure, 40GHz bandwidth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5181600" y="3941600"/>
            <a:ext cx="3736536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simulations: 17dB saturated output power.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304800" y="5105400"/>
            <a:ext cx="5039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Application: point-point MIMO backhaul links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3732" y="2144221"/>
            <a:ext cx="6922068" cy="173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4201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368" y="4452402"/>
            <a:ext cx="1789632" cy="196753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604802"/>
            <a:ext cx="2235109" cy="18026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400"/>
            <a:ext cx="8231521" cy="612894"/>
          </a:xfrm>
        </p:spPr>
        <p:txBody>
          <a:bodyPr/>
          <a:lstStyle/>
          <a:p>
            <a:r>
              <a:rPr lang="en-US" dirty="0" smtClean="0"/>
              <a:t>100-300GHz Wireless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544" y="4525631"/>
            <a:ext cx="3446503" cy="17555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714" y="3789482"/>
            <a:ext cx="1395419" cy="132213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72435" y="3647565"/>
            <a:ext cx="7652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100-300GHz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carriers, massive spatial multiplexing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Terabit hubs and backhaul links, high-resolution imaging radar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6172200" y="4267200"/>
            <a:ext cx="1173163" cy="317500"/>
            <a:chOff x="8001000" y="1689010"/>
            <a:chExt cx="1173163" cy="317500"/>
          </a:xfrm>
        </p:grpSpPr>
        <p:sp>
          <p:nvSpPr>
            <p:cNvPr id="36" name="Rectangle 35"/>
            <p:cNvSpPr/>
            <p:nvPr/>
          </p:nvSpPr>
          <p:spPr bwMode="auto">
            <a:xfrm>
              <a:off x="8839200" y="1758061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graphicFrame>
          <p:nvGraphicFramePr>
            <p:cNvPr id="39" name="Object 38"/>
            <p:cNvGraphicFramePr>
              <a:graphicFrameLocks noChangeAspect="1"/>
            </p:cNvGraphicFramePr>
            <p:nvPr/>
          </p:nvGraphicFramePr>
          <p:xfrm>
            <a:off x="8001000" y="1689010"/>
            <a:ext cx="1173163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81" name="Equation" r:id="rId7" imgW="660240" imgH="177480" progId="Equation.DSMT4">
                    <p:embed/>
                  </p:oleObj>
                </mc:Choice>
                <mc:Fallback>
                  <p:oleObj name="Equation" r:id="rId7" imgW="660240" imgH="177480" progId="Equation.DSMT4">
                    <p:embed/>
                    <p:pic>
                      <p:nvPicPr>
                        <p:cNvPr id="39" name="Object 38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8001000" y="1689010"/>
                          <a:ext cx="1173163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6" name="Group 45"/>
          <p:cNvGrpSpPr/>
          <p:nvPr/>
        </p:nvGrpSpPr>
        <p:grpSpPr>
          <a:xfrm>
            <a:off x="5346530" y="5926313"/>
            <a:ext cx="978552" cy="293895"/>
            <a:chOff x="5346530" y="2693111"/>
            <a:chExt cx="978552" cy="293895"/>
          </a:xfrm>
        </p:grpSpPr>
        <p:sp>
          <p:nvSpPr>
            <p:cNvPr id="35" name="Rectangle 34"/>
            <p:cNvSpPr/>
            <p:nvPr/>
          </p:nvSpPr>
          <p:spPr bwMode="auto">
            <a:xfrm>
              <a:off x="6096482" y="2724752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graphicFrame>
          <p:nvGraphicFramePr>
            <p:cNvPr id="40" name="Object 39"/>
            <p:cNvGraphicFramePr>
              <a:graphicFrameLocks noChangeAspect="1"/>
            </p:cNvGraphicFramePr>
            <p:nvPr/>
          </p:nvGraphicFramePr>
          <p:xfrm>
            <a:off x="5346530" y="2693111"/>
            <a:ext cx="970043" cy="2938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82" name="Equation" r:id="rId9" imgW="545760" imgH="164880" progId="Equation.DSMT4">
                    <p:embed/>
                  </p:oleObj>
                </mc:Choice>
                <mc:Fallback>
                  <p:oleObj name="Equation" r:id="rId9" imgW="545760" imgH="164880" progId="Equation.DSMT4">
                    <p:embed/>
                    <p:pic>
                      <p:nvPicPr>
                        <p:cNvPr id="40" name="Object 39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5346530" y="2693111"/>
                          <a:ext cx="970043" cy="29389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52" name="Straight Connector 51"/>
          <p:cNvCxnSpPr/>
          <p:nvPr/>
        </p:nvCxnSpPr>
        <p:spPr bwMode="auto">
          <a:xfrm>
            <a:off x="715677" y="3657600"/>
            <a:ext cx="9674843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4" name="TextBox 43"/>
          <p:cNvSpPr txBox="1"/>
          <p:nvPr/>
        </p:nvSpPr>
        <p:spPr>
          <a:xfrm>
            <a:off x="228600" y="1085975"/>
            <a:ext cx="703478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Wireless networks: exploding demand.</a:t>
            </a:r>
          </a:p>
          <a:p>
            <a:r>
              <a:rPr lang="en-US" sz="2000" dirty="0">
                <a:latin typeface="Calibri" pitchFamily="34" charset="0"/>
              </a:rPr>
              <a:t>Immediate industry response: 5G.</a:t>
            </a:r>
            <a:br>
              <a:rPr lang="en-US" sz="2000" dirty="0">
                <a:latin typeface="Calibri" pitchFamily="34" charset="0"/>
              </a:rPr>
            </a:br>
            <a:r>
              <a:rPr lang="en-US" sz="2000">
                <a:latin typeface="Calibri" pitchFamily="34" charset="0"/>
              </a:rPr>
              <a:t>     </a:t>
            </a:r>
            <a:r>
              <a:rPr lang="en-US" sz="2000" b="0" smtClean="0">
                <a:latin typeface="Calibri" pitchFamily="34" charset="0"/>
              </a:rPr>
              <a:t>~1~40 </a:t>
            </a:r>
            <a:r>
              <a:rPr lang="en-US" sz="2000" b="0" dirty="0" smtClean="0">
                <a:latin typeface="Calibri" pitchFamily="34" charset="0"/>
              </a:rPr>
              <a:t>GHz </a:t>
            </a:r>
            <a:r>
              <a:rPr lang="en-US" sz="2000" b="0" smtClean="0">
                <a:latin typeface="Calibri" pitchFamily="34" charset="0"/>
              </a:rPr>
              <a:t>("</a:t>
            </a:r>
            <a:r>
              <a:rPr lang="en-US" sz="2000" b="0" smtClean="0">
                <a:latin typeface="Calibri" pitchFamily="34" charset="0"/>
              </a:rPr>
              <a:t>5G?")</a:t>
            </a:r>
            <a:r>
              <a:rPr lang="en-US" sz="2000" b="0" dirty="0" smtClean="0">
                <a:latin typeface="Calibri" pitchFamily="34" charset="0"/>
              </a:rPr>
              <a:t/>
            </a:r>
            <a:br>
              <a:rPr lang="en-US" sz="2000" b="0" dirty="0" smtClean="0">
                <a:latin typeface="Calibri" pitchFamily="34" charset="0"/>
              </a:rPr>
            </a:br>
            <a:r>
              <a:rPr lang="en-US" sz="2000" b="0" dirty="0" smtClean="0">
                <a:latin typeface="Calibri" pitchFamily="34" charset="0"/>
              </a:rPr>
              <a:t>     ~40~100GHz ("5.5G ?")</a:t>
            </a:r>
            <a:r>
              <a:rPr lang="en-US" sz="2000" b="0" dirty="0">
                <a:latin typeface="Calibri" pitchFamily="34" charset="0"/>
              </a:rPr>
              <a:t/>
            </a:r>
            <a:br>
              <a:rPr lang="en-US" sz="2000" b="0" dirty="0">
                <a:latin typeface="Calibri" pitchFamily="34" charset="0"/>
              </a:rPr>
            </a:br>
            <a:r>
              <a:rPr lang="en-US" sz="2000" b="0" dirty="0">
                <a:latin typeface="Calibri" pitchFamily="34" charset="0"/>
              </a:rPr>
              <a:t>     increased spectrum, extensive beamforming</a:t>
            </a:r>
          </a:p>
          <a:p>
            <a:r>
              <a:rPr lang="en-US" sz="2000" dirty="0">
                <a:latin typeface="Calibri" pitchFamily="34" charset="0"/>
              </a:rPr>
              <a:t>Next </a:t>
            </a:r>
            <a:r>
              <a:rPr lang="en-US" sz="2000">
                <a:latin typeface="Calibri" pitchFamily="34" charset="0"/>
              </a:rPr>
              <a:t>generation </a:t>
            </a:r>
            <a:r>
              <a:rPr lang="en-US" sz="2000" smtClean="0">
                <a:latin typeface="Calibri" pitchFamily="34" charset="0"/>
              </a:rPr>
              <a:t>might be </a:t>
            </a:r>
            <a:r>
              <a:rPr lang="en-US" sz="2000" dirty="0">
                <a:latin typeface="Calibri" pitchFamily="34" charset="0"/>
              </a:rPr>
              <a:t>above 100GHz</a:t>
            </a:r>
            <a:r>
              <a:rPr lang="en-US" sz="2000" dirty="0" smtClean="0">
                <a:latin typeface="Calibri" pitchFamily="34" charset="0"/>
              </a:rPr>
              <a:t>.. (?)</a:t>
            </a:r>
            <a:r>
              <a:rPr lang="en-US" sz="2000" dirty="0">
                <a:latin typeface="Calibri" pitchFamily="34" charset="0"/>
              </a:rPr>
              <a:t/>
            </a:r>
            <a:br>
              <a:rPr lang="en-US" sz="2000" dirty="0">
                <a:latin typeface="Calibri" pitchFamily="34" charset="0"/>
              </a:rPr>
            </a:br>
            <a:r>
              <a:rPr lang="en-US" sz="2000" dirty="0">
                <a:latin typeface="Calibri" pitchFamily="34" charset="0"/>
              </a:rPr>
              <a:t>     </a:t>
            </a:r>
            <a:r>
              <a:rPr lang="en-US" sz="2000" b="0" dirty="0">
                <a:latin typeface="Calibri" pitchFamily="34" charset="0"/>
              </a:rPr>
              <a:t>greatly increased spectrum, massive spatial </a:t>
            </a:r>
            <a:r>
              <a:rPr lang="en-US" sz="2000" b="0" dirty="0" smtClean="0">
                <a:latin typeface="Calibri" pitchFamily="34" charset="0"/>
              </a:rPr>
              <a:t>multiplexing</a:t>
            </a:r>
            <a:endParaRPr lang="en-US" sz="2000" b="0" dirty="0">
              <a:latin typeface="Calibr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84" y="838200"/>
            <a:ext cx="2566416" cy="1371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688" y="2203704"/>
            <a:ext cx="3639312" cy="1377696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10515600" y="4278313"/>
            <a:ext cx="1062038" cy="293687"/>
            <a:chOff x="5791200" y="6488113"/>
            <a:chExt cx="1062038" cy="293687"/>
          </a:xfrm>
        </p:grpSpPr>
        <p:sp>
          <p:nvSpPr>
            <p:cNvPr id="61" name="Rectangle 60"/>
            <p:cNvSpPr/>
            <p:nvPr/>
          </p:nvSpPr>
          <p:spPr bwMode="auto">
            <a:xfrm>
              <a:off x="6324600" y="6519067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graphicFrame>
          <p:nvGraphicFramePr>
            <p:cNvPr id="62" name="Object 61"/>
            <p:cNvGraphicFramePr>
              <a:graphicFrameLocks noChangeAspect="1"/>
            </p:cNvGraphicFramePr>
            <p:nvPr/>
          </p:nvGraphicFramePr>
          <p:xfrm>
            <a:off x="5791200" y="6488113"/>
            <a:ext cx="1062038" cy="2936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83" name="Equation" r:id="rId13" imgW="596880" imgH="164880" progId="Equation.DSMT4">
                    <p:embed/>
                  </p:oleObj>
                </mc:Choice>
                <mc:Fallback>
                  <p:oleObj name="Equation" r:id="rId13" imgW="596880" imgH="164880" progId="Equation.DSMT4">
                    <p:embed/>
                    <p:pic>
                      <p:nvPicPr>
                        <p:cNvPr id="62" name="Object 61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5791200" y="6488113"/>
                          <a:ext cx="1062038" cy="2936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26284" y="5074670"/>
            <a:ext cx="3428289" cy="126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5225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533400"/>
            <a:ext cx="861060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100-300GHz Wireless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447800" y="2667000"/>
            <a:ext cx="8931753" cy="2743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391" y="2898571"/>
            <a:ext cx="1789632" cy="19675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023" y="3050971"/>
            <a:ext cx="2235109" cy="18026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2242" y="3021872"/>
            <a:ext cx="3791153" cy="193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864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1" y="1"/>
            <a:ext cx="9574212" cy="762000"/>
          </a:xfrm>
        </p:spPr>
        <p:txBody>
          <a:bodyPr/>
          <a:lstStyle/>
          <a:p>
            <a:r>
              <a:rPr lang="en-US" dirty="0" smtClean="0"/>
              <a:t>Wireless above 100 GHz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04800" y="936977"/>
            <a:ext cx="9753600" cy="52904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Massive capacities</a:t>
            </a:r>
            <a:b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large available bandwidths</a:t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u="sng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massive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0" u="sng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spatial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0" u="sng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multiplexing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in base stations and point-point links</a:t>
            </a:r>
          </a:p>
          <a:p>
            <a:pPr>
              <a:buClr>
                <a:srgbClr val="FF0000"/>
              </a:buClr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Very short range: few 100 meters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short wavelength, high atmospheric losses.  Easily-blocked beams.</a:t>
            </a:r>
          </a:p>
          <a:p>
            <a:pPr>
              <a:buClr>
                <a:srgbClr val="FF0000"/>
              </a:buClr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IC Technology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All-silicon for short ranges below 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200 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GHz.</a:t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SiGe or III-V 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LNAs and PAs for longer-range links.  Just like cell phones today</a:t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III-V frequency extenders for 340GHz and beyond</a:t>
            </a:r>
          </a:p>
          <a:p>
            <a:pPr>
              <a:buClr>
                <a:srgbClr val="FF0000"/>
              </a:buClr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The challenges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computational complexity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packaging: fitting signal channels in very small areas 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mesh networking to accommodate beam blockage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driving the technologies to low cost</a:t>
            </a:r>
            <a:endParaRPr lang="en-US" sz="24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3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55501"/>
            <a:ext cx="8610600" cy="24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1800" dirty="0" smtClean="0">
                <a:solidFill>
                  <a:schemeClr val="bg1"/>
                </a:solidFill>
                <a:latin typeface="Calibri" pitchFamily="34" charset="0"/>
              </a:rPr>
              <a:t>(backup files follow)</a:t>
            </a:r>
            <a:endParaRPr lang="en-US" altLang="en-US" sz="1050" i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1127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168" y="1385265"/>
            <a:ext cx="1789632" cy="196753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537665"/>
            <a:ext cx="2235109" cy="180265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687" y="1309064"/>
            <a:ext cx="2198232" cy="21851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9220200" cy="398463"/>
          </a:xfrm>
        </p:spPr>
        <p:txBody>
          <a:bodyPr/>
          <a:lstStyle/>
          <a:p>
            <a:r>
              <a:rPr lang="en-US" dirty="0" smtClean="0"/>
              <a:t>Benefits of Short Wavelengths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544" y="1458494"/>
            <a:ext cx="3446503" cy="175557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52400" y="840635"/>
            <a:ext cx="11214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Communications: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Massive spatial multiplexing, massive # of parallel channels. </a:t>
            </a:r>
            <a:r>
              <a:rPr lang="en-US" sz="2000" b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Also, more spectrum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4765" y="3974068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Imaging: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very fine angular resolution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9448800" y="1461465"/>
            <a:ext cx="1352550" cy="317500"/>
            <a:chOff x="9448800" y="1295400"/>
            <a:chExt cx="1352550" cy="317500"/>
          </a:xfrm>
        </p:grpSpPr>
        <p:sp>
          <p:nvSpPr>
            <p:cNvPr id="37" name="Rectangle 36"/>
            <p:cNvSpPr/>
            <p:nvPr/>
          </p:nvSpPr>
          <p:spPr bwMode="auto">
            <a:xfrm>
              <a:off x="10287000" y="1339850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graphicFrame>
          <p:nvGraphicFramePr>
            <p:cNvPr id="38" name="Object 37"/>
            <p:cNvGraphicFramePr>
              <a:graphicFrameLocks noChangeAspect="1"/>
            </p:cNvGraphicFramePr>
            <p:nvPr/>
          </p:nvGraphicFramePr>
          <p:xfrm>
            <a:off x="9448800" y="1295400"/>
            <a:ext cx="135255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702" name="Equation" r:id="rId7" imgW="761760" imgH="177480" progId="Equation.DSMT4">
                    <p:embed/>
                  </p:oleObj>
                </mc:Choice>
                <mc:Fallback>
                  <p:oleObj name="Equation" r:id="rId7" imgW="761760" imgH="177480" progId="Equation.DSMT4">
                    <p:embed/>
                    <p:pic>
                      <p:nvPicPr>
                        <p:cNvPr id="38" name="Object 37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9448800" y="1295400"/>
                          <a:ext cx="135255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7" name="Group 46"/>
          <p:cNvGrpSpPr/>
          <p:nvPr/>
        </p:nvGrpSpPr>
        <p:grpSpPr>
          <a:xfrm>
            <a:off x="8001000" y="1855075"/>
            <a:ext cx="1173163" cy="317500"/>
            <a:chOff x="8001000" y="1689010"/>
            <a:chExt cx="1173163" cy="317500"/>
          </a:xfrm>
        </p:grpSpPr>
        <p:sp>
          <p:nvSpPr>
            <p:cNvPr id="36" name="Rectangle 35"/>
            <p:cNvSpPr/>
            <p:nvPr/>
          </p:nvSpPr>
          <p:spPr bwMode="auto">
            <a:xfrm>
              <a:off x="8839200" y="1758061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graphicFrame>
          <p:nvGraphicFramePr>
            <p:cNvPr id="39" name="Object 38"/>
            <p:cNvGraphicFramePr>
              <a:graphicFrameLocks noChangeAspect="1"/>
            </p:cNvGraphicFramePr>
            <p:nvPr/>
          </p:nvGraphicFramePr>
          <p:xfrm>
            <a:off x="8001000" y="1689010"/>
            <a:ext cx="1173163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703" name="Equation" r:id="rId9" imgW="660240" imgH="177480" progId="Equation.DSMT4">
                    <p:embed/>
                  </p:oleObj>
                </mc:Choice>
                <mc:Fallback>
                  <p:oleObj name="Equation" r:id="rId9" imgW="660240" imgH="177480" progId="Equation.DSMT4">
                    <p:embed/>
                    <p:pic>
                      <p:nvPicPr>
                        <p:cNvPr id="39" name="Object 38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8001000" y="1689010"/>
                          <a:ext cx="1173163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6" name="Group 45"/>
          <p:cNvGrpSpPr/>
          <p:nvPr/>
        </p:nvGrpSpPr>
        <p:grpSpPr>
          <a:xfrm>
            <a:off x="5346530" y="2859176"/>
            <a:ext cx="978552" cy="293895"/>
            <a:chOff x="5346530" y="2693111"/>
            <a:chExt cx="978552" cy="293895"/>
          </a:xfrm>
        </p:grpSpPr>
        <p:sp>
          <p:nvSpPr>
            <p:cNvPr id="35" name="Rectangle 34"/>
            <p:cNvSpPr/>
            <p:nvPr/>
          </p:nvSpPr>
          <p:spPr bwMode="auto">
            <a:xfrm>
              <a:off x="6096482" y="2724752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graphicFrame>
          <p:nvGraphicFramePr>
            <p:cNvPr id="40" name="Object 39"/>
            <p:cNvGraphicFramePr>
              <a:graphicFrameLocks noChangeAspect="1"/>
            </p:cNvGraphicFramePr>
            <p:nvPr/>
          </p:nvGraphicFramePr>
          <p:xfrm>
            <a:off x="5346530" y="2693111"/>
            <a:ext cx="970043" cy="2938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704" name="Equation" r:id="rId11" imgW="545760" imgH="164880" progId="Equation.DSMT4">
                    <p:embed/>
                  </p:oleObj>
                </mc:Choice>
                <mc:Fallback>
                  <p:oleObj name="Equation" r:id="rId11" imgW="545760" imgH="164880" progId="Equation.DSMT4">
                    <p:embed/>
                    <p:pic>
                      <p:nvPicPr>
                        <p:cNvPr id="40" name="Object 39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5346530" y="2693111"/>
                          <a:ext cx="970043" cy="29389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52" name="Straight Connector 51"/>
          <p:cNvCxnSpPr/>
          <p:nvPr/>
        </p:nvCxnSpPr>
        <p:spPr bwMode="auto">
          <a:xfrm>
            <a:off x="993157" y="3810000"/>
            <a:ext cx="9674843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flipV="1">
            <a:off x="7924800" y="4191000"/>
            <a:ext cx="19050" cy="2419529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8020050" y="3886200"/>
            <a:ext cx="40195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But: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losses in foul or humid weather.</a:t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lang="en-US" sz="2000" b="0" dirty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lang="en-US" sz="2000" b="0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/R</a:t>
            </a:r>
            <a:r>
              <a:rPr lang="en-US" sz="2000" b="0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path losses.</a:t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ICs: poorer </a:t>
            </a:r>
            <a:r>
              <a:rPr lang="en-US" sz="20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LNAs.</a:t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Beams easily blocked.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077200" y="5486400"/>
            <a:ext cx="3562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100-340GHz wireless:</a:t>
            </a:r>
            <a:b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terabit capacity,</a:t>
            </a:r>
            <a:b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 range, </a:t>
            </a:r>
            <a:b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highly intermittent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5800" y="4574688"/>
            <a:ext cx="2517334" cy="194951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945" y="5175048"/>
            <a:ext cx="1534961" cy="1454352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6432197" y="5787718"/>
            <a:ext cx="1062038" cy="293687"/>
            <a:chOff x="5791200" y="6488113"/>
            <a:chExt cx="1062038" cy="293687"/>
          </a:xfrm>
        </p:grpSpPr>
        <p:sp>
          <p:nvSpPr>
            <p:cNvPr id="43" name="Rectangle 42"/>
            <p:cNvSpPr/>
            <p:nvPr/>
          </p:nvSpPr>
          <p:spPr bwMode="auto">
            <a:xfrm>
              <a:off x="6324600" y="6519067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graphicFrame>
          <p:nvGraphicFramePr>
            <p:cNvPr id="44" name="Object 43"/>
            <p:cNvGraphicFramePr>
              <a:graphicFrameLocks noChangeAspect="1"/>
            </p:cNvGraphicFramePr>
            <p:nvPr>
              <p:extLst/>
            </p:nvPr>
          </p:nvGraphicFramePr>
          <p:xfrm>
            <a:off x="5791200" y="6488113"/>
            <a:ext cx="1062038" cy="2936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705" name="Equation" r:id="rId15" imgW="596880" imgH="164880" progId="Equation.DSMT4">
                    <p:embed/>
                  </p:oleObj>
                </mc:Choice>
                <mc:Fallback>
                  <p:oleObj name="Equation" r:id="rId15" imgW="596880" imgH="164880" progId="Equation.DSMT4">
                    <p:embed/>
                    <p:pic>
                      <p:nvPicPr>
                        <p:cNvPr id="54" name="Object 53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5791200" y="6488113"/>
                          <a:ext cx="1062038" cy="2936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08879" y="4015250"/>
            <a:ext cx="3771118" cy="139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5437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371600" y="701219"/>
            <a:ext cx="954881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Applications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457200" y="2667000"/>
            <a:ext cx="10972800" cy="2743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2898571"/>
            <a:ext cx="1789632" cy="19675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050971"/>
            <a:ext cx="2235109" cy="18026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819" y="3021872"/>
            <a:ext cx="3791153" cy="19311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886" y="2860471"/>
            <a:ext cx="2883408" cy="14752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437" y="4191000"/>
            <a:ext cx="1268563" cy="120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7705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906901"/>
            <a:ext cx="9144001" cy="33602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9220200" cy="398463"/>
          </a:xfrm>
        </p:spPr>
        <p:txBody>
          <a:bodyPr/>
          <a:lstStyle/>
          <a:p>
            <a:r>
              <a:rPr lang="en-US" smtClean="0"/>
              <a:t>140GHz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moderate</a:t>
            </a:r>
            <a:r>
              <a:rPr lang="en-US" dirty="0" smtClean="0"/>
              <a:t>-MIMO hub</a:t>
            </a:r>
            <a:endParaRPr lang="en-US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28600" y="4773406"/>
            <a:ext cx="11747138" cy="1551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If demo uses 32-element array (four 1×8 modules):</a:t>
            </a:r>
            <a:br>
              <a:rPr lang="en-US" sz="28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800" dirty="0">
                <a:latin typeface="Calibri" pitchFamily="34" charset="0"/>
                <a:cs typeface="Arial" pitchFamily="34" charset="0"/>
                <a:sym typeface="Symbol" pitchFamily="18" charset="2"/>
              </a:rPr>
              <a:t>		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16 users/array.  P</a:t>
            </a:r>
            <a:r>
              <a:rPr lang="en-US" sz="2800" b="0" baseline="-250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1dB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=21 dB</a:t>
            </a:r>
            <a:r>
              <a:rPr lang="en-US" sz="2800" b="0" baseline="-250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m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2800" b="0" smtClean="0">
                <a:latin typeface="Calibri" pitchFamily="34" charset="0"/>
                <a:cs typeface="Arial" pitchFamily="34" charset="0"/>
                <a:sym typeface="Symbol" pitchFamily="18" charset="2"/>
              </a:rPr>
              <a:t>PAs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, F=8dB LNAs   </a:t>
            </a: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		</a:t>
            </a:r>
            <a:r>
              <a:rPr lang="en-US" sz="2800" b="0" dirty="0" smtClean="0">
                <a:solidFill>
                  <a:schemeClr val="accent1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,</a:t>
            </a:r>
            <a:r>
              <a:rPr lang="en-US" sz="2800" b="0" dirty="0" smtClean="0">
                <a:solidFill>
                  <a:schemeClr val="tx2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10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Gb/s/beam→ </a:t>
            </a:r>
            <a:r>
              <a:rPr lang="en-US" sz="2800" b="0" dirty="0" smtClean="0">
                <a:solidFill>
                  <a:schemeClr val="accent1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16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, </a:t>
            </a:r>
            <a:r>
              <a:rPr lang="en-US" sz="2800" b="0" dirty="0" smtClean="0">
                <a:solidFill>
                  <a:schemeClr val="tx2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160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Gb/s total capacity</a:t>
            </a:r>
            <a:b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		</a:t>
            </a:r>
            <a:r>
              <a:rPr lang="en-US" sz="2800" b="0" dirty="0" smtClean="0">
                <a:solidFill>
                  <a:schemeClr val="accent1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70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, </a:t>
            </a:r>
            <a:r>
              <a:rPr lang="en-US" sz="2800" b="0" dirty="0" smtClean="0">
                <a:solidFill>
                  <a:schemeClr val="tx2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40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m 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range in 50mm/hr rain with </a:t>
            </a:r>
            <a:r>
              <a:rPr lang="en-US" sz="2800" smtClean="0">
                <a:latin typeface="Calibri" pitchFamily="34" charset="0"/>
                <a:cs typeface="Arial" pitchFamily="34" charset="0"/>
                <a:sym typeface="Symbol" pitchFamily="18" charset="2"/>
              </a:rPr>
              <a:t>17</a:t>
            </a:r>
            <a:r>
              <a:rPr lang="en-US" sz="2800" b="0" smtClean="0">
                <a:latin typeface="Calibri" pitchFamily="34" charset="0"/>
                <a:cs typeface="Arial" pitchFamily="34" charset="0"/>
                <a:sym typeface="Symbol" pitchFamily="18" charset="2"/>
              </a:rPr>
              <a:t>dB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2800" b="0" smtClean="0">
                <a:latin typeface="Calibri" pitchFamily="34" charset="0"/>
                <a:cs typeface="Arial" pitchFamily="34" charset="0"/>
                <a:sym typeface="Symbol" pitchFamily="18" charset="2"/>
              </a:rPr>
              <a:t>total </a:t>
            </a:r>
            <a:r>
              <a:rPr lang="en-US" sz="2800" b="0" smtClean="0">
                <a:latin typeface="Calibri" pitchFamily="34" charset="0"/>
                <a:cs typeface="Arial" pitchFamily="34" charset="0"/>
                <a:sym typeface="Symbol" pitchFamily="18" charset="2"/>
              </a:rPr>
              <a:t>margins</a:t>
            </a:r>
            <a:endParaRPr lang="en-US" sz="2800" b="0" dirty="0" smtClean="0"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4343400"/>
            <a:ext cx="1769551" cy="1098550"/>
          </a:xfrm>
          <a:prstGeom prst="rect">
            <a:avLst/>
          </a:prstGeom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0515600" y="4495800"/>
            <a:ext cx="132913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Handset: </a:t>
            </a:r>
            <a:b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8 × 8 array</a:t>
            </a:r>
            <a:b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(9×9mm)</a:t>
            </a:r>
            <a:endParaRPr lang="en-US" sz="2000" b="0" dirty="0"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2100442"/>
            <a:ext cx="3974738" cy="193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3302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10896600" cy="3984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70 </a:t>
            </a:r>
            <a:r>
              <a:rPr lang="en-US" dirty="0">
                <a:solidFill>
                  <a:srgbClr val="FF0000"/>
                </a:solidFill>
              </a:rPr>
              <a:t>GHz </a:t>
            </a:r>
            <a:r>
              <a:rPr lang="en-US" dirty="0"/>
              <a:t>spatially multiplexed base station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381000" y="1503807"/>
            <a:ext cx="11205610" cy="17727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If we use instead a 70GHz carrier, 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the range increases to 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70 meters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(vs. 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40 meters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but the handset becomes 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16mm×16mm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(vs. 8mm×8mm),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and the hub array 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becomes 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19mm×612mm 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(vs. 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10mm×328mm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en-US" sz="3200" b="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80999" y="3838004"/>
            <a:ext cx="9810455" cy="88639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Or, use a 4×4 (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8mm×8mm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 handset array, 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and the range becomes ..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about 40 meters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04410" y="5090858"/>
            <a:ext cx="11658600" cy="9848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Same 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handset 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area (more handset elements)→ same 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link 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budget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Easier 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to obtain 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license for 140±2.5GHz than 70±2.5GHz</a:t>
            </a:r>
          </a:p>
        </p:txBody>
      </p:sp>
    </p:spTree>
    <p:extLst>
      <p:ext uri="{BB962C8B-B14F-4D97-AF65-F5344CB8AC3E}">
        <p14:creationId xmlns:p14="http://schemas.microsoft.com/office/powerpoint/2010/main" val="26232764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10896600" cy="398463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210 GHz, </a:t>
            </a:r>
            <a:r>
              <a:rPr lang="en-US" dirty="0">
                <a:solidFill>
                  <a:srgbClr val="000000"/>
                </a:solidFill>
              </a:rPr>
              <a:t>640 Gb/s </a:t>
            </a:r>
            <a:r>
              <a:rPr lang="en-US">
                <a:solidFill>
                  <a:srgbClr val="000000"/>
                </a:solidFill>
              </a:rPr>
              <a:t>MIMO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Backhaul</a:t>
            </a:r>
            <a:endParaRPr lang="en-US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22422" y="4800600"/>
            <a:ext cx="5029200" cy="1191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8-element 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</a:rPr>
              <a:t>MIMO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 array</a:t>
            </a:r>
            <a:r>
              <a:rPr lang="en-US" sz="2000" b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smtClean="0">
                <a:solidFill>
                  <a:schemeClr val="tx2"/>
                </a:solidFill>
                <a:latin typeface="Calibri" pitchFamily="34" charset="0"/>
              </a:rPr>
              <a:t>2.1 </a:t>
            </a:r>
            <a:r>
              <a:rPr lang="en-US" sz="2000" b="0" dirty="0">
                <a:solidFill>
                  <a:schemeClr val="tx2"/>
                </a:solidFill>
                <a:latin typeface="Calibri" pitchFamily="34" charset="0"/>
              </a:rPr>
              <a:t>m </a:t>
            </a: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baseline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.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80Gb/s/subarray→ </a:t>
            </a: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640Gb/s total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4 × 4 sub-arrays → 8 degree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beamsteering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715000" y="4683171"/>
            <a:ext cx="5029200" cy="202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Key link parameters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500 </a:t>
            </a:r>
            <a:r>
              <a:rPr lang="en-US" sz="2000" b="0" dirty="0">
                <a:solidFill>
                  <a:schemeClr val="tx2"/>
                </a:solidFill>
                <a:latin typeface="Calibri" pitchFamily="34" charset="0"/>
              </a:rPr>
              <a:t>meters range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 in 50 mm/hr rain; 23 dB/km</a:t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20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dB total margins: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     packaging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loss,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obstruction, operating,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     design, aging 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fr-FR" sz="2000" b="0" dirty="0">
                <a:solidFill>
                  <a:schemeClr val="tx2"/>
                </a:solidFill>
                <a:latin typeface="Calibri" pitchFamily="34" charset="0"/>
              </a:rPr>
              <a:t>PAs: </a:t>
            </a:r>
            <a:r>
              <a:rPr lang="fr-FR" sz="2000" b="0" dirty="0" smtClean="0">
                <a:solidFill>
                  <a:schemeClr val="tx2"/>
                </a:solidFill>
                <a:latin typeface="Calibri" pitchFamily="34" charset="0"/>
              </a:rPr>
              <a:t>18dBm</a:t>
            </a:r>
            <a:r>
              <a:rPr lang="fr-FR" sz="2000" b="0" dirty="0" smtClean="0">
                <a:solidFill>
                  <a:srgbClr val="000000"/>
                </a:solidFill>
                <a:latin typeface="Calibri" pitchFamily="34" charset="0"/>
              </a:rPr>
              <a:t> =P</a:t>
            </a:r>
            <a:r>
              <a:rPr lang="fr-FR" sz="2000" b="0" baseline="-25000" dirty="0" smtClean="0">
                <a:solidFill>
                  <a:srgbClr val="000000"/>
                </a:solidFill>
                <a:latin typeface="Calibri" pitchFamily="34" charset="0"/>
              </a:rPr>
              <a:t>1dB</a:t>
            </a:r>
            <a:r>
              <a:rPr lang="fr-FR" sz="2000" b="0" dirty="0" smtClean="0">
                <a:solidFill>
                  <a:srgbClr val="000000"/>
                </a:solidFill>
                <a:latin typeface="Calibri" pitchFamily="34" charset="0"/>
              </a:rPr>
              <a:t>  </a:t>
            </a:r>
            <a:r>
              <a:rPr lang="fr-FR" sz="2000" b="0" dirty="0">
                <a:solidFill>
                  <a:srgbClr val="000000"/>
                </a:solidFill>
                <a:latin typeface="Calibri" pitchFamily="34" charset="0"/>
              </a:rPr>
              <a:t>(per </a:t>
            </a:r>
            <a:r>
              <a:rPr lang="fr-FR" sz="2000" b="0" dirty="0" smtClean="0">
                <a:solidFill>
                  <a:srgbClr val="000000"/>
                </a:solidFill>
                <a:latin typeface="Calibri" pitchFamily="34" charset="0"/>
              </a:rPr>
              <a:t>element)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LNAs: 6dB noise figure</a:t>
            </a:r>
            <a:endParaRPr lang="fr-FR" sz="2000" b="0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860367"/>
            <a:ext cx="3397136" cy="36354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39495" y="2149671"/>
            <a:ext cx="3364992" cy="762000"/>
          </a:xfrm>
          <a:prstGeom prst="rect">
            <a:avLst/>
          </a:prstGeom>
        </p:spPr>
      </p:pic>
      <p:pic>
        <p:nvPicPr>
          <p:cNvPr id="10" name="Picture 2" descr="2018_30_30_package_draw_Vivald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237325"/>
            <a:ext cx="4810531" cy="2778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7661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10744200" cy="447626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75 GHz,</a:t>
            </a:r>
            <a:r>
              <a:rPr lang="en-US" dirty="0">
                <a:solidFill>
                  <a:srgbClr val="000000"/>
                </a:solidFill>
              </a:rPr>
              <a:t> 640 Gb/s MIMO backhaul (</a:t>
            </a:r>
            <a:r>
              <a:rPr lang="en-US" dirty="0">
                <a:solidFill>
                  <a:srgbClr val="FF0000"/>
                </a:solidFill>
              </a:rPr>
              <a:t>16QAM</a:t>
            </a:r>
            <a:r>
              <a:rPr lang="en-US" dirty="0">
                <a:solidFill>
                  <a:srgbClr val="000000"/>
                </a:solidFill>
              </a:rPr>
              <a:t>)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14" y="914400"/>
            <a:ext cx="2142386" cy="26836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87905" y="1212964"/>
            <a:ext cx="8818485" cy="1080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Why not use a lower-frequency carrier, e.g. 75 GHz ?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/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Must use at least 16QAM, given 80Gb/s/channel…</a:t>
            </a:r>
            <a:endParaRPr lang="en-US" sz="2400" b="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830415" y="5364215"/>
            <a:ext cx="7812075" cy="4431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Similar RF power output, physically larger</a:t>
            </a:r>
            <a:endParaRPr lang="en-US" sz="3200" b="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770765" y="2888940"/>
            <a:ext cx="8340570" cy="18220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8-element 640Gb/s linear array:</a:t>
            </a:r>
            <a:endParaRPr lang="en-US" sz="32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requires </a:t>
            </a:r>
            <a:r>
              <a:rPr lang="en-US" sz="32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16dB</a:t>
            </a:r>
            <a:r>
              <a:rPr lang="en-US" sz="3200" b="0" baseline="-25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transmit power/element (P</a:t>
            </a:r>
            <a:r>
              <a:rPr lang="en-US" sz="3200" b="0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out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en-US" sz="32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requires </a:t>
            </a:r>
            <a:r>
              <a:rPr lang="en-US" sz="32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3.5m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linear array</a:t>
            </a:r>
          </a:p>
        </p:txBody>
      </p:sp>
    </p:spTree>
    <p:extLst>
      <p:ext uri="{BB962C8B-B14F-4D97-AF65-F5344CB8AC3E}">
        <p14:creationId xmlns:p14="http://schemas.microsoft.com/office/powerpoint/2010/main" val="42191797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UMP Template">
  <a:themeElements>
    <a:clrScheme name="SRC 2017">
      <a:dk1>
        <a:srgbClr val="1C1C1C"/>
      </a:dk1>
      <a:lt1>
        <a:srgbClr val="FFFFFF"/>
      </a:lt1>
      <a:dk2>
        <a:srgbClr val="003562"/>
      </a:dk2>
      <a:lt2>
        <a:srgbClr val="BFBFBF"/>
      </a:lt2>
      <a:accent1>
        <a:srgbClr val="003562"/>
      </a:accent1>
      <a:accent2>
        <a:srgbClr val="FF9C00"/>
      </a:accent2>
      <a:accent3>
        <a:srgbClr val="0070C0"/>
      </a:accent3>
      <a:accent4>
        <a:srgbClr val="B26D00"/>
      </a:accent4>
      <a:accent5>
        <a:srgbClr val="89CAFF"/>
      </a:accent5>
      <a:accent6>
        <a:srgbClr val="F57D37"/>
      </a:accent6>
      <a:hlink>
        <a:srgbClr val="0066FF"/>
      </a:hlink>
      <a:folHlink>
        <a:srgbClr val="0066F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1" id="{4ED12307-3F9D-4FB9-AD53-887A273E1B45}" vid="{B14277FA-5983-41ED-BD55-7405C98CD7E8}"/>
    </a:ext>
  </a:extLst>
</a:theme>
</file>

<file path=ppt/theme/theme2.xml><?xml version="1.0" encoding="utf-8"?>
<a:theme xmlns:a="http://schemas.openxmlformats.org/drawingml/2006/main" name="1_JUMP Template">
  <a:themeElements>
    <a:clrScheme name="SRC 2017">
      <a:dk1>
        <a:srgbClr val="1C1C1C"/>
      </a:dk1>
      <a:lt1>
        <a:srgbClr val="FFFFFF"/>
      </a:lt1>
      <a:dk2>
        <a:srgbClr val="003562"/>
      </a:dk2>
      <a:lt2>
        <a:srgbClr val="BFBFBF"/>
      </a:lt2>
      <a:accent1>
        <a:srgbClr val="003562"/>
      </a:accent1>
      <a:accent2>
        <a:srgbClr val="FF9C00"/>
      </a:accent2>
      <a:accent3>
        <a:srgbClr val="0070C0"/>
      </a:accent3>
      <a:accent4>
        <a:srgbClr val="B26D00"/>
      </a:accent4>
      <a:accent5>
        <a:srgbClr val="89CAFF"/>
      </a:accent5>
      <a:accent6>
        <a:srgbClr val="F57D37"/>
      </a:accent6>
      <a:hlink>
        <a:srgbClr val="0066FF"/>
      </a:hlink>
      <a:folHlink>
        <a:srgbClr val="0066F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1" id="{4ED12307-3F9D-4FB9-AD53-887A273E1B45}" vid="{B14277FA-5983-41ED-BD55-7405C98CD7E8}"/>
    </a:ext>
  </a:extLst>
</a:theme>
</file>

<file path=ppt/theme/theme3.xml><?xml version="1.0" encoding="utf-8"?>
<a:theme xmlns:a="http://schemas.openxmlformats.org/drawingml/2006/main" name="1_very_thin-text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3" id="{ED7BFDAC-689A-4100-AECB-E8B2159C3031}" vid="{C445D1E6-9E9E-438E-AC06-77596C17959B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ComSenTer_template_wide_template</Template>
  <TotalTime>5270</TotalTime>
  <Pages>2</Pages>
  <Words>1807</Words>
  <Application>Microsoft Office PowerPoint</Application>
  <PresentationFormat>Widescreen</PresentationFormat>
  <Paragraphs>178</Paragraphs>
  <Slides>32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Arial</vt:lpstr>
      <vt:lpstr>Arial Narrow</vt:lpstr>
      <vt:lpstr>Calibri</vt:lpstr>
      <vt:lpstr>Impact</vt:lpstr>
      <vt:lpstr>Symbol</vt:lpstr>
      <vt:lpstr>Tahoma</vt:lpstr>
      <vt:lpstr>Times New Roman</vt:lpstr>
      <vt:lpstr>Verdana</vt:lpstr>
      <vt:lpstr>Wingdings</vt:lpstr>
      <vt:lpstr>JUMP Template</vt:lpstr>
      <vt:lpstr>1_JUMP Template</vt:lpstr>
      <vt:lpstr>1_very_thin-text_template</vt:lpstr>
      <vt:lpstr>Equation</vt:lpstr>
      <vt:lpstr>KGPlot</vt:lpstr>
      <vt:lpstr>100-300GHz Wireless:  ICs, Arrays, and Systems</vt:lpstr>
      <vt:lpstr>Acknowledgements</vt:lpstr>
      <vt:lpstr>100-300GHz Wireless</vt:lpstr>
      <vt:lpstr>Benefits of Short Wavelengths</vt:lpstr>
      <vt:lpstr>PowerPoint Presentation</vt:lpstr>
      <vt:lpstr>140GHz moderate-MIMO hub</vt:lpstr>
      <vt:lpstr>70 GHz spatially multiplexed base station</vt:lpstr>
      <vt:lpstr>210 GHz, 640 Gb/s MIMO Backhaul</vt:lpstr>
      <vt:lpstr>75 GHz, 640 Gb/s MIMO backhaul (16QAM)</vt:lpstr>
      <vt:lpstr>PowerPoint Presentation</vt:lpstr>
      <vt:lpstr>System Design</vt:lpstr>
      <vt:lpstr>PowerPoint Presentation</vt:lpstr>
      <vt:lpstr>Transistors for 100-300GHz</vt:lpstr>
      <vt:lpstr>InP Transistors and ICs</vt:lpstr>
      <vt:lpstr>PowerPoint Presentation</vt:lpstr>
      <vt:lpstr>100-300GHz Power combining: what is best ?</vt:lpstr>
      <vt:lpstr>Recent high-efficiency 100-300GHz PAs</vt:lpstr>
      <vt:lpstr>PowerPoint Presentation</vt:lpstr>
      <vt:lpstr>The mm-wave module design problem</vt:lpstr>
      <vt:lpstr>Do we need 2D arrays ? 1D steering might be fine.</vt:lpstr>
      <vt:lpstr>2D vs. 1D: user spatial distribution</vt:lpstr>
      <vt:lpstr>140GHz hub: packaging challenges</vt:lpstr>
      <vt:lpstr>100-300GHz IC-package connections</vt:lpstr>
      <vt:lpstr>140GHz hub: ICs &amp; Antennas</vt:lpstr>
      <vt:lpstr>135GHz 8-channel MIMO hub array tile modules</vt:lpstr>
      <vt:lpstr>PowerPoint Presentation</vt:lpstr>
      <vt:lpstr>210 GHz MIMO backhaul demo</vt:lpstr>
      <vt:lpstr>210 GHz Transmitter and Receiver ICs</vt:lpstr>
      <vt:lpstr>280GHz transmitter and receiver IC designs</vt:lpstr>
      <vt:lpstr>PowerPoint Presentation</vt:lpstr>
      <vt:lpstr>Wireless above 100 GHz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Rodwell: IC-design-related-tasks</dc:title>
  <dc:creator>mark rodwell</dc:creator>
  <cp:lastModifiedBy>rodwell</cp:lastModifiedBy>
  <cp:revision>233</cp:revision>
  <cp:lastPrinted>2002-08-11T02:20:55Z</cp:lastPrinted>
  <dcterms:created xsi:type="dcterms:W3CDTF">2018-03-30T20:11:53Z</dcterms:created>
  <dcterms:modified xsi:type="dcterms:W3CDTF">2021-10-29T22:01:26Z</dcterms:modified>
</cp:coreProperties>
</file>