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75" r:id="rId2"/>
    <p:sldId id="276" r:id="rId3"/>
    <p:sldId id="286" r:id="rId4"/>
    <p:sldId id="287" r:id="rId5"/>
    <p:sldId id="294" r:id="rId6"/>
    <p:sldId id="312" r:id="rId7"/>
    <p:sldId id="313" r:id="rId8"/>
    <p:sldId id="315" r:id="rId9"/>
    <p:sldId id="319" r:id="rId10"/>
    <p:sldId id="320" r:id="rId11"/>
    <p:sldId id="321" r:id="rId12"/>
    <p:sldId id="328" r:id="rId13"/>
    <p:sldId id="329" r:id="rId14"/>
    <p:sldId id="330" r:id="rId15"/>
    <p:sldId id="334" r:id="rId16"/>
    <p:sldId id="335" r:id="rId17"/>
    <p:sldId id="338" r:id="rId18"/>
    <p:sldId id="341" r:id="rId19"/>
    <p:sldId id="342" r:id="rId20"/>
    <p:sldId id="343" r:id="rId21"/>
    <p:sldId id="344" r:id="rId22"/>
    <p:sldId id="339" r:id="rId23"/>
    <p:sldId id="345" r:id="rId24"/>
    <p:sldId id="346" r:id="rId25"/>
    <p:sldId id="347" r:id="rId26"/>
    <p:sldId id="351" r:id="rId27"/>
    <p:sldId id="348" r:id="rId28"/>
    <p:sldId id="352" r:id="rId29"/>
    <p:sldId id="364" r:id="rId30"/>
    <p:sldId id="367" r:id="rId31"/>
    <p:sldId id="369" r:id="rId32"/>
    <p:sldId id="374" r:id="rId33"/>
    <p:sldId id="368" r:id="rId34"/>
    <p:sldId id="371" r:id="rId35"/>
    <p:sldId id="372" r:id="rId36"/>
    <p:sldId id="373" r:id="rId37"/>
    <p:sldId id="353" r:id="rId38"/>
    <p:sldId id="356" r:id="rId39"/>
    <p:sldId id="366" r:id="rId40"/>
    <p:sldId id="355" r:id="rId41"/>
    <p:sldId id="354" r:id="rId42"/>
    <p:sldId id="350" r:id="rId43"/>
    <p:sldId id="340" r:id="rId44"/>
    <p:sldId id="375" r:id="rId45"/>
    <p:sldId id="316" r:id="rId46"/>
    <p:sldId id="318" r:id="rId47"/>
    <p:sldId id="363" r:id="rId48"/>
    <p:sldId id="317" r:id="rId49"/>
    <p:sldId id="295" r:id="rId50"/>
    <p:sldId id="349" r:id="rId51"/>
    <p:sldId id="327" r:id="rId52"/>
    <p:sldId id="324" r:id="rId53"/>
    <p:sldId id="325" r:id="rId54"/>
    <p:sldId id="332" r:id="rId55"/>
    <p:sldId id="333" r:id="rId56"/>
    <p:sldId id="336" r:id="rId57"/>
    <p:sldId id="337" r:id="rId58"/>
    <p:sldId id="322" r:id="rId59"/>
    <p:sldId id="331" r:id="rId60"/>
    <p:sldId id="365" r:id="rId61"/>
    <p:sldId id="323" r:id="rId62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69696"/>
    <a:srgbClr val="808080"/>
    <a:srgbClr val="FFFFFF"/>
    <a:srgbClr val="DDDDDD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524" autoAdjust="0"/>
  </p:normalViewPr>
  <p:slideViewPr>
    <p:cSldViewPr>
      <p:cViewPr varScale="1">
        <p:scale>
          <a:sx n="119" d="100"/>
          <a:sy n="119" d="100"/>
        </p:scale>
        <p:origin x="108" y="3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4" Type="http://schemas.openxmlformats.org/officeDocument/2006/relationships/image" Target="../media/image14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Relationship Id="rId4" Type="http://schemas.openxmlformats.org/officeDocument/2006/relationships/image" Target="../media/image18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296400" y="0"/>
            <a:ext cx="2907632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7C06279-328C-484B-8E39-EAF774D16D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949" y="0"/>
            <a:ext cx="3231051" cy="12036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63537"/>
            <a:ext cx="92202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07C06279-328C-484B-8E39-EAF774D16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72044"/>
            <a:ext cx="2670290" cy="9947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Tahoma" pitchFamily="34" charset="0"/>
          <a:cs typeface="Calibri" panose="020F0502020204030204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28.wmf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7.wmf"/><Relationship Id="rId10" Type="http://schemas.openxmlformats.org/officeDocument/2006/relationships/image" Target="../media/image34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jpeg"/><Relationship Id="rId1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wmf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58.jpe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jpeg"/><Relationship Id="rId5" Type="http://schemas.openxmlformats.org/officeDocument/2006/relationships/image" Target="../media/image73.wmf"/><Relationship Id="rId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4.wmf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9.jpe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3.wmf"/><Relationship Id="rId4" Type="http://schemas.openxmlformats.org/officeDocument/2006/relationships/image" Target="../media/image8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8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1.jpeg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1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12.jpeg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11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oleObject" Target="../embeddings/oleObject23.bin"/><Relationship Id="rId3" Type="http://schemas.openxmlformats.org/officeDocument/2006/relationships/image" Target="../media/image142.jpeg"/><Relationship Id="rId7" Type="http://schemas.openxmlformats.org/officeDocument/2006/relationships/image" Target="../media/image138.wmf"/><Relationship Id="rId12" Type="http://schemas.openxmlformats.org/officeDocument/2006/relationships/image" Target="../media/image14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144.jpeg"/><Relationship Id="rId10" Type="http://schemas.openxmlformats.org/officeDocument/2006/relationships/image" Target="../media/image139.wmf"/><Relationship Id="rId4" Type="http://schemas.openxmlformats.org/officeDocument/2006/relationships/image" Target="../media/image143.jpe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4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3.jpeg"/><Relationship Id="rId7" Type="http://schemas.openxmlformats.org/officeDocument/2006/relationships/image" Target="../media/image155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78.wmf"/><Relationship Id="rId4" Type="http://schemas.openxmlformats.org/officeDocument/2006/relationships/oleObject" Target="../embeddings/oleObject24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186.jpeg"/><Relationship Id="rId3" Type="http://schemas.openxmlformats.org/officeDocument/2006/relationships/image" Target="../media/image184.jpeg"/><Relationship Id="rId7" Type="http://schemas.openxmlformats.org/officeDocument/2006/relationships/image" Target="../media/image181.wmf"/><Relationship Id="rId12" Type="http://schemas.openxmlformats.org/officeDocument/2006/relationships/image" Target="../media/image18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183.wmf"/><Relationship Id="rId5" Type="http://schemas.openxmlformats.org/officeDocument/2006/relationships/image" Target="../media/image180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8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9" Type="http://schemas.openxmlformats.org/officeDocument/2006/relationships/image" Target="../media/image19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1"/>
            <a:ext cx="10363200" cy="3124199"/>
          </a:xfrm>
        </p:spPr>
        <p:txBody>
          <a:bodyPr/>
          <a:lstStyle/>
          <a:p>
            <a:pPr algn="ctr"/>
            <a:r>
              <a:rPr lang="en-US" sz="6000" dirty="0"/>
              <a:t>D-band CMOS+InP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and CMOS-only </a:t>
            </a:r>
            <a:br>
              <a:rPr lang="en-US" sz="6000" dirty="0" smtClean="0"/>
            </a:br>
            <a:r>
              <a:rPr lang="en-US" sz="6000" dirty="0" smtClean="0"/>
              <a:t>MIMO </a:t>
            </a:r>
            <a:r>
              <a:rPr lang="en-US" sz="6000" dirty="0"/>
              <a:t>communication transceiver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8411" y="4953000"/>
            <a:ext cx="10363200" cy="1292662"/>
          </a:xfrm>
        </p:spPr>
        <p:txBody>
          <a:bodyPr/>
          <a:lstStyle/>
          <a:p>
            <a:pPr algn="ctr"/>
            <a:r>
              <a:rPr lang="en-US" b="0" i="0" dirty="0" smtClean="0"/>
              <a:t>Mark Rodwell</a:t>
            </a:r>
            <a:br>
              <a:rPr lang="en-US" b="0" i="0" dirty="0" smtClean="0"/>
            </a:br>
            <a:r>
              <a:rPr lang="en-US" b="0" i="0" dirty="0" smtClean="0"/>
              <a:t>University of California, Santa Barbara</a:t>
            </a:r>
            <a:br>
              <a:rPr lang="en-US" b="0" i="0" dirty="0" smtClean="0"/>
            </a:br>
            <a:r>
              <a:rPr lang="en-US" b="0" i="0" dirty="0" smtClean="0"/>
              <a:t>Rodwell@ece.ucsb.edu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1663541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698883" y="2573905"/>
            <a:ext cx="10932731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altLang="en-US" sz="5400" b="0" kern="0" dirty="0" smtClean="0">
                <a:solidFill>
                  <a:srgbClr val="000000"/>
                </a:solidFill>
              </a:rPr>
              <a:t>100-300 GHz IC design: Transistors</a:t>
            </a:r>
            <a:endParaRPr lang="en-US" sz="5400" b="0" kern="0" dirty="0"/>
          </a:p>
        </p:txBody>
      </p:sp>
    </p:spTree>
    <p:extLst>
      <p:ext uri="{BB962C8B-B14F-4D97-AF65-F5344CB8AC3E}">
        <p14:creationId xmlns:p14="http://schemas.microsoft.com/office/powerpoint/2010/main" val="7014253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8610600" y="0"/>
            <a:ext cx="35052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Transistors for 100-300GHz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550052" y="570945"/>
          <a:ext cx="4019550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052" y="570945"/>
                        <a:ext cx="4019550" cy="2813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536947" y="3376326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36947" y="3376326"/>
                        <a:ext cx="4019917" cy="2812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059947" y="3203975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9947" y="3203975"/>
                        <a:ext cx="4019917" cy="28128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0345" y="5908071"/>
            <a:ext cx="3657600" cy="19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compiled 9/9/2021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350" y="1143000"/>
            <a:ext cx="6718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good power &amp; noise up to ~150GHz. Not much beyond.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65-32nm 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</a:t>
            </a:r>
            <a:r>
              <a:rPr lang="en-US" sz="20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100-300GHz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</a:t>
            </a:r>
            <a:r>
              <a:rPr lang="en-US" sz="20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out-performs CMOS above 200GHz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5414994"/>
            <a:ext cx="175260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with low power but high PAE, or low PAE but high power, are not shown</a:t>
            </a:r>
          </a:p>
        </p:txBody>
      </p:sp>
    </p:spTree>
    <p:extLst>
      <p:ext uri="{BB962C8B-B14F-4D97-AF65-F5344CB8AC3E}">
        <p14:creationId xmlns:p14="http://schemas.microsoft.com/office/powerpoint/2010/main" val="2398567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98883" y="2573905"/>
            <a:ext cx="10932731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altLang="en-US" sz="5400" b="0" kern="0" dirty="0" smtClean="0">
                <a:solidFill>
                  <a:srgbClr val="000000"/>
                </a:solidFill>
              </a:rPr>
              <a:t>100-300 GHz IC design: </a:t>
            </a:r>
            <a:br>
              <a:rPr lang="en-US" altLang="en-US" sz="5400" b="0" kern="0" dirty="0" smtClean="0">
                <a:solidFill>
                  <a:srgbClr val="000000"/>
                </a:solidFill>
              </a:rPr>
            </a:br>
            <a:r>
              <a:rPr lang="en-US" altLang="en-US" sz="5400" b="0" kern="0" dirty="0" smtClean="0">
                <a:solidFill>
                  <a:srgbClr val="000000"/>
                </a:solidFill>
              </a:rPr>
              <a:t>Low-noise amplifiers</a:t>
            </a:r>
            <a:endParaRPr lang="en-US" sz="5400" b="0" kern="0" dirty="0"/>
          </a:p>
        </p:txBody>
      </p:sp>
    </p:spTree>
    <p:extLst>
      <p:ext uri="{BB962C8B-B14F-4D97-AF65-F5344CB8AC3E}">
        <p14:creationId xmlns:p14="http://schemas.microsoft.com/office/powerpoint/2010/main" val="15005954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LNA design: noise close to transistor limits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043735"/>
            <a:ext cx="466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Goal: low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noise measure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figure</a:t>
            </a: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" y="1396673"/>
            <a:ext cx="2677668" cy="40690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96585" y="1786715"/>
          <a:ext cx="3731281" cy="78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4" imgW="3009600" imgH="634680" progId="Equation.DSMT4">
                  <p:embed/>
                </p:oleObj>
              </mc:Choice>
              <mc:Fallback>
                <p:oleObj name="Equation" r:id="rId4" imgW="3009600" imgH="6346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6585" y="1786715"/>
                        <a:ext cx="3731281" cy="787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2400" y="260961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Find bias current density for lowest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measure</a:t>
            </a:r>
            <a:endParaRPr lang="en-US" sz="1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3042793"/>
            <a:ext cx="911272" cy="748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6639" y="2933945"/>
            <a:ext cx="21207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@210GHz,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4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cascade,min</a:t>
            </a:r>
            <a:r>
              <a:rPr lang="en-US" sz="14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6.57 dB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given: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=0.5 mA/um,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=0.3V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550" y="2934556"/>
            <a:ext cx="1848489" cy="10858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405667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is independent of circuit configuration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pick for high bandwidth or high gain/stage (= low </a:t>
            </a:r>
            <a:r>
              <a:rPr 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b="1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1" y="4747752"/>
            <a:ext cx="1610714" cy="9988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4185" y="1043735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 just like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common-emitter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allows simultaneous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tuning for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reflection coefficient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minimum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678" y="5814265"/>
            <a:ext cx="54864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*HA Haus, RB </a:t>
            </a: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Adler, Proceedings </a:t>
            </a: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IRE, 1958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21" y="1102355"/>
            <a:ext cx="1124358" cy="7535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0220" y="203384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Write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ADS Python code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display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source impedance for 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0220" y="27826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 transistor size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series tuning element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Less input tuning→ less noise from passive element loss.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43" y="3531493"/>
            <a:ext cx="3533459" cy="10984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90220" y="473968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7.2-7.4dB LNA noise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given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6.6dB transistor F</a:t>
            </a:r>
            <a:r>
              <a:rPr lang="en-US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40860" y="4879951"/>
            <a:ext cx="278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&lt;-- all give the same minimum M…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75620" y="5184195"/>
            <a:ext cx="313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…but </a:t>
            </a:r>
            <a:r>
              <a:rPr lang="en-US" sz="14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highest gain (InP 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@210GHz).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1355" y="1944172"/>
            <a:ext cx="1259505" cy="906843"/>
          </a:xfrm>
          <a:prstGeom prst="rect">
            <a:avLst/>
          </a:prstGeom>
        </p:spPr>
      </p:pic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9561385" y="5065582"/>
          <a:ext cx="1623575" cy="110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KGPlot" r:id="rId12" imgW="5092560" imgH="3492360" progId="KGraph_Plot">
                  <p:embed/>
                </p:oleObj>
              </mc:Choice>
              <mc:Fallback>
                <p:oleObj name="KGPlot" r:id="rId12" imgW="5092560" imgH="3492360" progId="KGraph_Plot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1385" y="5065582"/>
                        <a:ext cx="1623575" cy="11087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6095" y="5094185"/>
            <a:ext cx="1165823" cy="98366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9999479" y="3854421"/>
            <a:ext cx="3722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 Solyu et. al, to be presented, 2021 EuMIC Conference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69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98883" y="2573905"/>
            <a:ext cx="10932731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altLang="en-US" sz="5400" b="0" kern="0" dirty="0" smtClean="0">
                <a:solidFill>
                  <a:srgbClr val="000000"/>
                </a:solidFill>
              </a:rPr>
              <a:t>100-300 GHz IC design: </a:t>
            </a:r>
            <a:br>
              <a:rPr lang="en-US" altLang="en-US" sz="5400" b="0" kern="0" dirty="0" smtClean="0">
                <a:solidFill>
                  <a:srgbClr val="000000"/>
                </a:solidFill>
              </a:rPr>
            </a:br>
            <a:r>
              <a:rPr lang="en-US" altLang="en-US" sz="5400" b="0" kern="0" dirty="0" smtClean="0">
                <a:solidFill>
                  <a:srgbClr val="000000"/>
                </a:solidFill>
              </a:rPr>
              <a:t>Power amplifiers</a:t>
            </a:r>
            <a:endParaRPr lang="en-US" sz="5400" b="0" kern="0" dirty="0"/>
          </a:p>
        </p:txBody>
      </p:sp>
    </p:spTree>
    <p:extLst>
      <p:ext uri="{BB962C8B-B14F-4D97-AF65-F5344CB8AC3E}">
        <p14:creationId xmlns:p14="http://schemas.microsoft.com/office/powerpoint/2010/main" val="39978741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3537"/>
            <a:ext cx="9601200" cy="398463"/>
          </a:xfrm>
        </p:spPr>
        <p:txBody>
          <a:bodyPr/>
          <a:lstStyle/>
          <a:p>
            <a:r>
              <a:rPr lang="en-US" altLang="fr-FR" sz="4000" dirty="0"/>
              <a:t>100-300GHz Power combining: what is best ?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5" y="1448780"/>
            <a:ext cx="2072441" cy="233051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31" y="1752600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0" y="4488635"/>
            <a:ext cx="3755027" cy="1150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3035" y="1070591"/>
            <a:ext cx="32853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Shifrin: 1992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Wave/mmWave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 Circuits Symp.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Raytheon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2435" y="1064669"/>
            <a:ext cx="32853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Cascaded combining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Ahmed  2018 EuMIC, 2021 RFIC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733800"/>
            <a:ext cx="35918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Active Transformer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Aoki, </a:t>
            </a: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 MTT, Jan. 2002 </a:t>
            </a:r>
            <a:r>
              <a:rPr lang="nl-N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(CalTech)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3733800"/>
            <a:ext cx="5715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baluns: Y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Yoshihara,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Asian Solid-State Circuits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(Toshiba)</a:t>
            </a:r>
            <a:b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baluns: H. Park, et al, IEEE JSSC, Oct. 2014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1066800"/>
            <a:ext cx="238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T-line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987" y="1611447"/>
            <a:ext cx="4238727" cy="20646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922" y="2590800"/>
            <a:ext cx="1111678" cy="9113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" y="4495800"/>
            <a:ext cx="2099594" cy="1377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6524" y="4435531"/>
            <a:ext cx="1524000" cy="13792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10767" y="5809016"/>
            <a:ext cx="195181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470mW, 81GHz, 23.4% PAE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90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Transistor stacking. Why ? Why not 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5473" t="-56897" r="-108728" b="-64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42993" t="-56897" b="-646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5" y="1088740"/>
            <a:ext cx="11479865" cy="34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14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3600" dirty="0"/>
              <a:t>Cascade combining as stacking plus matching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589479" y="1002775"/>
            <a:ext cx="452509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(UCSB)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57" y="1208144"/>
            <a:ext cx="5943603" cy="229923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3841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139756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767" y="1286609"/>
            <a:ext cx="2438858" cy="4076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8690" y="3590528"/>
            <a:ext cx="2322697" cy="2589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636" y="3865355"/>
            <a:ext cx="3340384" cy="2015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020" y="3924055"/>
            <a:ext cx="3120392" cy="19238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771618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208922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3537"/>
            <a:ext cx="9601200" cy="398463"/>
          </a:xfrm>
        </p:spPr>
        <p:txBody>
          <a:bodyPr/>
          <a:lstStyle/>
          <a:p>
            <a:r>
              <a:rPr lang="en-US" dirty="0"/>
              <a:t>Capacitively degenerated common-base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18</a:t>
            </a:fld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21597CF-CDC8-4C57-99AB-5078D8FFCD3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75420" y="3653090"/>
          <a:ext cx="4075835" cy="270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KGPlot" r:id="rId3" imgW="4927320" imgH="3200400" progId="KGraph_Plot">
                  <p:embed/>
                </p:oleObj>
              </mc:Choice>
              <mc:Fallback>
                <p:oleObj name="KGPlot" r:id="rId3" imgW="4927320" imgH="3200400" progId="KGraph_Plo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21597CF-CDC8-4C57-99AB-5078D8FFCD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420" y="3653090"/>
                        <a:ext cx="4075835" cy="27012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C36250-61F0-48E8-9AAF-F96BF43B3A42}"/>
              </a:ext>
            </a:extLst>
          </p:cNvPr>
          <p:cNvSpPr txBox="1"/>
          <p:nvPr/>
        </p:nvSpPr>
        <p:spPr>
          <a:xfrm>
            <a:off x="2426823" y="3758884"/>
            <a:ext cx="16805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At 140GHz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FB350-FD09-4A1C-AD92-8CAC3D6F6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22" b="12342"/>
          <a:stretch/>
        </p:blipFill>
        <p:spPr>
          <a:xfrm>
            <a:off x="740405" y="1448354"/>
            <a:ext cx="4972791" cy="16206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2517C0-DC25-429C-95AA-1D9E1E984504}"/>
              </a:ext>
            </a:extLst>
          </p:cNvPr>
          <p:cNvSpPr/>
          <p:nvPr/>
        </p:nvSpPr>
        <p:spPr>
          <a:xfrm>
            <a:off x="747607" y="3063342"/>
            <a:ext cx="80459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(a) CE</a:t>
            </a:r>
            <a:endParaRPr lang="en-US" sz="1600" b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49F621-F1B3-41EF-9590-2F6CA108B81F}"/>
              </a:ext>
            </a:extLst>
          </p:cNvPr>
          <p:cNvSpPr/>
          <p:nvPr/>
        </p:nvSpPr>
        <p:spPr>
          <a:xfrm>
            <a:off x="2275641" y="3094538"/>
            <a:ext cx="16805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(b) CB with </a:t>
            </a:r>
            <a:b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grounded base </a:t>
            </a:r>
            <a:endParaRPr lang="en-US" sz="1600" b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D84040-C002-4024-9DC0-B949F3BF14F2}"/>
              </a:ext>
            </a:extLst>
          </p:cNvPr>
          <p:cNvSpPr/>
          <p:nvPr/>
        </p:nvSpPr>
        <p:spPr>
          <a:xfrm>
            <a:off x="4200586" y="3114255"/>
            <a:ext cx="243873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(c) CB with </a:t>
            </a:r>
            <a:b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base capacitor</a:t>
            </a:r>
            <a:endParaRPr lang="en-US" sz="1600" b="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425370" y="1051581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 gain, same peak PAE, higher PAE at P</a:t>
            </a:r>
            <a:r>
              <a:rPr lang="en-US" sz="2000" b="1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1dB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321025" y="1043735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does this differ from stacking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976" y="4232140"/>
            <a:ext cx="2622059" cy="1648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1273" y="4257085"/>
            <a:ext cx="1780332" cy="1692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373" y="1471330"/>
            <a:ext cx="3446461" cy="13511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10" y="2971800"/>
            <a:ext cx="1638045" cy="10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1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Generalized cascade combining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5" y="1153435"/>
            <a:ext cx="9144000" cy="29956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10061936" y="2218104"/>
            <a:ext cx="336865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</a:t>
            </a: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A. S. H. Ahmed, et al,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RFIC Symposium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6437757" y="402562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0782"/>
          <a:stretch/>
        </p:blipFill>
        <p:spPr>
          <a:xfrm>
            <a:off x="3603368" y="3505200"/>
            <a:ext cx="1832377" cy="2525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50" y="4055655"/>
            <a:ext cx="2643918" cy="2045393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0F11BDE-1A39-4E79-BAD0-5D2B90F10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79507" y="4268724"/>
          <a:ext cx="3181350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KGPlot" r:id="rId6" imgW="5448240" imgH="3327120" progId="KGraph_Plot">
                  <p:embed/>
                </p:oleObj>
              </mc:Choice>
              <mc:Fallback>
                <p:oleObj name="KGPlot" r:id="rId6" imgW="5448240" imgH="3327120" progId="KGraph_Plot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0F11BDE-1A39-4E79-BAD0-5D2B90F10D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9507" y="4268724"/>
                        <a:ext cx="3181350" cy="196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CFD51F8-0841-436B-94D2-CD595EF559A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256304" y="4239090"/>
          <a:ext cx="2825361" cy="1891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KGPlot" r:id="rId8" imgW="4797177" imgH="3187468" progId="KGraph_Plot">
                  <p:embed/>
                </p:oleObj>
              </mc:Choice>
              <mc:Fallback>
                <p:oleObj name="KGPlot" r:id="rId8" imgW="4797177" imgH="3187468" progId="KGraph_Plo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CFD51F8-0841-436B-94D2-CD595EF559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6304" y="4239090"/>
                        <a:ext cx="2825361" cy="1891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656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Acknowledgments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133745"/>
            <a:ext cx="11277600" cy="49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700" kern="0" dirty="0" smtClean="0"/>
              <a:t>Collaborators (ComSenTer):</a:t>
            </a:r>
            <a:r>
              <a:rPr lang="en-US" sz="1700" b="0" kern="0" dirty="0" smtClean="0"/>
              <a:t/>
            </a:r>
            <a:br>
              <a:rPr lang="en-US" sz="1700" b="0" kern="0" dirty="0" smtClean="0"/>
            </a:br>
            <a:r>
              <a:rPr lang="en-US" sz="1700" b="0" kern="0" dirty="0" smtClean="0"/>
              <a:t>Debdeep </a:t>
            </a:r>
            <a:r>
              <a:rPr lang="en-US" sz="1700" b="0" kern="0" dirty="0"/>
              <a:t>Jena, Alyosha </a:t>
            </a:r>
            <a:r>
              <a:rPr lang="en-US" sz="1700" b="0" kern="0" dirty="0" smtClean="0"/>
              <a:t>Molnar, Christoph Studer, Huili </a:t>
            </a:r>
            <a:r>
              <a:rPr lang="en-US" sz="1700" b="0" kern="0" dirty="0"/>
              <a:t>Xing: Cornell University</a:t>
            </a:r>
            <a:br>
              <a:rPr lang="en-US" sz="1700" b="0" kern="0" dirty="0"/>
            </a:br>
            <a:r>
              <a:rPr lang="en-US" sz="1700" b="0" kern="0" dirty="0" smtClean="0"/>
              <a:t>Muhannad Bakir: Georgia Tech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kern="0" dirty="0" smtClean="0">
                <a:solidFill>
                  <a:srgbClr val="0000FF"/>
                </a:solidFill>
              </a:rPr>
              <a:t>Sundeep Rangan</a:t>
            </a:r>
            <a:r>
              <a:rPr lang="en-US" sz="1700" b="0" kern="0" dirty="0" smtClean="0"/>
              <a:t>: </a:t>
            </a:r>
            <a:r>
              <a:rPr lang="en-US" sz="1700" b="0" kern="0" dirty="0"/>
              <a:t>New York University</a:t>
            </a:r>
            <a:br>
              <a:rPr lang="en-US" sz="1700" b="0" kern="0" dirty="0"/>
            </a:br>
            <a:r>
              <a:rPr lang="en-US" sz="1700" b="0" kern="0" dirty="0"/>
              <a:t>Amin Arbabian, Srabanti Chowdhury</a:t>
            </a:r>
            <a:r>
              <a:rPr lang="en-US" sz="1700" b="0" kern="0" dirty="0" smtClean="0"/>
              <a:t>: </a:t>
            </a:r>
            <a:r>
              <a:rPr lang="en-US" sz="1700" b="0" kern="0" dirty="0"/>
              <a:t>Stanford</a:t>
            </a:r>
            <a:br>
              <a:rPr lang="en-US" sz="1700" b="0" kern="0" dirty="0"/>
            </a:br>
            <a:r>
              <a:rPr lang="en-US" sz="1700" b="0" kern="0" dirty="0"/>
              <a:t>Elad Alon, </a:t>
            </a:r>
            <a:r>
              <a:rPr lang="en-US" sz="1700" kern="0" dirty="0">
                <a:solidFill>
                  <a:srgbClr val="FF0000"/>
                </a:solidFill>
              </a:rPr>
              <a:t>Ali </a:t>
            </a:r>
            <a:r>
              <a:rPr lang="en-US" sz="1700" kern="0" dirty="0" smtClean="0">
                <a:solidFill>
                  <a:srgbClr val="FF0000"/>
                </a:solidFill>
              </a:rPr>
              <a:t>Niknejad</a:t>
            </a:r>
            <a:r>
              <a:rPr lang="en-US" sz="1700" b="0" kern="0" dirty="0" smtClean="0"/>
              <a:t>, Borivoje Nikolic</a:t>
            </a:r>
            <a:r>
              <a:rPr lang="en-US" sz="1700" b="0" kern="0" dirty="0"/>
              <a:t> </a:t>
            </a:r>
            <a:r>
              <a:rPr lang="en-US" sz="1700" b="0" kern="0" dirty="0" smtClean="0"/>
              <a:t>: </a:t>
            </a:r>
            <a:r>
              <a:rPr lang="en-US" sz="1700" b="0" kern="0" dirty="0"/>
              <a:t>University of California, </a:t>
            </a:r>
            <a:r>
              <a:rPr lang="en-US" sz="1700" b="0" kern="0" dirty="0" smtClean="0"/>
              <a:t>Berkeley</a:t>
            </a:r>
            <a:br>
              <a:rPr lang="en-US" sz="1700" b="0" kern="0" dirty="0" smtClean="0"/>
            </a:br>
            <a:r>
              <a:rPr lang="en-US" sz="1700" b="0" kern="0" dirty="0" smtClean="0"/>
              <a:t>Danijela Cabric, Tim Fisher: </a:t>
            </a:r>
            <a:r>
              <a:rPr lang="en-US" sz="1700" b="0" kern="0" dirty="0"/>
              <a:t>University of California, </a:t>
            </a:r>
            <a:r>
              <a:rPr lang="en-US" sz="1700" b="0" kern="0" dirty="0" smtClean="0"/>
              <a:t>Los Angeles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b="0" kern="0" dirty="0" smtClean="0"/>
              <a:t>Andrew Kummel, Gabriel Rebeiz: </a:t>
            </a:r>
            <a:r>
              <a:rPr lang="en-US" sz="1700" b="0" kern="0" dirty="0"/>
              <a:t>University of California, San Diego</a:t>
            </a:r>
            <a:br>
              <a:rPr lang="en-US" sz="1700" b="0" kern="0" dirty="0"/>
            </a:br>
            <a:r>
              <a:rPr lang="en-US" sz="1700" b="0" kern="0" dirty="0"/>
              <a:t>Jim Buckwalter, Upamanyu Madhow, </a:t>
            </a:r>
            <a:r>
              <a:rPr lang="en-US" sz="1700" kern="0" dirty="0">
                <a:solidFill>
                  <a:srgbClr val="0000FF"/>
                </a:solidFill>
              </a:rPr>
              <a:t>Umesh </a:t>
            </a:r>
            <a:r>
              <a:rPr lang="en-US" sz="1700" kern="0" dirty="0" smtClean="0">
                <a:solidFill>
                  <a:srgbClr val="0000FF"/>
                </a:solidFill>
              </a:rPr>
              <a:t>Mishra</a:t>
            </a:r>
            <a:r>
              <a:rPr lang="en-US" sz="1700" b="0" kern="0" dirty="0" smtClean="0"/>
              <a:t>, </a:t>
            </a:r>
            <a:r>
              <a:rPr lang="en-US" sz="1700" b="0" kern="0" dirty="0"/>
              <a:t>Mark </a:t>
            </a:r>
            <a:r>
              <a:rPr lang="en-US" sz="1700" b="0" kern="0" dirty="0" smtClean="0"/>
              <a:t>Rodwell, Susanne Stemmer: </a:t>
            </a:r>
            <a:r>
              <a:rPr lang="en-US" sz="1700" b="0" dirty="0"/>
              <a:t>University of California, Santa </a:t>
            </a:r>
            <a:r>
              <a:rPr lang="en-US" sz="1700" b="0" dirty="0" smtClean="0"/>
              <a:t>Barbara</a:t>
            </a:r>
            <a:br>
              <a:rPr lang="en-US" sz="1700" b="0" dirty="0" smtClean="0"/>
            </a:br>
            <a:r>
              <a:rPr lang="en-US" sz="1700" b="0" dirty="0" smtClean="0"/>
              <a:t>Andreas Molisch: </a:t>
            </a:r>
            <a:r>
              <a:rPr lang="en-US" sz="1700" b="0" dirty="0"/>
              <a:t>University of </a:t>
            </a:r>
            <a:r>
              <a:rPr lang="en-US" sz="1700" b="0" dirty="0" smtClean="0"/>
              <a:t>Southern California</a:t>
            </a:r>
            <a:r>
              <a:rPr lang="en-US" sz="1700" b="0" dirty="0"/>
              <a:t/>
            </a:r>
            <a:br>
              <a:rPr lang="en-US" sz="1700" b="0" dirty="0"/>
            </a:br>
            <a:r>
              <a:rPr lang="en-US" sz="1700" b="0" dirty="0"/>
              <a:t>Kenneth O: University of Texas, </a:t>
            </a:r>
            <a:r>
              <a:rPr lang="en-US" sz="1700" b="0" dirty="0" smtClean="0"/>
              <a:t>Dallas</a:t>
            </a:r>
          </a:p>
          <a:p>
            <a:pPr algn="l"/>
            <a:r>
              <a:rPr lang="en-US" sz="1700" kern="0" dirty="0" smtClean="0"/>
              <a:t>Collaborators: </a:t>
            </a:r>
            <a:r>
              <a:rPr lang="en-US" sz="1700" b="0" kern="0" dirty="0" smtClean="0"/>
              <a:t>(</a:t>
            </a:r>
            <a:r>
              <a:rPr lang="en-US" sz="1700" kern="0" dirty="0" smtClean="0">
                <a:solidFill>
                  <a:schemeClr val="accent1"/>
                </a:solidFill>
              </a:rPr>
              <a:t>Samsung</a:t>
            </a:r>
            <a:r>
              <a:rPr lang="en-US" sz="1700" b="0" kern="0" dirty="0" smtClean="0"/>
              <a:t>) Gary </a:t>
            </a:r>
            <a:r>
              <a:rPr lang="en-US" sz="1700" b="0" kern="0" dirty="0"/>
              <a:t>Xu, Navneet Sharma, Will Choi, Eunyoung </a:t>
            </a:r>
            <a:r>
              <a:rPr lang="en-US" sz="1700" b="0" kern="0" dirty="0" smtClean="0"/>
              <a:t>Seok</a:t>
            </a:r>
            <a:r>
              <a:rPr lang="en-US" sz="1700" b="0" kern="0" dirty="0"/>
              <a:t>. </a:t>
            </a:r>
            <a:r>
              <a:rPr lang="en-US" sz="1700" b="0" kern="0" dirty="0" smtClean="0"/>
              <a:t>(</a:t>
            </a:r>
            <a:r>
              <a:rPr lang="en-US" sz="1700" kern="0" dirty="0" smtClean="0">
                <a:solidFill>
                  <a:schemeClr val="accent1"/>
                </a:solidFill>
              </a:rPr>
              <a:t>PiRadio</a:t>
            </a:r>
            <a:r>
              <a:rPr lang="en-US" sz="1700" b="0" kern="0" dirty="0"/>
              <a:t>) Aditya Dhananjay </a:t>
            </a:r>
            <a:endParaRPr lang="en-US" sz="1700" b="0" dirty="0" smtClean="0"/>
          </a:p>
          <a:p>
            <a:pPr algn="l"/>
            <a:r>
              <a:rPr lang="en-US" sz="1700" kern="0" dirty="0" smtClean="0"/>
              <a:t>Co-Authors: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b="0" kern="0" dirty="0" smtClean="0"/>
              <a:t>At UCSB: Ali </a:t>
            </a:r>
            <a:r>
              <a:rPr lang="en-US" sz="1700" b="0" kern="0" dirty="0"/>
              <a:t>Farid, Ahmed A.S. Ahmed, Utku Solyu, Amirreza Alizadeh, Navid Hosseinzadeh, Seungchan Lee </a:t>
            </a:r>
            <a:br>
              <a:rPr lang="en-US" sz="1700" b="0" kern="0" dirty="0"/>
            </a:br>
            <a:r>
              <a:rPr lang="en-US" sz="1700" b="0" kern="0" dirty="0"/>
              <a:t>Beyond UCSB:  Prof. </a:t>
            </a:r>
            <a:r>
              <a:rPr lang="en-US" sz="1700" u="sng" kern="0" dirty="0" smtClean="0">
                <a:solidFill>
                  <a:srgbClr val="0000FF"/>
                </a:solidFill>
              </a:rPr>
              <a:t>Munkyo Seo</a:t>
            </a:r>
            <a:r>
              <a:rPr lang="en-US" sz="1700" b="0" kern="0" dirty="0" smtClean="0"/>
              <a:t>, Sungkyunkwan Univ. </a:t>
            </a:r>
            <a:endParaRPr lang="en-US" sz="1700" b="0" dirty="0" smtClean="0"/>
          </a:p>
          <a:p>
            <a:pPr algn="l"/>
            <a:r>
              <a:rPr lang="en-US" sz="1700" kern="0" dirty="0" smtClean="0"/>
              <a:t>Sponsors: Semiconductor Research Corporation JUMP Program (</a:t>
            </a:r>
            <a:r>
              <a:rPr lang="en-US" sz="1700" kern="0" dirty="0" smtClean="0">
                <a:solidFill>
                  <a:srgbClr val="0000FF"/>
                </a:solidFill>
              </a:rPr>
              <a:t>Tim Green</a:t>
            </a:r>
            <a:r>
              <a:rPr lang="en-US" sz="1700" kern="0" dirty="0" smtClean="0"/>
              <a:t>, </a:t>
            </a:r>
            <a:r>
              <a:rPr lang="en-US" sz="1700" kern="0" dirty="0" smtClean="0">
                <a:solidFill>
                  <a:srgbClr val="0000FF"/>
                </a:solidFill>
              </a:rPr>
              <a:t>Todd Younkin</a:t>
            </a:r>
            <a:r>
              <a:rPr lang="en-US" sz="1700" kern="0" dirty="0" smtClean="0"/>
              <a:t>).</a:t>
            </a:r>
            <a:r>
              <a:rPr lang="en-US" sz="1700" b="0" kern="0" dirty="0"/>
              <a:t/>
            </a:r>
            <a:br>
              <a:rPr lang="en-US" sz="1700" b="0" kern="0" dirty="0"/>
            </a:br>
            <a:r>
              <a:rPr lang="en-US" sz="1700" b="0" kern="0" dirty="0" smtClean="0"/>
              <a:t>Analog Devices, ARM, </a:t>
            </a:r>
            <a:r>
              <a:rPr lang="en-US" sz="1700" b="0" kern="0" dirty="0"/>
              <a:t>DARPA, EMD Performance Materials, </a:t>
            </a:r>
            <a:r>
              <a:rPr lang="en-US" sz="1700" b="0" kern="0" dirty="0" smtClean="0"/>
              <a:t>IBM, </a:t>
            </a:r>
            <a:r>
              <a:rPr lang="en-US" sz="1700" b="0" kern="0" dirty="0"/>
              <a:t>Intel, </a:t>
            </a:r>
            <a:r>
              <a:rPr lang="en-US" sz="1700" b="0" kern="0" dirty="0" smtClean="0"/>
              <a:t> Lockheed-Martin</a:t>
            </a:r>
            <a:r>
              <a:rPr lang="en-US" sz="1700" b="0" kern="0" dirty="0"/>
              <a:t>, Micron, </a:t>
            </a:r>
            <a:r>
              <a:rPr lang="en-US" sz="1700" b="0" kern="0" dirty="0" smtClean="0"/>
              <a:t>NIST, Northrop-Grumman, NSF, Raytheon, </a:t>
            </a:r>
            <a:r>
              <a:rPr lang="en-US" sz="1700" b="0" kern="0" dirty="0"/>
              <a:t>Samsung, SK hynix, </a:t>
            </a:r>
            <a:r>
              <a:rPr lang="en-US" sz="1700" b="0" kern="0" dirty="0" smtClean="0"/>
              <a:t>TSMC. </a:t>
            </a:r>
            <a:endParaRPr lang="en-US" sz="1700" b="0" kern="0" dirty="0"/>
          </a:p>
          <a:p>
            <a:pPr algn="l"/>
            <a:r>
              <a:rPr lang="en-US" sz="1700" b="0" kern="0" dirty="0" smtClean="0"/>
              <a:t>This work was supported in part by the Semiconductor Research Corporation (SRC) and DARPA.</a:t>
            </a:r>
            <a:endParaRPr lang="en-US" sz="1700" b="0" kern="0" dirty="0"/>
          </a:p>
        </p:txBody>
      </p:sp>
    </p:spTree>
    <p:extLst>
      <p:ext uri="{BB962C8B-B14F-4D97-AF65-F5344CB8AC3E}">
        <p14:creationId xmlns:p14="http://schemas.microsoft.com/office/powerpoint/2010/main" val="3216748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Cascade </a:t>
            </a:r>
            <a:r>
              <a:rPr lang="en-US" altLang="fr-FR" dirty="0"/>
              <a:t>Combining:  Why ? Why not 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6951095" y="4959170"/>
            <a:ext cx="4050450" cy="72008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5" y="1358770"/>
            <a:ext cx="2164723" cy="2267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609828"/>
            <a:ext cx="3924342" cy="1575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466" y="1501755"/>
            <a:ext cx="3627120" cy="198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5473" t="-57391" r="-108728" b="-19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42993" t="-57391" b="-19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19258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3537"/>
            <a:ext cx="9601200" cy="398463"/>
          </a:xfrm>
        </p:spPr>
        <p:txBody>
          <a:bodyPr/>
          <a:lstStyle/>
          <a:p>
            <a:r>
              <a:rPr lang="en-US" dirty="0"/>
              <a:t>Recent high-efficiency 100-300GHz PAs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526458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200mW, 17.8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529144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PAE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526458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526792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17.4dBm, 8.5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051742" y="1047158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402258"/>
            <a:ext cx="11536680" cy="30556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1132952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955" y="4857755"/>
            <a:ext cx="1641665" cy="1270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6C3A76-F4E8-4ECF-91AA-C320D8705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/>
          <a:stretch/>
        </p:blipFill>
        <p:spPr bwMode="auto">
          <a:xfrm>
            <a:off x="7041105" y="4822158"/>
            <a:ext cx="1021747" cy="130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0" y="4777740"/>
            <a:ext cx="975360" cy="1394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509" y="4822638"/>
            <a:ext cx="1796783" cy="13378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10" y="5053729"/>
            <a:ext cx="1169951" cy="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97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98884" y="2573905"/>
            <a:ext cx="106680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altLang="en-US" sz="5400" b="0" kern="0" dirty="0" smtClean="0">
                <a:solidFill>
                  <a:srgbClr val="000000"/>
                </a:solidFill>
              </a:rPr>
              <a:t>ICs and Modules: 140 GHz</a:t>
            </a:r>
            <a:endParaRPr lang="en-US" sz="5400" b="0" kern="0" dirty="0"/>
          </a:p>
        </p:txBody>
      </p:sp>
    </p:spTree>
    <p:extLst>
      <p:ext uri="{BB962C8B-B14F-4D97-AF65-F5344CB8AC3E}">
        <p14:creationId xmlns:p14="http://schemas.microsoft.com/office/powerpoint/2010/main" val="3132210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23" y="1088740"/>
            <a:ext cx="2649397" cy="1363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25" y="1185288"/>
            <a:ext cx="2027522" cy="1231249"/>
          </a:xfrm>
          <a:prstGeom prst="rect">
            <a:avLst/>
          </a:prstGeom>
        </p:spPr>
      </p:pic>
      <p:pic>
        <p:nvPicPr>
          <p:cNvPr id="9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055" y="2593525"/>
            <a:ext cx="4580872" cy="15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7686" y="4316867"/>
            <a:ext cx="3270673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0" y="4565615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1076545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2888940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</p:spTree>
    <p:extLst>
      <p:ext uri="{BB962C8B-B14F-4D97-AF65-F5344CB8AC3E}">
        <p14:creationId xmlns:p14="http://schemas.microsoft.com/office/powerpoint/2010/main" val="38507709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Do we need 2D arrays ? 1D might be fine.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100" y="1493785"/>
            <a:ext cx="5002401" cy="416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075" y="1252789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sidelobes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 strong signals to tall buildings.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sidelobes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reduces broadside gain by less than 3dB.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15493" y="2573905"/>
          <a:ext cx="5293591" cy="371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KGPlot" r:id="rId4" imgW="5118120" imgH="3602520" progId="KGraph_Plot">
                  <p:embed/>
                </p:oleObj>
              </mc:Choice>
              <mc:Fallback>
                <p:oleObj name="KGPlot" r:id="rId4" imgW="5118120" imgH="3602520" progId="KGraph_Plot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93" y="2573905"/>
                        <a:ext cx="5293591" cy="3716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591" y="2258870"/>
            <a:ext cx="2696484" cy="17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4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vs. 1D: user spatial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30" y="1133745"/>
            <a:ext cx="5161550" cy="1625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35" y="3260737"/>
            <a:ext cx="2778359" cy="2644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35" y="3247877"/>
            <a:ext cx="2778359" cy="2644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217" y="33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217" y="492733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6418" y="2888940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9417" y="2888940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5514" y="353429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63417" y="340333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FF0000"/>
                </a:solidFill>
              </a:rPr>
              <a:t>✘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1417" y="507973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3417" y="507973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040" y="5758865"/>
            <a:ext cx="1165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170195"/>
            <a:ext cx="2335807" cy="18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971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140GHz hub: packaging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114400"/>
            <a:ext cx="1557251" cy="1180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146116"/>
            <a:ext cx="2143447" cy="1035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66800"/>
            <a:ext cx="4191000" cy="3600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786" y="3504828"/>
            <a:ext cx="2423718" cy="1371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02118"/>
            <a:ext cx="2029779" cy="1279282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129245" y="1073861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29245" y="1853825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129245" y="3158970"/>
            <a:ext cx="4962352" cy="1006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43661" y="4540705"/>
            <a:ext cx="7757984" cy="1621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187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100-300GHz IC-package connections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133745"/>
            <a:ext cx="10936215" cy="50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964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3537"/>
            <a:ext cx="9525000" cy="398463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135GHz 8-channel MIMO hub array tile modules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140023"/>
            <a:ext cx="9448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A. Farid et. al,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BCICTS;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 in review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8" y="1448780"/>
            <a:ext cx="6234545" cy="4675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3107" y="2367042"/>
            <a:ext cx="4814979" cy="27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40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140GHz hub: ICs &amp; Antennas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45127"/>
            <a:ext cx="8492836" cy="55556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1752600"/>
            <a:ext cx="3148760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761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Short Wavelengths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67" y="1538790"/>
            <a:ext cx="1479035" cy="1626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96" y="1663602"/>
            <a:ext cx="2031917" cy="1638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87" y="1539574"/>
            <a:ext cx="1651565" cy="164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03" y="1582290"/>
            <a:ext cx="3133185" cy="1595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603" y="4044770"/>
            <a:ext cx="2517334" cy="1949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48" y="4645130"/>
            <a:ext cx="1534961" cy="14543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1088740"/>
            <a:ext cx="1121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765" y="347894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448800" y="1511171"/>
            <a:ext cx="1352550" cy="317500"/>
            <a:chOff x="9448800" y="1295400"/>
            <a:chExt cx="1352550" cy="3175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0" name="Equation" r:id="rId9" imgW="761760" imgH="177480" progId="Equation.DSMT4">
                    <p:embed/>
                  </p:oleObj>
                </mc:Choice>
                <mc:Fallback>
                  <p:oleObj name="Equation" r:id="rId9" imgW="761760" imgH="177480" progId="Equation.DSMT4">
                    <p:embed/>
                    <p:pic>
                      <p:nvPicPr>
                        <p:cNvPr id="45" name="Object 4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8001000" y="1904781"/>
            <a:ext cx="1173163" cy="317500"/>
            <a:chOff x="8001000" y="1689010"/>
            <a:chExt cx="1173163" cy="3175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name="Equation" r:id="rId11" imgW="660240" imgH="177480" progId="Equation.DSMT4">
                    <p:embed/>
                  </p:oleObj>
                </mc:Choice>
                <mc:Fallback>
                  <p:oleObj name="Equation" r:id="rId11" imgW="660240" imgH="177480" progId="Equation.DSMT4">
                    <p:embed/>
                    <p:pic>
                      <p:nvPicPr>
                        <p:cNvPr id="48" name="Object 47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5346530" y="2908882"/>
            <a:ext cx="978552" cy="293895"/>
            <a:chOff x="5346530" y="2693111"/>
            <a:chExt cx="978552" cy="293895"/>
          </a:xfrm>
        </p:grpSpPr>
        <p:sp>
          <p:nvSpPr>
            <p:cNvPr id="22" name="Rectangle 21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Equation" r:id="rId13" imgW="545760" imgH="164880" progId="Equation.DSMT4">
                    <p:embed/>
                  </p:oleObj>
                </mc:Choice>
                <mc:Fallback>
                  <p:oleObj name="Equation" r:id="rId13" imgW="545760" imgH="164880" progId="Equation.DSMT4">
                    <p:embed/>
                    <p:pic>
                      <p:nvPicPr>
                        <p:cNvPr id="51" name="Object 5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6477000" y="5257800"/>
            <a:ext cx="1062038" cy="293687"/>
            <a:chOff x="5791200" y="6488113"/>
            <a:chExt cx="1062038" cy="2936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3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7" name="Straight Connector 26"/>
          <p:cNvCxnSpPr/>
          <p:nvPr/>
        </p:nvCxnSpPr>
        <p:spPr bwMode="auto">
          <a:xfrm>
            <a:off x="993157" y="3383995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7924800" y="3574756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8020050" y="3383995"/>
            <a:ext cx="40195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9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19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9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19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9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19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</a:t>
            </a:r>
            <a:r>
              <a:rPr lang="en-US" sz="19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LNAs.</a:t>
            </a:r>
            <a:b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9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31215" y="4914165"/>
            <a:ext cx="35623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100-300GHz wireless:</a:t>
            </a:r>
            <a:b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9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19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53682" y="3485332"/>
            <a:ext cx="3771118" cy="13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896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135 GHz Cu stud CMOS / LTCC transition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52309"/>
            <a:ext cx="3633731" cy="155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447800"/>
            <a:ext cx="2674620" cy="2232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616" y="1524000"/>
            <a:ext cx="3368040" cy="224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3764280"/>
            <a:ext cx="2644140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616" y="3825875"/>
            <a:ext cx="3368040" cy="2286000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57200" y="1243098"/>
            <a:ext cx="4962352" cy="2083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50 </a:t>
            </a:r>
            <a:r>
              <a:rPr lang="en-US" sz="2000" dirty="0" smtClean="0">
                <a:latin typeface="Symbol" panose="05050102010706020507" pitchFamily="18" charset="2"/>
                <a:cs typeface="Calibri" pitchFamily="34" charset="0"/>
              </a:rPr>
              <a:t>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m diameter Cu studs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1.15 dB simulated loss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Includes Cu pillar, 220 μm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CPW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section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~0.85 dB measured loss.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Low assembly yield with LTCC; too small</a:t>
            </a:r>
            <a:endParaRPr lang="en-US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3734014"/>
            <a:ext cx="1952232" cy="17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4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Series-fed patch antenna on LTCC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136787"/>
            <a:ext cx="4276589" cy="2404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20" y="1035898"/>
            <a:ext cx="2827020" cy="222504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1B41DB6-EAB8-4C4A-84B0-698144E671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897109"/>
              </p:ext>
            </p:extLst>
          </p:nvPr>
        </p:nvGraphicFramePr>
        <p:xfrm>
          <a:off x="6468480" y="3733800"/>
          <a:ext cx="4005943" cy="2487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KGPlot" r:id="rId5" imgW="5103114" imgH="3192018" progId="KGraph_Plot">
                  <p:embed/>
                </p:oleObj>
              </mc:Choice>
              <mc:Fallback>
                <p:oleObj name="KGPlot" r:id="rId5" imgW="5103114" imgH="3192018" progId="KGraph_Plo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1B41DB6-EAB8-4C4A-84B0-698144E671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480" y="3733800"/>
                        <a:ext cx="4005943" cy="2487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B039A1F-4F17-47F8-B55F-8555AB8A4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087526"/>
              </p:ext>
            </p:extLst>
          </p:nvPr>
        </p:nvGraphicFramePr>
        <p:xfrm>
          <a:off x="1388407" y="3505200"/>
          <a:ext cx="3902047" cy="26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KGPlot" r:id="rId7" imgW="4937760" imgH="3281172" progId="KGraph_Plot">
                  <p:embed/>
                </p:oleObj>
              </mc:Choice>
              <mc:Fallback>
                <p:oleObj name="KGPlot" r:id="rId7" imgW="4937760" imgH="3281172" progId="KGraph_Plo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B039A1F-4F17-47F8-B55F-8555AB8A45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8407" y="3505200"/>
                        <a:ext cx="3902047" cy="2606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712494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CMOS/InP PA transition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164821"/>
            <a:ext cx="7185660" cy="500634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948478"/>
            <a:ext cx="4962352" cy="2452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Au wirebonds: poor but easily obtained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150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μm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long, 25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μm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diameter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Ground return: through IC TSV's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2.6dB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simulated insertion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loss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Ribbon bonds, flip-chip bonds: harder to get.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both much better at 140 GHz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InP flip-chip bonds: ~$80k per MPW run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investigating firms for ribbon-bonding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81400"/>
            <a:ext cx="4163650" cy="23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7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 PA/antenna transition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10671"/>
            <a:ext cx="11216640" cy="166116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1AE023A-6653-4A35-A2AF-82B5F4B9A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760181"/>
              </p:ext>
            </p:extLst>
          </p:nvPr>
        </p:nvGraphicFramePr>
        <p:xfrm>
          <a:off x="8126216" y="1600200"/>
          <a:ext cx="3519134" cy="2306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KGPlot" r:id="rId4" imgW="4825800" imgH="3174840" progId="KGraph_Plot">
                  <p:embed/>
                </p:oleObj>
              </mc:Choice>
              <mc:Fallback>
                <p:oleObj name="KGPlot" r:id="rId4" imgW="4825800" imgH="3174840" progId="KGraph_Plo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1AE023A-6653-4A35-A2AF-82B5F4B9A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6216" y="1600200"/>
                        <a:ext cx="3519134" cy="23066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4962352" cy="20526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8-element series-fed patch antenna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Antenna-PA match: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stepped-impedance line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Simulations: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12dB antenna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gain,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6GHz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3-dB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bandwidth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1600200"/>
            <a:ext cx="3785136" cy="21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00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8-element 135 GHz MIMO receiver array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4333324"/>
            <a:ext cx="3545505" cy="18388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02480"/>
            <a:ext cx="7018020" cy="1569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07936"/>
            <a:ext cx="11277600" cy="540327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33400" y="1376389"/>
            <a:ext cx="6324600" cy="1652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4 channels/side</a:t>
            </a:r>
          </a:p>
          <a:p>
            <a:pPr>
              <a:buClr>
                <a:srgbClr val="FF0000"/>
              </a:buClr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8-elements series fed-patch antenna/channel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0.65 </a:t>
            </a:r>
            <a:r>
              <a:rPr lang="el-GR" sz="2000" b="0" smtClean="0">
                <a:latin typeface="Calibri" pitchFamily="34" charset="0"/>
                <a:cs typeface="Calibri" pitchFamily="34" charset="0"/>
              </a:rPr>
              <a:t>λ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antenna spacing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PCB provides I/Q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LO reference,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DC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connections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3306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 module testing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79" y="1295400"/>
            <a:ext cx="4648200" cy="2918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323340"/>
            <a:ext cx="4480560" cy="31623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3400" y="4572000"/>
            <a:ext cx="8915400" cy="12216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Rx module connected to ZCU-111 for array calibration and beamforming.</a:t>
            </a:r>
          </a:p>
          <a:p>
            <a:pPr>
              <a:buClr>
                <a:srgbClr val="FF0000"/>
              </a:buClr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Test transmitter mounted at 15cm distance on a rotating arm.</a:t>
            </a:r>
          </a:p>
          <a:p>
            <a:pPr>
              <a:buClr>
                <a:srgbClr val="FF0000"/>
              </a:buClr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Wideband 1-GHz OFDM signal used for array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calibration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9D41B-4279-43D8-9EB7-F3413FC721DC}"/>
              </a:ext>
            </a:extLst>
          </p:cNvPr>
          <p:cNvSpPr txBox="1"/>
          <p:nvPr/>
        </p:nvSpPr>
        <p:spPr>
          <a:xfrm>
            <a:off x="7696200" y="5793614"/>
            <a:ext cx="3908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solidFill>
                  <a:srgbClr val="0563C2"/>
                </a:solidFill>
                <a:latin typeface="TimesNewRoman"/>
              </a:rPr>
              <a:t>https://github.com/pi-radio/Pi-Radio-v1-NRT</a:t>
            </a:r>
          </a:p>
          <a:p>
            <a:pPr algn="l"/>
            <a:r>
              <a:rPr lang="en-US" sz="1200" b="0" i="0" u="none" strike="noStrike" baseline="0" dirty="0">
                <a:solidFill>
                  <a:srgbClr val="0563C2"/>
                </a:solidFill>
                <a:latin typeface="TimesNewRoman"/>
              </a:rPr>
              <a:t>https://dl.acm.org/doi/abs/10.1145/3411276.3412195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9404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gain, radiation pattern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11288291" cy="1135928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2420B90-1D06-47EF-B22B-CF184987FE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900404"/>
              </p:ext>
            </p:extLst>
          </p:nvPr>
        </p:nvGraphicFramePr>
        <p:xfrm>
          <a:off x="8279530" y="2386593"/>
          <a:ext cx="3645991" cy="235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KGPlot" r:id="rId4" imgW="4813200" imgH="3111480" progId="KGraph_Plot">
                  <p:embed/>
                </p:oleObj>
              </mc:Choice>
              <mc:Fallback>
                <p:oleObj name="KGPlot" r:id="rId4" imgW="4813200" imgH="3111480" progId="KGraph_Plo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2420B90-1D06-47EF-B22B-CF184987FE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9530" y="2386593"/>
                        <a:ext cx="3645991" cy="23532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AAFF00B-B8A7-48F8-A0D4-654C38E73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9622"/>
              </p:ext>
            </p:extLst>
          </p:nvPr>
        </p:nvGraphicFramePr>
        <p:xfrm>
          <a:off x="4407120" y="2362200"/>
          <a:ext cx="3604975" cy="235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KGPlot" r:id="rId6" imgW="4847844" imgH="3160776" progId="KGraph_Plot">
                  <p:embed/>
                </p:oleObj>
              </mc:Choice>
              <mc:Fallback>
                <p:oleObj name="KGPlot" r:id="rId6" imgW="4847844" imgH="3160776" progId="KGraph_Plo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AAFF00B-B8A7-48F8-A0D4-654C38E73B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7120" y="2362200"/>
                        <a:ext cx="3604975" cy="2351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68331A5-908C-4222-98DC-5C8A9B4EF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302388"/>
              </p:ext>
            </p:extLst>
          </p:nvPr>
        </p:nvGraphicFramePr>
        <p:xfrm>
          <a:off x="356469" y="2374561"/>
          <a:ext cx="3637791" cy="2352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KGPlot" r:id="rId8" imgW="4811268" imgH="3115818" progId="KGraph_Plot">
                  <p:embed/>
                </p:oleObj>
              </mc:Choice>
              <mc:Fallback>
                <p:oleObj name="KGPlot" r:id="rId8" imgW="4811268" imgH="3115818" progId="KGraph_Plot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68331A5-908C-4222-98DC-5C8A9B4EFA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469" y="2374561"/>
                        <a:ext cx="3637791" cy="23523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rrow: Down 15">
            <a:extLst>
              <a:ext uri="{FF2B5EF4-FFF2-40B4-BE49-F238E27FC236}">
                <a16:creationId xmlns:a16="http://schemas.microsoft.com/office/drawing/2014/main" id="{24BDB659-D53E-48F2-BA22-B18A369A083C}"/>
              </a:ext>
            </a:extLst>
          </p:cNvPr>
          <p:cNvSpPr/>
          <p:nvPr/>
        </p:nvSpPr>
        <p:spPr bwMode="auto">
          <a:xfrm rot="2968641" flipH="1">
            <a:off x="3182335" y="1107333"/>
            <a:ext cx="258039" cy="1701014"/>
          </a:xfrm>
          <a:prstGeom prst="downArrow">
            <a:avLst/>
          </a:prstGeom>
          <a:solidFill>
            <a:srgbClr val="CFCDC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Arrow: Down 14">
            <a:extLst>
              <a:ext uri="{FF2B5EF4-FFF2-40B4-BE49-F238E27FC236}">
                <a16:creationId xmlns:a16="http://schemas.microsoft.com/office/drawing/2014/main" id="{1AFF955F-6D63-48BD-A76D-6CFF3AC85F2A}"/>
              </a:ext>
            </a:extLst>
          </p:cNvPr>
          <p:cNvSpPr/>
          <p:nvPr/>
        </p:nvSpPr>
        <p:spPr bwMode="auto">
          <a:xfrm rot="18540579">
            <a:off x="4876437" y="1874674"/>
            <a:ext cx="236309" cy="672760"/>
          </a:xfrm>
          <a:prstGeom prst="downArrow">
            <a:avLst/>
          </a:prstGeom>
          <a:solidFill>
            <a:srgbClr val="EDCA8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2ED397-2AF8-44BB-90DB-511EC303FE4E}"/>
              </a:ext>
            </a:extLst>
          </p:cNvPr>
          <p:cNvCxnSpPr/>
          <p:nvPr/>
        </p:nvCxnSpPr>
        <p:spPr>
          <a:xfrm>
            <a:off x="4267200" y="2386593"/>
            <a:ext cx="0" cy="2261607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56469" y="4800600"/>
            <a:ext cx="3834531" cy="790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8 working channels: good patterns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Poor ground: limits data rate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343400" y="4800600"/>
            <a:ext cx="7467600" cy="790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4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working channels: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patterns with sidelobes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good ground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data transmission experiments 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85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63537"/>
            <a:ext cx="9753600" cy="398463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135GHz 8-channel MIMO hub array tile modules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762000"/>
            <a:ext cx="6400800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receiver array modules, </a:t>
            </a:r>
            <a:b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4-element, 8-element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beamforming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 array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8-element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38.5dBm EIRP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limited by assembly yield.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rate limited by connector.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 demonstration to be reported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41424"/>
            <a:ext cx="6715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c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16" y="3204858"/>
            <a:ext cx="23526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15" y="1738037"/>
            <a:ext cx="6562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50" y="2102317"/>
            <a:ext cx="475678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66" y="3179134"/>
            <a:ext cx="2587943" cy="10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2751" y="4245263"/>
            <a:ext cx="1784503" cy="1884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7494" y="4573352"/>
            <a:ext cx="2545080" cy="1661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318" y="4598449"/>
            <a:ext cx="2556794" cy="1649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573" y="4338144"/>
            <a:ext cx="1118335" cy="1833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39556" y="4830786"/>
            <a:ext cx="1379662" cy="623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318" y="5501614"/>
            <a:ext cx="1386367" cy="627686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28600" y="4194085"/>
            <a:ext cx="1800035" cy="470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110mW InP PA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20.8% PAE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245201" y="4149080"/>
            <a:ext cx="1879123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CMOS TX, RX ICs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GlobalFoundries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00345" y="5795592"/>
            <a:ext cx="2160240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Teledyne 250nm  InP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HBT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181600" y="1018660"/>
            <a:ext cx="4940186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Receiver: A</a:t>
            </a:r>
            <a:r>
              <a:rPr lang="en-US" sz="1400" b="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Farid, 2021 BCICTS;  Transmitter: in review</a:t>
            </a:r>
            <a:endParaRPr lang="en-US" sz="14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69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Gen-II 140GHz MIMO hub modules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701457"/>
            <a:ext cx="6070413" cy="771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705" y="3371639"/>
            <a:ext cx="1737362" cy="1173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1524000"/>
            <a:ext cx="3780282" cy="1751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62673" y="2921709"/>
            <a:ext cx="1230169" cy="20166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985421"/>
            <a:ext cx="11277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Gen I 140 GHz CMOS+InP modules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</a:rPr>
              <a:t>low assembly yield: 50 </a:t>
            </a:r>
            <a:r>
              <a:rPr lang="en-US" sz="2000" b="0" dirty="0" smtClean="0">
                <a:latin typeface="Symbol" panose="05050102010706020507" pitchFamily="18" charset="2"/>
              </a:rPr>
              <a:t>m</a:t>
            </a:r>
            <a:r>
              <a:rPr lang="en-US" sz="2000" b="0" dirty="0" smtClean="0">
                <a:latin typeface="Calibri" pitchFamily="34" charset="0"/>
              </a:rPr>
              <a:t>m Cu stud too small for LTCC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</a:t>
            </a:r>
            <a:r>
              <a:rPr lang="en-US" sz="2000" b="0" dirty="0" smtClean="0">
                <a:solidFill>
                  <a:schemeClr val="accent1"/>
                </a:solidFill>
                <a:latin typeface="Calibri" pitchFamily="34" charset="0"/>
              </a:rPr>
              <a:t> used in Samsung link demo</a:t>
            </a:r>
            <a:r>
              <a:rPr lang="en-US" sz="2000" b="0" dirty="0" smtClean="0">
                <a:latin typeface="Calibri" pitchFamily="34" charset="0"/>
              </a:rPr>
              <a:t>; to be announced.</a:t>
            </a:r>
          </a:p>
          <a:p>
            <a:r>
              <a:rPr lang="en-US" sz="2000" dirty="0" smtClean="0">
                <a:latin typeface="Calibri" pitchFamily="34" charset="0"/>
              </a:rPr>
              <a:t>Gen II 140 GHz CMOS+InP modules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</a:rPr>
              <a:t>change to C4 solder bonds: more easily assembled on LTCC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</a:rPr>
              <a:t>ICs re-fabricated with C4 bonds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LTCC carriers re-designed for C4 bonds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PCB has higher-bandwidth baseband IQ connectors: 10Gb/s.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Assembly planned in Winter 2022.</a:t>
            </a:r>
          </a:p>
        </p:txBody>
      </p:sp>
    </p:spTree>
    <p:extLst>
      <p:ext uri="{BB962C8B-B14F-4D97-AF65-F5344CB8AC3E}">
        <p14:creationId xmlns:p14="http://schemas.microsoft.com/office/powerpoint/2010/main" val="3640068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140 GHz C4-LTCC Transition Design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23" y="3984028"/>
            <a:ext cx="6065048" cy="2170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1986097"/>
            <a:ext cx="2565982" cy="1829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066028"/>
            <a:ext cx="2932024" cy="1788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1257181"/>
            <a:ext cx="1127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Simulated 1.3 dB insertion loss at 140 GHz.</a:t>
            </a:r>
          </a:p>
          <a:p>
            <a:r>
              <a:rPr lang="en-US" sz="2000" smtClean="0">
                <a:latin typeface="Calibri" pitchFamily="34" charset="0"/>
              </a:rPr>
              <a:t>C4 has better </a:t>
            </a:r>
            <a:r>
              <a:rPr lang="en-US" sz="2000" dirty="0" smtClean="0">
                <a:latin typeface="Calibri" pitchFamily="34" charset="0"/>
              </a:rPr>
              <a:t>assembly yield with LTCC than 50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latin typeface="Calibri" pitchFamily="34" charset="0"/>
              </a:rPr>
              <a:t>m Cu studs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77" y="2436575"/>
            <a:ext cx="5289523" cy="3583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769" y="4572000"/>
            <a:ext cx="16078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9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140GHz </a:t>
            </a:r>
            <a:r>
              <a:rPr lang="en-US" dirty="0">
                <a:solidFill>
                  <a:srgbClr val="FF0000"/>
                </a:solidFill>
              </a:rPr>
              <a:t>moderate</a:t>
            </a:r>
            <a:r>
              <a:rPr lang="en-US" dirty="0"/>
              <a:t>-MIMO hub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7" y="1133745"/>
            <a:ext cx="7557025" cy="2777106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75419" y="4246927"/>
            <a:ext cx="111620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hub uses 32-element array (four 1×8 modules)</a:t>
            </a: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:</a:t>
            </a:r>
            <a:b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4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</a:t>
            </a:r>
            <a:r>
              <a:rPr lang="en-US" sz="24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</a:t>
            </a:r>
            <a:r>
              <a:rPr lang="en-US" sz="2400" b="0" baseline="-2500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4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PAs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F=8dB LNAs  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Gb/s total capacity</a:t>
            </a:r>
            <a:b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4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34" y="4203951"/>
            <a:ext cx="1608683" cy="998682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461485" y="4194085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670" y="1999157"/>
            <a:ext cx="3613398" cy="17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76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140 GHz IF Beamforming Phased-Array Transmitter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23" y="1143000"/>
            <a:ext cx="3882604" cy="3351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27" y="1586517"/>
            <a:ext cx="6744073" cy="2375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061629"/>
            <a:ext cx="4061460" cy="1798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183549"/>
            <a:ext cx="2750820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53" y="4495800"/>
            <a:ext cx="2500745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6601" y="1143000"/>
            <a:ext cx="5973799" cy="4247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it-IT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Siwei Li, 2021 IEEE IMS: Rebeiz Group, </a:t>
            </a:r>
            <a:r>
              <a:rPr lang="it-IT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UCSD</a:t>
            </a:r>
            <a:endParaRPr lang="it-IT" sz="24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8311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Beamspace digital beamformer 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099" y="2148835"/>
            <a:ext cx="4600880" cy="2332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040" y="1447800"/>
            <a:ext cx="6096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All-digital receive beamformer ASIC in 65nm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 algorithm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Supports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32 antennas and 1 to 16 users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20GB/s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throughput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given</a:t>
            </a:r>
            <a:b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simultaneously transmitting users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 conditions requiring 3-bit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ADC resolution 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Record 9.98GB/s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throughput given </a:t>
            </a:r>
            <a:b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16 simultaneously transmitting users </a:t>
            </a:r>
            <a:b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under conditions requiring 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6-bit 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ADC resolution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9800" y="4910580"/>
            <a:ext cx="5212305" cy="10895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Castaneda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Fernandez 2021 ESSCIRC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Studer Group, Cornell/ETHZ</a:t>
            </a:r>
            <a:b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Molnar Group, Cornell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82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98883" y="2573905"/>
            <a:ext cx="10932731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altLang="en-US" sz="5400" b="0" kern="0" dirty="0" smtClean="0">
                <a:solidFill>
                  <a:srgbClr val="000000"/>
                </a:solidFill>
              </a:rPr>
              <a:t>ICs and Modules: 210 GHz &amp; 280 GHz</a:t>
            </a:r>
            <a:endParaRPr lang="en-US" sz="5400" b="0" kern="0" dirty="0"/>
          </a:p>
        </p:txBody>
      </p:sp>
    </p:spTree>
    <p:extLst>
      <p:ext uri="{BB962C8B-B14F-4D97-AF65-F5344CB8AC3E}">
        <p14:creationId xmlns:p14="http://schemas.microsoft.com/office/powerpoint/2010/main" val="1534367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210 GHz Transmitter and Receiver 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82572" y="960983"/>
            <a:ext cx="383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07" y="2656055"/>
            <a:ext cx="4387446" cy="1347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7" y="1223755"/>
            <a:ext cx="4731327" cy="1357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58" y="1223755"/>
            <a:ext cx="3699164" cy="1357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336399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336399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6200" y="4014065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KGPlot" r:id="rId6" imgW="4660920" imgH="3327120" progId="KGraph_Plot">
                  <p:embed/>
                </p:oleObj>
              </mc:Choice>
              <mc:Fallback>
                <p:oleObj name="KGPlot" r:id="rId6" imgW="4660920" imgH="3327120" progId="KGraph_Plot">
                  <p:embed/>
                  <p:pic>
                    <p:nvPicPr>
                      <p:cNvPr id="15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014065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522" y="2701153"/>
            <a:ext cx="3662120" cy="1357917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64102" y="4122515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KGPlot" r:id="rId9" imgW="4686120" imgH="3314520" progId="KGraph_Plot">
                  <p:embed/>
                </p:oleObj>
              </mc:Choice>
              <mc:Fallback>
                <p:oleObj name="KGPlot" r:id="rId9" imgW="4686120" imgH="3314520" progId="KGraph_Plo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122515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20176" y="4024176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KGPlot" r:id="rId11" imgW="4698720" imgH="3289320" progId="KGraph_Plot">
                  <p:embed/>
                </p:oleObj>
              </mc:Choice>
              <mc:Fallback>
                <p:oleObj name="KGPlot" r:id="rId11" imgW="4698720" imgH="3289320" progId="KGraph_Plot">
                  <p:embed/>
                  <p:pic>
                    <p:nvPicPr>
                      <p:cNvPr id="18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024176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125598" y="4024176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KGPlot" r:id="rId13" imgW="4711680" imgH="3416040" progId="KGraph_Plot">
                  <p:embed/>
                </p:oleObj>
              </mc:Choice>
              <mc:Fallback>
                <p:oleObj name="KGPlot" r:id="rId13" imgW="4711680" imgH="3416040" progId="KGraph_Plot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25598" y="4024176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7394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 multiplier: 25 GHz to 200 GHz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67" y="3694472"/>
            <a:ext cx="3261360" cy="2484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142454"/>
            <a:ext cx="5020841" cy="4036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172" y="987623"/>
            <a:ext cx="383222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522252"/>
            <a:ext cx="383222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&gt; -5 dBm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165 - 240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GHz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Spurious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&lt; -40 dBc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180-230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GHz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 282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0.58 mm x 0.4 mm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626" y="2529840"/>
            <a:ext cx="2179320" cy="1280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614" y="990600"/>
            <a:ext cx="3728386" cy="10896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1219200"/>
            <a:ext cx="3832228" cy="2862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multiplier design by M. Seo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3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280GHz </a:t>
            </a:r>
            <a:r>
              <a:rPr lang="en-US" sz="4000" dirty="0" smtClean="0"/>
              <a:t>transmitter, </a:t>
            </a:r>
            <a:r>
              <a:rPr lang="en-US" sz="4000" dirty="0"/>
              <a:t>receiver IC designs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2853"/>
            <a:ext cx="5013960" cy="1752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123772" y="180800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410200" y="1808000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6349" y="3953268"/>
            <a:ext cx="42789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11dB noise figure, 40GHz bandwidth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181600" y="3941600"/>
            <a:ext cx="37365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17dB saturated output power.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32" y="2144221"/>
            <a:ext cx="6922068" cy="17364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17719" y="1103936"/>
            <a:ext cx="348807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Solyu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Alz, Ahmed, Seo; UCSB/Sungkyunkwan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17719" y="1313968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04800" y="5105400"/>
            <a:ext cx="50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Application: point-point MIMO backhaul links</a:t>
            </a:r>
          </a:p>
        </p:txBody>
      </p:sp>
    </p:spTree>
    <p:extLst>
      <p:ext uri="{BB962C8B-B14F-4D97-AF65-F5344CB8AC3E}">
        <p14:creationId xmlns:p14="http://schemas.microsoft.com/office/powerpoint/2010/main" val="3941179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1200" dirty="0" smtClean="0">
                <a:solidFill>
                  <a:srgbClr val="1C1C1C"/>
                </a:solidFill>
              </a:rPr>
              <a:t>210, 280 GHz MIMO backhaul modules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141274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Single-channel modules (simplicity)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210 GHz InP TX, RX ICs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2x2 patch antenna feed on fused silica substrate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Primary antenna: 200 mm Teflon lens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Assembly: 200 GHz ribbon  bonds, low-frequency ball-bonds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280 </a:t>
            </a:r>
            <a:r>
              <a:rPr lang="en-US" sz="2000" b="0" dirty="0">
                <a:latin typeface="Calibri" pitchFamily="34" charset="0"/>
              </a:rPr>
              <a:t>GHz modules  </a:t>
            </a:r>
            <a:r>
              <a:rPr lang="en-US" sz="2000" b="0" dirty="0" smtClean="0">
                <a:latin typeface="Calibri" pitchFamily="34" charset="0"/>
              </a:rPr>
              <a:t>will be similar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760497"/>
            <a:ext cx="3283495" cy="2446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31" y="3429000"/>
            <a:ext cx="4143769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623" y="2089950"/>
            <a:ext cx="1353186" cy="1217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044" y="1097298"/>
            <a:ext cx="2670710" cy="766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1066800"/>
            <a:ext cx="2296889" cy="84305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10058400" y="2562457"/>
            <a:ext cx="387895" cy="152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9525000" y="1863711"/>
            <a:ext cx="152400" cy="50611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8253248" y="1907642"/>
            <a:ext cx="1257031" cy="50961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53" y="3429000"/>
            <a:ext cx="2050597" cy="2024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144000" y="4090430"/>
            <a:ext cx="1676400" cy="226314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8991600" y="2674625"/>
            <a:ext cx="621393" cy="190753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7823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98883" y="2573905"/>
            <a:ext cx="10932731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5400" b="0" dirty="0"/>
              <a:t>100-300GHz Wireless</a:t>
            </a:r>
            <a:endParaRPr lang="en-US" sz="5400" b="0" kern="0" dirty="0"/>
          </a:p>
        </p:txBody>
      </p:sp>
    </p:spTree>
    <p:extLst>
      <p:ext uri="{BB962C8B-B14F-4D97-AF65-F5344CB8AC3E}">
        <p14:creationId xmlns:p14="http://schemas.microsoft.com/office/powerpoint/2010/main" val="63352696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100-300GHz Wireless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7885" y="1186348"/>
            <a:ext cx="9753600" cy="4537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All-CMOS for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ranges below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frequency extenders for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0GHz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beyond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digital beamformer computational complexity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6064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969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20937"/>
            <a:ext cx="11201400" cy="398463"/>
          </a:xfrm>
        </p:spPr>
        <p:txBody>
          <a:bodyPr/>
          <a:lstStyle/>
          <a:p>
            <a:pPr algn="ctr"/>
            <a:r>
              <a:rPr lang="en-US" sz="13800" dirty="0" smtClean="0"/>
              <a:t>Backup slides</a:t>
            </a:r>
            <a:endParaRPr lang="en-US" sz="13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32844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70 GHz </a:t>
            </a:r>
            <a:r>
              <a:rPr lang="en-US" sz="4000" dirty="0"/>
              <a:t>spatially multiplexed base station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1205610" cy="196977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16mm×16mm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19mm×612mm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10mm×328mm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0999" y="3838004"/>
            <a:ext cx="9810455" cy="9848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(8mm×8mm) handset array,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about 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04410" y="5090858"/>
            <a:ext cx="11658600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70±2.5GHz</a:t>
            </a:r>
          </a:p>
        </p:txBody>
      </p:sp>
    </p:spTree>
    <p:extLst>
      <p:ext uri="{BB962C8B-B14F-4D97-AF65-F5344CB8AC3E}">
        <p14:creationId xmlns:p14="http://schemas.microsoft.com/office/powerpoint/2010/main" val="145130830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or 2D subarray for backhaul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176326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Should we use 4x4 array, 1x16, or 16x1 array ?  </a:t>
            </a:r>
            <a:b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All provide same system link budget, same # RF channels, same  angular scanning range.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1" y="2044553"/>
            <a:ext cx="3397136" cy="3635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5" y="1891804"/>
            <a:ext cx="6245475" cy="40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2851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Normal &amp; inverted microstrip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45350" y="1133745"/>
            <a:ext cx="400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Normal: PAs, LNAs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skin-effect losses 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ground-plane holes at transistors</a:t>
            </a: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1141"/>
          <a:stretch/>
        </p:blipFill>
        <p:spPr>
          <a:xfrm>
            <a:off x="335360" y="4450043"/>
            <a:ext cx="3110480" cy="1454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9946"/>
          <a:stretch/>
        </p:blipFill>
        <p:spPr>
          <a:xfrm>
            <a:off x="200345" y="1988840"/>
            <a:ext cx="3186545" cy="1454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350" y="3541641"/>
            <a:ext cx="607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Inverted: high-density blocks (mixers, phase shifters,…)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skin-effect losses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ground-plane breaks: better ground integrity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1135" y="5454225"/>
            <a:ext cx="47705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529GHz dynamic divider: M. Seo et al, IEICE Electronics Express,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Feb. 2015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33692" y="1012438"/>
            <a:ext cx="1857768" cy="25253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3535" y="3203975"/>
            <a:ext cx="423047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266GHz, 16.8dBm PA: A. Ahmed et. al, 2021 IMS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750" y="4643589"/>
            <a:ext cx="4129240" cy="76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960" y="3969060"/>
            <a:ext cx="1539863" cy="19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671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100-300GHz wireless: transistor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Transmitters need: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power-added efficiency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𝑃𝐴𝐸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𝑖𝑛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)/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added power density (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)/(gate width, emitter length)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Receivers need</a:t>
                </a:r>
                <a:r>
                  <a:rPr lang="en-US" sz="24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 cascaded noise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𝑐𝑎𝑠𝑐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+…</m:t>
                        </m:r>
                      </m:den>
                    </m:f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Need reasonable gain/stage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die area, power,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accumulated gain compression</a:t>
                </a:r>
              </a:p>
              <a:p>
                <a:pPr>
                  <a:buClr>
                    <a:srgbClr val="FF0000"/>
                  </a:buClr>
                </a:pP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(gain in PAs, LNAs is less than MAG/MSG, U, ... 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blipFill>
                <a:blip r:embed="rId2"/>
                <a:stretch>
                  <a:fillRect l="-1145" t="-1720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84" y="1586949"/>
            <a:ext cx="3153341" cy="1643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75" y="3731789"/>
            <a:ext cx="3128150" cy="1677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20" y="4622694"/>
            <a:ext cx="3331780" cy="743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3433286"/>
            <a:ext cx="1939492" cy="4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6690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Where the IC designer can't help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03330" y="1148680"/>
            <a:ext cx="1094822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mm-wave transistor gain is low: gain-boosting is common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Common-source vs. common-gate. 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Capacitive neutralization.  Unconditionally stable positive feedback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(Singhakowinta, Int. J. Electronics, 1966)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circuits don't improve the parameters that matter the most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circuit* doesn't change the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minimum cascaded noise figure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(Haus, Adler, Proc. IRE, 1958)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circuit* doesn't change the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efficiency vs. added power curve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0" y="3758970"/>
            <a:ext cx="3776472" cy="1475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𝑐𝑎𝑠𝑐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𝐹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𝐺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blipFill>
                <a:blip r:embed="rId3"/>
                <a:stretch>
                  <a:fillRect t="-134667" b="-1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55" y="3713965"/>
            <a:ext cx="3110246" cy="2229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7660" y="5770363"/>
            <a:ext cx="11049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*If lossless, and given the correct source and load impedances.</a:t>
            </a:r>
          </a:p>
        </p:txBody>
      </p:sp>
    </p:spTree>
    <p:extLst>
      <p:ext uri="{BB962C8B-B14F-4D97-AF65-F5344CB8AC3E}">
        <p14:creationId xmlns:p14="http://schemas.microsoft.com/office/powerpoint/2010/main" val="65872692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3537"/>
            <a:ext cx="9525000" cy="398463"/>
          </a:xfrm>
        </p:spPr>
        <p:txBody>
          <a:bodyPr/>
          <a:lstStyle/>
          <a:p>
            <a:r>
              <a:rPr lang="en-US" sz="4000" dirty="0"/>
              <a:t>Low-Loss 100-300GHz Corporate Combining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0335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Wilkinson trees are lossy: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passes through *many* 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W, 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 are long.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lines are narrow…and lossy→ 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645" y="2585014"/>
            <a:ext cx="4265139" cy="2707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90" y="2475048"/>
            <a:ext cx="3783629" cy="3519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49" y="4267885"/>
            <a:ext cx="2953705" cy="1861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46050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Single-(</a:t>
            </a:r>
            <a:r>
              <a:rPr lang="en-US" sz="2000" b="1" dirty="0">
                <a:solidFill>
                  <a:srgbClr val="000000"/>
                </a:solidFill>
                <a:latin typeface="Symbol" panose="05050102010706020507" pitchFamily="18" charset="2"/>
                <a:ea typeface="+mn-ea"/>
              </a:rPr>
              <a:t>l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/4) combiners are much less lossy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design uses a single </a:t>
            </a:r>
            <a:r>
              <a:rPr lang="en-US" sz="2000" b="0" i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effective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 section.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Shorter lines, low-Z</a:t>
            </a:r>
            <a:r>
              <a:rPr lang="en-US" sz="2000" b="0" baseline="-25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lines → lower loss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But, low loss only if transistor cells fit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509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Denser Integration: higher PAE at high Power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59312" y="1364920"/>
            <a:ext cx="531059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Compact multi-finger transistor layouts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Shorter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combiner lines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023" y="1232884"/>
            <a:ext cx="3263260" cy="4683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990" y="1956573"/>
            <a:ext cx="1163930" cy="2058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730" y="4149570"/>
            <a:ext cx="536450" cy="49767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7176388" y="3660153"/>
            <a:ext cx="685800" cy="685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7404988" y="3068960"/>
            <a:ext cx="457200" cy="4590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260384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combining using sub-</a:t>
            </a:r>
            <a:r>
              <a:rPr lang="en-US" dirty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dirty="0"/>
              <a:t>/4 baluns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56</a:t>
            </a:fld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06" y="1178750"/>
            <a:ext cx="4341194" cy="393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5361" y="5062137"/>
            <a:ext cx="28803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81GHz, 17 dB Gain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470 mW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23% PAE</a:t>
            </a:r>
            <a:b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Teledyne 250 nm InP HBT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stages,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 mm</a:t>
            </a:r>
            <a:r>
              <a:rPr lang="en-US" sz="1600" b="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(incl pads)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845" y="4133465"/>
            <a:ext cx="7115216" cy="2011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61" y="2033847"/>
            <a:ext cx="6047509" cy="18523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90855" y="1245241"/>
            <a:ext cx="702520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baluns: 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Y. Yoshihara, 2008 IEEE Asian Solid-State Circuits Conference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sz="1600" b="0" dirty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/4 baluns: H. Park, et al, IEEE JSSC, Oct. 2014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45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Sub-</a:t>
            </a:r>
            <a:r>
              <a:rPr lang="en-US" sz="3600" dirty="0">
                <a:latin typeface="Symbol" panose="05050102010706020507" pitchFamily="18" charset="2"/>
              </a:rPr>
              <a:t>l</a:t>
            </a:r>
            <a:r>
              <a:rPr lang="en-US" sz="3600" dirty="0"/>
              <a:t>/4 B</a:t>
            </a:r>
            <a:r>
              <a:rPr lang="en-US" altLang="fr-FR" sz="4000" dirty="0"/>
              <a:t>alun Combiners. Why ? Why not ?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5473" t="-57391" r="-124260" b="-10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25119" t="-57391" b="-10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15" y="1178750"/>
            <a:ext cx="6870023" cy="28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6698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On-Wafer Interconnect Losses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35" y="1763701"/>
            <a:ext cx="4462577" cy="297876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50395" y="5004175"/>
            <a:ext cx="4545505" cy="85509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91301" y="4869160"/>
            <a:ext cx="5129624" cy="63007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>
            <p:extLst/>
          </p:nvPr>
        </p:nvGraphicFramePr>
        <p:xfrm>
          <a:off x="280677" y="1377950"/>
          <a:ext cx="5275263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4" imgW="2933640" imgH="2222280" progId="Equation.DSMT4">
                  <p:embed/>
                </p:oleObj>
              </mc:Choice>
              <mc:Fallback>
                <p:oleObj name="Equation" r:id="rId4" imgW="2933640" imgH="2222280" progId="Equation.DSMT4">
                  <p:embed/>
                  <p:pic>
                    <p:nvPicPr>
                      <p:cNvPr id="2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7" y="1377950"/>
                        <a:ext cx="5275263" cy="4024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571514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Current density, finger pitch limit </a:t>
            </a:r>
            <a:r>
              <a:rPr lang="en-US" sz="3200" dirty="0">
                <a:solidFill>
                  <a:srgbClr val="0000FF"/>
                </a:solidFill>
              </a:rPr>
              <a:t>cell output power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59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790" y="3203975"/>
            <a:ext cx="3122738" cy="1774284"/>
          </a:xfrm>
          <a:prstGeom prst="rect">
            <a:avLst/>
          </a:prstGeom>
        </p:spPr>
      </p:pic>
      <p:graphicFrame>
        <p:nvGraphicFramePr>
          <p:cNvPr id="8" name="Object 12"/>
          <p:cNvGraphicFramePr>
            <a:graphicFrameLocks noChangeAspect="1"/>
          </p:cNvGraphicFramePr>
          <p:nvPr>
            <p:extLst/>
          </p:nvPr>
        </p:nvGraphicFramePr>
        <p:xfrm>
          <a:off x="457200" y="1290646"/>
          <a:ext cx="5275263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4" imgW="2933640" imgH="774360" progId="Equation.DSMT4">
                  <p:embed/>
                </p:oleObj>
              </mc:Choice>
              <mc:Fallback>
                <p:oleObj name="Equation" r:id="rId4" imgW="2933640" imgH="774360" progId="Equation.DSMT4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90646"/>
                        <a:ext cx="5275263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>
            <a:off x="523875" y="3068960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57200" y="3584584"/>
          <a:ext cx="4979987" cy="124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6" imgW="2768400" imgH="685800" progId="Equation.DSMT4">
                  <p:embed/>
                </p:oleObj>
              </mc:Choice>
              <mc:Fallback>
                <p:oleObj name="Equation" r:id="rId6" imgW="2768400" imgH="6858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84584"/>
                        <a:ext cx="4979987" cy="124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>
            <a:off x="523875" y="4959170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57200" y="5062500"/>
          <a:ext cx="11079162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Equation" r:id="rId8" imgW="6159240" imgH="279360" progId="Equation.DSMT4">
                  <p:embed/>
                </p:oleObj>
              </mc:Choice>
              <mc:Fallback>
                <p:oleObj name="Equation" r:id="rId8" imgW="6159240" imgH="2793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62500"/>
                        <a:ext cx="11079162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50863" y="5748300"/>
          <a:ext cx="104346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Equation" r:id="rId10" imgW="7721280" imgH="279360" progId="Equation.DSMT4">
                  <p:embed/>
                </p:oleObj>
              </mc:Choice>
              <mc:Fallback>
                <p:oleObj name="Equation" r:id="rId10" imgW="7721280" imgH="279360" progId="Equation.DSMT4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5748300"/>
                        <a:ext cx="10434637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 bwMode="auto">
          <a:xfrm flipH="1" flipV="1">
            <a:off x="10985500" y="5900700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11518900" y="5214900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0300" y="1053125"/>
            <a:ext cx="1740806" cy="1995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956" y="1046484"/>
            <a:ext cx="2008622" cy="19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79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210 GHz, 640 Gb/s MIMO Backhaul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5937"/>
            <a:ext cx="3397136" cy="3635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435241"/>
            <a:ext cx="3364992" cy="762000"/>
          </a:xfrm>
          <a:prstGeom prst="rect">
            <a:avLst/>
          </a:prstGeom>
        </p:spPr>
      </p:pic>
      <p:pic>
        <p:nvPicPr>
          <p:cNvPr id="9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8750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31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2.1 </a:t>
            </a:r>
            <a:r>
              <a:rPr lang="en-US" sz="2000" b="0" dirty="0">
                <a:solidFill>
                  <a:srgbClr val="FF0000"/>
                </a:solidFill>
                <a:latin typeface="Calibri" pitchFamily="34" charset="0"/>
              </a:rPr>
              <a:t>m </a:t>
            </a: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baseline.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14999" y="4154199"/>
            <a:ext cx="6276655" cy="193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rgbClr val="FF0000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rgbClr val="FF0000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rgbClr val="FF0000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46373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3537"/>
            <a:ext cx="9525000" cy="398463"/>
          </a:xfrm>
        </p:spPr>
        <p:txBody>
          <a:bodyPr/>
          <a:lstStyle/>
          <a:p>
            <a:r>
              <a:rPr lang="en-US" sz="3200" dirty="0"/>
              <a:t>Current density, finger pitch limit </a:t>
            </a:r>
            <a:r>
              <a:rPr lang="en-US" sz="3200" dirty="0">
                <a:solidFill>
                  <a:srgbClr val="0000FF"/>
                </a:solidFill>
              </a:rPr>
              <a:t>cell output power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60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881" y="1133745"/>
            <a:ext cx="6446371" cy="4225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762" y="5511424"/>
            <a:ext cx="11963400" cy="7571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sz="2400" b="0" i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24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lang="de-DE" sz="2400" b="0" smtClean="0">
                <a:latin typeface="Calibri" panose="020F0502020204030204" pitchFamily="34" charset="0"/>
                <a:cs typeface="Calibri" panose="020F0502020204030204" pitchFamily="34" charset="0"/>
              </a:rPr>
              <a:t>, low </a:t>
            </a:r>
            <a:r>
              <a:rPr lang="de-DE" sz="2400" b="0" i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24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de-DE" sz="2400" b="0" smtClean="0">
                <a:latin typeface="Calibri" panose="020F0502020204030204" pitchFamily="34" charset="0"/>
                <a:cs typeface="Calibri" panose="020F0502020204030204" pitchFamily="34" charset="0"/>
              </a:rPr>
              <a:t> ?  Device sized to drive 50</a:t>
            </a:r>
            <a:r>
              <a:rPr lang="de-DE" sz="2400" b="0" smtClean="0"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de-DE" sz="2400" b="0" smtClean="0">
                <a:latin typeface="Calibri" panose="020F0502020204030204" pitchFamily="34" charset="0"/>
                <a:cs typeface="Calibri" panose="020F0502020204030204" pitchFamily="34" charset="0"/>
              </a:rPr>
              <a:t> might approach </a:t>
            </a:r>
            <a:r>
              <a:rPr lang="de-DE" sz="2400" b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de-DE" sz="24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sz="2400" b="0" smtClean="0">
                <a:latin typeface="Calibri" panose="020F0502020204030204" pitchFamily="34" charset="0"/>
                <a:cs typeface="Calibri" panose="020F0502020204030204" pitchFamily="34" charset="0"/>
              </a:rPr>
              <a:t>/4 width. </a:t>
            </a:r>
            <a:br>
              <a:rPr lang="de-DE" sz="24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latin typeface="Calibri" panose="020F0502020204030204" pitchFamily="34" charset="0"/>
                <a:cs typeface="Calibri" panose="020F0502020204030204" pitchFamily="34" charset="0"/>
              </a:rPr>
              <a:t>Small finger pitch is critical; limited by thermal design</a:t>
            </a:r>
            <a:endParaRPr lang="de-DE" sz="2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762" y="11430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(1.6W)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1.67mA/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gates: 30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width, 15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pitch</a:t>
            </a:r>
            <a:r>
              <a:rPr lang="de-DE" sz="24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62" y="3924055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</a:t>
            </a:r>
            <a:r>
              <a:rPr lang="de-DE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40mW)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3.3mA/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m,</a:t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emitters: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length,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pitch </a:t>
            </a:r>
            <a:endParaRPr lang="de-DE" sz="24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302" y="3000540"/>
            <a:ext cx="961860" cy="96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937" y="4522179"/>
            <a:ext cx="1053738" cy="10634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10600" y="1066800"/>
            <a:ext cx="3505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FF0000"/>
              </a:buClr>
            </a:pPr>
            <a:r>
              <a:rPr lang="de-DE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Shinohara, Teledyne: GaN HEMT thermal analysis</a:t>
            </a:r>
            <a:endParaRPr lang="de-DE" sz="12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31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Summary: InP transistors &amp; ICs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61</a:t>
            </a:fld>
            <a:endParaRPr lang="en-GB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1115" y="1043735"/>
            <a:ext cx="1784841" cy="13397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5350" y="1133745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HEMTs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1.0THz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7045" y="1463013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W. Deal </a:t>
            </a:r>
            <a:r>
              <a:rPr lang="en-US" sz="1200" b="0" dirty="0">
                <a:latin typeface="Calibri" pitchFamily="34" charset="0"/>
              </a:rPr>
              <a:t>et al, </a:t>
            </a:r>
            <a:r>
              <a:rPr lang="en-US" sz="1200" b="0" dirty="0" smtClean="0">
                <a:latin typeface="Calibri" pitchFamily="34" charset="0"/>
              </a:rPr>
              <a:t>2016 IEDM (</a:t>
            </a:r>
            <a:r>
              <a:rPr lang="en-US" sz="1200" b="0" dirty="0" smtClean="0">
                <a:solidFill>
                  <a:schemeClr val="tx2"/>
                </a:solidFill>
                <a:latin typeface="Calibri" pitchFamily="34" charset="0"/>
              </a:rPr>
              <a:t>Northrop-Grumman</a:t>
            </a:r>
            <a:r>
              <a:rPr lang="en-US" sz="1200" b="0" dirty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350" y="2249578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3.5V.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670 GHz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9201" y="257390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730" y="2929316"/>
            <a:ext cx="3337386" cy="769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830" y="2425656"/>
            <a:ext cx="2175530" cy="16423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5350" y="4222829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650GHz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4.5V.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201" y="4547156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Z. Griffith et al, 2007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IPRM conference (UCSB)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835" y="4283517"/>
            <a:ext cx="2425326" cy="18007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6330" y="1043735"/>
            <a:ext cx="1864179" cy="1324797"/>
          </a:xfrm>
          <a:prstGeom prst="rect">
            <a:avLst/>
          </a:prstGeom>
        </p:spPr>
      </p:pic>
      <p:pic>
        <p:nvPicPr>
          <p:cNvPr id="2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05410" y="4363718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9606390" y="5724255"/>
            <a:ext cx="225025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204 GHz static </a:t>
            </a:r>
            <a:r>
              <a:rPr lang="en-US" sz="1200" b="0" dirty="0" smtClean="0">
                <a:latin typeface="Calibri" pitchFamily="34" charset="0"/>
              </a:rPr>
              <a:t>frequency </a:t>
            </a:r>
            <a:r>
              <a:rPr lang="en-US" sz="1200" b="0" dirty="0">
                <a:latin typeface="Calibri" pitchFamily="34" charset="0"/>
              </a:rPr>
              <a:t>divider</a:t>
            </a:r>
            <a:br>
              <a:rPr lang="en-US" sz="1200" b="0" dirty="0">
                <a:latin typeface="Calibri" pitchFamily="34" charset="0"/>
              </a:rPr>
            </a:br>
            <a:r>
              <a:rPr lang="en-US" sz="1200" b="0" dirty="0">
                <a:latin typeface="Calibri" pitchFamily="34" charset="0"/>
              </a:rPr>
              <a:t>Z. </a:t>
            </a:r>
            <a:r>
              <a:rPr lang="en-US" sz="1200" b="0" dirty="0" smtClean="0">
                <a:latin typeface="Calibri" pitchFamily="34" charset="0"/>
              </a:rPr>
              <a:t>Griffith et al, 2010 IEEE CSICS </a:t>
            </a:r>
            <a:endParaRPr lang="en-US" sz="1200" b="0" dirty="0">
              <a:latin typeface="Calibri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530" y="4509120"/>
            <a:ext cx="1768800" cy="1418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2443" y="2483895"/>
            <a:ext cx="2244207" cy="14198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47576" y="482415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909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3537"/>
            <a:ext cx="9525000" cy="39846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75 GHz,</a:t>
            </a:r>
            <a:r>
              <a:rPr lang="en-US" sz="4000" dirty="0">
                <a:solidFill>
                  <a:srgbClr val="000000"/>
                </a:solidFill>
              </a:rPr>
              <a:t> 640 Gb/s MIMO backhaul (</a:t>
            </a:r>
            <a:r>
              <a:rPr lang="en-US" sz="4000" dirty="0">
                <a:solidFill>
                  <a:srgbClr val="FF0000"/>
                </a:solidFill>
              </a:rPr>
              <a:t>16QAM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1375408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87905" y="1212964"/>
            <a:ext cx="8818485" cy="10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75 GHz ?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Must use at least 16QAM, given 80Gb/s/channel…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30415" y="5364215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70765" y="2888940"/>
            <a:ext cx="8340570" cy="18220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8-element 640Gb/s linear array: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</p:spTree>
    <p:extLst>
      <p:ext uri="{BB962C8B-B14F-4D97-AF65-F5344CB8AC3E}">
        <p14:creationId xmlns:p14="http://schemas.microsoft.com/office/powerpoint/2010/main" val="4188818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98884" y="2573905"/>
            <a:ext cx="106680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5400" b="0" kern="0" dirty="0" smtClean="0"/>
              <a:t>Systems Design</a:t>
            </a:r>
            <a:endParaRPr lang="en-US" sz="5400" b="0" kern="0" dirty="0"/>
          </a:p>
        </p:txBody>
      </p:sp>
    </p:spTree>
    <p:extLst>
      <p:ext uri="{BB962C8B-B14F-4D97-AF65-F5344CB8AC3E}">
        <p14:creationId xmlns:p14="http://schemas.microsoft.com/office/powerpoint/2010/main" val="5231924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MIMO System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B5F9-1182-496F-B1DA-B99C91DDC1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131916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 smtClean="0"/>
              <a:t>14/02/2022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9C0A-4554-4C83-9C4A-645780812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68385" y="6356350"/>
            <a:ext cx="7082444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WMO2: Advances in Circuits and Systems for mmWave Radar and Communication in Silicon Technologies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911E5-399F-460E-9314-AA968AEB81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65476" y="6356350"/>
            <a:ext cx="788324" cy="365125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05D9CB-B57E-4200-801D-A8AF68C37F01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1088740"/>
            <a:ext cx="2974848" cy="1749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37" y="4499264"/>
            <a:ext cx="3142463" cy="15932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9144000" y="3474005"/>
            <a:ext cx="195653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1100539" y="3474005"/>
            <a:ext cx="0" cy="75029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314" y="4621916"/>
            <a:ext cx="2588086" cy="9983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1143000"/>
            <a:ext cx="10591800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QPSK needs only 3-4 bit ADC/DACs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4 dB above average power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2,3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digital beamforming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4,5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algorithm=complexity ~N× log(N)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VLSI digital </a:t>
            </a:r>
            <a:r>
              <a:rPr 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beamformer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implementation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 in broadband arrays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combined spatial &amp; temporal FFTs.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5029200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al, IEEE Trans. Wireless Comm,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Sept.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M. E.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Rasekh et al, IEEE Trans. Wireless Comm, Oct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A.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Puglielli et al, 2016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4) M. Abdelghany,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,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SPAWC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5)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S. H.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Mirfarshbafan et al, 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 CAS 1, 2020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6) O Castañeda Fernández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 ESSCIRC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GLOBECOM 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73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powerpoint_wide</Template>
  <TotalTime>181</TotalTime>
  <Pages>2</Pages>
  <Words>4521</Words>
  <Application>Microsoft Office PowerPoint</Application>
  <PresentationFormat>Widescreen</PresentationFormat>
  <Paragraphs>448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ＭＳ Ｐゴシック</vt:lpstr>
      <vt:lpstr>SimSun</vt:lpstr>
      <vt:lpstr>Arial</vt:lpstr>
      <vt:lpstr>Arial Narrow</vt:lpstr>
      <vt:lpstr>Calibri</vt:lpstr>
      <vt:lpstr>Cambria Math</vt:lpstr>
      <vt:lpstr>Impact</vt:lpstr>
      <vt:lpstr>Symap</vt:lpstr>
      <vt:lpstr>Symbol</vt:lpstr>
      <vt:lpstr>Tahoma</vt:lpstr>
      <vt:lpstr>Times New Roman</vt:lpstr>
      <vt:lpstr>TimesNewRoman</vt:lpstr>
      <vt:lpstr>Verdana</vt:lpstr>
      <vt:lpstr>Wingdings</vt:lpstr>
      <vt:lpstr>very_thin-text_template</vt:lpstr>
      <vt:lpstr>Equation</vt:lpstr>
      <vt:lpstr>KGPlot</vt:lpstr>
      <vt:lpstr>D-band CMOS+InP  and CMOS-only  MIMO communication transceiver technologies</vt:lpstr>
      <vt:lpstr>Acknowledgments</vt:lpstr>
      <vt:lpstr>Benefits of Short Wavelengths</vt:lpstr>
      <vt:lpstr>140GHz moderate-MIMO hub</vt:lpstr>
      <vt:lpstr>70 GHz spatially multiplexed base station</vt:lpstr>
      <vt:lpstr>210 GHz, 640 Gb/s MIMO Backhaul</vt:lpstr>
      <vt:lpstr>75 GHz, 640 Gb/s MIMO backhaul (16QAM)</vt:lpstr>
      <vt:lpstr>PowerPoint Presentation</vt:lpstr>
      <vt:lpstr>MIMO System Design</vt:lpstr>
      <vt:lpstr>PowerPoint Presentation</vt:lpstr>
      <vt:lpstr>Transistors for 100-300GHz</vt:lpstr>
      <vt:lpstr>PowerPoint Presentation</vt:lpstr>
      <vt:lpstr>LNA design: noise close to transistor limits</vt:lpstr>
      <vt:lpstr>PowerPoint Presentation</vt:lpstr>
      <vt:lpstr>100-300GHz Power combining: what is best ?</vt:lpstr>
      <vt:lpstr>Transistor stacking. Why ? Why not ?</vt:lpstr>
      <vt:lpstr>Cascade combining as stacking plus matching</vt:lpstr>
      <vt:lpstr>Capacitively degenerated common-base</vt:lpstr>
      <vt:lpstr>Generalized cascade combining</vt:lpstr>
      <vt:lpstr>Cascade Combining:  Why ? Why not ?</vt:lpstr>
      <vt:lpstr>Recent high-efficiency 100-300GHz PAs</vt:lpstr>
      <vt:lpstr>PowerPoint Presentation</vt:lpstr>
      <vt:lpstr>The mm-wave module design problem</vt:lpstr>
      <vt:lpstr>Do we need 2D arrays ? 1D might be fine.</vt:lpstr>
      <vt:lpstr>2D vs. 1D: user spatial distribution</vt:lpstr>
      <vt:lpstr>140GHz hub: packaging challenges</vt:lpstr>
      <vt:lpstr>100-300GHz IC-package connections</vt:lpstr>
      <vt:lpstr>135GHz 8-channel MIMO hub array tile modules</vt:lpstr>
      <vt:lpstr>140GHz hub: ICs &amp; Antennas</vt:lpstr>
      <vt:lpstr>135 GHz Cu stud CMOS / LTCC transition</vt:lpstr>
      <vt:lpstr>Series-fed patch antenna on LTCC</vt:lpstr>
      <vt:lpstr>CMOS/InP PA transition design</vt:lpstr>
      <vt:lpstr>InP PA/antenna transition design</vt:lpstr>
      <vt:lpstr>8-element 135 GHz MIMO receiver array</vt:lpstr>
      <vt:lpstr>Receive module testing</vt:lpstr>
      <vt:lpstr>Conversion gain, radiation pattern </vt:lpstr>
      <vt:lpstr>135GHz 8-channel MIMO hub array tile modules</vt:lpstr>
      <vt:lpstr>Gen-II 140GHz MIMO hub modules</vt:lpstr>
      <vt:lpstr>140 GHz C4-LTCC Transition Design</vt:lpstr>
      <vt:lpstr>140 GHz IF Beamforming Phased-Array Transmitter</vt:lpstr>
      <vt:lpstr>Beamspace digital beamformer IC</vt:lpstr>
      <vt:lpstr>PowerPoint Presentation</vt:lpstr>
      <vt:lpstr>210 GHz Transmitter and Receiver ICs</vt:lpstr>
      <vt:lpstr>LO multiplier: 25 GHz to 200 GHz</vt:lpstr>
      <vt:lpstr>280GHz transmitter, receiver IC designs</vt:lpstr>
      <vt:lpstr>210, 280 GHz MIMO backhaul modules</vt:lpstr>
      <vt:lpstr>PowerPoint Presentation</vt:lpstr>
      <vt:lpstr>100-300GHz Wireless</vt:lpstr>
      <vt:lpstr>Backup slides</vt:lpstr>
      <vt:lpstr>1D or 2D subarray for backhaul ?</vt:lpstr>
      <vt:lpstr>Normal &amp; inverted microstrip</vt:lpstr>
      <vt:lpstr>100-300GHz wireless: transistor requirements</vt:lpstr>
      <vt:lpstr>Where the IC designer can't help</vt:lpstr>
      <vt:lpstr>Low-Loss 100-300GHz Corporate Combining </vt:lpstr>
      <vt:lpstr>Denser Integration: higher PAE at high Power</vt:lpstr>
      <vt:lpstr>Series combining using sub-l/4 baluns</vt:lpstr>
      <vt:lpstr>Sub-l/4 Balun Combiners. Why ? Why not ?</vt:lpstr>
      <vt:lpstr>On-Wafer Interconnect Losses</vt:lpstr>
      <vt:lpstr>Current density, finger pitch limit cell output power</vt:lpstr>
      <vt:lpstr>Current density, finger pitch limit cell output power</vt:lpstr>
      <vt:lpstr>Summary: InP transistors &amp; 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rodwell</dc:creator>
  <cp:lastModifiedBy>rodwell</cp:lastModifiedBy>
  <cp:revision>31</cp:revision>
  <cp:lastPrinted>2002-08-11T02:20:55Z</cp:lastPrinted>
  <dcterms:created xsi:type="dcterms:W3CDTF">2021-12-21T18:21:39Z</dcterms:created>
  <dcterms:modified xsi:type="dcterms:W3CDTF">2021-12-21T21:23:11Z</dcterms:modified>
</cp:coreProperties>
</file>