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426" r:id="rId4"/>
    <p:sldId id="412" r:id="rId5"/>
    <p:sldId id="421" r:id="rId6"/>
    <p:sldId id="424" r:id="rId7"/>
    <p:sldId id="422" r:id="rId8"/>
    <p:sldId id="428" r:id="rId9"/>
    <p:sldId id="427" r:id="rId10"/>
    <p:sldId id="431" r:id="rId11"/>
    <p:sldId id="414" r:id="rId12"/>
    <p:sldId id="418" r:id="rId13"/>
    <p:sldId id="416" r:id="rId14"/>
    <p:sldId id="419" r:id="rId15"/>
    <p:sldId id="417" r:id="rId16"/>
    <p:sldId id="401" r:id="rId17"/>
    <p:sldId id="408" r:id="rId18"/>
    <p:sldId id="399" r:id="rId19"/>
    <p:sldId id="400" r:id="rId20"/>
    <p:sldId id="396" r:id="rId21"/>
    <p:sldId id="397" r:id="rId22"/>
    <p:sldId id="420" r:id="rId23"/>
    <p:sldId id="404" r:id="rId24"/>
    <p:sldId id="405" r:id="rId25"/>
    <p:sldId id="429" r:id="rId26"/>
    <p:sldId id="43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2C37DA-1BFD-453F-88C4-8AFA9A60986E}" v="21" dt="2022-02-01T12:47:55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oj Stanley" userId="ab295b31-3eef-4fe7-b1b7-7c8d44c42c1a" providerId="ADAL" clId="{282C37DA-1BFD-453F-88C4-8AFA9A60986E}"/>
    <pc:docChg chg="undo custSel addSld delSld modSld modMainMaster">
      <pc:chgData name="Manoj Stanley" userId="ab295b31-3eef-4fe7-b1b7-7c8d44c42c1a" providerId="ADAL" clId="{282C37DA-1BFD-453F-88C4-8AFA9A60986E}" dt="2022-02-01T12:48:29.121" v="78" actId="47"/>
      <pc:docMkLst>
        <pc:docMk/>
      </pc:docMkLst>
      <pc:sldChg chg="addSp delSp modSp mod">
        <pc:chgData name="Manoj Stanley" userId="ab295b31-3eef-4fe7-b1b7-7c8d44c42c1a" providerId="ADAL" clId="{282C37DA-1BFD-453F-88C4-8AFA9A60986E}" dt="2022-02-01T12:48:13.624" v="74" actId="478"/>
        <pc:sldMkLst>
          <pc:docMk/>
          <pc:sldMk cId="322595587" sldId="256"/>
        </pc:sldMkLst>
        <pc:spChg chg="add del mod">
          <ac:chgData name="Manoj Stanley" userId="ab295b31-3eef-4fe7-b1b7-7c8d44c42c1a" providerId="ADAL" clId="{282C37DA-1BFD-453F-88C4-8AFA9A60986E}" dt="2022-02-01T12:48:13.624" v="74" actId="478"/>
          <ac:spMkLst>
            <pc:docMk/>
            <pc:sldMk cId="322595587" sldId="256"/>
            <ac:spMk id="5" creationId="{71F1DC23-C3D3-4F85-9253-B8D0DCDC044C}"/>
          </ac:spMkLst>
        </pc:spChg>
      </pc:sldChg>
      <pc:sldChg chg="modSp del">
        <pc:chgData name="Manoj Stanley" userId="ab295b31-3eef-4fe7-b1b7-7c8d44c42c1a" providerId="ADAL" clId="{282C37DA-1BFD-453F-88C4-8AFA9A60986E}" dt="2022-01-30T15:59:10.797" v="58" actId="47"/>
        <pc:sldMkLst>
          <pc:docMk/>
          <pc:sldMk cId="2820899922" sldId="257"/>
        </pc:sldMkLst>
        <pc:spChg chg="mod">
          <ac:chgData name="Manoj Stanley" userId="ab295b31-3eef-4fe7-b1b7-7c8d44c42c1a" providerId="ADAL" clId="{282C37DA-1BFD-453F-88C4-8AFA9A60986E}" dt="2022-01-30T15:59:00.119" v="56"/>
          <ac:spMkLst>
            <pc:docMk/>
            <pc:sldMk cId="2820899922" sldId="257"/>
            <ac:spMk id="5" creationId="{07729C0A-4554-4C83-9C4A-6457808126A3}"/>
          </ac:spMkLst>
        </pc:spChg>
      </pc:sldChg>
      <pc:sldChg chg="addSp delSp new del mod">
        <pc:chgData name="Manoj Stanley" userId="ab295b31-3eef-4fe7-b1b7-7c8d44c42c1a" providerId="ADAL" clId="{282C37DA-1BFD-453F-88C4-8AFA9A60986E}" dt="2022-02-01T12:48:29.121" v="78" actId="47"/>
        <pc:sldMkLst>
          <pc:docMk/>
          <pc:sldMk cId="1001670441" sldId="258"/>
        </pc:sldMkLst>
        <pc:spChg chg="add del">
          <ac:chgData name="Manoj Stanley" userId="ab295b31-3eef-4fe7-b1b7-7c8d44c42c1a" providerId="ADAL" clId="{282C37DA-1BFD-453F-88C4-8AFA9A60986E}" dt="2022-02-01T12:48:20.598" v="76" actId="478"/>
          <ac:spMkLst>
            <pc:docMk/>
            <pc:sldMk cId="1001670441" sldId="258"/>
            <ac:spMk id="5" creationId="{F7F1B786-35D6-451B-9C9C-8F5925A2BF4F}"/>
          </ac:spMkLst>
        </pc:spChg>
      </pc:sldChg>
      <pc:sldChg chg="new">
        <pc:chgData name="Manoj Stanley" userId="ab295b31-3eef-4fe7-b1b7-7c8d44c42c1a" providerId="ADAL" clId="{282C37DA-1BFD-453F-88C4-8AFA9A60986E}" dt="2022-02-01T12:48:23.877" v="77" actId="680"/>
        <pc:sldMkLst>
          <pc:docMk/>
          <pc:sldMk cId="887347274" sldId="259"/>
        </pc:sldMkLst>
      </pc:sldChg>
      <pc:sldChg chg="new del">
        <pc:chgData name="Manoj Stanley" userId="ab295b31-3eef-4fe7-b1b7-7c8d44c42c1a" providerId="ADAL" clId="{282C37DA-1BFD-453F-88C4-8AFA9A60986E}" dt="2022-01-30T15:59:20.656" v="60" actId="47"/>
        <pc:sldMkLst>
          <pc:docMk/>
          <pc:sldMk cId="1030990057" sldId="259"/>
        </pc:sldMkLst>
      </pc:sldChg>
      <pc:sldMasterChg chg="addSp delSp modSp mod modSldLayout">
        <pc:chgData name="Manoj Stanley" userId="ab295b31-3eef-4fe7-b1b7-7c8d44c42c1a" providerId="ADAL" clId="{282C37DA-1BFD-453F-88C4-8AFA9A60986E}" dt="2022-02-01T12:47:55.062" v="72"/>
        <pc:sldMasterMkLst>
          <pc:docMk/>
          <pc:sldMasterMk cId="1180513051" sldId="2147483648"/>
        </pc:sldMasterMkLst>
        <pc:spChg chg="mod">
          <ac:chgData name="Manoj Stanley" userId="ab295b31-3eef-4fe7-b1b7-7c8d44c42c1a" providerId="ADAL" clId="{282C37DA-1BFD-453F-88C4-8AFA9A60986E}" dt="2022-01-30T15:56:50.728" v="46" actId="20577"/>
          <ac:spMkLst>
            <pc:docMk/>
            <pc:sldMasterMk cId="1180513051" sldId="2147483648"/>
            <ac:spMk id="5" creationId="{7285576B-AAFE-47B9-B7B6-A7716B58E249}"/>
          </ac:spMkLst>
        </pc:spChg>
        <pc:picChg chg="add del mod">
          <ac:chgData name="Manoj Stanley" userId="ab295b31-3eef-4fe7-b1b7-7c8d44c42c1a" providerId="ADAL" clId="{282C37DA-1BFD-453F-88C4-8AFA9A60986E}" dt="2022-01-30T15:55:32.238" v="10" actId="478"/>
          <ac:picMkLst>
            <pc:docMk/>
            <pc:sldMasterMk cId="1180513051" sldId="2147483648"/>
            <ac:picMk id="7" creationId="{46626210-0B62-4994-A864-0AFF9EF087E7}"/>
          </ac:picMkLst>
        </pc:picChg>
        <pc:sldLayoutChg chg="modSp mod">
          <pc:chgData name="Manoj Stanley" userId="ab295b31-3eef-4fe7-b1b7-7c8d44c42c1a" providerId="ADAL" clId="{282C37DA-1BFD-453F-88C4-8AFA9A60986E}" dt="2022-02-01T12:47:27.422" v="62" actId="1076"/>
          <pc:sldLayoutMkLst>
            <pc:docMk/>
            <pc:sldMasterMk cId="1180513051" sldId="2147483648"/>
            <pc:sldLayoutMk cId="321523713" sldId="2147483649"/>
          </pc:sldLayoutMkLst>
          <pc:spChg chg="mod">
            <ac:chgData name="Manoj Stanley" userId="ab295b31-3eef-4fe7-b1b7-7c8d44c42c1a" providerId="ADAL" clId="{282C37DA-1BFD-453F-88C4-8AFA9A60986E}" dt="2022-01-30T15:57:25.556" v="47"/>
            <ac:spMkLst>
              <pc:docMk/>
              <pc:sldMasterMk cId="1180513051" sldId="2147483648"/>
              <pc:sldLayoutMk cId="321523713" sldId="2147483649"/>
              <ac:spMk id="5" creationId="{C9E60C37-A66A-4FFD-AA4C-12C87C8EC7C6}"/>
            </ac:spMkLst>
          </pc:spChg>
          <pc:picChg chg="mod">
            <ac:chgData name="Manoj Stanley" userId="ab295b31-3eef-4fe7-b1b7-7c8d44c42c1a" providerId="ADAL" clId="{282C37DA-1BFD-453F-88C4-8AFA9A60986E}" dt="2022-02-01T12:47:27.422" v="62" actId="1076"/>
            <ac:picMkLst>
              <pc:docMk/>
              <pc:sldMasterMk cId="1180513051" sldId="2147483648"/>
              <pc:sldLayoutMk cId="321523713" sldId="2147483649"/>
              <ac:picMk id="8" creationId="{07C06279-328C-484B-8E39-EAF774D16D35}"/>
            </ac:picMkLst>
          </pc:picChg>
        </pc:sldLayoutChg>
        <pc:sldLayoutChg chg="addSp delSp modSp mod">
          <pc:chgData name="Manoj Stanley" userId="ab295b31-3eef-4fe7-b1b7-7c8d44c42c1a" providerId="ADAL" clId="{282C37DA-1BFD-453F-88C4-8AFA9A60986E}" dt="2022-02-01T12:47:33.904" v="64"/>
          <pc:sldLayoutMkLst>
            <pc:docMk/>
            <pc:sldMasterMk cId="1180513051" sldId="2147483648"/>
            <pc:sldLayoutMk cId="1422278369" sldId="2147483650"/>
          </pc:sldLayoutMkLst>
          <pc:spChg chg="mod">
            <ac:chgData name="Manoj Stanley" userId="ab295b31-3eef-4fe7-b1b7-7c8d44c42c1a" providerId="ADAL" clId="{282C37DA-1BFD-453F-88C4-8AFA9A60986E}" dt="2022-01-30T15:57:33.844" v="48"/>
            <ac:spMkLst>
              <pc:docMk/>
              <pc:sldMasterMk cId="1180513051" sldId="2147483648"/>
              <pc:sldLayoutMk cId="1422278369" sldId="2147483650"/>
              <ac:spMk id="5" creationId="{8E8A2D7E-3B4D-4C2E-8A48-065EC5433DE0}"/>
            </ac:spMkLst>
          </pc:spChg>
          <pc:picChg chg="del mod">
            <ac:chgData name="Manoj Stanley" userId="ab295b31-3eef-4fe7-b1b7-7c8d44c42c1a" providerId="ADAL" clId="{282C37DA-1BFD-453F-88C4-8AFA9A60986E}" dt="2022-01-30T15:55:37.298" v="12" actId="478"/>
            <ac:picMkLst>
              <pc:docMk/>
              <pc:sldMasterMk cId="1180513051" sldId="2147483648"/>
              <pc:sldLayoutMk cId="1422278369" sldId="2147483650"/>
              <ac:picMk id="7" creationId="{633D4BBB-F1F3-41D0-8684-F80165CB5F67}"/>
            </ac:picMkLst>
          </pc:picChg>
          <pc:picChg chg="add del mod">
            <ac:chgData name="Manoj Stanley" userId="ab295b31-3eef-4fe7-b1b7-7c8d44c42c1a" providerId="ADAL" clId="{282C37DA-1BFD-453F-88C4-8AFA9A60986E}" dt="2022-02-01T12:47:33.002" v="63" actId="478"/>
            <ac:picMkLst>
              <pc:docMk/>
              <pc:sldMasterMk cId="1180513051" sldId="2147483648"/>
              <pc:sldLayoutMk cId="1422278369" sldId="2147483650"/>
              <ac:picMk id="8" creationId="{B0ABB905-9C4A-4930-BC47-B7078C62D30B}"/>
            </ac:picMkLst>
          </pc:picChg>
          <pc:picChg chg="add mod">
            <ac:chgData name="Manoj Stanley" userId="ab295b31-3eef-4fe7-b1b7-7c8d44c42c1a" providerId="ADAL" clId="{282C37DA-1BFD-453F-88C4-8AFA9A60986E}" dt="2022-02-01T12:47:33.904" v="64"/>
            <ac:picMkLst>
              <pc:docMk/>
              <pc:sldMasterMk cId="1180513051" sldId="2147483648"/>
              <pc:sldLayoutMk cId="1422278369" sldId="2147483650"/>
              <ac:picMk id="9" creationId="{911C6025-DD85-4FD6-959E-6CEBDF983558}"/>
            </ac:picMkLst>
          </pc:picChg>
        </pc:sldLayoutChg>
        <pc:sldLayoutChg chg="addSp delSp modSp mod">
          <pc:chgData name="Manoj Stanley" userId="ab295b31-3eef-4fe7-b1b7-7c8d44c42c1a" providerId="ADAL" clId="{282C37DA-1BFD-453F-88C4-8AFA9A60986E}" dt="2022-02-01T12:47:39.224" v="66"/>
          <pc:sldLayoutMkLst>
            <pc:docMk/>
            <pc:sldMasterMk cId="1180513051" sldId="2147483648"/>
            <pc:sldLayoutMk cId="855176828" sldId="2147483652"/>
          </pc:sldLayoutMkLst>
          <pc:spChg chg="mod">
            <ac:chgData name="Manoj Stanley" userId="ab295b31-3eef-4fe7-b1b7-7c8d44c42c1a" providerId="ADAL" clId="{282C37DA-1BFD-453F-88C4-8AFA9A60986E}" dt="2022-01-30T15:57:39.086" v="49"/>
            <ac:spMkLst>
              <pc:docMk/>
              <pc:sldMasterMk cId="1180513051" sldId="2147483648"/>
              <pc:sldLayoutMk cId="855176828" sldId="2147483652"/>
              <ac:spMk id="6" creationId="{3C5A0265-DE17-4061-99D6-F341B3BA5DCA}"/>
            </ac:spMkLst>
          </pc:spChg>
          <pc:picChg chg="del">
            <ac:chgData name="Manoj Stanley" userId="ab295b31-3eef-4fe7-b1b7-7c8d44c42c1a" providerId="ADAL" clId="{282C37DA-1BFD-453F-88C4-8AFA9A60986E}" dt="2022-01-30T15:55:42.577" v="14" actId="478"/>
            <ac:picMkLst>
              <pc:docMk/>
              <pc:sldMasterMk cId="1180513051" sldId="2147483648"/>
              <pc:sldLayoutMk cId="855176828" sldId="2147483652"/>
              <ac:picMk id="8" creationId="{0D54211E-5EAD-498A-A612-C925237A5D3F}"/>
            </ac:picMkLst>
          </pc:picChg>
          <pc:picChg chg="add del mod">
            <ac:chgData name="Manoj Stanley" userId="ab295b31-3eef-4fe7-b1b7-7c8d44c42c1a" providerId="ADAL" clId="{282C37DA-1BFD-453F-88C4-8AFA9A60986E}" dt="2022-02-01T12:47:38.273" v="65" actId="478"/>
            <ac:picMkLst>
              <pc:docMk/>
              <pc:sldMasterMk cId="1180513051" sldId="2147483648"/>
              <pc:sldLayoutMk cId="855176828" sldId="2147483652"/>
              <ac:picMk id="9" creationId="{D43479D9-3123-467B-9B11-E678613F305F}"/>
            </ac:picMkLst>
          </pc:picChg>
          <pc:picChg chg="add mod">
            <ac:chgData name="Manoj Stanley" userId="ab295b31-3eef-4fe7-b1b7-7c8d44c42c1a" providerId="ADAL" clId="{282C37DA-1BFD-453F-88C4-8AFA9A60986E}" dt="2022-02-01T12:47:39.224" v="66"/>
            <ac:picMkLst>
              <pc:docMk/>
              <pc:sldMasterMk cId="1180513051" sldId="2147483648"/>
              <pc:sldLayoutMk cId="855176828" sldId="2147483652"/>
              <ac:picMk id="10" creationId="{86C632F7-5E8D-4144-AFE3-E906BE1BD55E}"/>
            </ac:picMkLst>
          </pc:picChg>
        </pc:sldLayoutChg>
        <pc:sldLayoutChg chg="addSp delSp modSp mod">
          <pc:chgData name="Manoj Stanley" userId="ab295b31-3eef-4fe7-b1b7-7c8d44c42c1a" providerId="ADAL" clId="{282C37DA-1BFD-453F-88C4-8AFA9A60986E}" dt="2022-02-01T12:47:44.194" v="68"/>
          <pc:sldLayoutMkLst>
            <pc:docMk/>
            <pc:sldMasterMk cId="1180513051" sldId="2147483648"/>
            <pc:sldLayoutMk cId="1137986654" sldId="2147483653"/>
          </pc:sldLayoutMkLst>
          <pc:spChg chg="mod">
            <ac:chgData name="Manoj Stanley" userId="ab295b31-3eef-4fe7-b1b7-7c8d44c42c1a" providerId="ADAL" clId="{282C37DA-1BFD-453F-88C4-8AFA9A60986E}" dt="2022-01-30T15:57:44.189" v="50"/>
            <ac:spMkLst>
              <pc:docMk/>
              <pc:sldMasterMk cId="1180513051" sldId="2147483648"/>
              <pc:sldLayoutMk cId="1137986654" sldId="2147483653"/>
              <ac:spMk id="8" creationId="{C5FC3231-04CD-42D7-AFA7-54DB32503547}"/>
            </ac:spMkLst>
          </pc:spChg>
          <pc:picChg chg="del">
            <ac:chgData name="Manoj Stanley" userId="ab295b31-3eef-4fe7-b1b7-7c8d44c42c1a" providerId="ADAL" clId="{282C37DA-1BFD-453F-88C4-8AFA9A60986E}" dt="2022-01-30T15:55:47.690" v="16" actId="478"/>
            <ac:picMkLst>
              <pc:docMk/>
              <pc:sldMasterMk cId="1180513051" sldId="2147483648"/>
              <pc:sldLayoutMk cId="1137986654" sldId="2147483653"/>
              <ac:picMk id="10" creationId="{8718635F-B18E-4813-BA3E-8CAAE65C3E86}"/>
            </ac:picMkLst>
          </pc:picChg>
          <pc:picChg chg="add del mod">
            <ac:chgData name="Manoj Stanley" userId="ab295b31-3eef-4fe7-b1b7-7c8d44c42c1a" providerId="ADAL" clId="{282C37DA-1BFD-453F-88C4-8AFA9A60986E}" dt="2022-02-01T12:47:43.690" v="67" actId="478"/>
            <ac:picMkLst>
              <pc:docMk/>
              <pc:sldMasterMk cId="1180513051" sldId="2147483648"/>
              <pc:sldLayoutMk cId="1137986654" sldId="2147483653"/>
              <ac:picMk id="11" creationId="{76BF7305-BC14-46C2-A03C-E79A5DB13E5B}"/>
            </ac:picMkLst>
          </pc:picChg>
          <pc:picChg chg="add mod">
            <ac:chgData name="Manoj Stanley" userId="ab295b31-3eef-4fe7-b1b7-7c8d44c42c1a" providerId="ADAL" clId="{282C37DA-1BFD-453F-88C4-8AFA9A60986E}" dt="2022-02-01T12:47:44.194" v="68"/>
            <ac:picMkLst>
              <pc:docMk/>
              <pc:sldMasterMk cId="1180513051" sldId="2147483648"/>
              <pc:sldLayoutMk cId="1137986654" sldId="2147483653"/>
              <ac:picMk id="12" creationId="{70FC6088-D8B2-4FE7-A6CE-739A2B707575}"/>
            </ac:picMkLst>
          </pc:picChg>
        </pc:sldLayoutChg>
        <pc:sldLayoutChg chg="addSp delSp modSp mod">
          <pc:chgData name="Manoj Stanley" userId="ab295b31-3eef-4fe7-b1b7-7c8d44c42c1a" providerId="ADAL" clId="{282C37DA-1BFD-453F-88C4-8AFA9A60986E}" dt="2022-02-01T12:47:48.953" v="70"/>
          <pc:sldLayoutMkLst>
            <pc:docMk/>
            <pc:sldMasterMk cId="1180513051" sldId="2147483648"/>
            <pc:sldLayoutMk cId="134948929" sldId="2147483654"/>
          </pc:sldLayoutMkLst>
          <pc:spChg chg="mod">
            <ac:chgData name="Manoj Stanley" userId="ab295b31-3eef-4fe7-b1b7-7c8d44c42c1a" providerId="ADAL" clId="{282C37DA-1BFD-453F-88C4-8AFA9A60986E}" dt="2022-01-30T15:57:49.317" v="51"/>
            <ac:spMkLst>
              <pc:docMk/>
              <pc:sldMasterMk cId="1180513051" sldId="2147483648"/>
              <pc:sldLayoutMk cId="134948929" sldId="2147483654"/>
              <ac:spMk id="4" creationId="{D25711B5-667A-438F-9B6E-F54C1006D572}"/>
            </ac:spMkLst>
          </pc:spChg>
          <pc:picChg chg="del mod">
            <ac:chgData name="Manoj Stanley" userId="ab295b31-3eef-4fe7-b1b7-7c8d44c42c1a" providerId="ADAL" clId="{282C37DA-1BFD-453F-88C4-8AFA9A60986E}" dt="2022-01-30T15:55:55.878" v="19" actId="478"/>
            <ac:picMkLst>
              <pc:docMk/>
              <pc:sldMasterMk cId="1180513051" sldId="2147483648"/>
              <pc:sldLayoutMk cId="134948929" sldId="2147483654"/>
              <ac:picMk id="6" creationId="{DE1DA9D8-3B15-457E-A116-650DE3820CD6}"/>
            </ac:picMkLst>
          </pc:picChg>
          <pc:picChg chg="add del mod">
            <ac:chgData name="Manoj Stanley" userId="ab295b31-3eef-4fe7-b1b7-7c8d44c42c1a" providerId="ADAL" clId="{282C37DA-1BFD-453F-88C4-8AFA9A60986E}" dt="2022-02-01T12:47:48.484" v="69" actId="478"/>
            <ac:picMkLst>
              <pc:docMk/>
              <pc:sldMasterMk cId="1180513051" sldId="2147483648"/>
              <pc:sldLayoutMk cId="134948929" sldId="2147483654"/>
              <ac:picMk id="7" creationId="{103A348D-1CED-4658-85E5-08C8F393ED46}"/>
            </ac:picMkLst>
          </pc:picChg>
          <pc:picChg chg="add mod">
            <ac:chgData name="Manoj Stanley" userId="ab295b31-3eef-4fe7-b1b7-7c8d44c42c1a" providerId="ADAL" clId="{282C37DA-1BFD-453F-88C4-8AFA9A60986E}" dt="2022-02-01T12:47:48.953" v="70"/>
            <ac:picMkLst>
              <pc:docMk/>
              <pc:sldMasterMk cId="1180513051" sldId="2147483648"/>
              <pc:sldLayoutMk cId="134948929" sldId="2147483654"/>
              <ac:picMk id="8" creationId="{8C1E7746-727E-491F-9DC8-64BFCC682984}"/>
            </ac:picMkLst>
          </pc:picChg>
        </pc:sldLayoutChg>
        <pc:sldLayoutChg chg="addSp delSp modSp mod">
          <pc:chgData name="Manoj Stanley" userId="ab295b31-3eef-4fe7-b1b7-7c8d44c42c1a" providerId="ADAL" clId="{282C37DA-1BFD-453F-88C4-8AFA9A60986E}" dt="2022-02-01T12:47:55.062" v="72"/>
          <pc:sldLayoutMkLst>
            <pc:docMk/>
            <pc:sldMasterMk cId="1180513051" sldId="2147483648"/>
            <pc:sldLayoutMk cId="3307391414" sldId="2147483655"/>
          </pc:sldLayoutMkLst>
          <pc:spChg chg="mod">
            <ac:chgData name="Manoj Stanley" userId="ab295b31-3eef-4fe7-b1b7-7c8d44c42c1a" providerId="ADAL" clId="{282C37DA-1BFD-453F-88C4-8AFA9A60986E}" dt="2022-01-30T15:57:55.326" v="52"/>
            <ac:spMkLst>
              <pc:docMk/>
              <pc:sldMasterMk cId="1180513051" sldId="2147483648"/>
              <pc:sldLayoutMk cId="3307391414" sldId="2147483655"/>
              <ac:spMk id="3" creationId="{13B70258-453F-40F8-A1D3-BE83F63F2215}"/>
            </ac:spMkLst>
          </pc:spChg>
          <pc:picChg chg="del mod">
            <ac:chgData name="Manoj Stanley" userId="ab295b31-3eef-4fe7-b1b7-7c8d44c42c1a" providerId="ADAL" clId="{282C37DA-1BFD-453F-88C4-8AFA9A60986E}" dt="2022-01-30T15:56:01.723" v="22" actId="478"/>
            <ac:picMkLst>
              <pc:docMk/>
              <pc:sldMasterMk cId="1180513051" sldId="2147483648"/>
              <pc:sldLayoutMk cId="3307391414" sldId="2147483655"/>
              <ac:picMk id="5" creationId="{6E38FB89-07DA-4341-BE2A-427216D258F2}"/>
            </ac:picMkLst>
          </pc:picChg>
          <pc:picChg chg="add del mod">
            <ac:chgData name="Manoj Stanley" userId="ab295b31-3eef-4fe7-b1b7-7c8d44c42c1a" providerId="ADAL" clId="{282C37DA-1BFD-453F-88C4-8AFA9A60986E}" dt="2022-02-01T12:47:54.660" v="71" actId="478"/>
            <ac:picMkLst>
              <pc:docMk/>
              <pc:sldMasterMk cId="1180513051" sldId="2147483648"/>
              <pc:sldLayoutMk cId="3307391414" sldId="2147483655"/>
              <ac:picMk id="6" creationId="{F8E91B04-F8D5-41D1-B947-38A40DAEA540}"/>
            </ac:picMkLst>
          </pc:picChg>
          <pc:picChg chg="add mod">
            <ac:chgData name="Manoj Stanley" userId="ab295b31-3eef-4fe7-b1b7-7c8d44c42c1a" providerId="ADAL" clId="{282C37DA-1BFD-453F-88C4-8AFA9A60986E}" dt="2022-02-01T12:47:55.062" v="72"/>
            <ac:picMkLst>
              <pc:docMk/>
              <pc:sldMasterMk cId="1180513051" sldId="2147483648"/>
              <pc:sldLayoutMk cId="3307391414" sldId="2147483655"/>
              <ac:picMk id="7" creationId="{E00661E6-F20C-4F54-9C08-7B447B1A015B}"/>
            </ac:picMkLst>
          </pc:pic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14B5D-D878-4BA7-8E29-2D26136475A5}" type="datetimeFigureOut">
              <a:rPr lang="en-GB" smtClean="0"/>
              <a:t>14/04/2022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7B2BD-4EF7-4468-801C-1F66F05B0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9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2189-A6C8-46D9-B439-5435BC025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Presentation title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AC8DF-93C4-4A45-9095-49BF42A06F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(First/Surname)</a:t>
            </a:r>
          </a:p>
          <a:p>
            <a:r>
              <a:rPr lang="en-US" dirty="0"/>
              <a:t>Affiliation:</a:t>
            </a:r>
          </a:p>
          <a:p>
            <a:r>
              <a:rPr lang="en-US" dirty="0"/>
              <a:t>Email address: </a:t>
            </a:r>
          </a:p>
          <a:p>
            <a:r>
              <a:rPr lang="en-US" dirty="0"/>
              <a:t>Other coauthors (name and affiliation) 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D425B-6094-42F2-8B0F-40DB4947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58DD-9A30-41AD-8239-17B462D6C859}" type="datetime1">
              <a:rPr lang="en-GB" smtClean="0"/>
              <a:t>14/04/2022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60C37-A66A-4FFD-AA4C-12C87C8EC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Session code and name, e.g. </a:t>
            </a:r>
            <a:r>
              <a:rPr lang="en-US" dirty="0" err="1"/>
              <a:t>EuXXX</a:t>
            </a:r>
            <a:r>
              <a:rPr lang="en-US" dirty="0"/>
              <a:t>-xx Advances of ....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100FF-F79E-44F1-9C43-5CBD79300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06279-328C-484B-8E39-EAF774D16D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8624" y="0"/>
            <a:ext cx="2423376" cy="5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2BB30-FB8F-432A-B471-33ADD7636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CE396-4505-41D7-B0C4-44E771232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A3327-D959-499D-BEE0-0FB72FDC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0836-CC17-4CC5-8B1C-E0E542081D7C}" type="datetime1">
              <a:rPr lang="en-GB" smtClean="0"/>
              <a:t>14/04/2022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A2D7E-3B4D-4C2E-8A48-065EC543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Session code and name, e.g. </a:t>
            </a:r>
            <a:r>
              <a:rPr lang="en-US" dirty="0" err="1"/>
              <a:t>EuXXX</a:t>
            </a:r>
            <a:r>
              <a:rPr lang="en-US" dirty="0"/>
              <a:t>-xx Advances of ....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DEBC7-2D53-49D9-921A-47F299F4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1C6025-DD85-4FD6-959E-6CEBDF983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8624" y="0"/>
            <a:ext cx="2423376" cy="5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7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91E0-A1B4-4541-8689-F94F47CC5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4DCD-B27F-414C-8AB0-F2548BC99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94EF6-58A8-4D82-8210-C30C60F70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F05B0-649C-4ADF-8A20-2E5D8337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FD0B-F290-4494-AFEB-1D5CD5A337C4}" type="datetime1">
              <a:rPr lang="en-GB" smtClean="0"/>
              <a:t>14/04/2022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A0265-DE17-4061-99D6-F341B3BA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Session code and name, e.g. </a:t>
            </a:r>
            <a:r>
              <a:rPr lang="en-US" dirty="0" err="1"/>
              <a:t>EuXXX</a:t>
            </a:r>
            <a:r>
              <a:rPr lang="en-US" dirty="0"/>
              <a:t>-xx Advances of ....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0C43E-CDA3-44E9-924D-04C29DDE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C632F7-5E8D-4144-AFE3-E906BE1BD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8624" y="0"/>
            <a:ext cx="2423376" cy="5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7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540B-EE1D-40B3-98A1-A0574591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7B3B5-9C40-4851-9261-C1C163069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DA270-F1AE-4C38-93BA-C040BBD03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D2FBF-1DCA-4632-839A-9D452963E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991A8-4800-448D-B24F-0AF5F41A6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28AE13-8A89-49D8-A4A5-E6E31C9F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5A9C-EBFC-4A74-8855-3019FC53FD0D}" type="datetime1">
              <a:rPr lang="en-GB" smtClean="0"/>
              <a:t>14/04/2022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FC3231-04CD-42D7-AFA7-54DB32503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Session code and name, e.g. </a:t>
            </a:r>
            <a:r>
              <a:rPr lang="en-US" dirty="0" err="1"/>
              <a:t>EuXXX</a:t>
            </a:r>
            <a:r>
              <a:rPr lang="en-US" dirty="0"/>
              <a:t>-xx Advances of ....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809917-1754-4E38-BE76-BDB8C6D3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FC6088-D8B2-4FE7-A6CE-739A2B707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8624" y="0"/>
            <a:ext cx="2423376" cy="5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8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08307-C648-4987-8106-20AF6563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85545-79C5-412D-A097-E0BCCDC2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A6D0-F601-4F13-A187-58E26061047C}" type="datetime1">
              <a:rPr lang="en-GB" smtClean="0"/>
              <a:t>14/04/2022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711B5-667A-438F-9B6E-F54C1006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Session code and name, e.g. </a:t>
            </a:r>
            <a:r>
              <a:rPr lang="en-US" dirty="0" err="1"/>
              <a:t>EuXXX</a:t>
            </a:r>
            <a:r>
              <a:rPr lang="en-US" dirty="0"/>
              <a:t>-xx Advances of ....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4EC36-004E-4423-A564-F5738DFB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E7746-727E-491F-9DC8-64BFCC682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8624" y="0"/>
            <a:ext cx="2423376" cy="5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AC6BC-8223-4FAC-AF55-825AC65F9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479A-52FB-41CA-8F8F-219238226C01}" type="datetime1">
              <a:rPr lang="en-GB" smtClean="0"/>
              <a:t>14/04/2022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70258-453F-40F8-A1D3-BE83F63F2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Session code and name, e.g. </a:t>
            </a:r>
            <a:r>
              <a:rPr lang="en-US" dirty="0" err="1"/>
              <a:t>EuXXX</a:t>
            </a:r>
            <a:r>
              <a:rPr lang="en-US" dirty="0"/>
              <a:t>-xx Advances of ....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F83B2-686C-4ACF-868C-D9762433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661E6-F20C-4F54-9C08-7B447B1A0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8624" y="0"/>
            <a:ext cx="2423376" cy="5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9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D17333-4D74-4F3C-8298-FE9591808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CE6C6-D436-48FA-A17B-A3E01B7CF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8ED3F-C6DB-4D0E-8D23-CAB98A61E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31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BF371-6335-49D8-B4A4-8B2DA1D8F88B}" type="datetime1">
              <a:rPr lang="en-GB" smtClean="0"/>
              <a:t>14/04/2022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5576B-AAFE-47B9-B7B6-A7716B58E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8385" y="6356350"/>
            <a:ext cx="70824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Session code and name, e.g. </a:t>
            </a:r>
            <a:r>
              <a:rPr lang="en-US" dirty="0" err="1"/>
              <a:t>EuXXX</a:t>
            </a:r>
            <a:r>
              <a:rPr lang="en-US" dirty="0"/>
              <a:t>-xx Advances of ....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2C677-5017-44E3-B11D-90DF6A23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5476" y="6356350"/>
            <a:ext cx="788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D9CB-B57E-4200-801D-A8AF68C37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51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9B5D-0428-4298-B7AF-5B4173EE7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533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200 GHz Low Noise Amplifiers in 250 nm </a:t>
            </a:r>
            <a:r>
              <a:rPr lang="en-GB" dirty="0" err="1"/>
              <a:t>InP</a:t>
            </a:r>
            <a:r>
              <a:rPr lang="en-GB" dirty="0"/>
              <a:t> HBT 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15FA6-E18E-4A8A-8294-55D2615E9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71491"/>
            <a:ext cx="9144000" cy="2845660"/>
          </a:xfrm>
        </p:spPr>
        <p:txBody>
          <a:bodyPr>
            <a:normAutofit/>
          </a:bodyPr>
          <a:lstStyle/>
          <a:p>
            <a:r>
              <a:rPr lang="en-US" dirty="0" err="1"/>
              <a:t>Utku</a:t>
            </a:r>
            <a:r>
              <a:rPr lang="en-US" dirty="0"/>
              <a:t> </a:t>
            </a:r>
            <a:r>
              <a:rPr lang="en-US" dirty="0" err="1"/>
              <a:t>Soylu</a:t>
            </a:r>
            <a:endParaRPr lang="en-US" dirty="0"/>
          </a:p>
          <a:p>
            <a:r>
              <a:rPr lang="en-US" dirty="0"/>
              <a:t>Affiliation: ECE, University of California, Santa Barbara, USA</a:t>
            </a:r>
          </a:p>
          <a:p>
            <a:r>
              <a:rPr lang="en-US" dirty="0"/>
              <a:t>Email address: utkusoylu@ucsb.edu</a:t>
            </a:r>
          </a:p>
          <a:p>
            <a:pPr>
              <a:spcBef>
                <a:spcPts val="600"/>
              </a:spcBef>
            </a:pPr>
            <a:r>
              <a:rPr lang="en-US" dirty="0"/>
              <a:t>A. S. H. Ahmed</a:t>
            </a:r>
            <a:r>
              <a:rPr lang="en-US" baseline="30000" dirty="0"/>
              <a:t>1</a:t>
            </a:r>
            <a:r>
              <a:rPr lang="en-US" dirty="0"/>
              <a:t>, M. Seo</a:t>
            </a:r>
            <a:r>
              <a:rPr lang="en-US" baseline="3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dirty="0"/>
              <a:t>, A. Farid</a:t>
            </a:r>
            <a:r>
              <a:rPr lang="en-US" baseline="30000" dirty="0"/>
              <a:t>1</a:t>
            </a:r>
            <a:r>
              <a:rPr lang="en-US" dirty="0"/>
              <a:t>, M. Rodwell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pPr>
              <a:spcBef>
                <a:spcPts val="600"/>
              </a:spcBef>
            </a:pPr>
            <a:r>
              <a:rPr lang="en-US" baseline="30000" dirty="0"/>
              <a:t>1</a:t>
            </a:r>
            <a:r>
              <a:rPr lang="en-US" dirty="0"/>
              <a:t>ECE, University of California, Santa Barbara, USA</a:t>
            </a:r>
          </a:p>
          <a:p>
            <a:pPr>
              <a:spcBef>
                <a:spcPts val="600"/>
              </a:spcBef>
            </a:pPr>
            <a:r>
              <a:rPr lang="en-US" baseline="30000" dirty="0"/>
              <a:t>2</a:t>
            </a:r>
            <a:r>
              <a:rPr lang="en-US" dirty="0"/>
              <a:t>ECE, Sungkyunkwan University, South Korea</a:t>
            </a:r>
          </a:p>
          <a:p>
            <a:endParaRPr lang="en-US" dirty="0"/>
          </a:p>
          <a:p>
            <a:pPr marL="457200" indent="-457200">
              <a:buAutoNum type="alphaUcPeriod"/>
            </a:pPr>
            <a:endParaRPr lang="en-US" dirty="0"/>
          </a:p>
          <a:p>
            <a:pPr marL="457200" indent="-457200">
              <a:buAutoNum type="alphaUcPeriod"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068DB-49FF-4236-B618-D0C0C4B3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1DC23-C3D3-4F85-9253-B8D0DCDC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4A5DB-2DE3-4F44-95C5-A9FCF756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1</a:t>
            </a:fld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15D97AC-157E-49F4-ABC8-0D2EA07E2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33" y="64985"/>
            <a:ext cx="1652934" cy="11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CB and CE Low Noise Amplifiers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10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C2D6FD-8230-4B42-8D8D-5F2A5BADCBAD}"/>
              </a:ext>
            </a:extLst>
          </p:cNvPr>
          <p:cNvCxnSpPr>
            <a:cxnSpLocks/>
          </p:cNvCxnSpPr>
          <p:nvPr/>
        </p:nvCxnSpPr>
        <p:spPr>
          <a:xfrm>
            <a:off x="5817208" y="1409615"/>
            <a:ext cx="0" cy="47814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123D53-4D68-4F34-B25B-94D578AA3BE8}"/>
              </a:ext>
            </a:extLst>
          </p:cNvPr>
          <p:cNvGrpSpPr/>
          <p:nvPr/>
        </p:nvGrpSpPr>
        <p:grpSpPr>
          <a:xfrm>
            <a:off x="838200" y="3935135"/>
            <a:ext cx="4016027" cy="2097177"/>
            <a:chOff x="882994" y="3532047"/>
            <a:chExt cx="4016027" cy="20971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EFE792-B34F-4A92-B467-5D9E4041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2994" y="3532047"/>
              <a:ext cx="4016027" cy="209717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57554D-B88A-4102-AD44-8534A34D89A4}"/>
                </a:ext>
              </a:extLst>
            </p:cNvPr>
            <p:cNvSpPr/>
            <p:nvPr/>
          </p:nvSpPr>
          <p:spPr>
            <a:xfrm>
              <a:off x="1072140" y="5237513"/>
              <a:ext cx="258018" cy="285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D7BA5B-733C-4A22-B925-B5E1A2A08038}"/>
              </a:ext>
            </a:extLst>
          </p:cNvPr>
          <p:cNvGrpSpPr/>
          <p:nvPr/>
        </p:nvGrpSpPr>
        <p:grpSpPr>
          <a:xfrm>
            <a:off x="6315934" y="4058632"/>
            <a:ext cx="4353663" cy="2031187"/>
            <a:chOff x="6508179" y="3793345"/>
            <a:chExt cx="4353663" cy="203118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032D96-6E64-49DE-868F-2E5A5472A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b="-14554"/>
            <a:stretch/>
          </p:blipFill>
          <p:spPr bwMode="auto">
            <a:xfrm>
              <a:off x="6508179" y="3793345"/>
              <a:ext cx="4353663" cy="203118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E710F0-B7ED-4DCE-896D-CA853F640CBE}"/>
                </a:ext>
              </a:extLst>
            </p:cNvPr>
            <p:cNvSpPr/>
            <p:nvPr/>
          </p:nvSpPr>
          <p:spPr>
            <a:xfrm>
              <a:off x="6535066" y="5139648"/>
              <a:ext cx="258018" cy="285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9FD23844-1A7A-44C3-97D2-211FE5636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164071"/>
              </p:ext>
            </p:extLst>
          </p:nvPr>
        </p:nvGraphicFramePr>
        <p:xfrm>
          <a:off x="3089919" y="1506534"/>
          <a:ext cx="2307835" cy="2263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004">
                  <a:extLst>
                    <a:ext uri="{9D8B030D-6E8A-4147-A177-3AD203B41FA5}">
                      <a16:colId xmlns:a16="http://schemas.microsoft.com/office/drawing/2014/main" val="373979255"/>
                    </a:ext>
                  </a:extLst>
                </a:gridCol>
                <a:gridCol w="1179831">
                  <a:extLst>
                    <a:ext uri="{9D8B030D-6E8A-4147-A177-3AD203B41FA5}">
                      <a16:colId xmlns:a16="http://schemas.microsoft.com/office/drawing/2014/main" val="2763025763"/>
                    </a:ext>
                  </a:extLst>
                </a:gridCol>
              </a:tblGrid>
              <a:tr h="28212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200GHz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CB, 5um, 2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498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14.5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515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33 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01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7.4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244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</a:t>
                      </a:r>
                      <a:r>
                        <a:rPr lang="en-US" sz="1100" baseline="-25000" dirty="0"/>
                        <a:t>1dB,in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-21.1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999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</a:t>
                      </a:r>
                      <a:r>
                        <a:rPr lang="en-US" sz="1100" baseline="-25000" dirty="0"/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9.2 </a:t>
                      </a:r>
                      <a:r>
                        <a:rPr lang="en-US" sz="1100" dirty="0" err="1"/>
                        <a:t>mW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617672"/>
                  </a:ext>
                </a:extLst>
              </a:tr>
              <a:tr h="1692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Die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290umx245um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558668"/>
                  </a:ext>
                </a:extLst>
              </a:tr>
              <a:tr h="395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J</a:t>
                      </a:r>
                      <a:r>
                        <a:rPr lang="en-US" sz="1100" baseline="-25000" dirty="0" err="1"/>
                        <a:t>emitter</a:t>
                      </a:r>
                      <a:endParaRPr lang="en-US" sz="1100" baseline="-25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V</a:t>
                      </a:r>
                      <a:r>
                        <a:rPr lang="en-US" sz="1100" baseline="-25000" dirty="0" err="1"/>
                        <a:t>cb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0.6mA/um</a:t>
                      </a:r>
                    </a:p>
                    <a:p>
                      <a:pPr algn="ctr"/>
                      <a:r>
                        <a:rPr lang="en-US" sz="1100" dirty="0"/>
                        <a:t>0.4V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560761"/>
                  </a:ext>
                </a:extLst>
              </a:tr>
            </a:tbl>
          </a:graphicData>
        </a:graphic>
      </p:graphicFrame>
      <p:graphicFrame>
        <p:nvGraphicFramePr>
          <p:cNvPr id="19" name="표 17">
            <a:extLst>
              <a:ext uri="{FF2B5EF4-FFF2-40B4-BE49-F238E27FC236}">
                <a16:creationId xmlns:a16="http://schemas.microsoft.com/office/drawing/2014/main" id="{A31AA647-FEFD-4A51-973B-27074D46A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772723"/>
              </p:ext>
            </p:extLst>
          </p:nvPr>
        </p:nvGraphicFramePr>
        <p:xfrm>
          <a:off x="8878664" y="1506534"/>
          <a:ext cx="2376627" cy="226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282">
                  <a:extLst>
                    <a:ext uri="{9D8B030D-6E8A-4147-A177-3AD203B41FA5}">
                      <a16:colId xmlns:a16="http://schemas.microsoft.com/office/drawing/2014/main" val="373979255"/>
                    </a:ext>
                  </a:extLst>
                </a:gridCol>
                <a:gridCol w="1162345">
                  <a:extLst>
                    <a:ext uri="{9D8B030D-6E8A-4147-A177-3AD203B41FA5}">
                      <a16:colId xmlns:a16="http://schemas.microsoft.com/office/drawing/2014/main" val="2739359439"/>
                    </a:ext>
                  </a:extLst>
                </a:gridCol>
              </a:tblGrid>
              <a:tr h="28827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200GHz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CE, 5um, 4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498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515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60 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01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7.2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244243"/>
                  </a:ext>
                </a:extLst>
              </a:tr>
              <a:tr h="24166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</a:t>
                      </a:r>
                      <a:r>
                        <a:rPr lang="en-US" sz="1100" baseline="-25000" dirty="0"/>
                        <a:t>1dB,in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-18.2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999469"/>
                  </a:ext>
                </a:extLst>
              </a:tr>
              <a:tr h="1383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</a:t>
                      </a:r>
                      <a:r>
                        <a:rPr lang="en-US" sz="1100" baseline="-25000" dirty="0"/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19.22 </a:t>
                      </a:r>
                      <a:r>
                        <a:rPr lang="en-US" sz="1100" dirty="0" err="1"/>
                        <a:t>mW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617672"/>
                  </a:ext>
                </a:extLst>
              </a:tr>
              <a:tr h="2565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Die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290umx465um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558668"/>
                  </a:ext>
                </a:extLst>
              </a:tr>
              <a:tr h="3980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J</a:t>
                      </a:r>
                      <a:r>
                        <a:rPr lang="en-US" sz="1100" baseline="-25000" dirty="0" err="1"/>
                        <a:t>emitter</a:t>
                      </a:r>
                      <a:endParaRPr lang="en-US" sz="1100" baseline="-25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V</a:t>
                      </a:r>
                      <a:r>
                        <a:rPr lang="en-US" sz="1100" baseline="-25000" dirty="0" err="1"/>
                        <a:t>cb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1.0mA/um</a:t>
                      </a:r>
                    </a:p>
                    <a:p>
                      <a:pPr algn="ctr"/>
                      <a:r>
                        <a:rPr lang="en-US" sz="1100" dirty="0"/>
                        <a:t>0.56V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56076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95" y="1622277"/>
            <a:ext cx="2103120" cy="1988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989" y="1633817"/>
            <a:ext cx="2072640" cy="2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4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 Results: S-parameters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11</a:t>
            </a:fld>
            <a:endParaRPr lang="en-GB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357883E-377A-442D-8B9E-C5625C9062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333706"/>
              </p:ext>
            </p:extLst>
          </p:nvPr>
        </p:nvGraphicFramePr>
        <p:xfrm>
          <a:off x="838200" y="1689100"/>
          <a:ext cx="48641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0" name="KGPlot" r:id="rId3" imgW="4863960" imgH="3111480" progId="KGraph_Plot">
                  <p:embed/>
                </p:oleObj>
              </mc:Choice>
              <mc:Fallback>
                <p:oleObj name="KGPlot" r:id="rId3" imgW="4863960" imgH="311148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689100"/>
                        <a:ext cx="4864100" cy="311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34B63EC-3E10-484E-8F40-48948DD9C0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158771"/>
              </p:ext>
            </p:extLst>
          </p:nvPr>
        </p:nvGraphicFramePr>
        <p:xfrm>
          <a:off x="6489700" y="1689100"/>
          <a:ext cx="48641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1" name="KGPlot" r:id="rId5" imgW="4863960" imgH="3111480" progId="KGraph_Plot">
                  <p:embed/>
                </p:oleObj>
              </mc:Choice>
              <mc:Fallback>
                <p:oleObj name="KGPlot" r:id="rId5" imgW="4863960" imgH="311148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89700" y="1689100"/>
                        <a:ext cx="4864100" cy="311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4DF7AB-01C0-4CDD-9EE7-CAC9C59C6D8B}"/>
              </a:ext>
            </a:extLst>
          </p:cNvPr>
          <p:cNvCxnSpPr>
            <a:cxnSpLocks/>
          </p:cNvCxnSpPr>
          <p:nvPr/>
        </p:nvCxnSpPr>
        <p:spPr>
          <a:xfrm>
            <a:off x="6170459" y="1367670"/>
            <a:ext cx="0" cy="3432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0844BB-E4EA-4781-880C-02FD545C3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99171"/>
            <a:ext cx="10515600" cy="1457179"/>
          </a:xfrm>
        </p:spPr>
        <p:txBody>
          <a:bodyPr>
            <a:normAutofit lnSpcReduction="10000"/>
          </a:bodyPr>
          <a:lstStyle/>
          <a:p>
            <a:r>
              <a:rPr lang="en-US" altLang="ko-KR" sz="2800" dirty="0"/>
              <a:t>WR-03 frequency extenders and probes, SOLT calibration</a:t>
            </a:r>
          </a:p>
          <a:p>
            <a:r>
              <a:rPr lang="en-US" altLang="ko-KR" sz="2800" dirty="0"/>
              <a:t>5 % frequency down-shift</a:t>
            </a:r>
          </a:p>
          <a:p>
            <a:r>
              <a:rPr lang="en-US" altLang="ko-KR" dirty="0"/>
              <a:t>Good agreement between peak simulated and measured gain</a:t>
            </a:r>
            <a:endParaRPr lang="en-US" altLang="ko-KR" sz="28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75DAC7-2C92-4CA0-BAFB-50D19985DE1C}"/>
              </a:ext>
            </a:extLst>
          </p:cNvPr>
          <p:cNvSpPr txBox="1">
            <a:spLocks/>
          </p:cNvSpPr>
          <p:nvPr/>
        </p:nvSpPr>
        <p:spPr>
          <a:xfrm>
            <a:off x="4994175" y="1843583"/>
            <a:ext cx="578497" cy="4348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CB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DF05065-A5B5-48E8-BCEF-55C4A3D5DBF5}"/>
              </a:ext>
            </a:extLst>
          </p:cNvPr>
          <p:cNvSpPr txBox="1">
            <a:spLocks/>
          </p:cNvSpPr>
          <p:nvPr/>
        </p:nvSpPr>
        <p:spPr>
          <a:xfrm>
            <a:off x="10670389" y="1830999"/>
            <a:ext cx="578497" cy="4348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CE</a:t>
            </a:r>
          </a:p>
        </p:txBody>
      </p:sp>
    </p:spTree>
    <p:extLst>
      <p:ext uri="{BB962C8B-B14F-4D97-AF65-F5344CB8AC3E}">
        <p14:creationId xmlns:p14="http://schemas.microsoft.com/office/powerpoint/2010/main" val="43550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Setup: Noise Measurement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12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18C53-B766-4561-8906-A05DCC41A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31" y="1936470"/>
            <a:ext cx="5856215" cy="173956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5EFC8E-0A49-4190-9AD9-294BD6D4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1007"/>
            <a:ext cx="10515600" cy="1669546"/>
          </a:xfrm>
        </p:spPr>
        <p:txBody>
          <a:bodyPr>
            <a:normAutofit/>
          </a:bodyPr>
          <a:lstStyle/>
          <a:p>
            <a:r>
              <a:rPr lang="en-US" altLang="ko-KR" dirty="0"/>
              <a:t>H</a:t>
            </a:r>
            <a:r>
              <a:rPr lang="en-US" altLang="ko-KR" sz="2800" dirty="0"/>
              <a:t>ot/Cold Y-parameter method (VDI-WR5.1NS noise source)</a:t>
            </a:r>
          </a:p>
          <a:p>
            <a:r>
              <a:rPr lang="en-US" altLang="ko-KR" sz="2800" dirty="0"/>
              <a:t>The probe loss (2.0 dB @ 200 GHz) and is </a:t>
            </a:r>
            <a:r>
              <a:rPr lang="en-US" altLang="ko-KR" sz="2800" dirty="0" err="1"/>
              <a:t>deembedded</a:t>
            </a:r>
            <a:r>
              <a:rPr lang="en-US" altLang="ko-KR" sz="2800" dirty="0"/>
              <a:t> from NF</a:t>
            </a:r>
          </a:p>
          <a:p>
            <a:r>
              <a:rPr lang="en-US" altLang="ko-KR" dirty="0"/>
              <a:t>~20 dB BB LNA used to reduce noise contribution from SA</a:t>
            </a:r>
            <a:endParaRPr lang="en-US" altLang="ko-K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616" y="1515629"/>
            <a:ext cx="4800600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83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 Results: Noise Figure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13</a:t>
            </a:fld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4DF7AB-01C0-4CDD-9EE7-CAC9C59C6D8B}"/>
              </a:ext>
            </a:extLst>
          </p:cNvPr>
          <p:cNvCxnSpPr>
            <a:cxnSpLocks/>
          </p:cNvCxnSpPr>
          <p:nvPr/>
        </p:nvCxnSpPr>
        <p:spPr>
          <a:xfrm>
            <a:off x="6170459" y="1466241"/>
            <a:ext cx="0" cy="4607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A00FE47-E3C8-441F-B3DB-51CAE68DB8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462018"/>
              </p:ext>
            </p:extLst>
          </p:nvPr>
        </p:nvGraphicFramePr>
        <p:xfrm>
          <a:off x="745921" y="1608568"/>
          <a:ext cx="48641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4" name="KGPlot" r:id="rId3" imgW="4863960" imgH="3111480" progId="KGraph_Plot">
                  <p:embed/>
                </p:oleObj>
              </mc:Choice>
              <mc:Fallback>
                <p:oleObj name="KGPlot" r:id="rId3" imgW="4863960" imgH="311148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5921" y="1608568"/>
                        <a:ext cx="4864100" cy="311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C15EDD1-59B3-4DAB-8771-E2C0B90749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961976"/>
              </p:ext>
            </p:extLst>
          </p:nvPr>
        </p:nvGraphicFramePr>
        <p:xfrm>
          <a:off x="6489700" y="1611109"/>
          <a:ext cx="48641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5" name="KGPlot" r:id="rId5" imgW="4863960" imgH="3111480" progId="KGraph_Plot">
                  <p:embed/>
                </p:oleObj>
              </mc:Choice>
              <mc:Fallback>
                <p:oleObj name="KGPlot" r:id="rId5" imgW="4863960" imgH="311148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89700" y="1611109"/>
                        <a:ext cx="4864100" cy="311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9FCE04-3844-4DDB-AEF9-338B14BB32AC}"/>
              </a:ext>
            </a:extLst>
          </p:cNvPr>
          <p:cNvSpPr txBox="1">
            <a:spLocks/>
          </p:cNvSpPr>
          <p:nvPr/>
        </p:nvSpPr>
        <p:spPr>
          <a:xfrm>
            <a:off x="4876794" y="1768082"/>
            <a:ext cx="578497" cy="4348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CB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352A80-92C9-4907-9AA6-F84A4508E672}"/>
              </a:ext>
            </a:extLst>
          </p:cNvPr>
          <p:cNvSpPr txBox="1">
            <a:spLocks/>
          </p:cNvSpPr>
          <p:nvPr/>
        </p:nvSpPr>
        <p:spPr>
          <a:xfrm>
            <a:off x="10565476" y="1768082"/>
            <a:ext cx="578497" cy="4348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CE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12A249-9E1A-4D77-8E28-9C3A8BEDA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76868"/>
            <a:ext cx="4480420" cy="1103508"/>
          </a:xfrm>
        </p:spPr>
        <p:txBody>
          <a:bodyPr>
            <a:normAutofit/>
          </a:bodyPr>
          <a:lstStyle/>
          <a:p>
            <a:r>
              <a:rPr lang="en-US" altLang="ko-KR" dirty="0"/>
              <a:t>CB: 7.4±0.7 dB noise figure over 196-216 GHz</a:t>
            </a:r>
            <a:endParaRPr lang="en-US" altLang="ko-KR" sz="2800" dirty="0"/>
          </a:p>
          <a:p>
            <a:pPr marL="0" indent="0">
              <a:buNone/>
            </a:pPr>
            <a:endParaRPr lang="en-US" altLang="ko-KR" sz="28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4E7AD53-7D8A-471E-9463-6B2F79371893}"/>
              </a:ext>
            </a:extLst>
          </p:cNvPr>
          <p:cNvSpPr txBox="1">
            <a:spLocks/>
          </p:cNvSpPr>
          <p:nvPr/>
        </p:nvSpPr>
        <p:spPr>
          <a:xfrm>
            <a:off x="6489700" y="4876868"/>
            <a:ext cx="4480420" cy="1103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CE: 7.2±0.4 dB noise figure over 196-216 GHz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210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Setup: Power Measurement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14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76F183-35C9-4E23-8D5F-CDA5F77E1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981" y="1387771"/>
            <a:ext cx="3935588" cy="250191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DD32E1-FF1B-4835-BF04-764BF362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91087"/>
            <a:ext cx="10515600" cy="1669546"/>
          </a:xfrm>
        </p:spPr>
        <p:txBody>
          <a:bodyPr>
            <a:normAutofit/>
          </a:bodyPr>
          <a:lstStyle/>
          <a:p>
            <a:r>
              <a:rPr lang="en-US" altLang="ko-KR" dirty="0"/>
              <a:t>Simultaneous input and output power measurement</a:t>
            </a:r>
            <a:endParaRPr lang="en-US" altLang="ko-KR" sz="2800" dirty="0"/>
          </a:p>
          <a:p>
            <a:r>
              <a:rPr lang="en-US" altLang="ko-KR" sz="2800" dirty="0"/>
              <a:t>Accurate gain measurement even at low input power</a:t>
            </a:r>
          </a:p>
          <a:p>
            <a:r>
              <a:rPr lang="en-US" altLang="ko-KR" dirty="0"/>
              <a:t>All measurements are done without lifting the probes</a:t>
            </a:r>
            <a:endParaRPr lang="en-US" altLang="ko-KR" sz="2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8E7581F-CE8B-46F7-B820-814E13FF4B0F}"/>
              </a:ext>
            </a:extLst>
          </p:cNvPr>
          <p:cNvSpPr txBox="1">
            <a:spLocks/>
          </p:cNvSpPr>
          <p:nvPr/>
        </p:nvSpPr>
        <p:spPr>
          <a:xfrm>
            <a:off x="838200" y="5660633"/>
            <a:ext cx="5780714" cy="617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GB" sz="1200" dirty="0"/>
              <a:t>[13] A. S. H. Ahmed, U. </a:t>
            </a:r>
            <a:r>
              <a:rPr lang="en-GB" sz="1200" dirty="0" err="1"/>
              <a:t>Soylu</a:t>
            </a:r>
            <a:r>
              <a:rPr lang="en-GB" sz="1200" dirty="0"/>
              <a:t>, M. </a:t>
            </a:r>
            <a:r>
              <a:rPr lang="en-GB" sz="1200" dirty="0" err="1"/>
              <a:t>Seo</a:t>
            </a:r>
            <a:r>
              <a:rPr lang="en-GB" sz="1200" dirty="0"/>
              <a:t>, M. </a:t>
            </a:r>
            <a:r>
              <a:rPr lang="en-GB" sz="1200" dirty="0" err="1"/>
              <a:t>Urteaga</a:t>
            </a:r>
            <a:r>
              <a:rPr lang="en-GB" sz="1200" dirty="0"/>
              <a:t>, J. F. Buckwalter and M. J. W. Rodwell., " A 190-210GHz Power Amplifier with 17.7-18.5dBm Output Power and 6.9-8.5% PAE.," in press, Proc. IMS2021.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350" y="1387771"/>
            <a:ext cx="4442460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3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 Results: Power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15</a:t>
            </a:fld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4DF7AB-01C0-4CDD-9EE7-CAC9C59C6D8B}"/>
              </a:ext>
            </a:extLst>
          </p:cNvPr>
          <p:cNvCxnSpPr>
            <a:cxnSpLocks/>
          </p:cNvCxnSpPr>
          <p:nvPr/>
        </p:nvCxnSpPr>
        <p:spPr>
          <a:xfrm>
            <a:off x="6096000" y="1466241"/>
            <a:ext cx="0" cy="48901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CD95509-24F0-4CA7-9ED1-00E995014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79" y="4833440"/>
            <a:ext cx="5342143" cy="481953"/>
          </a:xfrm>
        </p:spPr>
        <p:txBody>
          <a:bodyPr>
            <a:normAutofit/>
          </a:bodyPr>
          <a:lstStyle/>
          <a:p>
            <a:r>
              <a:rPr lang="en-US" altLang="ko-KR" dirty="0"/>
              <a:t>CB: -21.1 dBm Pin1dB @ 200 GHz</a:t>
            </a:r>
            <a:endParaRPr lang="en-US" altLang="ko-KR" sz="2800" dirty="0"/>
          </a:p>
          <a:p>
            <a:pPr marL="0" indent="0">
              <a:buNone/>
            </a:pPr>
            <a:endParaRPr lang="en-US" altLang="ko-KR" sz="28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012F97D-1238-4191-90AC-B6450A70B6D7}"/>
              </a:ext>
            </a:extLst>
          </p:cNvPr>
          <p:cNvSpPr txBox="1">
            <a:spLocks/>
          </p:cNvSpPr>
          <p:nvPr/>
        </p:nvSpPr>
        <p:spPr>
          <a:xfrm>
            <a:off x="6376038" y="4849125"/>
            <a:ext cx="5268685" cy="501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CE: -18.2 dBm Pin1dB @ 200 GHz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26CB3E2-8490-4B17-A72F-23717504EE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212546"/>
              </p:ext>
            </p:extLst>
          </p:nvPr>
        </p:nvGraphicFramePr>
        <p:xfrm>
          <a:off x="202979" y="1466241"/>
          <a:ext cx="5692978" cy="3306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2" name="KGPlot" r:id="rId3" imgW="6210000" imgH="3606840" progId="KGraph_Plot">
                  <p:embed/>
                </p:oleObj>
              </mc:Choice>
              <mc:Fallback>
                <p:oleObj name="KGPlot" r:id="rId3" imgW="6210000" imgH="360684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979" y="1466241"/>
                        <a:ext cx="5692978" cy="3306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B306531-02B1-48FE-9C7F-A073D0168D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653327"/>
              </p:ext>
            </p:extLst>
          </p:nvPr>
        </p:nvGraphicFramePr>
        <p:xfrm>
          <a:off x="6376038" y="1466240"/>
          <a:ext cx="5692977" cy="3306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3" name="KGPlot" r:id="rId5" imgW="6210000" imgH="3606840" progId="KGraph_Plot">
                  <p:embed/>
                </p:oleObj>
              </mc:Choice>
              <mc:Fallback>
                <p:oleObj name="KGPlot" r:id="rId5" imgW="6210000" imgH="360684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6038" y="1466240"/>
                        <a:ext cx="5692977" cy="3306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50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22" y="2129538"/>
            <a:ext cx="4069080" cy="1493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with Staggered Tuned CB LNA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6459B-9DA9-4ED8-A474-FFFEFF913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073" y="1690688"/>
            <a:ext cx="5811242" cy="311932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en-US" altLang="ko-KR" dirty="0"/>
              <a:t>LNA: Normal microstrip for lowest NF</a:t>
            </a:r>
          </a:p>
          <a:p>
            <a:pPr fontAlgn="auto">
              <a:spcAft>
                <a:spcPts val="0"/>
              </a:spcAft>
            </a:pPr>
            <a:r>
              <a:rPr lang="en-US" altLang="ko-KR" dirty="0"/>
              <a:t>Mixer, LO multiplier, phase shifter: Inverted microstrip for low-inductance ground</a:t>
            </a:r>
          </a:p>
          <a:p>
            <a:pPr fontAlgn="auto">
              <a:spcAft>
                <a:spcPts val="0"/>
              </a:spcAft>
            </a:pPr>
            <a:r>
              <a:rPr lang="en-US" altLang="ko-KR" dirty="0"/>
              <a:t>3-stage staggered tuned CB LNA to increase 3 dB modulation bandwidth of the receiver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16</a:t>
            </a:fld>
            <a:endParaRPr lang="en-GB" dirty="0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433A3FEB-9A13-49A8-AA9B-E7380262983E}"/>
              </a:ext>
            </a:extLst>
          </p:cNvPr>
          <p:cNvSpPr txBox="1">
            <a:spLocks/>
          </p:cNvSpPr>
          <p:nvPr/>
        </p:nvSpPr>
        <p:spPr>
          <a:xfrm>
            <a:off x="6392432" y="5568388"/>
            <a:ext cx="5616524" cy="617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200" dirty="0"/>
              <a:t>[14] M. </a:t>
            </a:r>
            <a:r>
              <a:rPr lang="en-GB" sz="1200" dirty="0" err="1"/>
              <a:t>Seo</a:t>
            </a:r>
            <a:r>
              <a:rPr lang="en-GB" sz="1200" dirty="0"/>
              <a:t>, A. S. H. Ahmed, U. </a:t>
            </a:r>
            <a:r>
              <a:rPr lang="en-GB" sz="1200" dirty="0" err="1"/>
              <a:t>Soylu</a:t>
            </a:r>
            <a:r>
              <a:rPr lang="en-GB" sz="1200" dirty="0"/>
              <a:t>, A. Farid, Y. Na and M. Rodwell, "A 200 GHz </a:t>
            </a:r>
            <a:r>
              <a:rPr lang="en-GB" sz="1200" dirty="0" err="1"/>
              <a:t>InP</a:t>
            </a:r>
            <a:r>
              <a:rPr lang="en-GB" sz="1200" dirty="0"/>
              <a:t> HBT Direct-Conversion LO-Phase-Shifted Transmitter/Receiver with 15 dBm Output Power," 2021 IEEE MTT-S International Microwave Symposium (IMS), 2021.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BD2DA3-DECF-4FFC-839A-9F54A6FC5D15}"/>
              </a:ext>
            </a:extLst>
          </p:cNvPr>
          <p:cNvGrpSpPr/>
          <p:nvPr/>
        </p:nvGrpSpPr>
        <p:grpSpPr>
          <a:xfrm>
            <a:off x="241635" y="3749175"/>
            <a:ext cx="5784428" cy="2150006"/>
            <a:chOff x="6344138" y="3029567"/>
            <a:chExt cx="5784428" cy="2150006"/>
          </a:xfrm>
        </p:grpSpPr>
        <p:sp>
          <p:nvSpPr>
            <p:cNvPr id="11" name="이등변 삼각형 62">
              <a:extLst>
                <a:ext uri="{FF2B5EF4-FFF2-40B4-BE49-F238E27FC236}">
                  <a16:creationId xmlns:a16="http://schemas.microsoft.com/office/drawing/2014/main" id="{A7299AF6-9CCC-4CB2-9BF6-4B443B2DBA99}"/>
                </a:ext>
              </a:extLst>
            </p:cNvPr>
            <p:cNvSpPr/>
            <p:nvPr/>
          </p:nvSpPr>
          <p:spPr bwMode="auto">
            <a:xfrm rot="16200000" flipH="1">
              <a:off x="11027746" y="3610197"/>
              <a:ext cx="400050" cy="342900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685800" eaLnBrk="0" latinLnBrk="0" hangingPunct="0">
                <a:spcBef>
                  <a:spcPct val="50000"/>
                </a:spcBef>
                <a:buClr>
                  <a:schemeClr val="tx2"/>
                </a:buClr>
              </a:pPr>
              <a:endParaRPr lang="en-US" sz="1300" b="1">
                <a:latin typeface="Arial Narrow" panose="020B0606020202030204" pitchFamily="34" charset="0"/>
              </a:endParaRPr>
            </a:p>
          </p:txBody>
        </p:sp>
        <p:cxnSp>
          <p:nvCxnSpPr>
            <p:cNvPr id="12" name="직선 화살표 연결선 63">
              <a:extLst>
                <a:ext uri="{FF2B5EF4-FFF2-40B4-BE49-F238E27FC236}">
                  <a16:creationId xmlns:a16="http://schemas.microsoft.com/office/drawing/2014/main" id="{BC9AA04E-88E4-4E61-949E-FF3ABF33813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1416114" y="3781980"/>
              <a:ext cx="299693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71E224-1024-4013-80E9-3561E6B2CE34}"/>
                </a:ext>
              </a:extLst>
            </p:cNvPr>
            <p:cNvSpPr txBox="1"/>
            <p:nvPr/>
          </p:nvSpPr>
          <p:spPr>
            <a:xfrm flipH="1">
              <a:off x="11654925" y="3624933"/>
              <a:ext cx="394660" cy="3231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500" b="1" dirty="0">
                  <a:latin typeface="Arial Narrow" panose="020B0606020202030204" pitchFamily="34" charset="0"/>
                </a:rPr>
                <a:t>RF</a:t>
              </a:r>
            </a:p>
          </p:txBody>
        </p:sp>
        <p:sp>
          <p:nvSpPr>
            <p:cNvPr id="14" name="자유형 47">
              <a:extLst>
                <a:ext uri="{FF2B5EF4-FFF2-40B4-BE49-F238E27FC236}">
                  <a16:creationId xmlns:a16="http://schemas.microsoft.com/office/drawing/2014/main" id="{3F467147-ED62-4AA2-8974-65A484091AAF}"/>
                </a:ext>
              </a:extLst>
            </p:cNvPr>
            <p:cNvSpPr/>
            <p:nvPr/>
          </p:nvSpPr>
          <p:spPr bwMode="auto">
            <a:xfrm flipV="1">
              <a:off x="10249902" y="3805329"/>
              <a:ext cx="522152" cy="196938"/>
            </a:xfrm>
            <a:custGeom>
              <a:avLst/>
              <a:gdLst>
                <a:gd name="connsiteX0" fmla="*/ 0 w 518160"/>
                <a:gd name="connsiteY0" fmla="*/ 0 h 193040"/>
                <a:gd name="connsiteX1" fmla="*/ 325120 w 518160"/>
                <a:gd name="connsiteY1" fmla="*/ 0 h 193040"/>
                <a:gd name="connsiteX2" fmla="*/ 518160 w 518160"/>
                <a:gd name="connsiteY2" fmla="*/ 193040 h 19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8160" h="193040">
                  <a:moveTo>
                    <a:pt x="0" y="0"/>
                  </a:moveTo>
                  <a:lnTo>
                    <a:pt x="325120" y="0"/>
                  </a:lnTo>
                  <a:lnTo>
                    <a:pt x="518160" y="1930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685800" eaLnBrk="0" latinLnBrk="0" hangingPunct="0">
                <a:spcBef>
                  <a:spcPct val="50000"/>
                </a:spcBef>
                <a:buClr>
                  <a:schemeClr val="tx2"/>
                </a:buClr>
              </a:pPr>
              <a:endParaRPr lang="en-US" sz="1300" b="1">
                <a:latin typeface="Arial Narrow" panose="020B0606020202030204" pitchFamily="34" charset="0"/>
              </a:endParaRPr>
            </a:p>
          </p:txBody>
        </p:sp>
        <p:sp>
          <p:nvSpPr>
            <p:cNvPr id="15" name="자유형 48">
              <a:extLst>
                <a:ext uri="{FF2B5EF4-FFF2-40B4-BE49-F238E27FC236}">
                  <a16:creationId xmlns:a16="http://schemas.microsoft.com/office/drawing/2014/main" id="{6FBF83E1-40D8-4F9C-944A-E2001BE1E8BA}"/>
                </a:ext>
              </a:extLst>
            </p:cNvPr>
            <p:cNvSpPr/>
            <p:nvPr/>
          </p:nvSpPr>
          <p:spPr bwMode="auto">
            <a:xfrm>
              <a:off x="10153486" y="3576105"/>
              <a:ext cx="618569" cy="185399"/>
            </a:xfrm>
            <a:custGeom>
              <a:avLst/>
              <a:gdLst>
                <a:gd name="connsiteX0" fmla="*/ 690880 w 690880"/>
                <a:gd name="connsiteY0" fmla="*/ 172720 h 172720"/>
                <a:gd name="connsiteX1" fmla="*/ 518160 w 690880"/>
                <a:gd name="connsiteY1" fmla="*/ 0 h 172720"/>
                <a:gd name="connsiteX2" fmla="*/ 0 w 690880"/>
                <a:gd name="connsiteY2" fmla="*/ 0 h 17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880" h="172720">
                  <a:moveTo>
                    <a:pt x="690880" y="172720"/>
                  </a:moveTo>
                  <a:lnTo>
                    <a:pt x="518160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685800" eaLnBrk="0" latinLnBrk="0" hangingPunct="0">
                <a:spcBef>
                  <a:spcPct val="50000"/>
                </a:spcBef>
                <a:buClr>
                  <a:schemeClr val="tx2"/>
                </a:buClr>
              </a:pPr>
              <a:endParaRPr lang="en-US" sz="1300" b="1">
                <a:latin typeface="Arial Narrow" panose="020B0606020202030204" pitchFamily="34" charset="0"/>
              </a:endParaRPr>
            </a:p>
          </p:txBody>
        </p:sp>
        <p:cxnSp>
          <p:nvCxnSpPr>
            <p:cNvPr id="16" name="직선 연결선 67">
              <a:extLst>
                <a:ext uri="{FF2B5EF4-FFF2-40B4-BE49-F238E27FC236}">
                  <a16:creationId xmlns:a16="http://schemas.microsoft.com/office/drawing/2014/main" id="{298B4580-9069-4996-B9DE-71E8E49F3DB2}"/>
                </a:ext>
              </a:extLst>
            </p:cNvPr>
            <p:cNvCxnSpPr/>
            <p:nvPr/>
          </p:nvCxnSpPr>
          <p:spPr bwMode="auto">
            <a:xfrm flipH="1">
              <a:off x="10772054" y="3783416"/>
              <a:ext cx="28426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7" name="그룹 68">
              <a:extLst>
                <a:ext uri="{FF2B5EF4-FFF2-40B4-BE49-F238E27FC236}">
                  <a16:creationId xmlns:a16="http://schemas.microsoft.com/office/drawing/2014/main" id="{1900763D-8C91-4E75-B47F-991AB8C5E907}"/>
                </a:ext>
              </a:extLst>
            </p:cNvPr>
            <p:cNvGrpSpPr/>
            <p:nvPr/>
          </p:nvGrpSpPr>
          <p:grpSpPr>
            <a:xfrm flipH="1">
              <a:off x="10201096" y="3935689"/>
              <a:ext cx="228600" cy="228600"/>
              <a:chOff x="3390900" y="3544203"/>
              <a:chExt cx="304800" cy="304800"/>
            </a:xfrm>
            <a:solidFill>
              <a:schemeClr val="bg1"/>
            </a:solidFill>
          </p:grpSpPr>
          <p:sp>
            <p:nvSpPr>
              <p:cNvPr id="61" name="타원 69">
                <a:extLst>
                  <a:ext uri="{FF2B5EF4-FFF2-40B4-BE49-F238E27FC236}">
                    <a16:creationId xmlns:a16="http://schemas.microsoft.com/office/drawing/2014/main" id="{A62B0525-2806-42C8-B12B-4F7F89B4582C}"/>
                  </a:ext>
                </a:extLst>
              </p:cNvPr>
              <p:cNvSpPr/>
              <p:nvPr/>
            </p:nvSpPr>
            <p:spPr bwMode="auto">
              <a:xfrm>
                <a:off x="3390900" y="3544203"/>
                <a:ext cx="304800" cy="304800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 eaLnBrk="0" latinLnBrk="0" hangingPunct="0">
                  <a:spcBef>
                    <a:spcPct val="50000"/>
                  </a:spcBef>
                  <a:buClr>
                    <a:schemeClr val="tx2"/>
                  </a:buClr>
                </a:pPr>
                <a:endParaRPr lang="en-US" sz="1300" b="1"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62" name="그룹 70">
                <a:extLst>
                  <a:ext uri="{FF2B5EF4-FFF2-40B4-BE49-F238E27FC236}">
                    <a16:creationId xmlns:a16="http://schemas.microsoft.com/office/drawing/2014/main" id="{DF9F8E24-28F7-4203-BBB3-8131E8C7914D}"/>
                  </a:ext>
                </a:extLst>
              </p:cNvPr>
              <p:cNvGrpSpPr/>
              <p:nvPr/>
            </p:nvGrpSpPr>
            <p:grpSpPr>
              <a:xfrm rot="2700000">
                <a:off x="3467100" y="3620403"/>
                <a:ext cx="152400" cy="152400"/>
                <a:chOff x="3467100" y="3620403"/>
                <a:chExt cx="152400" cy="152400"/>
              </a:xfrm>
              <a:grpFill/>
            </p:grpSpPr>
            <p:cxnSp>
              <p:nvCxnSpPr>
                <p:cNvPr id="63" name="직선 연결선 71">
                  <a:extLst>
                    <a:ext uri="{FF2B5EF4-FFF2-40B4-BE49-F238E27FC236}">
                      <a16:creationId xmlns:a16="http://schemas.microsoft.com/office/drawing/2014/main" id="{915C38BA-75DC-4DC6-9698-B4C27FADF5A0}"/>
                    </a:ext>
                  </a:extLst>
                </p:cNvPr>
                <p:cNvCxnSpPr/>
                <p:nvPr/>
              </p:nvCxnSpPr>
              <p:spPr bwMode="auto">
                <a:xfrm>
                  <a:off x="3467100" y="3696603"/>
                  <a:ext cx="152400" cy="0"/>
                </a:xfrm>
                <a:prstGeom prst="line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" name="직선 연결선 72">
                  <a:extLst>
                    <a:ext uri="{FF2B5EF4-FFF2-40B4-BE49-F238E27FC236}">
                      <a16:creationId xmlns:a16="http://schemas.microsoft.com/office/drawing/2014/main" id="{944ABEA6-7590-4B36-B78E-4EC570099092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3467100" y="3696603"/>
                  <a:ext cx="152400" cy="0"/>
                </a:xfrm>
                <a:prstGeom prst="line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18" name="직선 연결선 73">
              <a:extLst>
                <a:ext uri="{FF2B5EF4-FFF2-40B4-BE49-F238E27FC236}">
                  <a16:creationId xmlns:a16="http://schemas.microsoft.com/office/drawing/2014/main" id="{2B364557-36A2-436A-93DA-569843E0CFA8}"/>
                </a:ext>
              </a:extLst>
            </p:cNvPr>
            <p:cNvCxnSpPr>
              <a:cxnSpLocks/>
              <a:stCxn id="61" idx="4"/>
            </p:cNvCxnSpPr>
            <p:nvPr/>
          </p:nvCxnSpPr>
          <p:spPr bwMode="auto">
            <a:xfrm flipH="1">
              <a:off x="10315396" y="4164289"/>
              <a:ext cx="0" cy="242013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19" name="그룹 74">
              <a:extLst>
                <a:ext uri="{FF2B5EF4-FFF2-40B4-BE49-F238E27FC236}">
                  <a16:creationId xmlns:a16="http://schemas.microsoft.com/office/drawing/2014/main" id="{35B6A052-3E9E-4A4C-AB83-7882BADD5A4F}"/>
                </a:ext>
              </a:extLst>
            </p:cNvPr>
            <p:cNvGrpSpPr/>
            <p:nvPr/>
          </p:nvGrpSpPr>
          <p:grpSpPr>
            <a:xfrm flipH="1">
              <a:off x="9914805" y="3398684"/>
              <a:ext cx="228600" cy="228600"/>
              <a:chOff x="3390900" y="3544203"/>
              <a:chExt cx="304800" cy="304800"/>
            </a:xfrm>
          </p:grpSpPr>
          <p:sp>
            <p:nvSpPr>
              <p:cNvPr id="57" name="타원 75">
                <a:extLst>
                  <a:ext uri="{FF2B5EF4-FFF2-40B4-BE49-F238E27FC236}">
                    <a16:creationId xmlns:a16="http://schemas.microsoft.com/office/drawing/2014/main" id="{0ECACF05-97D7-40A0-B98F-4A4381D8DF72}"/>
                  </a:ext>
                </a:extLst>
              </p:cNvPr>
              <p:cNvSpPr/>
              <p:nvPr/>
            </p:nvSpPr>
            <p:spPr bwMode="auto">
              <a:xfrm>
                <a:off x="3390900" y="3544203"/>
                <a:ext cx="304800" cy="3048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 eaLnBrk="0" latinLnBrk="0" hangingPunct="0">
                  <a:spcBef>
                    <a:spcPct val="50000"/>
                  </a:spcBef>
                  <a:buClr>
                    <a:schemeClr val="tx2"/>
                  </a:buClr>
                </a:pPr>
                <a:endParaRPr lang="en-US" sz="1300" b="1"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58" name="그룹 76">
                <a:extLst>
                  <a:ext uri="{FF2B5EF4-FFF2-40B4-BE49-F238E27FC236}">
                    <a16:creationId xmlns:a16="http://schemas.microsoft.com/office/drawing/2014/main" id="{901F3620-FC85-4889-9D26-40F36CA43399}"/>
                  </a:ext>
                </a:extLst>
              </p:cNvPr>
              <p:cNvGrpSpPr/>
              <p:nvPr/>
            </p:nvGrpSpPr>
            <p:grpSpPr>
              <a:xfrm rot="2700000">
                <a:off x="3467100" y="3620403"/>
                <a:ext cx="152400" cy="152400"/>
                <a:chOff x="3467100" y="3620403"/>
                <a:chExt cx="152400" cy="152400"/>
              </a:xfrm>
            </p:grpSpPr>
            <p:cxnSp>
              <p:nvCxnSpPr>
                <p:cNvPr id="59" name="직선 연결선 77">
                  <a:extLst>
                    <a:ext uri="{FF2B5EF4-FFF2-40B4-BE49-F238E27FC236}">
                      <a16:creationId xmlns:a16="http://schemas.microsoft.com/office/drawing/2014/main" id="{F4559429-87F1-4A0D-B0F4-5FF622D34A9C}"/>
                    </a:ext>
                  </a:extLst>
                </p:cNvPr>
                <p:cNvCxnSpPr/>
                <p:nvPr/>
              </p:nvCxnSpPr>
              <p:spPr bwMode="auto">
                <a:xfrm>
                  <a:off x="3467100" y="3696603"/>
                  <a:ext cx="1524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직선 연결선 78">
                  <a:extLst>
                    <a:ext uri="{FF2B5EF4-FFF2-40B4-BE49-F238E27FC236}">
                      <a16:creationId xmlns:a16="http://schemas.microsoft.com/office/drawing/2014/main" id="{28A3FC4F-A43F-45A8-95AB-F946AFFE7AF2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3467100" y="3696603"/>
                  <a:ext cx="1524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20" name="직선 연결선 79">
              <a:extLst>
                <a:ext uri="{FF2B5EF4-FFF2-40B4-BE49-F238E27FC236}">
                  <a16:creationId xmlns:a16="http://schemas.microsoft.com/office/drawing/2014/main" id="{A50BFC8B-3320-4C7A-86E5-1C23BFD91D11}"/>
                </a:ext>
              </a:extLst>
            </p:cNvPr>
            <p:cNvCxnSpPr/>
            <p:nvPr/>
          </p:nvCxnSpPr>
          <p:spPr bwMode="auto">
            <a:xfrm flipH="1">
              <a:off x="10029105" y="3657765"/>
              <a:ext cx="0" cy="736229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" name="직선 연결선 80">
              <a:extLst>
                <a:ext uri="{FF2B5EF4-FFF2-40B4-BE49-F238E27FC236}">
                  <a16:creationId xmlns:a16="http://schemas.microsoft.com/office/drawing/2014/main" id="{6D588C7F-D084-4EAE-B7D4-3CD62C9FD6CB}"/>
                </a:ext>
              </a:extLst>
            </p:cNvPr>
            <p:cNvCxnSpPr/>
            <p:nvPr/>
          </p:nvCxnSpPr>
          <p:spPr bwMode="auto">
            <a:xfrm>
              <a:off x="10061150" y="4048856"/>
              <a:ext cx="131039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직선 연결선 81">
              <a:extLst>
                <a:ext uri="{FF2B5EF4-FFF2-40B4-BE49-F238E27FC236}">
                  <a16:creationId xmlns:a16="http://schemas.microsoft.com/office/drawing/2014/main" id="{1FE86315-5660-423C-AFE6-D727AA94B6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221206" y="3521891"/>
              <a:ext cx="677877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3" name="직선 연결선 82">
              <a:extLst>
                <a:ext uri="{FF2B5EF4-FFF2-40B4-BE49-F238E27FC236}">
                  <a16:creationId xmlns:a16="http://schemas.microsoft.com/office/drawing/2014/main" id="{C0618872-C355-4EC5-8355-C98BB30AE19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221206" y="4036241"/>
              <a:ext cx="75129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E5285C-2931-47C1-9590-84F2EE9C3A98}"/>
                </a:ext>
              </a:extLst>
            </p:cNvPr>
            <p:cNvSpPr txBox="1"/>
            <p:nvPr/>
          </p:nvSpPr>
          <p:spPr>
            <a:xfrm flipH="1">
              <a:off x="11031943" y="3259495"/>
              <a:ext cx="508473" cy="3231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500" b="1" dirty="0">
                  <a:latin typeface="Arial Narrow" panose="020B0606020202030204" pitchFamily="34" charset="0"/>
                </a:rPr>
                <a:t>LNA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D99B38-5388-40FD-8E8C-036C7EF4BED6}"/>
                </a:ext>
              </a:extLst>
            </p:cNvPr>
            <p:cNvSpPr txBox="1"/>
            <p:nvPr/>
          </p:nvSpPr>
          <p:spPr>
            <a:xfrm flipH="1">
              <a:off x="9841270" y="3029567"/>
              <a:ext cx="1130438" cy="3231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500" b="1" dirty="0">
                  <a:latin typeface="Arial Narrow" panose="020B0606020202030204" pitchFamily="34" charset="0"/>
                </a:rPr>
                <a:t>RX I-Q mixer</a:t>
              </a:r>
            </a:p>
          </p:txBody>
        </p:sp>
        <p:sp>
          <p:nvSpPr>
            <p:cNvPr id="26" name="직사각형 85">
              <a:extLst>
                <a:ext uri="{FF2B5EF4-FFF2-40B4-BE49-F238E27FC236}">
                  <a16:creationId xmlns:a16="http://schemas.microsoft.com/office/drawing/2014/main" id="{B2411E8F-5DA4-4A89-9A70-F83024D236FB}"/>
                </a:ext>
              </a:extLst>
            </p:cNvPr>
            <p:cNvSpPr/>
            <p:nvPr/>
          </p:nvSpPr>
          <p:spPr bwMode="auto">
            <a:xfrm flipH="1">
              <a:off x="9757912" y="3341535"/>
              <a:ext cx="1110023" cy="92376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685800" eaLnBrk="0" latinLnBrk="0" hangingPunct="0">
                <a:spcBef>
                  <a:spcPct val="50000"/>
                </a:spcBef>
                <a:buClr>
                  <a:schemeClr val="tx2"/>
                </a:buClr>
              </a:pPr>
              <a:endParaRPr lang="ko-KR" altLang="en-US" sz="1300" b="1">
                <a:latin typeface="Arial Narrow" panose="020B0606020202030204" pitchFamily="34" charset="0"/>
              </a:endParaRPr>
            </a:p>
          </p:txBody>
        </p:sp>
        <p:sp>
          <p:nvSpPr>
            <p:cNvPr id="27" name="직사각형 86">
              <a:extLst>
                <a:ext uri="{FF2B5EF4-FFF2-40B4-BE49-F238E27FC236}">
                  <a16:creationId xmlns:a16="http://schemas.microsoft.com/office/drawing/2014/main" id="{15ED4973-B4C2-428E-BF8B-C437CBBFFEE6}"/>
                </a:ext>
              </a:extLst>
            </p:cNvPr>
            <p:cNvSpPr/>
            <p:nvPr/>
          </p:nvSpPr>
          <p:spPr bwMode="auto">
            <a:xfrm>
              <a:off x="6972619" y="3044954"/>
              <a:ext cx="3951964" cy="1655701"/>
            </a:xfrm>
            <a:prstGeom prst="rect">
              <a:avLst/>
            </a:prstGeom>
            <a:noFill/>
            <a:ln w="19050" cap="flat" cmpd="sng" algn="ctr">
              <a:solidFill>
                <a:srgbClr val="0033CC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8" name="직사각형 87">
              <a:extLst>
                <a:ext uri="{FF2B5EF4-FFF2-40B4-BE49-F238E27FC236}">
                  <a16:creationId xmlns:a16="http://schemas.microsoft.com/office/drawing/2014/main" id="{575212EC-D5BC-45E7-A35F-ED3FC48BA93C}"/>
                </a:ext>
              </a:extLst>
            </p:cNvPr>
            <p:cNvSpPr/>
            <p:nvPr/>
          </p:nvSpPr>
          <p:spPr bwMode="auto">
            <a:xfrm>
              <a:off x="10998471" y="3044950"/>
              <a:ext cx="552954" cy="1655701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B0418C4-BA66-4B99-B56C-14ABD12445E8}"/>
                </a:ext>
              </a:extLst>
            </p:cNvPr>
            <p:cNvSpPr txBox="1"/>
            <p:nvPr/>
          </p:nvSpPr>
          <p:spPr>
            <a:xfrm>
              <a:off x="7859846" y="4734770"/>
              <a:ext cx="1611339" cy="3231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500" b="1" dirty="0">
                  <a:latin typeface="Arial Narrow" panose="020B0606020202030204" pitchFamily="34" charset="0"/>
                </a:rPr>
                <a:t>Inverted microstrip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8089F0E-C86A-4134-9E34-46DC514D2C7C}"/>
                </a:ext>
              </a:extLst>
            </p:cNvPr>
            <p:cNvSpPr txBox="1"/>
            <p:nvPr/>
          </p:nvSpPr>
          <p:spPr>
            <a:xfrm>
              <a:off x="10589363" y="4734770"/>
              <a:ext cx="1539203" cy="3231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Normal microstrip</a:t>
              </a:r>
            </a:p>
          </p:txBody>
        </p:sp>
        <p:sp>
          <p:nvSpPr>
            <p:cNvPr id="31" name="이등변 삼각형 90">
              <a:extLst>
                <a:ext uri="{FF2B5EF4-FFF2-40B4-BE49-F238E27FC236}">
                  <a16:creationId xmlns:a16="http://schemas.microsoft.com/office/drawing/2014/main" id="{2C357F07-FF47-4DCC-B5A7-E27E19AB838C}"/>
                </a:ext>
              </a:extLst>
            </p:cNvPr>
            <p:cNvSpPr/>
            <p:nvPr/>
          </p:nvSpPr>
          <p:spPr bwMode="auto">
            <a:xfrm rot="10800000">
              <a:off x="9911920" y="4416025"/>
              <a:ext cx="243557" cy="204154"/>
            </a:xfrm>
            <a:prstGeom prst="triangl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685800" eaLnBrk="0" latinLnBrk="0" hangingPunct="0">
                <a:spcBef>
                  <a:spcPct val="50000"/>
                </a:spcBef>
                <a:buClr>
                  <a:schemeClr val="tx2"/>
                </a:buClr>
              </a:pPr>
              <a:endParaRPr lang="en-US" sz="1300" b="1">
                <a:latin typeface="Arial Narrow" panose="020B0606020202030204" pitchFamily="34" charset="0"/>
              </a:endParaRPr>
            </a:p>
          </p:txBody>
        </p:sp>
        <p:sp>
          <p:nvSpPr>
            <p:cNvPr id="32" name="이등변 삼각형 91">
              <a:extLst>
                <a:ext uri="{FF2B5EF4-FFF2-40B4-BE49-F238E27FC236}">
                  <a16:creationId xmlns:a16="http://schemas.microsoft.com/office/drawing/2014/main" id="{9BE47264-2C57-496A-9056-884BCC2C0024}"/>
                </a:ext>
              </a:extLst>
            </p:cNvPr>
            <p:cNvSpPr/>
            <p:nvPr/>
          </p:nvSpPr>
          <p:spPr bwMode="auto">
            <a:xfrm rot="10800000">
              <a:off x="10195900" y="4416025"/>
              <a:ext cx="243557" cy="204154"/>
            </a:xfrm>
            <a:prstGeom prst="triangl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685800" eaLnBrk="0" latinLnBrk="0" hangingPunct="0">
                <a:spcBef>
                  <a:spcPct val="50000"/>
                </a:spcBef>
                <a:buClr>
                  <a:schemeClr val="tx2"/>
                </a:buClr>
              </a:pPr>
              <a:endParaRPr lang="en-US" sz="1300" b="1">
                <a:latin typeface="Arial Narrow" panose="020B0606020202030204" pitchFamily="34" charset="0"/>
              </a:endParaRPr>
            </a:p>
          </p:txBody>
        </p:sp>
        <p:cxnSp>
          <p:nvCxnSpPr>
            <p:cNvPr id="33" name="직선 연결선 92">
              <a:extLst>
                <a:ext uri="{FF2B5EF4-FFF2-40B4-BE49-F238E27FC236}">
                  <a16:creationId xmlns:a16="http://schemas.microsoft.com/office/drawing/2014/main" id="{50A092B9-C8B0-4085-B026-623AD394089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323501" y="4606767"/>
              <a:ext cx="0" cy="242013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4" name="직선 연결선 93">
              <a:extLst>
                <a:ext uri="{FF2B5EF4-FFF2-40B4-BE49-F238E27FC236}">
                  <a16:creationId xmlns:a16="http://schemas.microsoft.com/office/drawing/2014/main" id="{E0A6FB45-D605-4DC1-AE73-4588DDFFA63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038579" y="4606767"/>
              <a:ext cx="0" cy="242013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66CC901-0933-465E-8E2A-C54E9241A924}"/>
                </a:ext>
              </a:extLst>
            </p:cNvPr>
            <p:cNvSpPr txBox="1"/>
            <p:nvPr/>
          </p:nvSpPr>
          <p:spPr>
            <a:xfrm>
              <a:off x="9934819" y="4887185"/>
              <a:ext cx="226344" cy="29238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300" dirty="0">
                  <a:latin typeface="+mn-lt"/>
                </a:rPr>
                <a:t>I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1FEE224-5861-41D5-A9AD-7B15635CD188}"/>
                </a:ext>
              </a:extLst>
            </p:cNvPr>
            <p:cNvSpPr txBox="1"/>
            <p:nvPr/>
          </p:nvSpPr>
          <p:spPr>
            <a:xfrm>
              <a:off x="10163419" y="4887185"/>
              <a:ext cx="290464" cy="29238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300" dirty="0">
                  <a:latin typeface="+mn-lt"/>
                </a:rPr>
                <a:t>Q</a:t>
              </a:r>
            </a:p>
          </p:txBody>
        </p:sp>
        <p:cxnSp>
          <p:nvCxnSpPr>
            <p:cNvPr id="37" name="직선 화살표 연결선 96">
              <a:extLst>
                <a:ext uri="{FF2B5EF4-FFF2-40B4-BE49-F238E27FC236}">
                  <a16:creationId xmlns:a16="http://schemas.microsoft.com/office/drawing/2014/main" id="{1BDDF46D-EB6D-422E-9F7B-27B39453AB69}"/>
                </a:ext>
              </a:extLst>
            </p:cNvPr>
            <p:cNvCxnSpPr/>
            <p:nvPr/>
          </p:nvCxnSpPr>
          <p:spPr bwMode="auto">
            <a:xfrm flipV="1">
              <a:off x="8086035" y="3375580"/>
              <a:ext cx="647611" cy="802005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F508FD1D-7AEC-4385-A0AC-423FB085B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6146" y="3342381"/>
              <a:ext cx="298331" cy="9144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0" latinLnBrk="0" hangingPunct="0">
                <a:spcBef>
                  <a:spcPct val="50000"/>
                </a:spcBef>
                <a:buClr>
                  <a:schemeClr val="tx2"/>
                </a:buClr>
              </a:pPr>
              <a:r>
                <a:rPr lang="en-US" sz="1300" b="1" dirty="0">
                  <a:latin typeface="Arial Narrow" panose="020B0606020202030204" pitchFamily="34" charset="0"/>
                </a:rPr>
                <a:t>0 </a:t>
              </a:r>
              <a:r>
                <a:rPr lang="en-US" sz="1300" b="1" baseline="30000" dirty="0">
                  <a:latin typeface="Arial Narrow" panose="020B0606020202030204" pitchFamily="34" charset="0"/>
                </a:rPr>
                <a:t>o</a:t>
              </a:r>
              <a:endParaRPr lang="en-US" sz="1300" b="1" dirty="0">
                <a:latin typeface="Arial Narrow" panose="020B0606020202030204" pitchFamily="34" charset="0"/>
              </a:endParaRPr>
            </a:p>
            <a:p>
              <a:pPr algn="ctr" defTabSz="685800" eaLnBrk="0" latinLnBrk="0" hangingPunct="0">
                <a:spcBef>
                  <a:spcPct val="50000"/>
                </a:spcBef>
                <a:buClr>
                  <a:schemeClr val="tx2"/>
                </a:buClr>
              </a:pPr>
              <a:endParaRPr lang="en-US" sz="1300" b="1" dirty="0">
                <a:latin typeface="Arial Narrow" panose="020B0606020202030204" pitchFamily="34" charset="0"/>
              </a:endParaRPr>
            </a:p>
            <a:p>
              <a:pPr algn="ctr" defTabSz="685800" eaLnBrk="0" latinLnBrk="0" hangingPunct="0">
                <a:spcBef>
                  <a:spcPct val="50000"/>
                </a:spcBef>
                <a:buClr>
                  <a:schemeClr val="tx2"/>
                </a:buClr>
              </a:pPr>
              <a:r>
                <a:rPr lang="en-US" sz="1300" b="1" dirty="0">
                  <a:latin typeface="Arial Narrow" panose="020B0606020202030204" pitchFamily="34" charset="0"/>
                </a:rPr>
                <a:t>90 </a:t>
              </a:r>
              <a:r>
                <a:rPr lang="en-US" sz="1300" b="1" baseline="30000" dirty="0">
                  <a:latin typeface="Arial Narrow" panose="020B0606020202030204" pitchFamily="34" charset="0"/>
                </a:rPr>
                <a:t>o</a:t>
              </a:r>
              <a:endParaRPr lang="en-US" sz="1300" b="1" dirty="0">
                <a:latin typeface="Arial Narrow" panose="020B0606020202030204" pitchFamily="34" charset="0"/>
              </a:endParaRPr>
            </a:p>
          </p:txBody>
        </p:sp>
        <p:cxnSp>
          <p:nvCxnSpPr>
            <p:cNvPr id="39" name="직선 화살표 연결선 98">
              <a:extLst>
                <a:ext uri="{FF2B5EF4-FFF2-40B4-BE49-F238E27FC236}">
                  <a16:creationId xmlns:a16="http://schemas.microsoft.com/office/drawing/2014/main" id="{0CABC969-93DC-42B6-8083-B7F7291B222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04337" y="3799581"/>
              <a:ext cx="329109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직선 화살표 연결선 99">
              <a:extLst>
                <a:ext uri="{FF2B5EF4-FFF2-40B4-BE49-F238E27FC236}">
                  <a16:creationId xmlns:a16="http://schemas.microsoft.com/office/drawing/2014/main" id="{10A3BBF7-F46B-4FD9-ABBD-6D5C4A68F737}"/>
                </a:ext>
              </a:extLst>
            </p:cNvPr>
            <p:cNvCxnSpPr/>
            <p:nvPr/>
          </p:nvCxnSpPr>
          <p:spPr bwMode="auto">
            <a:xfrm>
              <a:off x="7870472" y="3799581"/>
              <a:ext cx="2857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42F4584-BFED-49AF-8795-94AADFAD5302}"/>
                </a:ext>
              </a:extLst>
            </p:cNvPr>
            <p:cNvSpPr txBox="1"/>
            <p:nvPr/>
          </p:nvSpPr>
          <p:spPr>
            <a:xfrm>
              <a:off x="6344138" y="3494210"/>
              <a:ext cx="748923" cy="3231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500" b="1" dirty="0">
                  <a:latin typeface="Arial Narrow" panose="020B0606020202030204" pitchFamily="34" charset="0"/>
                </a:rPr>
                <a:t>25 GHz</a:t>
              </a:r>
              <a:r>
                <a:rPr lang="en-US" sz="1500" b="1" baseline="-25000" dirty="0">
                  <a:latin typeface="Arial Narrow" panose="020B0606020202030204" pitchFamily="34" charset="0"/>
                </a:rPr>
                <a:t> </a:t>
              </a:r>
              <a:endParaRPr lang="en-US" sz="15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이등변 삼각형 101">
              <a:extLst>
                <a:ext uri="{FF2B5EF4-FFF2-40B4-BE49-F238E27FC236}">
                  <a16:creationId xmlns:a16="http://schemas.microsoft.com/office/drawing/2014/main" id="{62A7042D-0A65-464F-8E16-4330D8E2A923}"/>
                </a:ext>
              </a:extLst>
            </p:cNvPr>
            <p:cNvSpPr/>
            <p:nvPr/>
          </p:nvSpPr>
          <p:spPr bwMode="auto">
            <a:xfrm rot="5400000">
              <a:off x="9385135" y="3403124"/>
              <a:ext cx="290454" cy="235367"/>
            </a:xfrm>
            <a:prstGeom prst="triangl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685800" eaLnBrk="0" latinLnBrk="0" hangingPunct="0">
                <a:spcBef>
                  <a:spcPct val="50000"/>
                </a:spcBef>
                <a:buClr>
                  <a:schemeClr val="tx2"/>
                </a:buClr>
              </a:pPr>
              <a:endParaRPr lang="en-US" sz="1300" b="1">
                <a:latin typeface="Arial Narrow" panose="020B0606020202030204" pitchFamily="34" charset="0"/>
              </a:endParaRPr>
            </a:p>
          </p:txBody>
        </p:sp>
        <p:grpSp>
          <p:nvGrpSpPr>
            <p:cNvPr id="43" name="그룹 103">
              <a:extLst>
                <a:ext uri="{FF2B5EF4-FFF2-40B4-BE49-F238E27FC236}">
                  <a16:creationId xmlns:a16="http://schemas.microsoft.com/office/drawing/2014/main" id="{9DA4E359-DCAF-4701-80CA-7AF14EA34C28}"/>
                </a:ext>
              </a:extLst>
            </p:cNvPr>
            <p:cNvGrpSpPr/>
            <p:nvPr/>
          </p:nvGrpSpPr>
          <p:grpSpPr>
            <a:xfrm>
              <a:off x="7132178" y="3594005"/>
              <a:ext cx="839468" cy="406687"/>
              <a:chOff x="976494" y="4343400"/>
              <a:chExt cx="1119291" cy="542249"/>
            </a:xfrm>
          </p:grpSpPr>
          <p:grpSp>
            <p:nvGrpSpPr>
              <p:cNvPr id="48" name="그룹 104">
                <a:extLst>
                  <a:ext uri="{FF2B5EF4-FFF2-40B4-BE49-F238E27FC236}">
                    <a16:creationId xmlns:a16="http://schemas.microsoft.com/office/drawing/2014/main" id="{FEE98636-9BC7-4BFD-879B-B6293473984B}"/>
                  </a:ext>
                </a:extLst>
              </p:cNvPr>
              <p:cNvGrpSpPr/>
              <p:nvPr/>
            </p:nvGrpSpPr>
            <p:grpSpPr>
              <a:xfrm>
                <a:off x="976494" y="4352249"/>
                <a:ext cx="495585" cy="533400"/>
                <a:chOff x="976494" y="4352249"/>
                <a:chExt cx="495585" cy="533400"/>
              </a:xfrm>
            </p:grpSpPr>
            <p:sp>
              <p:nvSpPr>
                <p:cNvPr id="55" name="이등변 삼각형 111">
                  <a:extLst>
                    <a:ext uri="{FF2B5EF4-FFF2-40B4-BE49-F238E27FC236}">
                      <a16:creationId xmlns:a16="http://schemas.microsoft.com/office/drawing/2014/main" id="{2F7C6E4B-4A33-4183-8789-E8841F0597E9}"/>
                    </a:ext>
                  </a:extLst>
                </p:cNvPr>
                <p:cNvSpPr/>
                <p:nvPr/>
              </p:nvSpPr>
              <p:spPr bwMode="auto">
                <a:xfrm rot="5400000">
                  <a:off x="976779" y="4390349"/>
                  <a:ext cx="533400" cy="457200"/>
                </a:xfrm>
                <a:prstGeom prst="triangl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eaLnBrk="0" latinLnBrk="0" hangingPunct="0">
                    <a:spcBef>
                      <a:spcPct val="50000"/>
                    </a:spcBef>
                    <a:buClr>
                      <a:schemeClr val="tx2"/>
                    </a:buClr>
                  </a:pPr>
                  <a:endParaRPr lang="en-US" sz="1300" b="1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6899E00-588D-482B-A88E-84C1861D96B5}"/>
                    </a:ext>
                  </a:extLst>
                </p:cNvPr>
                <p:cNvSpPr txBox="1"/>
                <p:nvPr/>
              </p:nvSpPr>
              <p:spPr>
                <a:xfrm>
                  <a:off x="976494" y="4419854"/>
                  <a:ext cx="447130" cy="389851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r>
                    <a:rPr lang="en-US" sz="1300" b="1">
                      <a:latin typeface="Arial Narrow" panose="020B0606020202030204" pitchFamily="34" charset="0"/>
                    </a:rPr>
                    <a:t>x2</a:t>
                  </a:r>
                  <a:endParaRPr lang="en-US" sz="1300" b="1" dirty="0"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49" name="그룹 105">
                <a:extLst>
                  <a:ext uri="{FF2B5EF4-FFF2-40B4-BE49-F238E27FC236}">
                    <a16:creationId xmlns:a16="http://schemas.microsoft.com/office/drawing/2014/main" id="{175FE00E-C310-44EA-A248-BE48085852AB}"/>
                  </a:ext>
                </a:extLst>
              </p:cNvPr>
              <p:cNvGrpSpPr/>
              <p:nvPr/>
            </p:nvGrpSpPr>
            <p:grpSpPr>
              <a:xfrm>
                <a:off x="1295400" y="4343400"/>
                <a:ext cx="495585" cy="533400"/>
                <a:chOff x="976494" y="4352249"/>
                <a:chExt cx="495585" cy="533400"/>
              </a:xfrm>
            </p:grpSpPr>
            <p:sp>
              <p:nvSpPr>
                <p:cNvPr id="53" name="이등변 삼각형 109">
                  <a:extLst>
                    <a:ext uri="{FF2B5EF4-FFF2-40B4-BE49-F238E27FC236}">
                      <a16:creationId xmlns:a16="http://schemas.microsoft.com/office/drawing/2014/main" id="{FD1904BE-097B-4A96-90D1-9F48EFE28C60}"/>
                    </a:ext>
                  </a:extLst>
                </p:cNvPr>
                <p:cNvSpPr/>
                <p:nvPr/>
              </p:nvSpPr>
              <p:spPr bwMode="auto">
                <a:xfrm rot="5400000">
                  <a:off x="976779" y="4390349"/>
                  <a:ext cx="533400" cy="457200"/>
                </a:xfrm>
                <a:prstGeom prst="triangl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eaLnBrk="0" latinLnBrk="0" hangingPunct="0">
                    <a:spcBef>
                      <a:spcPct val="50000"/>
                    </a:spcBef>
                    <a:buClr>
                      <a:schemeClr val="tx2"/>
                    </a:buClr>
                  </a:pPr>
                  <a:endParaRPr lang="en-US" sz="1300" b="1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A60C2AB-457F-4487-8C37-E837C3530740}"/>
                    </a:ext>
                  </a:extLst>
                </p:cNvPr>
                <p:cNvSpPr txBox="1"/>
                <p:nvPr/>
              </p:nvSpPr>
              <p:spPr>
                <a:xfrm>
                  <a:off x="976494" y="4419865"/>
                  <a:ext cx="447130" cy="389851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r>
                    <a:rPr lang="en-US" sz="1300" b="1" dirty="0">
                      <a:latin typeface="Arial Narrow" panose="020B0606020202030204" pitchFamily="34" charset="0"/>
                    </a:rPr>
                    <a:t>x2</a:t>
                  </a:r>
                </a:p>
              </p:txBody>
            </p:sp>
          </p:grpSp>
          <p:grpSp>
            <p:nvGrpSpPr>
              <p:cNvPr id="50" name="그룹 106">
                <a:extLst>
                  <a:ext uri="{FF2B5EF4-FFF2-40B4-BE49-F238E27FC236}">
                    <a16:creationId xmlns:a16="http://schemas.microsoft.com/office/drawing/2014/main" id="{49373DC9-5A53-4B91-9787-6239426834C0}"/>
                  </a:ext>
                </a:extLst>
              </p:cNvPr>
              <p:cNvGrpSpPr/>
              <p:nvPr/>
            </p:nvGrpSpPr>
            <p:grpSpPr>
              <a:xfrm>
                <a:off x="1600200" y="4343400"/>
                <a:ext cx="495585" cy="533400"/>
                <a:chOff x="976494" y="4352249"/>
                <a:chExt cx="495585" cy="533400"/>
              </a:xfrm>
            </p:grpSpPr>
            <p:sp>
              <p:nvSpPr>
                <p:cNvPr id="51" name="이등변 삼각형 107">
                  <a:extLst>
                    <a:ext uri="{FF2B5EF4-FFF2-40B4-BE49-F238E27FC236}">
                      <a16:creationId xmlns:a16="http://schemas.microsoft.com/office/drawing/2014/main" id="{DB9837EA-CE97-463E-978A-20B0D33C1199}"/>
                    </a:ext>
                  </a:extLst>
                </p:cNvPr>
                <p:cNvSpPr/>
                <p:nvPr/>
              </p:nvSpPr>
              <p:spPr bwMode="auto">
                <a:xfrm rot="5400000">
                  <a:off x="976779" y="4390349"/>
                  <a:ext cx="533400" cy="457200"/>
                </a:xfrm>
                <a:prstGeom prst="triangl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eaLnBrk="0" latinLnBrk="0" hangingPunct="0">
                    <a:spcBef>
                      <a:spcPct val="50000"/>
                    </a:spcBef>
                    <a:buClr>
                      <a:schemeClr val="tx2"/>
                    </a:buClr>
                  </a:pPr>
                  <a:endParaRPr lang="en-US" sz="1300" b="1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8FAB9B1-7A74-42D9-8C6F-12DF15E7C95D}"/>
                    </a:ext>
                  </a:extLst>
                </p:cNvPr>
                <p:cNvSpPr txBox="1"/>
                <p:nvPr/>
              </p:nvSpPr>
              <p:spPr>
                <a:xfrm>
                  <a:off x="976494" y="4419865"/>
                  <a:ext cx="447130" cy="389851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r>
                    <a:rPr lang="en-US" sz="1300" b="1">
                      <a:latin typeface="Arial Narrow" panose="020B0606020202030204" pitchFamily="34" charset="0"/>
                    </a:rPr>
                    <a:t>x2</a:t>
                  </a:r>
                  <a:endParaRPr lang="en-US" sz="1300" b="1" dirty="0">
                    <a:latin typeface="Arial Narrow" panose="020B0606020202030204" pitchFamily="34" charset="0"/>
                  </a:endParaRPr>
                </a:p>
              </p:txBody>
            </p:sp>
          </p:grpSp>
        </p:grp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135C1C9D-46F5-4440-8044-3FF41886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276" y="3527980"/>
              <a:ext cx="491319" cy="53789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0" latinLnBrk="0" hangingPunct="0">
                <a:spcBef>
                  <a:spcPct val="50000"/>
                </a:spcBef>
                <a:buClr>
                  <a:schemeClr val="tx2"/>
                </a:buClr>
              </a:pPr>
              <a:r>
                <a:rPr lang="en-US" sz="1300" b="1" dirty="0">
                  <a:latin typeface="Arial Narrow" panose="020B0606020202030204" pitchFamily="34" charset="0"/>
                </a:rPr>
                <a:t>Phase</a:t>
              </a:r>
            </a:p>
            <a:p>
              <a:pPr algn="ctr" defTabSz="685800" eaLnBrk="0" latinLnBrk="0" hangingPunct="0">
                <a:spcBef>
                  <a:spcPct val="50000"/>
                </a:spcBef>
                <a:buClr>
                  <a:schemeClr val="tx2"/>
                </a:buClr>
              </a:pPr>
              <a:r>
                <a:rPr lang="en-US" sz="1300" b="1" dirty="0">
                  <a:latin typeface="Arial Narrow" panose="020B0606020202030204" pitchFamily="34" charset="0"/>
                </a:rPr>
                <a:t>Shifter</a:t>
              </a:r>
            </a:p>
          </p:txBody>
        </p:sp>
        <p:cxnSp>
          <p:nvCxnSpPr>
            <p:cNvPr id="45" name="직선 화살표 연결선 114">
              <a:extLst>
                <a:ext uri="{FF2B5EF4-FFF2-40B4-BE49-F238E27FC236}">
                  <a16:creationId xmlns:a16="http://schemas.microsoft.com/office/drawing/2014/main" id="{5CB1FD14-A8F7-4D17-8CB5-AD9894FFEC0F}"/>
                </a:ext>
              </a:extLst>
            </p:cNvPr>
            <p:cNvCxnSpPr/>
            <p:nvPr/>
          </p:nvCxnSpPr>
          <p:spPr bwMode="auto">
            <a:xfrm>
              <a:off x="8625596" y="3797614"/>
              <a:ext cx="2857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45F2578-A74F-4BEE-8FFA-53442FD7AF91}"/>
                </a:ext>
              </a:extLst>
            </p:cNvPr>
            <p:cNvSpPr txBox="1"/>
            <p:nvPr/>
          </p:nvSpPr>
          <p:spPr>
            <a:xfrm>
              <a:off x="6972106" y="3065403"/>
              <a:ext cx="1197764" cy="55399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500" b="1" dirty="0">
                  <a:latin typeface="Arial Narrow" panose="020B0606020202030204" pitchFamily="34" charset="0"/>
                </a:rPr>
                <a:t>LO multiplier </a:t>
              </a:r>
            </a:p>
            <a:p>
              <a:pPr algn="ctr"/>
              <a:r>
                <a:rPr lang="en-US" sz="1500" b="1" dirty="0">
                  <a:latin typeface="Arial Narrow" panose="020B0606020202030204" pitchFamily="34" charset="0"/>
                </a:rPr>
                <a:t>chain</a:t>
              </a:r>
            </a:p>
          </p:txBody>
        </p:sp>
        <p:sp>
          <p:nvSpPr>
            <p:cNvPr id="47" name="이등변 삼각형 117">
              <a:extLst>
                <a:ext uri="{FF2B5EF4-FFF2-40B4-BE49-F238E27FC236}">
                  <a16:creationId xmlns:a16="http://schemas.microsoft.com/office/drawing/2014/main" id="{98064CAB-4375-4E92-9E42-775ACDAD392D}"/>
                </a:ext>
              </a:extLst>
            </p:cNvPr>
            <p:cNvSpPr/>
            <p:nvPr/>
          </p:nvSpPr>
          <p:spPr bwMode="auto">
            <a:xfrm rot="5400000">
              <a:off x="9385135" y="3913076"/>
              <a:ext cx="290454" cy="235367"/>
            </a:xfrm>
            <a:prstGeom prst="triangl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685800" eaLnBrk="0" latinLnBrk="0" hangingPunct="0">
                <a:spcBef>
                  <a:spcPct val="50000"/>
                </a:spcBef>
                <a:buClr>
                  <a:schemeClr val="tx2"/>
                </a:buClr>
              </a:pPr>
              <a:endParaRPr lang="en-US" sz="1300" b="1">
                <a:latin typeface="Arial Narrow" panose="020B060602020203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575B33F-69C7-443C-AB80-7A83F6717169}"/>
              </a:ext>
            </a:extLst>
          </p:cNvPr>
          <p:cNvSpPr txBox="1"/>
          <p:nvPr/>
        </p:nvSpPr>
        <p:spPr>
          <a:xfrm>
            <a:off x="1604202" y="1690688"/>
            <a:ext cx="297510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/>
              <a:t>200 GHz direct-conversion RX</a:t>
            </a:r>
            <a:endParaRPr lang="ko-KR" altLang="en-US" b="1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765803F-0C7A-4546-ADD5-4385CC681AA1}"/>
              </a:ext>
            </a:extLst>
          </p:cNvPr>
          <p:cNvSpPr/>
          <p:nvPr/>
        </p:nvSpPr>
        <p:spPr>
          <a:xfrm>
            <a:off x="4064824" y="2597699"/>
            <a:ext cx="757256" cy="512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0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646"/>
            <a:ext cx="10515600" cy="1325563"/>
          </a:xfrm>
        </p:spPr>
        <p:txBody>
          <a:bodyPr/>
          <a:lstStyle/>
          <a:p>
            <a:r>
              <a:rPr lang="en-US" dirty="0"/>
              <a:t>Measured Rx NF and Conversion Gain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17</a:t>
            </a:fld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E60A3B-B90E-48F1-93BD-8CD4EC2EFD42}"/>
              </a:ext>
            </a:extLst>
          </p:cNvPr>
          <p:cNvCxnSpPr>
            <a:cxnSpLocks/>
          </p:cNvCxnSpPr>
          <p:nvPr/>
        </p:nvCxnSpPr>
        <p:spPr>
          <a:xfrm>
            <a:off x="6096000" y="1430079"/>
            <a:ext cx="0" cy="48901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331E1B3-C6B4-4842-B088-493200771821}"/>
              </a:ext>
            </a:extLst>
          </p:cNvPr>
          <p:cNvGrpSpPr/>
          <p:nvPr/>
        </p:nvGrpSpPr>
        <p:grpSpPr>
          <a:xfrm>
            <a:off x="371834" y="1430079"/>
            <a:ext cx="5551934" cy="723592"/>
            <a:chOff x="6134405" y="1422977"/>
            <a:chExt cx="5551934" cy="668873"/>
          </a:xfrm>
        </p:grpSpPr>
        <p:sp>
          <p:nvSpPr>
            <p:cNvPr id="28" name="Line 12">
              <a:extLst>
                <a:ext uri="{FF2B5EF4-FFF2-40B4-BE49-F238E27FC236}">
                  <a16:creationId xmlns:a16="http://schemas.microsoft.com/office/drawing/2014/main" id="{6DD03C42-CB82-4E22-AC12-420394D052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3639" y="1619851"/>
              <a:ext cx="2878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1200"/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939429A8-2046-4EDA-8D71-EA19D2C58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405" y="1432397"/>
              <a:ext cx="2231228" cy="352988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/>
            <a:p>
              <a:pPr algn="ctr" eaLnBrk="0" hangingPunct="0"/>
              <a:r>
                <a:rPr lang="en-US" alt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Hot/Cold noise source</a:t>
              </a:r>
            </a:p>
          </p:txBody>
        </p:sp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90DCC537-251D-49AF-861B-F51466CA1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0879" y="1422977"/>
              <a:ext cx="729694" cy="369333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/>
            <a:p>
              <a:pPr algn="ctr" eaLnBrk="0" hangingPunct="0"/>
              <a:r>
                <a:rPr lang="en-US" altLang="en-US" sz="1400" b="1" dirty="0">
                  <a:solidFill>
                    <a:srgbClr val="0033CC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RX-IC</a:t>
              </a:r>
            </a:p>
          </p:txBody>
        </p:sp>
        <p:sp>
          <p:nvSpPr>
            <p:cNvPr id="31" name="Line 12">
              <a:extLst>
                <a:ext uri="{FF2B5EF4-FFF2-40B4-BE49-F238E27FC236}">
                  <a16:creationId xmlns:a16="http://schemas.microsoft.com/office/drawing/2014/main" id="{871D4D51-1A9C-4C22-BF76-B32423DCE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29975" y="1611462"/>
              <a:ext cx="2878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120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A403913D-1970-4004-B131-4FABD1B70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7814" y="1439756"/>
              <a:ext cx="1036932" cy="369332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/>
            <a:p>
              <a:pPr algn="ctr" eaLnBrk="0" hangingPunct="0"/>
              <a:r>
                <a:rPr lang="en-US" alt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BB LNA</a:t>
              </a:r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7A7B679D-4CA5-4386-A483-5D0ACEFB2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5211" y="1439756"/>
              <a:ext cx="641128" cy="36512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/>
            <a:p>
              <a:pPr algn="ctr" eaLnBrk="0" hangingPunct="0"/>
              <a:r>
                <a:rPr lang="en-US" alt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SA</a:t>
              </a:r>
            </a:p>
          </p:txBody>
        </p:sp>
        <p:sp>
          <p:nvSpPr>
            <p:cNvPr id="34" name="Line 12">
              <a:extLst>
                <a:ext uri="{FF2B5EF4-FFF2-40B4-BE49-F238E27FC236}">
                  <a16:creationId xmlns:a16="http://schemas.microsoft.com/office/drawing/2014/main" id="{069A0F2E-7B24-4F1E-9968-CE4AC586E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54749" y="1636629"/>
              <a:ext cx="2878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1200"/>
            </a:p>
          </p:txBody>
        </p:sp>
        <p:sp>
          <p:nvSpPr>
            <p:cNvPr id="35" name="Text Box 11">
              <a:extLst>
                <a:ext uri="{FF2B5EF4-FFF2-40B4-BE49-F238E27FC236}">
                  <a16:creationId xmlns:a16="http://schemas.microsoft.com/office/drawing/2014/main" id="{ABF3E1BF-01D5-4760-BAA4-D7FD3278A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7244" y="1784073"/>
              <a:ext cx="14013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VDI-WR5.1-NS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F44739-C37C-4C5B-AB56-EED1D2E6B0FB}"/>
              </a:ext>
            </a:extLst>
          </p:cNvPr>
          <p:cNvGrpSpPr/>
          <p:nvPr/>
        </p:nvGrpSpPr>
        <p:grpSpPr>
          <a:xfrm>
            <a:off x="890069" y="2094780"/>
            <a:ext cx="4056477" cy="2941086"/>
            <a:chOff x="6439920" y="2445493"/>
            <a:chExt cx="4056477" cy="2941086"/>
          </a:xfrm>
        </p:grpSpPr>
        <p:graphicFrame>
          <p:nvGraphicFramePr>
            <p:cNvPr id="37" name="Object 2">
              <a:extLst>
                <a:ext uri="{FF2B5EF4-FFF2-40B4-BE49-F238E27FC236}">
                  <a16:creationId xmlns:a16="http://schemas.microsoft.com/office/drawing/2014/main" id="{315ECD3D-5D3C-480C-A261-DE26DC3910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306868"/>
                </p:ext>
              </p:extLst>
            </p:nvPr>
          </p:nvGraphicFramePr>
          <p:xfrm>
            <a:off x="6439920" y="2445493"/>
            <a:ext cx="4056477" cy="29410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0" name="KGPlot" r:id="rId3" imgW="4711680" imgH="3416040" progId="KGraph_Plot">
                    <p:embed/>
                  </p:oleObj>
                </mc:Choice>
                <mc:Fallback>
                  <p:oleObj name="KGPlot" r:id="rId3" imgW="4711680" imgH="3416040" progId="KGraph_Plot">
                    <p:embed/>
                    <p:pic>
                      <p:nvPicPr>
                        <p:cNvPr id="24" name="Object 2">
                          <a:extLst>
                            <a:ext uri="{FF2B5EF4-FFF2-40B4-BE49-F238E27FC236}">
                              <a16:creationId xmlns:a16="http://schemas.microsoft.com/office/drawing/2014/main" id="{A88E8253-2683-4AE5-90BD-AD1661B68CA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439920" y="2445493"/>
                          <a:ext cx="4056477" cy="29410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98665F6-DBAF-4C66-B4EE-863E8C9584E6}"/>
                </a:ext>
              </a:extLst>
            </p:cNvPr>
            <p:cNvSpPr txBox="1"/>
            <p:nvPr/>
          </p:nvSpPr>
          <p:spPr>
            <a:xfrm>
              <a:off x="8085519" y="2681389"/>
              <a:ext cx="1381755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Noise Figure</a:t>
              </a:r>
              <a:endParaRPr lang="ko-KR" altLang="en-US" b="1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71E089D-2DF0-401B-857F-A8C32EAD9824}"/>
              </a:ext>
            </a:extLst>
          </p:cNvPr>
          <p:cNvGrpSpPr/>
          <p:nvPr/>
        </p:nvGrpSpPr>
        <p:grpSpPr>
          <a:xfrm>
            <a:off x="6670849" y="1448231"/>
            <a:ext cx="4381332" cy="3367855"/>
            <a:chOff x="781828" y="1500473"/>
            <a:chExt cx="4381332" cy="3367855"/>
          </a:xfrm>
        </p:grpSpPr>
        <p:graphicFrame>
          <p:nvGraphicFramePr>
            <p:cNvPr id="40" name="Object 5">
              <a:extLst>
                <a:ext uri="{FF2B5EF4-FFF2-40B4-BE49-F238E27FC236}">
                  <a16:creationId xmlns:a16="http://schemas.microsoft.com/office/drawing/2014/main" id="{2C512339-B28F-4375-964A-0821944A82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4547392"/>
                </p:ext>
              </p:extLst>
            </p:nvPr>
          </p:nvGraphicFramePr>
          <p:xfrm>
            <a:off x="781828" y="1822539"/>
            <a:ext cx="4381332" cy="30457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1" name="KGPlot" r:id="rId5" imgW="4698720" imgH="3289320" progId="KGraph_Plot">
                    <p:embed/>
                  </p:oleObj>
                </mc:Choice>
                <mc:Fallback>
                  <p:oleObj name="KGPlot" r:id="rId5" imgW="4698720" imgH="3289320" progId="KGraph_Plot">
                    <p:embed/>
                    <p:pic>
                      <p:nvPicPr>
                        <p:cNvPr id="128" name="Object 5">
                          <a:extLst>
                            <a:ext uri="{FF2B5EF4-FFF2-40B4-BE49-F238E27FC236}">
                              <a16:creationId xmlns:a16="http://schemas.microsoft.com/office/drawing/2014/main" id="{CB55D23F-F6B3-4006-B6A1-CC90B9C3CCC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828" y="1822539"/>
                          <a:ext cx="4381332" cy="304578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9BE1C14-1391-403B-B849-6AE47115C9A7}"/>
                </a:ext>
              </a:extLst>
            </p:cNvPr>
            <p:cNvSpPr txBox="1"/>
            <p:nvPr/>
          </p:nvSpPr>
          <p:spPr>
            <a:xfrm>
              <a:off x="1781535" y="1500473"/>
              <a:ext cx="279977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Conversion Gain @ fixed </a:t>
              </a:r>
              <a:r>
                <a:rPr lang="en-US" altLang="ko-KR" b="1" dirty="0" err="1"/>
                <a:t>f</a:t>
              </a:r>
              <a:r>
                <a:rPr lang="en-US" altLang="ko-KR" b="1" baseline="-25000" dirty="0" err="1"/>
                <a:t>LO</a:t>
              </a:r>
              <a:endParaRPr lang="ko-KR" altLang="en-US" b="1" baseline="-25000" dirty="0"/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D0A9E13F-FC20-4849-929A-4F0A89442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025" y="4919713"/>
            <a:ext cx="4664979" cy="604605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Peak conversion gain = 22 dB</a:t>
            </a:r>
          </a:p>
        </p:txBody>
      </p:sp>
      <p:graphicFrame>
        <p:nvGraphicFramePr>
          <p:cNvPr id="43" name="표 17">
            <a:extLst>
              <a:ext uri="{FF2B5EF4-FFF2-40B4-BE49-F238E27FC236}">
                <a16:creationId xmlns:a16="http://schemas.microsoft.com/office/drawing/2014/main" id="{D9C16860-56CD-4369-9DDA-49283701B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523699"/>
              </p:ext>
            </p:extLst>
          </p:nvPr>
        </p:nvGraphicFramePr>
        <p:xfrm>
          <a:off x="1609321" y="5035866"/>
          <a:ext cx="3197570" cy="1341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9871">
                  <a:extLst>
                    <a:ext uri="{9D8B030D-6E8A-4147-A177-3AD203B41FA5}">
                      <a16:colId xmlns:a16="http://schemas.microsoft.com/office/drawing/2014/main" val="373979255"/>
                    </a:ext>
                  </a:extLst>
                </a:gridCol>
                <a:gridCol w="1117699">
                  <a:extLst>
                    <a:ext uri="{9D8B030D-6E8A-4147-A177-3AD203B41FA5}">
                      <a16:colId xmlns:a16="http://schemas.microsoft.com/office/drawing/2014/main" val="2739359439"/>
                    </a:ext>
                  </a:extLst>
                </a:gridCol>
              </a:tblGrid>
              <a:tr h="1950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</a:rPr>
                        <a:t>CASCADE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498032"/>
                  </a:ext>
                </a:extLst>
              </a:tr>
              <a:tr h="3007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 um 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6.7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515185"/>
                  </a:ext>
                </a:extLst>
              </a:tr>
              <a:tr h="3007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1-stage 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7.5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01528"/>
                  </a:ext>
                </a:extLst>
              </a:tr>
              <a:tr h="1851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NF of 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8.5-8.8 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244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923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Performance Comparison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323436-7FB4-4605-9EBC-0C6B2A81E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3832083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191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8385" y="6356350"/>
            <a:ext cx="70824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EuMIC09-1 High Performance LNAs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5476" y="6356350"/>
            <a:ext cx="78832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F05D9CB-B57E-4200-801D-A8AF68C37F01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11EEE03-2B39-490D-B789-D9A851E20D76}"/>
              </a:ext>
            </a:extLst>
          </p:cNvPr>
          <p:cNvSpPr txBox="1">
            <a:spLocks/>
          </p:cNvSpPr>
          <p:nvPr/>
        </p:nvSpPr>
        <p:spPr>
          <a:xfrm>
            <a:off x="838200" y="5254170"/>
            <a:ext cx="10515600" cy="537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This work shows record </a:t>
            </a:r>
            <a:r>
              <a:rPr lang="en-US" sz="2400" dirty="0">
                <a:solidFill>
                  <a:srgbClr val="0000C6"/>
                </a:solidFill>
              </a:rPr>
              <a:t>Noise Figure </a:t>
            </a:r>
            <a:r>
              <a:rPr lang="en-US" sz="2400" dirty="0"/>
              <a:t>in </a:t>
            </a:r>
            <a:r>
              <a:rPr lang="en-US" sz="2400" dirty="0">
                <a:solidFill>
                  <a:srgbClr val="0000C6"/>
                </a:solidFill>
              </a:rPr>
              <a:t>HBT</a:t>
            </a:r>
            <a:r>
              <a:rPr lang="en-US" sz="2400" dirty="0"/>
              <a:t> technology. </a:t>
            </a:r>
          </a:p>
        </p:txBody>
      </p:sp>
    </p:spTree>
    <p:extLst>
      <p:ext uri="{BB962C8B-B14F-4D97-AF65-F5344CB8AC3E}">
        <p14:creationId xmlns:p14="http://schemas.microsoft.com/office/powerpoint/2010/main" val="299303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6459B-9DA9-4ED8-A474-FFFEFF913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work was supported by </a:t>
            </a:r>
            <a:r>
              <a:rPr lang="en-US" dirty="0" err="1"/>
              <a:t>ComSenTer</a:t>
            </a:r>
            <a:r>
              <a:rPr lang="en-US" dirty="0"/>
              <a:t>, a JUMP program sponsored by the Semiconductor Research Corporation. </a:t>
            </a:r>
          </a:p>
          <a:p>
            <a:endParaRPr lang="en-US" dirty="0"/>
          </a:p>
          <a:p>
            <a:r>
              <a:rPr lang="en-US" dirty="0"/>
              <a:t>The authors thank Teledyne Scientific &amp; Imaging for the IC fabrication.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72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6459B-9DA9-4ED8-A474-FFFEFF913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1547" cy="31574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Motivation</a:t>
            </a:r>
          </a:p>
          <a:p>
            <a:r>
              <a:rPr lang="en-US" dirty="0"/>
              <a:t>Amplifier design</a:t>
            </a:r>
          </a:p>
          <a:p>
            <a:pPr marL="457200" lvl="1" indent="0">
              <a:buNone/>
            </a:pPr>
            <a:r>
              <a:rPr lang="en-US" sz="2800" dirty="0"/>
              <a:t>- Noise measure technique</a:t>
            </a:r>
          </a:p>
          <a:p>
            <a:pPr marL="457200" lvl="1" indent="0">
              <a:buNone/>
            </a:pPr>
            <a:r>
              <a:rPr lang="en-US" sz="2800" dirty="0"/>
              <a:t>- Low-loss input matching</a:t>
            </a:r>
            <a:endParaRPr lang="en-US" dirty="0"/>
          </a:p>
          <a:p>
            <a:r>
              <a:rPr lang="en-US" dirty="0"/>
              <a:t>Measurement results </a:t>
            </a:r>
          </a:p>
          <a:p>
            <a:r>
              <a:rPr lang="en-US" dirty="0"/>
              <a:t>Application of the amplifier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347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Thank You!</a:t>
            </a:r>
            <a:endParaRPr lang="en-GB" sz="54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040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6459B-9DA9-4ED8-A474-FFFEFF913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73" y="1690688"/>
            <a:ext cx="10856053" cy="46656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>
              <a:spcBef>
                <a:spcPts val="600"/>
              </a:spcBef>
            </a:pPr>
            <a:r>
              <a:rPr lang="en-GB" sz="4800" dirty="0"/>
              <a:t>[1]	M.  J.  W.  Rodwell et al., “100-340GHz Systems: Transistors and Applications,” in Proc. IEEE IEDM, 2018, pp. 14.3.1-14.3.4</a:t>
            </a:r>
          </a:p>
          <a:p>
            <a:pPr>
              <a:spcBef>
                <a:spcPts val="600"/>
              </a:spcBef>
            </a:pPr>
            <a:r>
              <a:rPr lang="en-GB" sz="4800" dirty="0"/>
              <a:t>[2]	Y. Zhao, E. </a:t>
            </a:r>
            <a:r>
              <a:rPr lang="en-GB" sz="4800" dirty="0" err="1"/>
              <a:t>Ojefors</a:t>
            </a:r>
            <a:r>
              <a:rPr lang="en-GB" sz="4800" dirty="0"/>
              <a:t>, K. </a:t>
            </a:r>
            <a:r>
              <a:rPr lang="en-GB" sz="4800" dirty="0" err="1"/>
              <a:t>Aufinger</a:t>
            </a:r>
            <a:r>
              <a:rPr lang="en-GB" sz="4800" dirty="0"/>
              <a:t>, T. F. Meister and U. R. Pfeiffer, "A 160-GHz Subharmonic Transmitter and Receiver Chipset in an </a:t>
            </a:r>
            <a:r>
              <a:rPr lang="en-GB" sz="4800" dirty="0" err="1"/>
              <a:t>SiGe</a:t>
            </a:r>
            <a:r>
              <a:rPr lang="en-GB" sz="4800" dirty="0"/>
              <a:t> HBT Technology," in IEEE 	Transactions on Microwave Theory and Techniques, vol. 60, no. 10, pp. 3286-3299, Oct. 2012.</a:t>
            </a:r>
          </a:p>
          <a:p>
            <a:pPr>
              <a:spcBef>
                <a:spcPts val="600"/>
              </a:spcBef>
            </a:pPr>
            <a:r>
              <a:rPr lang="en-GB" sz="4800" dirty="0"/>
              <a:t>[3]	G. Moschetti et al., "A 183 GHz Metamorphic HEMT Low-Noise Amplifier With 3.5 dB Noise Figure," in IEEE Microwave and Wireless Components Letters, vol. 	25, no. 9, pp. 618-620, Sept. 2015.</a:t>
            </a:r>
          </a:p>
          <a:p>
            <a:pPr>
              <a:spcBef>
                <a:spcPts val="600"/>
              </a:spcBef>
            </a:pPr>
            <a:r>
              <a:rPr lang="en-GB" sz="4800" dirty="0"/>
              <a:t>[4]	A. </a:t>
            </a:r>
            <a:r>
              <a:rPr lang="en-GB" sz="4800" dirty="0" err="1"/>
              <a:t>Tessmann</a:t>
            </a:r>
            <a:r>
              <a:rPr lang="en-GB" sz="4800" dirty="0"/>
              <a:t>, A. </a:t>
            </a:r>
            <a:r>
              <a:rPr lang="en-GB" sz="4800" dirty="0" err="1"/>
              <a:t>Leuther</a:t>
            </a:r>
            <a:r>
              <a:rPr lang="en-GB" sz="4800" dirty="0"/>
              <a:t>, H. </a:t>
            </a:r>
            <a:r>
              <a:rPr lang="en-GB" sz="4800" dirty="0" err="1"/>
              <a:t>Massler</a:t>
            </a:r>
            <a:r>
              <a:rPr lang="en-GB" sz="4800" dirty="0"/>
              <a:t>, M. </a:t>
            </a:r>
            <a:r>
              <a:rPr lang="en-GB" sz="4800" dirty="0" err="1"/>
              <a:t>Kuri</a:t>
            </a:r>
            <a:r>
              <a:rPr lang="en-GB" sz="4800" dirty="0"/>
              <a:t> and R. Loesch, "A Metamorphic 220-320 GHz HEMT Amplifier MMIC," 2008 IEEE Compound Semiconductor 	Integrated Circuits Symposium, Monterey, CA, USA, 2008, pp. 1-4.</a:t>
            </a:r>
          </a:p>
          <a:p>
            <a:pPr>
              <a:spcBef>
                <a:spcPts val="600"/>
              </a:spcBef>
            </a:pPr>
            <a:r>
              <a:rPr lang="en-GB" sz="4800" dirty="0"/>
              <a:t>[5]	Z. Wang, P. Chiang, P. Nazari, C. Wang, Z. Chen and P. </a:t>
            </a:r>
            <a:r>
              <a:rPr lang="en-GB" sz="4800" dirty="0" err="1"/>
              <a:t>Heydari</a:t>
            </a:r>
            <a:r>
              <a:rPr lang="en-GB" sz="4800" dirty="0"/>
              <a:t>, "A CMOS 210-GHz Fundamental Transceiver With OOK Modulation," in IEEE Journal of Solid-	State Circuits, vol. 49, no. 3, pp. 564-580, March 2014.</a:t>
            </a:r>
          </a:p>
          <a:p>
            <a:pPr>
              <a:spcBef>
                <a:spcPts val="600"/>
              </a:spcBef>
            </a:pPr>
            <a:r>
              <a:rPr lang="en-GB" sz="4800" dirty="0"/>
              <a:t>[6]	E. </a:t>
            </a:r>
            <a:r>
              <a:rPr lang="en-GB" sz="4800" dirty="0" err="1"/>
              <a:t>Ojefors</a:t>
            </a:r>
            <a:r>
              <a:rPr lang="en-GB" sz="4800" dirty="0"/>
              <a:t>, B. Heinemann and U. R. Pfeiffer, "Subharmonic 220- and 320-GHz </a:t>
            </a:r>
            <a:r>
              <a:rPr lang="en-GB" sz="4800" dirty="0" err="1"/>
              <a:t>SiGe</a:t>
            </a:r>
            <a:r>
              <a:rPr lang="en-GB" sz="4800" dirty="0"/>
              <a:t> HBT Receiver Front-Ends," in IEEE Transactions on Microwave Theory and 	Techniques, vol. 60, no. 5, pp. 1397-1404, May 2012.</a:t>
            </a:r>
          </a:p>
          <a:p>
            <a:pPr>
              <a:spcBef>
                <a:spcPts val="600"/>
              </a:spcBef>
            </a:pPr>
            <a:r>
              <a:rPr lang="en-GB" sz="4800" dirty="0"/>
              <a:t>[7]	K. Eriksson, S. E. Gunnarsson, V. </a:t>
            </a:r>
            <a:r>
              <a:rPr lang="en-GB" sz="4800" dirty="0" err="1"/>
              <a:t>Vassilev</a:t>
            </a:r>
            <a:r>
              <a:rPr lang="en-GB" sz="4800" dirty="0"/>
              <a:t> and H. </a:t>
            </a:r>
            <a:r>
              <a:rPr lang="en-GB" sz="4800" dirty="0" err="1"/>
              <a:t>Zirath</a:t>
            </a:r>
            <a:r>
              <a:rPr lang="en-GB" sz="4800" dirty="0"/>
              <a:t>, "Design and Characterization of  HH-Band (220–325 ~~GHz) Amplifiers in a 250-nm </a:t>
            </a:r>
            <a:r>
              <a:rPr lang="en-GB" sz="4800" dirty="0" err="1"/>
              <a:t>InP</a:t>
            </a:r>
            <a:r>
              <a:rPr lang="en-GB" sz="4800" dirty="0"/>
              <a:t> DHBT 	Technology," in IEEE Transactions on Terahertz Science and Technology, vol. 4, no. 1, pp. 56-64, Jan. 2014.</a:t>
            </a:r>
          </a:p>
          <a:p>
            <a:pPr>
              <a:spcBef>
                <a:spcPts val="600"/>
              </a:spcBef>
            </a:pPr>
            <a:r>
              <a:rPr lang="en-GB" sz="4800" dirty="0"/>
              <a:t>[8]	J. Hacker et al., "THz MMICs based on </a:t>
            </a:r>
            <a:r>
              <a:rPr lang="en-GB" sz="4800" dirty="0" err="1"/>
              <a:t>InP</a:t>
            </a:r>
            <a:r>
              <a:rPr lang="en-GB" sz="4800" dirty="0"/>
              <a:t> HBT Technology," 2010 IEEE MTT-S International Microwave Symposium, Anaheim, CA, USA, 2010, pp. 1126-1129.</a:t>
            </a:r>
          </a:p>
          <a:p>
            <a:pPr>
              <a:spcBef>
                <a:spcPts val="600"/>
              </a:spcBef>
            </a:pPr>
            <a:r>
              <a:rPr lang="en-GB" sz="4800" dirty="0"/>
              <a:t>[9]	M. </a:t>
            </a:r>
            <a:r>
              <a:rPr lang="en-GB" sz="4800" dirty="0" err="1"/>
              <a:t>Urteaga</a:t>
            </a:r>
            <a:r>
              <a:rPr lang="en-GB" sz="4800" dirty="0"/>
              <a:t>, Z. Griffith, M. </a:t>
            </a:r>
            <a:r>
              <a:rPr lang="en-GB" sz="4800" dirty="0" err="1"/>
              <a:t>Seo</a:t>
            </a:r>
            <a:r>
              <a:rPr lang="en-GB" sz="4800" dirty="0"/>
              <a:t>, J. Hacker, M. Rodwell, “</a:t>
            </a:r>
            <a:r>
              <a:rPr lang="en-GB" sz="4800" dirty="0" err="1"/>
              <a:t>InP</a:t>
            </a:r>
            <a:r>
              <a:rPr lang="en-GB" sz="4800" dirty="0"/>
              <a:t> HBT Technologies for THz Integrated Circuits”, Proceedings of the IEEE, Vol. 105, No. 6, pp 1051-	1067 June 2017.</a:t>
            </a:r>
          </a:p>
          <a:p>
            <a:pPr>
              <a:spcBef>
                <a:spcPts val="600"/>
              </a:spcBef>
            </a:pPr>
            <a:r>
              <a:rPr lang="en-GB" sz="4800" dirty="0"/>
              <a:t>[10]	H. A. Haus and R. B. Adler, "Optimum Noise Performance of Linear Amplifiers," in Proceedings of the IRE, vol. 46, no. 8, pp. 1517-1533, Aug. 1958.</a:t>
            </a:r>
          </a:p>
          <a:p>
            <a:pPr>
              <a:spcBef>
                <a:spcPts val="600"/>
              </a:spcBef>
            </a:pPr>
            <a:r>
              <a:rPr lang="en-GB" sz="4800" dirty="0"/>
              <a:t>[11]	A. </a:t>
            </a:r>
            <a:r>
              <a:rPr lang="en-GB" sz="4800" dirty="0" err="1"/>
              <a:t>Singhakowinta</a:t>
            </a:r>
            <a:r>
              <a:rPr lang="en-GB" sz="4800" dirty="0"/>
              <a:t> &amp; A. R. Boothroyd, "Gain Capability of Two-port Amplifiers", International Journal of Electronics, Volume 21, Issue 6, 1966, pages 549-560.</a:t>
            </a:r>
          </a:p>
          <a:p>
            <a:pPr>
              <a:spcBef>
                <a:spcPts val="600"/>
              </a:spcBef>
            </a:pPr>
            <a:r>
              <a:rPr lang="en-GB" sz="4800" dirty="0"/>
              <a:t>[12]	H. Fukui, "Available Power Gain, Noise Figure, and Noise Measure of Two-Ports and Their Graphical Representations," in IEEE Transactions on Circuit Theory, 	vol. 13, no. 2, pp. 137-142, June 1966.</a:t>
            </a:r>
          </a:p>
          <a:p>
            <a:pPr>
              <a:spcBef>
                <a:spcPts val="600"/>
              </a:spcBef>
            </a:pPr>
            <a:r>
              <a:rPr lang="en-GB" sz="4800" dirty="0"/>
              <a:t>[13]	A. S. H. Ahmed, U. </a:t>
            </a:r>
            <a:r>
              <a:rPr lang="en-GB" sz="4800" dirty="0" err="1"/>
              <a:t>Soylu</a:t>
            </a:r>
            <a:r>
              <a:rPr lang="en-GB" sz="4800" dirty="0"/>
              <a:t>, M. </a:t>
            </a:r>
            <a:r>
              <a:rPr lang="en-GB" sz="4800" dirty="0" err="1"/>
              <a:t>Seo</a:t>
            </a:r>
            <a:r>
              <a:rPr lang="en-GB" sz="4800" dirty="0"/>
              <a:t>, M. </a:t>
            </a:r>
            <a:r>
              <a:rPr lang="en-GB" sz="4800" dirty="0" err="1"/>
              <a:t>Urteaga</a:t>
            </a:r>
            <a:r>
              <a:rPr lang="en-GB" sz="4800" dirty="0"/>
              <a:t>, J. F. Buckwalter and M. J. W. Rodwell., " A 190-210GHz Power Amplifier with 17.7-18.5dBm Output Power and 	6.9-8.5% PAE.," in press, Proc. IMS2021.</a:t>
            </a:r>
          </a:p>
          <a:p>
            <a:pPr>
              <a:spcBef>
                <a:spcPts val="600"/>
              </a:spcBef>
            </a:pPr>
            <a:r>
              <a:rPr lang="en-GB" sz="4800" dirty="0"/>
              <a:t>[14]	M. </a:t>
            </a:r>
            <a:r>
              <a:rPr lang="en-GB" sz="4800" dirty="0" err="1"/>
              <a:t>Seo</a:t>
            </a:r>
            <a:r>
              <a:rPr lang="en-GB" sz="4800" dirty="0"/>
              <a:t>, A. S. H. Ahmed, U. </a:t>
            </a:r>
            <a:r>
              <a:rPr lang="en-GB" sz="4800" dirty="0" err="1"/>
              <a:t>Soylu</a:t>
            </a:r>
            <a:r>
              <a:rPr lang="en-GB" sz="4800" dirty="0"/>
              <a:t>, A. Farid, Y. Na and M. Rodwell, "A 200 GHz </a:t>
            </a:r>
            <a:r>
              <a:rPr lang="en-GB" sz="4800" dirty="0" err="1"/>
              <a:t>InP</a:t>
            </a:r>
            <a:r>
              <a:rPr lang="en-GB" sz="4800" dirty="0"/>
              <a:t> HBT Direct-Conversion LO-Phase-Shifted Transmitter/Receiver with 15 dBm 	Output Power," 2021 IEEE MTT-S International Microwave Symposium (IMS), 2021.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698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Setup: Noise Measurement (Pictures)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22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897380"/>
            <a:ext cx="1123188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57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Testing Setup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23</a:t>
            </a:fld>
            <a:endParaRPr lang="en-GB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52CCC2F-A29C-4C1F-9400-830A6A5290FB}"/>
              </a:ext>
            </a:extLst>
          </p:cNvPr>
          <p:cNvGrpSpPr/>
          <p:nvPr/>
        </p:nvGrpSpPr>
        <p:grpSpPr>
          <a:xfrm>
            <a:off x="797952" y="1637337"/>
            <a:ext cx="10596095" cy="1738312"/>
            <a:chOff x="757705" y="1393535"/>
            <a:chExt cx="10676590" cy="1766630"/>
          </a:xfrm>
        </p:grpSpPr>
        <p:sp>
          <p:nvSpPr>
            <p:cNvPr id="68" name="Rectangle 6">
              <a:extLst>
                <a:ext uri="{FF2B5EF4-FFF2-40B4-BE49-F238E27FC236}">
                  <a16:creationId xmlns:a16="http://schemas.microsoft.com/office/drawing/2014/main" id="{F28749DC-9B6A-4ADA-AFE7-BCD38A416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380" y="1832351"/>
              <a:ext cx="1128544" cy="444499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/>
            <a:p>
              <a:pPr algn="ctr" eaLnBrk="0" hangingPunct="0"/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16E3886-58DC-4EF2-8929-E5D4C9AD8F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3224" y="1691812"/>
              <a:ext cx="681034" cy="7266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">
              <a:extLst>
                <a:ext uri="{FF2B5EF4-FFF2-40B4-BE49-F238E27FC236}">
                  <a16:creationId xmlns:a16="http://schemas.microsoft.com/office/drawing/2014/main" id="{B93089A9-05B2-49C5-A22C-A932E7749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267" y="1832351"/>
              <a:ext cx="864311" cy="444499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0"/>
            <a:lstStyle/>
            <a:p>
              <a:pPr algn="ctr" eaLnBrk="0" hangingPunct="0"/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1" name="Oval 4">
              <a:extLst>
                <a:ext uri="{FF2B5EF4-FFF2-40B4-BE49-F238E27FC236}">
                  <a16:creationId xmlns:a16="http://schemas.microsoft.com/office/drawing/2014/main" id="{94F4C19A-0727-42F7-872C-FA46118AC31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634228" y="2127993"/>
              <a:ext cx="762000" cy="363545"/>
            </a:xfrm>
            <a:prstGeom prst="ellipse">
              <a:avLst/>
            </a:prstGeom>
            <a:noFill/>
            <a:ln w="28575" algn="ctr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200"/>
            </a:p>
          </p:txBody>
        </p:sp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C6518882-051E-429A-8A3F-3D8575FEE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9200" y="2054917"/>
              <a:ext cx="1157443" cy="258532"/>
            </a:xfrm>
            <a:custGeom>
              <a:avLst/>
              <a:gdLst>
                <a:gd name="T0" fmla="*/ 0 w 288"/>
                <a:gd name="T1" fmla="*/ 0 h 96"/>
                <a:gd name="T2" fmla="*/ 192 w 288"/>
                <a:gd name="T3" fmla="*/ 0 h 96"/>
                <a:gd name="T4" fmla="*/ 288 w 288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96">
                  <a:moveTo>
                    <a:pt x="0" y="0"/>
                  </a:moveTo>
                  <a:lnTo>
                    <a:pt x="192" y="0"/>
                  </a:lnTo>
                  <a:lnTo>
                    <a:pt x="288" y="9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1200"/>
            </a:p>
          </p:txBody>
        </p:sp>
        <p:sp>
          <p:nvSpPr>
            <p:cNvPr id="73" name="Text Box 10">
              <a:extLst>
                <a:ext uri="{FF2B5EF4-FFF2-40B4-BE49-F238E27FC236}">
                  <a16:creationId xmlns:a16="http://schemas.microsoft.com/office/drawing/2014/main" id="{24E729C6-F78D-4636-A06F-56EFDF0D3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903975" y="1700775"/>
              <a:ext cx="65755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 dirty="0">
                  <a:solidFill>
                    <a:srgbClr val="0033CC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RF in</a:t>
              </a:r>
            </a:p>
          </p:txBody>
        </p:sp>
        <p:sp>
          <p:nvSpPr>
            <p:cNvPr id="74" name="Text Box 11">
              <a:extLst>
                <a:ext uri="{FF2B5EF4-FFF2-40B4-BE49-F238E27FC236}">
                  <a16:creationId xmlns:a16="http://schemas.microsoft.com/office/drawing/2014/main" id="{DAADF4FA-F665-4C67-A1F0-4E13FFD93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620248" y="2513834"/>
              <a:ext cx="93326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b="1" dirty="0">
                  <a:solidFill>
                    <a:srgbClr val="0033CC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200 GHz</a:t>
              </a:r>
            </a:p>
            <a:p>
              <a:pPr algn="ctr" eaLnBrk="0" hangingPunct="0"/>
              <a:r>
                <a:rPr lang="en-US" altLang="en-US" b="1" dirty="0">
                  <a:solidFill>
                    <a:srgbClr val="0033CC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RX IC</a:t>
              </a:r>
            </a:p>
          </p:txBody>
        </p:sp>
        <p:sp>
          <p:nvSpPr>
            <p:cNvPr id="75" name="Text Box 25">
              <a:extLst>
                <a:ext uri="{FF2B5EF4-FFF2-40B4-BE49-F238E27FC236}">
                  <a16:creationId xmlns:a16="http://schemas.microsoft.com/office/drawing/2014/main" id="{AC4E15E2-17E8-4045-878A-D08517644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160998" y="1662370"/>
              <a:ext cx="8034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 dirty="0">
                  <a:solidFill>
                    <a:srgbClr val="0033CC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BB out</a:t>
              </a:r>
            </a:p>
          </p:txBody>
        </p:sp>
        <p:sp>
          <p:nvSpPr>
            <p:cNvPr id="76" name="Rectangle 28">
              <a:extLst>
                <a:ext uri="{FF2B5EF4-FFF2-40B4-BE49-F238E27FC236}">
                  <a16:creationId xmlns:a16="http://schemas.microsoft.com/office/drawing/2014/main" id="{95DCE7C1-D2AA-4996-8577-1479B77E5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095" y="1895240"/>
              <a:ext cx="657899" cy="30480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 dirty="0">
                  <a:sym typeface="Symbol" panose="05050102010706020507" pitchFamily="18" charset="2"/>
                </a:rPr>
                <a:t>8</a:t>
              </a:r>
            </a:p>
          </p:txBody>
        </p:sp>
        <p:grpSp>
          <p:nvGrpSpPr>
            <p:cNvPr id="77" name="Group 23">
              <a:extLst>
                <a:ext uri="{FF2B5EF4-FFF2-40B4-BE49-F238E27FC236}">
                  <a16:creationId xmlns:a16="http://schemas.microsoft.com/office/drawing/2014/main" id="{1FF5BF02-A09F-41BF-BA0D-ED63A8F5D3B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92970" y="1895240"/>
              <a:ext cx="304800" cy="304800"/>
              <a:chOff x="864" y="2016"/>
              <a:chExt cx="288" cy="288"/>
            </a:xfrm>
          </p:grpSpPr>
          <p:sp>
            <p:nvSpPr>
              <p:cNvPr id="117" name="Oval 24">
                <a:extLst>
                  <a:ext uri="{FF2B5EF4-FFF2-40B4-BE49-F238E27FC236}">
                    <a16:creationId xmlns:a16="http://schemas.microsoft.com/office/drawing/2014/main" id="{4F12BC8C-28E0-4CC8-9A01-475ABC57988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4" y="2016"/>
                <a:ext cx="288" cy="288"/>
              </a:xfrm>
              <a:prstGeom prst="ellips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18" name="Group 25">
                <a:extLst>
                  <a:ext uri="{FF2B5EF4-FFF2-40B4-BE49-F238E27FC236}">
                    <a16:creationId xmlns:a16="http://schemas.microsoft.com/office/drawing/2014/main" id="{5B37BAF1-FA56-4DDE-840B-F9793465356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637180">
                <a:off x="911" y="2105"/>
                <a:ext cx="194" cy="96"/>
                <a:chOff x="574" y="2737"/>
                <a:chExt cx="385" cy="183"/>
              </a:xfrm>
            </p:grpSpPr>
            <p:sp>
              <p:nvSpPr>
                <p:cNvPr id="119" name="Arc 26">
                  <a:extLst>
                    <a:ext uri="{FF2B5EF4-FFF2-40B4-BE49-F238E27FC236}">
                      <a16:creationId xmlns:a16="http://schemas.microsoft.com/office/drawing/2014/main" id="{4387E95F-483A-4BC1-9F5C-BF388342619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74" y="2737"/>
                  <a:ext cx="190" cy="96"/>
                </a:xfrm>
                <a:custGeom>
                  <a:avLst/>
                  <a:gdLst>
                    <a:gd name="G0" fmla="+- 21485 0 0"/>
                    <a:gd name="G1" fmla="+- 21600 0 0"/>
                    <a:gd name="G2" fmla="+- 21600 0 0"/>
                    <a:gd name="T0" fmla="*/ 0 w 43085"/>
                    <a:gd name="T1" fmla="*/ 19377 h 21600"/>
                    <a:gd name="T2" fmla="*/ 43085 w 43085"/>
                    <a:gd name="T3" fmla="*/ 21600 h 21600"/>
                    <a:gd name="T4" fmla="*/ 21485 w 43085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085" h="21600" fill="none" extrusionOk="0">
                      <a:moveTo>
                        <a:pt x="-1" y="19376"/>
                      </a:moveTo>
                      <a:cubicBezTo>
                        <a:pt x="1138" y="8367"/>
                        <a:pt x="10416" y="0"/>
                        <a:pt x="21485" y="0"/>
                      </a:cubicBezTo>
                      <a:cubicBezTo>
                        <a:pt x="33414" y="0"/>
                        <a:pt x="43085" y="9670"/>
                        <a:pt x="43085" y="21600"/>
                      </a:cubicBezTo>
                    </a:path>
                    <a:path w="43085" h="21600" stroke="0" extrusionOk="0">
                      <a:moveTo>
                        <a:pt x="-1" y="19376"/>
                      </a:moveTo>
                      <a:cubicBezTo>
                        <a:pt x="1138" y="8367"/>
                        <a:pt x="10416" y="0"/>
                        <a:pt x="21485" y="0"/>
                      </a:cubicBezTo>
                      <a:cubicBezTo>
                        <a:pt x="33414" y="0"/>
                        <a:pt x="43085" y="9670"/>
                        <a:pt x="43085" y="21600"/>
                      </a:cubicBezTo>
                      <a:lnTo>
                        <a:pt x="21485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Arc 27">
                  <a:extLst>
                    <a:ext uri="{FF2B5EF4-FFF2-40B4-BE49-F238E27FC236}">
                      <a16:creationId xmlns:a16="http://schemas.microsoft.com/office/drawing/2014/main" id="{753FD1C0-6EDE-4BAE-BFAD-F790B0A7401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768" y="2824"/>
                  <a:ext cx="191" cy="96"/>
                </a:xfrm>
                <a:custGeom>
                  <a:avLst/>
                  <a:gdLst>
                    <a:gd name="G0" fmla="+- 21485 0 0"/>
                    <a:gd name="G1" fmla="+- 21600 0 0"/>
                    <a:gd name="G2" fmla="+- 21600 0 0"/>
                    <a:gd name="T0" fmla="*/ 0 w 43085"/>
                    <a:gd name="T1" fmla="*/ 19377 h 21600"/>
                    <a:gd name="T2" fmla="*/ 43085 w 43085"/>
                    <a:gd name="T3" fmla="*/ 21600 h 21600"/>
                    <a:gd name="T4" fmla="*/ 21485 w 43085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085" h="21600" fill="none" extrusionOk="0">
                      <a:moveTo>
                        <a:pt x="-1" y="19376"/>
                      </a:moveTo>
                      <a:cubicBezTo>
                        <a:pt x="1138" y="8367"/>
                        <a:pt x="10416" y="0"/>
                        <a:pt x="21485" y="0"/>
                      </a:cubicBezTo>
                      <a:cubicBezTo>
                        <a:pt x="33414" y="0"/>
                        <a:pt x="43085" y="9670"/>
                        <a:pt x="43085" y="21600"/>
                      </a:cubicBezTo>
                    </a:path>
                    <a:path w="43085" h="21600" stroke="0" extrusionOk="0">
                      <a:moveTo>
                        <a:pt x="-1" y="19376"/>
                      </a:moveTo>
                      <a:cubicBezTo>
                        <a:pt x="1138" y="8367"/>
                        <a:pt x="10416" y="0"/>
                        <a:pt x="21485" y="0"/>
                      </a:cubicBezTo>
                      <a:cubicBezTo>
                        <a:pt x="33414" y="0"/>
                        <a:pt x="43085" y="9670"/>
                        <a:pt x="43085" y="21600"/>
                      </a:cubicBezTo>
                      <a:lnTo>
                        <a:pt x="21485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8" name="Line 12">
              <a:extLst>
                <a:ext uri="{FF2B5EF4-FFF2-40B4-BE49-F238E27FC236}">
                  <a16:creationId xmlns:a16="http://schemas.microsoft.com/office/drawing/2014/main" id="{D31CD07A-93FC-4480-B2F7-F8AA242950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0994" y="2047640"/>
              <a:ext cx="6862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1200"/>
            </a:p>
          </p:txBody>
        </p:sp>
        <p:sp>
          <p:nvSpPr>
            <p:cNvPr id="79" name="Line 12">
              <a:extLst>
                <a:ext uri="{FF2B5EF4-FFF2-40B4-BE49-F238E27FC236}">
                  <a16:creationId xmlns:a16="http://schemas.microsoft.com/office/drawing/2014/main" id="{B7FEA1A1-6352-44F4-B0E5-1AD2D6F526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769" y="2047640"/>
              <a:ext cx="6553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1200"/>
            </a:p>
          </p:txBody>
        </p:sp>
        <p:sp>
          <p:nvSpPr>
            <p:cNvPr id="80" name="Rectangle 26">
              <a:extLst>
                <a:ext uri="{FF2B5EF4-FFF2-40B4-BE49-F238E27FC236}">
                  <a16:creationId xmlns:a16="http://schemas.microsoft.com/office/drawing/2014/main" id="{306FDD5B-E884-4D41-9326-74268B9C6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029" y="2432511"/>
              <a:ext cx="1895266" cy="444498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altLang="en-US" b="1" dirty="0">
                  <a:solidFill>
                    <a:srgbClr val="000000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Spectrum analyzer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7093007-20D1-4D32-8993-90CAF4706905}"/>
                </a:ext>
              </a:extLst>
            </p:cNvPr>
            <p:cNvGrpSpPr/>
            <p:nvPr/>
          </p:nvGrpSpPr>
          <p:grpSpPr>
            <a:xfrm>
              <a:off x="3312485" y="1968838"/>
              <a:ext cx="937432" cy="239209"/>
              <a:chOff x="4697723" y="2191467"/>
              <a:chExt cx="1012989" cy="342062"/>
            </a:xfrm>
          </p:grpSpPr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AF16ABEC-3CCE-4724-8BA1-5F7BD8CCCD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7723" y="2191467"/>
                <a:ext cx="101298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997D045D-FCD9-40E2-BFBE-8D77BADF124A}"/>
                  </a:ext>
                </a:extLst>
              </p:cNvPr>
              <p:cNvSpPr/>
              <p:nvPr/>
            </p:nvSpPr>
            <p:spPr>
              <a:xfrm>
                <a:off x="4886507" y="2248143"/>
                <a:ext cx="698904" cy="285386"/>
              </a:xfrm>
              <a:custGeom>
                <a:avLst/>
                <a:gdLst>
                  <a:gd name="connsiteX0" fmla="*/ 0 w 698904"/>
                  <a:gd name="connsiteY0" fmla="*/ 0 h 285386"/>
                  <a:gd name="connsiteX1" fmla="*/ 506706 w 698904"/>
                  <a:gd name="connsiteY1" fmla="*/ 0 h 285386"/>
                  <a:gd name="connsiteX2" fmla="*/ 629014 w 698904"/>
                  <a:gd name="connsiteY2" fmla="*/ 58242 h 285386"/>
                  <a:gd name="connsiteX3" fmla="*/ 693080 w 698904"/>
                  <a:gd name="connsiteY3" fmla="*/ 157253 h 285386"/>
                  <a:gd name="connsiteX4" fmla="*/ 693080 w 698904"/>
                  <a:gd name="connsiteY4" fmla="*/ 221319 h 285386"/>
                  <a:gd name="connsiteX5" fmla="*/ 698904 w 698904"/>
                  <a:gd name="connsiteY5" fmla="*/ 285386 h 28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8904" h="285386">
                    <a:moveTo>
                      <a:pt x="0" y="0"/>
                    </a:moveTo>
                    <a:lnTo>
                      <a:pt x="506706" y="0"/>
                    </a:lnTo>
                    <a:lnTo>
                      <a:pt x="629014" y="58242"/>
                    </a:lnTo>
                    <a:lnTo>
                      <a:pt x="693080" y="157253"/>
                    </a:lnTo>
                    <a:lnTo>
                      <a:pt x="693080" y="221319"/>
                    </a:lnTo>
                    <a:lnTo>
                      <a:pt x="698904" y="2853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2" name="Text Box 11">
              <a:extLst>
                <a:ext uri="{FF2B5EF4-FFF2-40B4-BE49-F238E27FC236}">
                  <a16:creationId xmlns:a16="http://schemas.microsoft.com/office/drawing/2014/main" id="{6374B58F-42F9-467B-9363-22FDC4797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3000" y="1393535"/>
              <a:ext cx="143821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 dirty="0">
                  <a:solidFill>
                    <a:srgbClr val="000000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20 dB coupler</a:t>
              </a:r>
            </a:p>
          </p:txBody>
        </p:sp>
        <p:sp>
          <p:nvSpPr>
            <p:cNvPr id="83" name="Rectangle 26">
              <a:extLst>
                <a:ext uri="{FF2B5EF4-FFF2-40B4-BE49-F238E27FC236}">
                  <a16:creationId xmlns:a16="http://schemas.microsoft.com/office/drawing/2014/main" id="{E4DF1CE8-BDBB-4706-A8CD-A12502AF7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705" y="2392065"/>
              <a:ext cx="1908702" cy="444499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altLang="en-US" b="1" dirty="0">
                  <a:solidFill>
                    <a:srgbClr val="000000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Spectrum analyzer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ACA5C4A-AC71-4888-8C46-64ACDD8AB2C2}"/>
                </a:ext>
              </a:extLst>
            </p:cNvPr>
            <p:cNvGrpSpPr/>
            <p:nvPr/>
          </p:nvGrpSpPr>
          <p:grpSpPr>
            <a:xfrm>
              <a:off x="3286798" y="2480303"/>
              <a:ext cx="304800" cy="304800"/>
              <a:chOff x="8837105" y="2751405"/>
              <a:chExt cx="304800" cy="304800"/>
            </a:xfrm>
          </p:grpSpPr>
          <p:sp>
            <p:nvSpPr>
              <p:cNvPr id="111" name="Oval 24">
                <a:extLst>
                  <a:ext uri="{FF2B5EF4-FFF2-40B4-BE49-F238E27FC236}">
                    <a16:creationId xmlns:a16="http://schemas.microsoft.com/office/drawing/2014/main" id="{FA90B724-4E5C-4626-A527-F168B624F80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837105" y="2751405"/>
                <a:ext cx="304800" cy="304800"/>
              </a:xfrm>
              <a:prstGeom prst="ellips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CA7036AD-FE33-40D8-833F-A03B36203A91}"/>
                  </a:ext>
                </a:extLst>
              </p:cNvPr>
              <p:cNvGrpSpPr/>
              <p:nvPr/>
            </p:nvGrpSpPr>
            <p:grpSpPr>
              <a:xfrm>
                <a:off x="8908850" y="2826168"/>
                <a:ext cx="153620" cy="153620"/>
                <a:chOff x="8899565" y="3275380"/>
                <a:chExt cx="153620" cy="153620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24D80782-25CC-42C2-9F19-42478ABFFFFE}"/>
                    </a:ext>
                  </a:extLst>
                </p:cNvPr>
                <p:cNvCxnSpPr/>
                <p:nvPr/>
              </p:nvCxnSpPr>
              <p:spPr>
                <a:xfrm flipV="1">
                  <a:off x="8899565" y="3275380"/>
                  <a:ext cx="153620" cy="15362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B4E874B8-5894-4ACD-BDB5-87988FF211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8899565" y="3275380"/>
                  <a:ext cx="153620" cy="15362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973B222-6B8D-4751-A43A-26A09A584B01}"/>
                </a:ext>
              </a:extLst>
            </p:cNvPr>
            <p:cNvSpPr/>
            <p:nvPr/>
          </p:nvSpPr>
          <p:spPr>
            <a:xfrm flipH="1">
              <a:off x="3623010" y="2296340"/>
              <a:ext cx="388519" cy="326155"/>
            </a:xfrm>
            <a:custGeom>
              <a:avLst/>
              <a:gdLst>
                <a:gd name="connsiteX0" fmla="*/ 0 w 774619"/>
                <a:gd name="connsiteY0" fmla="*/ 0 h 326155"/>
                <a:gd name="connsiteX1" fmla="*/ 0 w 774619"/>
                <a:gd name="connsiteY1" fmla="*/ 326155 h 326155"/>
                <a:gd name="connsiteX2" fmla="*/ 774619 w 774619"/>
                <a:gd name="connsiteY2" fmla="*/ 326155 h 32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619" h="326155">
                  <a:moveTo>
                    <a:pt x="0" y="0"/>
                  </a:moveTo>
                  <a:lnTo>
                    <a:pt x="0" y="326155"/>
                  </a:lnTo>
                  <a:lnTo>
                    <a:pt x="774619" y="326155"/>
                  </a:ln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Line 12">
              <a:extLst>
                <a:ext uri="{FF2B5EF4-FFF2-40B4-BE49-F238E27FC236}">
                  <a16:creationId xmlns:a16="http://schemas.microsoft.com/office/drawing/2014/main" id="{135F67D4-0472-4BDC-8B28-4E0213D229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1421" y="2622495"/>
              <a:ext cx="5788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1200"/>
            </a:p>
          </p:txBody>
        </p:sp>
        <p:sp>
          <p:nvSpPr>
            <p:cNvPr id="87" name="Text Box 11">
              <a:extLst>
                <a:ext uri="{FF2B5EF4-FFF2-40B4-BE49-F238E27FC236}">
                  <a16:creationId xmlns:a16="http://schemas.microsoft.com/office/drawing/2014/main" id="{24EC0DA0-56CB-4F52-B509-A1020C41D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17" y="2790833"/>
              <a:ext cx="161775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 dirty="0">
                  <a:solidFill>
                    <a:srgbClr val="000000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Harmonic mixer</a:t>
              </a:r>
            </a:p>
          </p:txBody>
        </p:sp>
        <p:sp>
          <p:nvSpPr>
            <p:cNvPr id="88" name="Text Box 11">
              <a:extLst>
                <a:ext uri="{FF2B5EF4-FFF2-40B4-BE49-F238E27FC236}">
                  <a16:creationId xmlns:a16="http://schemas.microsoft.com/office/drawing/2014/main" id="{930F9380-E237-4FA6-AB16-72E666DB6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235" y="1393535"/>
              <a:ext cx="154241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 dirty="0">
                  <a:solidFill>
                    <a:srgbClr val="000000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Freq. Multiplier</a:t>
              </a: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9CC6C5B0-725C-44F7-BDBF-D276EF78A9E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184765" y="1937971"/>
              <a:ext cx="180975" cy="244253"/>
            </a:xfrm>
            <a:custGeom>
              <a:avLst/>
              <a:gdLst>
                <a:gd name="T0" fmla="*/ 143649700 w 114"/>
                <a:gd name="T1" fmla="*/ 0 h 426"/>
                <a:gd name="T2" fmla="*/ 143649700 w 114"/>
                <a:gd name="T3" fmla="*/ 77358145 h 426"/>
                <a:gd name="T4" fmla="*/ 287297813 w 114"/>
                <a:gd name="T5" fmla="*/ 103751249 h 426"/>
                <a:gd name="T6" fmla="*/ 0 w 114"/>
                <a:gd name="T7" fmla="*/ 129234246 h 426"/>
                <a:gd name="T8" fmla="*/ 287297813 w 114"/>
                <a:gd name="T9" fmla="*/ 181109393 h 426"/>
                <a:gd name="T10" fmla="*/ 0 w 114"/>
                <a:gd name="T11" fmla="*/ 206592391 h 426"/>
                <a:gd name="T12" fmla="*/ 287297813 w 114"/>
                <a:gd name="T13" fmla="*/ 258467538 h 426"/>
                <a:gd name="T14" fmla="*/ 0 w 114"/>
                <a:gd name="T15" fmla="*/ 283950535 h 426"/>
                <a:gd name="T16" fmla="*/ 143649700 w 114"/>
                <a:gd name="T17" fmla="*/ 310343639 h 426"/>
                <a:gd name="T18" fmla="*/ 143649700 w 114"/>
                <a:gd name="T19" fmla="*/ 387701784 h 4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connsiteX0" fmla="*/ 5000 w 10000"/>
                <a:gd name="connsiteY0" fmla="*/ 0 h 8005"/>
                <a:gd name="connsiteX1" fmla="*/ 10000 w 10000"/>
                <a:gd name="connsiteY1" fmla="*/ 681 h 8005"/>
                <a:gd name="connsiteX2" fmla="*/ 0 w 10000"/>
                <a:gd name="connsiteY2" fmla="*/ 1338 h 8005"/>
                <a:gd name="connsiteX3" fmla="*/ 10000 w 10000"/>
                <a:gd name="connsiteY3" fmla="*/ 2676 h 8005"/>
                <a:gd name="connsiteX4" fmla="*/ 0 w 10000"/>
                <a:gd name="connsiteY4" fmla="*/ 3334 h 8005"/>
                <a:gd name="connsiteX5" fmla="*/ 10000 w 10000"/>
                <a:gd name="connsiteY5" fmla="*/ 4672 h 8005"/>
                <a:gd name="connsiteX6" fmla="*/ 0 w 10000"/>
                <a:gd name="connsiteY6" fmla="*/ 5329 h 8005"/>
                <a:gd name="connsiteX7" fmla="*/ 5000 w 10000"/>
                <a:gd name="connsiteY7" fmla="*/ 6010 h 8005"/>
                <a:gd name="connsiteX8" fmla="*/ 5000 w 10000"/>
                <a:gd name="connsiteY8" fmla="*/ 8005 h 8005"/>
                <a:gd name="connsiteX0" fmla="*/ 5000 w 10000"/>
                <a:gd name="connsiteY0" fmla="*/ 0 h 7508"/>
                <a:gd name="connsiteX1" fmla="*/ 10000 w 10000"/>
                <a:gd name="connsiteY1" fmla="*/ 851 h 7508"/>
                <a:gd name="connsiteX2" fmla="*/ 0 w 10000"/>
                <a:gd name="connsiteY2" fmla="*/ 1671 h 7508"/>
                <a:gd name="connsiteX3" fmla="*/ 10000 w 10000"/>
                <a:gd name="connsiteY3" fmla="*/ 3343 h 7508"/>
                <a:gd name="connsiteX4" fmla="*/ 0 w 10000"/>
                <a:gd name="connsiteY4" fmla="*/ 4165 h 7508"/>
                <a:gd name="connsiteX5" fmla="*/ 10000 w 10000"/>
                <a:gd name="connsiteY5" fmla="*/ 5836 h 7508"/>
                <a:gd name="connsiteX6" fmla="*/ 0 w 10000"/>
                <a:gd name="connsiteY6" fmla="*/ 6657 h 7508"/>
                <a:gd name="connsiteX7" fmla="*/ 5000 w 10000"/>
                <a:gd name="connsiteY7" fmla="*/ 7508 h 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7508">
                  <a:moveTo>
                    <a:pt x="5000" y="0"/>
                  </a:moveTo>
                  <a:lnTo>
                    <a:pt x="10000" y="851"/>
                  </a:lnTo>
                  <a:lnTo>
                    <a:pt x="0" y="1671"/>
                  </a:lnTo>
                  <a:lnTo>
                    <a:pt x="10000" y="3343"/>
                  </a:lnTo>
                  <a:lnTo>
                    <a:pt x="0" y="4165"/>
                  </a:lnTo>
                  <a:lnTo>
                    <a:pt x="10000" y="5836"/>
                  </a:lnTo>
                  <a:lnTo>
                    <a:pt x="0" y="6657"/>
                  </a:lnTo>
                  <a:lnTo>
                    <a:pt x="5000" y="750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ko-KR" altLang="en-US" dirty="0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AE829E4-1BD9-4AA4-8729-3832D548A4EC}"/>
                </a:ext>
              </a:extLst>
            </p:cNvPr>
            <p:cNvCxnSpPr>
              <a:cxnSpLocks/>
            </p:cNvCxnSpPr>
            <p:nvPr/>
          </p:nvCxnSpPr>
          <p:spPr>
            <a:xfrm>
              <a:off x="5007887" y="2059486"/>
              <a:ext cx="13461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BFC0AB9-824E-4E80-815D-53A0AAB325EE}"/>
                </a:ext>
              </a:extLst>
            </p:cNvPr>
            <p:cNvCxnSpPr>
              <a:cxnSpLocks/>
            </p:cNvCxnSpPr>
            <p:nvPr/>
          </p:nvCxnSpPr>
          <p:spPr>
            <a:xfrm>
              <a:off x="5401512" y="2059486"/>
              <a:ext cx="13461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 Box 11">
              <a:extLst>
                <a:ext uri="{FF2B5EF4-FFF2-40B4-BE49-F238E27FC236}">
                  <a16:creationId xmlns:a16="http://schemas.microsoft.com/office/drawing/2014/main" id="{0D08F11C-BACC-4D10-8EF8-E868470F9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6619" y="1393535"/>
              <a:ext cx="150079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 dirty="0">
                  <a:solidFill>
                    <a:srgbClr val="000000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Var. attenuator</a:t>
              </a: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F4080B9-3191-4CC0-93FE-BBF95AD2AF83}"/>
                </a:ext>
              </a:extLst>
            </p:cNvPr>
            <p:cNvSpPr/>
            <p:nvPr/>
          </p:nvSpPr>
          <p:spPr>
            <a:xfrm>
              <a:off x="5613823" y="2190755"/>
              <a:ext cx="1233081" cy="604838"/>
            </a:xfrm>
            <a:custGeom>
              <a:avLst/>
              <a:gdLst>
                <a:gd name="connsiteX0" fmla="*/ 790575 w 790575"/>
                <a:gd name="connsiteY0" fmla="*/ 214313 h 604838"/>
                <a:gd name="connsiteX1" fmla="*/ 576262 w 790575"/>
                <a:gd name="connsiteY1" fmla="*/ 0 h 604838"/>
                <a:gd name="connsiteX2" fmla="*/ 204787 w 790575"/>
                <a:gd name="connsiteY2" fmla="*/ 0 h 604838"/>
                <a:gd name="connsiteX3" fmla="*/ 204787 w 790575"/>
                <a:gd name="connsiteY3" fmla="*/ 604838 h 604838"/>
                <a:gd name="connsiteX4" fmla="*/ 0 w 790575"/>
                <a:gd name="connsiteY4" fmla="*/ 604838 h 60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0575" h="604838">
                  <a:moveTo>
                    <a:pt x="790575" y="214313"/>
                  </a:moveTo>
                  <a:lnTo>
                    <a:pt x="576262" y="0"/>
                  </a:lnTo>
                  <a:lnTo>
                    <a:pt x="204787" y="0"/>
                  </a:lnTo>
                  <a:lnTo>
                    <a:pt x="204787" y="604838"/>
                  </a:lnTo>
                  <a:lnTo>
                    <a:pt x="0" y="60483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headEnd type="triangle" w="med" len="lg"/>
              <a:tailEnd type="non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4" name="Group 23">
              <a:extLst>
                <a:ext uri="{FF2B5EF4-FFF2-40B4-BE49-F238E27FC236}">
                  <a16:creationId xmlns:a16="http://schemas.microsoft.com/office/drawing/2014/main" id="{4925D568-D578-4F7F-AF16-07376E6DA35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09546" y="2639108"/>
              <a:ext cx="304800" cy="304800"/>
              <a:chOff x="864" y="2016"/>
              <a:chExt cx="288" cy="288"/>
            </a:xfrm>
          </p:grpSpPr>
          <p:sp>
            <p:nvSpPr>
              <p:cNvPr id="107" name="Oval 24">
                <a:extLst>
                  <a:ext uri="{FF2B5EF4-FFF2-40B4-BE49-F238E27FC236}">
                    <a16:creationId xmlns:a16="http://schemas.microsoft.com/office/drawing/2014/main" id="{6DA929BC-0B74-4453-8C1E-EDC1054349B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4" y="2016"/>
                <a:ext cx="288" cy="288"/>
              </a:xfrm>
              <a:prstGeom prst="ellips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08" name="Group 25">
                <a:extLst>
                  <a:ext uri="{FF2B5EF4-FFF2-40B4-BE49-F238E27FC236}">
                    <a16:creationId xmlns:a16="http://schemas.microsoft.com/office/drawing/2014/main" id="{52ABB4A6-220D-404A-809D-189C89BDEB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637180">
                <a:off x="911" y="2105"/>
                <a:ext cx="194" cy="96"/>
                <a:chOff x="574" y="2737"/>
                <a:chExt cx="385" cy="183"/>
              </a:xfrm>
            </p:grpSpPr>
            <p:sp>
              <p:nvSpPr>
                <p:cNvPr id="109" name="Arc 26">
                  <a:extLst>
                    <a:ext uri="{FF2B5EF4-FFF2-40B4-BE49-F238E27FC236}">
                      <a16:creationId xmlns:a16="http://schemas.microsoft.com/office/drawing/2014/main" id="{AE91511A-D515-41CC-B194-4371D6CAFB3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74" y="2737"/>
                  <a:ext cx="190" cy="96"/>
                </a:xfrm>
                <a:custGeom>
                  <a:avLst/>
                  <a:gdLst>
                    <a:gd name="G0" fmla="+- 21485 0 0"/>
                    <a:gd name="G1" fmla="+- 21600 0 0"/>
                    <a:gd name="G2" fmla="+- 21600 0 0"/>
                    <a:gd name="T0" fmla="*/ 0 w 43085"/>
                    <a:gd name="T1" fmla="*/ 19377 h 21600"/>
                    <a:gd name="T2" fmla="*/ 43085 w 43085"/>
                    <a:gd name="T3" fmla="*/ 21600 h 21600"/>
                    <a:gd name="T4" fmla="*/ 21485 w 43085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085" h="21600" fill="none" extrusionOk="0">
                      <a:moveTo>
                        <a:pt x="-1" y="19376"/>
                      </a:moveTo>
                      <a:cubicBezTo>
                        <a:pt x="1138" y="8367"/>
                        <a:pt x="10416" y="0"/>
                        <a:pt x="21485" y="0"/>
                      </a:cubicBezTo>
                      <a:cubicBezTo>
                        <a:pt x="33414" y="0"/>
                        <a:pt x="43085" y="9670"/>
                        <a:pt x="43085" y="21600"/>
                      </a:cubicBezTo>
                    </a:path>
                    <a:path w="43085" h="21600" stroke="0" extrusionOk="0">
                      <a:moveTo>
                        <a:pt x="-1" y="19376"/>
                      </a:moveTo>
                      <a:cubicBezTo>
                        <a:pt x="1138" y="8367"/>
                        <a:pt x="10416" y="0"/>
                        <a:pt x="21485" y="0"/>
                      </a:cubicBezTo>
                      <a:cubicBezTo>
                        <a:pt x="33414" y="0"/>
                        <a:pt x="43085" y="9670"/>
                        <a:pt x="43085" y="21600"/>
                      </a:cubicBezTo>
                      <a:lnTo>
                        <a:pt x="21485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Arc 27">
                  <a:extLst>
                    <a:ext uri="{FF2B5EF4-FFF2-40B4-BE49-F238E27FC236}">
                      <a16:creationId xmlns:a16="http://schemas.microsoft.com/office/drawing/2014/main" id="{43314F11-E400-44DA-B641-D8E6838ADC1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768" y="2824"/>
                  <a:ext cx="191" cy="96"/>
                </a:xfrm>
                <a:custGeom>
                  <a:avLst/>
                  <a:gdLst>
                    <a:gd name="G0" fmla="+- 21485 0 0"/>
                    <a:gd name="G1" fmla="+- 21600 0 0"/>
                    <a:gd name="G2" fmla="+- 21600 0 0"/>
                    <a:gd name="T0" fmla="*/ 0 w 43085"/>
                    <a:gd name="T1" fmla="*/ 19377 h 21600"/>
                    <a:gd name="T2" fmla="*/ 43085 w 43085"/>
                    <a:gd name="T3" fmla="*/ 21600 h 21600"/>
                    <a:gd name="T4" fmla="*/ 21485 w 43085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085" h="21600" fill="none" extrusionOk="0">
                      <a:moveTo>
                        <a:pt x="-1" y="19376"/>
                      </a:moveTo>
                      <a:cubicBezTo>
                        <a:pt x="1138" y="8367"/>
                        <a:pt x="10416" y="0"/>
                        <a:pt x="21485" y="0"/>
                      </a:cubicBezTo>
                      <a:cubicBezTo>
                        <a:pt x="33414" y="0"/>
                        <a:pt x="43085" y="9670"/>
                        <a:pt x="43085" y="21600"/>
                      </a:cubicBezTo>
                    </a:path>
                    <a:path w="43085" h="21600" stroke="0" extrusionOk="0">
                      <a:moveTo>
                        <a:pt x="-1" y="19376"/>
                      </a:moveTo>
                      <a:cubicBezTo>
                        <a:pt x="1138" y="8367"/>
                        <a:pt x="10416" y="0"/>
                        <a:pt x="21485" y="0"/>
                      </a:cubicBezTo>
                      <a:cubicBezTo>
                        <a:pt x="33414" y="0"/>
                        <a:pt x="43085" y="9670"/>
                        <a:pt x="43085" y="21600"/>
                      </a:cubicBezTo>
                      <a:lnTo>
                        <a:pt x="21485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95" name="Text Box 17">
              <a:extLst>
                <a:ext uri="{FF2B5EF4-FFF2-40B4-BE49-F238E27FC236}">
                  <a16:creationId xmlns:a16="http://schemas.microsoft.com/office/drawing/2014/main" id="{D213C091-4849-463D-8692-59BE5DC11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686" y="2622495"/>
              <a:ext cx="44755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 dirty="0">
                  <a:solidFill>
                    <a:srgbClr val="000000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LO</a:t>
              </a:r>
            </a:p>
          </p:txBody>
        </p:sp>
        <p:sp>
          <p:nvSpPr>
            <p:cNvPr id="96" name="Freeform 5">
              <a:extLst>
                <a:ext uri="{FF2B5EF4-FFF2-40B4-BE49-F238E27FC236}">
                  <a16:creationId xmlns:a16="http://schemas.microsoft.com/office/drawing/2014/main" id="{A11B2020-B93F-4F4A-84EC-4FE10754F1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7918" y="2056723"/>
              <a:ext cx="824950" cy="258532"/>
            </a:xfrm>
            <a:custGeom>
              <a:avLst/>
              <a:gdLst>
                <a:gd name="T0" fmla="*/ 0 w 288"/>
                <a:gd name="T1" fmla="*/ 0 h 96"/>
                <a:gd name="T2" fmla="*/ 192 w 288"/>
                <a:gd name="T3" fmla="*/ 0 h 96"/>
                <a:gd name="T4" fmla="*/ 288 w 288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96">
                  <a:moveTo>
                    <a:pt x="0" y="0"/>
                  </a:moveTo>
                  <a:lnTo>
                    <a:pt x="192" y="0"/>
                  </a:lnTo>
                  <a:lnTo>
                    <a:pt x="288" y="9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1200"/>
            </a:p>
          </p:txBody>
        </p:sp>
        <p:sp>
          <p:nvSpPr>
            <p:cNvPr id="97" name="Line 12">
              <a:extLst>
                <a:ext uri="{FF2B5EF4-FFF2-40B4-BE49-F238E27FC236}">
                  <a16:creationId xmlns:a16="http://schemas.microsoft.com/office/drawing/2014/main" id="{BEED7387-964C-459C-9A75-39838CE5E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4403" y="2063892"/>
              <a:ext cx="4798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1200"/>
            </a:p>
          </p:txBody>
        </p:sp>
        <p:sp>
          <p:nvSpPr>
            <p:cNvPr id="98" name="Line 12">
              <a:extLst>
                <a:ext uri="{FF2B5EF4-FFF2-40B4-BE49-F238E27FC236}">
                  <a16:creationId xmlns:a16="http://schemas.microsoft.com/office/drawing/2014/main" id="{DB663DC6-176E-4F23-9DDB-17EE796301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10991" y="2046420"/>
              <a:ext cx="4030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1200"/>
            </a:p>
          </p:txBody>
        </p:sp>
        <p:sp>
          <p:nvSpPr>
            <p:cNvPr id="99" name="Rectangle 6">
              <a:extLst>
                <a:ext uri="{FF2B5EF4-FFF2-40B4-BE49-F238E27FC236}">
                  <a16:creationId xmlns:a16="http://schemas.microsoft.com/office/drawing/2014/main" id="{2E90A1C7-DAE4-43EC-9DC9-0C72F68D3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0500" y="1832351"/>
              <a:ext cx="1913795" cy="444499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/>
            <a:p>
              <a:pPr algn="ctr" eaLnBrk="0" hangingPunct="0"/>
              <a:r>
                <a:rPr lang="en-US" altLang="en-US" b="1" dirty="0">
                  <a:solidFill>
                    <a:srgbClr val="000000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Power meter</a:t>
              </a:r>
            </a:p>
          </p:txBody>
        </p:sp>
        <p:sp>
          <p:nvSpPr>
            <p:cNvPr id="100" name="Rectangle 6">
              <a:extLst>
                <a:ext uri="{FF2B5EF4-FFF2-40B4-BE49-F238E27FC236}">
                  <a16:creationId xmlns:a16="http://schemas.microsoft.com/office/drawing/2014/main" id="{D9B65046-ABD5-49B1-BE1D-F51D71DDA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7844" y="1832351"/>
              <a:ext cx="1128544" cy="444499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/>
            <a:p>
              <a:pPr algn="ctr" eaLnBrk="0" hangingPunct="0"/>
              <a:endPara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812C95E-16F7-47D9-A43A-DE1A0A4FEFFA}"/>
                </a:ext>
              </a:extLst>
            </p:cNvPr>
            <p:cNvGrpSpPr/>
            <p:nvPr/>
          </p:nvGrpSpPr>
          <p:grpSpPr>
            <a:xfrm>
              <a:off x="8068949" y="1968838"/>
              <a:ext cx="937432" cy="239209"/>
              <a:chOff x="4697723" y="2191467"/>
              <a:chExt cx="1012989" cy="342062"/>
            </a:xfrm>
          </p:grpSpPr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3B9C6E49-BE3D-4911-A7D4-3F18AED69A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7723" y="2191467"/>
                <a:ext cx="101298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DE605436-25E1-488B-9AED-E9EEACE2FF13}"/>
                  </a:ext>
                </a:extLst>
              </p:cNvPr>
              <p:cNvSpPr/>
              <p:nvPr/>
            </p:nvSpPr>
            <p:spPr>
              <a:xfrm>
                <a:off x="4886507" y="2248143"/>
                <a:ext cx="698904" cy="285386"/>
              </a:xfrm>
              <a:custGeom>
                <a:avLst/>
                <a:gdLst>
                  <a:gd name="connsiteX0" fmla="*/ 0 w 698904"/>
                  <a:gd name="connsiteY0" fmla="*/ 0 h 285386"/>
                  <a:gd name="connsiteX1" fmla="*/ 506706 w 698904"/>
                  <a:gd name="connsiteY1" fmla="*/ 0 h 285386"/>
                  <a:gd name="connsiteX2" fmla="*/ 629014 w 698904"/>
                  <a:gd name="connsiteY2" fmla="*/ 58242 h 285386"/>
                  <a:gd name="connsiteX3" fmla="*/ 693080 w 698904"/>
                  <a:gd name="connsiteY3" fmla="*/ 157253 h 285386"/>
                  <a:gd name="connsiteX4" fmla="*/ 693080 w 698904"/>
                  <a:gd name="connsiteY4" fmla="*/ 221319 h 285386"/>
                  <a:gd name="connsiteX5" fmla="*/ 698904 w 698904"/>
                  <a:gd name="connsiteY5" fmla="*/ 285386 h 28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8904" h="285386">
                    <a:moveTo>
                      <a:pt x="0" y="0"/>
                    </a:moveTo>
                    <a:lnTo>
                      <a:pt x="506706" y="0"/>
                    </a:lnTo>
                    <a:lnTo>
                      <a:pt x="629014" y="58242"/>
                    </a:lnTo>
                    <a:lnTo>
                      <a:pt x="693080" y="157253"/>
                    </a:lnTo>
                    <a:lnTo>
                      <a:pt x="693080" y="221319"/>
                    </a:lnTo>
                    <a:lnTo>
                      <a:pt x="698904" y="28538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44987C-FE86-4D72-9B79-B3DEAA6ED796}"/>
                </a:ext>
              </a:extLst>
            </p:cNvPr>
            <p:cNvSpPr/>
            <p:nvPr/>
          </p:nvSpPr>
          <p:spPr>
            <a:xfrm>
              <a:off x="8899564" y="2315255"/>
              <a:ext cx="639464" cy="326155"/>
            </a:xfrm>
            <a:custGeom>
              <a:avLst/>
              <a:gdLst>
                <a:gd name="connsiteX0" fmla="*/ 0 w 774619"/>
                <a:gd name="connsiteY0" fmla="*/ 0 h 326155"/>
                <a:gd name="connsiteX1" fmla="*/ 0 w 774619"/>
                <a:gd name="connsiteY1" fmla="*/ 326155 h 326155"/>
                <a:gd name="connsiteX2" fmla="*/ 774619 w 774619"/>
                <a:gd name="connsiteY2" fmla="*/ 326155 h 32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619" h="326155">
                  <a:moveTo>
                    <a:pt x="0" y="0"/>
                  </a:moveTo>
                  <a:lnTo>
                    <a:pt x="0" y="326155"/>
                  </a:lnTo>
                  <a:lnTo>
                    <a:pt x="774619" y="326155"/>
                  </a:ln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Text Box 11">
              <a:extLst>
                <a:ext uri="{FF2B5EF4-FFF2-40B4-BE49-F238E27FC236}">
                  <a16:creationId xmlns:a16="http://schemas.microsoft.com/office/drawing/2014/main" id="{F83E774C-0C6B-4A6E-ADA6-A0B3D2935E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5401" y="1393535"/>
              <a:ext cx="143821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 dirty="0">
                  <a:solidFill>
                    <a:srgbClr val="000000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20 dB coupler</a:t>
              </a:r>
            </a:p>
          </p:txBody>
        </p:sp>
        <p:sp>
          <p:nvSpPr>
            <p:cNvPr id="104" name="Text Box 17">
              <a:extLst>
                <a:ext uri="{FF2B5EF4-FFF2-40B4-BE49-F238E27FC236}">
                  <a16:creationId xmlns:a16="http://schemas.microsoft.com/office/drawing/2014/main" id="{214F3C1B-F48F-4536-89D9-B11A74A42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7397" y="2185322"/>
              <a:ext cx="66877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 dirty="0">
                  <a:solidFill>
                    <a:srgbClr val="0033CC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LO in</a:t>
              </a:r>
            </a:p>
          </p:txBody>
        </p:sp>
      </p:grp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4F1D98E2-946D-4A82-9B51-1EF973157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3420" y="3544841"/>
            <a:ext cx="5811242" cy="2698531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140-220 GHz (WR5) on-wafer testing</a:t>
            </a:r>
          </a:p>
          <a:p>
            <a:r>
              <a:rPr lang="en-US" altLang="ko-KR" sz="2800" dirty="0"/>
              <a:t>Simultaneous freq. &amp; power testing</a:t>
            </a:r>
          </a:p>
          <a:p>
            <a:r>
              <a:rPr lang="en-US" altLang="ko-KR" sz="2800" dirty="0"/>
              <a:t>RX driven by multiplier &amp; variable attenuator</a:t>
            </a:r>
            <a:endParaRPr lang="ko-KR" altLang="en-US" sz="2800" dirty="0"/>
          </a:p>
          <a:p>
            <a:pPr fontAlgn="auto">
              <a:spcAft>
                <a:spcPts val="0"/>
              </a:spcAft>
            </a:pPr>
            <a:endParaRPr lang="en-US" altLang="ko-K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64" y="3420247"/>
            <a:ext cx="4366260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9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Measured Rx Power and Conversion Gain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24</a:t>
            </a:fld>
            <a:endParaRPr lang="en-GB" dirty="0"/>
          </a:p>
        </p:txBody>
      </p:sp>
      <p:sp>
        <p:nvSpPr>
          <p:cNvPr id="126" name="Content Placeholder 2">
            <a:extLst>
              <a:ext uri="{FF2B5EF4-FFF2-40B4-BE49-F238E27FC236}">
                <a16:creationId xmlns:a16="http://schemas.microsoft.com/office/drawing/2014/main" id="{4EDC38F3-B362-4B0E-B439-393BABD4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959" y="5132101"/>
            <a:ext cx="6369626" cy="1166704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Peak conversion gain = 22 dB</a:t>
            </a:r>
          </a:p>
          <a:p>
            <a:r>
              <a:rPr lang="en-US" altLang="ko-KR" sz="2800" dirty="0"/>
              <a:t>LO multiplier tuning bandwidth &gt; 25 GHz</a:t>
            </a:r>
            <a:endParaRPr lang="ko-KR" altLang="en-US" sz="2800" dirty="0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BCFDAF5-A93B-4DBE-A08C-053A89545607}"/>
              </a:ext>
            </a:extLst>
          </p:cNvPr>
          <p:cNvGrpSpPr/>
          <p:nvPr/>
        </p:nvGrpSpPr>
        <p:grpSpPr>
          <a:xfrm>
            <a:off x="6245604" y="1499291"/>
            <a:ext cx="4754875" cy="3619171"/>
            <a:chOff x="6495397" y="1434748"/>
            <a:chExt cx="4754875" cy="3619171"/>
          </a:xfrm>
        </p:grpSpPr>
        <p:graphicFrame>
          <p:nvGraphicFramePr>
            <p:cNvPr id="131" name="Object 130">
              <a:extLst>
                <a:ext uri="{FF2B5EF4-FFF2-40B4-BE49-F238E27FC236}">
                  <a16:creationId xmlns:a16="http://schemas.microsoft.com/office/drawing/2014/main" id="{8848DB11-BFA0-4FB6-BC14-1F6C4316F9D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2713177"/>
                </p:ext>
              </p:extLst>
            </p:nvPr>
          </p:nvGraphicFramePr>
          <p:xfrm>
            <a:off x="6495397" y="1804080"/>
            <a:ext cx="4754875" cy="32498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8" name="KGPlot" r:id="rId3" imgW="4724280" imgH="3251160" progId="KGraph_Plot">
                    <p:embed/>
                  </p:oleObj>
                </mc:Choice>
                <mc:Fallback>
                  <p:oleObj name="KGPlot" r:id="rId3" imgW="4724280" imgH="3251160" progId="KGraph_Plot">
                    <p:embed/>
                    <p:pic>
                      <p:nvPicPr>
                        <p:cNvPr id="124" name="Object 123">
                          <a:extLst>
                            <a:ext uri="{FF2B5EF4-FFF2-40B4-BE49-F238E27FC236}">
                              <a16:creationId xmlns:a16="http://schemas.microsoft.com/office/drawing/2014/main" id="{4EA7A996-7430-4E07-A0EB-F6A5CCC1B39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5397" y="1804080"/>
                          <a:ext cx="4754875" cy="324983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EB385B6A-1691-41C4-8031-182FC2E56FD3}"/>
                </a:ext>
              </a:extLst>
            </p:cNvPr>
            <p:cNvSpPr txBox="1"/>
            <p:nvPr/>
          </p:nvSpPr>
          <p:spPr>
            <a:xfrm>
              <a:off x="7688678" y="1434748"/>
              <a:ext cx="2799775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Conversion Gain @ fixed </a:t>
              </a:r>
              <a:r>
                <a:rPr lang="en-US" altLang="ko-KR" b="1" dirty="0" err="1"/>
                <a:t>f</a:t>
              </a:r>
              <a:r>
                <a:rPr lang="en-US" altLang="ko-KR" b="1" baseline="-25000" dirty="0" err="1"/>
                <a:t>BB</a:t>
              </a:r>
              <a:endParaRPr lang="ko-KR" altLang="en-US" b="1" dirty="0"/>
            </a:p>
          </p:txBody>
        </p:sp>
      </p:grp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BCF5FE58-80B5-44E0-84E8-E7EABE2CC649}"/>
              </a:ext>
            </a:extLst>
          </p:cNvPr>
          <p:cNvCxnSpPr>
            <a:cxnSpLocks/>
          </p:cNvCxnSpPr>
          <p:nvPr/>
        </p:nvCxnSpPr>
        <p:spPr>
          <a:xfrm>
            <a:off x="5603846" y="1476956"/>
            <a:ext cx="0" cy="48570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DC20018-DA58-4C73-A97D-0FF4D1F4183C}"/>
              </a:ext>
            </a:extLst>
          </p:cNvPr>
          <p:cNvGrpSpPr/>
          <p:nvPr/>
        </p:nvGrpSpPr>
        <p:grpSpPr>
          <a:xfrm>
            <a:off x="656482" y="1499291"/>
            <a:ext cx="4505130" cy="3524689"/>
            <a:chOff x="838200" y="1616335"/>
            <a:chExt cx="4505130" cy="3524689"/>
          </a:xfrm>
        </p:grpSpPr>
        <p:graphicFrame>
          <p:nvGraphicFramePr>
            <p:cNvPr id="135" name="Object 9">
              <a:extLst>
                <a:ext uri="{FF2B5EF4-FFF2-40B4-BE49-F238E27FC236}">
                  <a16:creationId xmlns:a16="http://schemas.microsoft.com/office/drawing/2014/main" id="{A8BAB09B-B5D0-442A-BC9F-178856F7C14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6763932"/>
                </p:ext>
              </p:extLst>
            </p:nvPr>
          </p:nvGraphicFramePr>
          <p:xfrm>
            <a:off x="838200" y="1986069"/>
            <a:ext cx="4505130" cy="3154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9" name="KGPlot" r:id="rId5" imgW="4622760" imgH="3263760" progId="KGraph_Plot">
                    <p:embed/>
                  </p:oleObj>
                </mc:Choice>
                <mc:Fallback>
                  <p:oleObj name="KGPlot" r:id="rId5" imgW="4622760" imgH="3263760" progId="KGraph_Plot">
                    <p:embed/>
                    <p:pic>
                      <p:nvPicPr>
                        <p:cNvPr id="15" name="Object 9">
                          <a:extLst>
                            <a:ext uri="{FF2B5EF4-FFF2-40B4-BE49-F238E27FC236}">
                              <a16:creationId xmlns:a16="http://schemas.microsoft.com/office/drawing/2014/main" id="{754BAE99-D656-464F-A868-525CF348328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1986069"/>
                          <a:ext cx="4505130" cy="315495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2C1ABE7-B4A9-4C95-8757-D104EBB380EF}"/>
                </a:ext>
              </a:extLst>
            </p:cNvPr>
            <p:cNvSpPr txBox="1"/>
            <p:nvPr/>
          </p:nvSpPr>
          <p:spPr>
            <a:xfrm>
              <a:off x="1594144" y="1616335"/>
              <a:ext cx="3560891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P</a:t>
              </a:r>
              <a:r>
                <a:rPr lang="en-US" altLang="ko-KR" b="1" baseline="-25000" dirty="0"/>
                <a:t>out</a:t>
              </a:r>
              <a:r>
                <a:rPr lang="en-US" altLang="ko-KR" b="1" dirty="0"/>
                <a:t> vs P</a:t>
              </a:r>
              <a:r>
                <a:rPr lang="en-US" altLang="ko-KR" b="1" baseline="-25000" dirty="0"/>
                <a:t>in</a:t>
              </a:r>
              <a:r>
                <a:rPr lang="en-US" altLang="ko-KR" b="1" dirty="0"/>
                <a:t> @ </a:t>
              </a:r>
              <a:r>
                <a:rPr lang="en-US" altLang="ko-KR" b="1" dirty="0" err="1"/>
                <a:t>f</a:t>
              </a:r>
              <a:r>
                <a:rPr lang="en-US" altLang="ko-KR" b="1" baseline="-25000" dirty="0" err="1"/>
                <a:t>LO</a:t>
              </a:r>
              <a:r>
                <a:rPr lang="en-US" altLang="ko-KR" b="1" dirty="0"/>
                <a:t>=206 GHz (</a:t>
              </a:r>
              <a:r>
                <a:rPr lang="en-US" altLang="ko-KR" b="1" dirty="0" err="1"/>
                <a:t>f</a:t>
              </a:r>
              <a:r>
                <a:rPr lang="en-US" altLang="ko-KR" b="1" baseline="-25000" dirty="0" err="1"/>
                <a:t>BB</a:t>
              </a:r>
              <a:r>
                <a:rPr lang="en-US" altLang="ko-KR" b="1" dirty="0"/>
                <a:t>=1 GHz)</a:t>
              </a:r>
              <a:endParaRPr lang="ko-KR" altLang="en-US" b="1" dirty="0"/>
            </a:p>
          </p:txBody>
        </p:sp>
      </p:grpSp>
      <p:sp>
        <p:nvSpPr>
          <p:cNvPr id="137" name="Content Placeholder 2">
            <a:extLst>
              <a:ext uri="{FF2B5EF4-FFF2-40B4-BE49-F238E27FC236}">
                <a16:creationId xmlns:a16="http://schemas.microsoft.com/office/drawing/2014/main" id="{B141D6FC-C6AC-48FC-8A74-C146459453E5}"/>
              </a:ext>
            </a:extLst>
          </p:cNvPr>
          <p:cNvSpPr txBox="1">
            <a:spLocks/>
          </p:cNvSpPr>
          <p:nvPr/>
        </p:nvSpPr>
        <p:spPr>
          <a:xfrm>
            <a:off x="656482" y="5106813"/>
            <a:ext cx="3675077" cy="1166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200" dirty="0"/>
              <a:t>Input P</a:t>
            </a:r>
            <a:r>
              <a:rPr lang="en-US" altLang="ko-KR" sz="11200" baseline="-25000" dirty="0"/>
              <a:t>1dB</a:t>
            </a:r>
            <a:r>
              <a:rPr lang="en-US" altLang="ko-KR" sz="11200" dirty="0"/>
              <a:t> = -24 dBm</a:t>
            </a:r>
          </a:p>
          <a:p>
            <a:r>
              <a:rPr lang="en-US" altLang="ko-KR" sz="11200" dirty="0" err="1"/>
              <a:t>P</a:t>
            </a:r>
            <a:r>
              <a:rPr lang="en-US" altLang="ko-KR" sz="11200" baseline="-25000" dirty="0" err="1"/>
              <a:t>sat</a:t>
            </a:r>
            <a:r>
              <a:rPr lang="en-US" altLang="ko-KR" sz="11200" dirty="0"/>
              <a:t> = +1 dBm</a:t>
            </a:r>
          </a:p>
          <a:p>
            <a:r>
              <a:rPr lang="en-US" altLang="ko-KR" sz="11200" dirty="0"/>
              <a:t>P</a:t>
            </a:r>
            <a:r>
              <a:rPr lang="en-US" altLang="ko-KR" sz="11200" baseline="-25000" dirty="0"/>
              <a:t>DC</a:t>
            </a:r>
            <a:r>
              <a:rPr lang="en-US" altLang="ko-KR" sz="11200" dirty="0"/>
              <a:t> = 825 </a:t>
            </a:r>
            <a:r>
              <a:rPr lang="en-US" altLang="ko-KR" sz="11200" dirty="0" err="1"/>
              <a:t>mW</a:t>
            </a:r>
            <a:endParaRPr lang="ko-KR" altLang="en-US" sz="112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4349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Noise: HBT vs HEMT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25</a:t>
            </a:fld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C0C866-24FE-4E1D-A492-246561B2862D}"/>
              </a:ext>
            </a:extLst>
          </p:cNvPr>
          <p:cNvGrpSpPr/>
          <p:nvPr/>
        </p:nvGrpSpPr>
        <p:grpSpPr>
          <a:xfrm>
            <a:off x="838200" y="1917973"/>
            <a:ext cx="6158218" cy="4211092"/>
            <a:chOff x="838200" y="1992692"/>
            <a:chExt cx="6158218" cy="42110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B8A5-60A2-47ED-8F47-238F54710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992692"/>
              <a:ext cx="6158218" cy="4211092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D91520F1-2E73-4190-B059-0200141DC1BC}"/>
                </a:ext>
              </a:extLst>
            </p:cNvPr>
            <p:cNvSpPr txBox="1">
              <a:spLocks/>
            </p:cNvSpPr>
            <p:nvPr/>
          </p:nvSpPr>
          <p:spPr>
            <a:xfrm>
              <a:off x="3658298" y="5646721"/>
              <a:ext cx="3338120" cy="5570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800" dirty="0">
                  <a:latin typeface="+mn-lt"/>
                </a:rPr>
                <a:t>By courtesy of Prof. Mark Rodwell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7046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CB and CE Low Noise Amplifiers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26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C2D6FD-8230-4B42-8D8D-5F2A5BADCBAD}"/>
              </a:ext>
            </a:extLst>
          </p:cNvPr>
          <p:cNvCxnSpPr>
            <a:cxnSpLocks/>
          </p:cNvCxnSpPr>
          <p:nvPr/>
        </p:nvCxnSpPr>
        <p:spPr>
          <a:xfrm>
            <a:off x="5817208" y="1409615"/>
            <a:ext cx="0" cy="47814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123D53-4D68-4F34-B25B-94D578AA3BE8}"/>
              </a:ext>
            </a:extLst>
          </p:cNvPr>
          <p:cNvGrpSpPr/>
          <p:nvPr/>
        </p:nvGrpSpPr>
        <p:grpSpPr>
          <a:xfrm>
            <a:off x="838200" y="3935135"/>
            <a:ext cx="4016027" cy="2097177"/>
            <a:chOff x="882994" y="3532047"/>
            <a:chExt cx="4016027" cy="20971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EFE792-B34F-4A92-B467-5D9E4041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2994" y="3532047"/>
              <a:ext cx="4016027" cy="209717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57554D-B88A-4102-AD44-8534A34D89A4}"/>
                </a:ext>
              </a:extLst>
            </p:cNvPr>
            <p:cNvSpPr/>
            <p:nvPr/>
          </p:nvSpPr>
          <p:spPr>
            <a:xfrm>
              <a:off x="1072140" y="5237513"/>
              <a:ext cx="258018" cy="285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D7BA5B-733C-4A22-B925-B5E1A2A08038}"/>
              </a:ext>
            </a:extLst>
          </p:cNvPr>
          <p:cNvGrpSpPr/>
          <p:nvPr/>
        </p:nvGrpSpPr>
        <p:grpSpPr>
          <a:xfrm>
            <a:off x="6315934" y="4058632"/>
            <a:ext cx="4353663" cy="2031187"/>
            <a:chOff x="6508179" y="3793345"/>
            <a:chExt cx="4353663" cy="203118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032D96-6E64-49DE-868F-2E5A5472A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b="-14554"/>
            <a:stretch/>
          </p:blipFill>
          <p:spPr bwMode="auto">
            <a:xfrm>
              <a:off x="6508179" y="3793345"/>
              <a:ext cx="4353663" cy="203118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E710F0-B7ED-4DCE-896D-CA853F640CBE}"/>
                </a:ext>
              </a:extLst>
            </p:cNvPr>
            <p:cNvSpPr/>
            <p:nvPr/>
          </p:nvSpPr>
          <p:spPr>
            <a:xfrm>
              <a:off x="6535066" y="5139648"/>
              <a:ext cx="258018" cy="285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9FD23844-1A7A-44C3-97D2-211FE5636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072244"/>
              </p:ext>
            </p:extLst>
          </p:nvPr>
        </p:nvGraphicFramePr>
        <p:xfrm>
          <a:off x="2812913" y="1518497"/>
          <a:ext cx="2695944" cy="2263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701">
                  <a:extLst>
                    <a:ext uri="{9D8B030D-6E8A-4147-A177-3AD203B41FA5}">
                      <a16:colId xmlns:a16="http://schemas.microsoft.com/office/drawing/2014/main" val="373979255"/>
                    </a:ext>
                  </a:extLst>
                </a:gridCol>
                <a:gridCol w="1378243">
                  <a:extLst>
                    <a:ext uri="{9D8B030D-6E8A-4147-A177-3AD203B41FA5}">
                      <a16:colId xmlns:a16="http://schemas.microsoft.com/office/drawing/2014/main" val="2763025763"/>
                    </a:ext>
                  </a:extLst>
                </a:gridCol>
              </a:tblGrid>
              <a:tr h="28212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210GHz, Simulated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CB, 5um, 2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498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13.6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515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33 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01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7.4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244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</a:t>
                      </a:r>
                      <a:r>
                        <a:rPr lang="en-US" sz="1100" baseline="-25000" dirty="0"/>
                        <a:t>1dB,in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-29.7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999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</a:t>
                      </a:r>
                      <a:r>
                        <a:rPr lang="en-US" sz="1100" baseline="-25000" dirty="0"/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 </a:t>
                      </a:r>
                      <a:r>
                        <a:rPr lang="en-US" sz="1100" dirty="0" err="1"/>
                        <a:t>mW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617672"/>
                  </a:ext>
                </a:extLst>
              </a:tr>
              <a:tr h="1692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Die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290umx245um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558668"/>
                  </a:ext>
                </a:extLst>
              </a:tr>
              <a:tr h="395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J</a:t>
                      </a:r>
                      <a:r>
                        <a:rPr lang="en-US" sz="1100" baseline="-25000" dirty="0" err="1"/>
                        <a:t>emitter</a:t>
                      </a:r>
                      <a:endParaRPr lang="en-US" sz="1100" baseline="-25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V</a:t>
                      </a:r>
                      <a:r>
                        <a:rPr lang="en-US" sz="1100" baseline="-25000" dirty="0" err="1"/>
                        <a:t>cb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0.6mA/um</a:t>
                      </a:r>
                    </a:p>
                    <a:p>
                      <a:pPr algn="ctr"/>
                      <a:r>
                        <a:rPr lang="en-US" sz="1100" dirty="0"/>
                        <a:t>0.4V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560761"/>
                  </a:ext>
                </a:extLst>
              </a:tr>
            </a:tbl>
          </a:graphicData>
        </a:graphic>
      </p:graphicFrame>
      <p:graphicFrame>
        <p:nvGraphicFramePr>
          <p:cNvPr id="19" name="표 17">
            <a:extLst>
              <a:ext uri="{FF2B5EF4-FFF2-40B4-BE49-F238E27FC236}">
                <a16:creationId xmlns:a16="http://schemas.microsoft.com/office/drawing/2014/main" id="{A31AA647-FEFD-4A51-973B-27074D46A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845992"/>
              </p:ext>
            </p:extLst>
          </p:nvPr>
        </p:nvGraphicFramePr>
        <p:xfrm>
          <a:off x="8771203" y="1506534"/>
          <a:ext cx="2582597" cy="226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518">
                  <a:extLst>
                    <a:ext uri="{9D8B030D-6E8A-4147-A177-3AD203B41FA5}">
                      <a16:colId xmlns:a16="http://schemas.microsoft.com/office/drawing/2014/main" val="373979255"/>
                    </a:ext>
                  </a:extLst>
                </a:gridCol>
                <a:gridCol w="1263079">
                  <a:extLst>
                    <a:ext uri="{9D8B030D-6E8A-4147-A177-3AD203B41FA5}">
                      <a16:colId xmlns:a16="http://schemas.microsoft.com/office/drawing/2014/main" val="2739359439"/>
                    </a:ext>
                  </a:extLst>
                </a:gridCol>
              </a:tblGrid>
              <a:tr h="28827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200GHz, Simulated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CE, 5um, 4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498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13.2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515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60 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01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244243"/>
                  </a:ext>
                </a:extLst>
              </a:tr>
              <a:tr h="24166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</a:t>
                      </a:r>
                      <a:r>
                        <a:rPr lang="en-US" sz="1100" baseline="-25000" dirty="0"/>
                        <a:t>1dB,in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-16.8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999469"/>
                  </a:ext>
                </a:extLst>
              </a:tr>
              <a:tr h="1383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</a:t>
                      </a:r>
                      <a:r>
                        <a:rPr lang="en-US" sz="1100" baseline="-25000" dirty="0"/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19.2 </a:t>
                      </a:r>
                      <a:r>
                        <a:rPr lang="en-US" sz="1100" dirty="0" err="1"/>
                        <a:t>mW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617672"/>
                  </a:ext>
                </a:extLst>
              </a:tr>
              <a:tr h="2565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Die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290umx465um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558668"/>
                  </a:ext>
                </a:extLst>
              </a:tr>
              <a:tr h="3980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J</a:t>
                      </a:r>
                      <a:r>
                        <a:rPr lang="en-US" sz="1100" baseline="-25000" dirty="0" err="1"/>
                        <a:t>emitter</a:t>
                      </a:r>
                      <a:endParaRPr lang="en-US" sz="1100" baseline="-25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V</a:t>
                      </a:r>
                      <a:r>
                        <a:rPr lang="en-US" sz="1100" baseline="-25000" dirty="0" err="1"/>
                        <a:t>cb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1.0mA/um</a:t>
                      </a:r>
                    </a:p>
                    <a:p>
                      <a:pPr algn="ctr"/>
                      <a:r>
                        <a:rPr lang="en-US" sz="1100" dirty="0"/>
                        <a:t>0.56V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56076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18" y="1622277"/>
            <a:ext cx="2103120" cy="1988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934" y="1537205"/>
            <a:ext cx="2065020" cy="2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2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6459B-9DA9-4ED8-A474-FFFEFF913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55" y="1772039"/>
            <a:ext cx="6550163" cy="4598194"/>
          </a:xfrm>
        </p:spPr>
        <p:txBody>
          <a:bodyPr>
            <a:normAutofit/>
          </a:bodyPr>
          <a:lstStyle/>
          <a:p>
            <a:r>
              <a:rPr lang="en-US" dirty="0"/>
              <a:t>Increasing interest in the 200-300 GHz:</a:t>
            </a:r>
          </a:p>
          <a:p>
            <a:pPr marL="0" indent="0">
              <a:buNone/>
            </a:pPr>
            <a:r>
              <a:rPr lang="en-US" dirty="0"/>
              <a:t> Large available BW </a:t>
            </a:r>
            <a:r>
              <a:rPr lang="en-US" dirty="0">
                <a:sym typeface="Wingdings" panose="05000000000000000000" pitchFamily="2" charset="2"/>
              </a:rPr>
              <a:t> High data rate</a:t>
            </a:r>
            <a:endParaRPr lang="en-US" dirty="0"/>
          </a:p>
          <a:p>
            <a:pPr algn="l"/>
            <a:r>
              <a:rPr lang="en-US" dirty="0">
                <a:solidFill>
                  <a:srgbClr val="000000"/>
                </a:solidFill>
              </a:rPr>
              <a:t>G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reater integration scales in </a:t>
            </a:r>
            <a:r>
              <a:rPr lang="en-US" b="0" i="0" u="none" strike="noStrike" baseline="0" dirty="0" err="1">
                <a:solidFill>
                  <a:srgbClr val="000000"/>
                </a:solidFill>
              </a:rPr>
              <a:t>SiGe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/</a:t>
            </a:r>
            <a:r>
              <a:rPr lang="en-US" b="0" i="0" u="none" strike="noStrike" baseline="0" dirty="0" err="1">
                <a:solidFill>
                  <a:srgbClr val="000000"/>
                </a:solidFill>
              </a:rPr>
              <a:t>InP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 HBT receivers than in III-V HEMT technologies</a:t>
            </a:r>
            <a:endParaRPr lang="en-US" dirty="0"/>
          </a:p>
          <a:p>
            <a:r>
              <a:rPr lang="en-US" dirty="0"/>
              <a:t>More competitive 200-300 GHz all-HBT Rx  with reduced HBT LNA noise figure</a:t>
            </a:r>
          </a:p>
          <a:p>
            <a:r>
              <a:rPr lang="en-US" dirty="0"/>
              <a:t>Ideal Case: </a:t>
            </a:r>
          </a:p>
          <a:p>
            <a:pPr marL="0" indent="0">
              <a:buNone/>
            </a:pPr>
            <a:r>
              <a:rPr lang="en-US" dirty="0"/>
              <a:t>   Hybrid Rx with HEMT LNA + HBT post-LNA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060" y="1583493"/>
            <a:ext cx="4015740" cy="1958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838" y="3655301"/>
            <a:ext cx="443484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6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250 nm </a:t>
            </a:r>
            <a:r>
              <a:rPr lang="en-GB" dirty="0" err="1"/>
              <a:t>InP</a:t>
            </a:r>
            <a:r>
              <a:rPr lang="en-GB" dirty="0"/>
              <a:t> HBT Process (Teledyne [1])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6459B-9DA9-4ED8-A474-FFFEFF913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4060"/>
            <a:ext cx="6300832" cy="4335069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Four Au interconnect.</a:t>
            </a:r>
          </a:p>
          <a:p>
            <a:r>
              <a:rPr lang="en-US" sz="3000" dirty="0"/>
              <a:t>TFR (50</a:t>
            </a:r>
            <a:r>
              <a:rPr lang="el-GR" sz="3000" dirty="0"/>
              <a:t>Ω/</a:t>
            </a:r>
            <a:r>
              <a:rPr lang="en-US" sz="3000" dirty="0"/>
              <a:t>square).</a:t>
            </a:r>
          </a:p>
          <a:p>
            <a:r>
              <a:rPr lang="en-US" sz="3000" dirty="0"/>
              <a:t>MIM cap (0.3fF/µm2).</a:t>
            </a:r>
          </a:p>
          <a:p>
            <a:r>
              <a:rPr lang="en-US" sz="3000" dirty="0"/>
              <a:t>f</a:t>
            </a:r>
            <a:r>
              <a:rPr lang="en-US" sz="3000" baseline="-25000" dirty="0"/>
              <a:t>max</a:t>
            </a:r>
            <a:r>
              <a:rPr lang="en-US" sz="3000" dirty="0"/>
              <a:t>=650GHz.</a:t>
            </a:r>
          </a:p>
          <a:p>
            <a:r>
              <a:rPr lang="en-US" sz="3000" dirty="0" err="1"/>
              <a:t>J</a:t>
            </a:r>
            <a:r>
              <a:rPr lang="en-US" sz="3000" baseline="-25000" dirty="0" err="1"/>
              <a:t>max</a:t>
            </a:r>
            <a:r>
              <a:rPr lang="en-US" sz="3000" dirty="0"/>
              <a:t>=3mA/µm.</a:t>
            </a:r>
          </a:p>
          <a:p>
            <a:r>
              <a:rPr lang="en-US" sz="3000" dirty="0" err="1"/>
              <a:t>BV</a:t>
            </a:r>
            <a:r>
              <a:rPr lang="en-US" sz="3000" baseline="-25000" dirty="0" err="1"/>
              <a:t>CEo</a:t>
            </a:r>
            <a:r>
              <a:rPr lang="en-US" sz="3000" dirty="0"/>
              <a:t>=4.5V.</a:t>
            </a:r>
          </a:p>
          <a:p>
            <a:r>
              <a:rPr lang="en-US" sz="3000" dirty="0"/>
              <a:t>MET4 = Signal, MET1 = GND</a:t>
            </a:r>
          </a:p>
          <a:p>
            <a:r>
              <a:rPr lang="en-US" sz="3000" dirty="0"/>
              <a:t>Loss of MSL = 1.1 dB/mm @ 200 GHz</a:t>
            </a:r>
          </a:p>
          <a:p>
            <a:r>
              <a:rPr lang="en-US" sz="3000" dirty="0"/>
              <a:t>Loss of inv-MSL = 2.5 dB/mm @ 200 GHz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4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32EAF2-1ABE-4516-ADB9-966E87617D37}"/>
              </a:ext>
            </a:extLst>
          </p:cNvPr>
          <p:cNvSpPr txBox="1">
            <a:spLocks/>
          </p:cNvSpPr>
          <p:nvPr/>
        </p:nvSpPr>
        <p:spPr>
          <a:xfrm>
            <a:off x="7341066" y="5702415"/>
            <a:ext cx="4012734" cy="446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100" dirty="0"/>
              <a:t>Cross Section of TSC250 IC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066" y="1380518"/>
            <a:ext cx="3771900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4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Noise Measure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11E5A3-F5E1-40D1-84B5-373F499EFA38}"/>
                  </a:ext>
                </a:extLst>
              </p:cNvPr>
              <p:cNvSpPr txBox="1"/>
              <p:nvPr/>
            </p:nvSpPr>
            <p:spPr>
              <a:xfrm>
                <a:off x="835314" y="1781653"/>
                <a:ext cx="7299121" cy="647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cascade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+…=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11E5A3-F5E1-40D1-84B5-373F499EF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14" y="1781653"/>
                <a:ext cx="7299121" cy="6476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382EDCF-748E-4AED-AE46-274D988FB182}"/>
              </a:ext>
            </a:extLst>
          </p:cNvPr>
          <p:cNvSpPr txBox="1">
            <a:spLocks/>
          </p:cNvSpPr>
          <p:nvPr/>
        </p:nvSpPr>
        <p:spPr>
          <a:xfrm>
            <a:off x="1769729" y="5500235"/>
            <a:ext cx="5616524" cy="617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200" dirty="0"/>
              <a:t>[14] </a:t>
            </a:r>
            <a:r>
              <a:rPr lang="en-US" sz="1200" dirty="0"/>
              <a:t>H. Fukui, "Available Power Gain, Noise Figure, and Noise Measure of Two-Ports and Their Graphical Representations," in IEEE Transactions on Circuit Theory, 	vol. 13, no. 2, pp. 137-142, June 1966.</a:t>
            </a:r>
            <a:endParaRPr lang="en-GB" sz="12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3F39E6-3564-4497-835C-E13327CA79D3}"/>
              </a:ext>
            </a:extLst>
          </p:cNvPr>
          <p:cNvCxnSpPr>
            <a:cxnSpLocks/>
          </p:cNvCxnSpPr>
          <p:nvPr/>
        </p:nvCxnSpPr>
        <p:spPr>
          <a:xfrm>
            <a:off x="4702245" y="3854208"/>
            <a:ext cx="6190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D8F6BA8-D8AF-4393-93C2-7E76E6866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815" y="2595706"/>
            <a:ext cx="3338066" cy="22458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Minimum Noise Measure Impedance: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ym typeface="Wingdings" panose="05000000000000000000" pitchFamily="2" charset="2"/>
              </a:rPr>
              <a:t>Draw a line between centers of NF and Ga Circles.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ym typeface="Wingdings" panose="05000000000000000000" pitchFamily="2" charset="2"/>
              </a:rPr>
              <a:t>Calculate M for each point on this line.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ym typeface="Wingdings" panose="05000000000000000000" pitchFamily="2" charset="2"/>
              </a:rPr>
              <a:t>Determine the point on the line having the </a:t>
            </a:r>
            <a:r>
              <a:rPr lang="en-US" sz="2000" i="1" dirty="0">
                <a:sym typeface="Wingdings" panose="05000000000000000000" pitchFamily="2" charset="2"/>
              </a:rPr>
              <a:t>smallest</a:t>
            </a:r>
            <a:r>
              <a:rPr lang="en-US" sz="2000" dirty="0">
                <a:sym typeface="Wingdings" panose="05000000000000000000" pitchFamily="2" charset="2"/>
              </a:rPr>
              <a:t> M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80F65CC-A85C-4A56-AA54-2ED4C6FB5C08}"/>
              </a:ext>
            </a:extLst>
          </p:cNvPr>
          <p:cNvSpPr txBox="1">
            <a:spLocks/>
          </p:cNvSpPr>
          <p:nvPr/>
        </p:nvSpPr>
        <p:spPr>
          <a:xfrm>
            <a:off x="8560553" y="4868230"/>
            <a:ext cx="2923899" cy="4710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ym typeface="Wingdings" panose="05000000000000000000" pitchFamily="2" charset="2"/>
              </a:rPr>
              <a:t>Data is for an (0.25 x 5 μm^2) HBT in CB configuration with 200 </a:t>
            </a:r>
            <a:r>
              <a:rPr lang="en-US" sz="1200" dirty="0" err="1">
                <a:sym typeface="Wingdings" panose="05000000000000000000" pitchFamily="2" charset="2"/>
              </a:rPr>
              <a:t>fF</a:t>
            </a:r>
            <a:r>
              <a:rPr lang="en-US" sz="1200" dirty="0">
                <a:sym typeface="Wingdings" panose="05000000000000000000" pitchFamily="2" charset="2"/>
              </a:rPr>
              <a:t> base capacitance biased at VCB=0.4 V and  JE=0.5 mA/</a:t>
            </a:r>
            <a:r>
              <a:rPr lang="en-US" sz="1200" dirty="0" err="1">
                <a:sym typeface="Wingdings" panose="05000000000000000000" pitchFamily="2" charset="2"/>
              </a:rPr>
              <a:t>μm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011" y="2565490"/>
            <a:ext cx="3649980" cy="2415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5521" y="2540216"/>
            <a:ext cx="3025140" cy="2659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011" y="5414039"/>
            <a:ext cx="8001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325" y="2237576"/>
            <a:ext cx="5356860" cy="3002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Determining Bias Condition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6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A477D0-2EB4-4B03-BF1D-9B635EB9E6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4" b="-5799"/>
          <a:stretch/>
        </p:blipFill>
        <p:spPr bwMode="auto">
          <a:xfrm>
            <a:off x="1875958" y="2618784"/>
            <a:ext cx="1439710" cy="1272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A1E811-ED2D-4DAB-8EDA-7A5481E70640}"/>
              </a:ext>
            </a:extLst>
          </p:cNvPr>
          <p:cNvCxnSpPr>
            <a:cxnSpLocks/>
          </p:cNvCxnSpPr>
          <p:nvPr/>
        </p:nvCxnSpPr>
        <p:spPr>
          <a:xfrm>
            <a:off x="4010709" y="3298779"/>
            <a:ext cx="104023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D577469F-69A4-4D57-B741-28801B9D3E10}"/>
              </a:ext>
            </a:extLst>
          </p:cNvPr>
          <p:cNvSpPr txBox="1">
            <a:spLocks/>
          </p:cNvSpPr>
          <p:nvPr/>
        </p:nvSpPr>
        <p:spPr bwMode="auto">
          <a:xfrm>
            <a:off x="6852935" y="2881023"/>
            <a:ext cx="2820340" cy="41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2pPr>
            <a:lvl3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3pPr>
            <a:lvl4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4pPr>
            <a:lvl5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>
              <a:buClrTx/>
            </a:pPr>
            <a:r>
              <a:rPr lang="en-US" sz="2000" b="0" kern="0" dirty="0"/>
              <a:t>F</a:t>
            </a:r>
            <a:r>
              <a:rPr lang="en-US" sz="2000" b="0" kern="0" baseline="-25000" dirty="0"/>
              <a:t>CASCADE,MIN</a:t>
            </a:r>
            <a:r>
              <a:rPr lang="en-US" sz="2000" b="0" kern="0" dirty="0"/>
              <a:t>=6.7 dB</a:t>
            </a:r>
            <a:endParaRPr lang="en-US" sz="2000" b="0" kern="0" dirty="0">
              <a:solidFill>
                <a:srgbClr val="00B0F0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57F8CA6-79A7-41BF-89B8-4C4F732C3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27" y="3891046"/>
            <a:ext cx="4581716" cy="918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AU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AU" altLang="zh-CN" sz="20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CASCADE</a:t>
            </a:r>
            <a:r>
              <a:rPr kumimoji="0" lang="en-AU" altLang="zh-CN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,MIN</a:t>
            </a:r>
            <a:r>
              <a:rPr kumimoji="0" lang="en-A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as a function of emitter current density (J</a:t>
            </a:r>
            <a:r>
              <a:rPr kumimoji="0" lang="en-AU" altLang="zh-CN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kumimoji="0" lang="en-A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and collector-base voltage (V</a:t>
            </a:r>
            <a:r>
              <a:rPr kumimoji="0" lang="en-AU" altLang="zh-CN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CB</a:t>
            </a:r>
            <a:r>
              <a:rPr kumimoji="0" lang="en-A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for a 0.25 </a:t>
            </a:r>
            <a:r>
              <a:rPr kumimoji="0" lang="en-A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SimSun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kumimoji="0" lang="en-A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 x 5 </a:t>
            </a:r>
            <a:r>
              <a:rPr kumimoji="0" lang="en-A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SimSun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kumimoji="0" lang="en-A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 HBT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zh-CN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6867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Noise Measure as a 2-port Invariant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5476" y="6318898"/>
            <a:ext cx="788324" cy="365125"/>
          </a:xfrm>
        </p:spPr>
        <p:txBody>
          <a:bodyPr/>
          <a:lstStyle/>
          <a:p>
            <a:fld id="{9F05D9CB-B57E-4200-801D-A8AF68C37F01}" type="slidenum">
              <a:rPr lang="en-GB" smtClean="0"/>
              <a:t>7</a:t>
            </a:fld>
            <a:endParaRPr lang="en-GB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713C414-9FBB-4213-9F08-0A5A52B32870}"/>
              </a:ext>
            </a:extLst>
          </p:cNvPr>
          <p:cNvSpPr txBox="1">
            <a:spLocks/>
          </p:cNvSpPr>
          <p:nvPr/>
        </p:nvSpPr>
        <p:spPr>
          <a:xfrm>
            <a:off x="6425539" y="3150442"/>
            <a:ext cx="5387207" cy="476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200" dirty="0"/>
              <a:t>[10] </a:t>
            </a:r>
            <a:r>
              <a:rPr lang="en-US" sz="1200" dirty="0"/>
              <a:t>H. A. Haus and R. B. Adler, "Optimum Noise Performance of Linear Amplifiers," in Proceedings of the IRE, vol. 46, no. 8, pp. 1517-1533, Aug. 1958.</a:t>
            </a:r>
            <a:endParaRPr lang="en-GB" sz="1200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D097E8C5-C52F-4B09-A949-8EC07428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9579" y="3816295"/>
            <a:ext cx="3157955" cy="1485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Minimum M is independent of circuit configuration;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Pick for high bandwidth or high gain/stage (=low P</a:t>
            </a:r>
            <a:r>
              <a:rPr lang="en-US" sz="2000" baseline="-25000" dirty="0">
                <a:sym typeface="Wingdings" panose="05000000000000000000" pitchFamily="2" charset="2"/>
              </a:rPr>
              <a:t>DC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  <a:endParaRPr lang="en-US" sz="2000" baseline="-25000" dirty="0">
              <a:sym typeface="Wingdings" panose="05000000000000000000" pitchFamily="2" charset="2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804BCF2D-3C4A-4B50-B720-E0B79D0F25A0}"/>
              </a:ext>
            </a:extLst>
          </p:cNvPr>
          <p:cNvSpPr txBox="1">
            <a:spLocks/>
          </p:cNvSpPr>
          <p:nvPr/>
        </p:nvSpPr>
        <p:spPr>
          <a:xfrm>
            <a:off x="8879579" y="5421332"/>
            <a:ext cx="2347803" cy="4710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ym typeface="Wingdings" panose="05000000000000000000" pitchFamily="2" charset="2"/>
              </a:rPr>
              <a:t>Data is for an (0.25 x 3 μm^2) HBT in CE configuration biased at VCB=0.4 V and  JE=0.5 mA/</a:t>
            </a:r>
            <a:r>
              <a:rPr lang="en-US" sz="1200" dirty="0" err="1">
                <a:sym typeface="Wingdings" panose="05000000000000000000" pitchFamily="2" charset="2"/>
              </a:rPr>
              <a:t>μm</a:t>
            </a:r>
            <a:endParaRPr lang="en-US" sz="1200" dirty="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3790C208-D688-43E5-9702-ED19D45AE763}"/>
              </a:ext>
            </a:extLst>
          </p:cNvPr>
          <p:cNvSpPr txBox="1">
            <a:spLocks/>
          </p:cNvSpPr>
          <p:nvPr/>
        </p:nvSpPr>
        <p:spPr>
          <a:xfrm>
            <a:off x="9370504" y="2405843"/>
            <a:ext cx="2670114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Emitter Inductance in CE</a:t>
            </a:r>
            <a:endParaRPr lang="en-US" sz="2000" dirty="0">
              <a:sym typeface="Wingdings" panose="05000000000000000000" pitchFamily="2" charset="2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F6657EEF-9BFE-4344-8B0D-777DED140944}"/>
              </a:ext>
            </a:extLst>
          </p:cNvPr>
          <p:cNvSpPr txBox="1">
            <a:spLocks/>
          </p:cNvSpPr>
          <p:nvPr/>
        </p:nvSpPr>
        <p:spPr>
          <a:xfrm>
            <a:off x="9484440" y="1718491"/>
            <a:ext cx="2442242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Base Capacitance in CB</a:t>
            </a:r>
            <a:endParaRPr lang="en-US" sz="2000" dirty="0">
              <a:sym typeface="Wingdings" panose="05000000000000000000" pitchFamily="2" charset="2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338C9AB-18A9-4658-8BA6-60C156D9F900}"/>
              </a:ext>
            </a:extLst>
          </p:cNvPr>
          <p:cNvCxnSpPr>
            <a:cxnSpLocks/>
          </p:cNvCxnSpPr>
          <p:nvPr/>
        </p:nvCxnSpPr>
        <p:spPr>
          <a:xfrm>
            <a:off x="10708090" y="2061313"/>
            <a:ext cx="0" cy="324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69" y="3785636"/>
            <a:ext cx="8328660" cy="256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637" y="1485380"/>
            <a:ext cx="3459480" cy="2270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307" y="1417552"/>
            <a:ext cx="2667000" cy="1653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08" y="1736549"/>
            <a:ext cx="170688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8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Input/Output Matching Matching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8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70E304-D00C-4CFF-80FA-D03C6C5DA8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32" y="1772529"/>
            <a:ext cx="3891801" cy="12098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898650-8105-4904-9F24-24AEAFC410DB}"/>
              </a:ext>
            </a:extLst>
          </p:cNvPr>
          <p:cNvCxnSpPr>
            <a:cxnSpLocks/>
          </p:cNvCxnSpPr>
          <p:nvPr/>
        </p:nvCxnSpPr>
        <p:spPr>
          <a:xfrm>
            <a:off x="6108026" y="3487315"/>
            <a:ext cx="0" cy="28690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874040-8E19-4391-9261-4AA0C376B1C0}"/>
                  </a:ext>
                </a:extLst>
              </p:cNvPr>
              <p:cNvSpPr txBox="1"/>
              <p:nvPr/>
            </p:nvSpPr>
            <p:spPr>
              <a:xfrm>
                <a:off x="1204867" y="1688848"/>
                <a:ext cx="4715312" cy="647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cascade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+…=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874040-8E19-4391-9261-4AA0C376B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867" y="1688848"/>
                <a:ext cx="4715312" cy="6476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3FCBB3-A2D7-45A3-A2A9-55F5F72DCA7C}"/>
                  </a:ext>
                </a:extLst>
              </p:cNvPr>
              <p:cNvSpPr txBox="1"/>
              <p:nvPr/>
            </p:nvSpPr>
            <p:spPr>
              <a:xfrm>
                <a:off x="244155" y="2561200"/>
                <a:ext cx="6342075" cy="694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cascade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input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𝑚𝑎𝑡𝑐h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output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𝑚𝑎𝑡𝑐h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den>
                      </m:f>
                      <m:r>
                        <a:rPr lang="en-US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…=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3FCBB3-A2D7-45A3-A2A9-55F5F72DC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55" y="2561200"/>
                <a:ext cx="6342075" cy="694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685AAB-E6C5-4B38-BBC9-C71D46503C2C}"/>
              </a:ext>
            </a:extLst>
          </p:cNvPr>
          <p:cNvCxnSpPr>
            <a:cxnSpLocks/>
          </p:cNvCxnSpPr>
          <p:nvPr/>
        </p:nvCxnSpPr>
        <p:spPr>
          <a:xfrm flipH="1">
            <a:off x="1970116" y="2224085"/>
            <a:ext cx="366758" cy="520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8AB5E5-1814-4C72-A6B1-67B8B88502BD}"/>
              </a:ext>
            </a:extLst>
          </p:cNvPr>
          <p:cNvCxnSpPr>
            <a:cxnSpLocks/>
          </p:cNvCxnSpPr>
          <p:nvPr/>
        </p:nvCxnSpPr>
        <p:spPr>
          <a:xfrm>
            <a:off x="2533475" y="2141448"/>
            <a:ext cx="1375795" cy="523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FF244A-F2C7-4F80-BDA7-5FC0A74931F6}"/>
              </a:ext>
            </a:extLst>
          </p:cNvPr>
          <p:cNvCxnSpPr>
            <a:cxnSpLocks/>
          </p:cNvCxnSpPr>
          <p:nvPr/>
        </p:nvCxnSpPr>
        <p:spPr>
          <a:xfrm>
            <a:off x="2449585" y="2188593"/>
            <a:ext cx="335560" cy="555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2ABFE764-C6E1-4CA3-B5FD-E1A3A7611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3221" y="3273794"/>
            <a:ext cx="2862380" cy="313893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A9944EEE-44D0-4436-AA22-326E1B6B76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7068"/>
          <a:stretch/>
        </p:blipFill>
        <p:spPr>
          <a:xfrm>
            <a:off x="2797492" y="3269202"/>
            <a:ext cx="2953402" cy="308714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C0DE3CD-16CE-48A4-B2DB-37769C188649}"/>
              </a:ext>
            </a:extLst>
          </p:cNvPr>
          <p:cNvGrpSpPr/>
          <p:nvPr/>
        </p:nvGrpSpPr>
        <p:grpSpPr>
          <a:xfrm>
            <a:off x="748975" y="4160553"/>
            <a:ext cx="1782345" cy="1422902"/>
            <a:chOff x="748975" y="4160553"/>
            <a:chExt cx="1782345" cy="142290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6FCF04E-4C48-4722-987D-1A718F3BB7D4}"/>
                </a:ext>
              </a:extLst>
            </p:cNvPr>
            <p:cNvGrpSpPr/>
            <p:nvPr/>
          </p:nvGrpSpPr>
          <p:grpSpPr>
            <a:xfrm>
              <a:off x="748975" y="4160553"/>
              <a:ext cx="1700610" cy="1369498"/>
              <a:chOff x="244155" y="3660184"/>
              <a:chExt cx="1700610" cy="1369498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2ED29698-9689-4AB8-A367-5E390A65DE1D}"/>
                  </a:ext>
                </a:extLst>
              </p:cNvPr>
              <p:cNvGrpSpPr/>
              <p:nvPr/>
            </p:nvGrpSpPr>
            <p:grpSpPr>
              <a:xfrm>
                <a:off x="244155" y="3660184"/>
                <a:ext cx="1700610" cy="1369498"/>
                <a:chOff x="1912691" y="3461622"/>
                <a:chExt cx="1700610" cy="1369498"/>
              </a:xfrm>
            </p:grpSpPr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22CCDEE8-0A82-45EF-94AD-7C95195104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754" r="49404" b="49684"/>
                <a:stretch/>
              </p:blipFill>
              <p:spPr>
                <a:xfrm>
                  <a:off x="2079329" y="3461622"/>
                  <a:ext cx="1178112" cy="1369498"/>
                </a:xfrm>
                <a:prstGeom prst="rect">
                  <a:avLst/>
                </a:prstGeom>
              </p:spPr>
            </p:pic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943F74A7-568D-4D01-85FE-4E262C68C9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46" t="30913" r="83104" b="15077"/>
                <a:stretch/>
              </p:blipFill>
              <p:spPr>
                <a:xfrm>
                  <a:off x="2153495" y="3831599"/>
                  <a:ext cx="278725" cy="926715"/>
                </a:xfrm>
                <a:prstGeom prst="rect">
                  <a:avLst/>
                </a:prstGeom>
              </p:spPr>
            </p:pic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5494B75F-DCF0-4BE8-89B2-9BB4BDFC17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70116" y="3942826"/>
                  <a:ext cx="566003" cy="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93A456F8-2685-4E50-BCDB-331316811A48}"/>
                    </a:ext>
                  </a:extLst>
                </p:cNvPr>
                <p:cNvSpPr/>
                <p:nvPr/>
              </p:nvSpPr>
              <p:spPr>
                <a:xfrm>
                  <a:off x="1912691" y="3909270"/>
                  <a:ext cx="67112" cy="8389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E958E818-CB9D-4889-8945-EB5CE62FD7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74439" y="3942826"/>
                  <a:ext cx="566003" cy="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13F91B01-AD0F-4A21-A1EE-50133A81A63D}"/>
                    </a:ext>
                  </a:extLst>
                </p:cNvPr>
                <p:cNvSpPr/>
                <p:nvPr/>
              </p:nvSpPr>
              <p:spPr>
                <a:xfrm>
                  <a:off x="3546189" y="3909270"/>
                  <a:ext cx="67112" cy="8389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691812A7-F207-4200-B635-F31C808C91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7175" y="3819305"/>
                <a:ext cx="1108222" cy="2974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200" dirty="0">
                    <a:sym typeface="Wingdings" panose="05000000000000000000" pitchFamily="2" charset="2"/>
                  </a:rPr>
                  <a:t>0.25 x 5 μm^2</a:t>
                </a:r>
                <a:endParaRPr lang="en-US" sz="1200" dirty="0"/>
              </a:p>
            </p:txBody>
          </p:sp>
        </p:grp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6C52565C-5C37-4F2A-9B79-BE2BE5177BCE}"/>
                </a:ext>
              </a:extLst>
            </p:cNvPr>
            <p:cNvSpPr txBox="1">
              <a:spLocks/>
            </p:cNvSpPr>
            <p:nvPr/>
          </p:nvSpPr>
          <p:spPr>
            <a:xfrm>
              <a:off x="1651022" y="5286042"/>
              <a:ext cx="880298" cy="2974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200" dirty="0">
                  <a:sym typeface="Wingdings" panose="05000000000000000000" pitchFamily="2" charset="2"/>
                </a:rPr>
                <a:t>VCB=0.4 V JE=0.5 mA/</a:t>
              </a:r>
              <a:r>
                <a:rPr lang="en-US" sz="1200" dirty="0" err="1">
                  <a:sym typeface="Wingdings" panose="05000000000000000000" pitchFamily="2" charset="2"/>
                </a:rPr>
                <a:t>μm</a:t>
              </a:r>
              <a:endParaRPr lang="en-US" sz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5AC3DCE-2C1D-4F50-8AE9-16DF624D9EA5}"/>
              </a:ext>
            </a:extLst>
          </p:cNvPr>
          <p:cNvGrpSpPr/>
          <p:nvPr/>
        </p:nvGrpSpPr>
        <p:grpSpPr>
          <a:xfrm>
            <a:off x="6435364" y="4394450"/>
            <a:ext cx="1976563" cy="1198873"/>
            <a:chOff x="6435364" y="4394450"/>
            <a:chExt cx="1976563" cy="1198873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3215AB2-3F38-4FAC-872B-685036BFF6F4}"/>
                </a:ext>
              </a:extLst>
            </p:cNvPr>
            <p:cNvGrpSpPr/>
            <p:nvPr/>
          </p:nvGrpSpPr>
          <p:grpSpPr>
            <a:xfrm>
              <a:off x="6435364" y="4394450"/>
              <a:ext cx="1976563" cy="1198873"/>
              <a:chOff x="6396109" y="3885733"/>
              <a:chExt cx="1976563" cy="1198873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075D692-613A-44CD-8757-B25704FC291C}"/>
                  </a:ext>
                </a:extLst>
              </p:cNvPr>
              <p:cNvGrpSpPr/>
              <p:nvPr/>
            </p:nvGrpSpPr>
            <p:grpSpPr>
              <a:xfrm>
                <a:off x="6396109" y="3885733"/>
                <a:ext cx="1549608" cy="1198873"/>
                <a:chOff x="7393053" y="3722959"/>
                <a:chExt cx="1549608" cy="1198873"/>
              </a:xfrm>
            </p:grpSpPr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BB84DD38-0DDD-4B41-BFCB-C546E18505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754" t="53531" r="49404" b="13365"/>
                <a:stretch/>
              </p:blipFill>
              <p:spPr>
                <a:xfrm>
                  <a:off x="7556657" y="3722959"/>
                  <a:ext cx="1327281" cy="1015106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C23E5534-5755-40B3-B7DA-AB841BC10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46" t="30913" r="83104" b="15077"/>
                <a:stretch/>
              </p:blipFill>
              <p:spPr>
                <a:xfrm>
                  <a:off x="7633857" y="3995117"/>
                  <a:ext cx="278725" cy="926715"/>
                </a:xfrm>
                <a:prstGeom prst="rect">
                  <a:avLst/>
                </a:prstGeom>
              </p:spPr>
            </p:pic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7EC4EBA6-F772-4C51-B97E-A0FFBBE430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50478" y="4106344"/>
                  <a:ext cx="566003" cy="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BDC55DD2-9115-4A4D-800B-1916EF94665D}"/>
                    </a:ext>
                  </a:extLst>
                </p:cNvPr>
                <p:cNvSpPr/>
                <p:nvPr/>
              </p:nvSpPr>
              <p:spPr>
                <a:xfrm>
                  <a:off x="7393053" y="4072788"/>
                  <a:ext cx="67112" cy="8389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05C4442C-995F-422A-A20D-96B21773BB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03799" y="3837896"/>
                  <a:ext cx="566003" cy="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B8E27C88-C2E2-414F-B71C-F52FF2B24BDD}"/>
                    </a:ext>
                  </a:extLst>
                </p:cNvPr>
                <p:cNvSpPr/>
                <p:nvPr/>
              </p:nvSpPr>
              <p:spPr>
                <a:xfrm>
                  <a:off x="8875549" y="3804340"/>
                  <a:ext cx="67112" cy="8389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4232F07D-B1BC-468C-B4E0-CAE7E6C9ED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4450" y="4132551"/>
                <a:ext cx="1108222" cy="2974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200" dirty="0">
                    <a:sym typeface="Wingdings" panose="05000000000000000000" pitchFamily="2" charset="2"/>
                  </a:rPr>
                  <a:t>0.25 x 3 μm^2</a:t>
                </a:r>
                <a:endParaRPr lang="en-US" sz="1200" dirty="0"/>
              </a:p>
            </p:txBody>
          </p:sp>
        </p:grp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0B0217EB-F0FD-4EDF-B8D7-98D8599A19C0}"/>
                </a:ext>
              </a:extLst>
            </p:cNvPr>
            <p:cNvSpPr txBox="1">
              <a:spLocks/>
            </p:cNvSpPr>
            <p:nvPr/>
          </p:nvSpPr>
          <p:spPr>
            <a:xfrm>
              <a:off x="7375658" y="5136017"/>
              <a:ext cx="880298" cy="2974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200" dirty="0">
                  <a:sym typeface="Wingdings" panose="05000000000000000000" pitchFamily="2" charset="2"/>
                </a:rPr>
                <a:t>VCB=0.4 V JE=0.5 mA/</a:t>
              </a:r>
              <a:r>
                <a:rPr lang="en-US" sz="1200" dirty="0" err="1">
                  <a:sym typeface="Wingdings" panose="05000000000000000000" pitchFamily="2" charset="2"/>
                </a:rPr>
                <a:t>μm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610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A7F3-36DC-42CA-A23D-F630525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Cascading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002-9863-40B3-AFB2-76A55972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03/04/2022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2806-3C4A-4539-9C4C-19F3A9F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EuMIC09-1 High Performance LNAs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8FA-D057-4081-8B11-9974115B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9CB-B57E-4200-801D-A8AF68C37F01}" type="slidenum">
              <a:rPr lang="en-GB" smtClean="0"/>
              <a:t>9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F22B91-304E-4BAF-8843-C54FC270D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37"/>
          <a:stretch/>
        </p:blipFill>
        <p:spPr>
          <a:xfrm>
            <a:off x="320912" y="1690688"/>
            <a:ext cx="2470137" cy="30612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59422A-E4D1-4874-9C69-604FF3A5C9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729"/>
          <a:stretch/>
        </p:blipFill>
        <p:spPr>
          <a:xfrm>
            <a:off x="3072423" y="1690687"/>
            <a:ext cx="2520577" cy="30612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E75002-7EF4-45C9-93B0-01BDF7901D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116"/>
          <a:stretch/>
        </p:blipFill>
        <p:spPr>
          <a:xfrm>
            <a:off x="5913507" y="1690688"/>
            <a:ext cx="2542186" cy="3061230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DA48975-85A8-4E6D-886A-1CDA4D421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458" y="2099524"/>
            <a:ext cx="3338066" cy="2245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As we cascade more stages: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>
                <a:sym typeface="Wingdings" panose="05000000000000000000" pitchFamily="2" charset="2"/>
              </a:rPr>
              <a:t>NF</a:t>
            </a:r>
            <a:r>
              <a:rPr lang="en-US" sz="2000" i="1" baseline="-25000" dirty="0">
                <a:sym typeface="Wingdings" panose="05000000000000000000" pitchFamily="2" charset="2"/>
              </a:rPr>
              <a:t>MIN</a:t>
            </a:r>
            <a:r>
              <a:rPr lang="en-US" sz="2000" dirty="0">
                <a:sym typeface="Wingdings" panose="05000000000000000000" pitchFamily="2" charset="2"/>
              </a:rPr>
              <a:t> converges to </a:t>
            </a:r>
            <a:r>
              <a:rPr lang="en-US" sz="2000" i="1" dirty="0">
                <a:sym typeface="Wingdings" panose="05000000000000000000" pitchFamily="2" charset="2"/>
              </a:rPr>
              <a:t>F</a:t>
            </a:r>
            <a:r>
              <a:rPr lang="en-US" sz="2000" i="1" baseline="-25000" dirty="0">
                <a:sym typeface="Wingdings" panose="05000000000000000000" pitchFamily="2" charset="2"/>
              </a:rPr>
              <a:t>CASCADE</a:t>
            </a:r>
            <a:endParaRPr lang="en-US" sz="2000" i="1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ym typeface="Wingdings" panose="05000000000000000000" pitchFamily="2" charset="2"/>
              </a:rPr>
              <a:t>Minimum NF impedance converges to </a:t>
            </a:r>
            <a:r>
              <a:rPr lang="en-US" sz="2000" i="1" dirty="0">
                <a:sym typeface="Wingdings" panose="05000000000000000000" pitchFamily="2" charset="2"/>
              </a:rPr>
              <a:t>Minimum NM impedance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62A95C0-0657-4738-ACF7-A377BB0173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611" t="44215" r="12540" b="43399"/>
          <a:stretch/>
        </p:blipFill>
        <p:spPr>
          <a:xfrm rot="5400000">
            <a:off x="1212995" y="4897030"/>
            <a:ext cx="503648" cy="55695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C7FF00C6-22D9-49A1-92D8-806894295748}"/>
              </a:ext>
            </a:extLst>
          </p:cNvPr>
          <p:cNvGrpSpPr/>
          <p:nvPr/>
        </p:nvGrpSpPr>
        <p:grpSpPr>
          <a:xfrm>
            <a:off x="6635173" y="4968359"/>
            <a:ext cx="1098853" cy="512037"/>
            <a:chOff x="6381636" y="5099030"/>
            <a:chExt cx="1098853" cy="51203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F6EC3A8-89BE-4428-8A9A-7F22C6BA93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1611" t="44215" r="12540" b="43399"/>
            <a:stretch/>
          </p:blipFill>
          <p:spPr>
            <a:xfrm rot="5400000">
              <a:off x="6408289" y="5072377"/>
              <a:ext cx="503648" cy="55695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013F6CB-81F8-4885-ABD9-EEAF0A7D4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1611" t="44215" r="12540" b="46531"/>
            <a:stretch/>
          </p:blipFill>
          <p:spPr>
            <a:xfrm rot="5400000">
              <a:off x="6750708" y="5142788"/>
              <a:ext cx="503648" cy="4161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AB4E00F-458E-4CE2-A0BC-4B70629CA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1611" t="44215" r="12540" b="46531"/>
            <a:stretch/>
          </p:blipFill>
          <p:spPr>
            <a:xfrm rot="5400000">
              <a:off x="7020599" y="5151177"/>
              <a:ext cx="503648" cy="416132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5A80D88-4240-403A-AC1C-F11DA11B0B17}"/>
              </a:ext>
            </a:extLst>
          </p:cNvPr>
          <p:cNvGrpSpPr/>
          <p:nvPr/>
        </p:nvGrpSpPr>
        <p:grpSpPr>
          <a:xfrm>
            <a:off x="3918230" y="4923683"/>
            <a:ext cx="828962" cy="503648"/>
            <a:chOff x="3647985" y="5099030"/>
            <a:chExt cx="828962" cy="50364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D1B04B9-CE66-4543-BE70-11158F2291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1611" t="44215" r="12540" b="43399"/>
            <a:stretch/>
          </p:blipFill>
          <p:spPr>
            <a:xfrm rot="5400000">
              <a:off x="3674638" y="5072377"/>
              <a:ext cx="503648" cy="55695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58C5CB2-ACE1-4ABE-98CD-4DC197EB9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1611" t="44215" r="12540" b="46531"/>
            <a:stretch/>
          </p:blipFill>
          <p:spPr>
            <a:xfrm rot="5400000">
              <a:off x="4017057" y="5142788"/>
              <a:ext cx="503648" cy="416132"/>
            </a:xfrm>
            <a:prstGeom prst="rect">
              <a:avLst/>
            </a:prstGeom>
          </p:spPr>
        </p:pic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6B5F09D-B258-41F6-873B-0040171AA168}"/>
              </a:ext>
            </a:extLst>
          </p:cNvPr>
          <p:cNvSpPr txBox="1">
            <a:spLocks/>
          </p:cNvSpPr>
          <p:nvPr/>
        </p:nvSpPr>
        <p:spPr>
          <a:xfrm>
            <a:off x="918776" y="5526715"/>
            <a:ext cx="970764" cy="261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>
                <a:sym typeface="Wingdings" panose="05000000000000000000" pitchFamily="2" charset="2"/>
              </a:rPr>
              <a:t>1 stage, CE 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C7C84697-7589-4C6E-9EFC-7C7448B72420}"/>
              </a:ext>
            </a:extLst>
          </p:cNvPr>
          <p:cNvSpPr txBox="1">
            <a:spLocks/>
          </p:cNvSpPr>
          <p:nvPr/>
        </p:nvSpPr>
        <p:spPr>
          <a:xfrm>
            <a:off x="3843091" y="5596151"/>
            <a:ext cx="970764" cy="261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>
                <a:sym typeface="Wingdings" panose="05000000000000000000" pitchFamily="2" charset="2"/>
              </a:rPr>
              <a:t>2 stage, CE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D1C9773B-D5F6-4FA4-BD44-761659F7D573}"/>
              </a:ext>
            </a:extLst>
          </p:cNvPr>
          <p:cNvSpPr txBox="1">
            <a:spLocks/>
          </p:cNvSpPr>
          <p:nvPr/>
        </p:nvSpPr>
        <p:spPr>
          <a:xfrm>
            <a:off x="6706745" y="5617678"/>
            <a:ext cx="970764" cy="261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>
                <a:sym typeface="Wingdings" panose="05000000000000000000" pitchFamily="2" charset="2"/>
              </a:rPr>
              <a:t>3 stage, CE</a:t>
            </a:r>
          </a:p>
        </p:txBody>
      </p:sp>
    </p:spTree>
    <p:extLst>
      <p:ext uri="{BB962C8B-B14F-4D97-AF65-F5344CB8AC3E}">
        <p14:creationId xmlns:p14="http://schemas.microsoft.com/office/powerpoint/2010/main" val="577995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4245440-2F4D-4CE7-B050-88BA8734F6BC}" vid="{84069C41-A84C-4F58-B28F-82C5F92BF6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2216</Words>
  <Application>Microsoft Office PowerPoint</Application>
  <PresentationFormat>Widescreen</PresentationFormat>
  <Paragraphs>336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맑은 고딕</vt:lpstr>
      <vt:lpstr>MS PGothic</vt:lpstr>
      <vt:lpstr>SimSun</vt:lpstr>
      <vt:lpstr>Arial</vt:lpstr>
      <vt:lpstr>Arial Narrow</vt:lpstr>
      <vt:lpstr>Calibri</vt:lpstr>
      <vt:lpstr>Calibri Light</vt:lpstr>
      <vt:lpstr>Cambria Math</vt:lpstr>
      <vt:lpstr>等线</vt:lpstr>
      <vt:lpstr>Symbol</vt:lpstr>
      <vt:lpstr>Tahoma</vt:lpstr>
      <vt:lpstr>Times New Roman</vt:lpstr>
      <vt:lpstr>Wingdings</vt:lpstr>
      <vt:lpstr>Office Theme</vt:lpstr>
      <vt:lpstr>KGPlot</vt:lpstr>
      <vt:lpstr>200 GHz Low Noise Amplifiers in 250 nm InP HBT Technology</vt:lpstr>
      <vt:lpstr>Outline</vt:lpstr>
      <vt:lpstr>Motivation</vt:lpstr>
      <vt:lpstr>250 nm InP HBT Process (Teledyne [1])</vt:lpstr>
      <vt:lpstr>Noise Measure</vt:lpstr>
      <vt:lpstr>Determining Bias Condition</vt:lpstr>
      <vt:lpstr>Noise Measure as a 2-port Invariant</vt:lpstr>
      <vt:lpstr>Input/Output Matching Matching</vt:lpstr>
      <vt:lpstr>Cascading </vt:lpstr>
      <vt:lpstr>CB and CE Low Noise Amplifiers</vt:lpstr>
      <vt:lpstr>Measurement Results: S-parameters</vt:lpstr>
      <vt:lpstr>Setup: Noise Measurement</vt:lpstr>
      <vt:lpstr>Measurement Results: Noise Figure</vt:lpstr>
      <vt:lpstr>Setup: Power Measurement</vt:lpstr>
      <vt:lpstr>Measurement Results: Power</vt:lpstr>
      <vt:lpstr>Receiver with Staggered Tuned CB LNA</vt:lpstr>
      <vt:lpstr>Measured Rx NF and Conversion Gain </vt:lpstr>
      <vt:lpstr>Performance Comparison </vt:lpstr>
      <vt:lpstr>Acknowledgement </vt:lpstr>
      <vt:lpstr>Thank You!</vt:lpstr>
      <vt:lpstr>References</vt:lpstr>
      <vt:lpstr>Setup: Noise Measurement (Pictures)</vt:lpstr>
      <vt:lpstr>Receiver Testing Setup</vt:lpstr>
      <vt:lpstr>Measured Rx Power and Conversion Gain</vt:lpstr>
      <vt:lpstr>Noise: HBT vs HEMT</vt:lpstr>
      <vt:lpstr>CB and CE Low Noise Amplifiers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Heijningen, M. (Marc) van</dc:creator>
  <cp:lastModifiedBy>rodwell</cp:lastModifiedBy>
  <cp:revision>77</cp:revision>
  <dcterms:created xsi:type="dcterms:W3CDTF">2021-10-31T16:07:15Z</dcterms:created>
  <dcterms:modified xsi:type="dcterms:W3CDTF">2022-04-14T17:41:45Z</dcterms:modified>
</cp:coreProperties>
</file>