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  <p:sldMasterId id="2147483679" r:id="rId2"/>
    <p:sldMasterId id="2147483692" r:id="rId3"/>
  </p:sldMasterIdLst>
  <p:notesMasterIdLst>
    <p:notesMasterId r:id="rId35"/>
  </p:notesMasterIdLst>
  <p:handoutMasterIdLst>
    <p:handoutMasterId r:id="rId36"/>
  </p:handoutMasterIdLst>
  <p:sldIdLst>
    <p:sldId id="608" r:id="rId4"/>
    <p:sldId id="609" r:id="rId5"/>
    <p:sldId id="610" r:id="rId6"/>
    <p:sldId id="611" r:id="rId7"/>
    <p:sldId id="612" r:id="rId8"/>
    <p:sldId id="613" r:id="rId9"/>
    <p:sldId id="615" r:id="rId10"/>
    <p:sldId id="617" r:id="rId11"/>
    <p:sldId id="618" r:id="rId12"/>
    <p:sldId id="619" r:id="rId13"/>
    <p:sldId id="620" r:id="rId14"/>
    <p:sldId id="621" r:id="rId15"/>
    <p:sldId id="622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642" r:id="rId24"/>
    <p:sldId id="633" r:id="rId25"/>
    <p:sldId id="634" r:id="rId26"/>
    <p:sldId id="635" r:id="rId27"/>
    <p:sldId id="641" r:id="rId28"/>
    <p:sldId id="636" r:id="rId29"/>
    <p:sldId id="637" r:id="rId30"/>
    <p:sldId id="638" r:id="rId31"/>
    <p:sldId id="639" r:id="rId32"/>
    <p:sldId id="614" r:id="rId33"/>
    <p:sldId id="616" r:id="rId34"/>
  </p:sldIdLst>
  <p:sldSz cx="12192000" cy="6858000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8080"/>
    <a:srgbClr val="FFFFFF"/>
    <a:srgbClr val="DDDDDD"/>
    <a:srgbClr val="969696"/>
    <a:srgbClr val="CCCCFF"/>
    <a:srgbClr val="66CCFF"/>
    <a:srgbClr val="CCE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969" autoAdjust="0"/>
  </p:normalViewPr>
  <p:slideViewPr>
    <p:cSldViewPr>
      <p:cViewPr varScale="1">
        <p:scale>
          <a:sx n="119" d="100"/>
          <a:sy n="119" d="100"/>
        </p:scale>
        <p:origin x="96" y="3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33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7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588" y="461963"/>
            <a:ext cx="7002463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73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12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512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642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62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249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61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537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37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9300" y="177800"/>
            <a:ext cx="5446713" cy="3063875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fr-FR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spcBef>
                <a:spcPct val="30000"/>
              </a:spcBef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HG丸ｺﾞｼｯｸM-PRO" pitchFamily="50" charset="-128"/>
              </a:defRPr>
            </a:lvl1pPr>
            <a:lvl2pPr marL="742950" indent="-285750" defTabSz="9461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2pPr>
            <a:lvl3pPr marL="1143000" indent="-228600" defTabSz="9461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3pPr>
            <a:lvl4pPr marL="1600200" indent="-228600" defTabSz="9461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4pPr>
            <a:lvl5pPr marL="2057400" indent="-228600" defTabSz="9461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66F6B0E-296A-4B6F-AFD2-B2013B94ED14}" type="slidenum">
              <a:rPr lang="en-US" altLang="ja-JP" sz="12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ja-JP" sz="1200" b="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89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52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45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024" y="82296"/>
            <a:ext cx="1856232" cy="134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958246"/>
            <a:ext cx="12192000" cy="38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548525"/>
            <a:ext cx="12192000" cy="27432"/>
          </a:xfrm>
          <a:prstGeom prst="rect">
            <a:avLst/>
          </a:prstGeom>
          <a:gradFill flip="none" rotWithShape="1">
            <a:gsLst>
              <a:gs pos="15000">
                <a:srgbClr val="008B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6117336"/>
            <a:ext cx="9144000" cy="5303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72750" y="2563058"/>
            <a:ext cx="9846500" cy="1731884"/>
            <a:chOff x="1444870" y="2514600"/>
            <a:chExt cx="9846500" cy="173188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4870" y="2514600"/>
              <a:ext cx="2279951" cy="173188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394" y="2615850"/>
              <a:ext cx="3788232" cy="12594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5072745" y="3694940"/>
              <a:ext cx="62186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r>
                <a:rPr lang="en-US" sz="2600" b="0" dirty="0" smtClean="0">
                  <a:solidFill>
                    <a:srgbClr val="1C1C1C">
                      <a:lumMod val="50000"/>
                      <a:lumOff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Joint University Microelectronics Program</a:t>
              </a:r>
              <a:endParaRPr lang="en-US" sz="2600" b="0" dirty="0">
                <a:solidFill>
                  <a:srgbClr val="1C1C1C">
                    <a:lumMod val="50000"/>
                    <a:lumOff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3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61154" y="1703524"/>
            <a:ext cx="6172200" cy="465282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70352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3724"/>
            <a:ext cx="3932237" cy="30526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991088" y="6356350"/>
            <a:ext cx="6736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8E6742F1-6635-4F3B-A1BB-91C9B3B8DD12}" type="slidenum">
              <a:rPr lang="en-US" b="0" smtClean="0"/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594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024" y="82296"/>
            <a:ext cx="1856232" cy="134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958246"/>
            <a:ext cx="12192000" cy="38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548525"/>
            <a:ext cx="12192000" cy="27432"/>
          </a:xfrm>
          <a:prstGeom prst="rect">
            <a:avLst/>
          </a:prstGeom>
          <a:gradFill flip="none" rotWithShape="1">
            <a:gsLst>
              <a:gs pos="15000">
                <a:srgbClr val="008B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6117336"/>
            <a:ext cx="9144000" cy="5303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72750" y="2563058"/>
            <a:ext cx="9846500" cy="1731884"/>
            <a:chOff x="1444870" y="2514600"/>
            <a:chExt cx="9846500" cy="173188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4870" y="2514600"/>
              <a:ext cx="2279951" cy="173188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394" y="2615850"/>
              <a:ext cx="3788232" cy="12594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5072745" y="3694940"/>
              <a:ext cx="62186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r>
                <a:rPr lang="en-US" sz="2600" b="0" dirty="0">
                  <a:solidFill>
                    <a:srgbClr val="1C1C1C">
                      <a:lumMod val="50000"/>
                      <a:lumOff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Joint University Microelectronics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39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209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01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606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7783"/>
            <a:ext cx="9144000" cy="1692180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8631" y="140237"/>
            <a:ext cx="9635169" cy="969484"/>
          </a:xfrm>
          <a:prstGeom prst="rect">
            <a:avLst/>
          </a:prstGeom>
        </p:spPr>
        <p:txBody>
          <a:bodyPr anchor="ctr"/>
          <a:lstStyle>
            <a:lvl1pPr>
              <a:defRPr lang="en-US" sz="36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991088" y="6356350"/>
            <a:ext cx="6736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8E6742F1-6635-4F3B-A1BB-91C9B3B8DD12}" type="slidenum">
              <a:rPr lang="en-US" b="0" smtClean="0"/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671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69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2563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2563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8631" y="140237"/>
            <a:ext cx="9635169" cy="969484"/>
          </a:xfrm>
          <a:prstGeom prst="rect">
            <a:avLst/>
          </a:prstGeom>
        </p:spPr>
        <p:txBody>
          <a:bodyPr anchor="ctr"/>
          <a:lstStyle>
            <a:lvl1pPr>
              <a:defRPr lang="en-US" sz="36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991088" y="6356350"/>
            <a:ext cx="6736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8E6742F1-6635-4F3B-A1BB-91C9B3B8DD12}" type="slidenum">
              <a:rPr lang="en-US" b="0" smtClean="0"/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946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525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76475"/>
            <a:ext cx="5157787" cy="3913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525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76475"/>
            <a:ext cx="5183188" cy="3913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18631" y="140237"/>
            <a:ext cx="9635169" cy="969484"/>
          </a:xfrm>
          <a:prstGeom prst="rect">
            <a:avLst/>
          </a:prstGeom>
        </p:spPr>
        <p:txBody>
          <a:bodyPr anchor="ctr"/>
          <a:lstStyle>
            <a:lvl1pPr>
              <a:defRPr lang="en-US" sz="36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991088" y="6356350"/>
            <a:ext cx="6736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8E6742F1-6635-4F3B-A1BB-91C9B3B8DD12}" type="slidenum">
              <a:rPr lang="en-US" b="0" smtClean="0"/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519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8631" y="140237"/>
            <a:ext cx="9635169" cy="969484"/>
          </a:xfrm>
          <a:prstGeom prst="rect">
            <a:avLst/>
          </a:prstGeom>
        </p:spPr>
        <p:txBody>
          <a:bodyPr anchor="ctr"/>
          <a:lstStyle>
            <a:lvl1pPr>
              <a:defRPr lang="en-US" sz="36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991088" y="6356350"/>
            <a:ext cx="6736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8E6742F1-6635-4F3B-A1BB-91C9B3B8DD12}" type="slidenum">
              <a:rPr lang="en-US" b="0" smtClean="0"/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2723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0991088" y="6356350"/>
            <a:ext cx="6736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8E6742F1-6635-4F3B-A1BB-91C9B3B8DD12}" type="slidenum">
              <a:rPr lang="en-US" b="0" smtClean="0"/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632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0352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03525"/>
            <a:ext cx="6172200" cy="46528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3724"/>
            <a:ext cx="3932237" cy="30526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991088" y="6356350"/>
            <a:ext cx="67360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fld id="{8E6742F1-6635-4F3B-A1BB-91C9B3B8DD12}" type="slidenum">
              <a:rPr lang="en-US" b="0" smtClean="0"/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307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6" y="24038"/>
            <a:ext cx="1171978" cy="11887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277600" y="5943600"/>
            <a:ext cx="914400" cy="9144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80000">
                <a:srgbClr val="008BCA">
                  <a:lumMod val="98000"/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1175"/>
            <a:ext cx="10515600" cy="481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220604"/>
            <a:ext cx="12192000" cy="27432"/>
          </a:xfrm>
          <a:prstGeom prst="rect">
            <a:avLst/>
          </a:prstGeom>
          <a:gradFill flip="none" rotWithShape="1">
            <a:gsLst>
              <a:gs pos="15000">
                <a:srgbClr val="008B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9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6" y="24038"/>
            <a:ext cx="1171978" cy="11887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277600" y="5943600"/>
            <a:ext cx="914400" cy="9144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80000">
                <a:srgbClr val="008BCA">
                  <a:lumMod val="98000"/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1175"/>
            <a:ext cx="10515600" cy="481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220604"/>
            <a:ext cx="12192000" cy="27432"/>
          </a:xfrm>
          <a:prstGeom prst="rect">
            <a:avLst/>
          </a:prstGeom>
          <a:gradFill flip="none" rotWithShape="1">
            <a:gsLst>
              <a:gs pos="15000">
                <a:srgbClr val="008B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1974"/>
            <a:ext cx="7620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7620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4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9.jpe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NUL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tif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6.pn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4.jp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jpe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109.jpeg"/><Relationship Id="rId7" Type="http://schemas.openxmlformats.org/officeDocument/2006/relationships/image" Target="../media/image105.wmf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11.jpeg"/><Relationship Id="rId10" Type="http://schemas.openxmlformats.org/officeDocument/2006/relationships/image" Target="../media/image106.wmf"/><Relationship Id="rId4" Type="http://schemas.openxmlformats.org/officeDocument/2006/relationships/image" Target="../media/image110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7" Type="http://schemas.openxmlformats.org/officeDocument/2006/relationships/image" Target="../media/image116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11" Type="http://schemas.openxmlformats.org/officeDocument/2006/relationships/image" Target="../media/image30.jpg"/><Relationship Id="rId5" Type="http://schemas.openxmlformats.org/officeDocument/2006/relationships/image" Target="../media/image28.png"/><Relationship Id="rId15" Type="http://schemas.openxmlformats.org/officeDocument/2006/relationships/image" Target="../media/image32.jpeg"/><Relationship Id="rId10" Type="http://schemas.openxmlformats.org/officeDocument/2006/relationships/image" Target="../media/image24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wmf"/><Relationship Id="rId17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4.jpe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11506200" cy="1470025"/>
          </a:xfrm>
        </p:spPr>
        <p:txBody>
          <a:bodyPr/>
          <a:lstStyle/>
          <a:p>
            <a:r>
              <a:rPr lang="en-US"/>
              <a:t>IC, Module, and Sytems Design </a:t>
            </a:r>
            <a:r>
              <a:rPr lang="en-US" smtClean="0"/>
              <a:t>for </a:t>
            </a:r>
            <a:br>
              <a:rPr lang="en-US" smtClean="0"/>
            </a:br>
            <a:r>
              <a:rPr lang="en-US" smtClean="0"/>
              <a:t>100-300GHz </a:t>
            </a:r>
            <a:r>
              <a:rPr lang="en-US"/>
              <a:t>MIMO Communications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11734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US" sz="1800" i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Symposium on Future Trends </a:t>
            </a:r>
            <a:r>
              <a:rPr lang="en-US" sz="1800" i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Terahertz </a:t>
            </a:r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Semiconductor Technologies, March </a:t>
            </a:r>
            <a:r>
              <a:rPr lang="en-US" sz="1800" i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 Kyoto University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57200" y="3431738"/>
            <a:ext cx="10363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271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None/>
              <a:defRPr sz="2800" b="1" i="1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144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716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8288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kern="0" smtClean="0"/>
              <a:t>Mark Rodwell</a:t>
            </a:r>
            <a:r>
              <a:rPr lang="en-US" kern="0" baseline="30000" smtClean="0"/>
              <a:t>1</a:t>
            </a:r>
            <a:r>
              <a:rPr lang="en-US" kern="0" smtClean="0"/>
              <a:t>, </a:t>
            </a:r>
            <a:r>
              <a:rPr lang="en-US" smtClean="0"/>
              <a:t>Ali </a:t>
            </a:r>
            <a:r>
              <a:rPr lang="en-US"/>
              <a:t>A. Farid</a:t>
            </a:r>
            <a:r>
              <a:rPr lang="en-US" baseline="30000"/>
              <a:t>1</a:t>
            </a:r>
            <a:r>
              <a:rPr lang="en-US"/>
              <a:t>, A. S. H. Ahmed</a:t>
            </a:r>
            <a:r>
              <a:rPr lang="en-US" baseline="30000"/>
              <a:t>1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</a:rPr>
              <a:t>M. Seo</a:t>
            </a:r>
            <a:r>
              <a:rPr lang="en-US" baseline="30000">
                <a:solidFill>
                  <a:schemeClr val="accent1"/>
                </a:solidFill>
              </a:rPr>
              <a:t>2</a:t>
            </a:r>
            <a:r>
              <a:rPr lang="en-US"/>
              <a:t>, U. Soylu</a:t>
            </a:r>
            <a:r>
              <a:rPr lang="en-US" baseline="30000"/>
              <a:t>1</a:t>
            </a:r>
            <a:r>
              <a:rPr lang="en-US"/>
              <a:t>, A. Alizadeh</a:t>
            </a:r>
            <a:r>
              <a:rPr lang="en-US" baseline="30000"/>
              <a:t>1</a:t>
            </a:r>
            <a:r>
              <a:rPr lang="en-US"/>
              <a:t>, N. Hosseinzadeh</a:t>
            </a:r>
            <a:r>
              <a:rPr lang="en-US" baseline="30000"/>
              <a:t>1</a:t>
            </a:r>
            <a:r>
              <a:rPr lang="en-US"/>
              <a:t>, S. Lee</a:t>
            </a:r>
            <a:r>
              <a:rPr lang="en-US" baseline="30000"/>
              <a:t>1</a:t>
            </a:r>
            <a:r>
              <a:rPr lang="en-US"/>
              <a:t> </a:t>
            </a:r>
          </a:p>
          <a:p>
            <a:r>
              <a:rPr lang="en-US" kern="0" smtClean="0"/>
              <a:t/>
            </a:r>
            <a:br>
              <a:rPr lang="en-US" kern="0" smtClean="0"/>
            </a:br>
            <a:r>
              <a:rPr lang="en-US" kern="0" baseline="30000" smtClean="0"/>
              <a:t>1</a:t>
            </a:r>
            <a:r>
              <a:rPr lang="en-US" kern="0" smtClean="0"/>
              <a:t>University of California, Santa </a:t>
            </a:r>
            <a:r>
              <a:rPr lang="en-US" kern="0"/>
              <a:t>Barbara</a:t>
            </a:r>
            <a:br>
              <a:rPr lang="en-US" kern="0"/>
            </a:br>
            <a:r>
              <a:rPr lang="en-US" kern="0" baseline="30000" smtClean="0">
                <a:solidFill>
                  <a:schemeClr val="accent1"/>
                </a:solidFill>
              </a:rPr>
              <a:t>2</a:t>
            </a:r>
            <a:r>
              <a:rPr lang="en-US" kern="0" smtClean="0">
                <a:solidFill>
                  <a:schemeClr val="accent1"/>
                </a:solidFill>
              </a:rPr>
              <a:t>Sungkyunkwan </a:t>
            </a:r>
            <a:r>
              <a:rPr lang="en-US" kern="0">
                <a:solidFill>
                  <a:schemeClr val="accent1"/>
                </a:solidFill>
              </a:rPr>
              <a:t>University</a:t>
            </a:r>
            <a:r>
              <a:rPr lang="en-US" kern="0"/>
              <a:t/>
            </a:r>
            <a:br>
              <a:rPr lang="en-US" kern="0"/>
            </a:br>
            <a:r>
              <a:rPr lang="en-US" kern="0"/>
              <a:t>rodwell@ece.ucsb.edu</a:t>
            </a:r>
            <a:endParaRPr lang="en-US" kern="0" dirty="0"/>
          </a:p>
        </p:txBody>
      </p:sp>
      <p:sp>
        <p:nvSpPr>
          <p:cNvPr id="8" name="Rectangle 7"/>
          <p:cNvSpPr/>
          <p:nvPr/>
        </p:nvSpPr>
        <p:spPr>
          <a:xfrm>
            <a:off x="152400" y="6315468"/>
            <a:ext cx="10287000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Acknowledgement: This </a:t>
            </a: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was supported in part by the Semiconductor Research Corporation (SRC) and DARPA.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/>
          <a:stretch/>
        </p:blipFill>
        <p:spPr>
          <a:xfrm>
            <a:off x="9603724" y="2981857"/>
            <a:ext cx="2016258" cy="370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0362" r="56078" b="54309"/>
          <a:stretch/>
        </p:blipFill>
        <p:spPr>
          <a:xfrm>
            <a:off x="9536119" y="2123228"/>
            <a:ext cx="769518" cy="622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45629" r="56078" b="40423"/>
          <a:stretch/>
        </p:blipFill>
        <p:spPr>
          <a:xfrm>
            <a:off x="10221919" y="2262574"/>
            <a:ext cx="1512881" cy="4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0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Transistors 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509979"/>
            <a:ext cx="2955627" cy="2892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7600" y="2503265"/>
            <a:ext cx="2887814" cy="2906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587" y="2447846"/>
            <a:ext cx="3892952" cy="29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Transistors for 100-300GHz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794944" y="177609"/>
          <a:ext cx="4863656" cy="340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KGPlot" r:id="rId3" imgW="4863960" imgH="3403440" progId="KGraph_Plot">
                  <p:embed/>
                </p:oleObj>
              </mc:Choice>
              <mc:Fallback>
                <p:oleObj name="KGPlot" r:id="rId3" imgW="4863960" imgH="3403440" progId="KGraph_Plo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4944" y="177609"/>
                        <a:ext cx="4863656" cy="34037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906720"/>
            <a:ext cx="67183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CMOS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good power &amp; noise up to ~150GHz. Not much beyond.</a:t>
            </a:r>
            <a:r>
              <a:rPr lang="en-US" sz="20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65-22nm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nodes are best.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 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HBT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record 100-300GHz </a:t>
            </a:r>
            <a:r>
              <a:rPr lang="en-US" sz="20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endParaRPr lang="en-US" sz="20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SiGe 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HBT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better than CMOS, worse than InP </a:t>
            </a:r>
            <a:r>
              <a:rPr lang="en-US" sz="20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HBT</a:t>
            </a:r>
            <a:endParaRPr lang="en-US" sz="20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 HEMT: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power below 100GHz. Bandwidth improving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InGaAs-channel HEMT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world's best low-noise amplifiers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781800" y="3429000"/>
          <a:ext cx="48641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KGPlot" r:id="rId5" imgW="4863960" imgH="3403440" progId="KGraph_Plot">
                  <p:embed/>
                </p:oleObj>
              </mc:Choice>
              <mc:Fallback>
                <p:oleObj name="KGPlot" r:id="rId5" imgW="4863960" imgH="3403440" progId="KGraph_Plo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429000"/>
                        <a:ext cx="4864100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3454400"/>
          <a:ext cx="48641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KGPlot" r:id="rId7" imgW="4863960" imgH="3403440" progId="KGraph_Plot">
                  <p:embed/>
                </p:oleObj>
              </mc:Choice>
              <mc:Fallback>
                <p:oleObj name="KGPlot" r:id="rId7" imgW="4863960" imgH="3403440" progId="KGraph_Plo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3454400"/>
                        <a:ext cx="4864100" cy="340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5960410"/>
            <a:ext cx="365760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*results with low </a:t>
            </a:r>
            <a:r>
              <a:rPr lang="en-US" sz="105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</a:t>
            </a: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Psat or </a:t>
            </a:r>
            <a:b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Psat with high </a:t>
            </a:r>
            <a:r>
              <a:rPr lang="en-US" sz="105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PAE</a:t>
            </a: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shown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620243"/>
            <a:ext cx="365760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05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compiled 9/9/2021</a:t>
            </a:r>
          </a:p>
        </p:txBody>
      </p:sp>
    </p:spTree>
    <p:extLst>
      <p:ext uri="{BB962C8B-B14F-4D97-AF65-F5344CB8AC3E}">
        <p14:creationId xmlns:p14="http://schemas.microsoft.com/office/powerpoint/2010/main" val="24187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/>
              <a:t>InP Transistors and ICs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115" y="1043735"/>
            <a:ext cx="1784841" cy="133973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45350" y="1133745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440"/>
              </a:spcBef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 HEMTs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1.5THz </a:t>
            </a:r>
            <a:r>
              <a:rPr lang="en-US" sz="20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1.0THz amplifiers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7045" y="1463013"/>
            <a:ext cx="493892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</a:rPr>
              <a:t>W. Deal </a:t>
            </a:r>
            <a:r>
              <a:rPr lang="en-US" sz="1200" b="0" dirty="0">
                <a:latin typeface="Calibri" pitchFamily="34" charset="0"/>
              </a:rPr>
              <a:t>et al, </a:t>
            </a:r>
            <a:r>
              <a:rPr lang="en-US" sz="1200" b="0" dirty="0" smtClean="0">
                <a:latin typeface="Calibri" pitchFamily="34" charset="0"/>
              </a:rPr>
              <a:t>2016 IEDM (</a:t>
            </a:r>
            <a:r>
              <a:rPr lang="en-US" sz="1200" b="0" dirty="0" smtClean="0">
                <a:solidFill>
                  <a:schemeClr val="tx2"/>
                </a:solidFill>
                <a:latin typeface="Calibri" pitchFamily="34" charset="0"/>
              </a:rPr>
              <a:t>Northrop-Grumman</a:t>
            </a:r>
            <a:r>
              <a:rPr lang="en-US" sz="1200" b="0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350" y="2249578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440"/>
              </a:spcBef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130nm InP HBTs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1.1THz </a:t>
            </a:r>
            <a:r>
              <a:rPr lang="en-US" sz="20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3.5V.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670 GHz amplifiers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9201" y="2573905"/>
            <a:ext cx="493892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</a:rPr>
              <a:t>M</a:t>
            </a:r>
            <a:r>
              <a:rPr lang="en-US" sz="1200" b="0" dirty="0">
                <a:latin typeface="Calibri" pitchFamily="34" charset="0"/>
              </a:rPr>
              <a:t>. Urteaga, </a:t>
            </a:r>
            <a:r>
              <a:rPr lang="en-US" sz="1200" b="0" dirty="0" smtClean="0">
                <a:latin typeface="Calibri" pitchFamily="34" charset="0"/>
              </a:rPr>
              <a:t>et al, IEEE </a:t>
            </a:r>
            <a:r>
              <a:rPr lang="en-US" sz="1200" b="0" dirty="0">
                <a:latin typeface="Calibri" pitchFamily="34" charset="0"/>
              </a:rPr>
              <a:t>Proceedings </a:t>
            </a:r>
            <a:r>
              <a:rPr lang="en-US" sz="1200" b="0" dirty="0" smtClean="0">
                <a:latin typeface="Calibri" pitchFamily="34" charset="0"/>
              </a:rPr>
              <a:t>June 2017 (</a:t>
            </a:r>
            <a:r>
              <a:rPr lang="en-US" sz="1200" b="0" dirty="0" smtClean="0">
                <a:solidFill>
                  <a:srgbClr val="FF0000"/>
                </a:solidFill>
                <a:latin typeface="Calibri" pitchFamily="34" charset="0"/>
              </a:rPr>
              <a:t>Teledyne</a:t>
            </a:r>
            <a:r>
              <a:rPr lang="en-US" sz="1200" b="0" dirty="0" smtClean="0">
                <a:latin typeface="Calibri" pitchFamily="34" charset="0"/>
              </a:rPr>
              <a:t>)</a:t>
            </a:r>
            <a:endParaRPr lang="en-US" sz="12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730" y="2929316"/>
            <a:ext cx="3337386" cy="7697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830" y="2425656"/>
            <a:ext cx="2175530" cy="164231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5350" y="4222829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440"/>
              </a:spcBef>
              <a:buClr>
                <a:srgbClr val="FF0000"/>
              </a:buClr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250nm InP HBTs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650GHz </a:t>
            </a:r>
            <a:r>
              <a:rPr lang="en-US" sz="20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4.5V.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9201" y="4547156"/>
            <a:ext cx="493892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Z. Griffith et al, 2007 </a:t>
            </a: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IPRM conference (UCSB)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835" y="4283517"/>
            <a:ext cx="2425326" cy="18007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330" y="1043735"/>
            <a:ext cx="1864179" cy="13247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530" y="4509120"/>
            <a:ext cx="1768800" cy="14183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443" y="2483895"/>
            <a:ext cx="2244207" cy="141980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47576" y="4824155"/>
            <a:ext cx="493892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Calibri" pitchFamily="34" charset="0"/>
              </a:rPr>
              <a:t>M</a:t>
            </a:r>
            <a:r>
              <a:rPr lang="en-US" sz="1200" b="0" dirty="0">
                <a:latin typeface="Calibri" pitchFamily="34" charset="0"/>
              </a:rPr>
              <a:t>. Urteaga, </a:t>
            </a:r>
            <a:r>
              <a:rPr lang="en-US" sz="1200" b="0" dirty="0" smtClean="0">
                <a:latin typeface="Calibri" pitchFamily="34" charset="0"/>
              </a:rPr>
              <a:t>et al, IEEE </a:t>
            </a:r>
            <a:r>
              <a:rPr lang="en-US" sz="1200" b="0" dirty="0">
                <a:latin typeface="Calibri" pitchFamily="34" charset="0"/>
              </a:rPr>
              <a:t>Proceedings </a:t>
            </a:r>
            <a:r>
              <a:rPr lang="en-US" sz="1200" b="0" dirty="0" smtClean="0">
                <a:latin typeface="Calibri" pitchFamily="34" charset="0"/>
              </a:rPr>
              <a:t>June 2017 (</a:t>
            </a:r>
            <a:r>
              <a:rPr lang="en-US" sz="1200" b="0" dirty="0" smtClean="0">
                <a:solidFill>
                  <a:srgbClr val="FF0000"/>
                </a:solidFill>
                <a:latin typeface="Calibri" pitchFamily="34" charset="0"/>
              </a:rPr>
              <a:t>Teledyne</a:t>
            </a:r>
            <a:r>
              <a:rPr lang="en-US" sz="1200" b="0" dirty="0" smtClean="0">
                <a:latin typeface="Calibri" pitchFamily="34" charset="0"/>
              </a:rPr>
              <a:t>)</a:t>
            </a:r>
            <a:endParaRPr lang="en-US" sz="1200" b="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1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20"/>
            <a:ext cx="92440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Power Amplifiers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35" y="2809668"/>
            <a:ext cx="8667678" cy="22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09601" y="76200"/>
            <a:ext cx="9601200" cy="609600"/>
          </a:xfrm>
        </p:spPr>
        <p:txBody>
          <a:bodyPr/>
          <a:lstStyle/>
          <a:p>
            <a:r>
              <a:rPr lang="en-US" dirty="0"/>
              <a:t>Recent high-efficiency 100-300GHz PAs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6D5ADB-5DA2-43DD-81B2-3FE625691AAD}"/>
              </a:ext>
            </a:extLst>
          </p:cNvPr>
          <p:cNvSpPr/>
          <p:nvPr/>
        </p:nvSpPr>
        <p:spPr>
          <a:xfrm>
            <a:off x="2729714" y="4602658"/>
            <a:ext cx="2166234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130GHz</a:t>
            </a: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, 200mW, 17.8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PAE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3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76200" y="4605344"/>
            <a:ext cx="2257285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140GHz</a:t>
            </a: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, 20.5dBm, 20.8% </a:t>
            </a:r>
            <a:r>
              <a:rPr lang="en-US" sz="1300" b="0">
                <a:latin typeface="Calibri" panose="020F0502020204030204" pitchFamily="34" charset="0"/>
                <a:cs typeface="Calibri" panose="020F0502020204030204" pitchFamily="34" charset="0"/>
              </a:rPr>
              <a:t>PAE</a:t>
            </a: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23BDE7-75BC-46F7-BFD9-C25C96269452}"/>
              </a:ext>
            </a:extLst>
          </p:cNvPr>
          <p:cNvSpPr/>
          <p:nvPr/>
        </p:nvSpPr>
        <p:spPr>
          <a:xfrm>
            <a:off x="9646786" y="4602658"/>
            <a:ext cx="2172326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266GHz</a:t>
            </a: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16.8dBm</a:t>
            </a: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4.0% </a:t>
            </a:r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PAE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3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D3066F-6BBB-47D2-94DD-5E87DAD4F82A}"/>
              </a:ext>
            </a:extLst>
          </p:cNvPr>
          <p:cNvSpPr/>
          <p:nvPr/>
        </p:nvSpPr>
        <p:spPr>
          <a:xfrm>
            <a:off x="6477000" y="4602992"/>
            <a:ext cx="2172326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194GHz</a:t>
            </a: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, 17.4dBm, 8.5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1300" b="0" smtClean="0">
                <a:latin typeface="Calibri" panose="020F0502020204030204" pitchFamily="34" charset="0"/>
                <a:cs typeface="Calibri" panose="020F0502020204030204" pitchFamily="34" charset="0"/>
              </a:rPr>
              <a:t>PAE</a:t>
            </a:r>
            <a:r>
              <a:rPr lang="en-US" sz="13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3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7051742" y="780568"/>
            <a:ext cx="438921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Ahmed et al, 2020 IMS, 2020 EuMIC, 2021 IMS, 2021 RFIC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" y="1478458"/>
            <a:ext cx="11536680" cy="30556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533400" y="771594"/>
            <a:ext cx="284757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Teledyne 250nm InP </a:t>
            </a:r>
            <a:r>
              <a:rPr lang="en-US" sz="1400" b="0" smtClean="0">
                <a:latin typeface="Calibri" panose="020F0502020204030204" pitchFamily="34" charset="0"/>
                <a:cs typeface="Calibri" panose="020F0502020204030204" pitchFamily="34" charset="0"/>
              </a:rPr>
              <a:t>HBT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technology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955" y="4933955"/>
            <a:ext cx="1641665" cy="12700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6C3A76-F4E8-4ECF-91AA-C320D87058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"/>
          <a:stretch/>
        </p:blipFill>
        <p:spPr bwMode="auto">
          <a:xfrm>
            <a:off x="7041105" y="4898358"/>
            <a:ext cx="1021747" cy="1305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30" y="4853940"/>
            <a:ext cx="975360" cy="13944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509" y="4898838"/>
            <a:ext cx="1796783" cy="1337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5910" y="5129929"/>
            <a:ext cx="1169951" cy="7140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381000" y="6419368"/>
            <a:ext cx="998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smtClean="0">
                <a:latin typeface="Calibri" panose="020F0502020204030204" pitchFamily="34" charset="0"/>
                <a:cs typeface="Calibri" panose="020F0502020204030204" pitchFamily="34" charset="0"/>
              </a:rPr>
              <a:t>Mixture of corporate and cascade power-combining.</a:t>
            </a:r>
            <a:endParaRPr lang="en-US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20"/>
            <a:ext cx="92440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buClr>
                <a:srgbClr val="FF0000"/>
              </a:buClr>
            </a:pP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140 GHz </a:t>
            </a: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Array Modules 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8243" y="2734537"/>
            <a:ext cx="1752600" cy="2873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547" y="3302407"/>
            <a:ext cx="2284804" cy="1713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51" y="3276600"/>
            <a:ext cx="952435" cy="16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09601" y="76200"/>
            <a:ext cx="9601200" cy="609600"/>
          </a:xfrm>
        </p:spPr>
        <p:txBody>
          <a:bodyPr/>
          <a:lstStyle/>
          <a:p>
            <a:r>
              <a:rPr lang="en-US" dirty="0"/>
              <a:t>The mm-wave module design problem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365225" cy="108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How to make the IC electronics fit ?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to avoid catastrophic signal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losses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?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to remove the heat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838200"/>
            <a:ext cx="3205771" cy="1649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48589"/>
            <a:ext cx="2453301" cy="148981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8600" y="2974898"/>
            <a:ext cx="5257800" cy="159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Not all systems steer in two planes...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latin typeface="Calibri" pitchFamily="34" charset="0"/>
                <a:cs typeface="Calibri" pitchFamily="34" charset="0"/>
              </a:rPr>
              <a:t>     ...some steer in only one.</a:t>
            </a:r>
          </a:p>
          <a:p>
            <a:r>
              <a:rPr lang="en-US" sz="2400" b="0" dirty="0">
                <a:latin typeface="Calibri" pitchFamily="34" charset="0"/>
                <a:cs typeface="Calibri" pitchFamily="34" charset="0"/>
              </a:rPr>
              <a:t>Not all systems steer over 180 degrees...</a:t>
            </a:r>
            <a:br>
              <a:rPr lang="en-US" sz="2400" b="0" dirty="0"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latin typeface="Calibri" pitchFamily="34" charset="0"/>
                <a:cs typeface="Calibri" pitchFamily="34" charset="0"/>
              </a:rPr>
              <a:t>     ...some steer a smaller angular range</a:t>
            </a:r>
          </a:p>
        </p:txBody>
      </p:sp>
      <p:pic>
        <p:nvPicPr>
          <p:cNvPr id="12" name="Picture 2" descr="2018_4_6_mm_wave_link_exampl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8545" y="2683174"/>
            <a:ext cx="5542855" cy="18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2018_4_6_mm_wave_link_exampl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2475" y="4564370"/>
            <a:ext cx="3957514" cy="22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2018_4_6_pack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4902779"/>
            <a:ext cx="3200977" cy="15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7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30" y="161974"/>
            <a:ext cx="11465370" cy="398463"/>
          </a:xfrm>
        </p:spPr>
        <p:txBody>
          <a:bodyPr/>
          <a:lstStyle/>
          <a:p>
            <a:r>
              <a:rPr lang="en-US" dirty="0" smtClean="0"/>
              <a:t>Do we need 2D arrays ? 1D steering might be fine.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914400"/>
            <a:ext cx="647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1/sin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sidelobes provide strong signals to tall buildings.</a:t>
            </a:r>
          </a:p>
          <a:p>
            <a:pPr>
              <a:buClr>
                <a:srgbClr val="FF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sidelobes reduces broadside gain by less than 3dB.</a:t>
            </a:r>
          </a:p>
          <a:p>
            <a:pPr>
              <a:buClr>
                <a:srgbClr val="FF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Don't need 2D arrays to serve tall buildings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959" y="1448238"/>
            <a:ext cx="5502641" cy="458077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05944"/>
              </p:ext>
            </p:extLst>
          </p:nvPr>
        </p:nvGraphicFramePr>
        <p:xfrm>
          <a:off x="304800" y="2684606"/>
          <a:ext cx="5293591" cy="371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KGPlot" r:id="rId4" imgW="5118120" imgH="3602520" progId="KGraph_Plot">
                  <p:embed/>
                </p:oleObj>
              </mc:Choice>
              <mc:Fallback>
                <p:oleObj name="KGPlot" r:id="rId4" imgW="5118120" imgH="3602520" progId="KGraph_Plot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84606"/>
                        <a:ext cx="5293591" cy="3716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516" y="2164744"/>
            <a:ext cx="2696484" cy="17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2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277600" cy="398463"/>
          </a:xfrm>
        </p:spPr>
        <p:txBody>
          <a:bodyPr/>
          <a:lstStyle/>
          <a:p>
            <a:r>
              <a:rPr lang="en-US" dirty="0" smtClean="0"/>
              <a:t>2D vs. 1D: user spatial distribution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36" y="838200"/>
            <a:ext cx="5677705" cy="1788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352800"/>
            <a:ext cx="3056195" cy="2908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39940"/>
            <a:ext cx="3056195" cy="2908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3516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1: 2D array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10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2: 1D array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1" y="2971800"/>
            <a:ext cx="41148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horizontal &amp; vertical  user distributions</a:t>
            </a:r>
            <a:endParaRPr lang="en-US" sz="12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2971800"/>
            <a:ext cx="351722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horizontal, nonuniform vertical</a:t>
            </a:r>
            <a:endParaRPr lang="en-US" sz="12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3297" y="3712364"/>
            <a:ext cx="533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endParaRPr lang="en-US" sz="16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3581400"/>
            <a:ext cx="457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tx2"/>
                </a:solidFill>
              </a:rPr>
              <a:t>✘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16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5257800"/>
            <a:ext cx="533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endParaRPr lang="en-US" sz="16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5257800"/>
            <a:ext cx="533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endParaRPr lang="en-US" sz="1600" b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6488668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distribution of users, and of scattering objects, guides choice of array geometry.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z="3900" smtClean="0"/>
              <a:t>140GHz</a:t>
            </a:r>
            <a:r>
              <a:rPr lang="en-US" sz="3900" dirty="0" smtClean="0"/>
              <a:t> hub: packaging challenges</a:t>
            </a:r>
            <a:endParaRPr lang="en-US" sz="39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67200" y="975086"/>
            <a:ext cx="4962352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IC-package interconnects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Difficult at &gt; 100 GHz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67200" y="2487361"/>
            <a:ext cx="4962352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Removing heat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Thermal vias are marginal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67200" y="3856029"/>
            <a:ext cx="4962352" cy="91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Interconnect density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Dense wiring for DC, LO, IF, control.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Hard to fit these all in.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81616" y="5237764"/>
            <a:ext cx="7757984" cy="1467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Economies of scale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Advanced packaging standards require sophisticated tools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High-volume orders only</a:t>
            </a:r>
            <a:br>
              <a:rPr lang="en-US" sz="20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Hard for small-volume orders (research, universities)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Packaging industry is moving offshore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838200"/>
            <a:ext cx="1557251" cy="1180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869916"/>
            <a:ext cx="2143447" cy="1035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191000" cy="3600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304" y="3443831"/>
            <a:ext cx="2666090" cy="1509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25918"/>
            <a:ext cx="2029779" cy="12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6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23" y="5704181"/>
            <a:ext cx="648880" cy="510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137"/>
            <a:ext cx="8987328" cy="322263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9" y="840194"/>
            <a:ext cx="9649261" cy="4798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1600" y="5410200"/>
            <a:ext cx="30980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Also:</a:t>
            </a:r>
            <a:br>
              <a:rPr lang="en-US" sz="1100" dirty="0">
                <a:latin typeface="Calibri" pitchFamily="34" charset="0"/>
              </a:rPr>
            </a:br>
            <a:r>
              <a:rPr lang="en-US" sz="1100" b="0" dirty="0">
                <a:solidFill>
                  <a:schemeClr val="accent1"/>
                </a:solidFill>
                <a:latin typeface="Calibri" pitchFamily="34" charset="0"/>
              </a:rPr>
              <a:t>Kyocera</a:t>
            </a:r>
            <a:r>
              <a:rPr lang="en-US" sz="1100" b="0" dirty="0">
                <a:latin typeface="Calibri" pitchFamily="34" charset="0"/>
              </a:rPr>
              <a:t>: </a:t>
            </a:r>
            <a:r>
              <a:rPr lang="en-US" sz="1100" b="0" dirty="0" smtClean="0">
                <a:latin typeface="Calibri" pitchFamily="34" charset="0"/>
              </a:rPr>
              <a:t>D. </a:t>
            </a:r>
            <a:r>
              <a:rPr lang="en-US" sz="1100" b="0" dirty="0">
                <a:latin typeface="Calibri" pitchFamily="34" charset="0"/>
              </a:rPr>
              <a:t>Kim, </a:t>
            </a:r>
            <a:r>
              <a:rPr lang="en-US" sz="1100" b="0" dirty="0" smtClean="0">
                <a:latin typeface="Calibri" pitchFamily="34" charset="0"/>
              </a:rPr>
              <a:t>H. Horikawa</a:t>
            </a:r>
            <a:r>
              <a:rPr lang="en-US" sz="1100" b="0" dirty="0">
                <a:latin typeface="Calibri" pitchFamily="34" charset="0"/>
              </a:rPr>
              <a:t>, </a:t>
            </a:r>
            <a:r>
              <a:rPr lang="en-US" sz="1100" b="0" dirty="0" smtClean="0">
                <a:latin typeface="Calibri" pitchFamily="34" charset="0"/>
              </a:rPr>
              <a:t>M. Imayoshi.</a:t>
            </a:r>
            <a:r>
              <a:rPr lang="en-US" sz="1100" b="0" dirty="0">
                <a:latin typeface="Calibri" pitchFamily="34" charset="0"/>
              </a:rPr>
              <a:t/>
            </a:r>
            <a:br>
              <a:rPr lang="en-US" sz="1100" b="0" dirty="0">
                <a:latin typeface="Calibri" pitchFamily="34" charset="0"/>
              </a:rPr>
            </a:br>
            <a:r>
              <a:rPr lang="en-US" sz="1100" b="0" dirty="0">
                <a:solidFill>
                  <a:schemeClr val="accent1"/>
                </a:solidFill>
                <a:latin typeface="Calibri" pitchFamily="34" charset="0"/>
              </a:rPr>
              <a:t>Samsung</a:t>
            </a:r>
            <a:r>
              <a:rPr lang="en-US" sz="1100" b="0" dirty="0">
                <a:latin typeface="Calibri" pitchFamily="34" charset="0"/>
              </a:rPr>
              <a:t>: </a:t>
            </a:r>
            <a:r>
              <a:rPr lang="en-US" sz="1100" b="0" dirty="0" smtClean="0">
                <a:latin typeface="Calibri" pitchFamily="34" charset="0"/>
              </a:rPr>
              <a:t>G. </a:t>
            </a:r>
            <a:r>
              <a:rPr lang="en-US" sz="1100" b="0" dirty="0">
                <a:latin typeface="Calibri" pitchFamily="34" charset="0"/>
              </a:rPr>
              <a:t>Xu, </a:t>
            </a:r>
            <a:r>
              <a:rPr lang="en-US" sz="1100" b="0" dirty="0" smtClean="0">
                <a:latin typeface="Calibri" pitchFamily="34" charset="0"/>
              </a:rPr>
              <a:t>N. Sharma</a:t>
            </a:r>
            <a:r>
              <a:rPr lang="en-US" sz="1100" b="0" dirty="0">
                <a:latin typeface="Calibri" pitchFamily="34" charset="0"/>
              </a:rPr>
              <a:t>, </a:t>
            </a:r>
            <a:r>
              <a:rPr lang="en-US" sz="1100" b="0" dirty="0" smtClean="0">
                <a:latin typeface="Calibri" pitchFamily="34" charset="0"/>
              </a:rPr>
              <a:t>S. Abu-Surra, W. Choi</a:t>
            </a:r>
            <a:r>
              <a:rPr lang="en-US" sz="1100" b="0" dirty="0">
                <a:latin typeface="Calibri" pitchFamily="34" charset="0"/>
              </a:rPr>
              <a:t/>
            </a:r>
            <a:br>
              <a:rPr lang="en-US" sz="1100" b="0" dirty="0">
                <a:latin typeface="Calibri" pitchFamily="34" charset="0"/>
              </a:rPr>
            </a:br>
            <a:r>
              <a:rPr lang="en-US" sz="1100" b="0" dirty="0" smtClean="0">
                <a:solidFill>
                  <a:schemeClr val="accent1"/>
                </a:solidFill>
                <a:latin typeface="Calibri" pitchFamily="34" charset="0"/>
              </a:rPr>
              <a:t>Pi-Radio</a:t>
            </a:r>
            <a:r>
              <a:rPr lang="en-US" sz="1100" b="0" dirty="0" smtClean="0">
                <a:latin typeface="Calibri" pitchFamily="34" charset="0"/>
              </a:rPr>
              <a:t>: A. Dhananjay, </a:t>
            </a:r>
            <a:br>
              <a:rPr lang="en-US" sz="1100" b="0" dirty="0" smtClean="0">
                <a:latin typeface="Calibri" pitchFamily="34" charset="0"/>
              </a:rPr>
            </a:br>
            <a:endParaRPr lang="en-US" sz="1100" b="0" dirty="0">
              <a:latin typeface="Calibri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10772" r="8660" b="12978"/>
          <a:stretch/>
        </p:blipFill>
        <p:spPr>
          <a:xfrm>
            <a:off x="224589" y="6214029"/>
            <a:ext cx="738411" cy="567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8604" r="12302" b="17028"/>
          <a:stretch/>
        </p:blipFill>
        <p:spPr>
          <a:xfrm>
            <a:off x="7779540" y="5647404"/>
            <a:ext cx="983460" cy="5677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23530" r="9841" b="23897"/>
          <a:stretch/>
        </p:blipFill>
        <p:spPr>
          <a:xfrm>
            <a:off x="1215189" y="6327582"/>
            <a:ext cx="1236390" cy="3406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23" y="5800810"/>
            <a:ext cx="889185" cy="3406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05" y="6339560"/>
            <a:ext cx="1426873" cy="397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6" b="32621"/>
          <a:stretch/>
        </p:blipFill>
        <p:spPr>
          <a:xfrm>
            <a:off x="153493" y="5760052"/>
            <a:ext cx="1229578" cy="3974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25743" r="22347" b="20753"/>
          <a:stretch/>
        </p:blipFill>
        <p:spPr>
          <a:xfrm>
            <a:off x="2586789" y="6157251"/>
            <a:ext cx="754325" cy="5109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89" y="6384360"/>
            <a:ext cx="1012161" cy="340663"/>
          </a:xfrm>
          <a:prstGeom prst="round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88" y="5623852"/>
            <a:ext cx="620810" cy="624548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7" b="27358"/>
          <a:stretch/>
        </p:blipFill>
        <p:spPr>
          <a:xfrm>
            <a:off x="3456271" y="6242416"/>
            <a:ext cx="1003628" cy="5109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96" y="6146302"/>
            <a:ext cx="1109394" cy="624548"/>
          </a:xfrm>
          <a:prstGeom prst="rect">
            <a:avLst/>
          </a:prstGeom>
        </p:spPr>
      </p:pic>
      <p:pic>
        <p:nvPicPr>
          <p:cNvPr id="35" name="Graphic 2">
            <a:extLst>
              <a:ext uri="{FF2B5EF4-FFF2-40B4-BE49-F238E27FC236}">
                <a16:creationId xmlns:a16="http://schemas.microsoft.com/office/drawing/2014/main" id="{DCD6F6F8-6FA8-4A79-BA60-83A16DB2B6E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r="11029"/>
          <a:stretch/>
        </p:blipFill>
        <p:spPr>
          <a:xfrm>
            <a:off x="6095365" y="5676776"/>
            <a:ext cx="1596078" cy="482605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5BE768C6-67BB-4CCA-A166-33825FC5AF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68" y="5694824"/>
            <a:ext cx="1419426" cy="482605"/>
          </a:xfrm>
          <a:prstGeom prst="rect">
            <a:avLst/>
          </a:prstGeom>
        </p:spPr>
      </p:pic>
      <p:pic>
        <p:nvPicPr>
          <p:cNvPr id="37" name="Picture 2" descr="Intel's new logo loses its swirl (and some of its personality) | Creative  Bloq">
            <a:extLst>
              <a:ext uri="{FF2B5EF4-FFF2-40B4-BE49-F238E27FC236}">
                <a16:creationId xmlns:a16="http://schemas.microsoft.com/office/drawing/2014/main" id="{9947DBA2-C600-43E1-8F0D-CF10258F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10825" r="3418" b="8784"/>
          <a:stretch/>
        </p:blipFill>
        <p:spPr bwMode="auto">
          <a:xfrm>
            <a:off x="7751537" y="6327584"/>
            <a:ext cx="943099" cy="4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0362" r="56078" b="54309"/>
          <a:stretch/>
        </p:blipFill>
        <p:spPr>
          <a:xfrm>
            <a:off x="9974682" y="1739587"/>
            <a:ext cx="769518" cy="6226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45629" r="56078" b="40423"/>
          <a:stretch/>
        </p:blipFill>
        <p:spPr>
          <a:xfrm>
            <a:off x="9829800" y="2476480"/>
            <a:ext cx="1512881" cy="4832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/>
          <a:stretch/>
        </p:blipFill>
        <p:spPr>
          <a:xfrm>
            <a:off x="10058400" y="3019937"/>
            <a:ext cx="2016258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9075"/>
            <a:ext cx="11201400" cy="466725"/>
          </a:xfrm>
        </p:spPr>
        <p:txBody>
          <a:bodyPr/>
          <a:lstStyle/>
          <a:p>
            <a:r>
              <a:rPr lang="en-US" dirty="0" smtClean="0"/>
              <a:t>100-300GHz IC-package connections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65" y="4021870"/>
            <a:ext cx="2143447" cy="1035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5" y="2945408"/>
            <a:ext cx="2006123" cy="12718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27152"/>
          <a:stretch/>
        </p:blipFill>
        <p:spPr>
          <a:xfrm>
            <a:off x="3200447" y="1742721"/>
            <a:ext cx="1991565" cy="12954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654040" y="953016"/>
          <a:ext cx="6309360" cy="54907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10265614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996072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0927425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4719227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0437024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heatsinking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698766"/>
                  </a:ext>
                </a:extLst>
              </a:tr>
              <a:tr h="999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micromachined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waveguide interface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 GHz 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Research.</a:t>
                      </a:r>
                      <a:b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Cheap one day ?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b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1400" b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78096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ribbon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mesh bond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GHz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Handcrafted.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b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79648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patch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antennas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superstrate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 GHz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Straightforward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386688"/>
                  </a:ext>
                </a:extLst>
              </a:tr>
              <a:tr h="99930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 stud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flip-chip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&gt;200 GHz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standard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b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marginal for PA</a:t>
                      </a:r>
                      <a:b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799131"/>
                  </a:ext>
                </a:extLst>
              </a:tr>
              <a:tr h="58783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vias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GHz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?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09563"/>
                  </a:ext>
                </a:extLst>
              </a:tr>
              <a:tr h="58783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(ball)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wirebonds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GHz</a:t>
                      </a:r>
                      <a:br>
                        <a:rPr lang="en-US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✘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standard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1400" b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38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275021" y="1211800"/>
            <a:ext cx="11400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dirty="0" smtClean="0"/>
              <a:t>Deal, IEEE Trans THz,</a:t>
            </a:r>
            <a:br>
              <a:rPr lang="en-US" sz="900" b="0" dirty="0" smtClean="0"/>
            </a:br>
            <a:r>
              <a:rPr lang="en-US" sz="900" b="0" dirty="0" smtClean="0"/>
              <a:t> Sept 2011</a:t>
            </a:r>
            <a:endParaRPr lang="en-US" sz="900" b="0" dirty="0"/>
          </a:p>
        </p:txBody>
      </p:sp>
      <p:cxnSp>
        <p:nvCxnSpPr>
          <p:cNvPr id="14" name="Straight Connector 13"/>
          <p:cNvCxnSpPr>
            <a:endCxn id="54" idx="3"/>
          </p:cNvCxnSpPr>
          <p:nvPr/>
        </p:nvCxnSpPr>
        <p:spPr bwMode="auto">
          <a:xfrm flipH="1" flipV="1">
            <a:off x="3048565" y="1396073"/>
            <a:ext cx="2605475" cy="1684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" idx="3"/>
            <a:endCxn id="5" idx="1"/>
          </p:cNvCxnSpPr>
          <p:nvPr/>
        </p:nvCxnSpPr>
        <p:spPr bwMode="auto">
          <a:xfrm>
            <a:off x="2429408" y="3581311"/>
            <a:ext cx="3224632" cy="11708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6" idx="3"/>
          </p:cNvCxnSpPr>
          <p:nvPr/>
        </p:nvCxnSpPr>
        <p:spPr bwMode="auto">
          <a:xfrm>
            <a:off x="5192012" y="2390422"/>
            <a:ext cx="517595" cy="479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9" idx="3"/>
          </p:cNvCxnSpPr>
          <p:nvPr/>
        </p:nvCxnSpPr>
        <p:spPr bwMode="auto">
          <a:xfrm flipV="1">
            <a:off x="5192012" y="4460575"/>
            <a:ext cx="462028" cy="788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332" y="5758560"/>
            <a:ext cx="2392680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41" y="4853116"/>
            <a:ext cx="2103120" cy="1379220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29" idx="3"/>
          </p:cNvCxnSpPr>
          <p:nvPr/>
        </p:nvCxnSpPr>
        <p:spPr bwMode="auto">
          <a:xfrm flipV="1">
            <a:off x="2364061" y="5376019"/>
            <a:ext cx="3345546" cy="1667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7" idx="3"/>
          </p:cNvCxnSpPr>
          <p:nvPr/>
        </p:nvCxnSpPr>
        <p:spPr bwMode="auto">
          <a:xfrm flipV="1">
            <a:off x="5192012" y="6019800"/>
            <a:ext cx="435271" cy="19596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 rot="16200000">
            <a:off x="162695" y="3472819"/>
            <a:ext cx="60625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dirty="0" smtClean="0"/>
              <a:t>G. Rebeiz</a:t>
            </a:r>
            <a:endParaRPr lang="en-US" sz="900" b="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965" y="828383"/>
            <a:ext cx="2514600" cy="11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537633" y="152400"/>
            <a:ext cx="11425767" cy="547687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</a:rPr>
              <a:t>135GHz 8-channel MIMO hub array tile modules</a:t>
            </a:r>
            <a:endParaRPr lang="en-US" altLang="fr-FR" sz="3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1088740"/>
            <a:ext cx="6400800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140GHz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 hub receiver array modules, </a:t>
            </a:r>
            <a:b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4-element, 8-element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 beamforming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 up to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1.9Gb/s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140GHz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 hub 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transmitter array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8-element </a:t>
            </a:r>
            <a:r>
              <a:rPr 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in review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32187"/>
            <a:ext cx="6715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Pi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16" y="3095621"/>
            <a:ext cx="2352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15" y="1628800"/>
            <a:ext cx="6562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50" y="1993080"/>
            <a:ext cx="475678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66" y="3069897"/>
            <a:ext cx="2587943" cy="10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2751" y="4245263"/>
            <a:ext cx="1784503" cy="1884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7137" y="4404359"/>
            <a:ext cx="3093720" cy="19964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573" y="4338144"/>
            <a:ext cx="1118335" cy="18333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504E23-F8B4-4690-98A5-9CFB23E12D1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239556" y="4830786"/>
            <a:ext cx="1379662" cy="6234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667E07-5B91-41C5-9A9C-D66F9E01EA9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318" y="5501614"/>
            <a:ext cx="1386367" cy="627686"/>
          </a:xfrm>
          <a:prstGeom prst="rect">
            <a:avLst/>
          </a:prstGeom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28600" y="4194085"/>
            <a:ext cx="1800035" cy="470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110mW InP PA</a:t>
            </a:r>
            <a:br>
              <a:rPr lang="en-US" sz="1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20.8% PAE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245201" y="4149080"/>
            <a:ext cx="1879123" cy="664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CMOS TX, RX ICs </a:t>
            </a:r>
            <a:br>
              <a:rPr lang="en-US" sz="1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GlobalFoundries </a:t>
            </a:r>
            <a:br>
              <a:rPr lang="en-US" sz="14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22nm SOI CMOS. 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00345" y="5795592"/>
            <a:ext cx="2160240" cy="27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Teledyne 250nm  InP HBT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7037068" y="980416"/>
            <a:ext cx="4940186" cy="27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Receiver: A</a:t>
            </a:r>
            <a:r>
              <a:rPr lang="en-US" sz="1400" b="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Farid, 2021 BCICTS;  Transmitter</a:t>
            </a:r>
            <a:r>
              <a:rPr lang="en-US" sz="1400" b="0" smtClean="0">
                <a:latin typeface="Calibri" pitchFamily="34" charset="0"/>
                <a:cs typeface="Calibri" pitchFamily="34" charset="0"/>
              </a:rPr>
              <a:t>: in review</a:t>
            </a:r>
            <a:endParaRPr lang="en-US" sz="1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7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24200"/>
            <a:ext cx="3069668" cy="155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074" t="4141" r="7690"/>
          <a:stretch/>
        </p:blipFill>
        <p:spPr>
          <a:xfrm>
            <a:off x="2667000" y="3132033"/>
            <a:ext cx="3111881" cy="308773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52588" y="701220"/>
            <a:ext cx="92440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210 </a:t>
            </a: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GHz </a:t>
            </a: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and 280 GHz</a:t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Array Modules 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3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9372600" cy="76240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210 GHz MIMO backhaul demo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2422" y="4800600"/>
            <a:ext cx="5029200" cy="11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8-element MIMO array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3.1 m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baseline </a:t>
            </a:r>
            <a:r>
              <a:rPr lang="en-US" sz="2000" b="0" dirty="0" smtClean="0">
                <a:latin typeface="Calibri" pitchFamily="34" charset="0"/>
              </a:rPr>
              <a:t>for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500m </a:t>
            </a:r>
            <a:r>
              <a:rPr lang="en-US" sz="2000" b="0" dirty="0" smtClean="0">
                <a:latin typeface="Calibri" pitchFamily="34" charset="0"/>
              </a:rPr>
              <a:t>link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80Gb/s/subarray→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640Gb/s total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4 × 4 sub-arrays → 8 degree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beamsteering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4343400"/>
            <a:ext cx="5029200" cy="20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Key link parameters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500 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meters range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 in 50 mm/hr rain; 23 dB/km</a:t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20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dB total margins: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packaging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loss,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obstruction, operating,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design, aging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000" b="0" dirty="0">
                <a:solidFill>
                  <a:schemeClr val="tx2"/>
                </a:solidFill>
                <a:latin typeface="Calibri" pitchFamily="34" charset="0"/>
              </a:rPr>
              <a:t>PAs: </a:t>
            </a:r>
            <a:r>
              <a:rPr lang="fr-FR" sz="2000" b="0" dirty="0" smtClean="0">
                <a:solidFill>
                  <a:schemeClr val="tx2"/>
                </a:solidFill>
                <a:latin typeface="Calibri" pitchFamily="34" charset="0"/>
              </a:rPr>
              <a:t>63mW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=P</a:t>
            </a:r>
            <a:r>
              <a:rPr lang="fr-FR" sz="2000" b="0" baseline="-25000" dirty="0" smtClean="0">
                <a:solidFill>
                  <a:srgbClr val="000000"/>
                </a:solidFill>
                <a:latin typeface="Calibri" pitchFamily="34" charset="0"/>
              </a:rPr>
              <a:t>1dB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fr-FR" sz="2000" b="0" dirty="0">
                <a:solidFill>
                  <a:srgbClr val="000000"/>
                </a:solidFill>
                <a:latin typeface="Calibri" pitchFamily="34" charset="0"/>
              </a:rPr>
              <a:t>(per 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element)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LNAs: 6dB noise figure</a:t>
            </a:r>
            <a:endParaRPr lang="fr-FR" sz="20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60367"/>
            <a:ext cx="3397136" cy="363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9495" y="2149671"/>
            <a:ext cx="3364992" cy="762000"/>
          </a:xfrm>
          <a:prstGeom prst="rect">
            <a:avLst/>
          </a:prstGeom>
        </p:spPr>
      </p:pic>
      <p:pic>
        <p:nvPicPr>
          <p:cNvPr id="10" name="Picture 2" descr="2018_30_30_package_draw_Vival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7325"/>
            <a:ext cx="4810531" cy="27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7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/>
              <a:t>210 </a:t>
            </a:r>
            <a:r>
              <a:rPr lang="en-US" dirty="0"/>
              <a:t>GHz Transmitter and Receiver 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5" y="2884866"/>
            <a:ext cx="5308810" cy="1631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67" y="1422080"/>
            <a:ext cx="4731327" cy="1357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358" y="1422080"/>
            <a:ext cx="3699164" cy="13577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325B2A-4935-4505-8321-F76C3C7E6700}"/>
              </a:ext>
            </a:extLst>
          </p:cNvPr>
          <p:cNvSpPr txBox="1"/>
          <p:nvPr/>
        </p:nvSpPr>
        <p:spPr>
          <a:xfrm>
            <a:off x="1749611" y="1163124"/>
            <a:ext cx="29747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GHz direct-conversion TX</a:t>
            </a:r>
            <a:endParaRPr lang="ko-KR" altLang="en-US" sz="180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ACD60-27CC-4D76-A7A8-8D6BBE2853F1}"/>
              </a:ext>
            </a:extLst>
          </p:cNvPr>
          <p:cNvSpPr txBox="1"/>
          <p:nvPr/>
        </p:nvSpPr>
        <p:spPr>
          <a:xfrm>
            <a:off x="7454590" y="1219804"/>
            <a:ext cx="29908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ko-K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GHz direct-conversion RX</a:t>
            </a:r>
            <a:endParaRPr lang="ko-KR" altLang="en-US" sz="1800" baseline="-25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BBA79D-DF0B-437B-96CC-7AD453C54F1A}"/>
              </a:ext>
            </a:extLst>
          </p:cNvPr>
          <p:cNvSpPr txBox="1"/>
          <p:nvPr/>
        </p:nvSpPr>
        <p:spPr>
          <a:xfrm>
            <a:off x="9459130" y="2534724"/>
            <a:ext cx="1361270" cy="2616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Size: 2.3 x 0.85 mm</a:t>
            </a:r>
            <a:r>
              <a:rPr kumimoji="0" lang="en-US" altLang="ko-KR" sz="110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ko-KR" altLang="en-US" sz="110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D40CD4-E415-4659-9ED9-315080F78172}"/>
              </a:ext>
            </a:extLst>
          </p:cNvPr>
          <p:cNvSpPr txBox="1"/>
          <p:nvPr/>
        </p:nvSpPr>
        <p:spPr>
          <a:xfrm>
            <a:off x="4495800" y="2534724"/>
            <a:ext cx="1361270" cy="2446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Calibri" panose="020F0502020204030204" pitchFamily="34" charset="0"/>
                <a:cs typeface="Calibri" panose="020F0502020204030204" pitchFamily="34" charset="0"/>
              </a:rPr>
              <a:t>Size: 2.9 x 0.75 mm</a:t>
            </a:r>
            <a:r>
              <a:rPr lang="en-US" altLang="ko-KR" sz="11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ko-KR" altLang="en-US" sz="11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D355B77C-3514-44D0-91DC-2682A7C75CD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6200" y="4561889"/>
          <a:ext cx="2980811" cy="211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KGPlot" r:id="rId6" imgW="4660920" imgH="3327120" progId="KGraph_Plot">
                  <p:embed/>
                </p:oleObj>
              </mc:Choice>
              <mc:Fallback>
                <p:oleObj name="KGPlot" r:id="rId6" imgW="4660920" imgH="3327120" progId="KGraph_Plot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D355B77C-3514-44D0-91DC-2682A7C75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561889"/>
                        <a:ext cx="2980811" cy="21142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2928920"/>
            <a:ext cx="4431165" cy="16430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770865"/>
            <a:ext cx="60960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Seo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et al, 2021 IMS; 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Teledyne 250nm InP HBT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D9B8CB2-1E84-41EE-894E-7662BBBAEA4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64102" y="4670339"/>
          <a:ext cx="2798035" cy="196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KGPlot" r:id="rId9" imgW="4686120" imgH="3314520" progId="KGraph_Plot">
                  <p:embed/>
                </p:oleObj>
              </mc:Choice>
              <mc:Fallback>
                <p:oleObj name="KGPlot" r:id="rId9" imgW="4686120" imgH="3314520" progId="KGraph_Plot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D9B8CB2-1E84-41EE-894E-7662BBBAEA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102" y="4670339"/>
                        <a:ext cx="2798035" cy="19667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1537A7E5-8860-421F-954A-6D34F59F89F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20176" y="4572000"/>
          <a:ext cx="2952404" cy="205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2" name="KGPlot" r:id="rId11" imgW="4698720" imgH="3289320" progId="KGraph_Plot">
                  <p:embed/>
                </p:oleObj>
              </mc:Choice>
              <mc:Fallback>
                <p:oleObj name="KGPlot" r:id="rId11" imgW="4698720" imgH="3289320" progId="KGraph_Plot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1537A7E5-8860-421F-954A-6D34F59F89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176" y="4572000"/>
                        <a:ext cx="2952404" cy="20524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5FA576A0-0505-4D67-A2A3-780BC43DD68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125598" y="4572000"/>
          <a:ext cx="2920383" cy="211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3" name="KGPlot" r:id="rId13" imgW="4711680" imgH="3416040" progId="KGraph_Plot">
                  <p:embed/>
                </p:oleObj>
              </mc:Choice>
              <mc:Fallback>
                <p:oleObj name="KGPlot" r:id="rId13" imgW="4711680" imgH="3416040" progId="KGraph_Plot">
                  <p:embed/>
                  <p:pic>
                    <p:nvPicPr>
                      <p:cNvPr id="25" name="Object 2">
                        <a:extLst>
                          <a:ext uri="{FF2B5EF4-FFF2-40B4-BE49-F238E27FC236}">
                            <a16:creationId xmlns:a16="http://schemas.microsoft.com/office/drawing/2014/main" id="{5FA576A0-0505-4D67-A2A3-780BC43DD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25598" y="4572000"/>
                        <a:ext cx="2920383" cy="21173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81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sz="3600" kern="1200" smtClean="0">
                <a:solidFill>
                  <a:srgbClr val="1C1C1C"/>
                </a:solidFill>
              </a:rPr>
              <a:t>210 </a:t>
            </a:r>
            <a:r>
              <a:rPr lang="en-US" sz="3600" kern="1200" dirty="0" smtClean="0">
                <a:solidFill>
                  <a:srgbClr val="1C1C1C"/>
                </a:solidFill>
              </a:rPr>
              <a:t>GHz </a:t>
            </a:r>
            <a:r>
              <a:rPr lang="en-US" sz="3600" kern="1200" smtClean="0">
                <a:solidFill>
                  <a:srgbClr val="1C1C1C"/>
                </a:solidFill>
              </a:rPr>
              <a:t>MIMO </a:t>
            </a:r>
            <a:r>
              <a:rPr lang="en-US" sz="3600" kern="1200" smtClean="0">
                <a:solidFill>
                  <a:srgbClr val="1C1C1C"/>
                </a:solidFill>
              </a:rPr>
              <a:t>transceiver </a:t>
            </a:r>
            <a:r>
              <a:rPr lang="en-US" sz="3600" kern="1200" smtClean="0">
                <a:solidFill>
                  <a:srgbClr val="1C1C1C"/>
                </a:solidFill>
              </a:rPr>
              <a:t>modules: in development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3" y="861362"/>
            <a:ext cx="4807366" cy="3581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42687"/>
            <a:ext cx="3767063" cy="20781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503" y="5057386"/>
            <a:ext cx="3231559" cy="927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826" y="3933503"/>
            <a:ext cx="2779236" cy="1020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919436"/>
            <a:ext cx="3168129" cy="5632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471" y="930774"/>
            <a:ext cx="3487057" cy="28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9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770694"/>
          </a:xfrm>
        </p:spPr>
        <p:txBody>
          <a:bodyPr/>
          <a:lstStyle/>
          <a:p>
            <a:r>
              <a:rPr lang="en-US" dirty="0" smtClean="0"/>
              <a:t>280GHz transmitter and receiver IC designs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533400" y="780568"/>
            <a:ext cx="348807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Solyu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Alz, Ahmed, Seo; UCSB/Sungkyunkwan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533400" y="990600"/>
            <a:ext cx="284757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Teledyne 250nm InP HBT technology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32853"/>
            <a:ext cx="5013960" cy="1752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123772" y="1808000"/>
            <a:ext cx="109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5410200" y="1808000"/>
            <a:ext cx="141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Transmitter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386349" y="3953268"/>
            <a:ext cx="427892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simulations: 11dB noise figure, 40GHz bandwidth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5181600" y="3941600"/>
            <a:ext cx="373653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simulations: 17dB saturated output power.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684752-A55A-4A49-819F-66DB09D1EE3A}"/>
              </a:ext>
            </a:extLst>
          </p:cNvPr>
          <p:cNvSpPr/>
          <p:nvPr/>
        </p:nvSpPr>
        <p:spPr>
          <a:xfrm>
            <a:off x="304800" y="5105400"/>
            <a:ext cx="503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Application: point-point MIMO backhaul links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32" y="2144221"/>
            <a:ext cx="6922068" cy="17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533400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100-300GHz Wireless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2667000"/>
            <a:ext cx="8931753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91" y="2898571"/>
            <a:ext cx="1789632" cy="1967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23" y="3050971"/>
            <a:ext cx="2235109" cy="1802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242" y="3021872"/>
            <a:ext cx="3791153" cy="19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"/>
            <a:ext cx="9574212" cy="762000"/>
          </a:xfrm>
        </p:spPr>
        <p:txBody>
          <a:bodyPr/>
          <a:lstStyle/>
          <a:p>
            <a:r>
              <a:rPr lang="en-US" dirty="0" smtClean="0"/>
              <a:t>Wireless above 100 GHz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936977"/>
            <a:ext cx="9753600" cy="5290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 capacities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 available bandwidths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spatial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multiplexing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base stations and point-point links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short range: few 100 meters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short wavelength, high atmospheric losses.  Easily-blocked beams.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Technology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All-silicon for short ranges below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GHz.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SiGe or III-V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 and PAs for longer-range links.  Just like cell phones today</a:t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frequency extenders for 340GHz and beyond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challenges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computational complexity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packaging: fitting signal channels in very small areas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mesh networking to accommodate beam blockage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driving the technologies to low cost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55501"/>
            <a:ext cx="861060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1800" dirty="0" smtClean="0">
                <a:solidFill>
                  <a:schemeClr val="bg1"/>
                </a:solidFill>
                <a:latin typeface="Calibri" pitchFamily="34" charset="0"/>
              </a:rPr>
              <a:t>(backup files follow)</a:t>
            </a:r>
            <a:endParaRPr lang="en-US" altLang="en-US" sz="105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1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68" y="4452402"/>
            <a:ext cx="1789632" cy="19675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04802"/>
            <a:ext cx="2235109" cy="1802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400"/>
            <a:ext cx="8231521" cy="612894"/>
          </a:xfrm>
        </p:spPr>
        <p:txBody>
          <a:bodyPr/>
          <a:lstStyle/>
          <a:p>
            <a:r>
              <a:rPr lang="en-US" dirty="0" smtClean="0"/>
              <a:t>100-300GHz Wireless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44" y="4525631"/>
            <a:ext cx="3446503" cy="1755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14" y="3789482"/>
            <a:ext cx="1395419" cy="13221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435" y="3647565"/>
            <a:ext cx="765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100-300GHz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carriers, massive spatial multiplexing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Terabit hubs and backhaul links, high-resolution imaging radar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72200" y="4267200"/>
            <a:ext cx="1173163" cy="317500"/>
            <a:chOff x="8001000" y="1689010"/>
            <a:chExt cx="1173163" cy="317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8" name="Equation" r:id="rId7" imgW="660240" imgH="177480" progId="Equation.DSMT4">
                    <p:embed/>
                  </p:oleObj>
                </mc:Choice>
                <mc:Fallback>
                  <p:oleObj name="Equation" r:id="rId7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346530" y="5926313"/>
            <a:ext cx="978552" cy="293895"/>
            <a:chOff x="5346530" y="2693111"/>
            <a:chExt cx="978552" cy="29389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9" name="Equation" r:id="rId9" imgW="545760" imgH="164880" progId="Equation.DSMT4">
                    <p:embed/>
                  </p:oleObj>
                </mc:Choice>
                <mc:Fallback>
                  <p:oleObj name="Equation" r:id="rId9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/>
          <p:cNvCxnSpPr/>
          <p:nvPr/>
        </p:nvCxnSpPr>
        <p:spPr bwMode="auto">
          <a:xfrm>
            <a:off x="715677" y="36576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28600" y="1085975"/>
            <a:ext cx="70347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Wireless networks: exploding demand.</a:t>
            </a:r>
          </a:p>
          <a:p>
            <a:r>
              <a:rPr lang="en-US" sz="2000" dirty="0">
                <a:latin typeface="Calibri" pitchFamily="34" charset="0"/>
              </a:rPr>
              <a:t>Immediate industry response: 5G.</a:t>
            </a:r>
            <a:br>
              <a:rPr lang="en-US" sz="2000" dirty="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     </a:t>
            </a:r>
            <a:r>
              <a:rPr lang="en-US" sz="2000" b="0" smtClean="0">
                <a:latin typeface="Calibri" pitchFamily="34" charset="0"/>
              </a:rPr>
              <a:t>~1~40 </a:t>
            </a:r>
            <a:r>
              <a:rPr lang="en-US" sz="2000" b="0" dirty="0" smtClean="0">
                <a:latin typeface="Calibri" pitchFamily="34" charset="0"/>
              </a:rPr>
              <a:t>GHz </a:t>
            </a:r>
            <a:r>
              <a:rPr lang="en-US" sz="2000" b="0" smtClean="0">
                <a:latin typeface="Calibri" pitchFamily="34" charset="0"/>
              </a:rPr>
              <a:t>("5G?")</a:t>
            </a:r>
            <a:r>
              <a:rPr lang="en-US" sz="2000" b="0" dirty="0" smtClean="0">
                <a:latin typeface="Calibri" pitchFamily="34" charset="0"/>
              </a:rPr>
              <a:t/>
            </a:r>
            <a:br>
              <a:rPr lang="en-US" sz="2000" b="0" dirty="0" smtClean="0"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     ~40~100GHz ("5.5G ?")</a:t>
            </a:r>
            <a:r>
              <a:rPr lang="en-US" sz="2000" b="0" dirty="0">
                <a:latin typeface="Calibri" pitchFamily="34" charset="0"/>
              </a:rPr>
              <a:t/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increased spectrum, extensive beamforming</a:t>
            </a:r>
          </a:p>
          <a:p>
            <a:r>
              <a:rPr lang="en-US" sz="2000" dirty="0">
                <a:latin typeface="Calibri" pitchFamily="34" charset="0"/>
              </a:rPr>
              <a:t>Next </a:t>
            </a:r>
            <a:r>
              <a:rPr lang="en-US" sz="2000">
                <a:latin typeface="Calibri" pitchFamily="34" charset="0"/>
              </a:rPr>
              <a:t>generation </a:t>
            </a:r>
            <a:r>
              <a:rPr lang="en-US" sz="2000" smtClean="0">
                <a:latin typeface="Calibri" pitchFamily="34" charset="0"/>
              </a:rPr>
              <a:t>might be </a:t>
            </a:r>
            <a:r>
              <a:rPr lang="en-US" sz="2000" dirty="0">
                <a:latin typeface="Calibri" pitchFamily="34" charset="0"/>
              </a:rPr>
              <a:t>above 100GHz</a:t>
            </a:r>
            <a:r>
              <a:rPr lang="en-US" sz="2000" dirty="0" smtClean="0">
                <a:latin typeface="Calibri" pitchFamily="34" charset="0"/>
              </a:rPr>
              <a:t>.. (?)</a:t>
            </a: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</a:t>
            </a:r>
            <a:r>
              <a:rPr lang="en-US" sz="2000" b="0" dirty="0">
                <a:latin typeface="Calibri" pitchFamily="34" charset="0"/>
              </a:rPr>
              <a:t>greatly increased spectrum, massive spatial </a:t>
            </a:r>
            <a:r>
              <a:rPr lang="en-US" sz="2000" b="0" dirty="0" smtClean="0">
                <a:latin typeface="Calibri" pitchFamily="34" charset="0"/>
              </a:rPr>
              <a:t>multiplexing</a:t>
            </a:r>
            <a:endParaRPr lang="en-US" sz="2000" b="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84" y="838200"/>
            <a:ext cx="2566416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88" y="2203704"/>
            <a:ext cx="3639312" cy="137769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0515600" y="4278313"/>
            <a:ext cx="1062038" cy="293687"/>
            <a:chOff x="5791200" y="6488113"/>
            <a:chExt cx="1062038" cy="293687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0" name="Equation" r:id="rId13" imgW="596880" imgH="164880" progId="Equation.DSMT4">
                    <p:embed/>
                  </p:oleObj>
                </mc:Choice>
                <mc:Fallback>
                  <p:oleObj name="Equation" r:id="rId13" imgW="596880" imgH="164880" progId="Equation.DSMT4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6284" y="5074670"/>
            <a:ext cx="3428289" cy="12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4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70 </a:t>
            </a:r>
            <a:r>
              <a:rPr lang="en-US" dirty="0">
                <a:solidFill>
                  <a:srgbClr val="FF0000"/>
                </a:solidFill>
              </a:rPr>
              <a:t>GHz </a:t>
            </a:r>
            <a:r>
              <a:rPr lang="en-US" dirty="0"/>
              <a:t>spatially multiplexed base station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81000" y="1503807"/>
            <a:ext cx="11205610" cy="17727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If we use instead a 70GHz carrier, </a:t>
            </a:r>
            <a:b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the range increases to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 meters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(vs.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 meters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but the handset becomes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16mm×16mm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(vs. 8mm×8mm),</a:t>
            </a: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the hub array </a:t>
            </a: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becomes 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19mm×612mm </a:t>
            </a: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(vs. 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10mm×328mm</a:t>
            </a: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32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0999" y="3838004"/>
            <a:ext cx="9810455" cy="8863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Or, use a 4×4 (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8mm×8mm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handset array, </a:t>
            </a:r>
            <a:b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the range becomes ..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about 40 meters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4410" y="5090858"/>
            <a:ext cx="11658600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Same </a:t>
            </a: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handset 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area (more handset elements)→ same </a:t>
            </a: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link 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budget</a:t>
            </a:r>
            <a:b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Easier </a:t>
            </a:r>
            <a:r>
              <a:rPr lang="en-US" sz="3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obtain 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license for 140±2.5GHz than 70±2.5GHz</a:t>
            </a:r>
          </a:p>
        </p:txBody>
      </p:sp>
    </p:spTree>
    <p:extLst>
      <p:ext uri="{BB962C8B-B14F-4D97-AF65-F5344CB8AC3E}">
        <p14:creationId xmlns:p14="http://schemas.microsoft.com/office/powerpoint/2010/main" val="1215793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744200" cy="44762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75 GHz,</a:t>
            </a:r>
            <a:r>
              <a:rPr lang="en-US" dirty="0">
                <a:solidFill>
                  <a:srgbClr val="000000"/>
                </a:solidFill>
              </a:rPr>
              <a:t> 640 Gb/s MIMO backhaul (</a:t>
            </a:r>
            <a:r>
              <a:rPr lang="en-US" dirty="0">
                <a:solidFill>
                  <a:srgbClr val="FF0000"/>
                </a:solidFill>
              </a:rPr>
              <a:t>16QAM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14" y="914400"/>
            <a:ext cx="2142386" cy="2683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7905" y="1212964"/>
            <a:ext cx="8818485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Why not use a lower-frequency carrier, e.g. 75 GHz ?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Must use at least 16QAM, given 80Gb/s/channel…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415" y="5364215"/>
            <a:ext cx="781207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Similar RF power output, physically larger</a:t>
            </a:r>
            <a:endParaRPr lang="en-US" sz="32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70765" y="2888940"/>
            <a:ext cx="8340570" cy="18220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8-element 640Gb/s linear array:</a:t>
            </a:r>
            <a:endParaRPr lang="en-US" sz="3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requires </a:t>
            </a:r>
            <a:r>
              <a:rPr lang="en-US" sz="3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16dB</a:t>
            </a:r>
            <a:r>
              <a:rPr lang="en-US" sz="3200" b="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transmit power/element (P</a:t>
            </a:r>
            <a:r>
              <a:rPr lang="en-US" sz="32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3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requires </a:t>
            </a:r>
            <a:r>
              <a:rPr lang="en-US" sz="32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3.5m</a:t>
            </a:r>
            <a:r>
              <a:rPr lang="en-US" sz="3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linear array</a:t>
            </a:r>
          </a:p>
        </p:txBody>
      </p:sp>
    </p:spTree>
    <p:extLst>
      <p:ext uri="{BB962C8B-B14F-4D97-AF65-F5344CB8AC3E}">
        <p14:creationId xmlns:p14="http://schemas.microsoft.com/office/powerpoint/2010/main" val="120313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68" y="1385265"/>
            <a:ext cx="1789632" cy="19675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37665"/>
            <a:ext cx="2235109" cy="18026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87" y="1309064"/>
            <a:ext cx="2198232" cy="218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/>
              <a:t>Benefits of Short Wavelengths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44" y="1458494"/>
            <a:ext cx="3446503" cy="17555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840635"/>
            <a:ext cx="112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Communications: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spatial multiplexing, massive # of parallel channels. </a:t>
            </a:r>
            <a:r>
              <a:rPr lang="en-US" sz="20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Also, more spectrum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765" y="39740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Imaging: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fine angular resolution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448800" y="1461465"/>
            <a:ext cx="1352550" cy="317500"/>
            <a:chOff x="9448800" y="1295400"/>
            <a:chExt cx="1352550" cy="3175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287000" y="1339850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9448800" y="1295400"/>
            <a:ext cx="13525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8" name="Equation" r:id="rId7" imgW="761760" imgH="177480" progId="Equation.DSMT4">
                    <p:embed/>
                  </p:oleObj>
                </mc:Choice>
                <mc:Fallback>
                  <p:oleObj name="Equation" r:id="rId7" imgW="761760" imgH="17748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448800" y="1295400"/>
                          <a:ext cx="135255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8001000" y="1855075"/>
            <a:ext cx="1173163" cy="317500"/>
            <a:chOff x="8001000" y="1689010"/>
            <a:chExt cx="1173163" cy="317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9" name="Equation" r:id="rId9" imgW="660240" imgH="177480" progId="Equation.DSMT4">
                    <p:embed/>
                  </p:oleObj>
                </mc:Choice>
                <mc:Fallback>
                  <p:oleObj name="Equation" r:id="rId9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346530" y="2859176"/>
            <a:ext cx="978552" cy="293895"/>
            <a:chOff x="5346530" y="2693111"/>
            <a:chExt cx="978552" cy="29389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0" name="Equation" r:id="rId11" imgW="545760" imgH="164880" progId="Equation.DSMT4">
                    <p:embed/>
                  </p:oleObj>
                </mc:Choice>
                <mc:Fallback>
                  <p:oleObj name="Equation" r:id="rId11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2" name="Straight Connector 51"/>
          <p:cNvCxnSpPr/>
          <p:nvPr/>
        </p:nvCxnSpPr>
        <p:spPr bwMode="auto">
          <a:xfrm>
            <a:off x="993157" y="3810000"/>
            <a:ext cx="967484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924800" y="4191000"/>
            <a:ext cx="19050" cy="241952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020050" y="3886200"/>
            <a:ext cx="4019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losses in foul or humid weather.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/R</a:t>
            </a:r>
            <a:r>
              <a:rPr lang="en-US" sz="20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path losses.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ICs: poorer </a:t>
            </a:r>
            <a:r>
              <a:rPr lang="en-US" sz="2000" b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LNAs.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Beams easily blocked.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7200" y="5486400"/>
            <a:ext cx="356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100-340GHz wireless: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terabit capacity,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range, </a:t>
            </a:r>
            <a:b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intermittent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4574688"/>
            <a:ext cx="2517334" cy="19495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45" y="5175048"/>
            <a:ext cx="1534961" cy="145435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32197" y="5787718"/>
            <a:ext cx="1062038" cy="293687"/>
            <a:chOff x="5791200" y="6488113"/>
            <a:chExt cx="1062038" cy="293687"/>
          </a:xfrm>
        </p:grpSpPr>
        <p:sp>
          <p:nvSpPr>
            <p:cNvPr id="43" name="Rectangle 42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1" name="Equation" r:id="rId15" imgW="596880" imgH="164880" progId="Equation.DSMT4">
                    <p:embed/>
                  </p:oleObj>
                </mc:Choice>
                <mc:Fallback>
                  <p:oleObj name="Equation" r:id="rId15" imgW="596880" imgH="1648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08879" y="4015250"/>
            <a:ext cx="3771118" cy="13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71600" y="701219"/>
            <a:ext cx="95488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Applications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200" y="2667000"/>
            <a:ext cx="109728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98571"/>
            <a:ext cx="1789632" cy="1967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50971"/>
            <a:ext cx="2235109" cy="1802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19" y="3021872"/>
            <a:ext cx="3791153" cy="193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86" y="2860471"/>
            <a:ext cx="2883408" cy="147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37" y="4191000"/>
            <a:ext cx="1268563" cy="12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06901"/>
            <a:ext cx="9144001" cy="336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smtClean="0"/>
              <a:t>140GHz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moderate</a:t>
            </a:r>
            <a:r>
              <a:rPr lang="en-US" dirty="0" smtClean="0"/>
              <a:t>-MIMO hub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4773406"/>
            <a:ext cx="1174713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If demo uses 32-element array (four 1×8 modules):</a:t>
            </a:r>
            <a:br>
              <a:rPr lang="en-US" sz="28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16 users/array.  P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1dB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=21 dB</a:t>
            </a:r>
            <a:r>
              <a:rPr lang="en-US" sz="2800" b="0" baseline="-250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PAs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F=8dB LNAs  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Gb/s/beam→ 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16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160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Gb/s total capacity</a:t>
            </a:r>
            <a:b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70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sz="28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40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m 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range in 50mm/hr rain with </a:t>
            </a:r>
            <a:r>
              <a:rPr lang="en-US" sz="2800" smtClean="0">
                <a:latin typeface="Calibri" pitchFamily="34" charset="0"/>
                <a:cs typeface="Arial" pitchFamily="34" charset="0"/>
                <a:sym typeface="Symbol" pitchFamily="18" charset="2"/>
              </a:rPr>
              <a:t>17</a:t>
            </a:r>
            <a:r>
              <a:rPr lang="en-US" sz="2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dB</a:t>
            </a:r>
            <a:r>
              <a:rPr lang="en-US" sz="28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total margins</a:t>
            </a:r>
            <a:endParaRPr lang="en-US" sz="2800" b="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343400"/>
            <a:ext cx="1769551" cy="109855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515600" y="4495800"/>
            <a:ext cx="132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Handset: 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8 × 8 array</a:t>
            </a:r>
            <a:b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(9×9mm)</a:t>
            </a:r>
            <a:endParaRPr lang="en-US" sz="2000" b="0" dirty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2100442"/>
            <a:ext cx="3974738" cy="19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1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210 GHz, </a:t>
            </a:r>
            <a:r>
              <a:rPr lang="en-US" dirty="0">
                <a:solidFill>
                  <a:srgbClr val="000000"/>
                </a:solidFill>
              </a:rPr>
              <a:t>640 Gb/s </a:t>
            </a:r>
            <a:r>
              <a:rPr lang="en-US">
                <a:solidFill>
                  <a:srgbClr val="000000"/>
                </a:solidFill>
              </a:rPr>
              <a:t>MIMO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Backhaul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2422" y="4800600"/>
            <a:ext cx="5029200" cy="11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8-element 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MIMO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array</a:t>
            </a: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smtClean="0">
                <a:solidFill>
                  <a:schemeClr val="tx2"/>
                </a:solidFill>
                <a:latin typeface="Calibri" pitchFamily="34" charset="0"/>
              </a:rPr>
              <a:t>2.1 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m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baseline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80Gb/s/subarray→ </a:t>
            </a: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640Gb/s total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4 × 4 sub-arrays → 8 degree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beamsteering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4683171"/>
            <a:ext cx="5029200" cy="202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Key link parameters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500 </a:t>
            </a:r>
            <a:r>
              <a:rPr lang="en-US" sz="2000" b="0" dirty="0">
                <a:solidFill>
                  <a:schemeClr val="tx2"/>
                </a:solidFill>
                <a:latin typeface="Calibri" pitchFamily="34" charset="0"/>
              </a:rPr>
              <a:t>meters range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 in 50 mm/hr rain; 23 dB/km</a:t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20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dB total margins: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packaging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loss,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obstruction, operating,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  design, aging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2000" b="0" dirty="0">
                <a:solidFill>
                  <a:schemeClr val="tx2"/>
                </a:solidFill>
                <a:latin typeface="Calibri" pitchFamily="34" charset="0"/>
              </a:rPr>
              <a:t>PAs: </a:t>
            </a:r>
            <a:r>
              <a:rPr lang="fr-FR" sz="2000" b="0" dirty="0" smtClean="0">
                <a:solidFill>
                  <a:schemeClr val="tx2"/>
                </a:solidFill>
                <a:latin typeface="Calibri" pitchFamily="34" charset="0"/>
              </a:rPr>
              <a:t>18dBm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=P</a:t>
            </a:r>
            <a:r>
              <a:rPr lang="fr-FR" sz="2000" b="0" baseline="-25000" dirty="0" smtClean="0">
                <a:solidFill>
                  <a:srgbClr val="000000"/>
                </a:solidFill>
                <a:latin typeface="Calibri" pitchFamily="34" charset="0"/>
              </a:rPr>
              <a:t>1dB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fr-FR" sz="2000" b="0" dirty="0">
                <a:solidFill>
                  <a:srgbClr val="000000"/>
                </a:solidFill>
                <a:latin typeface="Calibri" pitchFamily="34" charset="0"/>
              </a:rPr>
              <a:t>(per </a:t>
            </a:r>
            <a:r>
              <a:rPr lang="fr-FR" sz="2000" b="0" dirty="0" smtClean="0">
                <a:solidFill>
                  <a:srgbClr val="000000"/>
                </a:solidFill>
                <a:latin typeface="Calibri" pitchFamily="34" charset="0"/>
              </a:rPr>
              <a:t>element)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chemeClr val="tx2"/>
                </a:solidFill>
                <a:latin typeface="Calibri" pitchFamily="34" charset="0"/>
              </a:rPr>
              <a:t>LNAs: 6dB noise figure</a:t>
            </a:r>
            <a:endParaRPr lang="fr-FR" sz="2000" b="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60367"/>
            <a:ext cx="3397136" cy="3635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9495" y="2149671"/>
            <a:ext cx="3364992" cy="762000"/>
          </a:xfrm>
          <a:prstGeom prst="rect">
            <a:avLst/>
          </a:prstGeom>
        </p:spPr>
      </p:pic>
      <p:pic>
        <p:nvPicPr>
          <p:cNvPr id="10" name="Picture 2" descr="2018_30_30_package_draw_Vival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37325"/>
            <a:ext cx="4810531" cy="27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2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>
                <a:solidFill>
                  <a:srgbClr val="000000"/>
                </a:solidFill>
                <a:latin typeface="Calibri" pitchFamily="34" charset="0"/>
              </a:rPr>
              <a:t>Systems 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694090" y="2821840"/>
            <a:ext cx="8803820" cy="2125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38" y="2979593"/>
            <a:ext cx="2980113" cy="1651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9" y="3016122"/>
            <a:ext cx="2255941" cy="1578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17" y="2971800"/>
            <a:ext cx="2064083" cy="16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52" y="890532"/>
            <a:ext cx="2974848" cy="1749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9296400" cy="741018"/>
          </a:xfrm>
        </p:spPr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74014"/>
            <a:ext cx="10668000" cy="337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ADCs/DACs</a:t>
            </a:r>
            <a:r>
              <a:rPr lang="en-US" sz="22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QPSK needs only 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3-4 bit 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ADC/DACs</a:t>
            </a:r>
            <a: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ADC bits, </a:t>
            </a:r>
            <a:r>
              <a:rPr lang="en-US" sz="22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antennas, </a:t>
            </a:r>
            <a:r>
              <a:rPr lang="en-US" sz="22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signals: </a:t>
            </a:r>
            <a:r>
              <a:rPr lang="en-US" sz="2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SNR=6</a:t>
            </a:r>
            <a:r>
              <a:rPr lang="en-US" sz="2200" b="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+1.76+10</a:t>
            </a:r>
            <a:r>
              <a:rPr lang="en-US" sz="22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  <a:r>
              <a:rPr lang="en-US" sz="2200" b="0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b="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b="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2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 bits, (</a:t>
            </a:r>
            <a:r>
              <a:rPr lang="en-US" sz="22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2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)=2→ SNR=23 dB.   QPSK needs 9.8 dB.</a:t>
            </a: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Linearity</a:t>
            </a:r>
            <a:r>
              <a:rPr lang="en-US" sz="22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Amplifier P</a:t>
            </a:r>
            <a:r>
              <a:rPr lang="en-US" sz="22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1dB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need be only 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dB 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average 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endParaRPr lang="en-US" sz="22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noise</a:t>
            </a:r>
            <a:r>
              <a:rPr lang="en-US" sz="22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same as for 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SISO</a:t>
            </a:r>
            <a:endParaRPr lang="en-US" sz="22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beamforming</a:t>
            </a:r>
            <a:r>
              <a:rPr lang="en-US" sz="22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4,5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beamspace algorithm=complexity ~N× log(N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VLSI digital beamformer implementation</a:t>
            </a:r>
            <a:r>
              <a:rPr lang="en-US" sz="22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low-resolution matrix</a:t>
            </a:r>
            <a:endParaRPr lang="en-US" sz="14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Efficiently beamforming in broadband arrays</a:t>
            </a:r>
            <a:r>
              <a:rPr lang="en-US" sz="22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combined spatial &amp; temporal FFTs.</a:t>
            </a:r>
            <a:endParaRPr lang="en-US" sz="22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691" y="4876800"/>
            <a:ext cx="3456709" cy="1752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8763000" y="3581400"/>
            <a:ext cx="23375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100539" y="35814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68" y="4191000"/>
            <a:ext cx="3789218" cy="1461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719971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1) M.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Abdelghany et al, IEEE Trans. Wireless Comm, 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Sept. 2021, doi: 10.1109/TWC.2021.3069378.</a:t>
            </a:r>
            <a:b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M. E.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Rasekh et al, IEEE Trans. Wireless Comm, Oct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2021, doi: 10.1109/TWC.2021.3074911.</a:t>
            </a:r>
            <a:b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 A.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Puglielli et al, 2016 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IEEE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ICC, doi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10.1109/ICC.2016.7511631.</a:t>
            </a:r>
            <a:b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4) M. Abdelghany,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et. al, , 2019 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IEEE  SPAWC: doi: 10.1109/SPAWC.2019.8815585</a:t>
            </a:r>
            <a:b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5) 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H.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Mirfarshbafan et al,  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IEEE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 CAS 1, 2020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doi: 10.1109/TCSI.2020.3023023 </a:t>
            </a:r>
            <a:b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6) O Castañeda Fernández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et. al,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 ESSCIRC 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7) M.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Abdelghany et al 2019 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IEEE </a:t>
            </a:r>
            <a:r>
              <a:rPr lang="en-US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GLOBECOM doi</a:t>
            </a:r>
            <a:r>
              <a:rPr lang="en-US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10.1109/GLOBECOM38437.2019.9013233.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8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MP Template">
  <a:themeElements>
    <a:clrScheme name="SRC 2017">
      <a:dk1>
        <a:srgbClr val="1C1C1C"/>
      </a:dk1>
      <a:lt1>
        <a:srgbClr val="FFFFFF"/>
      </a:lt1>
      <a:dk2>
        <a:srgbClr val="003562"/>
      </a:dk2>
      <a:lt2>
        <a:srgbClr val="BFBFBF"/>
      </a:lt2>
      <a:accent1>
        <a:srgbClr val="003562"/>
      </a:accent1>
      <a:accent2>
        <a:srgbClr val="FF9C00"/>
      </a:accent2>
      <a:accent3>
        <a:srgbClr val="0070C0"/>
      </a:accent3>
      <a:accent4>
        <a:srgbClr val="B26D00"/>
      </a:accent4>
      <a:accent5>
        <a:srgbClr val="89CAFF"/>
      </a:accent5>
      <a:accent6>
        <a:srgbClr val="F57D37"/>
      </a:accent6>
      <a:hlink>
        <a:srgbClr val="0066FF"/>
      </a:hlink>
      <a:folHlink>
        <a:srgbClr val="0066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ED12307-3F9D-4FB9-AD53-887A273E1B45}" vid="{B14277FA-5983-41ED-BD55-7405C98CD7E8}"/>
    </a:ext>
  </a:extLst>
</a:theme>
</file>

<file path=ppt/theme/theme2.xml><?xml version="1.0" encoding="utf-8"?>
<a:theme xmlns:a="http://schemas.openxmlformats.org/drawingml/2006/main" name="1_JUMP Template">
  <a:themeElements>
    <a:clrScheme name="SRC 2017">
      <a:dk1>
        <a:srgbClr val="1C1C1C"/>
      </a:dk1>
      <a:lt1>
        <a:srgbClr val="FFFFFF"/>
      </a:lt1>
      <a:dk2>
        <a:srgbClr val="003562"/>
      </a:dk2>
      <a:lt2>
        <a:srgbClr val="BFBFBF"/>
      </a:lt2>
      <a:accent1>
        <a:srgbClr val="003562"/>
      </a:accent1>
      <a:accent2>
        <a:srgbClr val="FF9C00"/>
      </a:accent2>
      <a:accent3>
        <a:srgbClr val="0070C0"/>
      </a:accent3>
      <a:accent4>
        <a:srgbClr val="B26D00"/>
      </a:accent4>
      <a:accent5>
        <a:srgbClr val="89CAFF"/>
      </a:accent5>
      <a:accent6>
        <a:srgbClr val="F57D37"/>
      </a:accent6>
      <a:hlink>
        <a:srgbClr val="0066FF"/>
      </a:hlink>
      <a:folHlink>
        <a:srgbClr val="0066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ED12307-3F9D-4FB9-AD53-887A273E1B45}" vid="{B14277FA-5983-41ED-BD55-7405C98CD7E8}"/>
    </a:ext>
  </a:extLst>
</a:theme>
</file>

<file path=ppt/theme/theme3.xml><?xml version="1.0" encoding="utf-8"?>
<a:theme xmlns:a="http://schemas.openxmlformats.org/drawingml/2006/main" name="1_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ED7BFDAC-689A-4100-AECB-E8B2159C3031}" vid="{C445D1E6-9E9E-438E-AC06-77596C17959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ComSenTer_template_wide_template</Template>
  <TotalTime>5131</TotalTime>
  <Pages>2</Pages>
  <Words>1714</Words>
  <Application>Microsoft Office PowerPoint</Application>
  <PresentationFormat>Widescreen</PresentationFormat>
  <Paragraphs>166</Paragraphs>
  <Slides>31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MS PGothic</vt:lpstr>
      <vt:lpstr>Arial</vt:lpstr>
      <vt:lpstr>Arial Narrow</vt:lpstr>
      <vt:lpstr>Calibri</vt:lpstr>
      <vt:lpstr>Impact</vt:lpstr>
      <vt:lpstr>Symbol</vt:lpstr>
      <vt:lpstr>Tahoma</vt:lpstr>
      <vt:lpstr>Times New Roman</vt:lpstr>
      <vt:lpstr>Verdana</vt:lpstr>
      <vt:lpstr>Wingdings</vt:lpstr>
      <vt:lpstr>JUMP Template</vt:lpstr>
      <vt:lpstr>1_JUMP Template</vt:lpstr>
      <vt:lpstr>1_very_thin-text_template</vt:lpstr>
      <vt:lpstr>Equation</vt:lpstr>
      <vt:lpstr>KGPlot</vt:lpstr>
      <vt:lpstr>IC, Module, and Sytems Design for  100-300GHz MIMO Communications</vt:lpstr>
      <vt:lpstr>Acknowledgements</vt:lpstr>
      <vt:lpstr>100-300GHz Wireless</vt:lpstr>
      <vt:lpstr>Benefits of Short Wavelengths</vt:lpstr>
      <vt:lpstr>PowerPoint Presentation</vt:lpstr>
      <vt:lpstr>140GHz moderate-MIMO hub</vt:lpstr>
      <vt:lpstr>210 GHz, 640 Gb/s MIMO Backhaul</vt:lpstr>
      <vt:lpstr>PowerPoint Presentation</vt:lpstr>
      <vt:lpstr>System Design</vt:lpstr>
      <vt:lpstr>PowerPoint Presentation</vt:lpstr>
      <vt:lpstr>Transistors for 100-300GHz</vt:lpstr>
      <vt:lpstr>InP Transistors and ICs</vt:lpstr>
      <vt:lpstr>PowerPoint Presentation</vt:lpstr>
      <vt:lpstr>Recent high-efficiency 100-300GHz PAs</vt:lpstr>
      <vt:lpstr>PowerPoint Presentation</vt:lpstr>
      <vt:lpstr>The mm-wave module design problem</vt:lpstr>
      <vt:lpstr>Do we need 2D arrays ? 1D steering might be fine.</vt:lpstr>
      <vt:lpstr>2D vs. 1D: user spatial distribution</vt:lpstr>
      <vt:lpstr>140GHz hub: packaging challenges</vt:lpstr>
      <vt:lpstr>100-300GHz IC-package connections</vt:lpstr>
      <vt:lpstr>135GHz 8-channel MIMO hub array tile modules</vt:lpstr>
      <vt:lpstr>PowerPoint Presentation</vt:lpstr>
      <vt:lpstr>210 GHz MIMO backhaul demo</vt:lpstr>
      <vt:lpstr>210 GHz Transmitter and Receiver ICs</vt:lpstr>
      <vt:lpstr>210 GHz MIMO transceiver modules: in development</vt:lpstr>
      <vt:lpstr>280GHz transmitter and receiver IC designs</vt:lpstr>
      <vt:lpstr>PowerPoint Presentation</vt:lpstr>
      <vt:lpstr>Wireless above 100 GHz</vt:lpstr>
      <vt:lpstr>PowerPoint Presentation</vt:lpstr>
      <vt:lpstr>70 GHz spatially multiplexed base station</vt:lpstr>
      <vt:lpstr>75 GHz, 640 Gb/s MIMO backhaul (16QAM)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Rodwell: IC-design-related-tasks</dc:title>
  <dc:creator>mark rodwell</dc:creator>
  <cp:lastModifiedBy>rodwell</cp:lastModifiedBy>
  <cp:revision>224</cp:revision>
  <cp:lastPrinted>2002-08-11T02:20:55Z</cp:lastPrinted>
  <dcterms:created xsi:type="dcterms:W3CDTF">2018-03-30T20:11:53Z</dcterms:created>
  <dcterms:modified xsi:type="dcterms:W3CDTF">2022-03-05T01:34:36Z</dcterms:modified>
</cp:coreProperties>
</file>