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8" r:id="rId3"/>
    <p:sldId id="310" r:id="rId4"/>
    <p:sldId id="300" r:id="rId5"/>
    <p:sldId id="309" r:id="rId6"/>
    <p:sldId id="315" r:id="rId7"/>
    <p:sldId id="316" r:id="rId8"/>
    <p:sldId id="302" r:id="rId9"/>
    <p:sldId id="304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300"/>
    <a:srgbClr val="0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79623" autoAdjust="0"/>
  </p:normalViewPr>
  <p:slideViewPr>
    <p:cSldViewPr>
      <p:cViewPr varScale="1">
        <p:scale>
          <a:sx n="56" d="100"/>
          <a:sy n="56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1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6A3-C0EA-46F6-9959-7F04C0758C4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579B3-79F0-4C62-98B3-574345A24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79B3-79F0-4C62-98B3-574345A241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79B3-79F0-4C62-98B3-574345A241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79B3-79F0-4C62-98B3-574345A241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79B3-79F0-4C62-98B3-574345A241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79B3-79F0-4C62-98B3-574345A241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79B3-79F0-4C62-98B3-574345A241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79B3-79F0-4C62-98B3-574345A241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79B3-79F0-4C62-98B3-574345A241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79B3-79F0-4C62-98B3-574345A241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79B3-79F0-4C62-98B3-574345A241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79B3-79F0-4C62-98B3-574345A241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787C-49CB-44C6-B750-1D091F03B4D1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CA5B-1107-44C1-BAAD-BCFBA1BCF18B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ED30-CAAA-4EE5-913F-E952DBD2945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57D-4434-4882-9B6E-705054555621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8B47-2390-43AD-B98A-8BC3AC4E17CB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EF7D-C059-4C16-A1A9-C1E700F21EF8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299B-E2C7-4BDA-885E-8224E76CF7EF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3F6-C247-47B6-843C-3CBCE29E0053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E50E-A2A1-4459-B32C-0F5388436B4E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66F-C4D6-496A-B98F-E3605827F62D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AC4-A912-456A-933C-DAB8A300E18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599A6-CC26-43E0-85D0-F537A3C66D52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CD14-03BA-4913-A727-2F968E3C4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Quasi-vdW epitaxy of GaAs on Si</a:t>
            </a:r>
            <a:endParaRPr lang="en-US" sz="3600" b="1" baseline="-25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Darshana Wickramaratne</a:t>
            </a:r>
            <a:r>
              <a:rPr lang="en-US" sz="2000" b="1" u="sng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1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, Y.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Alaskar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2,3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,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S. Arafin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2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, A. G.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Norman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4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,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Jin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Zou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5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,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Z.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Zhang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5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,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K.L Wang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2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, R. K. Lake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1</a:t>
            </a:r>
          </a:p>
          <a:p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1 Dept. of Electrical and Computer Engineering, </a:t>
            </a:r>
            <a:r>
              <a:rPr lang="en-US" dirty="0" smtClean="0">
                <a:latin typeface="Helvetica" pitchFamily="34" charset="0"/>
              </a:rPr>
              <a:t>UC Riverside</a:t>
            </a:r>
            <a:r>
              <a:rPr lang="en-US" dirty="0" smtClean="0">
                <a:latin typeface="Helvetica" pitchFamily="34" charset="0"/>
              </a:rPr>
              <a:t>, CA 92521, USA</a:t>
            </a:r>
          </a:p>
          <a:p>
            <a:r>
              <a:rPr lang="en-US" dirty="0" smtClean="0">
                <a:latin typeface="Helvetica" pitchFamily="34" charset="0"/>
              </a:rPr>
              <a:t>2 Department of Electrical Engineering, </a:t>
            </a:r>
            <a:r>
              <a:rPr lang="en-US" dirty="0" smtClean="0">
                <a:latin typeface="Helvetica" pitchFamily="34" charset="0"/>
              </a:rPr>
              <a:t>UCLA, CA 90095</a:t>
            </a:r>
            <a:r>
              <a:rPr lang="en-US" dirty="0" smtClean="0">
                <a:latin typeface="Helvetica" pitchFamily="34" charset="0"/>
              </a:rPr>
              <a:t>, USA</a:t>
            </a:r>
          </a:p>
          <a:p>
            <a:r>
              <a:rPr lang="en-US" dirty="0" smtClean="0">
                <a:latin typeface="Helvetica" pitchFamily="34" charset="0"/>
              </a:rPr>
              <a:t>3 King Abdulaziz City for Science and Technology, Riyadh 11442, Saudi Arabia</a:t>
            </a:r>
          </a:p>
          <a:p>
            <a:r>
              <a:rPr lang="en-US" dirty="0" smtClean="0">
                <a:latin typeface="Helvetica" pitchFamily="34" charset="0"/>
              </a:rPr>
              <a:t>4 National Renewable Energy Laboratory, Denver, CO 80401, USA</a:t>
            </a:r>
          </a:p>
          <a:p>
            <a:r>
              <a:rPr lang="en-US" dirty="0" smtClean="0">
                <a:latin typeface="Helvetica" pitchFamily="34" charset="0"/>
              </a:rPr>
              <a:t>5 Materials Engineering, The University of Queensland, St. Lucia, QLD 4072, Australia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69472" y="4419600"/>
            <a:ext cx="5769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Lawrence Epitaxy Workshop, Tempe, AZ 2015</a:t>
            </a:r>
            <a:endParaRPr lang="en-US" sz="2000" dirty="0"/>
          </a:p>
        </p:txBody>
      </p:sp>
      <p:pic>
        <p:nvPicPr>
          <p:cNvPr id="9" name="Picture 4" descr="FAME_Logo_small.jpg (400×11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0239"/>
            <a:ext cx="2886365" cy="800967"/>
          </a:xfrm>
          <a:prstGeom prst="rect">
            <a:avLst/>
          </a:prstGeom>
          <a:noFill/>
        </p:spPr>
      </p:pic>
      <p:pic>
        <p:nvPicPr>
          <p:cNvPr id="10" name="Picture 2" descr="C:\Users\Darshana W\Downloads\xsede-logo-web3\xsede-full-colo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963574"/>
            <a:ext cx="2362200" cy="89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noProof="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MoS</a:t>
            </a:r>
            <a:r>
              <a:rPr lang="en-US" sz="2400" b="1" baseline="-25000" noProof="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2</a:t>
            </a:r>
            <a:r>
              <a:rPr lang="en-US" sz="2400" b="1" noProof="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 &amp; h-BN: Adsorption and Migration Energy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694944"/>
          <a:ext cx="8610600" cy="242925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40697"/>
                <a:gridCol w="2222090"/>
                <a:gridCol w="1759153"/>
                <a:gridCol w="1944330"/>
                <a:gridCol w="1944330"/>
              </a:tblGrid>
              <a:tr h="35609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Adsorption Energy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777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1L h-BN (meV/atom)</a:t>
                      </a:r>
                      <a:endParaRPr lang="en-US" sz="1800" b="1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6L h-BN (meV/atom)</a:t>
                      </a:r>
                      <a:endParaRPr lang="en-US" sz="1800" b="1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1L</a:t>
                      </a:r>
                      <a:r>
                        <a:rPr lang="en-US" sz="1800" b="1" baseline="0" dirty="0" smtClean="0"/>
                        <a:t>-MoS</a:t>
                      </a:r>
                      <a:r>
                        <a:rPr lang="en-US" sz="1800" b="1" baseline="-25000" dirty="0" smtClean="0"/>
                        <a:t>2</a:t>
                      </a:r>
                      <a:r>
                        <a:rPr lang="en-US" sz="1800" b="1" baseline="0" dirty="0" smtClean="0"/>
                        <a:t> (meV/atom)</a:t>
                      </a:r>
                      <a:endParaRPr lang="en-US" sz="1800" b="1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6L</a:t>
                      </a:r>
                      <a:r>
                        <a:rPr lang="en-US" sz="1800" b="1" baseline="0" dirty="0" smtClean="0"/>
                        <a:t>-MoS</a:t>
                      </a:r>
                      <a:r>
                        <a:rPr lang="en-US" sz="1800" b="1" baseline="-25000" dirty="0" smtClean="0"/>
                        <a:t>2</a:t>
                      </a:r>
                      <a:r>
                        <a:rPr lang="en-US" sz="1800" b="1" baseline="0" dirty="0" smtClean="0"/>
                        <a:t> (meV/atom)</a:t>
                      </a:r>
                      <a:endParaRPr lang="en-US" sz="1800" b="1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Ga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131.6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134.3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234.6</a:t>
                      </a:r>
                      <a:r>
                        <a:rPr lang="en-US" sz="1800" baseline="0" dirty="0" smtClean="0"/>
                        <a:t>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239.2</a:t>
                      </a:r>
                      <a:r>
                        <a:rPr lang="en-US" sz="1800" baseline="0" dirty="0" smtClean="0"/>
                        <a:t>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135.1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101.1</a:t>
                      </a:r>
                      <a:r>
                        <a:rPr lang="en-US" sz="1800" baseline="0" dirty="0" smtClean="0"/>
                        <a:t>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237.4</a:t>
                      </a:r>
                      <a:r>
                        <a:rPr lang="en-US" sz="1800" baseline="0" dirty="0" smtClean="0"/>
                        <a:t>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241.6</a:t>
                      </a:r>
                      <a:r>
                        <a:rPr lang="en-US" sz="1800" baseline="0" dirty="0" smtClean="0"/>
                        <a:t>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66.9 (B)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85.1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573.1</a:t>
                      </a:r>
                      <a:r>
                        <a:rPr lang="en-US" sz="1800" baseline="0" dirty="0" smtClean="0"/>
                        <a:t>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582.1</a:t>
                      </a:r>
                      <a:r>
                        <a:rPr lang="en-US" sz="1800" baseline="0" dirty="0" smtClean="0"/>
                        <a:t>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As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296.9 (B)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341.5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527.8</a:t>
                      </a:r>
                      <a:r>
                        <a:rPr lang="en-US" sz="1800" baseline="0" dirty="0" smtClean="0"/>
                        <a:t>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537.8</a:t>
                      </a:r>
                      <a:r>
                        <a:rPr lang="en-US" sz="1800" baseline="0" dirty="0" smtClean="0"/>
                        <a:t> (T)</a:t>
                      </a:r>
                      <a:endParaRPr lang="en-US" sz="18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91200" y="33528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 Adsorption energies on monolayer and bilayer MoS</a:t>
            </a:r>
            <a:r>
              <a:rPr lang="en-US" baseline="-25000" dirty="0" smtClean="0"/>
              <a:t>2</a:t>
            </a:r>
            <a:r>
              <a:rPr lang="en-US" dirty="0" smtClean="0"/>
              <a:t> and h-BN are an order</a:t>
            </a:r>
          </a:p>
          <a:p>
            <a:pPr algn="just"/>
            <a:r>
              <a:rPr lang="en-US" dirty="0" smtClean="0"/>
              <a:t>of magnitude lower compared to the adsorption energies on graphene</a:t>
            </a:r>
          </a:p>
          <a:p>
            <a:pPr algn="just"/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 Weak hybridization of the III/V elements with the MoS2 and h-BN layers leads to low </a:t>
            </a:r>
          </a:p>
          <a:p>
            <a:pPr algn="just"/>
            <a:r>
              <a:rPr lang="en-US" dirty="0" smtClean="0"/>
              <a:t>adsorption energies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5715000" cy="370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38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Preferred phase and misorientation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1800" y="685800"/>
          <a:ext cx="7416800" cy="2194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81628"/>
                <a:gridCol w="44351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Surface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Binding energy/C-atom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(meV)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2x2 Reconstructed  ZB GaAs(111)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-65.88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√19x√19 Reconstructed  ZB GaAs(111)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-64.21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Wurtzite GaAs (0001)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-30.11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43988"/>
            <a:ext cx="5410200" cy="34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2360"/>
            <a:ext cx="226653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81000" y="5909548"/>
            <a:ext cx="152400" cy="152400"/>
          </a:xfrm>
          <a:prstGeom prst="ellipse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19200" y="5909548"/>
            <a:ext cx="152400" cy="152400"/>
          </a:xfrm>
          <a:prstGeom prst="ellipse">
            <a:avLst/>
          </a:prstGeom>
          <a:solidFill>
            <a:srgbClr val="FDC300"/>
          </a:solidFill>
          <a:ln>
            <a:solidFill>
              <a:srgbClr val="FD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" y="5802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9220" y="579524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noProof="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Summary and Conclusions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2766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Experimental demonstration of 25 nm thick GaAs(111) Si/SiO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/Graphene substrate using quasi van der Waal epitaxy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XRD indicates strong 111 orientation of GaAs on CVD grown graphene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DFT calculations indicate graphene is a superior vdW buffer layer compared to MoS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h-BN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Reconstructed GaAs(111) interface with graphene is preferred over WZ GaAs(0001)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09600"/>
            <a:ext cx="3338166" cy="213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09600"/>
            <a:ext cx="2695577" cy="22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2209800" cy="22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5791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noProof="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Heteroepitaxy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4572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Challenges: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Surface dangling bonds/Surface states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Lattice mismatch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Polar on non-polar effects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Thermal expansion mismatch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...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567" y="565484"/>
            <a:ext cx="2298700" cy="217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9487" y="3643312"/>
            <a:ext cx="295751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05200" y="6172200"/>
            <a:ext cx="2698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GdTiO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/SrTiO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superlattice</a:t>
            </a:r>
          </a:p>
          <a:p>
            <a:r>
              <a:rPr lang="en-US" sz="1600" dirty="0" smtClean="0"/>
              <a:t>Phys. Rev. B 89, 075140, 2014 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3328987" cy="262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" y="6172200"/>
            <a:ext cx="2105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InP on amorphous SiO</a:t>
            </a:r>
            <a:r>
              <a:rPr lang="en-US" sz="1600" baseline="-25000" dirty="0" smtClean="0"/>
              <a:t>2</a:t>
            </a:r>
          </a:p>
          <a:p>
            <a:r>
              <a:rPr lang="en-US" sz="1600" dirty="0" smtClean="0"/>
              <a:t>J Crystal Growth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609600"/>
            <a:ext cx="1981200" cy="3048000"/>
            <a:chOff x="5943600" y="457200"/>
            <a:chExt cx="1619250" cy="25571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457200"/>
              <a:ext cx="1619250" cy="2557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235700" y="1104900"/>
              <a:ext cx="10200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vdW gap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61100" y="1981200"/>
              <a:ext cx="10200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vdW gap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00600" y="609600"/>
            <a:ext cx="396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Proposed by Koma in 1984 for growth of NbSe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on MoSe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 (Surface Science, 174(1), 556-560)  Successfully adapted to other 2D materials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Low growth axis bond energies mitigates strain due to lattice mismatch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Challenges</a:t>
            </a:r>
          </a:p>
          <a:p>
            <a:pPr algn="just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Low surface energy of substrate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Low adsorption and migration energies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426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van-der-Waal epitaxy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33400"/>
            <a:ext cx="1839751" cy="33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3886200" cy="25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572000" y="533400"/>
            <a:ext cx="0" cy="563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88668"/>
            <a:ext cx="2805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Journ of Appl Phys vol 5, 5, 1999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5791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noProof="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Quasi van-der-Waal epitaxy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524" y="609600"/>
            <a:ext cx="690527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5712023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Y Alaskar, et. al J Crystal Growth 2015</a:t>
            </a:r>
            <a:endParaRPr lang="en-US" sz="14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791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noProof="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Overview: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Epitaxy on vdW Materials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3733800" cy="213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05200"/>
            <a:ext cx="3810000" cy="253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28612"/>
            <a:ext cx="3048000" cy="242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2514600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Nano Lett. 2012, 12, 4570−457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Mixed phase growth of ZB and WZ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GaAs nanowires on graphene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96544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Nano Lett. 2012, 12, 4570−457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InGaAs nanowire growth on graphene and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MoS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2590800"/>
            <a:ext cx="342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J Appl. Phys. 74 (12), 1993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Growth of GaSe/GaAs on Si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1" y="3276600"/>
            <a:ext cx="2667000" cy="272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0" y="5943600"/>
            <a:ext cx="4267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Nature Comm. 5, 2014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Direct growth of WZ-GaN on graphene/SiC substrate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noProof="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Experimental Results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86200"/>
            <a:ext cx="3352800" cy="28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3810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algn="just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UCLA, NREL, Univ. Of Queensland, Y Alaskar, et. al, Adv Func Materials, 2014</a:t>
            </a:r>
          </a:p>
          <a:p>
            <a:pPr marL="114300" indent="-114300" algn="just"/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990600"/>
            <a:ext cx="2762250" cy="37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00600"/>
            <a:ext cx="2667000" cy="195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52" b="3378"/>
          <a:stretch/>
        </p:blipFill>
        <p:spPr bwMode="auto">
          <a:xfrm>
            <a:off x="3200400" y="1066800"/>
            <a:ext cx="37338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6200" y="759023"/>
            <a:ext cx="2667000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Exfoliated Graphene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9067800" cy="283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noProof="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Experimental Results cont’d...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3" y="901044"/>
            <a:ext cx="2695577" cy="22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990600"/>
            <a:ext cx="262495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533401"/>
            <a:ext cx="1905000" cy="304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CVD Graphene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60960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Y Alaskar, et. al J Crystal Growth 2015</a:t>
            </a:r>
            <a:endParaRPr lang="en-US" sz="14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2800" b="1" noProof="0" dirty="0" smtClean="0">
              <a:solidFill>
                <a:schemeClr val="accent6">
                  <a:lumMod val="75000"/>
                </a:schemeClr>
              </a:solidFill>
              <a:latin typeface="Helvetica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800" b="1" noProof="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Formalism</a:t>
            </a:r>
          </a:p>
          <a:p>
            <a:pPr lvl="0">
              <a:spcBef>
                <a:spcPct val="0"/>
              </a:spcBef>
            </a:pP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3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Density functional theory, slab supercell geometries 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1219200"/>
          <a:ext cx="6096000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GaAs Band gap (eV)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LDA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HSE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0.79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1.419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1" descr="binding_vdw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819400"/>
            <a:ext cx="4814887" cy="33098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19200" y="2362200"/>
            <a:ext cx="6248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LDA bandgaps corrected for using hybrid HSE functional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71800" y="6135469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vdW interactions accounted for using semi-empirical correction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124200"/>
            <a:ext cx="2414587" cy="129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572000"/>
            <a:ext cx="1800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86400"/>
            <a:ext cx="1647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noProof="0" dirty="0" smtClean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  <a:ea typeface="+mj-ea"/>
                <a:cs typeface="+mj-cs"/>
              </a:rPr>
              <a:t>Graphene: Adsorption Energy and Migration Energy</a:t>
            </a: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1" y="609600"/>
          <a:ext cx="8077202" cy="279501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61999"/>
                <a:gridCol w="1524000"/>
                <a:gridCol w="2224647"/>
                <a:gridCol w="1783278"/>
                <a:gridCol w="1783278"/>
              </a:tblGrid>
              <a:tr h="455676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Adsorption</a:t>
                      </a:r>
                      <a:r>
                        <a:rPr lang="en-US" sz="2000" baseline="0" dirty="0" smtClean="0"/>
                        <a:t> Site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Adsorption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Energy  - 2L (eV)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Adsorption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Energy – 4L (eV)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Migration Energy – 2L(eV)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1.53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0.05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1.7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1.72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0.03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1.3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1.43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0.06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1.3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1.28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0.21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3.8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3.85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0.98</a:t>
                      </a:r>
                      <a:endParaRPr lang="en-US" sz="2000" dirty="0"/>
                    </a:p>
                  </a:txBody>
                  <a:tcPr marL="152400" marR="152400" marT="29718" marB="29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67535"/>
            <a:ext cx="1981200" cy="141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719935"/>
            <a:ext cx="2014818" cy="126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939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H-site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6015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B-site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17583"/>
            <a:ext cx="4129087" cy="82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CD14-03BA-4913-A727-2F968E3C46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7386</TotalTime>
  <Words>636</Words>
  <Application>Microsoft Office PowerPoint</Application>
  <PresentationFormat>On-screen Show (4:3)</PresentationFormat>
  <Paragraphs>170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Quasi-vdW epitaxy of GaAs on Si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Dimensional Materials: Properties and Applications</dc:title>
  <dc:creator>Darshana W</dc:creator>
  <cp:lastModifiedBy>Darshana W</cp:lastModifiedBy>
  <cp:revision>335</cp:revision>
  <dcterms:created xsi:type="dcterms:W3CDTF">2015-01-20T22:44:53Z</dcterms:created>
  <dcterms:modified xsi:type="dcterms:W3CDTF">2015-03-06T04:38:39Z</dcterms:modified>
</cp:coreProperties>
</file>