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3" r:id="rId3"/>
    <p:sldId id="258" r:id="rId4"/>
    <p:sldId id="260" r:id="rId5"/>
    <p:sldId id="288" r:id="rId6"/>
    <p:sldId id="264" r:id="rId7"/>
    <p:sldId id="265" r:id="rId8"/>
    <p:sldId id="266" r:id="rId9"/>
    <p:sldId id="261" r:id="rId10"/>
    <p:sldId id="267" r:id="rId11"/>
    <p:sldId id="268" r:id="rId12"/>
    <p:sldId id="262" r:id="rId13"/>
    <p:sldId id="270" r:id="rId14"/>
    <p:sldId id="273" r:id="rId15"/>
    <p:sldId id="274" r:id="rId16"/>
    <p:sldId id="275" r:id="rId17"/>
    <p:sldId id="287" r:id="rId18"/>
    <p:sldId id="278" r:id="rId19"/>
    <p:sldId id="279" r:id="rId20"/>
    <p:sldId id="283" r:id="rId21"/>
    <p:sldId id="285" r:id="rId22"/>
    <p:sldId id="28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0000FF"/>
    <a:srgbClr val="9900CC"/>
    <a:srgbClr val="008000"/>
    <a:srgbClr val="00CC00"/>
    <a:srgbClr val="FFFFCC"/>
    <a:srgbClr val="3399FF"/>
    <a:srgbClr val="00FF00"/>
    <a:srgbClr val="00CC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53" autoAdjust="0"/>
    <p:restoredTop sz="74807" autoAdjust="0"/>
  </p:normalViewPr>
  <p:slideViewPr>
    <p:cSldViewPr>
      <p:cViewPr varScale="1">
        <p:scale>
          <a:sx n="69" d="100"/>
          <a:sy n="69" d="100"/>
        </p:scale>
        <p:origin x="-16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39A87D-9676-4946-89BF-E32A099E3AE0}" type="datetimeFigureOut">
              <a:rPr lang="en-US" smtClean="0"/>
              <a:t>8/23/2014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5976B5-5FFD-4455-98C6-CE4F366C49EC}" type="slidenum">
              <a:rPr lang="en-US" smtClean="0"/>
              <a:t>‹#›</a:t>
            </a:fld>
            <a:endParaRPr lang="en-US"/>
          </a:p>
        </p:txBody>
      </p:sp>
    </p:spTree>
    <p:extLst>
      <p:ext uri="{BB962C8B-B14F-4D97-AF65-F5344CB8AC3E}">
        <p14:creationId xmlns:p14="http://schemas.microsoft.com/office/powerpoint/2010/main" val="153430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Abstract: </a:t>
            </a:r>
            <a:r>
              <a:rPr lang="en-US" sz="1200" kern="1200" dirty="0" smtClean="0">
                <a:solidFill>
                  <a:schemeClr val="tx1"/>
                </a:solidFill>
                <a:effectLst/>
                <a:latin typeface="+mn-lt"/>
                <a:ea typeface="+mn-ea"/>
                <a:cs typeface="+mn-cs"/>
              </a:rPr>
              <a:t>Information and computer systems already have some of the four attributes named in the title of this talk, and they are moving in the direction of greater agility, robustness, and independence. The four notions of self-organization, self-improvement, self-healing, and self-sustenance are not independent. Rather, the four attributes are overlapping in terms of techniques used to design, implement, and assess them. For example, reconfiguration strategies are applicable to self-organization, self-improvement, and self-recovery, while automatic learning is mandatory for both self-organization and self-improvement. This talk presents a number of relationships between these ideas, the nomenclature for talking about them in the context of various types of systems, and examples to demonstrate how they are used in human-made and natural systems.</a:t>
            </a:r>
          </a:p>
          <a:p>
            <a:r>
              <a:rPr lang="en-US" sz="1200" kern="1200" dirty="0" smtClean="0">
                <a:solidFill>
                  <a:schemeClr val="tx1"/>
                </a:solidFill>
                <a:effectLst/>
                <a:latin typeface="+mn-lt"/>
                <a:ea typeface="+mn-ea"/>
                <a:cs typeface="+mn-cs"/>
              </a:rPr>
              <a:t>The annotated slides for this talk, in both PowerPoint and PDF formats, are made available via B. </a:t>
            </a:r>
            <a:r>
              <a:rPr lang="en-US" sz="1200" kern="1200" dirty="0" err="1" smtClean="0">
                <a:solidFill>
                  <a:schemeClr val="tx1"/>
                </a:solidFill>
                <a:effectLst/>
                <a:latin typeface="+mn-lt"/>
                <a:ea typeface="+mn-ea"/>
                <a:cs typeface="+mn-cs"/>
              </a:rPr>
              <a:t>Parhami’s</a:t>
            </a:r>
            <a:r>
              <a:rPr lang="en-US" sz="1200" kern="1200" dirty="0" smtClean="0">
                <a:solidFill>
                  <a:schemeClr val="tx1"/>
                </a:solidFill>
                <a:effectLst/>
                <a:latin typeface="+mn-lt"/>
                <a:ea typeface="+mn-ea"/>
                <a:cs typeface="+mn-cs"/>
              </a:rPr>
              <a:t> Publications Web page.</a:t>
            </a:r>
            <a:r>
              <a:rPr lang="en-US" sz="1200" kern="1200" baseline="0" dirty="0" smtClean="0">
                <a:solidFill>
                  <a:schemeClr val="tx1"/>
                </a:solidFill>
                <a:effectLst/>
                <a:latin typeface="+mn-lt"/>
                <a:ea typeface="+mn-ea"/>
                <a:cs typeface="+mn-cs"/>
              </a:rPr>
              <a:t> S</a:t>
            </a:r>
            <a:r>
              <a:rPr lang="en-US" sz="1200" kern="1200" dirty="0" smtClean="0">
                <a:solidFill>
                  <a:schemeClr val="tx1"/>
                </a:solidFill>
                <a:effectLst/>
                <a:latin typeface="+mn-lt"/>
                <a:ea typeface="+mn-ea"/>
                <a:cs typeface="+mn-cs"/>
              </a:rPr>
              <a:t>ee item [283]</a:t>
            </a:r>
            <a:r>
              <a:rPr lang="en-US" sz="1200" kern="1200" baseline="0" dirty="0" smtClean="0">
                <a:solidFill>
                  <a:schemeClr val="tx1"/>
                </a:solidFill>
                <a:effectLst/>
                <a:latin typeface="+mn-lt"/>
                <a:ea typeface="+mn-ea"/>
                <a:cs typeface="+mn-cs"/>
              </a:rPr>
              <a:t> in: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http://www.ece.ucsb.edu/~parhami/publications.htm</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1</a:t>
            </a:fld>
            <a:endParaRPr lang="en-US"/>
          </a:p>
        </p:txBody>
      </p:sp>
    </p:spTree>
    <p:extLst>
      <p:ext uri="{BB962C8B-B14F-4D97-AF65-F5344CB8AC3E}">
        <p14:creationId xmlns:p14="http://schemas.microsoft.com/office/powerpoint/2010/main" val="5354195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Evolutionary design is particularly useful</a:t>
            </a:r>
            <a:r>
              <a:rPr lang="en-US" baseline="0" dirty="0" smtClean="0"/>
              <a:t> for analog circuits, as we have fairly good methodologies in place for designing digital circuits from behavioral specifications. In analog circuit design, an experienced designer places and connects various components according to their known functionalities. Sometimes, a desired behavior occurs from unusual combination or placement of circuit elements that cannot be explained with existing theories. Evolutionary design is good at discovering these unusual, and often highly efficient, combinations.</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10</a:t>
            </a:fld>
            <a:endParaRPr lang="en-US"/>
          </a:p>
        </p:txBody>
      </p:sp>
    </p:spTree>
    <p:extLst>
      <p:ext uri="{BB962C8B-B14F-4D97-AF65-F5344CB8AC3E}">
        <p14:creationId xmlns:p14="http://schemas.microsoft.com/office/powerpoint/2010/main" val="493133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good, nontechnical overview of the human brain’s hardware</a:t>
            </a:r>
            <a:r>
              <a:rPr lang="en-US" baseline="0" dirty="0" smtClean="0"/>
              <a:t> can be found in: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Linden, David J., </a:t>
            </a:r>
            <a:r>
              <a:rPr lang="en-US" sz="1200" i="1" kern="1200" dirty="0" smtClean="0">
                <a:solidFill>
                  <a:schemeClr val="tx1"/>
                </a:solidFill>
                <a:effectLst/>
                <a:latin typeface="+mn-lt"/>
                <a:ea typeface="+mn-ea"/>
                <a:cs typeface="+mn-cs"/>
              </a:rPr>
              <a:t>The Accidental Mind: How Brain Evolution Has Given Us Love, Memory, Dreams, and God</a:t>
            </a:r>
            <a:r>
              <a:rPr lang="en-US" sz="1200" kern="1200" dirty="0" smtClean="0">
                <a:solidFill>
                  <a:schemeClr val="tx1"/>
                </a:solidFill>
                <a:effectLst/>
                <a:latin typeface="+mn-lt"/>
                <a:ea typeface="+mn-ea"/>
                <a:cs typeface="+mn-cs"/>
              </a:rPr>
              <a:t>, Harvard Univ. Press, 2007.</a:t>
            </a:r>
          </a:p>
          <a:p>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11</a:t>
            </a:fld>
            <a:endParaRPr lang="en-US"/>
          </a:p>
        </p:txBody>
      </p:sp>
    </p:spTree>
    <p:extLst>
      <p:ext uri="{BB962C8B-B14F-4D97-AF65-F5344CB8AC3E}">
        <p14:creationId xmlns:p14="http://schemas.microsoft.com/office/powerpoint/2010/main" val="636716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notions of s</a:t>
            </a:r>
            <a:r>
              <a:rPr lang="en-US" dirty="0" smtClean="0"/>
              <a:t>elf-improvement (~ self-optimization) are discussed under</a:t>
            </a:r>
            <a:r>
              <a:rPr lang="en-US" baseline="0" dirty="0" smtClean="0"/>
              <a:t> autonomic computing, which is a broad field of R&amp;D with an annual conference; the 2014 International Conference on Cloud and Autonomic Computing will be held on September 8-12, 2014.</a:t>
            </a:r>
            <a:endParaRPr lang="en-US" dirty="0" smtClean="0"/>
          </a:p>
          <a:p>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12</a:t>
            </a:fld>
            <a:endParaRPr lang="en-US"/>
          </a:p>
        </p:txBody>
      </p:sp>
    </p:spTree>
    <p:extLst>
      <p:ext uri="{BB962C8B-B14F-4D97-AF65-F5344CB8AC3E}">
        <p14:creationId xmlns:p14="http://schemas.microsoft.com/office/powerpoint/2010/main" val="3265334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in machine learning has a long history and is very broad. MIT, Stanford,</a:t>
            </a:r>
            <a:r>
              <a:rPr lang="en-US" baseline="0" dirty="0" smtClean="0"/>
              <a:t> and other leading universities offer free material (including lecture notes) for an introductory course on the topic that introduces basic techniques in machine learning, beginning with </a:t>
            </a:r>
            <a:r>
              <a:rPr lang="en-US" sz="1200" b="0" i="0" kern="1200" dirty="0" smtClean="0">
                <a:solidFill>
                  <a:schemeClr val="tx1"/>
                </a:solidFill>
                <a:effectLst/>
                <a:latin typeface="+mn-lt"/>
                <a:ea typeface="+mn-ea"/>
                <a:cs typeface="+mn-cs"/>
              </a:rPr>
              <a:t>classification and linear regression and concluding with more advanced tools such as boosting, support vector machines, hidden Markov models, and Bayesian networks. </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13</a:t>
            </a:fld>
            <a:endParaRPr lang="en-US"/>
          </a:p>
        </p:txBody>
      </p:sp>
    </p:spTree>
    <p:extLst>
      <p:ext uri="{BB962C8B-B14F-4D97-AF65-F5344CB8AC3E}">
        <p14:creationId xmlns:p14="http://schemas.microsoft.com/office/powerpoint/2010/main" val="1606931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June 2014, there were reports of a computer system pretending to be a 13-year-old Ukrainian boy (conversing in English) having passed the Turing Test. </a:t>
            </a:r>
          </a:p>
          <a:p>
            <a:r>
              <a:rPr lang="en-US" dirty="0" smtClean="0"/>
              <a:t>http://www.theguardian.com/technology/2014/jun/08/super-computer-simulates-13-year-old-boy-passes-turing-test</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14</a:t>
            </a:fld>
            <a:endParaRPr lang="en-US"/>
          </a:p>
        </p:txBody>
      </p:sp>
    </p:spTree>
    <p:extLst>
      <p:ext uri="{BB962C8B-B14F-4D97-AF65-F5344CB8AC3E}">
        <p14:creationId xmlns:p14="http://schemas.microsoft.com/office/powerpoint/2010/main" val="2422239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one</a:t>
            </a:r>
            <a:r>
              <a:rPr lang="en-US" baseline="0" dirty="0" smtClean="0"/>
              <a:t> of B. </a:t>
            </a:r>
            <a:r>
              <a:rPr lang="en-US" baseline="0" dirty="0" err="1" smtClean="0"/>
              <a:t>Parhami’s</a:t>
            </a:r>
            <a:r>
              <a:rPr lang="en-US" baseline="0" dirty="0" smtClean="0"/>
              <a:t> research foci, and so a bit more detail is presented in the slides that follow. A couple of useful references follow. There is also an annual international conference on Dependable Systems and Networks, which is a primary forum for research results on self-healing systems. Also look for a 2014 special issue of </a:t>
            </a:r>
            <a:r>
              <a:rPr lang="en-US" i="1" baseline="0" dirty="0" smtClean="0"/>
              <a:t>Proceedings of the IEEE </a:t>
            </a:r>
            <a:r>
              <a:rPr lang="en-US" baseline="0" dirty="0" smtClean="0"/>
              <a:t>on “Trustworthy Hardware.”</a:t>
            </a:r>
          </a:p>
          <a:p>
            <a:r>
              <a:rPr lang="en-US" sz="1200" kern="1200" dirty="0" smtClean="0">
                <a:solidFill>
                  <a:schemeClr val="tx1"/>
                </a:solidFill>
                <a:effectLst/>
                <a:latin typeface="+mn-lt"/>
                <a:ea typeface="+mn-ea"/>
                <a:cs typeface="+mn-cs"/>
              </a:rPr>
              <a:t>Schneider, C., A. Barker, and S. Dobson, “A Survey of Self-Healing Systems Frameworks,” </a:t>
            </a:r>
            <a:r>
              <a:rPr lang="en-US" sz="1200" i="1" kern="1200" dirty="0" smtClean="0">
                <a:solidFill>
                  <a:schemeClr val="tx1"/>
                </a:solidFill>
                <a:effectLst/>
                <a:latin typeface="+mn-lt"/>
                <a:ea typeface="+mn-ea"/>
                <a:cs typeface="+mn-cs"/>
              </a:rPr>
              <a:t>Software Practice and Experience</a:t>
            </a:r>
            <a:r>
              <a:rPr lang="en-US" sz="1200" kern="1200" dirty="0" smtClean="0">
                <a:solidFill>
                  <a:schemeClr val="tx1"/>
                </a:solidFill>
                <a:effectLst/>
                <a:latin typeface="+mn-lt"/>
                <a:ea typeface="+mn-ea"/>
                <a:cs typeface="+mn-cs"/>
              </a:rPr>
              <a:t>, published on-line 20 Jan. 2014.</a:t>
            </a:r>
          </a:p>
          <a:p>
            <a:r>
              <a:rPr lang="en-US" sz="1200" kern="1200" dirty="0" smtClean="0">
                <a:solidFill>
                  <a:schemeClr val="tx1"/>
                </a:solidFill>
                <a:effectLst/>
                <a:latin typeface="+mn-lt"/>
                <a:ea typeface="+mn-ea"/>
                <a:cs typeface="+mn-cs"/>
              </a:rPr>
              <a:t>Ghosh, D., R. Sharman, H. R. Rao, and S. Upadhyaya, “Self-Healing Systems—Survey and Synthesis,” </a:t>
            </a:r>
            <a:r>
              <a:rPr lang="en-US" sz="1200" i="1" kern="1200" dirty="0" smtClean="0">
                <a:solidFill>
                  <a:schemeClr val="tx1"/>
                </a:solidFill>
                <a:effectLst/>
                <a:latin typeface="+mn-lt"/>
                <a:ea typeface="+mn-ea"/>
                <a:cs typeface="+mn-cs"/>
              </a:rPr>
              <a:t>Decision Support Systems</a:t>
            </a:r>
            <a:r>
              <a:rPr lang="en-US" sz="1200" kern="1200" dirty="0" smtClean="0">
                <a:solidFill>
                  <a:schemeClr val="tx1"/>
                </a:solidFill>
                <a:effectLst/>
                <a:latin typeface="+mn-lt"/>
                <a:ea typeface="+mn-ea"/>
                <a:cs typeface="+mn-cs"/>
              </a:rPr>
              <a:t>, Vol. 42, pp. 2164-2185, 2007.</a:t>
            </a:r>
          </a:p>
          <a:p>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15</a:t>
            </a:fld>
            <a:endParaRPr lang="en-US"/>
          </a:p>
        </p:txBody>
      </p:sp>
    </p:spTree>
    <p:extLst>
      <p:ext uri="{BB962C8B-B14F-4D97-AF65-F5344CB8AC3E}">
        <p14:creationId xmlns:p14="http://schemas.microsoft.com/office/powerpoint/2010/main" val="42407814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 redundancy (akin to safety</a:t>
            </a:r>
            <a:r>
              <a:rPr lang="en-US" baseline="0" dirty="0" smtClean="0"/>
              <a:t> factor in structural engineering) used to overcome the effects of malfunctioning components. These and other techniques are discussed in detail in B. </a:t>
            </a:r>
            <a:r>
              <a:rPr lang="en-US" baseline="0" dirty="0" err="1" smtClean="0"/>
              <a:t>Parhami’s</a:t>
            </a:r>
            <a:r>
              <a:rPr lang="en-US" baseline="0" dirty="0" smtClean="0"/>
              <a:t> book (under development) on dependable computing, available at:</a:t>
            </a:r>
          </a:p>
          <a:p>
            <a:r>
              <a:rPr lang="en-US" dirty="0" smtClean="0"/>
              <a:t>http://www.ece.ucsb.edu/~parhami/text_dep_comp.htm</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16</a:t>
            </a:fld>
            <a:endParaRPr lang="en-US"/>
          </a:p>
        </p:txBody>
      </p:sp>
    </p:spTree>
    <p:extLst>
      <p:ext uri="{BB962C8B-B14F-4D97-AF65-F5344CB8AC3E}">
        <p14:creationId xmlns:p14="http://schemas.microsoft.com/office/powerpoint/2010/main" val="13217221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Voting is an example of</a:t>
            </a:r>
            <a:r>
              <a:rPr lang="en-US" baseline="0" dirty="0" smtClean="0"/>
              <a:t> static redundancy, where additional circuits are built in and “mask” the effect of malfunctions. One drawback of static redundancy is an increase in power requirement. Dynamic redundancy can reduce both the hardware investment and the energy cost for the same reliability level, but it may lead to safety compromises due to imperfection in malfunction detection and recovery.</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17</a:t>
            </a:fld>
            <a:endParaRPr lang="en-US"/>
          </a:p>
        </p:txBody>
      </p:sp>
    </p:spTree>
    <p:extLst>
      <p:ext uri="{BB962C8B-B14F-4D97-AF65-F5344CB8AC3E}">
        <p14:creationId xmlns:p14="http://schemas.microsoft.com/office/powerpoint/2010/main" val="1770620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Triple-modular</a:t>
            </a:r>
            <a:r>
              <a:rPr lang="en-US" baseline="0" dirty="0" smtClean="0"/>
              <a:t> redundancy (TMR) will be better than a simplex system (no redundancy) only if modules are fairly reliable and the voting circuit is either perfect or much more reliable than the circuits it monitors. </a:t>
            </a:r>
          </a:p>
          <a:p>
            <a:r>
              <a:rPr lang="en-US" baseline="0" dirty="0" smtClean="0"/>
              <a:t>MTTF = Mean time to failure</a:t>
            </a:r>
          </a:p>
          <a:p>
            <a:r>
              <a:rPr lang="en-US" baseline="0" dirty="0" smtClean="0"/>
              <a:t>RIF – Reliability improvement factor</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18</a:t>
            </a:fld>
            <a:endParaRPr lang="en-US"/>
          </a:p>
        </p:txBody>
      </p:sp>
    </p:spTree>
    <p:extLst>
      <p:ext uri="{BB962C8B-B14F-4D97-AF65-F5344CB8AC3E}">
        <p14:creationId xmlns:p14="http://schemas.microsoft.com/office/powerpoint/2010/main" val="23580928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Regarding system sustenance with </a:t>
            </a:r>
            <a:r>
              <a:rPr lang="en-US" dirty="0" smtClean="0"/>
              <a:t>respect to </a:t>
            </a:r>
            <a:r>
              <a:rPr lang="en-US" dirty="0" smtClean="0"/>
              <a:t>energy</a:t>
            </a:r>
            <a:r>
              <a:rPr lang="en-US" baseline="0" dirty="0" smtClean="0"/>
              <a:t>, look for a forthcoming special issue of </a:t>
            </a:r>
            <a:r>
              <a:rPr lang="en-US" i="1" baseline="0" dirty="0" smtClean="0"/>
              <a:t>Proceedings of the IEEE </a:t>
            </a:r>
            <a:r>
              <a:rPr lang="en-US" baseline="0" dirty="0" smtClean="0"/>
              <a:t>on “Energy Harvesting/Scavenging”</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19</a:t>
            </a:fld>
            <a:endParaRPr lang="en-US"/>
          </a:p>
        </p:txBody>
      </p:sp>
    </p:spTree>
    <p:extLst>
      <p:ext uri="{BB962C8B-B14F-4D97-AF65-F5344CB8AC3E}">
        <p14:creationId xmlns:p14="http://schemas.microsoft.com/office/powerpoint/2010/main" val="1357697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talk was delivered in Persian, but the slides are in English. This Persian title slide is meant to establish the Persian equivalents</a:t>
            </a:r>
            <a:r>
              <a:rPr lang="en-US" baseline="0" dirty="0" smtClean="0"/>
              <a:t> of the four key notions discussed in the talk. </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2</a:t>
            </a:fld>
            <a:endParaRPr lang="en-US"/>
          </a:p>
        </p:txBody>
      </p:sp>
    </p:spTree>
    <p:extLst>
      <p:ext uri="{BB962C8B-B14F-4D97-AF65-F5344CB8AC3E}">
        <p14:creationId xmlns:p14="http://schemas.microsoft.com/office/powerpoint/2010/main" val="3628069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NASA’s Web page on the Mars Rovers:</a:t>
            </a:r>
          </a:p>
          <a:p>
            <a:r>
              <a:rPr lang="en-US" dirty="0" smtClean="0"/>
              <a:t>http://mars.jpl.nasa.gov/mer/home/</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20</a:t>
            </a:fld>
            <a:endParaRPr lang="en-US"/>
          </a:p>
        </p:txBody>
      </p:sp>
    </p:spTree>
    <p:extLst>
      <p:ext uri="{BB962C8B-B14F-4D97-AF65-F5344CB8AC3E}">
        <p14:creationId xmlns:p14="http://schemas.microsoft.com/office/powerpoint/2010/main" val="13790936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made good progress in technical dimensions for achieving</a:t>
            </a:r>
            <a:r>
              <a:rPr lang="en-US" baseline="0" dirty="0" smtClean="0"/>
              <a:t> the four “self-x” notions discussed in this talk. The social and ethical dimensions need more work and must be given high priority.</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21</a:t>
            </a:fld>
            <a:endParaRPr lang="en-US"/>
          </a:p>
        </p:txBody>
      </p:sp>
    </p:spTree>
    <p:extLst>
      <p:ext uri="{BB962C8B-B14F-4D97-AF65-F5344CB8AC3E}">
        <p14:creationId xmlns:p14="http://schemas.microsoft.com/office/powerpoint/2010/main" val="4197321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Forecasting is notoriously difficult in computer science</a:t>
            </a:r>
            <a:r>
              <a:rPr lang="en-US" baseline="0" dirty="0" smtClean="0"/>
              <a:t> and engineering. The historical record is rife with predictions that sound laughable now. Examples include Ken Olson’s 1977 assertion that no one would ever want a computer at home and Bill Gates’ 1981 forecast that 640 KB of memory should be enough for any personal computer. Similar gaffes have been made for other technologies, a noteworthy case being Thomas Edison’s pronouncement that working on alternating current is a waste of time, because no one would use it.</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3</a:t>
            </a:fld>
            <a:endParaRPr lang="en-US"/>
          </a:p>
        </p:txBody>
      </p:sp>
    </p:spTree>
    <p:extLst>
      <p:ext uri="{BB962C8B-B14F-4D97-AF65-F5344CB8AC3E}">
        <p14:creationId xmlns:p14="http://schemas.microsoft.com/office/powerpoint/2010/main" val="4237376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Information and computer systems can be classified according to three orthogonal attributes. This talk focuses on the agility and survival dimensions, but we should have the agency dimension in the back of our minds, given that a super-agile and highly survivable system may not be stoppable by simply pulling its plug.</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4</a:t>
            </a:fld>
            <a:endParaRPr lang="en-US"/>
          </a:p>
        </p:txBody>
      </p:sp>
    </p:spTree>
    <p:extLst>
      <p:ext uri="{BB962C8B-B14F-4D97-AF65-F5344CB8AC3E}">
        <p14:creationId xmlns:p14="http://schemas.microsoft.com/office/powerpoint/2010/main" val="2443511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Persian equivalents of the four key attributes</a:t>
            </a:r>
            <a:r>
              <a:rPr lang="en-US" baseline="0" dirty="0" smtClean="0"/>
              <a:t> and other notions discussed in this talk:</a:t>
            </a:r>
            <a:endParaRPr lang="en-US" dirty="0" smtClean="0"/>
          </a:p>
          <a:p>
            <a:r>
              <a:rPr lang="en-US" dirty="0" smtClean="0"/>
              <a:t>Self-organizing</a:t>
            </a:r>
            <a:r>
              <a:rPr lang="en-US" baseline="0" dirty="0" smtClean="0"/>
              <a:t> =</a:t>
            </a:r>
            <a:r>
              <a:rPr lang="en-US" dirty="0" smtClean="0"/>
              <a:t> </a:t>
            </a:r>
            <a:r>
              <a:rPr lang="en-US" dirty="0" err="1" smtClean="0"/>
              <a:t>khod-saazemaan-deh</a:t>
            </a:r>
            <a:r>
              <a:rPr lang="en-US" dirty="0" smtClean="0"/>
              <a:t>; </a:t>
            </a:r>
          </a:p>
          <a:p>
            <a:r>
              <a:rPr lang="en-US" dirty="0" smtClean="0"/>
              <a:t>Self-improving</a:t>
            </a:r>
            <a:r>
              <a:rPr lang="en-US" baseline="0" dirty="0" smtClean="0"/>
              <a:t> =</a:t>
            </a:r>
            <a:r>
              <a:rPr lang="en-US" dirty="0" smtClean="0"/>
              <a:t> </a:t>
            </a:r>
            <a:r>
              <a:rPr lang="en-US" dirty="0" err="1" smtClean="0"/>
              <a:t>khod-behsaaz</a:t>
            </a:r>
            <a:r>
              <a:rPr lang="en-US" dirty="0" smtClean="0"/>
              <a:t>;</a:t>
            </a:r>
            <a:r>
              <a:rPr lang="en-US" baseline="0" dirty="0" smtClean="0"/>
              <a:t> </a:t>
            </a:r>
          </a:p>
          <a:p>
            <a:r>
              <a:rPr lang="en-US" baseline="0" dirty="0" smtClean="0"/>
              <a:t>Self-healing = </a:t>
            </a:r>
            <a:r>
              <a:rPr lang="en-US" baseline="0" dirty="0" err="1" smtClean="0"/>
              <a:t>khod-tarmim</a:t>
            </a:r>
            <a:r>
              <a:rPr lang="en-US" baseline="0" dirty="0" smtClean="0"/>
              <a:t>; </a:t>
            </a:r>
          </a:p>
          <a:p>
            <a:r>
              <a:rPr lang="en-US" baseline="0" dirty="0" smtClean="0"/>
              <a:t>Self-sustaining = </a:t>
            </a:r>
            <a:r>
              <a:rPr lang="en-US" baseline="0" dirty="0" err="1" smtClean="0"/>
              <a:t>khod-negahdaar</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Reconfiguration</a:t>
            </a:r>
            <a:r>
              <a:rPr lang="en-US" baseline="0" dirty="0" smtClean="0"/>
              <a:t> = </a:t>
            </a:r>
            <a:r>
              <a:rPr lang="en-US" baseline="0" dirty="0" err="1" smtClean="0"/>
              <a:t>baaz-peikar-bandi</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5</a:t>
            </a:fld>
            <a:endParaRPr lang="en-US"/>
          </a:p>
        </p:txBody>
      </p:sp>
    </p:spTree>
    <p:extLst>
      <p:ext uri="{BB962C8B-B14F-4D97-AF65-F5344CB8AC3E}">
        <p14:creationId xmlns:p14="http://schemas.microsoft.com/office/powerpoint/2010/main" val="2443511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four key attributes are overlapping </a:t>
            </a:r>
            <a:r>
              <a:rPr lang="en-US" sz="1200" kern="1200" dirty="0" smtClean="0">
                <a:solidFill>
                  <a:schemeClr val="tx1"/>
                </a:solidFill>
                <a:effectLst/>
                <a:latin typeface="+mn-lt"/>
                <a:ea typeface="+mn-ea"/>
                <a:cs typeface="+mn-cs"/>
              </a:rPr>
              <a:t>in terms of techniques used to design, implement, and assess them. For example, reconfiguration strategies are applicable to self-organization, self-improvement, and self-recovery, while automatic learning is mandatory for both self-organization and self-improvement. </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6</a:t>
            </a:fld>
            <a:endParaRPr lang="en-US"/>
          </a:p>
        </p:txBody>
      </p:sp>
    </p:spTree>
    <p:extLst>
      <p:ext uri="{BB962C8B-B14F-4D97-AF65-F5344CB8AC3E}">
        <p14:creationId xmlns:p14="http://schemas.microsoft.com/office/powerpoint/2010/main" val="2208032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1: 3D printing is replacing self-assembly in some domains.</a:t>
            </a:r>
          </a:p>
          <a:p>
            <a:r>
              <a:rPr lang="en-US" dirty="0" smtClean="0"/>
              <a:t>Note 2: Ideas on self-organization are presented</a:t>
            </a:r>
            <a:r>
              <a:rPr lang="en-US" baseline="0" dirty="0" smtClean="0"/>
              <a:t> in an International Conference on </a:t>
            </a:r>
            <a:r>
              <a:rPr lang="en-US" sz="1200" kern="1200" dirty="0" smtClean="0">
                <a:solidFill>
                  <a:schemeClr val="tx1"/>
                </a:solidFill>
                <a:effectLst/>
                <a:latin typeface="+mn-lt"/>
                <a:ea typeface="+mn-ea"/>
                <a:cs typeface="+mn-cs"/>
              </a:rPr>
              <a:t>Self-Adaptive and Self-Organizing (SASO) Systems.</a:t>
            </a:r>
            <a:r>
              <a:rPr lang="en-US" sz="1200" kern="1200" baseline="0" dirty="0" smtClean="0">
                <a:solidFill>
                  <a:schemeClr val="tx1"/>
                </a:solidFill>
                <a:effectLst/>
                <a:latin typeface="+mn-lt"/>
                <a:ea typeface="+mn-ea"/>
                <a:cs typeface="+mn-cs"/>
              </a:rPr>
              <a:t> The 2014 conference will be held on September 8-12, 2014 and is co-located with the Cloud and Autonomic Computing Conference.</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7</a:t>
            </a:fld>
            <a:endParaRPr lang="en-US"/>
          </a:p>
        </p:txBody>
      </p:sp>
    </p:spTree>
    <p:extLst>
      <p:ext uri="{BB962C8B-B14F-4D97-AF65-F5344CB8AC3E}">
        <p14:creationId xmlns:p14="http://schemas.microsoft.com/office/powerpoint/2010/main" val="4181523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details and references, see:</a:t>
            </a:r>
          </a:p>
          <a:p>
            <a:r>
              <a:rPr lang="en-US" dirty="0" smtClean="0"/>
              <a:t>B. Parhami, Introduction to Parallel Processing: Algorithms and Architectures,</a:t>
            </a:r>
            <a:r>
              <a:rPr lang="en-US" baseline="0" dirty="0" smtClean="0"/>
              <a:t> Plenum, 1999, pp. 396-399</a:t>
            </a:r>
            <a:r>
              <a:rPr lang="en-US" baseline="0" dirty="0" smtClean="0"/>
              <a:t>.</a:t>
            </a:r>
          </a:p>
          <a:p>
            <a:r>
              <a:rPr lang="en-US" baseline="0" dirty="0" smtClean="0"/>
              <a:t>Here is an animated GIF showing one shape morphing into another:</a:t>
            </a:r>
          </a:p>
          <a:p>
            <a:r>
              <a:rPr lang="en-US" smtClean="0"/>
              <a:t>https://groups.csail.mit.edu/drl/wiki/images/f/f6/dogcouch-xsim.gif </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8</a:t>
            </a:fld>
            <a:endParaRPr lang="en-US"/>
          </a:p>
        </p:txBody>
      </p:sp>
    </p:spTree>
    <p:extLst>
      <p:ext uri="{BB962C8B-B14F-4D97-AF65-F5344CB8AC3E}">
        <p14:creationId xmlns:p14="http://schemas.microsoft.com/office/powerpoint/2010/main" val="3326221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1-minute </a:t>
            </a:r>
            <a:r>
              <a:rPr lang="en-US" baseline="0" dirty="0" smtClean="0"/>
              <a:t>video embedded in this slide as an example of self-assembly can be found at:</a:t>
            </a:r>
          </a:p>
          <a:p>
            <a:r>
              <a:rPr lang="en-US" dirty="0" smtClean="0"/>
              <a:t>https://www.youtube.com/watch?v=DUa5g5JZR5s</a:t>
            </a:r>
            <a:endParaRPr lang="en-US" dirty="0"/>
          </a:p>
        </p:txBody>
      </p:sp>
      <p:sp>
        <p:nvSpPr>
          <p:cNvPr id="4" name="Slide Number Placeholder 3"/>
          <p:cNvSpPr>
            <a:spLocks noGrp="1"/>
          </p:cNvSpPr>
          <p:nvPr>
            <p:ph type="sldNum" sz="quarter" idx="10"/>
          </p:nvPr>
        </p:nvSpPr>
        <p:spPr/>
        <p:txBody>
          <a:bodyPr/>
          <a:lstStyle/>
          <a:p>
            <a:fld id="{715976B5-5FFD-4455-98C6-CE4F366C49EC}" type="slidenum">
              <a:rPr lang="en-US" smtClean="0"/>
              <a:t>9</a:t>
            </a:fld>
            <a:endParaRPr lang="en-US"/>
          </a:p>
        </p:txBody>
      </p:sp>
    </p:spTree>
    <p:extLst>
      <p:ext uri="{BB962C8B-B14F-4D97-AF65-F5344CB8AC3E}">
        <p14:creationId xmlns:p14="http://schemas.microsoft.com/office/powerpoint/2010/main" val="717483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951019-406E-4CC9-8267-9C4A0CCD56D7}"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073E1-B65C-4DF5-99FD-FC5C8C2E45DC}" type="slidenum">
              <a:rPr lang="en-US" smtClean="0"/>
              <a:t>‹#›</a:t>
            </a:fld>
            <a:endParaRPr lang="en-US"/>
          </a:p>
        </p:txBody>
      </p:sp>
    </p:spTree>
    <p:extLst>
      <p:ext uri="{BB962C8B-B14F-4D97-AF65-F5344CB8AC3E}">
        <p14:creationId xmlns:p14="http://schemas.microsoft.com/office/powerpoint/2010/main" val="564995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951019-406E-4CC9-8267-9C4A0CCD56D7}"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073E1-B65C-4DF5-99FD-FC5C8C2E45DC}" type="slidenum">
              <a:rPr lang="en-US" smtClean="0"/>
              <a:t>‹#›</a:t>
            </a:fld>
            <a:endParaRPr lang="en-US"/>
          </a:p>
        </p:txBody>
      </p:sp>
    </p:spTree>
    <p:extLst>
      <p:ext uri="{BB962C8B-B14F-4D97-AF65-F5344CB8AC3E}">
        <p14:creationId xmlns:p14="http://schemas.microsoft.com/office/powerpoint/2010/main" val="1375596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951019-406E-4CC9-8267-9C4A0CCD56D7}"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073E1-B65C-4DF5-99FD-FC5C8C2E45DC}" type="slidenum">
              <a:rPr lang="en-US" smtClean="0"/>
              <a:t>‹#›</a:t>
            </a:fld>
            <a:endParaRPr lang="en-US"/>
          </a:p>
        </p:txBody>
      </p:sp>
    </p:spTree>
    <p:extLst>
      <p:ext uri="{BB962C8B-B14F-4D97-AF65-F5344CB8AC3E}">
        <p14:creationId xmlns:p14="http://schemas.microsoft.com/office/powerpoint/2010/main" val="1795820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951019-406E-4CC9-8267-9C4A0CCD56D7}"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073E1-B65C-4DF5-99FD-FC5C8C2E45DC}" type="slidenum">
              <a:rPr lang="en-US" smtClean="0"/>
              <a:t>‹#›</a:t>
            </a:fld>
            <a:endParaRPr lang="en-US"/>
          </a:p>
        </p:txBody>
      </p:sp>
    </p:spTree>
    <p:extLst>
      <p:ext uri="{BB962C8B-B14F-4D97-AF65-F5344CB8AC3E}">
        <p14:creationId xmlns:p14="http://schemas.microsoft.com/office/powerpoint/2010/main" val="4246723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951019-406E-4CC9-8267-9C4A0CCD56D7}"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073E1-B65C-4DF5-99FD-FC5C8C2E45DC}" type="slidenum">
              <a:rPr lang="en-US" smtClean="0"/>
              <a:t>‹#›</a:t>
            </a:fld>
            <a:endParaRPr lang="en-US"/>
          </a:p>
        </p:txBody>
      </p:sp>
    </p:spTree>
    <p:extLst>
      <p:ext uri="{BB962C8B-B14F-4D97-AF65-F5344CB8AC3E}">
        <p14:creationId xmlns:p14="http://schemas.microsoft.com/office/powerpoint/2010/main" val="347498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951019-406E-4CC9-8267-9C4A0CCD56D7}" type="datetimeFigureOut">
              <a:rPr lang="en-US" smtClean="0"/>
              <a:t>8/23/2014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073E1-B65C-4DF5-99FD-FC5C8C2E45DC}" type="slidenum">
              <a:rPr lang="en-US" smtClean="0"/>
              <a:t>‹#›</a:t>
            </a:fld>
            <a:endParaRPr lang="en-US"/>
          </a:p>
        </p:txBody>
      </p:sp>
    </p:spTree>
    <p:extLst>
      <p:ext uri="{BB962C8B-B14F-4D97-AF65-F5344CB8AC3E}">
        <p14:creationId xmlns:p14="http://schemas.microsoft.com/office/powerpoint/2010/main" val="1256250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951019-406E-4CC9-8267-9C4A0CCD56D7}" type="datetimeFigureOut">
              <a:rPr lang="en-US" smtClean="0"/>
              <a:t>8/23/2014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7073E1-B65C-4DF5-99FD-FC5C8C2E45DC}" type="slidenum">
              <a:rPr lang="en-US" smtClean="0"/>
              <a:t>‹#›</a:t>
            </a:fld>
            <a:endParaRPr lang="en-US"/>
          </a:p>
        </p:txBody>
      </p:sp>
    </p:spTree>
    <p:extLst>
      <p:ext uri="{BB962C8B-B14F-4D97-AF65-F5344CB8AC3E}">
        <p14:creationId xmlns:p14="http://schemas.microsoft.com/office/powerpoint/2010/main" val="1827648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951019-406E-4CC9-8267-9C4A0CCD56D7}" type="datetimeFigureOut">
              <a:rPr lang="en-US" smtClean="0"/>
              <a:t>8/23/2014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7073E1-B65C-4DF5-99FD-FC5C8C2E45DC}" type="slidenum">
              <a:rPr lang="en-US" smtClean="0"/>
              <a:t>‹#›</a:t>
            </a:fld>
            <a:endParaRPr lang="en-US"/>
          </a:p>
        </p:txBody>
      </p:sp>
    </p:spTree>
    <p:extLst>
      <p:ext uri="{BB962C8B-B14F-4D97-AF65-F5344CB8AC3E}">
        <p14:creationId xmlns:p14="http://schemas.microsoft.com/office/powerpoint/2010/main" val="12217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951019-406E-4CC9-8267-9C4A0CCD56D7}" type="datetimeFigureOut">
              <a:rPr lang="en-US" smtClean="0"/>
              <a:t>8/23/2014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7073E1-B65C-4DF5-99FD-FC5C8C2E45DC}" type="slidenum">
              <a:rPr lang="en-US" smtClean="0"/>
              <a:t>‹#›</a:t>
            </a:fld>
            <a:endParaRPr lang="en-US"/>
          </a:p>
        </p:txBody>
      </p:sp>
    </p:spTree>
    <p:extLst>
      <p:ext uri="{BB962C8B-B14F-4D97-AF65-F5344CB8AC3E}">
        <p14:creationId xmlns:p14="http://schemas.microsoft.com/office/powerpoint/2010/main" val="1844633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951019-406E-4CC9-8267-9C4A0CCD56D7}" type="datetimeFigureOut">
              <a:rPr lang="en-US" smtClean="0"/>
              <a:t>8/23/2014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073E1-B65C-4DF5-99FD-FC5C8C2E45DC}" type="slidenum">
              <a:rPr lang="en-US" smtClean="0"/>
              <a:t>‹#›</a:t>
            </a:fld>
            <a:endParaRPr lang="en-US"/>
          </a:p>
        </p:txBody>
      </p:sp>
    </p:spTree>
    <p:extLst>
      <p:ext uri="{BB962C8B-B14F-4D97-AF65-F5344CB8AC3E}">
        <p14:creationId xmlns:p14="http://schemas.microsoft.com/office/powerpoint/2010/main" val="2682786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951019-406E-4CC9-8267-9C4A0CCD56D7}" type="datetimeFigureOut">
              <a:rPr lang="en-US" smtClean="0"/>
              <a:t>8/23/2014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073E1-B65C-4DF5-99FD-FC5C8C2E45DC}" type="slidenum">
              <a:rPr lang="en-US" smtClean="0"/>
              <a:t>‹#›</a:t>
            </a:fld>
            <a:endParaRPr lang="en-US"/>
          </a:p>
        </p:txBody>
      </p:sp>
    </p:spTree>
    <p:extLst>
      <p:ext uri="{BB962C8B-B14F-4D97-AF65-F5344CB8AC3E}">
        <p14:creationId xmlns:p14="http://schemas.microsoft.com/office/powerpoint/2010/main" val="161191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B. Parhami</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Engineering the Future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073E1-B65C-4DF5-99FD-FC5C8C2E45DC}" type="slidenum">
              <a:rPr lang="en-US" smtClean="0"/>
              <a:t>‹#›</a:t>
            </a:fld>
            <a:endParaRPr lang="en-US"/>
          </a:p>
        </p:txBody>
      </p:sp>
    </p:spTree>
    <p:extLst>
      <p:ext uri="{BB962C8B-B14F-4D97-AF65-F5344CB8AC3E}">
        <p14:creationId xmlns:p14="http://schemas.microsoft.com/office/powerpoint/2010/main" val="2219045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www.hydroponic-shop.com/images/PPI_13mm_InlineValve.jpg"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ideo" Target="https://www.youtube.com/embed/DUa5g5JZR5s"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14401"/>
            <a:ext cx="8686800" cy="2686050"/>
          </a:xfrm>
        </p:spPr>
        <p:txBody>
          <a:bodyPr>
            <a:normAutofit/>
          </a:bodyPr>
          <a:lstStyle/>
          <a:p>
            <a:r>
              <a:rPr lang="en-US" sz="6700" b="1" dirty="0" smtClean="0">
                <a:solidFill>
                  <a:schemeClr val="accent2">
                    <a:lumMod val="50000"/>
                  </a:schemeClr>
                </a:solidFill>
                <a:effectLst>
                  <a:outerShdw blurRad="38100" dist="38100" dir="2700000" algn="tl">
                    <a:srgbClr val="000000">
                      <a:alpha val="43137"/>
                    </a:srgbClr>
                  </a:outerShdw>
                </a:effectLst>
                <a:cs typeface="Arial" panose="020B0604020202020204" pitchFamily="34" charset="0"/>
              </a:rPr>
              <a:t>Engineering the Future:</a:t>
            </a:r>
            <a:r>
              <a:rPr lang="en-US" sz="6700" dirty="0" smtClean="0">
                <a:solidFill>
                  <a:schemeClr val="accent2">
                    <a:lumMod val="50000"/>
                  </a:schemeClr>
                </a:solidFill>
                <a:cs typeface="Arial" panose="020B0604020202020204" pitchFamily="34" charset="0"/>
              </a:rPr>
              <a:t> </a:t>
            </a:r>
            <a:r>
              <a:rPr lang="en-US" dirty="0" smtClean="0">
                <a:solidFill>
                  <a:schemeClr val="accent2">
                    <a:lumMod val="50000"/>
                  </a:schemeClr>
                </a:solidFill>
                <a:cs typeface="Arial" panose="020B0604020202020204" pitchFamily="34" charset="0"/>
              </a:rPr>
              <a:t/>
            </a:r>
            <a:br>
              <a:rPr lang="en-US" dirty="0" smtClean="0">
                <a:solidFill>
                  <a:schemeClr val="accent2">
                    <a:lumMod val="50000"/>
                  </a:schemeClr>
                </a:solidFill>
                <a:cs typeface="Arial" panose="020B0604020202020204" pitchFamily="34" charset="0"/>
              </a:rPr>
            </a:br>
            <a:r>
              <a:rPr lang="en-US" sz="3600" dirty="0" smtClean="0">
                <a:solidFill>
                  <a:schemeClr val="accent2">
                    <a:lumMod val="50000"/>
                  </a:schemeClr>
                </a:solidFill>
                <a:effectLst>
                  <a:outerShdw blurRad="38100" dist="38100" dir="2700000" algn="tl">
                    <a:srgbClr val="000000">
                      <a:alpha val="43137"/>
                    </a:srgbClr>
                  </a:outerShdw>
                </a:effectLst>
                <a:cs typeface="Arial" panose="020B0604020202020204" pitchFamily="34" charset="0"/>
              </a:rPr>
              <a:t>Toward Self-Organizing, Self-Improving, </a:t>
            </a:r>
            <a:br>
              <a:rPr lang="en-US" sz="3600" dirty="0" smtClean="0">
                <a:solidFill>
                  <a:schemeClr val="accent2">
                    <a:lumMod val="50000"/>
                  </a:schemeClr>
                </a:solidFill>
                <a:effectLst>
                  <a:outerShdw blurRad="38100" dist="38100" dir="2700000" algn="tl">
                    <a:srgbClr val="000000">
                      <a:alpha val="43137"/>
                    </a:srgbClr>
                  </a:outerShdw>
                </a:effectLst>
                <a:cs typeface="Arial" panose="020B0604020202020204" pitchFamily="34" charset="0"/>
              </a:rPr>
            </a:br>
            <a:r>
              <a:rPr lang="en-US" sz="3600" dirty="0" smtClean="0">
                <a:solidFill>
                  <a:schemeClr val="accent2">
                    <a:lumMod val="50000"/>
                  </a:schemeClr>
                </a:solidFill>
                <a:effectLst>
                  <a:outerShdw blurRad="38100" dist="38100" dir="2700000" algn="tl">
                    <a:srgbClr val="000000">
                      <a:alpha val="43137"/>
                    </a:srgbClr>
                  </a:outerShdw>
                </a:effectLst>
                <a:cs typeface="Arial" panose="020B0604020202020204" pitchFamily="34" charset="0"/>
              </a:rPr>
              <a:t>Self-Healing, and Self-Sustaining Systems</a:t>
            </a:r>
            <a:endParaRPr lang="en-US" sz="3600" dirty="0">
              <a:solidFill>
                <a:schemeClr val="accent2">
                  <a:lumMod val="50000"/>
                </a:schemeClr>
              </a:solidFill>
              <a:effectLst>
                <a:outerShdw blurRad="38100" dist="38100" dir="2700000" algn="tl">
                  <a:srgbClr val="000000">
                    <a:alpha val="43137"/>
                  </a:srgbClr>
                </a:outerShdw>
              </a:effectLst>
              <a:cs typeface="Arial" panose="020B0604020202020204" pitchFamily="34" charset="0"/>
            </a:endParaRPr>
          </a:p>
        </p:txBody>
      </p:sp>
      <p:sp>
        <p:nvSpPr>
          <p:cNvPr id="3" name="Subtitle 2"/>
          <p:cNvSpPr>
            <a:spLocks noGrp="1"/>
          </p:cNvSpPr>
          <p:nvPr>
            <p:ph type="subTitle" idx="1"/>
          </p:nvPr>
        </p:nvSpPr>
        <p:spPr>
          <a:xfrm>
            <a:off x="2667000" y="3886200"/>
            <a:ext cx="6172200" cy="2133600"/>
          </a:xfrm>
        </p:spPr>
        <p:txBody>
          <a:bodyPr>
            <a:normAutofit fontScale="92500"/>
          </a:bodyPr>
          <a:lstStyle/>
          <a:p>
            <a:pPr algn="l"/>
            <a:r>
              <a:rPr lang="en-US" sz="4400" b="1" dirty="0" smtClean="0">
                <a:solidFill>
                  <a:schemeClr val="tx2">
                    <a:lumMod val="75000"/>
                  </a:schemeClr>
                </a:solidFill>
                <a:latin typeface="+mj-lt"/>
                <a:cs typeface="Arial" panose="020B0604020202020204" pitchFamily="34" charset="0"/>
              </a:rPr>
              <a:t>Behrooz Parhami</a:t>
            </a:r>
          </a:p>
          <a:p>
            <a:pPr algn="l"/>
            <a:endParaRPr lang="en-US" sz="700" b="1" dirty="0" smtClean="0">
              <a:solidFill>
                <a:schemeClr val="tx2">
                  <a:lumMod val="75000"/>
                </a:schemeClr>
              </a:solidFill>
              <a:latin typeface="+mj-lt"/>
              <a:cs typeface="Arial" panose="020B0604020202020204" pitchFamily="34" charset="0"/>
            </a:endParaRPr>
          </a:p>
          <a:p>
            <a:pPr algn="l"/>
            <a:r>
              <a:rPr lang="en-US" dirty="0" smtClean="0">
                <a:solidFill>
                  <a:srgbClr val="008000"/>
                </a:solidFill>
                <a:latin typeface="+mj-lt"/>
                <a:cs typeface="Arial" panose="020B0604020202020204" pitchFamily="34" charset="0"/>
              </a:rPr>
              <a:t>Dept. Electrical &amp; Computer Eng.</a:t>
            </a:r>
          </a:p>
          <a:p>
            <a:pPr algn="l"/>
            <a:r>
              <a:rPr lang="en-US" dirty="0" smtClean="0">
                <a:solidFill>
                  <a:srgbClr val="008000"/>
                </a:solidFill>
                <a:latin typeface="+mj-lt"/>
                <a:cs typeface="Arial" panose="020B0604020202020204" pitchFamily="34" charset="0"/>
              </a:rPr>
              <a:t>University of California, Santa Barbara</a:t>
            </a:r>
            <a:endParaRPr lang="en-US" dirty="0">
              <a:solidFill>
                <a:srgbClr val="008000"/>
              </a:solidFill>
              <a:latin typeface="+mj-lt"/>
              <a:cs typeface="Arial" panose="020B0604020202020204" pitchFamily="34" charset="0"/>
            </a:endParaRP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9590" t="10055" r="10657" b="5985"/>
          <a:stretch/>
        </p:blipFill>
        <p:spPr>
          <a:xfrm>
            <a:off x="793377" y="4089171"/>
            <a:ext cx="1553982" cy="1642499"/>
          </a:xfrm>
          <a:prstGeom prst="rect">
            <a:avLst/>
          </a:prstGeom>
        </p:spPr>
      </p:pic>
    </p:spTree>
    <p:extLst>
      <p:ext uri="{BB962C8B-B14F-4D97-AF65-F5344CB8AC3E}">
        <p14:creationId xmlns:p14="http://schemas.microsoft.com/office/powerpoint/2010/main" val="667722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91600" cy="1096962"/>
          </a:xfrm>
        </p:spPr>
        <p:txBody>
          <a:bodyPr>
            <a:normAutofit/>
          </a:bodyPr>
          <a:lstStyle/>
          <a:p>
            <a:r>
              <a:rPr lang="en-US" dirty="0" smtClean="0"/>
              <a:t>Self-Organization: Evolutionary Design</a:t>
            </a:r>
            <a:endParaRPr lang="en-US" dirty="0"/>
          </a:p>
        </p:txBody>
      </p:sp>
      <p:sp>
        <p:nvSpPr>
          <p:cNvPr id="3" name="Content Placeholder 2"/>
          <p:cNvSpPr>
            <a:spLocks noGrp="1"/>
          </p:cNvSpPr>
          <p:nvPr>
            <p:ph idx="1"/>
          </p:nvPr>
        </p:nvSpPr>
        <p:spPr>
          <a:xfrm>
            <a:off x="228599" y="1295400"/>
            <a:ext cx="8687973" cy="5105400"/>
          </a:xfrm>
        </p:spPr>
        <p:txBody>
          <a:bodyPr>
            <a:normAutofit fontScale="92500" lnSpcReduction="10000"/>
          </a:bodyPr>
          <a:lstStyle/>
          <a:p>
            <a:r>
              <a:rPr lang="en-US" dirty="0" smtClean="0"/>
              <a:t>Candidate circuits, obtained by randomly varying        an already working model, are tested</a:t>
            </a:r>
          </a:p>
          <a:p>
            <a:pPr lvl="1"/>
            <a:r>
              <a:rPr lang="en-US" dirty="0" smtClean="0"/>
              <a:t>Simulation</a:t>
            </a:r>
          </a:p>
          <a:p>
            <a:pPr lvl="1"/>
            <a:r>
              <a:rPr lang="en-US" dirty="0" smtClean="0"/>
              <a:t>3D printing</a:t>
            </a:r>
          </a:p>
          <a:p>
            <a:pPr lvl="1"/>
            <a:r>
              <a:rPr lang="en-US" dirty="0" smtClean="0"/>
              <a:t>FPGAs</a:t>
            </a:r>
            <a:endParaRPr lang="en-US" dirty="0"/>
          </a:p>
          <a:p>
            <a:pPr lvl="1"/>
            <a:r>
              <a:rPr lang="en-US" dirty="0"/>
              <a:t>FP Analog Arrays</a:t>
            </a:r>
          </a:p>
          <a:p>
            <a:pPr lvl="1"/>
            <a:r>
              <a:rPr lang="en-US" dirty="0"/>
              <a:t>FP Transistor </a:t>
            </a:r>
            <a:r>
              <a:rPr lang="en-US" dirty="0" smtClean="0"/>
              <a:t>Arrays</a:t>
            </a:r>
          </a:p>
          <a:p>
            <a:r>
              <a:rPr lang="en-US" dirty="0" smtClean="0"/>
              <a:t>Evolutionary changes                                                     done along many branches</a:t>
            </a:r>
          </a:p>
          <a:p>
            <a:r>
              <a:rPr lang="en-US" dirty="0" smtClean="0"/>
              <a:t>Circuits converge to the                                              desired behavior over many generations</a:t>
            </a:r>
          </a:p>
        </p:txBody>
      </p:sp>
      <p:grpSp>
        <p:nvGrpSpPr>
          <p:cNvPr id="5" name="Group 4"/>
          <p:cNvGrpSpPr/>
          <p:nvPr/>
        </p:nvGrpSpPr>
        <p:grpSpPr>
          <a:xfrm>
            <a:off x="228599" y="6394340"/>
            <a:ext cx="8687973" cy="463660"/>
            <a:chOff x="228599" y="6394340"/>
            <a:chExt cx="8687973" cy="463660"/>
          </a:xfrm>
        </p:grpSpPr>
        <p:sp>
          <p:nvSpPr>
            <p:cNvPr id="6" name="TextBox 5"/>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7" name="TextBox 6"/>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8" name="TextBox 7"/>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10</a:t>
              </a:fld>
              <a:endParaRPr lang="en-US" sz="2400" dirty="0">
                <a:solidFill>
                  <a:schemeClr val="accent3">
                    <a:lumMod val="75000"/>
                  </a:schemeClr>
                </a:solidFill>
              </a:endParaRPr>
            </a:p>
          </p:txBody>
        </p:sp>
      </p:grpSp>
      <p:pic>
        <p:nvPicPr>
          <p:cNvPr id="1026" name="Picture 2" descr="http://media.brainz.org/uploads/2009/02/4-hardwar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6299" y="1905000"/>
            <a:ext cx="4074327" cy="4188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41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228600"/>
            <a:ext cx="8687973" cy="1096962"/>
          </a:xfrm>
        </p:spPr>
        <p:txBody>
          <a:bodyPr>
            <a:normAutofit/>
          </a:bodyPr>
          <a:lstStyle/>
          <a:p>
            <a:r>
              <a:rPr lang="en-US" dirty="0" smtClean="0"/>
              <a:t>Example 1: The Human Brain</a:t>
            </a:r>
            <a:endParaRPr lang="en-US" dirty="0"/>
          </a:p>
        </p:txBody>
      </p:sp>
      <p:grpSp>
        <p:nvGrpSpPr>
          <p:cNvPr id="5" name="Group 4"/>
          <p:cNvGrpSpPr/>
          <p:nvPr/>
        </p:nvGrpSpPr>
        <p:grpSpPr>
          <a:xfrm>
            <a:off x="228599" y="6394340"/>
            <a:ext cx="8687973" cy="463660"/>
            <a:chOff x="228599" y="6394340"/>
            <a:chExt cx="8687973" cy="463660"/>
          </a:xfrm>
        </p:grpSpPr>
        <p:sp>
          <p:nvSpPr>
            <p:cNvPr id="6" name="TextBox 5"/>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7" name="TextBox 6"/>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8" name="TextBox 7"/>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11</a:t>
              </a:fld>
              <a:endParaRPr lang="en-US" sz="2400" dirty="0">
                <a:solidFill>
                  <a:schemeClr val="accent3">
                    <a:lumMod val="75000"/>
                  </a:schemeClr>
                </a:solidFill>
              </a:endParaRPr>
            </a:p>
          </p:txBody>
        </p:sp>
      </p:grpSp>
      <p:sp>
        <p:nvSpPr>
          <p:cNvPr id="19" name="Content Placeholder 2"/>
          <p:cNvSpPr txBox="1">
            <a:spLocks/>
          </p:cNvSpPr>
          <p:nvPr/>
        </p:nvSpPr>
        <p:spPr>
          <a:xfrm>
            <a:off x="304800" y="1219200"/>
            <a:ext cx="8535572" cy="82341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The human brain has a very inelegant design</a:t>
            </a:r>
          </a:p>
        </p:txBody>
      </p:sp>
      <p:grpSp>
        <p:nvGrpSpPr>
          <p:cNvPr id="20" name="Group 19"/>
          <p:cNvGrpSpPr/>
          <p:nvPr/>
        </p:nvGrpSpPr>
        <p:grpSpPr>
          <a:xfrm>
            <a:off x="4010940" y="2191010"/>
            <a:ext cx="4829432" cy="3981190"/>
            <a:chOff x="4010940" y="2372596"/>
            <a:chExt cx="4829432" cy="3730570"/>
          </a:xfrm>
        </p:grpSpPr>
        <p:pic>
          <p:nvPicPr>
            <p:cNvPr id="3074" name="Picture 2" descr="http://www.wisdompage.com/Articles/346edb.gif"/>
            <p:cNvPicPr>
              <a:picLocks noChangeAspect="1" noChangeArrowheads="1"/>
            </p:cNvPicPr>
            <p:nvPr/>
          </p:nvPicPr>
          <p:blipFill rotWithShape="1">
            <a:blip r:embed="rId3">
              <a:extLst>
                <a:ext uri="{28A0092B-C50C-407E-A947-70E740481C1C}">
                  <a14:useLocalDpi xmlns:a14="http://schemas.microsoft.com/office/drawing/2010/main" val="0"/>
                </a:ext>
              </a:extLst>
            </a:blip>
            <a:srcRect l="7099" t="12993" r="15444" b="7384"/>
            <a:stretch/>
          </p:blipFill>
          <p:spPr bwMode="auto">
            <a:xfrm>
              <a:off x="4010940" y="2372596"/>
              <a:ext cx="4829432" cy="3730570"/>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4010940" y="4876800"/>
              <a:ext cx="2514600" cy="9873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076" name="Picture 4" descr="http://www.infovisual.info/03/img_en/019%20Evolution%20of%20the%20skull.jpg"/>
          <p:cNvPicPr>
            <a:picLocks noChangeAspect="1" noChangeArrowheads="1"/>
          </p:cNvPicPr>
          <p:nvPr/>
        </p:nvPicPr>
        <p:blipFill rotWithShape="1">
          <a:blip r:embed="rId4">
            <a:extLst>
              <a:ext uri="{28A0092B-C50C-407E-A947-70E740481C1C}">
                <a14:useLocalDpi xmlns:a14="http://schemas.microsoft.com/office/drawing/2010/main" val="0"/>
              </a:ext>
            </a:extLst>
          </a:blip>
          <a:srcRect l="4829" t="29344" r="4517" b="20798"/>
          <a:stretch/>
        </p:blipFill>
        <p:spPr bwMode="auto">
          <a:xfrm>
            <a:off x="457200" y="5199415"/>
            <a:ext cx="5181600" cy="1126865"/>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7239000" y="5460017"/>
            <a:ext cx="1447800" cy="712183"/>
          </a:xfrm>
          <a:prstGeom prst="rect">
            <a:avLst/>
          </a:prstGeom>
          <a:noFill/>
        </p:spPr>
        <p:txBody>
          <a:bodyPr wrap="square" rtlCol="0">
            <a:spAutoFit/>
          </a:bodyPr>
          <a:lstStyle/>
          <a:p>
            <a:pPr algn="ctr">
              <a:lnSpc>
                <a:spcPts val="2400"/>
              </a:lnSpc>
            </a:pPr>
            <a:r>
              <a:rPr lang="en-US" sz="2400" dirty="0" smtClean="0"/>
              <a:t>Reptilian brain</a:t>
            </a:r>
            <a:endParaRPr lang="en-US" sz="2400" dirty="0"/>
          </a:p>
        </p:txBody>
      </p:sp>
      <p:sp>
        <p:nvSpPr>
          <p:cNvPr id="23" name="TextBox 22"/>
          <p:cNvSpPr txBox="1"/>
          <p:nvPr/>
        </p:nvSpPr>
        <p:spPr>
          <a:xfrm>
            <a:off x="5313528" y="4816896"/>
            <a:ext cx="1447800" cy="707886"/>
          </a:xfrm>
          <a:prstGeom prst="rect">
            <a:avLst/>
          </a:prstGeom>
          <a:noFill/>
        </p:spPr>
        <p:txBody>
          <a:bodyPr wrap="square" rtlCol="0">
            <a:spAutoFit/>
          </a:bodyPr>
          <a:lstStyle/>
          <a:p>
            <a:pPr algn="ctr">
              <a:lnSpc>
                <a:spcPts val="2400"/>
              </a:lnSpc>
            </a:pPr>
            <a:r>
              <a:rPr lang="en-US" sz="2400" dirty="0" smtClean="0"/>
              <a:t>Limbic system</a:t>
            </a:r>
            <a:endParaRPr lang="en-US" sz="2400" dirty="0"/>
          </a:p>
        </p:txBody>
      </p:sp>
      <p:sp>
        <p:nvSpPr>
          <p:cNvPr id="22" name="TextBox 21"/>
          <p:cNvSpPr txBox="1"/>
          <p:nvPr/>
        </p:nvSpPr>
        <p:spPr>
          <a:xfrm>
            <a:off x="6761328" y="1990955"/>
            <a:ext cx="1676400" cy="400110"/>
          </a:xfrm>
          <a:prstGeom prst="rect">
            <a:avLst/>
          </a:prstGeom>
          <a:noFill/>
        </p:spPr>
        <p:txBody>
          <a:bodyPr wrap="square" rtlCol="0">
            <a:spAutoFit/>
          </a:bodyPr>
          <a:lstStyle/>
          <a:p>
            <a:pPr algn="ctr">
              <a:lnSpc>
                <a:spcPts val="2400"/>
              </a:lnSpc>
            </a:pPr>
            <a:r>
              <a:rPr lang="en-US" sz="2400" dirty="0" smtClean="0"/>
              <a:t>Neocortex</a:t>
            </a:r>
            <a:endParaRPr lang="en-US" sz="2400" dirty="0"/>
          </a:p>
        </p:txBody>
      </p:sp>
      <p:sp>
        <p:nvSpPr>
          <p:cNvPr id="3" name="Content Placeholder 2"/>
          <p:cNvSpPr>
            <a:spLocks noGrp="1"/>
          </p:cNvSpPr>
          <p:nvPr>
            <p:ph idx="1"/>
          </p:nvPr>
        </p:nvSpPr>
        <p:spPr>
          <a:xfrm>
            <a:off x="309349" y="1828800"/>
            <a:ext cx="5562600" cy="3445816"/>
          </a:xfrm>
        </p:spPr>
        <p:txBody>
          <a:bodyPr>
            <a:normAutofit lnSpcReduction="10000"/>
          </a:bodyPr>
          <a:lstStyle/>
          <a:p>
            <a:r>
              <a:rPr lang="en-US" dirty="0" smtClean="0"/>
              <a:t>Ad-hoc additions over eons</a:t>
            </a:r>
          </a:p>
          <a:p>
            <a:r>
              <a:rPr lang="en-US" dirty="0" smtClean="0"/>
              <a:t>Functional redundancy</a:t>
            </a:r>
          </a:p>
          <a:p>
            <a:r>
              <a:rPr lang="en-US" dirty="0" smtClean="0"/>
              <a:t>Layered improvement</a:t>
            </a:r>
          </a:p>
          <a:p>
            <a:r>
              <a:rPr lang="en-US" dirty="0" smtClean="0"/>
              <a:t>Electrochemical signals</a:t>
            </a:r>
          </a:p>
          <a:p>
            <a:r>
              <a:rPr lang="en-US" dirty="0" smtClean="0"/>
              <a:t>Slow signaling</a:t>
            </a:r>
          </a:p>
          <a:p>
            <a:r>
              <a:rPr lang="en-US" dirty="0" smtClean="0"/>
              <a:t>Yet, functionally effective!</a:t>
            </a:r>
          </a:p>
          <a:p>
            <a:endParaRPr lang="en-US" dirty="0" smtClean="0"/>
          </a:p>
          <a:p>
            <a:pPr lvl="0"/>
            <a:endParaRPr lang="en-US" sz="2400" b="1" dirty="0">
              <a:solidFill>
                <a:srgbClr val="008000"/>
              </a:solidFill>
            </a:endParaRPr>
          </a:p>
        </p:txBody>
      </p:sp>
    </p:spTree>
    <p:extLst>
      <p:ext uri="{BB962C8B-B14F-4D97-AF65-F5344CB8AC3E}">
        <p14:creationId xmlns:p14="http://schemas.microsoft.com/office/powerpoint/2010/main" val="2125178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6962"/>
          </a:xfrm>
        </p:spPr>
        <p:txBody>
          <a:bodyPr/>
          <a:lstStyle/>
          <a:p>
            <a:r>
              <a:rPr lang="en-US" dirty="0" smtClean="0"/>
              <a:t>Self-Improvement: Introduction</a:t>
            </a:r>
            <a:endParaRPr lang="en-US" dirty="0"/>
          </a:p>
        </p:txBody>
      </p:sp>
      <p:grpSp>
        <p:nvGrpSpPr>
          <p:cNvPr id="4" name="Group 3"/>
          <p:cNvGrpSpPr/>
          <p:nvPr/>
        </p:nvGrpSpPr>
        <p:grpSpPr>
          <a:xfrm>
            <a:off x="228599" y="6394340"/>
            <a:ext cx="8687973" cy="463660"/>
            <a:chOff x="228599" y="6394340"/>
            <a:chExt cx="8687973" cy="463660"/>
          </a:xfrm>
        </p:grpSpPr>
        <p:sp>
          <p:nvSpPr>
            <p:cNvPr id="5" name="TextBox 4"/>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6" name="TextBox 5"/>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7" name="TextBox 6"/>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a:t>
              </a:r>
              <a:fld id="{FCAB9B70-C1B5-4E49-871D-CF42F0D1664F}" type="slidenum">
                <a:rPr lang="en-US" sz="2400" smtClean="0">
                  <a:solidFill>
                    <a:schemeClr val="accent3">
                      <a:lumMod val="75000"/>
                    </a:schemeClr>
                  </a:solidFill>
                </a:rPr>
                <a:pPr algn="r"/>
                <a:t>12</a:t>
              </a:fld>
              <a:endParaRPr lang="en-US" sz="2400" dirty="0">
                <a:solidFill>
                  <a:schemeClr val="accent3">
                    <a:lumMod val="75000"/>
                  </a:schemeClr>
                </a:solidFill>
              </a:endParaRPr>
            </a:p>
          </p:txBody>
        </p:sp>
      </p:grpSp>
      <p:sp>
        <p:nvSpPr>
          <p:cNvPr id="8" name="Content Placeholder 2"/>
          <p:cNvSpPr txBox="1">
            <a:spLocks/>
          </p:cNvSpPr>
          <p:nvPr/>
        </p:nvSpPr>
        <p:spPr>
          <a:xfrm>
            <a:off x="228598" y="1288940"/>
            <a:ext cx="8687973" cy="510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Learning </a:t>
            </a:r>
          </a:p>
          <a:p>
            <a:pPr lvl="1"/>
            <a:r>
              <a:rPr lang="en-US" dirty="0" smtClean="0"/>
              <a:t>Supervised: feedback for good/bad outcomes</a:t>
            </a:r>
          </a:p>
          <a:p>
            <a:pPr lvl="1"/>
            <a:r>
              <a:rPr lang="en-US" dirty="0" smtClean="0"/>
              <a:t>Unsupervised: survival as guide (well-being function)</a:t>
            </a:r>
          </a:p>
          <a:p>
            <a:r>
              <a:rPr lang="en-US" dirty="0" smtClean="0"/>
              <a:t>Energy frugality </a:t>
            </a:r>
          </a:p>
          <a:p>
            <a:pPr lvl="1"/>
            <a:r>
              <a:rPr lang="en-US" dirty="0" smtClean="0"/>
              <a:t>Mobile devices—battery life, energy capacity (</a:t>
            </a:r>
            <a:r>
              <a:rPr lang="en-US" dirty="0" err="1"/>
              <a:t>W</a:t>
            </a:r>
            <a:r>
              <a:rPr lang="en-US" dirty="0" err="1" smtClean="0"/>
              <a:t>h</a:t>
            </a:r>
            <a:r>
              <a:rPr lang="en-US" dirty="0" smtClean="0"/>
              <a:t>/g)</a:t>
            </a:r>
          </a:p>
          <a:p>
            <a:pPr lvl="1"/>
            <a:r>
              <a:rPr lang="en-US" dirty="0" smtClean="0"/>
              <a:t>Supercomputers—energy and cooling costs</a:t>
            </a:r>
          </a:p>
          <a:p>
            <a:r>
              <a:rPr lang="en-US" dirty="0" smtClean="0"/>
              <a:t>Building expertise and “common sense”</a:t>
            </a:r>
            <a:endParaRPr lang="en-US" dirty="0" smtClean="0">
              <a:solidFill>
                <a:prstClr val="black"/>
              </a:solidFill>
            </a:endParaRPr>
          </a:p>
          <a:p>
            <a:pPr lvl="1"/>
            <a:r>
              <a:rPr lang="en-US" dirty="0" smtClean="0">
                <a:solidFill>
                  <a:prstClr val="black"/>
                </a:solidFill>
              </a:rPr>
              <a:t>Easier now that nearly all knowledge is on-line</a:t>
            </a:r>
          </a:p>
          <a:p>
            <a:pPr lvl="1"/>
            <a:r>
              <a:rPr lang="en-US" dirty="0" smtClean="0">
                <a:solidFill>
                  <a:prstClr val="black"/>
                </a:solidFill>
              </a:rPr>
              <a:t>Turing test is already passed or will be soon</a:t>
            </a:r>
            <a:endParaRPr lang="en-US" dirty="0" smtClean="0"/>
          </a:p>
        </p:txBody>
      </p:sp>
    </p:spTree>
    <p:extLst>
      <p:ext uri="{BB962C8B-B14F-4D97-AF65-F5344CB8AC3E}">
        <p14:creationId xmlns:p14="http://schemas.microsoft.com/office/powerpoint/2010/main" val="4277531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228600"/>
            <a:ext cx="8687973" cy="1096962"/>
          </a:xfrm>
        </p:spPr>
        <p:txBody>
          <a:bodyPr>
            <a:normAutofit/>
          </a:bodyPr>
          <a:lstStyle/>
          <a:p>
            <a:r>
              <a:rPr lang="en-US" dirty="0" smtClean="0"/>
              <a:t>Self-Improvement: Learning</a:t>
            </a:r>
            <a:endParaRPr lang="en-US" dirty="0"/>
          </a:p>
        </p:txBody>
      </p:sp>
      <p:sp>
        <p:nvSpPr>
          <p:cNvPr id="3" name="Content Placeholder 2"/>
          <p:cNvSpPr>
            <a:spLocks noGrp="1"/>
          </p:cNvSpPr>
          <p:nvPr>
            <p:ph idx="1"/>
          </p:nvPr>
        </p:nvSpPr>
        <p:spPr>
          <a:xfrm>
            <a:off x="381000" y="1295400"/>
            <a:ext cx="4305300" cy="5105400"/>
          </a:xfrm>
        </p:spPr>
        <p:txBody>
          <a:bodyPr>
            <a:normAutofit/>
          </a:bodyPr>
          <a:lstStyle/>
          <a:p>
            <a:r>
              <a:rPr lang="en-US" dirty="0" smtClean="0"/>
              <a:t>Specialized knowledge</a:t>
            </a:r>
          </a:p>
          <a:p>
            <a:r>
              <a:rPr lang="en-US" dirty="0" smtClean="0"/>
              <a:t>Neural networks</a:t>
            </a:r>
          </a:p>
          <a:p>
            <a:r>
              <a:rPr lang="en-US" dirty="0" smtClean="0"/>
              <a:t>Reinforcement</a:t>
            </a:r>
            <a:r>
              <a:rPr lang="en-US" dirty="0"/>
              <a:t> </a:t>
            </a:r>
            <a:r>
              <a:rPr lang="en-US" dirty="0" smtClean="0"/>
              <a:t>and training</a:t>
            </a:r>
          </a:p>
          <a:p>
            <a:r>
              <a:rPr lang="en-US" dirty="0" smtClean="0"/>
              <a:t>Word games/puzzles (Watson)</a:t>
            </a:r>
          </a:p>
          <a:p>
            <a:r>
              <a:rPr lang="en-US" dirty="0" smtClean="0"/>
              <a:t>General Q/A system</a:t>
            </a:r>
          </a:p>
          <a:p>
            <a:r>
              <a:rPr lang="en-US" dirty="0" smtClean="0"/>
              <a:t>Turing test (has it been passed already?)</a:t>
            </a:r>
          </a:p>
          <a:p>
            <a:pPr lvl="0"/>
            <a:endParaRPr lang="en-US" sz="2400" b="1" dirty="0">
              <a:solidFill>
                <a:srgbClr val="008000"/>
              </a:solidFill>
            </a:endParaRPr>
          </a:p>
        </p:txBody>
      </p:sp>
      <p:grpSp>
        <p:nvGrpSpPr>
          <p:cNvPr id="5" name="Group 4"/>
          <p:cNvGrpSpPr/>
          <p:nvPr/>
        </p:nvGrpSpPr>
        <p:grpSpPr>
          <a:xfrm>
            <a:off x="228599" y="6394340"/>
            <a:ext cx="8687973" cy="463660"/>
            <a:chOff x="228599" y="6394340"/>
            <a:chExt cx="8687973" cy="463660"/>
          </a:xfrm>
        </p:grpSpPr>
        <p:sp>
          <p:nvSpPr>
            <p:cNvPr id="6" name="TextBox 5"/>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7" name="TextBox 6"/>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8" name="TextBox 7"/>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13</a:t>
              </a:fld>
              <a:endParaRPr lang="en-US" sz="2400" dirty="0">
                <a:solidFill>
                  <a:schemeClr val="accent3">
                    <a:lumMod val="75000"/>
                  </a:schemeClr>
                </a:solidFill>
              </a:endParaRPr>
            </a:p>
          </p:txBody>
        </p:sp>
      </p:grpSp>
      <p:pic>
        <p:nvPicPr>
          <p:cNvPr id="4108" name="Picture 12" descr="C:\Users\Behrooz Parhami\Documents\d1web\images_folder\f22-140716-chess-go-computer-hum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600200"/>
            <a:ext cx="3530600" cy="353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785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228600"/>
            <a:ext cx="8687973" cy="1096962"/>
          </a:xfrm>
        </p:spPr>
        <p:txBody>
          <a:bodyPr>
            <a:normAutofit/>
          </a:bodyPr>
          <a:lstStyle/>
          <a:p>
            <a:r>
              <a:rPr lang="en-US" dirty="0" smtClean="0"/>
              <a:t>Example 2: Passing the Turing Test</a:t>
            </a:r>
            <a:endParaRPr lang="en-US" dirty="0"/>
          </a:p>
        </p:txBody>
      </p:sp>
      <p:grpSp>
        <p:nvGrpSpPr>
          <p:cNvPr id="5" name="Group 4"/>
          <p:cNvGrpSpPr/>
          <p:nvPr/>
        </p:nvGrpSpPr>
        <p:grpSpPr>
          <a:xfrm>
            <a:off x="228599" y="6394340"/>
            <a:ext cx="8687973" cy="463660"/>
            <a:chOff x="228599" y="6394340"/>
            <a:chExt cx="8687973" cy="463660"/>
          </a:xfrm>
        </p:grpSpPr>
        <p:sp>
          <p:nvSpPr>
            <p:cNvPr id="6" name="TextBox 5"/>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7" name="TextBox 6"/>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8" name="TextBox 7"/>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14</a:t>
              </a:fld>
              <a:endParaRPr lang="en-US" sz="2400" dirty="0">
                <a:solidFill>
                  <a:schemeClr val="accent3">
                    <a:lumMod val="75000"/>
                  </a:schemeClr>
                </a:solidFill>
              </a:endParaRPr>
            </a:p>
          </p:txBody>
        </p:sp>
      </p:grpSp>
      <p:sp>
        <p:nvSpPr>
          <p:cNvPr id="19" name="Content Placeholder 2"/>
          <p:cNvSpPr txBox="1">
            <a:spLocks/>
          </p:cNvSpPr>
          <p:nvPr/>
        </p:nvSpPr>
        <p:spPr>
          <a:xfrm>
            <a:off x="304800" y="1219200"/>
            <a:ext cx="8535572" cy="2514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A computer is “intelligent” if it can carry out a conversation with a human in a way that the human cannot tell whether she is conversing with a computer or with another human</a:t>
            </a:r>
          </a:p>
        </p:txBody>
      </p:sp>
      <p:sp>
        <p:nvSpPr>
          <p:cNvPr id="3" name="Content Placeholder 2"/>
          <p:cNvSpPr>
            <a:spLocks noGrp="1"/>
          </p:cNvSpPr>
          <p:nvPr>
            <p:ph idx="1"/>
          </p:nvPr>
        </p:nvSpPr>
        <p:spPr>
          <a:xfrm>
            <a:off x="304800" y="3276600"/>
            <a:ext cx="8535572" cy="2971800"/>
          </a:xfrm>
        </p:spPr>
        <p:txBody>
          <a:bodyPr>
            <a:normAutofit/>
          </a:bodyPr>
          <a:lstStyle/>
          <a:p>
            <a:r>
              <a:rPr lang="en-US" dirty="0" smtClean="0"/>
              <a:t>Conversation must be unrestricted</a:t>
            </a:r>
          </a:p>
          <a:p>
            <a:r>
              <a:rPr lang="en-US" dirty="0" smtClean="0"/>
              <a:t>Fooling a human isn’t hard (in the short term)</a:t>
            </a:r>
          </a:p>
          <a:p>
            <a:r>
              <a:rPr lang="en-US" dirty="0" smtClean="0"/>
              <a:t>A few weeks ago, there was a claim of success</a:t>
            </a:r>
          </a:p>
          <a:p>
            <a:r>
              <a:rPr lang="en-US" dirty="0" smtClean="0"/>
              <a:t>Others have doubted that claim</a:t>
            </a:r>
          </a:p>
          <a:p>
            <a:r>
              <a:rPr lang="en-US" dirty="0" smtClean="0"/>
              <a:t>Turing test will be passed by 2020, for sure</a:t>
            </a:r>
          </a:p>
          <a:p>
            <a:pPr lvl="0"/>
            <a:endParaRPr lang="en-US" sz="2400" b="1" dirty="0">
              <a:solidFill>
                <a:srgbClr val="008000"/>
              </a:solidFill>
            </a:endParaRPr>
          </a:p>
        </p:txBody>
      </p:sp>
    </p:spTree>
    <p:extLst>
      <p:ext uri="{BB962C8B-B14F-4D97-AF65-F5344CB8AC3E}">
        <p14:creationId xmlns:p14="http://schemas.microsoft.com/office/powerpoint/2010/main" val="1558616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6962"/>
          </a:xfrm>
        </p:spPr>
        <p:txBody>
          <a:bodyPr/>
          <a:lstStyle/>
          <a:p>
            <a:r>
              <a:rPr lang="en-US" dirty="0" smtClean="0"/>
              <a:t>Self-Healing: Introduction</a:t>
            </a:r>
            <a:endParaRPr lang="en-US" dirty="0"/>
          </a:p>
        </p:txBody>
      </p:sp>
      <p:sp>
        <p:nvSpPr>
          <p:cNvPr id="3" name="Content Placeholder 2"/>
          <p:cNvSpPr>
            <a:spLocks noGrp="1"/>
          </p:cNvSpPr>
          <p:nvPr>
            <p:ph idx="1"/>
          </p:nvPr>
        </p:nvSpPr>
        <p:spPr>
          <a:xfrm>
            <a:off x="381000" y="1295400"/>
            <a:ext cx="8458200" cy="5105400"/>
          </a:xfrm>
        </p:spPr>
        <p:txBody>
          <a:bodyPr>
            <a:normAutofit/>
          </a:bodyPr>
          <a:lstStyle/>
          <a:p>
            <a:r>
              <a:rPr lang="en-US" dirty="0" smtClean="0"/>
              <a:t>Redundancy</a:t>
            </a:r>
          </a:p>
          <a:p>
            <a:pPr lvl="1"/>
            <a:r>
              <a:rPr lang="en-US" dirty="0" smtClean="0"/>
              <a:t>More parts and functionality than needed</a:t>
            </a:r>
          </a:p>
          <a:p>
            <a:pPr lvl="1"/>
            <a:r>
              <a:rPr lang="en-US" dirty="0" smtClean="0"/>
              <a:t>Of no use if we cannot detect failures promptly</a:t>
            </a:r>
          </a:p>
          <a:p>
            <a:r>
              <a:rPr lang="en-US" dirty="0" smtClean="0"/>
              <a:t>Self-Monitoring </a:t>
            </a:r>
          </a:p>
          <a:p>
            <a:pPr lvl="1"/>
            <a:r>
              <a:rPr lang="en-US" dirty="0" smtClean="0"/>
              <a:t>Design for concurrent or on-line testing</a:t>
            </a:r>
          </a:p>
          <a:p>
            <a:pPr lvl="1"/>
            <a:r>
              <a:rPr lang="en-US" dirty="0" smtClean="0"/>
              <a:t>Watchdogs, multi-channel operation, coding</a:t>
            </a:r>
            <a:endParaRPr lang="en-US" dirty="0"/>
          </a:p>
          <a:p>
            <a:r>
              <a:rPr lang="en-US" dirty="0" smtClean="0"/>
              <a:t>Dependability attributes</a:t>
            </a:r>
            <a:endParaRPr lang="en-US" dirty="0">
              <a:solidFill>
                <a:prstClr val="black"/>
              </a:solidFill>
            </a:endParaRPr>
          </a:p>
          <a:p>
            <a:pPr lvl="1"/>
            <a:r>
              <a:rPr lang="en-US" dirty="0" smtClean="0">
                <a:solidFill>
                  <a:prstClr val="black"/>
                </a:solidFill>
              </a:rPr>
              <a:t>Reliability, availability, </a:t>
            </a:r>
            <a:r>
              <a:rPr lang="en-US" dirty="0" err="1" smtClean="0">
                <a:solidFill>
                  <a:prstClr val="black"/>
                </a:solidFill>
              </a:rPr>
              <a:t>performability</a:t>
            </a:r>
            <a:r>
              <a:rPr lang="en-US" dirty="0" smtClean="0">
                <a:solidFill>
                  <a:prstClr val="black"/>
                </a:solidFill>
              </a:rPr>
              <a:t>, safety</a:t>
            </a:r>
          </a:p>
          <a:p>
            <a:pPr lvl="1"/>
            <a:r>
              <a:rPr lang="en-US" dirty="0" smtClean="0">
                <a:solidFill>
                  <a:prstClr val="black"/>
                </a:solidFill>
              </a:rPr>
              <a:t>Experimental verification of high reliability</a:t>
            </a:r>
            <a:endParaRPr lang="en-US" dirty="0" smtClean="0"/>
          </a:p>
        </p:txBody>
      </p:sp>
      <p:grpSp>
        <p:nvGrpSpPr>
          <p:cNvPr id="5" name="Group 4"/>
          <p:cNvGrpSpPr/>
          <p:nvPr/>
        </p:nvGrpSpPr>
        <p:grpSpPr>
          <a:xfrm>
            <a:off x="228599" y="6394340"/>
            <a:ext cx="8687973" cy="463660"/>
            <a:chOff x="228599" y="6394340"/>
            <a:chExt cx="8687973" cy="463660"/>
          </a:xfrm>
        </p:grpSpPr>
        <p:sp>
          <p:nvSpPr>
            <p:cNvPr id="6" name="TextBox 5"/>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7" name="TextBox 6"/>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8" name="TextBox 7"/>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15</a:t>
              </a:fld>
              <a:endParaRPr lang="en-US" sz="2400" dirty="0">
                <a:solidFill>
                  <a:schemeClr val="accent3">
                    <a:lumMod val="75000"/>
                  </a:schemeClr>
                </a:solidFill>
              </a:endParaRPr>
            </a:p>
          </p:txBody>
        </p:sp>
      </p:grpSp>
    </p:spTree>
    <p:extLst>
      <p:ext uri="{BB962C8B-B14F-4D97-AF65-F5344CB8AC3E}">
        <p14:creationId xmlns:p14="http://schemas.microsoft.com/office/powerpoint/2010/main" val="552394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228600"/>
            <a:ext cx="8687973" cy="1096962"/>
          </a:xfrm>
        </p:spPr>
        <p:txBody>
          <a:bodyPr>
            <a:normAutofit/>
          </a:bodyPr>
          <a:lstStyle/>
          <a:p>
            <a:r>
              <a:rPr lang="en-US" dirty="0" smtClean="0"/>
              <a:t>Self-Healing: Static Redundancy</a:t>
            </a:r>
            <a:endParaRPr lang="en-US" dirty="0"/>
          </a:p>
        </p:txBody>
      </p:sp>
      <p:sp>
        <p:nvSpPr>
          <p:cNvPr id="3" name="Content Placeholder 2"/>
          <p:cNvSpPr>
            <a:spLocks noGrp="1"/>
          </p:cNvSpPr>
          <p:nvPr>
            <p:ph idx="1"/>
          </p:nvPr>
        </p:nvSpPr>
        <p:spPr>
          <a:xfrm>
            <a:off x="381000" y="1295400"/>
            <a:ext cx="4800600" cy="5105400"/>
          </a:xfrm>
        </p:spPr>
        <p:txBody>
          <a:bodyPr>
            <a:normAutofit/>
          </a:bodyPr>
          <a:lstStyle/>
          <a:p>
            <a:r>
              <a:rPr lang="en-US" dirty="0" smtClean="0"/>
              <a:t>Valves that malfunction in two modes</a:t>
            </a:r>
          </a:p>
          <a:p>
            <a:r>
              <a:rPr lang="en-US" dirty="0" smtClean="0"/>
              <a:t>Redundancy for control</a:t>
            </a:r>
          </a:p>
          <a:p>
            <a:r>
              <a:rPr lang="en-US" dirty="0" smtClean="0"/>
              <a:t>No single malfunction takes away our control</a:t>
            </a:r>
          </a:p>
          <a:p>
            <a:r>
              <a:rPr lang="en-US" dirty="0" smtClean="0"/>
              <a:t>Bridge circuit </a:t>
            </a:r>
            <a:r>
              <a:rPr lang="en-US" i="1" dirty="0" smtClean="0"/>
              <a:t>R</a:t>
            </a:r>
            <a:r>
              <a:rPr lang="en-US" dirty="0" smtClean="0"/>
              <a:t> = </a:t>
            </a:r>
            <a:r>
              <a:rPr lang="en-US" i="1" dirty="0" smtClean="0"/>
              <a:t>r</a:t>
            </a:r>
          </a:p>
          <a:p>
            <a:r>
              <a:rPr lang="en-US" dirty="0" smtClean="0"/>
              <a:t>Resistors may open/short</a:t>
            </a:r>
          </a:p>
          <a:p>
            <a:pPr lvl="1"/>
            <a:r>
              <a:rPr lang="en-US" dirty="0" smtClean="0"/>
              <a:t>One short: </a:t>
            </a:r>
            <a:r>
              <a:rPr lang="en-US" i="1" dirty="0" smtClean="0"/>
              <a:t>R</a:t>
            </a:r>
            <a:r>
              <a:rPr lang="en-US" dirty="0" smtClean="0"/>
              <a:t> = </a:t>
            </a:r>
            <a:r>
              <a:rPr lang="en-US" i="1" dirty="0" smtClean="0"/>
              <a:t>r</a:t>
            </a:r>
            <a:r>
              <a:rPr lang="en-US" dirty="0" smtClean="0"/>
              <a:t>/2</a:t>
            </a:r>
          </a:p>
          <a:p>
            <a:pPr lvl="1"/>
            <a:r>
              <a:rPr lang="en-US" dirty="0" smtClean="0"/>
              <a:t>One open: </a:t>
            </a:r>
            <a:r>
              <a:rPr lang="en-US" i="1" dirty="0" smtClean="0"/>
              <a:t>R</a:t>
            </a:r>
            <a:r>
              <a:rPr lang="en-US" dirty="0" smtClean="0"/>
              <a:t> = 3</a:t>
            </a:r>
            <a:r>
              <a:rPr lang="en-US" i="1" dirty="0" smtClean="0"/>
              <a:t>r</a:t>
            </a:r>
            <a:r>
              <a:rPr lang="en-US" dirty="0" smtClean="0"/>
              <a:t>/2</a:t>
            </a:r>
          </a:p>
          <a:p>
            <a:pPr lvl="0"/>
            <a:endParaRPr lang="en-US" sz="2400" b="1" dirty="0">
              <a:solidFill>
                <a:srgbClr val="008000"/>
              </a:solidFill>
            </a:endParaRPr>
          </a:p>
        </p:txBody>
      </p:sp>
      <p:grpSp>
        <p:nvGrpSpPr>
          <p:cNvPr id="5" name="Group 4"/>
          <p:cNvGrpSpPr/>
          <p:nvPr/>
        </p:nvGrpSpPr>
        <p:grpSpPr>
          <a:xfrm>
            <a:off x="228599" y="6394340"/>
            <a:ext cx="8687973" cy="463660"/>
            <a:chOff x="228599" y="6394340"/>
            <a:chExt cx="8687973" cy="463660"/>
          </a:xfrm>
        </p:grpSpPr>
        <p:sp>
          <p:nvSpPr>
            <p:cNvPr id="6" name="TextBox 5"/>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7" name="TextBox 6"/>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8" name="TextBox 7"/>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16</a:t>
              </a:fld>
              <a:endParaRPr lang="en-US" sz="2400" dirty="0">
                <a:solidFill>
                  <a:schemeClr val="accent3">
                    <a:lumMod val="75000"/>
                  </a:schemeClr>
                </a:solidFill>
              </a:endParaRPr>
            </a:p>
          </p:txBody>
        </p:sp>
      </p:grpSp>
      <p:pic>
        <p:nvPicPr>
          <p:cNvPr id="19" name="Picture 5" descr="http://www.co.vermilion.il.us/pictures/faucet_running_water_lg_nwm.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13300" y="1102057"/>
            <a:ext cx="1905000" cy="1905000"/>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Group 19"/>
          <p:cNvGrpSpPr/>
          <p:nvPr/>
        </p:nvGrpSpPr>
        <p:grpSpPr>
          <a:xfrm>
            <a:off x="7011572" y="1102057"/>
            <a:ext cx="1905000" cy="1905000"/>
            <a:chOff x="6937190" y="1102057"/>
            <a:chExt cx="1905000" cy="1905000"/>
          </a:xfrm>
        </p:grpSpPr>
        <p:pic>
          <p:nvPicPr>
            <p:cNvPr id="5125" name="Picture 5" descr="http://www.co.vermilion.il.us/pictures/faucet_running_water_lg_nwm.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937190" y="1102057"/>
              <a:ext cx="1905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7239000" y="1905000"/>
              <a:ext cx="454094"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p:cNvSpPr txBox="1"/>
          <p:nvPr/>
        </p:nvSpPr>
        <p:spPr>
          <a:xfrm>
            <a:off x="5770500" y="2362200"/>
            <a:ext cx="1447800" cy="712183"/>
          </a:xfrm>
          <a:prstGeom prst="rect">
            <a:avLst/>
          </a:prstGeom>
          <a:noFill/>
        </p:spPr>
        <p:txBody>
          <a:bodyPr wrap="square" rtlCol="0">
            <a:spAutoFit/>
          </a:bodyPr>
          <a:lstStyle/>
          <a:p>
            <a:pPr algn="ctr">
              <a:lnSpc>
                <a:spcPts val="2400"/>
              </a:lnSpc>
            </a:pPr>
            <a:r>
              <a:rPr lang="en-US" sz="2400" dirty="0" smtClean="0"/>
              <a:t>Stuck open</a:t>
            </a:r>
          </a:p>
        </p:txBody>
      </p:sp>
      <p:sp>
        <p:nvSpPr>
          <p:cNvPr id="22" name="TextBox 21"/>
          <p:cNvSpPr txBox="1"/>
          <p:nvPr/>
        </p:nvSpPr>
        <p:spPr>
          <a:xfrm>
            <a:off x="7479473" y="2362199"/>
            <a:ext cx="1447800" cy="712183"/>
          </a:xfrm>
          <a:prstGeom prst="rect">
            <a:avLst/>
          </a:prstGeom>
          <a:noFill/>
        </p:spPr>
        <p:txBody>
          <a:bodyPr wrap="square" rtlCol="0">
            <a:spAutoFit/>
          </a:bodyPr>
          <a:lstStyle/>
          <a:p>
            <a:pPr algn="ctr">
              <a:lnSpc>
                <a:spcPts val="2400"/>
              </a:lnSpc>
            </a:pPr>
            <a:r>
              <a:rPr lang="en-US" sz="2400" dirty="0" smtClean="0"/>
              <a:t>Stuck shut</a:t>
            </a:r>
          </a:p>
        </p:txBody>
      </p:sp>
      <p:grpSp>
        <p:nvGrpSpPr>
          <p:cNvPr id="27" name="Group 9"/>
          <p:cNvGrpSpPr>
            <a:grpSpLocks/>
          </p:cNvGrpSpPr>
          <p:nvPr/>
        </p:nvGrpSpPr>
        <p:grpSpPr bwMode="auto">
          <a:xfrm>
            <a:off x="5486400" y="3027426"/>
            <a:ext cx="3213692" cy="1609323"/>
            <a:chOff x="3120" y="1344"/>
            <a:chExt cx="2400" cy="1104"/>
          </a:xfrm>
        </p:grpSpPr>
        <p:sp>
          <p:nvSpPr>
            <p:cNvPr id="28" name="Line 10"/>
            <p:cNvSpPr>
              <a:spLocks noChangeShapeType="1"/>
            </p:cNvSpPr>
            <p:nvPr/>
          </p:nvSpPr>
          <p:spPr bwMode="auto">
            <a:xfrm>
              <a:off x="3120" y="1968"/>
              <a:ext cx="816" cy="0"/>
            </a:xfrm>
            <a:prstGeom prst="line">
              <a:avLst/>
            </a:prstGeom>
            <a:noFill/>
            <a:ln w="152400">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Line 11"/>
            <p:cNvSpPr>
              <a:spLocks noChangeShapeType="1"/>
            </p:cNvSpPr>
            <p:nvPr/>
          </p:nvSpPr>
          <p:spPr bwMode="auto">
            <a:xfrm>
              <a:off x="4944" y="1968"/>
              <a:ext cx="576" cy="0"/>
            </a:xfrm>
            <a:prstGeom prst="line">
              <a:avLst/>
            </a:prstGeom>
            <a:noFill/>
            <a:ln w="152400">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0" name="Group 12"/>
            <p:cNvGrpSpPr>
              <a:grpSpLocks/>
            </p:cNvGrpSpPr>
            <p:nvPr/>
          </p:nvGrpSpPr>
          <p:grpSpPr bwMode="auto">
            <a:xfrm>
              <a:off x="3600" y="1824"/>
              <a:ext cx="672" cy="624"/>
              <a:chOff x="3936" y="2544"/>
              <a:chExt cx="672" cy="624"/>
            </a:xfrm>
          </p:grpSpPr>
          <p:pic>
            <p:nvPicPr>
              <p:cNvPr id="42" name="Picture 13" descr="PPI_13mm_InlineValv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4" y="2544"/>
                <a:ext cx="62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Line 14"/>
              <p:cNvSpPr>
                <a:spLocks noChangeShapeType="1"/>
              </p:cNvSpPr>
              <p:nvPr/>
            </p:nvSpPr>
            <p:spPr bwMode="auto">
              <a:xfrm>
                <a:off x="3936" y="2928"/>
                <a:ext cx="672" cy="0"/>
              </a:xfrm>
              <a:prstGeom prst="line">
                <a:avLst/>
              </a:prstGeom>
              <a:noFill/>
              <a:ln w="152400">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 name="Line 15"/>
            <p:cNvSpPr>
              <a:spLocks noChangeShapeType="1"/>
            </p:cNvSpPr>
            <p:nvPr/>
          </p:nvSpPr>
          <p:spPr bwMode="auto">
            <a:xfrm flipH="1" flipV="1">
              <a:off x="3600" y="1680"/>
              <a:ext cx="0" cy="576"/>
            </a:xfrm>
            <a:prstGeom prst="line">
              <a:avLst/>
            </a:prstGeom>
            <a:noFill/>
            <a:ln w="152400">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Line 16"/>
            <p:cNvSpPr>
              <a:spLocks noChangeShapeType="1"/>
            </p:cNvSpPr>
            <p:nvPr/>
          </p:nvSpPr>
          <p:spPr bwMode="auto">
            <a:xfrm flipH="1" flipV="1">
              <a:off x="4992" y="1680"/>
              <a:ext cx="0" cy="576"/>
            </a:xfrm>
            <a:prstGeom prst="line">
              <a:avLst/>
            </a:prstGeom>
            <a:noFill/>
            <a:ln w="152400">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3" name="Group 17"/>
            <p:cNvGrpSpPr>
              <a:grpSpLocks/>
            </p:cNvGrpSpPr>
            <p:nvPr/>
          </p:nvGrpSpPr>
          <p:grpSpPr bwMode="auto">
            <a:xfrm>
              <a:off x="3600" y="1344"/>
              <a:ext cx="672" cy="624"/>
              <a:chOff x="3936" y="2544"/>
              <a:chExt cx="672" cy="624"/>
            </a:xfrm>
          </p:grpSpPr>
          <p:pic>
            <p:nvPicPr>
              <p:cNvPr id="40" name="Picture 18" descr="PPI_13mm_InlineValv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4" y="2544"/>
                <a:ext cx="62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Line 19"/>
              <p:cNvSpPr>
                <a:spLocks noChangeShapeType="1"/>
              </p:cNvSpPr>
              <p:nvPr/>
            </p:nvSpPr>
            <p:spPr bwMode="auto">
              <a:xfrm>
                <a:off x="3936" y="2928"/>
                <a:ext cx="672" cy="0"/>
              </a:xfrm>
              <a:prstGeom prst="line">
                <a:avLst/>
              </a:prstGeom>
              <a:noFill/>
              <a:ln w="152400">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 name="Group 20"/>
            <p:cNvGrpSpPr>
              <a:grpSpLocks/>
            </p:cNvGrpSpPr>
            <p:nvPr/>
          </p:nvGrpSpPr>
          <p:grpSpPr bwMode="auto">
            <a:xfrm>
              <a:off x="4272" y="1824"/>
              <a:ext cx="672" cy="624"/>
              <a:chOff x="3936" y="2544"/>
              <a:chExt cx="672" cy="624"/>
            </a:xfrm>
          </p:grpSpPr>
          <p:pic>
            <p:nvPicPr>
              <p:cNvPr id="38" name="Picture 21" descr="PPI_13mm_InlineValv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4" y="2544"/>
                <a:ext cx="62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Line 22"/>
              <p:cNvSpPr>
                <a:spLocks noChangeShapeType="1"/>
              </p:cNvSpPr>
              <p:nvPr/>
            </p:nvSpPr>
            <p:spPr bwMode="auto">
              <a:xfrm>
                <a:off x="3936" y="2928"/>
                <a:ext cx="672" cy="0"/>
              </a:xfrm>
              <a:prstGeom prst="line">
                <a:avLst/>
              </a:prstGeom>
              <a:noFill/>
              <a:ln w="152400">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 name="Group 23"/>
            <p:cNvGrpSpPr>
              <a:grpSpLocks/>
            </p:cNvGrpSpPr>
            <p:nvPr/>
          </p:nvGrpSpPr>
          <p:grpSpPr bwMode="auto">
            <a:xfrm>
              <a:off x="4272" y="1344"/>
              <a:ext cx="672" cy="624"/>
              <a:chOff x="3936" y="2544"/>
              <a:chExt cx="672" cy="624"/>
            </a:xfrm>
          </p:grpSpPr>
          <p:pic>
            <p:nvPicPr>
              <p:cNvPr id="36" name="Picture 24" descr="PPI_13mm_InlineValv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4" y="2544"/>
                <a:ext cx="62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Line 25"/>
              <p:cNvSpPr>
                <a:spLocks noChangeShapeType="1"/>
              </p:cNvSpPr>
              <p:nvPr/>
            </p:nvSpPr>
            <p:spPr bwMode="auto">
              <a:xfrm>
                <a:off x="3936" y="2928"/>
                <a:ext cx="672" cy="0"/>
              </a:xfrm>
              <a:prstGeom prst="line">
                <a:avLst/>
              </a:prstGeom>
              <a:noFill/>
              <a:ln w="152400">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58" name="Group 57"/>
          <p:cNvGrpSpPr/>
          <p:nvPr/>
        </p:nvGrpSpPr>
        <p:grpSpPr>
          <a:xfrm>
            <a:off x="5360945" y="5175913"/>
            <a:ext cx="3478255" cy="762000"/>
            <a:chOff x="5105400" y="5181600"/>
            <a:chExt cx="3594692" cy="762000"/>
          </a:xfrm>
        </p:grpSpPr>
        <p:grpSp>
          <p:nvGrpSpPr>
            <p:cNvPr id="44" name="Group 26"/>
            <p:cNvGrpSpPr>
              <a:grpSpLocks/>
            </p:cNvGrpSpPr>
            <p:nvPr/>
          </p:nvGrpSpPr>
          <p:grpSpPr bwMode="auto">
            <a:xfrm>
              <a:off x="5105400" y="5181600"/>
              <a:ext cx="3594692" cy="762000"/>
              <a:chOff x="3072" y="720"/>
              <a:chExt cx="2448" cy="480"/>
            </a:xfrm>
          </p:grpSpPr>
          <p:sp>
            <p:nvSpPr>
              <p:cNvPr id="45" name="Line 27"/>
              <p:cNvSpPr>
                <a:spLocks noChangeShapeType="1"/>
              </p:cNvSpPr>
              <p:nvPr/>
            </p:nvSpPr>
            <p:spPr bwMode="auto">
              <a:xfrm>
                <a:off x="3072" y="96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Line 28"/>
              <p:cNvSpPr>
                <a:spLocks noChangeShapeType="1"/>
              </p:cNvSpPr>
              <p:nvPr/>
            </p:nvSpPr>
            <p:spPr bwMode="auto">
              <a:xfrm>
                <a:off x="3552" y="816"/>
                <a:ext cx="8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Line 29"/>
              <p:cNvSpPr>
                <a:spLocks noChangeShapeType="1"/>
              </p:cNvSpPr>
              <p:nvPr/>
            </p:nvSpPr>
            <p:spPr bwMode="auto">
              <a:xfrm>
                <a:off x="3552" y="1104"/>
                <a:ext cx="8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Rectangle 30"/>
              <p:cNvSpPr>
                <a:spLocks noChangeArrowheads="1"/>
              </p:cNvSpPr>
              <p:nvPr/>
            </p:nvSpPr>
            <p:spPr bwMode="auto">
              <a:xfrm>
                <a:off x="3744" y="1008"/>
                <a:ext cx="384" cy="192"/>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i="1" dirty="0" smtClean="0">
                    <a:latin typeface="Arial" charset="0"/>
                    <a:cs typeface="Arial" charset="0"/>
                  </a:rPr>
                  <a:t>r</a:t>
                </a:r>
                <a:endParaRPr lang="en-US" altLang="en-US" sz="2000" b="1" i="1" dirty="0">
                  <a:latin typeface="Arial" charset="0"/>
                  <a:cs typeface="Arial" charset="0"/>
                </a:endParaRPr>
              </a:p>
            </p:txBody>
          </p:sp>
          <p:sp>
            <p:nvSpPr>
              <p:cNvPr id="49" name="Rectangle 31"/>
              <p:cNvSpPr>
                <a:spLocks noChangeArrowheads="1"/>
              </p:cNvSpPr>
              <p:nvPr/>
            </p:nvSpPr>
            <p:spPr bwMode="auto">
              <a:xfrm>
                <a:off x="3744" y="720"/>
                <a:ext cx="384" cy="192"/>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i="1" dirty="0" smtClean="0">
                    <a:latin typeface="Arial" charset="0"/>
                    <a:cs typeface="Arial" charset="0"/>
                  </a:rPr>
                  <a:t>r</a:t>
                </a:r>
                <a:endParaRPr lang="en-US" altLang="en-US" sz="2000" b="1" i="1" dirty="0">
                  <a:latin typeface="Arial" charset="0"/>
                  <a:cs typeface="Arial" charset="0"/>
                </a:endParaRPr>
              </a:p>
            </p:txBody>
          </p:sp>
          <p:sp>
            <p:nvSpPr>
              <p:cNvPr id="50" name="Line 32"/>
              <p:cNvSpPr>
                <a:spLocks noChangeShapeType="1"/>
              </p:cNvSpPr>
              <p:nvPr/>
            </p:nvSpPr>
            <p:spPr bwMode="auto">
              <a:xfrm>
                <a:off x="4176" y="816"/>
                <a:ext cx="8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Line 33"/>
              <p:cNvSpPr>
                <a:spLocks noChangeShapeType="1"/>
              </p:cNvSpPr>
              <p:nvPr/>
            </p:nvSpPr>
            <p:spPr bwMode="auto">
              <a:xfrm>
                <a:off x="4176" y="1104"/>
                <a:ext cx="8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Rectangle 34"/>
              <p:cNvSpPr>
                <a:spLocks noChangeArrowheads="1"/>
              </p:cNvSpPr>
              <p:nvPr/>
            </p:nvSpPr>
            <p:spPr bwMode="auto">
              <a:xfrm>
                <a:off x="4464" y="1008"/>
                <a:ext cx="384" cy="192"/>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i="1" dirty="0" smtClean="0">
                    <a:latin typeface="Arial" charset="0"/>
                    <a:cs typeface="Arial" charset="0"/>
                  </a:rPr>
                  <a:t>r</a:t>
                </a:r>
                <a:endParaRPr lang="en-US" altLang="en-US" sz="2000" b="1" i="1" dirty="0">
                  <a:latin typeface="Arial" charset="0"/>
                  <a:cs typeface="Arial" charset="0"/>
                </a:endParaRPr>
              </a:p>
            </p:txBody>
          </p:sp>
          <p:sp>
            <p:nvSpPr>
              <p:cNvPr id="53" name="Rectangle 35"/>
              <p:cNvSpPr>
                <a:spLocks noChangeArrowheads="1"/>
              </p:cNvSpPr>
              <p:nvPr/>
            </p:nvSpPr>
            <p:spPr bwMode="auto">
              <a:xfrm>
                <a:off x="4464" y="720"/>
                <a:ext cx="384" cy="192"/>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i="1" dirty="0" smtClean="0">
                    <a:latin typeface="Arial" charset="0"/>
                    <a:cs typeface="Arial" charset="0"/>
                  </a:rPr>
                  <a:t>r</a:t>
                </a:r>
                <a:endParaRPr lang="en-US" altLang="en-US" sz="2000" b="1" i="1" dirty="0">
                  <a:latin typeface="Arial" charset="0"/>
                  <a:cs typeface="Arial" charset="0"/>
                </a:endParaRPr>
              </a:p>
            </p:txBody>
          </p:sp>
          <p:sp>
            <p:nvSpPr>
              <p:cNvPr id="54" name="Line 36"/>
              <p:cNvSpPr>
                <a:spLocks noChangeShapeType="1"/>
              </p:cNvSpPr>
              <p:nvPr/>
            </p:nvSpPr>
            <p:spPr bwMode="auto">
              <a:xfrm>
                <a:off x="3552" y="816"/>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Line 37"/>
              <p:cNvSpPr>
                <a:spLocks noChangeShapeType="1"/>
              </p:cNvSpPr>
              <p:nvPr/>
            </p:nvSpPr>
            <p:spPr bwMode="auto">
              <a:xfrm>
                <a:off x="5040" y="816"/>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Line 38"/>
              <p:cNvSpPr>
                <a:spLocks noChangeShapeType="1"/>
              </p:cNvSpPr>
              <p:nvPr/>
            </p:nvSpPr>
            <p:spPr bwMode="auto">
              <a:xfrm>
                <a:off x="5040" y="96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cxnSp>
          <p:nvCxnSpPr>
            <p:cNvPr id="57" name="Straight Connector 56"/>
            <p:cNvCxnSpPr/>
            <p:nvPr/>
          </p:nvCxnSpPr>
          <p:spPr>
            <a:xfrm>
              <a:off x="6903720" y="5334000"/>
              <a:ext cx="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667858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228600"/>
            <a:ext cx="8687973" cy="1096962"/>
          </a:xfrm>
        </p:spPr>
        <p:txBody>
          <a:bodyPr>
            <a:normAutofit/>
          </a:bodyPr>
          <a:lstStyle/>
          <a:p>
            <a:r>
              <a:rPr lang="en-US" dirty="0" smtClean="0"/>
              <a:t>Self-Healing: Dynamic Redundancy</a:t>
            </a:r>
            <a:endParaRPr lang="en-US" dirty="0"/>
          </a:p>
        </p:txBody>
      </p:sp>
      <p:sp>
        <p:nvSpPr>
          <p:cNvPr id="3" name="Content Placeholder 2"/>
          <p:cNvSpPr>
            <a:spLocks noGrp="1"/>
          </p:cNvSpPr>
          <p:nvPr>
            <p:ph idx="1"/>
          </p:nvPr>
        </p:nvSpPr>
        <p:spPr>
          <a:xfrm>
            <a:off x="344606" y="1290935"/>
            <a:ext cx="5791200" cy="5105400"/>
          </a:xfrm>
        </p:spPr>
        <p:txBody>
          <a:bodyPr>
            <a:normAutofit/>
          </a:bodyPr>
          <a:lstStyle/>
          <a:p>
            <a:r>
              <a:rPr lang="en-US" dirty="0" smtClean="0"/>
              <a:t>Voting as static redundancy</a:t>
            </a:r>
          </a:p>
          <a:p>
            <a:r>
              <a:rPr lang="en-US" dirty="0" smtClean="0"/>
              <a:t>Standby: hot or cold</a:t>
            </a:r>
          </a:p>
          <a:p>
            <a:r>
              <a:rPr lang="en-US" dirty="0" smtClean="0"/>
              <a:t>Embedded monitors/switches</a:t>
            </a:r>
          </a:p>
          <a:p>
            <a:r>
              <a:rPr lang="en-US" dirty="0" smtClean="0"/>
              <a:t>Deriving a new configuration</a:t>
            </a:r>
          </a:p>
          <a:p>
            <a:r>
              <a:rPr lang="en-US" dirty="0" smtClean="0"/>
              <a:t>Switch fault tolerance</a:t>
            </a:r>
          </a:p>
          <a:p>
            <a:pPr lvl="0"/>
            <a:endParaRPr lang="en-US" sz="2400" b="1" dirty="0">
              <a:solidFill>
                <a:srgbClr val="008000"/>
              </a:solidFill>
            </a:endParaRPr>
          </a:p>
        </p:txBody>
      </p:sp>
      <p:grpSp>
        <p:nvGrpSpPr>
          <p:cNvPr id="5" name="Group 4"/>
          <p:cNvGrpSpPr/>
          <p:nvPr/>
        </p:nvGrpSpPr>
        <p:grpSpPr>
          <a:xfrm>
            <a:off x="228599" y="6394340"/>
            <a:ext cx="8687973" cy="463660"/>
            <a:chOff x="228599" y="6394340"/>
            <a:chExt cx="8687973" cy="463660"/>
          </a:xfrm>
        </p:grpSpPr>
        <p:sp>
          <p:nvSpPr>
            <p:cNvPr id="6" name="TextBox 5"/>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7" name="TextBox 6"/>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8" name="TextBox 7"/>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17</a:t>
              </a:fld>
              <a:endParaRPr lang="en-US" sz="2400" dirty="0">
                <a:solidFill>
                  <a:schemeClr val="accent3">
                    <a:lumMod val="75000"/>
                  </a:schemeClr>
                </a:solidFill>
              </a:endParaRPr>
            </a:p>
          </p:txBody>
        </p:sp>
      </p:grpSp>
      <p:grpSp>
        <p:nvGrpSpPr>
          <p:cNvPr id="18" name="Group 42"/>
          <p:cNvGrpSpPr>
            <a:grpSpLocks/>
          </p:cNvGrpSpPr>
          <p:nvPr/>
        </p:nvGrpSpPr>
        <p:grpSpPr bwMode="auto">
          <a:xfrm>
            <a:off x="5790300" y="2962596"/>
            <a:ext cx="2940050" cy="1066800"/>
            <a:chOff x="576" y="816"/>
            <a:chExt cx="1852" cy="672"/>
          </a:xfrm>
        </p:grpSpPr>
        <p:sp>
          <p:nvSpPr>
            <p:cNvPr id="19" name="Line 43"/>
            <p:cNvSpPr>
              <a:spLocks noChangeShapeType="1"/>
            </p:cNvSpPr>
            <p:nvPr/>
          </p:nvSpPr>
          <p:spPr bwMode="auto">
            <a:xfrm>
              <a:off x="576" y="1056"/>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44"/>
            <p:cNvSpPr>
              <a:spLocks noChangeShapeType="1"/>
            </p:cNvSpPr>
            <p:nvPr/>
          </p:nvSpPr>
          <p:spPr bwMode="auto">
            <a:xfrm>
              <a:off x="768" y="912"/>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45"/>
            <p:cNvSpPr>
              <a:spLocks noChangeShapeType="1"/>
            </p:cNvSpPr>
            <p:nvPr/>
          </p:nvSpPr>
          <p:spPr bwMode="auto">
            <a:xfrm>
              <a:off x="768" y="1200"/>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Oval 46"/>
            <p:cNvSpPr>
              <a:spLocks noChangeArrowheads="1"/>
            </p:cNvSpPr>
            <p:nvPr/>
          </p:nvSpPr>
          <p:spPr bwMode="auto">
            <a:xfrm>
              <a:off x="1584" y="1056"/>
              <a:ext cx="288" cy="288"/>
            </a:xfrm>
            <a:prstGeom prst="ellipse">
              <a:avLst/>
            </a:prstGeom>
            <a:solidFill>
              <a:srgbClr val="FF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Arial" charset="0"/>
                  <a:cs typeface="Arial" charset="0"/>
                </a:rPr>
                <a:t>C</a:t>
              </a:r>
            </a:p>
          </p:txBody>
        </p:sp>
        <p:sp>
          <p:nvSpPr>
            <p:cNvPr id="23" name="Line 47"/>
            <p:cNvSpPr>
              <a:spLocks noChangeShapeType="1"/>
            </p:cNvSpPr>
            <p:nvPr/>
          </p:nvSpPr>
          <p:spPr bwMode="auto">
            <a:xfrm>
              <a:off x="768" y="912"/>
              <a:ext cx="0" cy="1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Rectangle 48"/>
            <p:cNvSpPr>
              <a:spLocks noChangeArrowheads="1"/>
            </p:cNvSpPr>
            <p:nvPr/>
          </p:nvSpPr>
          <p:spPr bwMode="auto">
            <a:xfrm>
              <a:off x="1008" y="816"/>
              <a:ext cx="384" cy="19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dirty="0">
                  <a:latin typeface="Arial" charset="0"/>
                  <a:cs typeface="Arial" charset="0"/>
                </a:rPr>
                <a:t>1</a:t>
              </a:r>
            </a:p>
          </p:txBody>
        </p:sp>
        <p:sp>
          <p:nvSpPr>
            <p:cNvPr id="25" name="Line 49"/>
            <p:cNvSpPr>
              <a:spLocks noChangeShapeType="1"/>
            </p:cNvSpPr>
            <p:nvPr/>
          </p:nvSpPr>
          <p:spPr bwMode="auto">
            <a:xfrm>
              <a:off x="768" y="1056"/>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Text Box 50"/>
            <p:cNvSpPr txBox="1">
              <a:spLocks noChangeArrowheads="1"/>
            </p:cNvSpPr>
            <p:nvPr/>
          </p:nvSpPr>
          <p:spPr bwMode="auto">
            <a:xfrm>
              <a:off x="1344" y="1296"/>
              <a:ext cx="73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latin typeface="Arial" charset="0"/>
                  <a:cs typeface="Arial" charset="0"/>
                </a:rPr>
                <a:t> Comparator</a:t>
              </a:r>
            </a:p>
          </p:txBody>
        </p:sp>
        <p:sp>
          <p:nvSpPr>
            <p:cNvPr id="27" name="Rectangle 51"/>
            <p:cNvSpPr>
              <a:spLocks noChangeArrowheads="1"/>
            </p:cNvSpPr>
            <p:nvPr/>
          </p:nvSpPr>
          <p:spPr bwMode="auto">
            <a:xfrm>
              <a:off x="1008" y="1104"/>
              <a:ext cx="384" cy="19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latin typeface="Arial" charset="0"/>
                  <a:cs typeface="Arial" charset="0"/>
                </a:rPr>
                <a:t>2</a:t>
              </a:r>
            </a:p>
          </p:txBody>
        </p:sp>
        <p:sp>
          <p:nvSpPr>
            <p:cNvPr id="28" name="Line 52"/>
            <p:cNvSpPr>
              <a:spLocks noChangeShapeType="1"/>
            </p:cNvSpPr>
            <p:nvPr/>
          </p:nvSpPr>
          <p:spPr bwMode="auto">
            <a:xfrm>
              <a:off x="1728" y="91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Text Box 53"/>
            <p:cNvSpPr txBox="1">
              <a:spLocks noChangeArrowheads="1"/>
            </p:cNvSpPr>
            <p:nvPr/>
          </p:nvSpPr>
          <p:spPr bwMode="auto">
            <a:xfrm>
              <a:off x="2064" y="1104"/>
              <a:ext cx="36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latin typeface="Arial" charset="0"/>
                  <a:cs typeface="Arial" charset="0"/>
                </a:rPr>
                <a:t>Error</a:t>
              </a:r>
            </a:p>
          </p:txBody>
        </p:sp>
        <p:sp>
          <p:nvSpPr>
            <p:cNvPr id="30" name="Line 54"/>
            <p:cNvSpPr>
              <a:spLocks noChangeShapeType="1"/>
            </p:cNvSpPr>
            <p:nvPr/>
          </p:nvSpPr>
          <p:spPr bwMode="auto">
            <a:xfrm>
              <a:off x="1392" y="912"/>
              <a:ext cx="81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Line 55"/>
            <p:cNvSpPr>
              <a:spLocks noChangeShapeType="1"/>
            </p:cNvSpPr>
            <p:nvPr/>
          </p:nvSpPr>
          <p:spPr bwMode="auto">
            <a:xfrm>
              <a:off x="1392" y="120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Line 56"/>
            <p:cNvSpPr>
              <a:spLocks noChangeShapeType="1"/>
            </p:cNvSpPr>
            <p:nvPr/>
          </p:nvSpPr>
          <p:spPr bwMode="auto">
            <a:xfrm>
              <a:off x="1872" y="1200"/>
              <a:ext cx="19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 name="Group 57"/>
          <p:cNvGrpSpPr>
            <a:grpSpLocks/>
          </p:cNvGrpSpPr>
          <p:nvPr/>
        </p:nvGrpSpPr>
        <p:grpSpPr bwMode="auto">
          <a:xfrm>
            <a:off x="838200" y="4186804"/>
            <a:ext cx="3505200" cy="2197100"/>
            <a:chOff x="2832" y="604"/>
            <a:chExt cx="2208" cy="1384"/>
          </a:xfrm>
        </p:grpSpPr>
        <p:sp>
          <p:nvSpPr>
            <p:cNvPr id="34" name="Line 58"/>
            <p:cNvSpPr>
              <a:spLocks noChangeShapeType="1"/>
            </p:cNvSpPr>
            <p:nvPr/>
          </p:nvSpPr>
          <p:spPr bwMode="auto">
            <a:xfrm>
              <a:off x="4128" y="1824"/>
              <a:ext cx="67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59"/>
            <p:cNvSpPr>
              <a:spLocks noChangeShapeType="1"/>
            </p:cNvSpPr>
            <p:nvPr/>
          </p:nvSpPr>
          <p:spPr bwMode="auto">
            <a:xfrm flipV="1">
              <a:off x="4800" y="1536"/>
              <a:ext cx="0" cy="2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Line 60"/>
            <p:cNvSpPr>
              <a:spLocks noChangeShapeType="1"/>
            </p:cNvSpPr>
            <p:nvPr/>
          </p:nvSpPr>
          <p:spPr bwMode="auto">
            <a:xfrm>
              <a:off x="4128" y="1152"/>
              <a:ext cx="24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Line 61"/>
            <p:cNvSpPr>
              <a:spLocks noChangeShapeType="1"/>
            </p:cNvSpPr>
            <p:nvPr/>
          </p:nvSpPr>
          <p:spPr bwMode="auto">
            <a:xfrm>
              <a:off x="4368" y="1152"/>
              <a:ext cx="0" cy="57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62"/>
            <p:cNvSpPr>
              <a:spLocks noChangeShapeType="1"/>
            </p:cNvSpPr>
            <p:nvPr/>
          </p:nvSpPr>
          <p:spPr bwMode="auto">
            <a:xfrm>
              <a:off x="4368" y="1728"/>
              <a:ext cx="33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Line 63"/>
            <p:cNvSpPr>
              <a:spLocks noChangeShapeType="1"/>
            </p:cNvSpPr>
            <p:nvPr/>
          </p:nvSpPr>
          <p:spPr bwMode="auto">
            <a:xfrm flipV="1">
              <a:off x="4704" y="1584"/>
              <a:ext cx="0" cy="14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64"/>
            <p:cNvSpPr>
              <a:spLocks noChangeShapeType="1"/>
            </p:cNvSpPr>
            <p:nvPr/>
          </p:nvSpPr>
          <p:spPr bwMode="auto">
            <a:xfrm>
              <a:off x="2832" y="100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65"/>
            <p:cNvSpPr>
              <a:spLocks noChangeShapeType="1"/>
            </p:cNvSpPr>
            <p:nvPr/>
          </p:nvSpPr>
          <p:spPr bwMode="auto">
            <a:xfrm>
              <a:off x="3024" y="864"/>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Line 66"/>
            <p:cNvSpPr>
              <a:spLocks noChangeShapeType="1"/>
            </p:cNvSpPr>
            <p:nvPr/>
          </p:nvSpPr>
          <p:spPr bwMode="auto">
            <a:xfrm>
              <a:off x="3024" y="1152"/>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Oval 67"/>
            <p:cNvSpPr>
              <a:spLocks noChangeArrowheads="1"/>
            </p:cNvSpPr>
            <p:nvPr/>
          </p:nvSpPr>
          <p:spPr bwMode="auto">
            <a:xfrm>
              <a:off x="3840" y="1008"/>
              <a:ext cx="288" cy="288"/>
            </a:xfrm>
            <a:prstGeom prst="ellipse">
              <a:avLst/>
            </a:prstGeom>
            <a:solidFill>
              <a:srgbClr val="FF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Arial" charset="0"/>
                  <a:cs typeface="Arial" charset="0"/>
                </a:rPr>
                <a:t>C</a:t>
              </a:r>
            </a:p>
          </p:txBody>
        </p:sp>
        <p:sp>
          <p:nvSpPr>
            <p:cNvPr id="44" name="Line 68"/>
            <p:cNvSpPr>
              <a:spLocks noChangeShapeType="1"/>
            </p:cNvSpPr>
            <p:nvPr/>
          </p:nvSpPr>
          <p:spPr bwMode="auto">
            <a:xfrm>
              <a:off x="3024" y="864"/>
              <a:ext cx="0" cy="1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Rectangle 69"/>
            <p:cNvSpPr>
              <a:spLocks noChangeArrowheads="1"/>
            </p:cNvSpPr>
            <p:nvPr/>
          </p:nvSpPr>
          <p:spPr bwMode="auto">
            <a:xfrm>
              <a:off x="3264" y="768"/>
              <a:ext cx="384" cy="19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latin typeface="Arial" charset="0"/>
                  <a:cs typeface="Arial" charset="0"/>
                </a:rPr>
                <a:t>1</a:t>
              </a:r>
            </a:p>
          </p:txBody>
        </p:sp>
        <p:sp>
          <p:nvSpPr>
            <p:cNvPr id="46" name="Line 70"/>
            <p:cNvSpPr>
              <a:spLocks noChangeShapeType="1"/>
            </p:cNvSpPr>
            <p:nvPr/>
          </p:nvSpPr>
          <p:spPr bwMode="auto">
            <a:xfrm>
              <a:off x="3024" y="10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Text Box 71"/>
            <p:cNvSpPr txBox="1">
              <a:spLocks noChangeArrowheads="1"/>
            </p:cNvSpPr>
            <p:nvPr/>
          </p:nvSpPr>
          <p:spPr bwMode="auto">
            <a:xfrm>
              <a:off x="3600" y="1296"/>
              <a:ext cx="7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latin typeface="Arial" charset="0"/>
                  <a:cs typeface="Arial" charset="0"/>
                </a:rPr>
                <a:t> Comparators</a:t>
              </a:r>
            </a:p>
          </p:txBody>
        </p:sp>
        <p:sp>
          <p:nvSpPr>
            <p:cNvPr id="48" name="Rectangle 72"/>
            <p:cNvSpPr>
              <a:spLocks noChangeArrowheads="1"/>
            </p:cNvSpPr>
            <p:nvPr/>
          </p:nvSpPr>
          <p:spPr bwMode="auto">
            <a:xfrm>
              <a:off x="3264" y="1056"/>
              <a:ext cx="384" cy="19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latin typeface="Arial" charset="0"/>
                  <a:cs typeface="Arial" charset="0"/>
                </a:rPr>
                <a:t>2</a:t>
              </a:r>
            </a:p>
          </p:txBody>
        </p:sp>
        <p:sp>
          <p:nvSpPr>
            <p:cNvPr id="49" name="Line 73"/>
            <p:cNvSpPr>
              <a:spLocks noChangeShapeType="1"/>
            </p:cNvSpPr>
            <p:nvPr/>
          </p:nvSpPr>
          <p:spPr bwMode="auto">
            <a:xfrm>
              <a:off x="3984" y="86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Text Box 74"/>
            <p:cNvSpPr txBox="1">
              <a:spLocks noChangeArrowheads="1"/>
            </p:cNvSpPr>
            <p:nvPr/>
          </p:nvSpPr>
          <p:spPr bwMode="auto">
            <a:xfrm>
              <a:off x="4272" y="990"/>
              <a:ext cx="36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latin typeface="Arial" charset="0"/>
                  <a:cs typeface="Arial" charset="0"/>
                </a:rPr>
                <a:t>Error</a:t>
              </a:r>
            </a:p>
          </p:txBody>
        </p:sp>
        <p:sp>
          <p:nvSpPr>
            <p:cNvPr id="51" name="Line 75"/>
            <p:cNvSpPr>
              <a:spLocks noChangeShapeType="1"/>
            </p:cNvSpPr>
            <p:nvPr/>
          </p:nvSpPr>
          <p:spPr bwMode="auto">
            <a:xfrm>
              <a:off x="3648" y="864"/>
              <a:ext cx="10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Line 76"/>
            <p:cNvSpPr>
              <a:spLocks noChangeShapeType="1"/>
            </p:cNvSpPr>
            <p:nvPr/>
          </p:nvSpPr>
          <p:spPr bwMode="auto">
            <a:xfrm>
              <a:off x="3648"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Line 77"/>
            <p:cNvSpPr>
              <a:spLocks noChangeShapeType="1"/>
            </p:cNvSpPr>
            <p:nvPr/>
          </p:nvSpPr>
          <p:spPr bwMode="auto">
            <a:xfrm>
              <a:off x="4848" y="1200"/>
              <a:ext cx="1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Line 78"/>
            <p:cNvSpPr>
              <a:spLocks noChangeShapeType="1"/>
            </p:cNvSpPr>
            <p:nvPr/>
          </p:nvSpPr>
          <p:spPr bwMode="auto">
            <a:xfrm>
              <a:off x="2832" y="168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Line 79"/>
            <p:cNvSpPr>
              <a:spLocks noChangeShapeType="1"/>
            </p:cNvSpPr>
            <p:nvPr/>
          </p:nvSpPr>
          <p:spPr bwMode="auto">
            <a:xfrm>
              <a:off x="3024" y="153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Line 80"/>
            <p:cNvSpPr>
              <a:spLocks noChangeShapeType="1"/>
            </p:cNvSpPr>
            <p:nvPr/>
          </p:nvSpPr>
          <p:spPr bwMode="auto">
            <a:xfrm>
              <a:off x="3024" y="1824"/>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 name="Oval 81"/>
            <p:cNvSpPr>
              <a:spLocks noChangeArrowheads="1"/>
            </p:cNvSpPr>
            <p:nvPr/>
          </p:nvSpPr>
          <p:spPr bwMode="auto">
            <a:xfrm>
              <a:off x="3840" y="1680"/>
              <a:ext cx="288" cy="288"/>
            </a:xfrm>
            <a:prstGeom prst="ellipse">
              <a:avLst/>
            </a:prstGeom>
            <a:solidFill>
              <a:srgbClr val="FF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Arial" charset="0"/>
                  <a:cs typeface="Arial" charset="0"/>
                </a:rPr>
                <a:t>C</a:t>
              </a:r>
            </a:p>
          </p:txBody>
        </p:sp>
        <p:sp>
          <p:nvSpPr>
            <p:cNvPr id="58" name="Line 82"/>
            <p:cNvSpPr>
              <a:spLocks noChangeShapeType="1"/>
            </p:cNvSpPr>
            <p:nvPr/>
          </p:nvSpPr>
          <p:spPr bwMode="auto">
            <a:xfrm>
              <a:off x="3024" y="1536"/>
              <a:ext cx="0" cy="1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Rectangle 83"/>
            <p:cNvSpPr>
              <a:spLocks noChangeArrowheads="1"/>
            </p:cNvSpPr>
            <p:nvPr/>
          </p:nvSpPr>
          <p:spPr bwMode="auto">
            <a:xfrm>
              <a:off x="3264" y="1440"/>
              <a:ext cx="384" cy="19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latin typeface="Arial" charset="0"/>
                  <a:cs typeface="Arial" charset="0"/>
                </a:rPr>
                <a:t>1</a:t>
              </a:r>
              <a:r>
                <a:rPr lang="en-US" altLang="en-US" sz="2000" b="1">
                  <a:latin typeface="Arial" charset="0"/>
                  <a:cs typeface="Arial" charset="0"/>
                  <a:sym typeface="Symbol" pitchFamily="18" charset="2"/>
                </a:rPr>
                <a:t></a:t>
              </a:r>
            </a:p>
          </p:txBody>
        </p:sp>
        <p:sp>
          <p:nvSpPr>
            <p:cNvPr id="60" name="Line 84"/>
            <p:cNvSpPr>
              <a:spLocks noChangeShapeType="1"/>
            </p:cNvSpPr>
            <p:nvPr/>
          </p:nvSpPr>
          <p:spPr bwMode="auto">
            <a:xfrm>
              <a:off x="3024" y="168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 name="Rectangle 85"/>
            <p:cNvSpPr>
              <a:spLocks noChangeArrowheads="1"/>
            </p:cNvSpPr>
            <p:nvPr/>
          </p:nvSpPr>
          <p:spPr bwMode="auto">
            <a:xfrm>
              <a:off x="3264" y="1728"/>
              <a:ext cx="384" cy="19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latin typeface="Arial" charset="0"/>
                  <a:cs typeface="Arial" charset="0"/>
                </a:rPr>
                <a:t>2</a:t>
              </a:r>
              <a:r>
                <a:rPr lang="en-US" altLang="en-US" sz="2000" b="1">
                  <a:latin typeface="Arial" charset="0"/>
                  <a:cs typeface="Arial" charset="0"/>
                  <a:sym typeface="Symbol" pitchFamily="18" charset="2"/>
                </a:rPr>
                <a:t></a:t>
              </a:r>
            </a:p>
          </p:txBody>
        </p:sp>
        <p:sp>
          <p:nvSpPr>
            <p:cNvPr id="62" name="Line 86"/>
            <p:cNvSpPr>
              <a:spLocks noChangeShapeType="1"/>
            </p:cNvSpPr>
            <p:nvPr/>
          </p:nvSpPr>
          <p:spPr bwMode="auto">
            <a:xfrm>
              <a:off x="3984" y="1536"/>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Text Box 87"/>
            <p:cNvSpPr txBox="1">
              <a:spLocks noChangeArrowheads="1"/>
            </p:cNvSpPr>
            <p:nvPr/>
          </p:nvSpPr>
          <p:spPr bwMode="auto">
            <a:xfrm>
              <a:off x="4272" y="1796"/>
              <a:ext cx="36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latin typeface="Arial" charset="0"/>
                  <a:cs typeface="Arial" charset="0"/>
                </a:rPr>
                <a:t>Error</a:t>
              </a:r>
            </a:p>
          </p:txBody>
        </p:sp>
        <p:sp>
          <p:nvSpPr>
            <p:cNvPr id="64" name="Line 88"/>
            <p:cNvSpPr>
              <a:spLocks noChangeShapeType="1"/>
            </p:cNvSpPr>
            <p:nvPr/>
          </p:nvSpPr>
          <p:spPr bwMode="auto">
            <a:xfrm>
              <a:off x="3648" y="1536"/>
              <a:ext cx="10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 name="Line 89"/>
            <p:cNvSpPr>
              <a:spLocks noChangeShapeType="1"/>
            </p:cNvSpPr>
            <p:nvPr/>
          </p:nvSpPr>
          <p:spPr bwMode="auto">
            <a:xfrm>
              <a:off x="3648" y="182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 name="AutoShape 90"/>
            <p:cNvSpPr>
              <a:spLocks noChangeArrowheads="1"/>
            </p:cNvSpPr>
            <p:nvPr/>
          </p:nvSpPr>
          <p:spPr bwMode="auto">
            <a:xfrm rot="-5400000">
              <a:off x="4321" y="1103"/>
              <a:ext cx="864" cy="193"/>
            </a:xfrm>
            <a:custGeom>
              <a:avLst/>
              <a:gdLst>
                <a:gd name="G0" fmla="+- 2880 0 0"/>
                <a:gd name="G1" fmla="+- 21600 0 2880"/>
                <a:gd name="G2" fmla="*/ 2880 1 2"/>
                <a:gd name="G3" fmla="+- 21600 0 G2"/>
                <a:gd name="G4" fmla="+/ 2880 21600 2"/>
                <a:gd name="G5" fmla="+/ G1 0 2"/>
                <a:gd name="G6" fmla="*/ 21600 21600 2880"/>
                <a:gd name="G7" fmla="*/ G6 1 2"/>
                <a:gd name="G8" fmla="+- 21600 0 G7"/>
                <a:gd name="G9" fmla="*/ 21600 1 2"/>
                <a:gd name="G10" fmla="+- 2880 0 G9"/>
                <a:gd name="G11" fmla="?: G10 G8 0"/>
                <a:gd name="G12" fmla="?: G10 G7 21600"/>
                <a:gd name="T0" fmla="*/ 20160 w 21600"/>
                <a:gd name="T1" fmla="*/ 10800 h 21600"/>
                <a:gd name="T2" fmla="*/ 10800 w 21600"/>
                <a:gd name="T3" fmla="*/ 21600 h 21600"/>
                <a:gd name="T4" fmla="*/ 1440 w 21600"/>
                <a:gd name="T5" fmla="*/ 10800 h 21600"/>
                <a:gd name="T6" fmla="*/ 10800 w 21600"/>
                <a:gd name="T7" fmla="*/ 0 h 21600"/>
                <a:gd name="T8" fmla="*/ 3240 w 21600"/>
                <a:gd name="T9" fmla="*/ 3240 h 21600"/>
                <a:gd name="T10" fmla="*/ 18360 w 21600"/>
                <a:gd name="T11" fmla="*/ 18360 h 21600"/>
              </a:gdLst>
              <a:ahLst/>
              <a:cxnLst>
                <a:cxn ang="0">
                  <a:pos x="T0" y="T1"/>
                </a:cxn>
                <a:cxn ang="0">
                  <a:pos x="T2" y="T3"/>
                </a:cxn>
                <a:cxn ang="0">
                  <a:pos x="T4" y="T5"/>
                </a:cxn>
                <a:cxn ang="0">
                  <a:pos x="T6" y="T7"/>
                </a:cxn>
              </a:cxnLst>
              <a:rect l="T8" t="T9" r="T10" b="T11"/>
              <a:pathLst>
                <a:path w="21600" h="21600">
                  <a:moveTo>
                    <a:pt x="0" y="0"/>
                  </a:moveTo>
                  <a:lnTo>
                    <a:pt x="2880" y="21600"/>
                  </a:lnTo>
                  <a:lnTo>
                    <a:pt x="18720" y="21600"/>
                  </a:lnTo>
                  <a:lnTo>
                    <a:pt x="21600" y="0"/>
                  </a:lnTo>
                  <a:close/>
                </a:path>
              </a:pathLst>
            </a:cu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lang="en-US" altLang="en-US" b="1"/>
            </a:p>
          </p:txBody>
        </p:sp>
        <p:sp>
          <p:nvSpPr>
            <p:cNvPr id="67" name="Oval 91"/>
            <p:cNvSpPr>
              <a:spLocks noChangeArrowheads="1"/>
            </p:cNvSpPr>
            <p:nvPr/>
          </p:nvSpPr>
          <p:spPr bwMode="auto">
            <a:xfrm>
              <a:off x="4608" y="1056"/>
              <a:ext cx="288" cy="288"/>
            </a:xfrm>
            <a:prstGeom prst="ellipse">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Arial" charset="0"/>
                  <a:cs typeface="Arial" charset="0"/>
                </a:rPr>
                <a:t>S</a:t>
              </a:r>
            </a:p>
          </p:txBody>
        </p:sp>
        <p:sp>
          <p:nvSpPr>
            <p:cNvPr id="68" name="Text Box 92"/>
            <p:cNvSpPr txBox="1">
              <a:spLocks noChangeArrowheads="1"/>
            </p:cNvSpPr>
            <p:nvPr/>
          </p:nvSpPr>
          <p:spPr bwMode="auto">
            <a:xfrm>
              <a:off x="4512" y="604"/>
              <a:ext cx="44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latin typeface="Arial" charset="0"/>
                  <a:cs typeface="Arial" charset="0"/>
                </a:rPr>
                <a:t>Switch</a:t>
              </a:r>
            </a:p>
          </p:txBody>
        </p:sp>
      </p:grpSp>
      <p:grpSp>
        <p:nvGrpSpPr>
          <p:cNvPr id="69" name="Group 5"/>
          <p:cNvGrpSpPr>
            <a:grpSpLocks/>
          </p:cNvGrpSpPr>
          <p:nvPr/>
        </p:nvGrpSpPr>
        <p:grpSpPr bwMode="auto">
          <a:xfrm>
            <a:off x="5060950" y="4409069"/>
            <a:ext cx="3632200" cy="1905000"/>
            <a:chOff x="2976" y="2448"/>
            <a:chExt cx="2288" cy="1200"/>
          </a:xfrm>
        </p:grpSpPr>
        <p:grpSp>
          <p:nvGrpSpPr>
            <p:cNvPr id="70" name="Group 6"/>
            <p:cNvGrpSpPr>
              <a:grpSpLocks/>
            </p:cNvGrpSpPr>
            <p:nvPr/>
          </p:nvGrpSpPr>
          <p:grpSpPr bwMode="auto">
            <a:xfrm>
              <a:off x="2976" y="2496"/>
              <a:ext cx="2208" cy="1056"/>
              <a:chOff x="2976" y="2496"/>
              <a:chExt cx="2208" cy="1056"/>
            </a:xfrm>
          </p:grpSpPr>
          <p:sp>
            <p:nvSpPr>
              <p:cNvPr id="76" name="Line 7"/>
              <p:cNvSpPr>
                <a:spLocks noChangeShapeType="1"/>
              </p:cNvSpPr>
              <p:nvPr/>
            </p:nvSpPr>
            <p:spPr bwMode="auto">
              <a:xfrm>
                <a:off x="4272" y="3024"/>
                <a:ext cx="91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 name="Line 8"/>
              <p:cNvSpPr>
                <a:spLocks noChangeShapeType="1"/>
              </p:cNvSpPr>
              <p:nvPr/>
            </p:nvSpPr>
            <p:spPr bwMode="auto">
              <a:xfrm>
                <a:off x="3312" y="2592"/>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Line 9"/>
              <p:cNvSpPr>
                <a:spLocks noChangeShapeType="1"/>
              </p:cNvSpPr>
              <p:nvPr/>
            </p:nvSpPr>
            <p:spPr bwMode="auto">
              <a:xfrm>
                <a:off x="3312" y="3168"/>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 name="Oval 10"/>
              <p:cNvSpPr>
                <a:spLocks noChangeArrowheads="1"/>
              </p:cNvSpPr>
              <p:nvPr/>
            </p:nvSpPr>
            <p:spPr bwMode="auto">
              <a:xfrm>
                <a:off x="4464" y="2880"/>
                <a:ext cx="288" cy="288"/>
              </a:xfrm>
              <a:prstGeom prst="ellipse">
                <a:avLst/>
              </a:prstGeom>
              <a:solidFill>
                <a:srgbClr val="FF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Arial" charset="0"/>
                    <a:cs typeface="Arial" charset="0"/>
                  </a:rPr>
                  <a:t>V</a:t>
                </a:r>
              </a:p>
            </p:txBody>
          </p:sp>
          <p:sp>
            <p:nvSpPr>
              <p:cNvPr id="80" name="Line 11"/>
              <p:cNvSpPr>
                <a:spLocks noChangeShapeType="1"/>
              </p:cNvSpPr>
              <p:nvPr/>
            </p:nvSpPr>
            <p:spPr bwMode="auto">
              <a:xfrm>
                <a:off x="3312" y="2592"/>
                <a:ext cx="0" cy="8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 name="Rectangle 12"/>
              <p:cNvSpPr>
                <a:spLocks noChangeArrowheads="1"/>
              </p:cNvSpPr>
              <p:nvPr/>
            </p:nvSpPr>
            <p:spPr bwMode="auto">
              <a:xfrm>
                <a:off x="4080" y="2496"/>
                <a:ext cx="192" cy="1056"/>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dirty="0">
                    <a:latin typeface="Arial" charset="0"/>
                    <a:cs typeface="Arial" charset="0"/>
                  </a:rPr>
                  <a:t>S</a:t>
                </a:r>
              </a:p>
            </p:txBody>
          </p:sp>
          <p:sp>
            <p:nvSpPr>
              <p:cNvPr id="82" name="Line 13"/>
              <p:cNvSpPr>
                <a:spLocks noChangeShapeType="1"/>
              </p:cNvSpPr>
              <p:nvPr/>
            </p:nvSpPr>
            <p:spPr bwMode="auto">
              <a:xfrm>
                <a:off x="4272" y="2736"/>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 name="Line 14"/>
              <p:cNvSpPr>
                <a:spLocks noChangeShapeType="1"/>
              </p:cNvSpPr>
              <p:nvPr/>
            </p:nvSpPr>
            <p:spPr bwMode="auto">
              <a:xfrm>
                <a:off x="4368" y="2736"/>
                <a:ext cx="144"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 name="Line 15"/>
              <p:cNvSpPr>
                <a:spLocks noChangeShapeType="1"/>
              </p:cNvSpPr>
              <p:nvPr/>
            </p:nvSpPr>
            <p:spPr bwMode="auto">
              <a:xfrm>
                <a:off x="4272" y="3312"/>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 name="Line 16"/>
              <p:cNvSpPr>
                <a:spLocks noChangeShapeType="1"/>
              </p:cNvSpPr>
              <p:nvPr/>
            </p:nvSpPr>
            <p:spPr bwMode="auto">
              <a:xfrm flipV="1">
                <a:off x="4368" y="3120"/>
                <a:ext cx="144"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 name="Line 17"/>
              <p:cNvSpPr>
                <a:spLocks noChangeShapeType="1"/>
              </p:cNvSpPr>
              <p:nvPr/>
            </p:nvSpPr>
            <p:spPr bwMode="auto">
              <a:xfrm>
                <a:off x="3312" y="2880"/>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 name="Line 18"/>
              <p:cNvSpPr>
                <a:spLocks noChangeShapeType="1"/>
              </p:cNvSpPr>
              <p:nvPr/>
            </p:nvSpPr>
            <p:spPr bwMode="auto">
              <a:xfrm>
                <a:off x="3312" y="3456"/>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 name="Line 19"/>
              <p:cNvSpPr>
                <a:spLocks noChangeShapeType="1"/>
              </p:cNvSpPr>
              <p:nvPr/>
            </p:nvSpPr>
            <p:spPr bwMode="auto">
              <a:xfrm>
                <a:off x="2976" y="3024"/>
                <a:ext cx="3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 name="Rectangle 20"/>
              <p:cNvSpPr>
                <a:spLocks noChangeArrowheads="1"/>
              </p:cNvSpPr>
              <p:nvPr/>
            </p:nvSpPr>
            <p:spPr bwMode="auto">
              <a:xfrm>
                <a:off x="3552" y="2784"/>
                <a:ext cx="384" cy="19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latin typeface="Arial" charset="0"/>
                    <a:cs typeface="Arial" charset="0"/>
                  </a:rPr>
                  <a:t>2</a:t>
                </a:r>
              </a:p>
            </p:txBody>
          </p:sp>
          <p:sp>
            <p:nvSpPr>
              <p:cNvPr id="90" name="Rectangle 21"/>
              <p:cNvSpPr>
                <a:spLocks noChangeArrowheads="1"/>
              </p:cNvSpPr>
              <p:nvPr/>
            </p:nvSpPr>
            <p:spPr bwMode="auto">
              <a:xfrm>
                <a:off x="3552" y="3072"/>
                <a:ext cx="384" cy="19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latin typeface="Arial" charset="0"/>
                    <a:cs typeface="Arial" charset="0"/>
                  </a:rPr>
                  <a:t>3</a:t>
                </a:r>
              </a:p>
            </p:txBody>
          </p:sp>
          <p:sp>
            <p:nvSpPr>
              <p:cNvPr id="91" name="Rectangle 22"/>
              <p:cNvSpPr>
                <a:spLocks noChangeArrowheads="1"/>
              </p:cNvSpPr>
              <p:nvPr/>
            </p:nvSpPr>
            <p:spPr bwMode="auto">
              <a:xfrm>
                <a:off x="3552" y="2496"/>
                <a:ext cx="384" cy="19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latin typeface="Arial" charset="0"/>
                    <a:cs typeface="Arial" charset="0"/>
                  </a:rPr>
                  <a:t>1</a:t>
                </a:r>
              </a:p>
            </p:txBody>
          </p:sp>
          <p:sp>
            <p:nvSpPr>
              <p:cNvPr id="92" name="Rectangle 23"/>
              <p:cNvSpPr>
                <a:spLocks noChangeArrowheads="1"/>
              </p:cNvSpPr>
              <p:nvPr/>
            </p:nvSpPr>
            <p:spPr bwMode="auto">
              <a:xfrm>
                <a:off x="3552" y="3360"/>
                <a:ext cx="384" cy="19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latin typeface="Arial" charset="0"/>
                    <a:cs typeface="Arial" charset="0"/>
                  </a:rPr>
                  <a:t>4</a:t>
                </a:r>
              </a:p>
            </p:txBody>
          </p:sp>
        </p:grpSp>
        <p:sp>
          <p:nvSpPr>
            <p:cNvPr id="71" name="Line 24"/>
            <p:cNvSpPr>
              <a:spLocks noChangeShapeType="1"/>
            </p:cNvSpPr>
            <p:nvPr/>
          </p:nvSpPr>
          <p:spPr bwMode="auto">
            <a:xfrm flipV="1">
              <a:off x="4176" y="2448"/>
              <a:ext cx="0" cy="4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 name="Line 25"/>
            <p:cNvSpPr>
              <a:spLocks noChangeShapeType="1"/>
            </p:cNvSpPr>
            <p:nvPr/>
          </p:nvSpPr>
          <p:spPr bwMode="auto">
            <a:xfrm>
              <a:off x="4176" y="2448"/>
              <a:ext cx="67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Line 26"/>
            <p:cNvSpPr>
              <a:spLocks noChangeShapeType="1"/>
            </p:cNvSpPr>
            <p:nvPr/>
          </p:nvSpPr>
          <p:spPr bwMode="auto">
            <a:xfrm>
              <a:off x="4848" y="2448"/>
              <a:ext cx="0" cy="57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 name="Text Box 27"/>
            <p:cNvSpPr txBox="1">
              <a:spLocks noChangeArrowheads="1"/>
            </p:cNvSpPr>
            <p:nvPr/>
          </p:nvSpPr>
          <p:spPr bwMode="auto">
            <a:xfrm>
              <a:off x="4272" y="3360"/>
              <a:ext cx="9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latin typeface="Arial" charset="0"/>
                  <a:cs typeface="Arial" charset="0"/>
                </a:rPr>
                <a:t>Switch-voting unit</a:t>
              </a:r>
            </a:p>
          </p:txBody>
        </p:sp>
        <p:sp>
          <p:nvSpPr>
            <p:cNvPr id="75" name="Text Box 28"/>
            <p:cNvSpPr txBox="1">
              <a:spLocks noChangeArrowheads="1"/>
            </p:cNvSpPr>
            <p:nvPr/>
          </p:nvSpPr>
          <p:spPr bwMode="auto">
            <a:xfrm>
              <a:off x="3120" y="3456"/>
              <a:ext cx="44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latin typeface="Arial" charset="0"/>
                  <a:cs typeface="Arial" charset="0"/>
                </a:rPr>
                <a:t> Spare</a:t>
              </a:r>
            </a:p>
          </p:txBody>
        </p:sp>
      </p:grpSp>
      <p:grpSp>
        <p:nvGrpSpPr>
          <p:cNvPr id="93" name="Group 4"/>
          <p:cNvGrpSpPr>
            <a:grpSpLocks/>
          </p:cNvGrpSpPr>
          <p:nvPr/>
        </p:nvGrpSpPr>
        <p:grpSpPr bwMode="auto">
          <a:xfrm>
            <a:off x="5557836" y="1417093"/>
            <a:ext cx="3357563" cy="1219200"/>
            <a:chOff x="3504" y="1632"/>
            <a:chExt cx="2115" cy="768"/>
          </a:xfrm>
        </p:grpSpPr>
        <p:grpSp>
          <p:nvGrpSpPr>
            <p:cNvPr id="94" name="Group 5"/>
            <p:cNvGrpSpPr>
              <a:grpSpLocks/>
            </p:cNvGrpSpPr>
            <p:nvPr/>
          </p:nvGrpSpPr>
          <p:grpSpPr bwMode="auto">
            <a:xfrm>
              <a:off x="3504" y="1632"/>
              <a:ext cx="1920" cy="768"/>
              <a:chOff x="3456" y="1728"/>
              <a:chExt cx="1920" cy="768"/>
            </a:xfrm>
          </p:grpSpPr>
          <p:sp>
            <p:nvSpPr>
              <p:cNvPr id="96" name="Line 6"/>
              <p:cNvSpPr>
                <a:spLocks noChangeShapeType="1"/>
              </p:cNvSpPr>
              <p:nvPr/>
            </p:nvSpPr>
            <p:spPr bwMode="auto">
              <a:xfrm>
                <a:off x="3456" y="2112"/>
                <a:ext cx="192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 name="Line 7"/>
              <p:cNvSpPr>
                <a:spLocks noChangeShapeType="1"/>
              </p:cNvSpPr>
              <p:nvPr/>
            </p:nvSpPr>
            <p:spPr bwMode="auto">
              <a:xfrm>
                <a:off x="3792" y="1824"/>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 name="Line 8"/>
              <p:cNvSpPr>
                <a:spLocks noChangeShapeType="1"/>
              </p:cNvSpPr>
              <p:nvPr/>
            </p:nvSpPr>
            <p:spPr bwMode="auto">
              <a:xfrm>
                <a:off x="4560" y="1824"/>
                <a:ext cx="336"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 name="Line 9"/>
              <p:cNvSpPr>
                <a:spLocks noChangeShapeType="1"/>
              </p:cNvSpPr>
              <p:nvPr/>
            </p:nvSpPr>
            <p:spPr bwMode="auto">
              <a:xfrm>
                <a:off x="3792" y="2400"/>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 name="Line 10"/>
              <p:cNvSpPr>
                <a:spLocks noChangeShapeType="1"/>
              </p:cNvSpPr>
              <p:nvPr/>
            </p:nvSpPr>
            <p:spPr bwMode="auto">
              <a:xfrm flipH="1">
                <a:off x="4560" y="2112"/>
                <a:ext cx="336"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 name="Oval 11"/>
              <p:cNvSpPr>
                <a:spLocks noChangeArrowheads="1"/>
              </p:cNvSpPr>
              <p:nvPr/>
            </p:nvSpPr>
            <p:spPr bwMode="auto">
              <a:xfrm>
                <a:off x="4752" y="1968"/>
                <a:ext cx="288" cy="288"/>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Arial" charset="0"/>
                    <a:cs typeface="Arial" charset="0"/>
                  </a:rPr>
                  <a:t>V</a:t>
                </a:r>
              </a:p>
            </p:txBody>
          </p:sp>
          <p:sp>
            <p:nvSpPr>
              <p:cNvPr id="102" name="Line 12"/>
              <p:cNvSpPr>
                <a:spLocks noChangeShapeType="1"/>
              </p:cNvSpPr>
              <p:nvPr/>
            </p:nvSpPr>
            <p:spPr bwMode="auto">
              <a:xfrm>
                <a:off x="3792" y="1824"/>
                <a:ext cx="0"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 name="Rectangle 13"/>
              <p:cNvSpPr>
                <a:spLocks noChangeArrowheads="1"/>
              </p:cNvSpPr>
              <p:nvPr/>
            </p:nvSpPr>
            <p:spPr bwMode="auto">
              <a:xfrm>
                <a:off x="4032" y="2016"/>
                <a:ext cx="384" cy="19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latin typeface="Arial" charset="0"/>
                    <a:cs typeface="Arial" charset="0"/>
                  </a:rPr>
                  <a:t>2</a:t>
                </a:r>
              </a:p>
            </p:txBody>
          </p:sp>
          <p:sp>
            <p:nvSpPr>
              <p:cNvPr id="104" name="Rectangle 14"/>
              <p:cNvSpPr>
                <a:spLocks noChangeArrowheads="1"/>
              </p:cNvSpPr>
              <p:nvPr/>
            </p:nvSpPr>
            <p:spPr bwMode="auto">
              <a:xfrm>
                <a:off x="4032" y="2304"/>
                <a:ext cx="384" cy="19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latin typeface="Arial" charset="0"/>
                    <a:cs typeface="Arial" charset="0"/>
                  </a:rPr>
                  <a:t>3</a:t>
                </a:r>
              </a:p>
            </p:txBody>
          </p:sp>
          <p:sp>
            <p:nvSpPr>
              <p:cNvPr id="105" name="Rectangle 15"/>
              <p:cNvSpPr>
                <a:spLocks noChangeArrowheads="1"/>
              </p:cNvSpPr>
              <p:nvPr/>
            </p:nvSpPr>
            <p:spPr bwMode="auto">
              <a:xfrm>
                <a:off x="4032" y="1728"/>
                <a:ext cx="384" cy="19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latin typeface="Arial" charset="0"/>
                    <a:cs typeface="Arial" charset="0"/>
                  </a:rPr>
                  <a:t>1</a:t>
                </a:r>
              </a:p>
            </p:txBody>
          </p:sp>
        </p:grpSp>
        <p:sp>
          <p:nvSpPr>
            <p:cNvPr id="95" name="Text Box 16"/>
            <p:cNvSpPr txBox="1">
              <a:spLocks noChangeArrowheads="1"/>
            </p:cNvSpPr>
            <p:nvPr/>
          </p:nvSpPr>
          <p:spPr bwMode="auto">
            <a:xfrm>
              <a:off x="4944" y="1728"/>
              <a:ext cx="67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latin typeface="Arial" charset="0"/>
                  <a:cs typeface="Arial" charset="0"/>
                </a:rPr>
                <a:t> Voting unit</a:t>
              </a:r>
            </a:p>
          </p:txBody>
        </p:sp>
      </p:grpSp>
    </p:spTree>
    <p:extLst>
      <p:ext uri="{BB962C8B-B14F-4D97-AF65-F5344CB8AC3E}">
        <p14:creationId xmlns:p14="http://schemas.microsoft.com/office/powerpoint/2010/main" val="14333664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228600"/>
            <a:ext cx="8687973" cy="1096962"/>
          </a:xfrm>
        </p:spPr>
        <p:txBody>
          <a:bodyPr>
            <a:normAutofit/>
          </a:bodyPr>
          <a:lstStyle/>
          <a:p>
            <a:r>
              <a:rPr lang="en-US" dirty="0" smtClean="0"/>
              <a:t>Example 3: N-Modular </a:t>
            </a:r>
            <a:r>
              <a:rPr lang="en-US" dirty="0" err="1" smtClean="0"/>
              <a:t>Reduncancy</a:t>
            </a:r>
            <a:endParaRPr lang="en-US" dirty="0"/>
          </a:p>
        </p:txBody>
      </p:sp>
      <p:grpSp>
        <p:nvGrpSpPr>
          <p:cNvPr id="5" name="Group 4"/>
          <p:cNvGrpSpPr/>
          <p:nvPr/>
        </p:nvGrpSpPr>
        <p:grpSpPr>
          <a:xfrm>
            <a:off x="228599" y="6394340"/>
            <a:ext cx="8687973" cy="463660"/>
            <a:chOff x="228599" y="6394340"/>
            <a:chExt cx="8687973" cy="463660"/>
          </a:xfrm>
        </p:grpSpPr>
        <p:sp>
          <p:nvSpPr>
            <p:cNvPr id="6" name="TextBox 5"/>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7" name="TextBox 6"/>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8" name="TextBox 7"/>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18</a:t>
              </a:fld>
              <a:endParaRPr lang="en-US" sz="2400" dirty="0">
                <a:solidFill>
                  <a:schemeClr val="accent3">
                    <a:lumMod val="75000"/>
                  </a:schemeClr>
                </a:solidFill>
              </a:endParaRPr>
            </a:p>
          </p:txBody>
        </p:sp>
      </p:grpSp>
      <p:sp>
        <p:nvSpPr>
          <p:cNvPr id="13" name="Text Box 4"/>
          <p:cNvSpPr txBox="1">
            <a:spLocks noChangeArrowheads="1"/>
          </p:cNvSpPr>
          <p:nvPr/>
        </p:nvSpPr>
        <p:spPr bwMode="auto">
          <a:xfrm>
            <a:off x="419100" y="1832165"/>
            <a:ext cx="4495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en-US" sz="2000">
                <a:latin typeface="Arial" charset="0"/>
                <a:cs typeface="Times New Roman" pitchFamily="18" charset="0"/>
              </a:rPr>
              <a:t>Condition on the module reliability:</a:t>
            </a:r>
          </a:p>
          <a:p>
            <a:pPr>
              <a:lnSpc>
                <a:spcPct val="120000"/>
              </a:lnSpc>
            </a:pPr>
            <a:r>
              <a:rPr lang="en-US" altLang="en-US" sz="2000" i="1">
                <a:solidFill>
                  <a:srgbClr val="000000"/>
                </a:solidFill>
                <a:latin typeface="Arial" charset="0"/>
                <a:cs typeface="Times New Roman" pitchFamily="18" charset="0"/>
              </a:rPr>
              <a:t>R</a:t>
            </a:r>
            <a:r>
              <a:rPr lang="en-US" altLang="en-US" sz="2000">
                <a:solidFill>
                  <a:srgbClr val="000000"/>
                </a:solidFill>
                <a:latin typeface="Arial" charset="0"/>
                <a:cs typeface="Times New Roman" pitchFamily="18" charset="0"/>
              </a:rPr>
              <a:t> = </a:t>
            </a:r>
            <a:r>
              <a:rPr lang="en-US" altLang="en-US" sz="2000" i="1">
                <a:solidFill>
                  <a:srgbClr val="000000"/>
                </a:solidFill>
                <a:latin typeface="Arial" charset="0"/>
                <a:cs typeface="Times New Roman" pitchFamily="18" charset="0"/>
              </a:rPr>
              <a:t>R</a:t>
            </a:r>
            <a:r>
              <a:rPr lang="en-US" altLang="en-US" sz="2000" baseline="-25000">
                <a:solidFill>
                  <a:srgbClr val="000000"/>
                </a:solidFill>
                <a:latin typeface="Arial" charset="0"/>
                <a:cs typeface="Times New Roman" pitchFamily="18" charset="0"/>
              </a:rPr>
              <a:t>m </a:t>
            </a:r>
            <a:r>
              <a:rPr lang="en-US" altLang="en-US" sz="2000">
                <a:solidFill>
                  <a:srgbClr val="000000"/>
                </a:solidFill>
                <a:latin typeface="Arial" charset="0"/>
                <a:cs typeface="Times New Roman" pitchFamily="18" charset="0"/>
              </a:rPr>
              <a:t>[1 + (1 –</a:t>
            </a:r>
            <a:r>
              <a:rPr lang="en-US" altLang="en-US" sz="2000" i="1">
                <a:solidFill>
                  <a:srgbClr val="000000"/>
                </a:solidFill>
                <a:latin typeface="Arial" charset="0"/>
                <a:cs typeface="Times New Roman" pitchFamily="18" charset="0"/>
              </a:rPr>
              <a:t> R</a:t>
            </a:r>
            <a:r>
              <a:rPr lang="en-US" altLang="en-US" sz="2000" baseline="-25000">
                <a:solidFill>
                  <a:srgbClr val="000000"/>
                </a:solidFill>
                <a:latin typeface="Arial" charset="0"/>
                <a:cs typeface="Times New Roman" pitchFamily="18" charset="0"/>
              </a:rPr>
              <a:t>m</a:t>
            </a:r>
            <a:r>
              <a:rPr lang="en-US" altLang="en-US" sz="2000">
                <a:latin typeface="Arial" charset="0"/>
                <a:cs typeface="Times New Roman" pitchFamily="18" charset="0"/>
              </a:rPr>
              <a:t>)(</a:t>
            </a:r>
            <a:r>
              <a:rPr lang="en-US" altLang="en-US" sz="2000">
                <a:solidFill>
                  <a:srgbClr val="000000"/>
                </a:solidFill>
                <a:latin typeface="Arial" charset="0"/>
                <a:cs typeface="Times New Roman" pitchFamily="18" charset="0"/>
              </a:rPr>
              <a:t>2</a:t>
            </a:r>
            <a:r>
              <a:rPr lang="en-US" altLang="en-US" sz="2000" i="1">
                <a:solidFill>
                  <a:srgbClr val="000000"/>
                </a:solidFill>
                <a:latin typeface="Arial" charset="0"/>
                <a:cs typeface="Times New Roman" pitchFamily="18" charset="0"/>
              </a:rPr>
              <a:t>R</a:t>
            </a:r>
            <a:r>
              <a:rPr lang="en-US" altLang="en-US" sz="2000" baseline="-25000">
                <a:solidFill>
                  <a:srgbClr val="000000"/>
                </a:solidFill>
                <a:latin typeface="Arial" charset="0"/>
                <a:cs typeface="Times New Roman" pitchFamily="18" charset="0"/>
              </a:rPr>
              <a:t>m</a:t>
            </a:r>
            <a:r>
              <a:rPr lang="en-US" altLang="en-US" sz="2000">
                <a:solidFill>
                  <a:srgbClr val="000000"/>
                </a:solidFill>
                <a:latin typeface="Arial" charset="0"/>
                <a:cs typeface="Times New Roman" pitchFamily="18" charset="0"/>
              </a:rPr>
              <a:t> – 1</a:t>
            </a:r>
            <a:r>
              <a:rPr lang="en-US" altLang="en-US" sz="2000">
                <a:latin typeface="Arial" charset="0"/>
                <a:cs typeface="Times New Roman" pitchFamily="18" charset="0"/>
              </a:rPr>
              <a:t>)</a:t>
            </a:r>
            <a:r>
              <a:rPr lang="en-US" altLang="en-US" sz="2000">
                <a:solidFill>
                  <a:srgbClr val="000000"/>
                </a:solidFill>
                <a:latin typeface="Arial" charset="0"/>
                <a:cs typeface="Times New Roman" pitchFamily="18" charset="0"/>
              </a:rPr>
              <a:t>]</a:t>
            </a:r>
            <a:endParaRPr lang="en-US" altLang="en-US" sz="2000">
              <a:latin typeface="Arial" charset="0"/>
              <a:cs typeface="Times New Roman" pitchFamily="18" charset="0"/>
            </a:endParaRPr>
          </a:p>
          <a:p>
            <a:pPr>
              <a:lnSpc>
                <a:spcPct val="120000"/>
              </a:lnSpc>
            </a:pPr>
            <a:r>
              <a:rPr lang="en-US" altLang="en-US" sz="2000">
                <a:solidFill>
                  <a:srgbClr val="000000"/>
                </a:solidFill>
                <a:latin typeface="Arial" charset="0"/>
                <a:cs typeface="Times New Roman" pitchFamily="18" charset="0"/>
              </a:rPr>
              <a:t>(1 –</a:t>
            </a:r>
            <a:r>
              <a:rPr lang="en-US" altLang="en-US" sz="2000" i="1">
                <a:solidFill>
                  <a:srgbClr val="000000"/>
                </a:solidFill>
                <a:latin typeface="Arial" charset="0"/>
                <a:cs typeface="Times New Roman" pitchFamily="18" charset="0"/>
              </a:rPr>
              <a:t> R</a:t>
            </a:r>
            <a:r>
              <a:rPr lang="en-US" altLang="en-US" sz="2000" baseline="-25000">
                <a:solidFill>
                  <a:srgbClr val="000000"/>
                </a:solidFill>
                <a:latin typeface="Arial" charset="0"/>
                <a:cs typeface="Times New Roman" pitchFamily="18" charset="0"/>
              </a:rPr>
              <a:t>m</a:t>
            </a:r>
            <a:r>
              <a:rPr lang="en-US" altLang="en-US" sz="2000">
                <a:latin typeface="Arial" charset="0"/>
                <a:cs typeface="Times New Roman" pitchFamily="18" charset="0"/>
              </a:rPr>
              <a:t>)(</a:t>
            </a:r>
            <a:r>
              <a:rPr lang="en-US" altLang="en-US" sz="2000">
                <a:solidFill>
                  <a:srgbClr val="000000"/>
                </a:solidFill>
                <a:latin typeface="Arial" charset="0"/>
                <a:cs typeface="Times New Roman" pitchFamily="18" charset="0"/>
              </a:rPr>
              <a:t>2</a:t>
            </a:r>
            <a:r>
              <a:rPr lang="en-US" altLang="en-US" sz="2000" i="1">
                <a:solidFill>
                  <a:srgbClr val="000000"/>
                </a:solidFill>
                <a:latin typeface="Arial" charset="0"/>
                <a:cs typeface="Times New Roman" pitchFamily="18" charset="0"/>
              </a:rPr>
              <a:t>R</a:t>
            </a:r>
            <a:r>
              <a:rPr lang="en-US" altLang="en-US" sz="2000" baseline="-25000">
                <a:solidFill>
                  <a:srgbClr val="000000"/>
                </a:solidFill>
                <a:latin typeface="Arial" charset="0"/>
                <a:cs typeface="Times New Roman" pitchFamily="18" charset="0"/>
              </a:rPr>
              <a:t>m</a:t>
            </a:r>
            <a:r>
              <a:rPr lang="en-US" altLang="en-US" sz="2000">
                <a:solidFill>
                  <a:srgbClr val="000000"/>
                </a:solidFill>
                <a:latin typeface="Arial" charset="0"/>
                <a:cs typeface="Times New Roman" pitchFamily="18" charset="0"/>
              </a:rPr>
              <a:t> – 1</a:t>
            </a:r>
            <a:r>
              <a:rPr lang="en-US" altLang="en-US" sz="2000">
                <a:latin typeface="Arial" charset="0"/>
                <a:cs typeface="Times New Roman" pitchFamily="18" charset="0"/>
              </a:rPr>
              <a:t>) &gt; 0   </a:t>
            </a:r>
            <a:r>
              <a:rPr lang="en-US" altLang="en-US" sz="2000">
                <a:latin typeface="Arial" charset="0"/>
                <a:cs typeface="Times New Roman" pitchFamily="18" charset="0"/>
                <a:sym typeface="Symbol" pitchFamily="18" charset="2"/>
              </a:rPr>
              <a:t></a:t>
            </a:r>
            <a:r>
              <a:rPr lang="en-US" altLang="en-US" sz="2000">
                <a:latin typeface="Arial" charset="0"/>
                <a:cs typeface="Times New Roman" pitchFamily="18" charset="0"/>
                <a:sym typeface="Wingdings" pitchFamily="2" charset="2"/>
              </a:rPr>
              <a:t>  </a:t>
            </a:r>
            <a:r>
              <a:rPr lang="en-US" altLang="en-US" sz="2000" i="1">
                <a:solidFill>
                  <a:srgbClr val="000000"/>
                </a:solidFill>
                <a:latin typeface="Arial" charset="0"/>
                <a:cs typeface="Times New Roman" pitchFamily="18" charset="0"/>
              </a:rPr>
              <a:t>R</a:t>
            </a:r>
            <a:r>
              <a:rPr lang="en-US" altLang="en-US" sz="2000" baseline="-25000">
                <a:solidFill>
                  <a:srgbClr val="000000"/>
                </a:solidFill>
                <a:latin typeface="Arial" charset="0"/>
                <a:cs typeface="Times New Roman" pitchFamily="18" charset="0"/>
              </a:rPr>
              <a:t>m</a:t>
            </a:r>
            <a:r>
              <a:rPr lang="en-US" altLang="en-US" sz="2000">
                <a:latin typeface="Arial" charset="0"/>
                <a:cs typeface="Times New Roman" pitchFamily="18" charset="0"/>
                <a:sym typeface="Wingdings" pitchFamily="2" charset="2"/>
              </a:rPr>
              <a:t> &gt; 1/2</a:t>
            </a:r>
          </a:p>
        </p:txBody>
      </p:sp>
      <p:grpSp>
        <p:nvGrpSpPr>
          <p:cNvPr id="14" name="Group 5"/>
          <p:cNvGrpSpPr>
            <a:grpSpLocks/>
          </p:cNvGrpSpPr>
          <p:nvPr/>
        </p:nvGrpSpPr>
        <p:grpSpPr bwMode="auto">
          <a:xfrm>
            <a:off x="5372100" y="1451165"/>
            <a:ext cx="3357563" cy="1219200"/>
            <a:chOff x="3504" y="1632"/>
            <a:chExt cx="2115" cy="768"/>
          </a:xfrm>
        </p:grpSpPr>
        <p:grpSp>
          <p:nvGrpSpPr>
            <p:cNvPr id="15" name="Group 6"/>
            <p:cNvGrpSpPr>
              <a:grpSpLocks/>
            </p:cNvGrpSpPr>
            <p:nvPr/>
          </p:nvGrpSpPr>
          <p:grpSpPr bwMode="auto">
            <a:xfrm>
              <a:off x="3504" y="1632"/>
              <a:ext cx="1920" cy="768"/>
              <a:chOff x="3456" y="1728"/>
              <a:chExt cx="1920" cy="768"/>
            </a:xfrm>
          </p:grpSpPr>
          <p:sp>
            <p:nvSpPr>
              <p:cNvPr id="17" name="Line 7"/>
              <p:cNvSpPr>
                <a:spLocks noChangeShapeType="1"/>
              </p:cNvSpPr>
              <p:nvPr/>
            </p:nvSpPr>
            <p:spPr bwMode="auto">
              <a:xfrm>
                <a:off x="3456" y="2112"/>
                <a:ext cx="192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8"/>
              <p:cNvSpPr>
                <a:spLocks noChangeShapeType="1"/>
              </p:cNvSpPr>
              <p:nvPr/>
            </p:nvSpPr>
            <p:spPr bwMode="auto">
              <a:xfrm>
                <a:off x="3792" y="1824"/>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9"/>
              <p:cNvSpPr>
                <a:spLocks noChangeShapeType="1"/>
              </p:cNvSpPr>
              <p:nvPr/>
            </p:nvSpPr>
            <p:spPr bwMode="auto">
              <a:xfrm>
                <a:off x="4560" y="1824"/>
                <a:ext cx="336"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10"/>
              <p:cNvSpPr>
                <a:spLocks noChangeShapeType="1"/>
              </p:cNvSpPr>
              <p:nvPr/>
            </p:nvSpPr>
            <p:spPr bwMode="auto">
              <a:xfrm>
                <a:off x="3792" y="2400"/>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11"/>
              <p:cNvSpPr>
                <a:spLocks noChangeShapeType="1"/>
              </p:cNvSpPr>
              <p:nvPr/>
            </p:nvSpPr>
            <p:spPr bwMode="auto">
              <a:xfrm flipH="1">
                <a:off x="4560" y="2112"/>
                <a:ext cx="336"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Oval 12"/>
              <p:cNvSpPr>
                <a:spLocks noChangeArrowheads="1"/>
              </p:cNvSpPr>
              <p:nvPr/>
            </p:nvSpPr>
            <p:spPr bwMode="auto">
              <a:xfrm>
                <a:off x="4752" y="1968"/>
                <a:ext cx="288" cy="288"/>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Arial" charset="0"/>
                    <a:cs typeface="Arial" charset="0"/>
                  </a:rPr>
                  <a:t>V</a:t>
                </a:r>
              </a:p>
            </p:txBody>
          </p:sp>
          <p:sp>
            <p:nvSpPr>
              <p:cNvPr id="27" name="Line 13"/>
              <p:cNvSpPr>
                <a:spLocks noChangeShapeType="1"/>
              </p:cNvSpPr>
              <p:nvPr/>
            </p:nvSpPr>
            <p:spPr bwMode="auto">
              <a:xfrm>
                <a:off x="3792" y="1824"/>
                <a:ext cx="0"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Rectangle 14"/>
              <p:cNvSpPr>
                <a:spLocks noChangeArrowheads="1"/>
              </p:cNvSpPr>
              <p:nvPr/>
            </p:nvSpPr>
            <p:spPr bwMode="auto">
              <a:xfrm>
                <a:off x="4032" y="2016"/>
                <a:ext cx="384" cy="19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latin typeface="Arial" charset="0"/>
                    <a:cs typeface="Arial" charset="0"/>
                  </a:rPr>
                  <a:t>2</a:t>
                </a:r>
              </a:p>
            </p:txBody>
          </p:sp>
          <p:sp>
            <p:nvSpPr>
              <p:cNvPr id="29" name="Rectangle 15"/>
              <p:cNvSpPr>
                <a:spLocks noChangeArrowheads="1"/>
              </p:cNvSpPr>
              <p:nvPr/>
            </p:nvSpPr>
            <p:spPr bwMode="auto">
              <a:xfrm>
                <a:off x="4032" y="2304"/>
                <a:ext cx="384" cy="19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latin typeface="Arial" charset="0"/>
                    <a:cs typeface="Arial" charset="0"/>
                  </a:rPr>
                  <a:t>3</a:t>
                </a:r>
              </a:p>
            </p:txBody>
          </p:sp>
          <p:sp>
            <p:nvSpPr>
              <p:cNvPr id="30" name="Rectangle 16"/>
              <p:cNvSpPr>
                <a:spLocks noChangeArrowheads="1"/>
              </p:cNvSpPr>
              <p:nvPr/>
            </p:nvSpPr>
            <p:spPr bwMode="auto">
              <a:xfrm>
                <a:off x="4032" y="1728"/>
                <a:ext cx="384" cy="19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latin typeface="Arial" charset="0"/>
                    <a:cs typeface="Arial" charset="0"/>
                  </a:rPr>
                  <a:t>1</a:t>
                </a:r>
              </a:p>
            </p:txBody>
          </p:sp>
        </p:grpSp>
        <p:sp>
          <p:nvSpPr>
            <p:cNvPr id="16" name="Text Box 17"/>
            <p:cNvSpPr txBox="1">
              <a:spLocks noChangeArrowheads="1"/>
            </p:cNvSpPr>
            <p:nvPr/>
          </p:nvSpPr>
          <p:spPr bwMode="auto">
            <a:xfrm>
              <a:off x="4944" y="1728"/>
              <a:ext cx="67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latin typeface="Arial" charset="0"/>
                  <a:cs typeface="Arial" charset="0"/>
                </a:rPr>
                <a:t> Voting unit</a:t>
              </a:r>
            </a:p>
          </p:txBody>
        </p:sp>
      </p:grpSp>
      <p:grpSp>
        <p:nvGrpSpPr>
          <p:cNvPr id="31" name="Group 18"/>
          <p:cNvGrpSpPr>
            <a:grpSpLocks/>
          </p:cNvGrpSpPr>
          <p:nvPr/>
        </p:nvGrpSpPr>
        <p:grpSpPr bwMode="auto">
          <a:xfrm>
            <a:off x="266700" y="2975165"/>
            <a:ext cx="4267200" cy="2622550"/>
            <a:chOff x="2976" y="1632"/>
            <a:chExt cx="2688" cy="1652"/>
          </a:xfrm>
        </p:grpSpPr>
        <p:sp>
          <p:nvSpPr>
            <p:cNvPr id="32" name="Line 19"/>
            <p:cNvSpPr>
              <a:spLocks noChangeShapeType="1"/>
            </p:cNvSpPr>
            <p:nvPr/>
          </p:nvSpPr>
          <p:spPr bwMode="auto">
            <a:xfrm flipV="1">
              <a:off x="3552" y="1824"/>
              <a:ext cx="0" cy="124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Line 20"/>
            <p:cNvSpPr>
              <a:spLocks noChangeShapeType="1"/>
            </p:cNvSpPr>
            <p:nvPr/>
          </p:nvSpPr>
          <p:spPr bwMode="auto">
            <a:xfrm>
              <a:off x="3552" y="3072"/>
              <a:ext cx="17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Text Box 21"/>
            <p:cNvSpPr txBox="1">
              <a:spLocks noChangeArrowheads="1"/>
            </p:cNvSpPr>
            <p:nvPr/>
          </p:nvSpPr>
          <p:spPr bwMode="auto">
            <a:xfrm>
              <a:off x="3456" y="1632"/>
              <a:ext cx="52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i="1">
                  <a:solidFill>
                    <a:srgbClr val="000000"/>
                  </a:solidFill>
                  <a:latin typeface="Arial" charset="0"/>
                  <a:cs typeface="Times New Roman" pitchFamily="18" charset="0"/>
                </a:rPr>
                <a:t>R</a:t>
              </a:r>
              <a:endParaRPr lang="en-US" altLang="en-US" sz="2000" baseline="30000">
                <a:solidFill>
                  <a:srgbClr val="000000"/>
                </a:solidFill>
                <a:latin typeface="Arial" charset="0"/>
                <a:cs typeface="Times New Roman" pitchFamily="18" charset="0"/>
              </a:endParaRPr>
            </a:p>
          </p:txBody>
        </p:sp>
        <p:sp>
          <p:nvSpPr>
            <p:cNvPr id="35" name="Text Box 22"/>
            <p:cNvSpPr txBox="1">
              <a:spLocks noChangeArrowheads="1"/>
            </p:cNvSpPr>
            <p:nvPr/>
          </p:nvSpPr>
          <p:spPr bwMode="auto">
            <a:xfrm>
              <a:off x="5280" y="2928"/>
              <a:ext cx="38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i="1">
                  <a:solidFill>
                    <a:srgbClr val="000000"/>
                  </a:solidFill>
                  <a:latin typeface="Arial" charset="0"/>
                  <a:cs typeface="Times New Roman" pitchFamily="18" charset="0"/>
                </a:rPr>
                <a:t>R</a:t>
              </a:r>
              <a:r>
                <a:rPr lang="en-US" altLang="en-US" sz="2000" baseline="-25000">
                  <a:solidFill>
                    <a:srgbClr val="000000"/>
                  </a:solidFill>
                  <a:latin typeface="Arial" charset="0"/>
                  <a:cs typeface="Times New Roman" pitchFamily="18" charset="0"/>
                </a:rPr>
                <a:t>m</a:t>
              </a:r>
              <a:endParaRPr lang="en-US" altLang="en-US" sz="2000" baseline="30000">
                <a:solidFill>
                  <a:srgbClr val="000000"/>
                </a:solidFill>
                <a:latin typeface="Arial" charset="0"/>
                <a:cs typeface="Times New Roman" pitchFamily="18" charset="0"/>
              </a:endParaRPr>
            </a:p>
          </p:txBody>
        </p:sp>
        <p:sp>
          <p:nvSpPr>
            <p:cNvPr id="36" name="Line 23"/>
            <p:cNvSpPr>
              <a:spLocks noChangeShapeType="1"/>
            </p:cNvSpPr>
            <p:nvPr/>
          </p:nvSpPr>
          <p:spPr bwMode="auto">
            <a:xfrm>
              <a:off x="3552" y="2496"/>
              <a:ext cx="153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Line 24"/>
            <p:cNvSpPr>
              <a:spLocks noChangeShapeType="1"/>
            </p:cNvSpPr>
            <p:nvPr/>
          </p:nvSpPr>
          <p:spPr bwMode="auto">
            <a:xfrm>
              <a:off x="3552" y="1920"/>
              <a:ext cx="153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Text Box 25"/>
            <p:cNvSpPr txBox="1">
              <a:spLocks noChangeArrowheads="1"/>
            </p:cNvSpPr>
            <p:nvPr/>
          </p:nvSpPr>
          <p:spPr bwMode="auto">
            <a:xfrm>
              <a:off x="4944" y="3072"/>
              <a:ext cx="52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solidFill>
                    <a:srgbClr val="000000"/>
                  </a:solidFill>
                  <a:latin typeface="Arial" charset="0"/>
                  <a:cs typeface="Times New Roman" pitchFamily="18" charset="0"/>
                </a:rPr>
                <a:t>1.0</a:t>
              </a:r>
              <a:endParaRPr lang="en-US" altLang="en-US" sz="1600" baseline="30000">
                <a:solidFill>
                  <a:srgbClr val="000000"/>
                </a:solidFill>
                <a:latin typeface="Arial" charset="0"/>
                <a:cs typeface="Times New Roman" pitchFamily="18" charset="0"/>
              </a:endParaRPr>
            </a:p>
          </p:txBody>
        </p:sp>
        <p:sp>
          <p:nvSpPr>
            <p:cNvPr id="39" name="Line 26"/>
            <p:cNvSpPr>
              <a:spLocks noChangeShapeType="1"/>
            </p:cNvSpPr>
            <p:nvPr/>
          </p:nvSpPr>
          <p:spPr bwMode="auto">
            <a:xfrm>
              <a:off x="5088" y="1920"/>
              <a:ext cx="0" cy="115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Text Box 27"/>
            <p:cNvSpPr txBox="1">
              <a:spLocks noChangeArrowheads="1"/>
            </p:cNvSpPr>
            <p:nvPr/>
          </p:nvSpPr>
          <p:spPr bwMode="auto">
            <a:xfrm>
              <a:off x="3216" y="2928"/>
              <a:ext cx="52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solidFill>
                    <a:srgbClr val="000000"/>
                  </a:solidFill>
                  <a:latin typeface="Arial" charset="0"/>
                  <a:cs typeface="Times New Roman" pitchFamily="18" charset="0"/>
                </a:rPr>
                <a:t>0.0</a:t>
              </a:r>
              <a:endParaRPr lang="en-US" altLang="en-US" sz="1600" baseline="30000">
                <a:solidFill>
                  <a:srgbClr val="000000"/>
                </a:solidFill>
                <a:latin typeface="Arial" charset="0"/>
                <a:cs typeface="Times New Roman" pitchFamily="18" charset="0"/>
              </a:endParaRPr>
            </a:p>
          </p:txBody>
        </p:sp>
        <p:sp>
          <p:nvSpPr>
            <p:cNvPr id="41" name="Text Box 28"/>
            <p:cNvSpPr txBox="1">
              <a:spLocks noChangeArrowheads="1"/>
            </p:cNvSpPr>
            <p:nvPr/>
          </p:nvSpPr>
          <p:spPr bwMode="auto">
            <a:xfrm>
              <a:off x="3216" y="1824"/>
              <a:ext cx="52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solidFill>
                    <a:srgbClr val="000000"/>
                  </a:solidFill>
                  <a:latin typeface="Arial" charset="0"/>
                  <a:cs typeface="Times New Roman" pitchFamily="18" charset="0"/>
                </a:rPr>
                <a:t>1.0</a:t>
              </a:r>
              <a:endParaRPr lang="en-US" altLang="en-US" sz="1600" baseline="30000">
                <a:solidFill>
                  <a:srgbClr val="000000"/>
                </a:solidFill>
                <a:latin typeface="Arial" charset="0"/>
                <a:cs typeface="Times New Roman" pitchFamily="18" charset="0"/>
              </a:endParaRPr>
            </a:p>
          </p:txBody>
        </p:sp>
        <p:sp>
          <p:nvSpPr>
            <p:cNvPr id="42" name="Line 29"/>
            <p:cNvSpPr>
              <a:spLocks noChangeShapeType="1"/>
            </p:cNvSpPr>
            <p:nvPr/>
          </p:nvSpPr>
          <p:spPr bwMode="auto">
            <a:xfrm>
              <a:off x="4320" y="1920"/>
              <a:ext cx="0" cy="115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Text Box 30"/>
            <p:cNvSpPr txBox="1">
              <a:spLocks noChangeArrowheads="1"/>
            </p:cNvSpPr>
            <p:nvPr/>
          </p:nvSpPr>
          <p:spPr bwMode="auto">
            <a:xfrm>
              <a:off x="4176" y="3072"/>
              <a:ext cx="52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solidFill>
                    <a:srgbClr val="000000"/>
                  </a:solidFill>
                  <a:latin typeface="Arial" charset="0"/>
                  <a:cs typeface="Times New Roman" pitchFamily="18" charset="0"/>
                </a:rPr>
                <a:t>0.5</a:t>
              </a:r>
              <a:endParaRPr lang="en-US" altLang="en-US" sz="1600" baseline="30000">
                <a:solidFill>
                  <a:srgbClr val="000000"/>
                </a:solidFill>
                <a:latin typeface="Arial" charset="0"/>
                <a:cs typeface="Times New Roman" pitchFamily="18" charset="0"/>
              </a:endParaRPr>
            </a:p>
          </p:txBody>
        </p:sp>
        <p:sp>
          <p:nvSpPr>
            <p:cNvPr id="44" name="Freeform 31"/>
            <p:cNvSpPr>
              <a:spLocks/>
            </p:cNvSpPr>
            <p:nvPr/>
          </p:nvSpPr>
          <p:spPr bwMode="auto">
            <a:xfrm>
              <a:off x="3568" y="1936"/>
              <a:ext cx="1520" cy="1136"/>
            </a:xfrm>
            <a:custGeom>
              <a:avLst/>
              <a:gdLst>
                <a:gd name="T0" fmla="*/ 0 w 1520"/>
                <a:gd name="T1" fmla="*/ 1136 h 1136"/>
                <a:gd name="T2" fmla="*/ 192 w 1520"/>
                <a:gd name="T3" fmla="*/ 1088 h 1136"/>
                <a:gd name="T4" fmla="*/ 408 w 1520"/>
                <a:gd name="T5" fmla="*/ 976 h 1136"/>
                <a:gd name="T6" fmla="*/ 592 w 1520"/>
                <a:gd name="T7" fmla="*/ 792 h 1136"/>
                <a:gd name="T8" fmla="*/ 752 w 1520"/>
                <a:gd name="T9" fmla="*/ 560 h 1136"/>
                <a:gd name="T10" fmla="*/ 952 w 1520"/>
                <a:gd name="T11" fmla="*/ 264 h 1136"/>
                <a:gd name="T12" fmla="*/ 1120 w 1520"/>
                <a:gd name="T13" fmla="*/ 112 h 1136"/>
                <a:gd name="T14" fmla="*/ 1320 w 1520"/>
                <a:gd name="T15" fmla="*/ 24 h 1136"/>
                <a:gd name="T16" fmla="*/ 1520 w 1520"/>
                <a:gd name="T17" fmla="*/ 0 h 1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0" h="1136">
                  <a:moveTo>
                    <a:pt x="0" y="1136"/>
                  </a:moveTo>
                  <a:cubicBezTo>
                    <a:pt x="32" y="1128"/>
                    <a:pt x="124" y="1115"/>
                    <a:pt x="192" y="1088"/>
                  </a:cubicBezTo>
                  <a:cubicBezTo>
                    <a:pt x="260" y="1061"/>
                    <a:pt x="341" y="1025"/>
                    <a:pt x="408" y="976"/>
                  </a:cubicBezTo>
                  <a:cubicBezTo>
                    <a:pt x="475" y="927"/>
                    <a:pt x="535" y="861"/>
                    <a:pt x="592" y="792"/>
                  </a:cubicBezTo>
                  <a:cubicBezTo>
                    <a:pt x="649" y="723"/>
                    <a:pt x="692" y="648"/>
                    <a:pt x="752" y="560"/>
                  </a:cubicBezTo>
                  <a:cubicBezTo>
                    <a:pt x="812" y="472"/>
                    <a:pt x="891" y="339"/>
                    <a:pt x="952" y="264"/>
                  </a:cubicBezTo>
                  <a:cubicBezTo>
                    <a:pt x="1013" y="189"/>
                    <a:pt x="1059" y="152"/>
                    <a:pt x="1120" y="112"/>
                  </a:cubicBezTo>
                  <a:cubicBezTo>
                    <a:pt x="1181" y="72"/>
                    <a:pt x="1253" y="43"/>
                    <a:pt x="1320" y="24"/>
                  </a:cubicBezTo>
                  <a:cubicBezTo>
                    <a:pt x="1387" y="5"/>
                    <a:pt x="1478" y="5"/>
                    <a:pt x="1520" y="0"/>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Text Box 32"/>
            <p:cNvSpPr txBox="1">
              <a:spLocks noChangeArrowheads="1"/>
            </p:cNvSpPr>
            <p:nvPr/>
          </p:nvSpPr>
          <p:spPr bwMode="auto">
            <a:xfrm>
              <a:off x="3408" y="3072"/>
              <a:ext cx="52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solidFill>
                    <a:srgbClr val="000000"/>
                  </a:solidFill>
                  <a:latin typeface="Arial" charset="0"/>
                  <a:cs typeface="Times New Roman" pitchFamily="18" charset="0"/>
                </a:rPr>
                <a:t>0.0</a:t>
              </a:r>
              <a:endParaRPr lang="en-US" altLang="en-US" sz="1600" baseline="30000">
                <a:solidFill>
                  <a:srgbClr val="000000"/>
                </a:solidFill>
                <a:latin typeface="Arial" charset="0"/>
                <a:cs typeface="Times New Roman" pitchFamily="18" charset="0"/>
              </a:endParaRPr>
            </a:p>
          </p:txBody>
        </p:sp>
        <p:sp>
          <p:nvSpPr>
            <p:cNvPr id="46" name="Text Box 33"/>
            <p:cNvSpPr txBox="1">
              <a:spLocks noChangeArrowheads="1"/>
            </p:cNvSpPr>
            <p:nvPr/>
          </p:nvSpPr>
          <p:spPr bwMode="auto">
            <a:xfrm>
              <a:off x="3216" y="2400"/>
              <a:ext cx="52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solidFill>
                    <a:srgbClr val="000000"/>
                  </a:solidFill>
                  <a:latin typeface="Arial" charset="0"/>
                  <a:cs typeface="Times New Roman" pitchFamily="18" charset="0"/>
                </a:rPr>
                <a:t>0.5</a:t>
              </a:r>
              <a:endParaRPr lang="en-US" altLang="en-US" sz="1600" baseline="30000">
                <a:solidFill>
                  <a:srgbClr val="000000"/>
                </a:solidFill>
                <a:latin typeface="Arial" charset="0"/>
                <a:cs typeface="Times New Roman" pitchFamily="18" charset="0"/>
              </a:endParaRPr>
            </a:p>
          </p:txBody>
        </p:sp>
        <p:sp>
          <p:nvSpPr>
            <p:cNvPr id="47" name="Line 34"/>
            <p:cNvSpPr>
              <a:spLocks noChangeShapeType="1"/>
            </p:cNvSpPr>
            <p:nvPr/>
          </p:nvSpPr>
          <p:spPr bwMode="auto">
            <a:xfrm flipV="1">
              <a:off x="3552" y="1920"/>
              <a:ext cx="1536" cy="115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Text Box 35"/>
            <p:cNvSpPr txBox="1">
              <a:spLocks noChangeArrowheads="1"/>
            </p:cNvSpPr>
            <p:nvPr/>
          </p:nvSpPr>
          <p:spPr bwMode="auto">
            <a:xfrm>
              <a:off x="3744" y="1920"/>
              <a:ext cx="110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600" b="1">
                  <a:solidFill>
                    <a:srgbClr val="FF0000"/>
                  </a:solidFill>
                  <a:latin typeface="Arial" charset="0"/>
                  <a:cs typeface="Times New Roman" pitchFamily="18" charset="0"/>
                </a:rPr>
                <a:t> TMR better</a:t>
              </a:r>
            </a:p>
          </p:txBody>
        </p:sp>
        <p:sp>
          <p:nvSpPr>
            <p:cNvPr id="49" name="Text Box 36"/>
            <p:cNvSpPr txBox="1">
              <a:spLocks noChangeArrowheads="1"/>
            </p:cNvSpPr>
            <p:nvPr/>
          </p:nvSpPr>
          <p:spPr bwMode="auto">
            <a:xfrm>
              <a:off x="2976" y="2544"/>
              <a:ext cx="120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600" b="1">
                  <a:solidFill>
                    <a:schemeClr val="hlink"/>
                  </a:solidFill>
                  <a:latin typeface="Arial" charset="0"/>
                  <a:cs typeface="Times New Roman" pitchFamily="18" charset="0"/>
                </a:rPr>
                <a:t> Simplex better</a:t>
              </a:r>
            </a:p>
          </p:txBody>
        </p:sp>
      </p:grpSp>
      <p:sp>
        <p:nvSpPr>
          <p:cNvPr id="50" name="Text Box 61"/>
          <p:cNvSpPr txBox="1">
            <a:spLocks noChangeArrowheads="1"/>
          </p:cNvSpPr>
          <p:nvPr/>
        </p:nvSpPr>
        <p:spPr bwMode="auto">
          <a:xfrm>
            <a:off x="419100" y="5642165"/>
            <a:ext cx="4343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solidFill>
                  <a:srgbClr val="000000"/>
                </a:solidFill>
                <a:latin typeface="Arial" charset="0"/>
                <a:cs typeface="Times New Roman" pitchFamily="18" charset="0"/>
              </a:rPr>
              <a:t>RIF</a:t>
            </a:r>
            <a:r>
              <a:rPr lang="en-US" altLang="en-US" sz="2000" baseline="-25000">
                <a:solidFill>
                  <a:srgbClr val="000000"/>
                </a:solidFill>
                <a:latin typeface="Arial" charset="0"/>
                <a:cs typeface="Times New Roman" pitchFamily="18" charset="0"/>
              </a:rPr>
              <a:t>TMR/Simplex</a:t>
            </a:r>
            <a:r>
              <a:rPr lang="en-US" altLang="en-US" sz="2000">
                <a:solidFill>
                  <a:srgbClr val="000000"/>
                </a:solidFill>
                <a:latin typeface="Arial" charset="0"/>
                <a:cs typeface="Times New Roman" pitchFamily="18" charset="0"/>
              </a:rPr>
              <a:t>  = (1 – </a:t>
            </a:r>
            <a:r>
              <a:rPr lang="en-US" altLang="en-US" sz="2000" i="1">
                <a:solidFill>
                  <a:srgbClr val="000000"/>
                </a:solidFill>
                <a:latin typeface="Arial" charset="0"/>
                <a:cs typeface="Times New Roman" pitchFamily="18" charset="0"/>
              </a:rPr>
              <a:t>R</a:t>
            </a:r>
            <a:r>
              <a:rPr lang="en-US" altLang="en-US" sz="2000" baseline="-25000">
                <a:solidFill>
                  <a:srgbClr val="000000"/>
                </a:solidFill>
                <a:latin typeface="Arial" charset="0"/>
                <a:cs typeface="Times New Roman" pitchFamily="18" charset="0"/>
              </a:rPr>
              <a:t>m</a:t>
            </a:r>
            <a:r>
              <a:rPr lang="en-US" altLang="en-US" sz="2000">
                <a:solidFill>
                  <a:srgbClr val="000000"/>
                </a:solidFill>
                <a:latin typeface="Arial" charset="0"/>
                <a:cs typeface="Times New Roman" pitchFamily="18" charset="0"/>
              </a:rPr>
              <a:t>)/(1 – </a:t>
            </a:r>
            <a:r>
              <a:rPr lang="en-US" altLang="en-US" sz="2000" i="1">
                <a:solidFill>
                  <a:srgbClr val="000000"/>
                </a:solidFill>
                <a:latin typeface="Arial" charset="0"/>
                <a:cs typeface="Times New Roman" pitchFamily="18" charset="0"/>
              </a:rPr>
              <a:t>R</a:t>
            </a:r>
            <a:r>
              <a:rPr lang="en-US" altLang="en-US" sz="2000">
                <a:solidFill>
                  <a:srgbClr val="000000"/>
                </a:solidFill>
                <a:latin typeface="Arial" charset="0"/>
                <a:cs typeface="Times New Roman" pitchFamily="18" charset="0"/>
              </a:rPr>
              <a:t>) 	</a:t>
            </a:r>
          </a:p>
          <a:p>
            <a:r>
              <a:rPr lang="en-US" altLang="en-US" sz="2000">
                <a:solidFill>
                  <a:srgbClr val="000000"/>
                </a:solidFill>
                <a:latin typeface="Arial" charset="0"/>
                <a:cs typeface="Times New Roman" pitchFamily="18" charset="0"/>
              </a:rPr>
              <a:t>      </a:t>
            </a:r>
            <a:r>
              <a:rPr lang="en-US" altLang="en-US" sz="1600">
                <a:solidFill>
                  <a:srgbClr val="000000"/>
                </a:solidFill>
                <a:latin typeface="Arial" charset="0"/>
                <a:cs typeface="Times New Roman" pitchFamily="18" charset="0"/>
              </a:rPr>
              <a:t> 	           </a:t>
            </a:r>
            <a:r>
              <a:rPr lang="en-US" altLang="en-US" sz="800">
                <a:solidFill>
                  <a:srgbClr val="000000"/>
                </a:solidFill>
                <a:latin typeface="Arial" charset="0"/>
                <a:cs typeface="Times New Roman" pitchFamily="18" charset="0"/>
              </a:rPr>
              <a:t> </a:t>
            </a:r>
            <a:r>
              <a:rPr lang="en-US" altLang="en-US" sz="2000">
                <a:solidFill>
                  <a:srgbClr val="000000"/>
                </a:solidFill>
                <a:latin typeface="Arial" charset="0"/>
                <a:cs typeface="Times New Roman" pitchFamily="18" charset="0"/>
              </a:rPr>
              <a:t>= 1/[1 – </a:t>
            </a:r>
            <a:r>
              <a:rPr lang="en-US" altLang="en-US" sz="2000" i="1">
                <a:solidFill>
                  <a:srgbClr val="000000"/>
                </a:solidFill>
                <a:latin typeface="Arial" charset="0"/>
                <a:cs typeface="Times New Roman" pitchFamily="18" charset="0"/>
              </a:rPr>
              <a:t>R</a:t>
            </a:r>
            <a:r>
              <a:rPr lang="en-US" altLang="en-US" sz="2000" baseline="-25000">
                <a:solidFill>
                  <a:srgbClr val="000000"/>
                </a:solidFill>
                <a:latin typeface="Arial" charset="0"/>
                <a:cs typeface="Times New Roman" pitchFamily="18" charset="0"/>
              </a:rPr>
              <a:t>m</a:t>
            </a:r>
            <a:r>
              <a:rPr lang="en-US" altLang="en-US" sz="2000">
                <a:solidFill>
                  <a:srgbClr val="000000"/>
                </a:solidFill>
                <a:latin typeface="Arial" charset="0"/>
                <a:cs typeface="Times New Roman" pitchFamily="18" charset="0"/>
              </a:rPr>
              <a:t>(2</a:t>
            </a:r>
            <a:r>
              <a:rPr lang="en-US" altLang="en-US" sz="2000" i="1">
                <a:solidFill>
                  <a:srgbClr val="000000"/>
                </a:solidFill>
                <a:latin typeface="Arial" charset="0"/>
                <a:cs typeface="Times New Roman" pitchFamily="18" charset="0"/>
              </a:rPr>
              <a:t>R</a:t>
            </a:r>
            <a:r>
              <a:rPr lang="en-US" altLang="en-US" sz="2000" baseline="-25000">
                <a:solidFill>
                  <a:srgbClr val="000000"/>
                </a:solidFill>
                <a:latin typeface="Arial" charset="0"/>
                <a:cs typeface="Times New Roman" pitchFamily="18" charset="0"/>
              </a:rPr>
              <a:t>m</a:t>
            </a:r>
            <a:r>
              <a:rPr lang="en-US" altLang="en-US" sz="2000">
                <a:solidFill>
                  <a:srgbClr val="000000"/>
                </a:solidFill>
                <a:latin typeface="Arial" charset="0"/>
                <a:cs typeface="Times New Roman" pitchFamily="18" charset="0"/>
              </a:rPr>
              <a:t> – 1)]</a:t>
            </a:r>
          </a:p>
        </p:txBody>
      </p:sp>
      <p:grpSp>
        <p:nvGrpSpPr>
          <p:cNvPr id="51" name="Group 63"/>
          <p:cNvGrpSpPr>
            <a:grpSpLocks/>
          </p:cNvGrpSpPr>
          <p:nvPr/>
        </p:nvGrpSpPr>
        <p:grpSpPr bwMode="auto">
          <a:xfrm>
            <a:off x="419100" y="1222565"/>
            <a:ext cx="4876800" cy="533400"/>
            <a:chOff x="288" y="576"/>
            <a:chExt cx="3072" cy="336"/>
          </a:xfrm>
        </p:grpSpPr>
        <p:grpSp>
          <p:nvGrpSpPr>
            <p:cNvPr id="52" name="Group 58"/>
            <p:cNvGrpSpPr>
              <a:grpSpLocks/>
            </p:cNvGrpSpPr>
            <p:nvPr/>
          </p:nvGrpSpPr>
          <p:grpSpPr bwMode="auto">
            <a:xfrm>
              <a:off x="768" y="576"/>
              <a:ext cx="2592" cy="327"/>
              <a:chOff x="288" y="547"/>
              <a:chExt cx="2592" cy="327"/>
            </a:xfrm>
          </p:grpSpPr>
          <p:sp>
            <p:nvSpPr>
              <p:cNvPr id="54" name="Text Box 59"/>
              <p:cNvSpPr txBox="1">
                <a:spLocks noChangeArrowheads="1"/>
              </p:cNvSpPr>
              <p:nvPr/>
            </p:nvSpPr>
            <p:spPr bwMode="auto">
              <a:xfrm>
                <a:off x="288" y="624"/>
                <a:ext cx="25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i="1">
                    <a:solidFill>
                      <a:srgbClr val="000000"/>
                    </a:solidFill>
                    <a:latin typeface="Arial" charset="0"/>
                    <a:cs typeface="Times New Roman" pitchFamily="18" charset="0"/>
                  </a:rPr>
                  <a:t>R</a:t>
                </a:r>
                <a:r>
                  <a:rPr lang="en-US" altLang="en-US" sz="2000">
                    <a:solidFill>
                      <a:srgbClr val="000000"/>
                    </a:solidFill>
                    <a:latin typeface="Arial" charset="0"/>
                    <a:cs typeface="Times New Roman" pitchFamily="18" charset="0"/>
                  </a:rPr>
                  <a:t>  = </a:t>
                </a:r>
                <a:r>
                  <a:rPr lang="en-US" altLang="en-US" sz="1600">
                    <a:solidFill>
                      <a:srgbClr val="000000"/>
                    </a:solidFill>
                    <a:latin typeface="Arial" charset="0"/>
                    <a:cs typeface="Times New Roman" pitchFamily="18" charset="0"/>
                  </a:rPr>
                  <a:t> </a:t>
                </a:r>
                <a:r>
                  <a:rPr lang="en-US" altLang="en-US" sz="2000">
                    <a:solidFill>
                      <a:srgbClr val="000000"/>
                    </a:solidFill>
                    <a:latin typeface="Arial" charset="0"/>
                    <a:cs typeface="Times New Roman" pitchFamily="18" charset="0"/>
                  </a:rPr>
                  <a:t>3</a:t>
                </a:r>
                <a:r>
                  <a:rPr lang="en-US" altLang="en-US" sz="2000" i="1">
                    <a:solidFill>
                      <a:srgbClr val="000000"/>
                    </a:solidFill>
                    <a:latin typeface="Arial" charset="0"/>
                    <a:cs typeface="Times New Roman" pitchFamily="18" charset="0"/>
                  </a:rPr>
                  <a:t>R</a:t>
                </a:r>
                <a:r>
                  <a:rPr lang="en-US" altLang="en-US" sz="2000" baseline="-25000">
                    <a:solidFill>
                      <a:srgbClr val="000000"/>
                    </a:solidFill>
                    <a:latin typeface="Arial" charset="0"/>
                    <a:cs typeface="Times New Roman" pitchFamily="18" charset="0"/>
                  </a:rPr>
                  <a:t>m</a:t>
                </a:r>
                <a:r>
                  <a:rPr lang="en-US" altLang="en-US" sz="2000" baseline="30000">
                    <a:solidFill>
                      <a:srgbClr val="000000"/>
                    </a:solidFill>
                    <a:latin typeface="Arial" charset="0"/>
                    <a:cs typeface="Times New Roman" pitchFamily="18" charset="0"/>
                  </a:rPr>
                  <a:t>2</a:t>
                </a:r>
                <a:r>
                  <a:rPr lang="en-US" altLang="en-US" sz="2000">
                    <a:solidFill>
                      <a:srgbClr val="000000"/>
                    </a:solidFill>
                    <a:latin typeface="Arial" charset="0"/>
                    <a:cs typeface="Times New Roman" pitchFamily="18" charset="0"/>
                  </a:rPr>
                  <a:t> – 2</a:t>
                </a:r>
                <a:r>
                  <a:rPr lang="en-US" altLang="en-US" sz="2000" i="1">
                    <a:solidFill>
                      <a:srgbClr val="000000"/>
                    </a:solidFill>
                    <a:latin typeface="Arial" charset="0"/>
                    <a:cs typeface="Times New Roman" pitchFamily="18" charset="0"/>
                  </a:rPr>
                  <a:t>R</a:t>
                </a:r>
                <a:r>
                  <a:rPr lang="en-US" altLang="en-US" sz="2000" baseline="-25000">
                    <a:solidFill>
                      <a:srgbClr val="000000"/>
                    </a:solidFill>
                    <a:latin typeface="Arial" charset="0"/>
                    <a:cs typeface="Times New Roman" pitchFamily="18" charset="0"/>
                  </a:rPr>
                  <a:t>m</a:t>
                </a:r>
                <a:r>
                  <a:rPr lang="en-US" altLang="en-US" sz="2000" baseline="30000">
                    <a:solidFill>
                      <a:srgbClr val="000000"/>
                    </a:solidFill>
                    <a:latin typeface="Arial" charset="0"/>
                    <a:cs typeface="Times New Roman" pitchFamily="18" charset="0"/>
                  </a:rPr>
                  <a:t>3</a:t>
                </a:r>
                <a:r>
                  <a:rPr lang="en-US" altLang="en-US" sz="2000">
                    <a:solidFill>
                      <a:srgbClr val="000000"/>
                    </a:solidFill>
                    <a:latin typeface="Arial" charset="0"/>
                    <a:cs typeface="Times New Roman" pitchFamily="18" charset="0"/>
                  </a:rPr>
                  <a:t> </a:t>
                </a:r>
                <a:r>
                  <a:rPr lang="en-US" altLang="en-US" sz="1400">
                    <a:solidFill>
                      <a:srgbClr val="000000"/>
                    </a:solidFill>
                    <a:latin typeface="Arial" charset="0"/>
                    <a:cs typeface="Times New Roman" pitchFamily="18" charset="0"/>
                  </a:rPr>
                  <a:t> </a:t>
                </a:r>
                <a:r>
                  <a:rPr lang="en-US" altLang="en-US" sz="2000">
                    <a:solidFill>
                      <a:srgbClr val="000000"/>
                    </a:solidFill>
                    <a:latin typeface="Arial" charset="0"/>
                    <a:cs typeface="Times New Roman" pitchFamily="18" charset="0"/>
                  </a:rPr>
                  <a:t>&gt;  </a:t>
                </a:r>
                <a:r>
                  <a:rPr lang="en-US" altLang="en-US" sz="2000" i="1">
                    <a:solidFill>
                      <a:srgbClr val="000000"/>
                    </a:solidFill>
                    <a:latin typeface="Arial" charset="0"/>
                    <a:cs typeface="Times New Roman" pitchFamily="18" charset="0"/>
                  </a:rPr>
                  <a:t>R</a:t>
                </a:r>
                <a:r>
                  <a:rPr lang="en-US" altLang="en-US" sz="2000" baseline="-25000">
                    <a:solidFill>
                      <a:srgbClr val="000000"/>
                    </a:solidFill>
                    <a:latin typeface="Arial" charset="0"/>
                    <a:cs typeface="Times New Roman" pitchFamily="18" charset="0"/>
                  </a:rPr>
                  <a:t>m</a:t>
                </a:r>
                <a:endParaRPr lang="en-US" altLang="en-US" sz="2000" baseline="30000">
                  <a:solidFill>
                    <a:srgbClr val="000000"/>
                  </a:solidFill>
                  <a:latin typeface="Arial" charset="0"/>
                  <a:cs typeface="Times New Roman" pitchFamily="18" charset="0"/>
                </a:endParaRPr>
              </a:p>
            </p:txBody>
          </p:sp>
          <p:sp>
            <p:nvSpPr>
              <p:cNvPr id="55" name="Text Box 60"/>
              <p:cNvSpPr txBox="1">
                <a:spLocks noChangeArrowheads="1"/>
              </p:cNvSpPr>
              <p:nvPr/>
            </p:nvSpPr>
            <p:spPr bwMode="auto">
              <a:xfrm>
                <a:off x="1632" y="547"/>
                <a:ext cx="24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i="1">
                    <a:solidFill>
                      <a:srgbClr val="000000"/>
                    </a:solidFill>
                    <a:latin typeface="Arial" charset="0"/>
                    <a:cs typeface="Times New Roman" pitchFamily="18" charset="0"/>
                  </a:rPr>
                  <a:t>?</a:t>
                </a:r>
                <a:r>
                  <a:rPr lang="en-US" altLang="en-US" sz="1600">
                    <a:solidFill>
                      <a:srgbClr val="000000"/>
                    </a:solidFill>
                    <a:latin typeface="Arial" charset="0"/>
                    <a:cs typeface="Times New Roman" pitchFamily="18" charset="0"/>
                  </a:rPr>
                  <a:t> </a:t>
                </a:r>
                <a:endParaRPr lang="en-US" altLang="en-US" sz="1600" baseline="30000">
                  <a:solidFill>
                    <a:srgbClr val="000000"/>
                  </a:solidFill>
                  <a:latin typeface="Arial" charset="0"/>
                  <a:cs typeface="Times New Roman" pitchFamily="18" charset="0"/>
                </a:endParaRPr>
              </a:p>
            </p:txBody>
          </p:sp>
        </p:grpSp>
        <p:sp>
          <p:nvSpPr>
            <p:cNvPr id="53" name="Text Box 62"/>
            <p:cNvSpPr txBox="1">
              <a:spLocks noChangeArrowheads="1"/>
            </p:cNvSpPr>
            <p:nvPr/>
          </p:nvSpPr>
          <p:spPr bwMode="auto">
            <a:xfrm>
              <a:off x="288" y="624"/>
              <a:ext cx="5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en-US" sz="2000">
                  <a:latin typeface="Arial" charset="0"/>
                  <a:cs typeface="Times New Roman" pitchFamily="18" charset="0"/>
                </a:rPr>
                <a:t>TMR:</a:t>
              </a:r>
              <a:endParaRPr lang="en-US" altLang="en-US" sz="2000">
                <a:latin typeface="Arial" charset="0"/>
                <a:cs typeface="Times New Roman" pitchFamily="18" charset="0"/>
                <a:sym typeface="Wingdings" pitchFamily="2" charset="2"/>
              </a:endParaRPr>
            </a:p>
          </p:txBody>
        </p:sp>
      </p:grpSp>
      <p:grpSp>
        <p:nvGrpSpPr>
          <p:cNvPr id="56" name="Group 74"/>
          <p:cNvGrpSpPr>
            <a:grpSpLocks/>
          </p:cNvGrpSpPr>
          <p:nvPr/>
        </p:nvGrpSpPr>
        <p:grpSpPr bwMode="auto">
          <a:xfrm>
            <a:off x="4914900" y="2975165"/>
            <a:ext cx="4038600" cy="2622550"/>
            <a:chOff x="3120" y="1680"/>
            <a:chExt cx="2544" cy="1652"/>
          </a:xfrm>
        </p:grpSpPr>
        <p:sp>
          <p:nvSpPr>
            <p:cNvPr id="57" name="Text Box 41"/>
            <p:cNvSpPr txBox="1">
              <a:spLocks noChangeArrowheads="1"/>
            </p:cNvSpPr>
            <p:nvPr/>
          </p:nvSpPr>
          <p:spPr bwMode="auto">
            <a:xfrm>
              <a:off x="5184" y="2976"/>
              <a:ext cx="48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solidFill>
                    <a:srgbClr val="000000"/>
                  </a:solidFill>
                  <a:latin typeface="Symbol" pitchFamily="18" charset="2"/>
                  <a:cs typeface="Times New Roman" pitchFamily="18" charset="0"/>
                </a:rPr>
                <a:t>l</a:t>
              </a:r>
              <a:r>
                <a:rPr lang="en-US" altLang="en-US" sz="2000" i="1">
                  <a:solidFill>
                    <a:srgbClr val="000000"/>
                  </a:solidFill>
                  <a:latin typeface="Arial" charset="0"/>
                  <a:cs typeface="Times New Roman" pitchFamily="18" charset="0"/>
                </a:rPr>
                <a:t>t</a:t>
              </a:r>
              <a:endParaRPr lang="en-US" altLang="en-US" sz="2000" i="1" baseline="30000">
                <a:solidFill>
                  <a:srgbClr val="000000"/>
                </a:solidFill>
                <a:latin typeface="Arial" charset="0"/>
                <a:cs typeface="Times New Roman" pitchFamily="18" charset="0"/>
              </a:endParaRPr>
            </a:p>
          </p:txBody>
        </p:sp>
        <p:grpSp>
          <p:nvGrpSpPr>
            <p:cNvPr id="58" name="Group 73"/>
            <p:cNvGrpSpPr>
              <a:grpSpLocks/>
            </p:cNvGrpSpPr>
            <p:nvPr/>
          </p:nvGrpSpPr>
          <p:grpSpPr bwMode="auto">
            <a:xfrm>
              <a:off x="3120" y="1680"/>
              <a:ext cx="2256" cy="1652"/>
              <a:chOff x="3120" y="1680"/>
              <a:chExt cx="2256" cy="1652"/>
            </a:xfrm>
          </p:grpSpPr>
          <p:sp>
            <p:nvSpPr>
              <p:cNvPr id="59" name="Line 38"/>
              <p:cNvSpPr>
                <a:spLocks noChangeShapeType="1"/>
              </p:cNvSpPr>
              <p:nvPr/>
            </p:nvSpPr>
            <p:spPr bwMode="auto">
              <a:xfrm flipV="1">
                <a:off x="3456" y="1872"/>
                <a:ext cx="0" cy="124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 name="Line 39"/>
              <p:cNvSpPr>
                <a:spLocks noChangeShapeType="1"/>
              </p:cNvSpPr>
              <p:nvPr/>
            </p:nvSpPr>
            <p:spPr bwMode="auto">
              <a:xfrm>
                <a:off x="3456" y="3120"/>
                <a:ext cx="17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 name="Text Box 40"/>
              <p:cNvSpPr txBox="1">
                <a:spLocks noChangeArrowheads="1"/>
              </p:cNvSpPr>
              <p:nvPr/>
            </p:nvSpPr>
            <p:spPr bwMode="auto">
              <a:xfrm>
                <a:off x="3312" y="1680"/>
                <a:ext cx="52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i="1">
                    <a:solidFill>
                      <a:srgbClr val="000000"/>
                    </a:solidFill>
                    <a:latin typeface="Arial" charset="0"/>
                    <a:cs typeface="Times New Roman" pitchFamily="18" charset="0"/>
                  </a:rPr>
                  <a:t>R</a:t>
                </a:r>
                <a:endParaRPr lang="en-US" altLang="en-US" sz="2000" baseline="30000">
                  <a:solidFill>
                    <a:srgbClr val="000000"/>
                  </a:solidFill>
                  <a:latin typeface="Arial" charset="0"/>
                  <a:cs typeface="Times New Roman" pitchFamily="18" charset="0"/>
                </a:endParaRPr>
              </a:p>
            </p:txBody>
          </p:sp>
          <p:sp>
            <p:nvSpPr>
              <p:cNvPr id="62" name="Line 42"/>
              <p:cNvSpPr>
                <a:spLocks noChangeShapeType="1"/>
              </p:cNvSpPr>
              <p:nvPr/>
            </p:nvSpPr>
            <p:spPr bwMode="auto">
              <a:xfrm>
                <a:off x="3456" y="2592"/>
                <a:ext cx="67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Line 43"/>
              <p:cNvSpPr>
                <a:spLocks noChangeShapeType="1"/>
              </p:cNvSpPr>
              <p:nvPr/>
            </p:nvSpPr>
            <p:spPr bwMode="auto">
              <a:xfrm>
                <a:off x="3456" y="1968"/>
                <a:ext cx="153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Text Box 44"/>
              <p:cNvSpPr txBox="1">
                <a:spLocks noChangeArrowheads="1"/>
              </p:cNvSpPr>
              <p:nvPr/>
            </p:nvSpPr>
            <p:spPr bwMode="auto">
              <a:xfrm>
                <a:off x="3360" y="3120"/>
                <a:ext cx="52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solidFill>
                      <a:srgbClr val="000000"/>
                    </a:solidFill>
                    <a:latin typeface="Arial" charset="0"/>
                    <a:cs typeface="Times New Roman" pitchFamily="18" charset="0"/>
                  </a:rPr>
                  <a:t>0</a:t>
                </a:r>
                <a:endParaRPr lang="en-US" altLang="en-US" sz="1600" baseline="30000">
                  <a:solidFill>
                    <a:srgbClr val="000000"/>
                  </a:solidFill>
                  <a:latin typeface="Arial" charset="0"/>
                  <a:cs typeface="Times New Roman" pitchFamily="18" charset="0"/>
                </a:endParaRPr>
              </a:p>
            </p:txBody>
          </p:sp>
          <p:sp>
            <p:nvSpPr>
              <p:cNvPr id="65" name="Text Box 45"/>
              <p:cNvSpPr txBox="1">
                <a:spLocks noChangeArrowheads="1"/>
              </p:cNvSpPr>
              <p:nvPr/>
            </p:nvSpPr>
            <p:spPr bwMode="auto">
              <a:xfrm>
                <a:off x="3120" y="2496"/>
                <a:ext cx="52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solidFill>
                      <a:srgbClr val="000000"/>
                    </a:solidFill>
                    <a:latin typeface="Arial" charset="0"/>
                    <a:cs typeface="Times New Roman" pitchFamily="18" charset="0"/>
                  </a:rPr>
                  <a:t>0.5</a:t>
                </a:r>
                <a:endParaRPr lang="en-US" altLang="en-US" sz="1600" baseline="30000">
                  <a:solidFill>
                    <a:srgbClr val="000000"/>
                  </a:solidFill>
                  <a:latin typeface="Arial" charset="0"/>
                  <a:cs typeface="Times New Roman" pitchFamily="18" charset="0"/>
                </a:endParaRPr>
              </a:p>
            </p:txBody>
          </p:sp>
          <p:sp>
            <p:nvSpPr>
              <p:cNvPr id="66" name="Text Box 46"/>
              <p:cNvSpPr txBox="1">
                <a:spLocks noChangeArrowheads="1"/>
              </p:cNvSpPr>
              <p:nvPr/>
            </p:nvSpPr>
            <p:spPr bwMode="auto">
              <a:xfrm>
                <a:off x="3120" y="1872"/>
                <a:ext cx="52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solidFill>
                      <a:srgbClr val="000000"/>
                    </a:solidFill>
                    <a:latin typeface="Arial" charset="0"/>
                    <a:cs typeface="Times New Roman" pitchFamily="18" charset="0"/>
                  </a:rPr>
                  <a:t>1.0</a:t>
                </a:r>
                <a:endParaRPr lang="en-US" altLang="en-US" sz="1600" baseline="30000">
                  <a:solidFill>
                    <a:srgbClr val="000000"/>
                  </a:solidFill>
                  <a:latin typeface="Arial" charset="0"/>
                  <a:cs typeface="Times New Roman" pitchFamily="18" charset="0"/>
                </a:endParaRPr>
              </a:p>
            </p:txBody>
          </p:sp>
          <p:sp>
            <p:nvSpPr>
              <p:cNvPr id="67" name="Freeform 47"/>
              <p:cNvSpPr>
                <a:spLocks/>
              </p:cNvSpPr>
              <p:nvPr/>
            </p:nvSpPr>
            <p:spPr bwMode="auto">
              <a:xfrm>
                <a:off x="4128" y="2608"/>
                <a:ext cx="1" cy="512"/>
              </a:xfrm>
              <a:custGeom>
                <a:avLst/>
                <a:gdLst>
                  <a:gd name="T0" fmla="*/ 0 w 1"/>
                  <a:gd name="T1" fmla="*/ 0 h 512"/>
                  <a:gd name="T2" fmla="*/ 1 w 1"/>
                  <a:gd name="T3" fmla="*/ 512 h 512"/>
                </a:gdLst>
                <a:ahLst/>
                <a:cxnLst>
                  <a:cxn ang="0">
                    <a:pos x="T0" y="T1"/>
                  </a:cxn>
                  <a:cxn ang="0">
                    <a:pos x="T2" y="T3"/>
                  </a:cxn>
                </a:cxnLst>
                <a:rect l="0" t="0" r="r" b="b"/>
                <a:pathLst>
                  <a:path w="1" h="512">
                    <a:moveTo>
                      <a:pt x="0" y="0"/>
                    </a:moveTo>
                    <a:lnTo>
                      <a:pt x="1" y="512"/>
                    </a:lnTo>
                  </a:path>
                </a:pathLst>
              </a:custGeom>
              <a:noFill/>
              <a:ln w="9525">
                <a:solidFill>
                  <a:schemeClr val="tx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Text Box 48"/>
              <p:cNvSpPr txBox="1">
                <a:spLocks noChangeArrowheads="1"/>
              </p:cNvSpPr>
              <p:nvPr/>
            </p:nvSpPr>
            <p:spPr bwMode="auto">
              <a:xfrm>
                <a:off x="3888" y="3120"/>
                <a:ext cx="52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solidFill>
                      <a:srgbClr val="000000"/>
                    </a:solidFill>
                    <a:latin typeface="Arial" charset="0"/>
                    <a:cs typeface="Times New Roman" pitchFamily="18" charset="0"/>
                  </a:rPr>
                  <a:t>ln 2</a:t>
                </a:r>
                <a:endParaRPr lang="en-US" altLang="en-US" sz="1600" baseline="30000">
                  <a:solidFill>
                    <a:srgbClr val="000000"/>
                  </a:solidFill>
                  <a:latin typeface="Arial" charset="0"/>
                  <a:cs typeface="Times New Roman" pitchFamily="18" charset="0"/>
                </a:endParaRPr>
              </a:p>
            </p:txBody>
          </p:sp>
          <p:sp>
            <p:nvSpPr>
              <p:cNvPr id="69" name="Text Box 49"/>
              <p:cNvSpPr txBox="1">
                <a:spLocks noChangeArrowheads="1"/>
              </p:cNvSpPr>
              <p:nvPr/>
            </p:nvSpPr>
            <p:spPr bwMode="auto">
              <a:xfrm>
                <a:off x="3120" y="2976"/>
                <a:ext cx="52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solidFill>
                      <a:srgbClr val="000000"/>
                    </a:solidFill>
                    <a:latin typeface="Arial" charset="0"/>
                    <a:cs typeface="Times New Roman" pitchFamily="18" charset="0"/>
                  </a:rPr>
                  <a:t>0.0</a:t>
                </a:r>
                <a:endParaRPr lang="en-US" altLang="en-US" sz="1600" baseline="30000">
                  <a:solidFill>
                    <a:srgbClr val="000000"/>
                  </a:solidFill>
                  <a:latin typeface="Arial" charset="0"/>
                  <a:cs typeface="Times New Roman" pitchFamily="18" charset="0"/>
                </a:endParaRPr>
              </a:p>
            </p:txBody>
          </p:sp>
          <p:sp>
            <p:nvSpPr>
              <p:cNvPr id="70" name="Freeform 50"/>
              <p:cNvSpPr>
                <a:spLocks/>
              </p:cNvSpPr>
              <p:nvPr/>
            </p:nvSpPr>
            <p:spPr bwMode="auto">
              <a:xfrm>
                <a:off x="3464" y="1976"/>
                <a:ext cx="1672" cy="920"/>
              </a:xfrm>
              <a:custGeom>
                <a:avLst/>
                <a:gdLst>
                  <a:gd name="T0" fmla="*/ 0 w 1672"/>
                  <a:gd name="T1" fmla="*/ 0 h 920"/>
                  <a:gd name="T2" fmla="*/ 264 w 1672"/>
                  <a:gd name="T3" fmla="*/ 312 h 920"/>
                  <a:gd name="T4" fmla="*/ 536 w 1672"/>
                  <a:gd name="T5" fmla="*/ 544 h 920"/>
                  <a:gd name="T6" fmla="*/ 936 w 1672"/>
                  <a:gd name="T7" fmla="*/ 776 h 920"/>
                  <a:gd name="T8" fmla="*/ 1328 w 1672"/>
                  <a:gd name="T9" fmla="*/ 880 h 920"/>
                  <a:gd name="T10" fmla="*/ 1672 w 1672"/>
                  <a:gd name="T11" fmla="*/ 920 h 920"/>
                </a:gdLst>
                <a:ahLst/>
                <a:cxnLst>
                  <a:cxn ang="0">
                    <a:pos x="T0" y="T1"/>
                  </a:cxn>
                  <a:cxn ang="0">
                    <a:pos x="T2" y="T3"/>
                  </a:cxn>
                  <a:cxn ang="0">
                    <a:pos x="T4" y="T5"/>
                  </a:cxn>
                  <a:cxn ang="0">
                    <a:pos x="T6" y="T7"/>
                  </a:cxn>
                  <a:cxn ang="0">
                    <a:pos x="T8" y="T9"/>
                  </a:cxn>
                  <a:cxn ang="0">
                    <a:pos x="T10" y="T11"/>
                  </a:cxn>
                </a:cxnLst>
                <a:rect l="0" t="0" r="r" b="b"/>
                <a:pathLst>
                  <a:path w="1672" h="920">
                    <a:moveTo>
                      <a:pt x="0" y="0"/>
                    </a:moveTo>
                    <a:cubicBezTo>
                      <a:pt x="44" y="52"/>
                      <a:pt x="175" y="221"/>
                      <a:pt x="264" y="312"/>
                    </a:cubicBezTo>
                    <a:cubicBezTo>
                      <a:pt x="353" y="403"/>
                      <a:pt x="424" y="467"/>
                      <a:pt x="536" y="544"/>
                    </a:cubicBezTo>
                    <a:cubicBezTo>
                      <a:pt x="648" y="621"/>
                      <a:pt x="804" y="720"/>
                      <a:pt x="936" y="776"/>
                    </a:cubicBezTo>
                    <a:cubicBezTo>
                      <a:pt x="1068" y="832"/>
                      <a:pt x="1205" y="856"/>
                      <a:pt x="1328" y="880"/>
                    </a:cubicBezTo>
                    <a:cubicBezTo>
                      <a:pt x="1451" y="904"/>
                      <a:pt x="1600" y="912"/>
                      <a:pt x="1672" y="920"/>
                    </a:cubicBezTo>
                  </a:path>
                </a:pathLst>
              </a:custGeom>
              <a:noFill/>
              <a:ln w="28575" cap="flat" cmpd="sng">
                <a:solidFill>
                  <a:schemeClr val="hlink"/>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Freeform 51"/>
              <p:cNvSpPr>
                <a:spLocks/>
              </p:cNvSpPr>
              <p:nvPr/>
            </p:nvSpPr>
            <p:spPr bwMode="auto">
              <a:xfrm>
                <a:off x="3472" y="1976"/>
                <a:ext cx="1584" cy="1056"/>
              </a:xfrm>
              <a:custGeom>
                <a:avLst/>
                <a:gdLst>
                  <a:gd name="T0" fmla="*/ 0 w 1584"/>
                  <a:gd name="T1" fmla="*/ 0 h 1056"/>
                  <a:gd name="T2" fmla="*/ 152 w 1584"/>
                  <a:gd name="T3" fmla="*/ 64 h 1056"/>
                  <a:gd name="T4" fmla="*/ 320 w 1584"/>
                  <a:gd name="T5" fmla="*/ 216 h 1056"/>
                  <a:gd name="T6" fmla="*/ 480 w 1584"/>
                  <a:gd name="T7" fmla="*/ 408 h 1056"/>
                  <a:gd name="T8" fmla="*/ 656 w 1584"/>
                  <a:gd name="T9" fmla="*/ 616 h 1056"/>
                  <a:gd name="T10" fmla="*/ 888 w 1584"/>
                  <a:gd name="T11" fmla="*/ 848 h 1056"/>
                  <a:gd name="T12" fmla="*/ 1168 w 1584"/>
                  <a:gd name="T13" fmla="*/ 984 h 1056"/>
                  <a:gd name="T14" fmla="*/ 1584 w 1584"/>
                  <a:gd name="T15" fmla="*/ 1056 h 10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84" h="1056">
                    <a:moveTo>
                      <a:pt x="0" y="0"/>
                    </a:moveTo>
                    <a:cubicBezTo>
                      <a:pt x="25" y="11"/>
                      <a:pt x="99" y="28"/>
                      <a:pt x="152" y="64"/>
                    </a:cubicBezTo>
                    <a:cubicBezTo>
                      <a:pt x="205" y="100"/>
                      <a:pt x="265" y="159"/>
                      <a:pt x="320" y="216"/>
                    </a:cubicBezTo>
                    <a:cubicBezTo>
                      <a:pt x="375" y="273"/>
                      <a:pt x="424" y="341"/>
                      <a:pt x="480" y="408"/>
                    </a:cubicBezTo>
                    <a:cubicBezTo>
                      <a:pt x="536" y="475"/>
                      <a:pt x="588" y="543"/>
                      <a:pt x="656" y="616"/>
                    </a:cubicBezTo>
                    <a:cubicBezTo>
                      <a:pt x="724" y="689"/>
                      <a:pt x="803" y="787"/>
                      <a:pt x="888" y="848"/>
                    </a:cubicBezTo>
                    <a:cubicBezTo>
                      <a:pt x="973" y="909"/>
                      <a:pt x="1052" y="949"/>
                      <a:pt x="1168" y="984"/>
                    </a:cubicBezTo>
                    <a:cubicBezTo>
                      <a:pt x="1284" y="1019"/>
                      <a:pt x="1497" y="1041"/>
                      <a:pt x="1584" y="1056"/>
                    </a:cubicBezTo>
                  </a:path>
                </a:pathLst>
              </a:custGeom>
              <a:noFill/>
              <a:ln w="28575"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 name="Text Box 52"/>
              <p:cNvSpPr txBox="1">
                <a:spLocks noChangeArrowheads="1"/>
              </p:cNvSpPr>
              <p:nvPr/>
            </p:nvSpPr>
            <p:spPr bwMode="auto">
              <a:xfrm>
                <a:off x="3360" y="1968"/>
                <a:ext cx="110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600" b="1">
                    <a:solidFill>
                      <a:srgbClr val="FF0000"/>
                    </a:solidFill>
                    <a:latin typeface="Arial" charset="0"/>
                    <a:cs typeface="Times New Roman" pitchFamily="18" charset="0"/>
                  </a:rPr>
                  <a:t> TMR</a:t>
                </a:r>
              </a:p>
            </p:txBody>
          </p:sp>
          <p:sp>
            <p:nvSpPr>
              <p:cNvPr id="73" name="Text Box 53"/>
              <p:cNvSpPr txBox="1">
                <a:spLocks noChangeArrowheads="1"/>
              </p:cNvSpPr>
              <p:nvPr/>
            </p:nvSpPr>
            <p:spPr bwMode="auto">
              <a:xfrm>
                <a:off x="4176" y="2592"/>
                <a:ext cx="120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600" b="1">
                    <a:solidFill>
                      <a:schemeClr val="hlink"/>
                    </a:solidFill>
                    <a:latin typeface="Arial" charset="0"/>
                    <a:cs typeface="Times New Roman" pitchFamily="18" charset="0"/>
                  </a:rPr>
                  <a:t> Simplex</a:t>
                </a:r>
              </a:p>
            </p:txBody>
          </p:sp>
          <p:sp>
            <p:nvSpPr>
              <p:cNvPr id="74" name="Rectangle 68"/>
              <p:cNvSpPr>
                <a:spLocks noChangeArrowheads="1"/>
              </p:cNvSpPr>
              <p:nvPr/>
            </p:nvSpPr>
            <p:spPr bwMode="auto">
              <a:xfrm>
                <a:off x="4224" y="3168"/>
                <a:ext cx="240" cy="1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5" name="Group 72"/>
          <p:cNvGrpSpPr>
            <a:grpSpLocks/>
          </p:cNvGrpSpPr>
          <p:nvPr/>
        </p:nvGrpSpPr>
        <p:grpSpPr bwMode="auto">
          <a:xfrm>
            <a:off x="4914900" y="4651565"/>
            <a:ext cx="3505200" cy="1736725"/>
            <a:chOff x="3120" y="2736"/>
            <a:chExt cx="2208" cy="1094"/>
          </a:xfrm>
        </p:grpSpPr>
        <p:grpSp>
          <p:nvGrpSpPr>
            <p:cNvPr id="76" name="Group 54"/>
            <p:cNvGrpSpPr>
              <a:grpSpLocks/>
            </p:cNvGrpSpPr>
            <p:nvPr/>
          </p:nvGrpSpPr>
          <p:grpSpPr bwMode="auto">
            <a:xfrm>
              <a:off x="3120" y="2736"/>
              <a:ext cx="2208" cy="1094"/>
              <a:chOff x="3120" y="2736"/>
              <a:chExt cx="2208" cy="1094"/>
            </a:xfrm>
          </p:grpSpPr>
          <p:sp>
            <p:nvSpPr>
              <p:cNvPr id="82" name="Text Box 55"/>
              <p:cNvSpPr txBox="1">
                <a:spLocks noChangeArrowheads="1"/>
              </p:cNvSpPr>
              <p:nvPr/>
            </p:nvSpPr>
            <p:spPr bwMode="auto">
              <a:xfrm>
                <a:off x="3120" y="3312"/>
                <a:ext cx="2208" cy="51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en-US" sz="2000" dirty="0">
                    <a:latin typeface="Arial" charset="0"/>
                    <a:cs typeface="Times New Roman" pitchFamily="18" charset="0"/>
                  </a:rPr>
                  <a:t>MTTF:</a:t>
                </a:r>
                <a:r>
                  <a:rPr lang="en-US" altLang="en-US" sz="1000" dirty="0">
                    <a:latin typeface="Arial" charset="0"/>
                    <a:cs typeface="Times New Roman" pitchFamily="18" charset="0"/>
                  </a:rPr>
                  <a:t> </a:t>
                </a:r>
                <a:r>
                  <a:rPr lang="en-US" altLang="en-US" sz="2000" dirty="0">
                    <a:latin typeface="Arial" charset="0"/>
                    <a:cs typeface="Times New Roman" pitchFamily="18" charset="0"/>
                  </a:rPr>
                  <a:t>TMR </a:t>
                </a:r>
                <a:r>
                  <a:rPr lang="en-US" altLang="en-US" sz="2000" dirty="0">
                    <a:solidFill>
                      <a:srgbClr val="FF0000"/>
                    </a:solidFill>
                    <a:latin typeface="Arial" charset="0"/>
                    <a:cs typeface="Times New Roman" pitchFamily="18" charset="0"/>
                  </a:rPr>
                  <a:t>5/(6</a:t>
                </a:r>
                <a:r>
                  <a:rPr lang="en-US" altLang="en-US" sz="2000" dirty="0">
                    <a:solidFill>
                      <a:srgbClr val="FF0000"/>
                    </a:solidFill>
                    <a:latin typeface="Symbol" pitchFamily="18" charset="2"/>
                    <a:cs typeface="Times New Roman" pitchFamily="18" charset="0"/>
                  </a:rPr>
                  <a:t>l</a:t>
                </a:r>
                <a:r>
                  <a:rPr lang="en-US" altLang="en-US" sz="2000" dirty="0">
                    <a:solidFill>
                      <a:srgbClr val="FF0000"/>
                    </a:solidFill>
                    <a:latin typeface="Arial" charset="0"/>
                    <a:cs typeface="Times New Roman" pitchFamily="18" charset="0"/>
                  </a:rPr>
                  <a:t>)</a:t>
                </a:r>
                <a:r>
                  <a:rPr lang="en-US" altLang="en-US" sz="2000" dirty="0">
                    <a:latin typeface="Arial" charset="0"/>
                    <a:cs typeface="Times New Roman" pitchFamily="18" charset="0"/>
                  </a:rPr>
                  <a:t> </a:t>
                </a:r>
              </a:p>
              <a:p>
                <a:pPr>
                  <a:lnSpc>
                    <a:spcPct val="120000"/>
                  </a:lnSpc>
                </a:pPr>
                <a:r>
                  <a:rPr lang="en-US" altLang="en-US" sz="2000" dirty="0">
                    <a:latin typeface="Arial" charset="0"/>
                    <a:cs typeface="Times New Roman" pitchFamily="18" charset="0"/>
                  </a:rPr>
                  <a:t>	Simplex </a:t>
                </a:r>
                <a:r>
                  <a:rPr lang="en-US" altLang="en-US" sz="2000" dirty="0">
                    <a:solidFill>
                      <a:schemeClr val="accent2"/>
                    </a:solidFill>
                    <a:latin typeface="Arial" charset="0"/>
                    <a:cs typeface="Times New Roman" pitchFamily="18" charset="0"/>
                  </a:rPr>
                  <a:t>1/</a:t>
                </a:r>
                <a:r>
                  <a:rPr lang="en-US" altLang="en-US" sz="2000" dirty="0">
                    <a:solidFill>
                      <a:schemeClr val="hlink"/>
                    </a:solidFill>
                    <a:latin typeface="Symbol" pitchFamily="18" charset="2"/>
                    <a:cs typeface="Times New Roman" pitchFamily="18" charset="0"/>
                  </a:rPr>
                  <a:t>l</a:t>
                </a:r>
              </a:p>
            </p:txBody>
          </p:sp>
          <p:sp>
            <p:nvSpPr>
              <p:cNvPr id="83" name="Line 56"/>
              <p:cNvSpPr>
                <a:spLocks noChangeShapeType="1"/>
              </p:cNvSpPr>
              <p:nvPr/>
            </p:nvSpPr>
            <p:spPr bwMode="auto">
              <a:xfrm>
                <a:off x="4272" y="2736"/>
                <a:ext cx="0" cy="624"/>
              </a:xfrm>
              <a:prstGeom prst="line">
                <a:avLst/>
              </a:prstGeom>
              <a:noFill/>
              <a:ln w="9525">
                <a:solidFill>
                  <a:srgbClr val="FF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 name="Line 57"/>
              <p:cNvSpPr>
                <a:spLocks noChangeShapeType="1"/>
              </p:cNvSpPr>
              <p:nvPr/>
            </p:nvSpPr>
            <p:spPr bwMode="auto">
              <a:xfrm>
                <a:off x="4416" y="2784"/>
                <a:ext cx="0" cy="864"/>
              </a:xfrm>
              <a:prstGeom prst="line">
                <a:avLst/>
              </a:prstGeom>
              <a:noFill/>
              <a:ln w="9525">
                <a:solidFill>
                  <a:schemeClr val="hlink"/>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7" name="Text Box 66"/>
            <p:cNvSpPr txBox="1">
              <a:spLocks noChangeArrowheads="1"/>
            </p:cNvSpPr>
            <p:nvPr/>
          </p:nvSpPr>
          <p:spPr bwMode="auto">
            <a:xfrm>
              <a:off x="4320" y="3120"/>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latin typeface="Arial" charset="0"/>
                </a:rPr>
                <a:t>1</a:t>
              </a:r>
            </a:p>
          </p:txBody>
        </p:sp>
        <p:grpSp>
          <p:nvGrpSpPr>
            <p:cNvPr id="78" name="Group 70"/>
            <p:cNvGrpSpPr>
              <a:grpSpLocks/>
            </p:cNvGrpSpPr>
            <p:nvPr/>
          </p:nvGrpSpPr>
          <p:grpSpPr bwMode="auto">
            <a:xfrm>
              <a:off x="4176" y="3120"/>
              <a:ext cx="188" cy="329"/>
              <a:chOff x="4982" y="1831"/>
              <a:chExt cx="188" cy="329"/>
            </a:xfrm>
          </p:grpSpPr>
          <p:sp>
            <p:nvSpPr>
              <p:cNvPr id="79" name="Text Box 64"/>
              <p:cNvSpPr txBox="1">
                <a:spLocks noChangeArrowheads="1"/>
              </p:cNvSpPr>
              <p:nvPr/>
            </p:nvSpPr>
            <p:spPr bwMode="auto">
              <a:xfrm>
                <a:off x="4982" y="1831"/>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latin typeface="Arial" charset="0"/>
                  </a:rPr>
                  <a:t>5</a:t>
                </a:r>
              </a:p>
            </p:txBody>
          </p:sp>
          <p:sp>
            <p:nvSpPr>
              <p:cNvPr id="80" name="Text Box 65"/>
              <p:cNvSpPr txBox="1">
                <a:spLocks noChangeArrowheads="1"/>
              </p:cNvSpPr>
              <p:nvPr/>
            </p:nvSpPr>
            <p:spPr bwMode="auto">
              <a:xfrm>
                <a:off x="4992" y="1968"/>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latin typeface="Arial" charset="0"/>
                  </a:rPr>
                  <a:t>6</a:t>
                </a:r>
              </a:p>
            </p:txBody>
          </p:sp>
          <p:sp>
            <p:nvSpPr>
              <p:cNvPr id="81" name="Line 69"/>
              <p:cNvSpPr>
                <a:spLocks noChangeShapeType="1"/>
              </p:cNvSpPr>
              <p:nvPr/>
            </p:nvSpPr>
            <p:spPr bwMode="auto">
              <a:xfrm>
                <a:off x="5040" y="1998"/>
                <a:ext cx="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9" name="TextBox 8"/>
          <p:cNvSpPr txBox="1"/>
          <p:nvPr/>
        </p:nvSpPr>
        <p:spPr>
          <a:xfrm>
            <a:off x="7399361" y="2517965"/>
            <a:ext cx="963725" cy="523220"/>
          </a:xfrm>
          <a:prstGeom prst="rect">
            <a:avLst/>
          </a:prstGeom>
          <a:noFill/>
        </p:spPr>
        <p:txBody>
          <a:bodyPr wrap="none" rtlCol="0">
            <a:spAutoFit/>
          </a:bodyPr>
          <a:lstStyle/>
          <a:p>
            <a:r>
              <a:rPr lang="en-US" sz="2800" dirty="0" smtClean="0">
                <a:latin typeface="Arial" panose="020B0604020202020204" pitchFamily="34" charset="0"/>
                <a:cs typeface="Arial" panose="020B0604020202020204" pitchFamily="34" charset="0"/>
              </a:rPr>
              <a:t>TMR</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861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dissolve">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dissolve">
                                      <p:cBhvr>
                                        <p:cTn id="17" dur="500"/>
                                        <p:tgtEl>
                                          <p:spTgt spid="5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dissolve">
                                      <p:cBhvr>
                                        <p:cTn id="22" dur="500"/>
                                        <p:tgtEl>
                                          <p:spTgt spid="5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5"/>
                                        </p:tgtEl>
                                        <p:attrNameLst>
                                          <p:attrName>style.visibility</p:attrName>
                                        </p:attrNameLst>
                                      </p:cBhvr>
                                      <p:to>
                                        <p:strVal val="visible"/>
                                      </p:to>
                                    </p:set>
                                    <p:anim calcmode="lin" valueType="num">
                                      <p:cBhvr additive="base">
                                        <p:cTn id="27" dur="500" fill="hold"/>
                                        <p:tgtEl>
                                          <p:spTgt spid="75"/>
                                        </p:tgtEl>
                                        <p:attrNameLst>
                                          <p:attrName>ppt_x</p:attrName>
                                        </p:attrNameLst>
                                      </p:cBhvr>
                                      <p:tavLst>
                                        <p:tav tm="0">
                                          <p:val>
                                            <p:strVal val="#ppt_x"/>
                                          </p:val>
                                        </p:tav>
                                        <p:tav tm="100000">
                                          <p:val>
                                            <p:strVal val="#ppt_x"/>
                                          </p:val>
                                        </p:tav>
                                      </p:tavLst>
                                    </p:anim>
                                    <p:anim calcmode="lin" valueType="num">
                                      <p:cBhvr additive="base">
                                        <p:cTn id="28" dur="500" fill="hold"/>
                                        <p:tgtEl>
                                          <p:spTgt spid="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5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6962"/>
          </a:xfrm>
        </p:spPr>
        <p:txBody>
          <a:bodyPr/>
          <a:lstStyle/>
          <a:p>
            <a:r>
              <a:rPr lang="en-US" dirty="0" smtClean="0"/>
              <a:t>Self-Sustenance: Introduction</a:t>
            </a:r>
            <a:endParaRPr lang="en-US" dirty="0"/>
          </a:p>
        </p:txBody>
      </p:sp>
      <p:sp>
        <p:nvSpPr>
          <p:cNvPr id="3" name="Content Placeholder 2"/>
          <p:cNvSpPr>
            <a:spLocks noGrp="1"/>
          </p:cNvSpPr>
          <p:nvPr>
            <p:ph idx="1"/>
          </p:nvPr>
        </p:nvSpPr>
        <p:spPr>
          <a:xfrm>
            <a:off x="381000" y="1295400"/>
            <a:ext cx="8458200" cy="5105400"/>
          </a:xfrm>
        </p:spPr>
        <p:txBody>
          <a:bodyPr>
            <a:normAutofit/>
          </a:bodyPr>
          <a:lstStyle/>
          <a:p>
            <a:r>
              <a:rPr lang="en-US" dirty="0" smtClean="0"/>
              <a:t>Protection</a:t>
            </a:r>
          </a:p>
          <a:p>
            <a:pPr lvl="1"/>
            <a:r>
              <a:rPr lang="en-US" dirty="0" smtClean="0"/>
              <a:t>Accidental or random influences</a:t>
            </a:r>
          </a:p>
          <a:p>
            <a:pPr lvl="1"/>
            <a:r>
              <a:rPr lang="en-US" dirty="0" smtClean="0"/>
              <a:t>Malicious actions (attacks)</a:t>
            </a:r>
          </a:p>
          <a:p>
            <a:r>
              <a:rPr lang="en-US" dirty="0" smtClean="0"/>
              <a:t>Adaptation </a:t>
            </a:r>
          </a:p>
          <a:p>
            <a:pPr lvl="1"/>
            <a:r>
              <a:rPr lang="en-US" dirty="0" smtClean="0"/>
              <a:t>Directing resources to more critical functions</a:t>
            </a:r>
          </a:p>
          <a:p>
            <a:pPr lvl="1"/>
            <a:r>
              <a:rPr lang="en-US" dirty="0" smtClean="0"/>
              <a:t>Changing accuracy and frequency </a:t>
            </a:r>
            <a:endParaRPr lang="en-US" dirty="0"/>
          </a:p>
          <a:p>
            <a:r>
              <a:rPr lang="en-US" dirty="0" smtClean="0"/>
              <a:t>Energy scavenging</a:t>
            </a:r>
            <a:endParaRPr lang="en-US" dirty="0">
              <a:solidFill>
                <a:prstClr val="black"/>
              </a:solidFill>
            </a:endParaRPr>
          </a:p>
          <a:p>
            <a:pPr lvl="1"/>
            <a:r>
              <a:rPr lang="en-US" dirty="0" smtClean="0">
                <a:solidFill>
                  <a:prstClr val="black"/>
                </a:solidFill>
              </a:rPr>
              <a:t>Extracting energy from light, heat, vibration, etc.</a:t>
            </a:r>
          </a:p>
          <a:p>
            <a:pPr lvl="1"/>
            <a:r>
              <a:rPr lang="en-US" dirty="0" smtClean="0">
                <a:solidFill>
                  <a:prstClr val="black"/>
                </a:solidFill>
              </a:rPr>
              <a:t>Bio-inspired and bio-augmented designs</a:t>
            </a:r>
            <a:endParaRPr lang="en-US" dirty="0" smtClean="0"/>
          </a:p>
        </p:txBody>
      </p:sp>
      <p:grpSp>
        <p:nvGrpSpPr>
          <p:cNvPr id="5" name="Group 4"/>
          <p:cNvGrpSpPr/>
          <p:nvPr/>
        </p:nvGrpSpPr>
        <p:grpSpPr>
          <a:xfrm>
            <a:off x="228599" y="6394340"/>
            <a:ext cx="8687973" cy="463660"/>
            <a:chOff x="228599" y="6394340"/>
            <a:chExt cx="8687973" cy="463660"/>
          </a:xfrm>
        </p:grpSpPr>
        <p:sp>
          <p:nvSpPr>
            <p:cNvPr id="6" name="TextBox 5"/>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7" name="TextBox 6"/>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8" name="TextBox 7"/>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19</a:t>
              </a:fld>
              <a:endParaRPr lang="en-US" sz="2400" dirty="0">
                <a:solidFill>
                  <a:schemeClr val="accent3">
                    <a:lumMod val="75000"/>
                  </a:schemeClr>
                </a:solidFill>
              </a:endParaRPr>
            </a:p>
          </p:txBody>
        </p:sp>
      </p:grpSp>
    </p:spTree>
    <p:extLst>
      <p:ext uri="{BB962C8B-B14F-4D97-AF65-F5344CB8AC3E}">
        <p14:creationId xmlns:p14="http://schemas.microsoft.com/office/powerpoint/2010/main" val="552394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114800"/>
            <a:ext cx="5715000" cy="2133600"/>
          </a:xfrm>
        </p:spPr>
        <p:txBody>
          <a:bodyPr>
            <a:normAutofit/>
          </a:bodyPr>
          <a:lstStyle/>
          <a:p>
            <a:pPr algn="r"/>
            <a:r>
              <a:rPr lang="ar-AE" sz="4400" b="1" dirty="0">
                <a:solidFill>
                  <a:srgbClr val="0000FF"/>
                </a:solidFill>
              </a:rPr>
              <a:t>بهروز پرهامی</a:t>
            </a:r>
          </a:p>
          <a:p>
            <a:pPr algn="r"/>
            <a:r>
              <a:rPr lang="ar-AE" sz="3600" dirty="0">
                <a:solidFill>
                  <a:srgbClr val="008000"/>
                </a:solidFill>
              </a:rPr>
              <a:t>دانشکده</a:t>
            </a:r>
            <a:r>
              <a:rPr lang="ar-AE" sz="900" dirty="0">
                <a:solidFill>
                  <a:srgbClr val="008000"/>
                </a:solidFill>
              </a:rPr>
              <a:t> </a:t>
            </a:r>
            <a:r>
              <a:rPr lang="ar-AE" sz="3600" dirty="0">
                <a:solidFill>
                  <a:srgbClr val="008000"/>
                </a:solidFill>
              </a:rPr>
              <a:t>ی مهندسی‌ برق و کامپیوتر</a:t>
            </a:r>
          </a:p>
          <a:p>
            <a:pPr algn="r"/>
            <a:r>
              <a:rPr lang="ar-AE" sz="3600" dirty="0">
                <a:solidFill>
                  <a:srgbClr val="008000"/>
                </a:solidFill>
              </a:rPr>
              <a:t>دانشگاهِ کالیفرنیا در سانتا باربارا</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9590" t="10055" r="10657" b="5985"/>
          <a:stretch/>
        </p:blipFill>
        <p:spPr>
          <a:xfrm>
            <a:off x="6477000" y="4332194"/>
            <a:ext cx="1607260" cy="1698812"/>
          </a:xfrm>
          <a:prstGeom prst="rect">
            <a:avLst/>
          </a:prstGeom>
        </p:spPr>
      </p:pic>
      <p:sp>
        <p:nvSpPr>
          <p:cNvPr id="8" name="Title 1"/>
          <p:cNvSpPr>
            <a:spLocks noGrp="1"/>
          </p:cNvSpPr>
          <p:nvPr>
            <p:ph type="ctrTitle"/>
          </p:nvPr>
        </p:nvSpPr>
        <p:spPr>
          <a:xfrm>
            <a:off x="152400" y="457200"/>
            <a:ext cx="8839200" cy="3200400"/>
          </a:xfrm>
        </p:spPr>
        <p:txBody>
          <a:bodyPr>
            <a:normAutofit/>
          </a:bodyPr>
          <a:lstStyle/>
          <a:p>
            <a:r>
              <a:rPr lang="ar-AE" sz="8000" b="1" dirty="0" smtClean="0">
                <a:solidFill>
                  <a:srgbClr val="993300"/>
                </a:solidFill>
                <a:effectLst>
                  <a:outerShdw blurRad="38100" dist="38100" dir="2700000" algn="tl">
                    <a:srgbClr val="000000">
                      <a:alpha val="43137"/>
                    </a:srgbClr>
                  </a:outerShdw>
                </a:effectLst>
              </a:rPr>
              <a:t>مهندسی‌ </a:t>
            </a:r>
            <a:r>
              <a:rPr lang="ar-AE" sz="8000" b="1" dirty="0">
                <a:solidFill>
                  <a:srgbClr val="993300"/>
                </a:solidFill>
                <a:effectLst>
                  <a:outerShdw blurRad="38100" dist="38100" dir="2700000" algn="tl">
                    <a:srgbClr val="000000">
                      <a:alpha val="43137"/>
                    </a:srgbClr>
                  </a:outerShdw>
                </a:effectLst>
              </a:rPr>
              <a:t>در آینده:</a:t>
            </a:r>
            <a:r>
              <a:rPr lang="ar-AE" sz="7200" dirty="0"/>
              <a:t/>
            </a:r>
            <a:br>
              <a:rPr lang="ar-AE" sz="7200" dirty="0"/>
            </a:br>
            <a:r>
              <a:rPr lang="ar-AE" sz="6000" dirty="0">
                <a:solidFill>
                  <a:srgbClr val="993300"/>
                </a:solidFill>
                <a:effectLst>
                  <a:outerShdw blurRad="38100" dist="38100" dir="2700000" algn="tl">
                    <a:srgbClr val="000000">
                      <a:alpha val="43137"/>
                    </a:srgbClr>
                  </a:outerShdw>
                </a:effectLst>
              </a:rPr>
              <a:t>به سویِ سیستمها یِ </a:t>
            </a:r>
            <a:r>
              <a:rPr lang="ar-AE" sz="6000" dirty="0" smtClean="0">
                <a:solidFill>
                  <a:srgbClr val="993300"/>
                </a:solidFill>
                <a:effectLst>
                  <a:outerShdw blurRad="38100" dist="38100" dir="2700000" algn="tl">
                    <a:srgbClr val="000000">
                      <a:alpha val="43137"/>
                    </a:srgbClr>
                  </a:outerShdw>
                </a:effectLst>
              </a:rPr>
              <a:t>خود</a:t>
            </a:r>
            <a:r>
              <a:rPr lang="ar-AE" sz="2200" dirty="0" smtClean="0">
                <a:solidFill>
                  <a:srgbClr val="993300"/>
                </a:solidFill>
                <a:effectLst>
                  <a:outerShdw blurRad="38100" dist="38100" dir="2700000" algn="tl">
                    <a:srgbClr val="000000">
                      <a:alpha val="43137"/>
                    </a:srgbClr>
                  </a:outerShdw>
                </a:effectLst>
              </a:rPr>
              <a:t> </a:t>
            </a:r>
            <a:r>
              <a:rPr lang="ar-AE" sz="6000" dirty="0" smtClean="0">
                <a:solidFill>
                  <a:srgbClr val="993300"/>
                </a:solidFill>
                <a:effectLst>
                  <a:outerShdw blurRad="38100" dist="38100" dir="2700000" algn="tl">
                    <a:srgbClr val="000000">
                      <a:alpha val="43137"/>
                    </a:srgbClr>
                  </a:outerShdw>
                </a:effectLst>
              </a:rPr>
              <a:t>سازمانده، </a:t>
            </a:r>
            <a:r>
              <a:rPr lang="ar-AE" sz="6000" dirty="0">
                <a:solidFill>
                  <a:srgbClr val="993300"/>
                </a:solidFill>
                <a:effectLst>
                  <a:outerShdw blurRad="38100" dist="38100" dir="2700000" algn="tl">
                    <a:srgbClr val="000000">
                      <a:alpha val="43137"/>
                    </a:srgbClr>
                  </a:outerShdw>
                </a:effectLst>
              </a:rPr>
              <a:t>خود</a:t>
            </a:r>
            <a:r>
              <a:rPr lang="ar-AE" sz="1100" dirty="0">
                <a:solidFill>
                  <a:srgbClr val="993300"/>
                </a:solidFill>
                <a:effectLst>
                  <a:outerShdw blurRad="38100" dist="38100" dir="2700000" algn="tl">
                    <a:srgbClr val="000000">
                      <a:alpha val="43137"/>
                    </a:srgbClr>
                  </a:outerShdw>
                </a:effectLst>
              </a:rPr>
              <a:t> </a:t>
            </a:r>
            <a:r>
              <a:rPr lang="ar-AE" sz="6000" dirty="0" smtClean="0">
                <a:solidFill>
                  <a:srgbClr val="993300"/>
                </a:solidFill>
                <a:effectLst>
                  <a:outerShdw blurRad="38100" dist="38100" dir="2700000" algn="tl">
                    <a:srgbClr val="000000">
                      <a:alpha val="43137"/>
                    </a:srgbClr>
                  </a:outerShdw>
                </a:effectLst>
              </a:rPr>
              <a:t>بهساز</a:t>
            </a:r>
            <a:r>
              <a:rPr lang="ar-AE" sz="6000" dirty="0">
                <a:solidFill>
                  <a:srgbClr val="993300"/>
                </a:solidFill>
                <a:effectLst>
                  <a:outerShdw blurRad="38100" dist="38100" dir="2700000" algn="tl">
                    <a:srgbClr val="000000">
                      <a:alpha val="43137"/>
                    </a:srgbClr>
                  </a:outerShdw>
                </a:effectLst>
              </a:rPr>
              <a:t>،</a:t>
            </a:r>
            <a:r>
              <a:rPr lang="ar-AE" sz="2200" dirty="0">
                <a:solidFill>
                  <a:srgbClr val="993300"/>
                </a:solidFill>
                <a:effectLst>
                  <a:outerShdw blurRad="38100" dist="38100" dir="2700000" algn="tl">
                    <a:srgbClr val="000000">
                      <a:alpha val="43137"/>
                    </a:srgbClr>
                  </a:outerShdw>
                </a:effectLst>
              </a:rPr>
              <a:t> </a:t>
            </a:r>
            <a:r>
              <a:rPr lang="ar-AE" sz="6000" dirty="0">
                <a:solidFill>
                  <a:srgbClr val="993300"/>
                </a:solidFill>
                <a:effectLst>
                  <a:outerShdw blurRad="38100" dist="38100" dir="2700000" algn="tl">
                    <a:srgbClr val="000000">
                      <a:alpha val="43137"/>
                    </a:srgbClr>
                  </a:outerShdw>
                </a:effectLst>
              </a:rPr>
              <a:t>خود</a:t>
            </a:r>
            <a:r>
              <a:rPr lang="ar-AE" sz="1100" dirty="0">
                <a:solidFill>
                  <a:srgbClr val="993300"/>
                </a:solidFill>
                <a:effectLst>
                  <a:outerShdw blurRad="38100" dist="38100" dir="2700000" algn="tl">
                    <a:srgbClr val="000000">
                      <a:alpha val="43137"/>
                    </a:srgbClr>
                  </a:outerShdw>
                </a:effectLst>
              </a:rPr>
              <a:t> </a:t>
            </a:r>
            <a:r>
              <a:rPr lang="ar-AE" sz="6000" dirty="0" smtClean="0">
                <a:solidFill>
                  <a:srgbClr val="993300"/>
                </a:solidFill>
                <a:effectLst>
                  <a:outerShdw blurRad="38100" dist="38100" dir="2700000" algn="tl">
                    <a:srgbClr val="000000">
                      <a:alpha val="43137"/>
                    </a:srgbClr>
                  </a:outerShdw>
                </a:effectLst>
              </a:rPr>
              <a:t>ترمیم</a:t>
            </a:r>
            <a:r>
              <a:rPr lang="ar-AE" sz="6000" dirty="0">
                <a:solidFill>
                  <a:srgbClr val="993300"/>
                </a:solidFill>
                <a:effectLst>
                  <a:outerShdw blurRad="38100" dist="38100" dir="2700000" algn="tl">
                    <a:srgbClr val="000000">
                      <a:alpha val="43137"/>
                    </a:srgbClr>
                  </a:outerShdw>
                </a:effectLst>
              </a:rPr>
              <a:t>، و</a:t>
            </a:r>
            <a:r>
              <a:rPr lang="ar-AE" sz="1100" dirty="0">
                <a:solidFill>
                  <a:srgbClr val="993300"/>
                </a:solidFill>
                <a:effectLst>
                  <a:outerShdw blurRad="38100" dist="38100" dir="2700000" algn="tl">
                    <a:srgbClr val="000000">
                      <a:alpha val="43137"/>
                    </a:srgbClr>
                  </a:outerShdw>
                </a:effectLst>
              </a:rPr>
              <a:t> </a:t>
            </a:r>
            <a:r>
              <a:rPr lang="ar-AE" sz="6000" dirty="0">
                <a:solidFill>
                  <a:srgbClr val="993300"/>
                </a:solidFill>
                <a:effectLst>
                  <a:outerShdw blurRad="38100" dist="38100" dir="2700000" algn="tl">
                    <a:srgbClr val="000000">
                      <a:alpha val="43137"/>
                    </a:srgbClr>
                  </a:outerShdw>
                </a:effectLst>
              </a:rPr>
              <a:t>خود</a:t>
            </a:r>
            <a:r>
              <a:rPr lang="ar-AE" sz="1100" dirty="0">
                <a:solidFill>
                  <a:srgbClr val="993300"/>
                </a:solidFill>
                <a:effectLst>
                  <a:outerShdw blurRad="38100" dist="38100" dir="2700000" algn="tl">
                    <a:srgbClr val="000000">
                      <a:alpha val="43137"/>
                    </a:srgbClr>
                  </a:outerShdw>
                </a:effectLst>
              </a:rPr>
              <a:t> </a:t>
            </a:r>
            <a:r>
              <a:rPr lang="ar-AE" sz="6000" dirty="0" smtClean="0">
                <a:solidFill>
                  <a:srgbClr val="993300"/>
                </a:solidFill>
                <a:effectLst>
                  <a:outerShdw blurRad="38100" dist="38100" dir="2700000" algn="tl">
                    <a:srgbClr val="000000">
                      <a:alpha val="43137"/>
                    </a:srgbClr>
                  </a:outerShdw>
                </a:effectLst>
              </a:rPr>
              <a:t>نگهدار</a:t>
            </a:r>
            <a:endParaRPr lang="ar-AE" sz="1100" dirty="0">
              <a:solidFill>
                <a:srgbClr val="9933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91007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228600"/>
            <a:ext cx="8687973" cy="1096962"/>
          </a:xfrm>
        </p:spPr>
        <p:txBody>
          <a:bodyPr>
            <a:normAutofit/>
          </a:bodyPr>
          <a:lstStyle/>
          <a:p>
            <a:r>
              <a:rPr lang="en-US" dirty="0" smtClean="0"/>
              <a:t>Example 4: Mars Rover</a:t>
            </a:r>
            <a:endParaRPr lang="en-US" dirty="0"/>
          </a:p>
        </p:txBody>
      </p:sp>
      <p:grpSp>
        <p:nvGrpSpPr>
          <p:cNvPr id="5" name="Group 4"/>
          <p:cNvGrpSpPr/>
          <p:nvPr/>
        </p:nvGrpSpPr>
        <p:grpSpPr>
          <a:xfrm>
            <a:off x="228599" y="6394340"/>
            <a:ext cx="8687973" cy="463660"/>
            <a:chOff x="228599" y="6394340"/>
            <a:chExt cx="8687973" cy="463660"/>
          </a:xfrm>
        </p:grpSpPr>
        <p:sp>
          <p:nvSpPr>
            <p:cNvPr id="6" name="TextBox 5"/>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7" name="TextBox 6"/>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8" name="TextBox 7"/>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20</a:t>
              </a:fld>
              <a:endParaRPr lang="en-US" sz="2400" dirty="0">
                <a:solidFill>
                  <a:schemeClr val="accent3">
                    <a:lumMod val="75000"/>
                  </a:schemeClr>
                </a:solidFill>
              </a:endParaRPr>
            </a:p>
          </p:txBody>
        </p:sp>
      </p:grpSp>
      <p:sp>
        <p:nvSpPr>
          <p:cNvPr id="3" name="Content Placeholder 2"/>
          <p:cNvSpPr>
            <a:spLocks noGrp="1"/>
          </p:cNvSpPr>
          <p:nvPr>
            <p:ph idx="1"/>
          </p:nvPr>
        </p:nvSpPr>
        <p:spPr>
          <a:xfrm>
            <a:off x="381000" y="1371600"/>
            <a:ext cx="8535572" cy="4724400"/>
          </a:xfrm>
        </p:spPr>
        <p:txBody>
          <a:bodyPr>
            <a:normAutofit/>
          </a:bodyPr>
          <a:lstStyle/>
          <a:p>
            <a:r>
              <a:rPr lang="en-US" dirty="0" smtClean="0"/>
              <a:t>Several NASA satellites and other vehicles have survived beyond their expected lifespans</a:t>
            </a:r>
          </a:p>
          <a:p>
            <a:r>
              <a:rPr lang="en-US" dirty="0" smtClean="0"/>
              <a:t>Harsh landing and operational environments</a:t>
            </a:r>
          </a:p>
          <a:p>
            <a:r>
              <a:rPr lang="en-US" dirty="0" smtClean="0"/>
              <a:t>Radiation hardening of circuits</a:t>
            </a:r>
          </a:p>
          <a:p>
            <a:r>
              <a:rPr lang="en-US" dirty="0" smtClean="0"/>
              <a:t>Shielding against radiation</a:t>
            </a:r>
          </a:p>
          <a:p>
            <a:r>
              <a:rPr lang="en-US" dirty="0" smtClean="0"/>
              <a:t>Solar energy (not always available)</a:t>
            </a:r>
          </a:p>
          <a:p>
            <a:r>
              <a:rPr lang="en-US" dirty="0" smtClean="0"/>
              <a:t>Autonomy: signals take a long time to get there</a:t>
            </a:r>
          </a:p>
          <a:p>
            <a:r>
              <a:rPr lang="en-US" dirty="0" smtClean="0"/>
              <a:t>Sleep mode to preserve precious resources</a:t>
            </a:r>
          </a:p>
          <a:p>
            <a:endParaRPr lang="en-US" dirty="0" smtClean="0"/>
          </a:p>
          <a:p>
            <a:pPr lvl="0"/>
            <a:endParaRPr lang="en-US" sz="2400" b="1" dirty="0">
              <a:solidFill>
                <a:srgbClr val="008000"/>
              </a:solidFill>
            </a:endParaRPr>
          </a:p>
        </p:txBody>
      </p:sp>
    </p:spTree>
    <p:extLst>
      <p:ext uri="{BB962C8B-B14F-4D97-AF65-F5344CB8AC3E}">
        <p14:creationId xmlns:p14="http://schemas.microsoft.com/office/powerpoint/2010/main" val="1558616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and the Road Ahead</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r>
              <a:rPr lang="en-US" dirty="0" smtClean="0"/>
              <a:t>Information systems are everywhere</a:t>
            </a:r>
          </a:p>
          <a:p>
            <a:pPr lvl="1"/>
            <a:r>
              <a:rPr lang="en-US" dirty="0" smtClean="0"/>
              <a:t>We are dependent on them</a:t>
            </a:r>
          </a:p>
          <a:p>
            <a:pPr lvl="1"/>
            <a:r>
              <a:rPr lang="en-US" dirty="0" smtClean="0"/>
              <a:t>Feel powerless when we lose access</a:t>
            </a:r>
          </a:p>
          <a:p>
            <a:pPr lvl="1"/>
            <a:r>
              <a:rPr lang="en-US" dirty="0" smtClean="0"/>
              <a:t>Yet we can’t quite trust them</a:t>
            </a:r>
          </a:p>
          <a:p>
            <a:r>
              <a:rPr lang="en-US" dirty="0" smtClean="0"/>
              <a:t>Self-x has both positive and negative aspects</a:t>
            </a:r>
          </a:p>
          <a:p>
            <a:pPr lvl="1"/>
            <a:r>
              <a:rPr lang="en-US" dirty="0" smtClean="0"/>
              <a:t>Self-organizing: What are the objectives?</a:t>
            </a:r>
          </a:p>
          <a:p>
            <a:pPr lvl="1"/>
            <a:r>
              <a:rPr lang="en-US" dirty="0" smtClean="0"/>
              <a:t>Self-improving: Who sets the values?</a:t>
            </a:r>
          </a:p>
          <a:p>
            <a:pPr lvl="1"/>
            <a:r>
              <a:rPr lang="en-US" dirty="0" smtClean="0"/>
              <a:t>Self-healing: What if the system mutates?</a:t>
            </a:r>
          </a:p>
          <a:p>
            <a:pPr lvl="1"/>
            <a:r>
              <a:rPr lang="en-US" dirty="0" smtClean="0"/>
              <a:t>Self-sustaining: Can we still pull “the plug”?</a:t>
            </a:r>
            <a:endParaRPr lang="en-US" dirty="0"/>
          </a:p>
        </p:txBody>
      </p:sp>
      <p:sp>
        <p:nvSpPr>
          <p:cNvPr id="5" name="TextBox 4"/>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6" name="TextBox 5"/>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7" name="TextBox 6"/>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21</a:t>
            </a:fld>
            <a:endParaRPr lang="en-US" sz="2400" dirty="0">
              <a:solidFill>
                <a:schemeClr val="accent3">
                  <a:lumMod val="75000"/>
                </a:schemeClr>
              </a:solidFill>
            </a:endParaRPr>
          </a:p>
        </p:txBody>
      </p:sp>
    </p:spTree>
    <p:extLst>
      <p:ext uri="{BB962C8B-B14F-4D97-AF65-F5344CB8AC3E}">
        <p14:creationId xmlns:p14="http://schemas.microsoft.com/office/powerpoint/2010/main" val="2353636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15300" cy="1143000"/>
          </a:xfrm>
        </p:spPr>
        <p:txBody>
          <a:bodyPr/>
          <a:lstStyle/>
          <a:p>
            <a:r>
              <a:rPr lang="en-US" dirty="0" smtClean="0"/>
              <a:t>Questions or Comments?</a:t>
            </a:r>
            <a:endParaRPr lang="en-US" dirty="0"/>
          </a:p>
        </p:txBody>
      </p:sp>
      <p:sp>
        <p:nvSpPr>
          <p:cNvPr id="4" name="Text Box 3"/>
          <p:cNvSpPr txBox="1">
            <a:spLocks noChangeArrowheads="1"/>
          </p:cNvSpPr>
          <p:nvPr/>
        </p:nvSpPr>
        <p:spPr bwMode="auto">
          <a:xfrm>
            <a:off x="1485900" y="1219200"/>
            <a:ext cx="5943600" cy="954107"/>
          </a:xfrm>
          <a:prstGeom prst="rect">
            <a:avLst/>
          </a:prstGeom>
          <a:noFill/>
          <a:ln w="9525">
            <a:noFill/>
            <a:miter lim="800000"/>
            <a:headEnd/>
            <a:tailEnd/>
          </a:ln>
        </p:spPr>
        <p:txBody>
          <a:bodyPr wrap="square">
            <a:spAutoFit/>
          </a:bodyPr>
          <a:lstStyle/>
          <a:p>
            <a:pPr algn="ctr">
              <a:defRPr/>
            </a:pPr>
            <a:r>
              <a:rPr lang="en-US" sz="2800" u="sng" dirty="0">
                <a:latin typeface="Arial" pitchFamily="34" charset="0"/>
              </a:rPr>
              <a:t>parhami@ece.ucsb.edu </a:t>
            </a:r>
          </a:p>
          <a:p>
            <a:pPr algn="ctr">
              <a:defRPr/>
            </a:pPr>
            <a:r>
              <a:rPr lang="en-US" sz="2800" u="sng" dirty="0">
                <a:latin typeface="Arial" pitchFamily="34" charset="0"/>
              </a:rPr>
              <a:t>http://www.ece.ucsb.edu/~parhami/</a:t>
            </a:r>
          </a:p>
        </p:txBody>
      </p:sp>
      <p:grpSp>
        <p:nvGrpSpPr>
          <p:cNvPr id="5" name="Group 45"/>
          <p:cNvGrpSpPr>
            <a:grpSpLocks/>
          </p:cNvGrpSpPr>
          <p:nvPr/>
        </p:nvGrpSpPr>
        <p:grpSpPr bwMode="auto">
          <a:xfrm>
            <a:off x="762000" y="2438400"/>
            <a:ext cx="7543800" cy="3511550"/>
            <a:chOff x="480" y="1536"/>
            <a:chExt cx="4752" cy="2212"/>
          </a:xfrm>
        </p:grpSpPr>
        <p:sp>
          <p:nvSpPr>
            <p:cNvPr id="6" name="AutoShape 6"/>
            <p:cNvSpPr>
              <a:spLocks noChangeArrowheads="1"/>
            </p:cNvSpPr>
            <p:nvPr/>
          </p:nvSpPr>
          <p:spPr bwMode="auto">
            <a:xfrm>
              <a:off x="3168" y="1728"/>
              <a:ext cx="864" cy="480"/>
            </a:xfrm>
            <a:prstGeom prst="wedgeRectCallout">
              <a:avLst>
                <a:gd name="adj1" fmla="val -33102"/>
                <a:gd name="adj2" fmla="val -48125"/>
              </a:avLst>
            </a:prstGeom>
            <a:solidFill>
              <a:srgbClr val="99CCFF"/>
            </a:solidFill>
            <a:ln w="9525">
              <a:solidFill>
                <a:schemeClr val="tx1"/>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a:p>
          </p:txBody>
        </p:sp>
        <p:sp>
          <p:nvSpPr>
            <p:cNvPr id="7" name="AutoShape 7"/>
            <p:cNvSpPr>
              <a:spLocks noChangeArrowheads="1"/>
            </p:cNvSpPr>
            <p:nvPr/>
          </p:nvSpPr>
          <p:spPr bwMode="auto">
            <a:xfrm>
              <a:off x="4224" y="2592"/>
              <a:ext cx="864" cy="432"/>
            </a:xfrm>
            <a:prstGeom prst="wedgeEllipseCallout">
              <a:avLst>
                <a:gd name="adj1" fmla="val -37847"/>
                <a:gd name="adj2" fmla="val -78704"/>
              </a:avLst>
            </a:prstGeom>
            <a:solidFill>
              <a:srgbClr val="CCFF99"/>
            </a:solidFill>
            <a:ln w="9525">
              <a:solidFill>
                <a:schemeClr val="tx1"/>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a:p>
          </p:txBody>
        </p:sp>
        <p:sp>
          <p:nvSpPr>
            <p:cNvPr id="8" name="AutoShape 8"/>
            <p:cNvSpPr>
              <a:spLocks noChangeArrowheads="1"/>
            </p:cNvSpPr>
            <p:nvPr/>
          </p:nvSpPr>
          <p:spPr bwMode="auto">
            <a:xfrm>
              <a:off x="4368" y="1776"/>
              <a:ext cx="864" cy="528"/>
            </a:xfrm>
            <a:prstGeom prst="cloudCallout">
              <a:avLst>
                <a:gd name="adj1" fmla="val -33681"/>
                <a:gd name="adj2" fmla="val -46593"/>
              </a:avLst>
            </a:prstGeom>
            <a:solidFill>
              <a:srgbClr val="FFCC99"/>
            </a:solidFill>
            <a:ln w="9525">
              <a:solidFill>
                <a:schemeClr val="tx1"/>
              </a:solidFill>
              <a:round/>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a:p>
          </p:txBody>
        </p:sp>
        <p:sp>
          <p:nvSpPr>
            <p:cNvPr id="9" name="AutoShape 9"/>
            <p:cNvSpPr>
              <a:spLocks noChangeArrowheads="1"/>
            </p:cNvSpPr>
            <p:nvPr/>
          </p:nvSpPr>
          <p:spPr bwMode="auto">
            <a:xfrm>
              <a:off x="2928" y="2544"/>
              <a:ext cx="720" cy="480"/>
            </a:xfrm>
            <a:prstGeom prst="wedgeRoundRectCallout">
              <a:avLst>
                <a:gd name="adj1" fmla="val -33611"/>
                <a:gd name="adj2" fmla="val -60000"/>
                <a:gd name="adj3" fmla="val 16667"/>
              </a:avLst>
            </a:prstGeom>
            <a:solidFill>
              <a:srgbClr val="FFFF00"/>
            </a:solidFill>
            <a:ln w="9525">
              <a:solidFill>
                <a:schemeClr val="tx1"/>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a:p>
          </p:txBody>
        </p:sp>
        <p:sp>
          <p:nvSpPr>
            <p:cNvPr id="10" name="AutoShape 10"/>
            <p:cNvSpPr>
              <a:spLocks noChangeArrowheads="1"/>
            </p:cNvSpPr>
            <p:nvPr/>
          </p:nvSpPr>
          <p:spPr bwMode="auto">
            <a:xfrm>
              <a:off x="3408" y="3264"/>
              <a:ext cx="864" cy="480"/>
            </a:xfrm>
            <a:prstGeom prst="wedgeRoundRectCallout">
              <a:avLst>
                <a:gd name="adj1" fmla="val -43750"/>
                <a:gd name="adj2" fmla="val -70000"/>
                <a:gd name="adj3" fmla="val 16667"/>
              </a:avLst>
            </a:prstGeom>
            <a:solidFill>
              <a:schemeClr val="hlink"/>
            </a:solidFill>
            <a:ln w="9525">
              <a:solidFill>
                <a:schemeClr val="tx1"/>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a:p>
          </p:txBody>
        </p:sp>
        <p:grpSp>
          <p:nvGrpSpPr>
            <p:cNvPr id="11" name="Group 11"/>
            <p:cNvGrpSpPr>
              <a:grpSpLocks/>
            </p:cNvGrpSpPr>
            <p:nvPr/>
          </p:nvGrpSpPr>
          <p:grpSpPr bwMode="auto">
            <a:xfrm>
              <a:off x="3264" y="1824"/>
              <a:ext cx="624" cy="288"/>
              <a:chOff x="3504" y="1392"/>
              <a:chExt cx="624" cy="288"/>
            </a:xfrm>
          </p:grpSpPr>
          <p:sp>
            <p:nvSpPr>
              <p:cNvPr id="37" name="Line 12"/>
              <p:cNvSpPr>
                <a:spLocks noChangeShapeType="1"/>
              </p:cNvSpPr>
              <p:nvPr/>
            </p:nvSpPr>
            <p:spPr bwMode="auto">
              <a:xfrm>
                <a:off x="3504" y="1392"/>
                <a:ext cx="62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Line 13"/>
              <p:cNvSpPr>
                <a:spLocks noChangeShapeType="1"/>
              </p:cNvSpPr>
              <p:nvPr/>
            </p:nvSpPr>
            <p:spPr bwMode="auto">
              <a:xfrm>
                <a:off x="3504" y="1488"/>
                <a:ext cx="43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9" name="Line 14"/>
              <p:cNvSpPr>
                <a:spLocks noChangeShapeType="1"/>
              </p:cNvSpPr>
              <p:nvPr/>
            </p:nvSpPr>
            <p:spPr bwMode="auto">
              <a:xfrm>
                <a:off x="3504" y="1584"/>
                <a:ext cx="57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0" name="Line 15"/>
              <p:cNvSpPr>
                <a:spLocks noChangeShapeType="1"/>
              </p:cNvSpPr>
              <p:nvPr/>
            </p:nvSpPr>
            <p:spPr bwMode="auto">
              <a:xfrm>
                <a:off x="3504" y="1680"/>
                <a:ext cx="52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2" name="Group 16"/>
            <p:cNvGrpSpPr>
              <a:grpSpLocks/>
            </p:cNvGrpSpPr>
            <p:nvPr/>
          </p:nvGrpSpPr>
          <p:grpSpPr bwMode="auto">
            <a:xfrm>
              <a:off x="2976" y="2640"/>
              <a:ext cx="624" cy="288"/>
              <a:chOff x="3504" y="1392"/>
              <a:chExt cx="624" cy="288"/>
            </a:xfrm>
          </p:grpSpPr>
          <p:sp>
            <p:nvSpPr>
              <p:cNvPr id="33" name="Line 17"/>
              <p:cNvSpPr>
                <a:spLocks noChangeShapeType="1"/>
              </p:cNvSpPr>
              <p:nvPr/>
            </p:nvSpPr>
            <p:spPr bwMode="auto">
              <a:xfrm>
                <a:off x="3504" y="1392"/>
                <a:ext cx="62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Line 18"/>
              <p:cNvSpPr>
                <a:spLocks noChangeShapeType="1"/>
              </p:cNvSpPr>
              <p:nvPr/>
            </p:nvSpPr>
            <p:spPr bwMode="auto">
              <a:xfrm>
                <a:off x="3504" y="1488"/>
                <a:ext cx="43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5" name="Line 19"/>
              <p:cNvSpPr>
                <a:spLocks noChangeShapeType="1"/>
              </p:cNvSpPr>
              <p:nvPr/>
            </p:nvSpPr>
            <p:spPr bwMode="auto">
              <a:xfrm>
                <a:off x="3504" y="1584"/>
                <a:ext cx="57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6" name="Line 20"/>
              <p:cNvSpPr>
                <a:spLocks noChangeShapeType="1"/>
              </p:cNvSpPr>
              <p:nvPr/>
            </p:nvSpPr>
            <p:spPr bwMode="auto">
              <a:xfrm>
                <a:off x="3504" y="1680"/>
                <a:ext cx="52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3" name="Group 21"/>
            <p:cNvGrpSpPr>
              <a:grpSpLocks/>
            </p:cNvGrpSpPr>
            <p:nvPr/>
          </p:nvGrpSpPr>
          <p:grpSpPr bwMode="auto">
            <a:xfrm>
              <a:off x="4416" y="2688"/>
              <a:ext cx="528" cy="240"/>
              <a:chOff x="3504" y="1392"/>
              <a:chExt cx="624" cy="288"/>
            </a:xfrm>
          </p:grpSpPr>
          <p:sp>
            <p:nvSpPr>
              <p:cNvPr id="29" name="Line 22"/>
              <p:cNvSpPr>
                <a:spLocks noChangeShapeType="1"/>
              </p:cNvSpPr>
              <p:nvPr/>
            </p:nvSpPr>
            <p:spPr bwMode="auto">
              <a:xfrm>
                <a:off x="3504" y="1392"/>
                <a:ext cx="62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23"/>
              <p:cNvSpPr>
                <a:spLocks noChangeShapeType="1"/>
              </p:cNvSpPr>
              <p:nvPr/>
            </p:nvSpPr>
            <p:spPr bwMode="auto">
              <a:xfrm>
                <a:off x="3504" y="1488"/>
                <a:ext cx="43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24"/>
              <p:cNvSpPr>
                <a:spLocks noChangeShapeType="1"/>
              </p:cNvSpPr>
              <p:nvPr/>
            </p:nvSpPr>
            <p:spPr bwMode="auto">
              <a:xfrm>
                <a:off x="3504" y="1584"/>
                <a:ext cx="57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2" name="Line 25"/>
              <p:cNvSpPr>
                <a:spLocks noChangeShapeType="1"/>
              </p:cNvSpPr>
              <p:nvPr/>
            </p:nvSpPr>
            <p:spPr bwMode="auto">
              <a:xfrm>
                <a:off x="3504" y="1680"/>
                <a:ext cx="52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4" name="Group 26"/>
            <p:cNvGrpSpPr>
              <a:grpSpLocks/>
            </p:cNvGrpSpPr>
            <p:nvPr/>
          </p:nvGrpSpPr>
          <p:grpSpPr bwMode="auto">
            <a:xfrm>
              <a:off x="3456" y="3360"/>
              <a:ext cx="720" cy="288"/>
              <a:chOff x="3504" y="1392"/>
              <a:chExt cx="624" cy="288"/>
            </a:xfrm>
          </p:grpSpPr>
          <p:sp>
            <p:nvSpPr>
              <p:cNvPr id="25" name="Line 27"/>
              <p:cNvSpPr>
                <a:spLocks noChangeShapeType="1"/>
              </p:cNvSpPr>
              <p:nvPr/>
            </p:nvSpPr>
            <p:spPr bwMode="auto">
              <a:xfrm>
                <a:off x="3504" y="1392"/>
                <a:ext cx="62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28"/>
              <p:cNvSpPr>
                <a:spLocks noChangeShapeType="1"/>
              </p:cNvSpPr>
              <p:nvPr/>
            </p:nvSpPr>
            <p:spPr bwMode="auto">
              <a:xfrm>
                <a:off x="3504" y="1488"/>
                <a:ext cx="43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29"/>
              <p:cNvSpPr>
                <a:spLocks noChangeShapeType="1"/>
              </p:cNvSpPr>
              <p:nvPr/>
            </p:nvSpPr>
            <p:spPr bwMode="auto">
              <a:xfrm>
                <a:off x="3504" y="1584"/>
                <a:ext cx="57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Line 30"/>
              <p:cNvSpPr>
                <a:spLocks noChangeShapeType="1"/>
              </p:cNvSpPr>
              <p:nvPr/>
            </p:nvSpPr>
            <p:spPr bwMode="auto">
              <a:xfrm>
                <a:off x="3504" y="1680"/>
                <a:ext cx="52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 name="Group 31"/>
            <p:cNvGrpSpPr>
              <a:grpSpLocks/>
            </p:cNvGrpSpPr>
            <p:nvPr/>
          </p:nvGrpSpPr>
          <p:grpSpPr bwMode="auto">
            <a:xfrm>
              <a:off x="4560" y="1920"/>
              <a:ext cx="480" cy="240"/>
              <a:chOff x="3504" y="1392"/>
              <a:chExt cx="624" cy="288"/>
            </a:xfrm>
          </p:grpSpPr>
          <p:sp>
            <p:nvSpPr>
              <p:cNvPr id="21" name="Line 32"/>
              <p:cNvSpPr>
                <a:spLocks noChangeShapeType="1"/>
              </p:cNvSpPr>
              <p:nvPr/>
            </p:nvSpPr>
            <p:spPr bwMode="auto">
              <a:xfrm>
                <a:off x="3504" y="1392"/>
                <a:ext cx="62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33"/>
              <p:cNvSpPr>
                <a:spLocks noChangeShapeType="1"/>
              </p:cNvSpPr>
              <p:nvPr/>
            </p:nvSpPr>
            <p:spPr bwMode="auto">
              <a:xfrm>
                <a:off x="3504" y="1488"/>
                <a:ext cx="43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34"/>
              <p:cNvSpPr>
                <a:spLocks noChangeShapeType="1"/>
              </p:cNvSpPr>
              <p:nvPr/>
            </p:nvSpPr>
            <p:spPr bwMode="auto">
              <a:xfrm>
                <a:off x="3504" y="1584"/>
                <a:ext cx="57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35"/>
              <p:cNvSpPr>
                <a:spLocks noChangeShapeType="1"/>
              </p:cNvSpPr>
              <p:nvPr/>
            </p:nvSpPr>
            <p:spPr bwMode="auto">
              <a:xfrm>
                <a:off x="3504" y="1680"/>
                <a:ext cx="52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 name="WordArt 36"/>
            <p:cNvSpPr>
              <a:spLocks noChangeArrowheads="1" noChangeShapeType="1" noTextEdit="1"/>
            </p:cNvSpPr>
            <p:nvPr/>
          </p:nvSpPr>
          <p:spPr bwMode="auto">
            <a:xfrm rot="-501683">
              <a:off x="2112" y="1920"/>
              <a:ext cx="576" cy="864"/>
            </a:xfrm>
            <a:prstGeom prst="rect">
              <a:avLst/>
            </a:prstGeom>
          </p:spPr>
          <p:txBody>
            <a:bodyPr wrap="none" fromWordArt="1">
              <a:prstTxWarp prst="textPlain">
                <a:avLst>
                  <a:gd name="adj" fmla="val 50000"/>
                </a:avLst>
              </a:prstTxWarp>
            </a:bodyPr>
            <a:lstStyle/>
            <a:p>
              <a:pPr algn="ctr"/>
              <a:r>
                <a:rPr lang="en-US" sz="6000" kern="10">
                  <a:ln w="9525">
                    <a:solidFill>
                      <a:srgbClr val="000000"/>
                    </a:solidFill>
                    <a:round/>
                    <a:headEnd/>
                    <a:tailEnd/>
                  </a:ln>
                  <a:solidFill>
                    <a:srgbClr val="FFFFFF"/>
                  </a:solidFill>
                  <a:latin typeface="Arial Black"/>
                </a:rPr>
                <a:t>?</a:t>
              </a:r>
            </a:p>
          </p:txBody>
        </p:sp>
        <p:sp>
          <p:nvSpPr>
            <p:cNvPr id="17" name="WordArt 37"/>
            <p:cNvSpPr>
              <a:spLocks noChangeArrowheads="1" noChangeShapeType="1" noTextEdit="1"/>
            </p:cNvSpPr>
            <p:nvPr/>
          </p:nvSpPr>
          <p:spPr bwMode="auto">
            <a:xfrm>
              <a:off x="1344" y="1536"/>
              <a:ext cx="528" cy="901"/>
            </a:xfrm>
            <a:prstGeom prst="rect">
              <a:avLst/>
            </a:prstGeom>
          </p:spPr>
          <p:txBody>
            <a:bodyPr wrap="none" fromWordArt="1">
              <a:prstTxWarp prst="textCascadeUp">
                <a:avLst>
                  <a:gd name="adj" fmla="val 100000"/>
                </a:avLst>
              </a:prstTxWarp>
              <a:scene3d>
                <a:camera prst="legacyPerspectiveFront">
                  <a:rot lat="20519976" lon="1080000" rev="0"/>
                </a:camera>
                <a:lightRig rig="legacyHarsh2" dir="b"/>
              </a:scene3d>
              <a:sp3d extrusionH="430200" prstMaterial="legacyMatte">
                <a:extrusionClr>
                  <a:srgbClr val="FF6600"/>
                </a:extrusionClr>
              </a:sp3d>
            </a:bodyPr>
            <a:lstStyle/>
            <a:p>
              <a:pPr algn="ctr"/>
              <a:r>
                <a:rPr lang="en-US" sz="6000" kern="10">
                  <a:ln w="9525">
                    <a:round/>
                    <a:headEnd/>
                    <a:tailEnd/>
                  </a:ln>
                  <a:gradFill rotWithShape="1">
                    <a:gsLst>
                      <a:gs pos="0">
                        <a:srgbClr val="FFE701"/>
                      </a:gs>
                      <a:gs pos="100000">
                        <a:srgbClr val="FE3E02"/>
                      </a:gs>
                    </a:gsLst>
                    <a:lin ang="5400000" scaled="1"/>
                  </a:gradFill>
                  <a:latin typeface="Impact"/>
                </a:rPr>
                <a:t>?</a:t>
              </a:r>
            </a:p>
          </p:txBody>
        </p:sp>
        <p:sp>
          <p:nvSpPr>
            <p:cNvPr id="18" name="WordArt 38"/>
            <p:cNvSpPr>
              <a:spLocks noChangeArrowheads="1" noChangeShapeType="1" noTextEdit="1"/>
            </p:cNvSpPr>
            <p:nvPr/>
          </p:nvSpPr>
          <p:spPr bwMode="auto">
            <a:xfrm>
              <a:off x="1776" y="3024"/>
              <a:ext cx="528" cy="724"/>
            </a:xfrm>
            <a:prstGeom prst="rect">
              <a:avLst/>
            </a:prstGeom>
          </p:spPr>
          <p:txBody>
            <a:bodyPr wrap="none" fromWordArt="1">
              <a:prstTxWarp prst="textDoubleWave1">
                <a:avLst>
                  <a:gd name="adj1" fmla="val 0"/>
                  <a:gd name="adj2" fmla="val 0"/>
                </a:avLst>
              </a:prstTxWarp>
            </a:bodyPr>
            <a:lstStyle/>
            <a:p>
              <a:pPr algn="ctr"/>
              <a:r>
                <a:rPr lang="en-US" sz="6000" kern="10" spc="-600">
                  <a:ln w="12700">
                    <a:solidFill>
                      <a:srgbClr val="000099"/>
                    </a:solidFill>
                    <a:round/>
                    <a:headEnd/>
                    <a:tailEnd/>
                  </a:ln>
                  <a:solidFill>
                    <a:srgbClr val="33CCFF"/>
                  </a:solidFill>
                  <a:effectLst>
                    <a:outerShdw dist="125724" dir="18900000" algn="ctr" rotWithShape="0">
                      <a:srgbClr val="000099"/>
                    </a:outerShdw>
                  </a:effectLst>
                  <a:latin typeface="Impact"/>
                </a:rPr>
                <a:t>?</a:t>
              </a:r>
            </a:p>
          </p:txBody>
        </p:sp>
        <p:sp>
          <p:nvSpPr>
            <p:cNvPr id="19" name="WordArt 39"/>
            <p:cNvSpPr>
              <a:spLocks noChangeArrowheads="1" noChangeShapeType="1" noTextEdit="1"/>
            </p:cNvSpPr>
            <p:nvPr/>
          </p:nvSpPr>
          <p:spPr bwMode="auto">
            <a:xfrm>
              <a:off x="912" y="2832"/>
              <a:ext cx="576" cy="816"/>
            </a:xfrm>
            <a:prstGeom prst="rect">
              <a:avLst/>
            </a:prstGeom>
          </p:spPr>
          <p:txBody>
            <a:bodyPr wrap="none" fromWordArt="1">
              <a:prstTxWarp prst="textPlain">
                <a:avLst>
                  <a:gd name="adj" fmla="val 50000"/>
                </a:avLst>
              </a:prstTxWarp>
            </a:bodyPr>
            <a:lstStyle/>
            <a:p>
              <a:pPr algn="ctr"/>
              <a:r>
                <a:rPr lang="en-US" sz="60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a:t>
              </a:r>
            </a:p>
          </p:txBody>
        </p:sp>
        <p:sp>
          <p:nvSpPr>
            <p:cNvPr id="20" name="WordArt 40"/>
            <p:cNvSpPr>
              <a:spLocks noChangeArrowheads="1" noChangeShapeType="1" noTextEdit="1"/>
            </p:cNvSpPr>
            <p:nvPr/>
          </p:nvSpPr>
          <p:spPr bwMode="auto">
            <a:xfrm rot="-278557">
              <a:off x="480" y="1920"/>
              <a:ext cx="576" cy="864"/>
            </a:xfrm>
            <a:prstGeom prst="rect">
              <a:avLst/>
            </a:prstGeom>
          </p:spPr>
          <p:txBody>
            <a:bodyPr wrap="none" fromWordArt="1">
              <a:prstTxWarp prst="textPlain">
                <a:avLst>
                  <a:gd name="adj" fmla="val 50000"/>
                </a:avLst>
              </a:prstTxWarp>
              <a:scene3d>
                <a:camera prst="legacyPerspectiveBottomRight">
                  <a:rot lat="0" lon="21239990" rev="0"/>
                </a:camera>
                <a:lightRig rig="legacyHarsh3" dir="l"/>
              </a:scene3d>
              <a:sp3d extrusionH="430200" prstMaterial="legacyMatte">
                <a:extrusionClr>
                  <a:srgbClr val="C0C0C0"/>
                </a:extrusionClr>
              </a:sp3d>
            </a:bodyPr>
            <a:lstStyle/>
            <a:p>
              <a:pPr algn="ctr"/>
              <a:r>
                <a:rPr lang="en-US" sz="60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a:rPr>
                <a:t>?</a:t>
              </a:r>
            </a:p>
          </p:txBody>
        </p:sp>
      </p:grpSp>
      <p:sp>
        <p:nvSpPr>
          <p:cNvPr id="41" name="TextBox 40"/>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42" name="TextBox 41"/>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43" name="TextBox 42"/>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22</a:t>
            </a:fld>
            <a:endParaRPr lang="en-US" sz="2400" dirty="0">
              <a:solidFill>
                <a:schemeClr val="accent3">
                  <a:lumMod val="75000"/>
                </a:schemeClr>
              </a:solidFill>
            </a:endParaRPr>
          </a:p>
        </p:txBody>
      </p:sp>
    </p:spTree>
    <p:extLst>
      <p:ext uri="{BB962C8B-B14F-4D97-AF65-F5344CB8AC3E}">
        <p14:creationId xmlns:p14="http://schemas.microsoft.com/office/powerpoint/2010/main" val="3191363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6962"/>
          </a:xfrm>
        </p:spPr>
        <p:txBody>
          <a:bodyPr/>
          <a:lstStyle/>
          <a:p>
            <a:r>
              <a:rPr lang="en-US" dirty="0" smtClean="0"/>
              <a:t>Today, I Will Do Some Forecasting</a:t>
            </a:r>
            <a:endParaRPr lang="en-US" dirty="0"/>
          </a:p>
        </p:txBody>
      </p:sp>
      <p:sp>
        <p:nvSpPr>
          <p:cNvPr id="3" name="Content Placeholder 2"/>
          <p:cNvSpPr>
            <a:spLocks noGrp="1"/>
          </p:cNvSpPr>
          <p:nvPr>
            <p:ph idx="1"/>
          </p:nvPr>
        </p:nvSpPr>
        <p:spPr>
          <a:xfrm>
            <a:off x="304800" y="1143000"/>
            <a:ext cx="8611772" cy="5105400"/>
          </a:xfrm>
        </p:spPr>
        <p:txBody>
          <a:bodyPr>
            <a:normAutofit/>
          </a:bodyPr>
          <a:lstStyle/>
          <a:p>
            <a:r>
              <a:rPr lang="en-US" dirty="0" smtClean="0"/>
              <a:t>Nobel Laureate Physicist </a:t>
            </a:r>
            <a:r>
              <a:rPr lang="en-US" dirty="0" err="1" smtClean="0"/>
              <a:t>Niels</a:t>
            </a:r>
            <a:r>
              <a:rPr lang="en-US" dirty="0" smtClean="0"/>
              <a:t> Bohr said: </a:t>
            </a:r>
            <a:r>
              <a:rPr lang="en-US" sz="2400" b="1" dirty="0" smtClean="0">
                <a:solidFill>
                  <a:srgbClr val="FF0000"/>
                </a:solidFill>
              </a:rPr>
              <a:t>“</a:t>
            </a:r>
            <a:r>
              <a:rPr lang="en-US" sz="2400" b="1" dirty="0">
                <a:solidFill>
                  <a:srgbClr val="FF0000"/>
                </a:solidFill>
              </a:rPr>
              <a:t>Prediction is very difficult, especially if it’s about the future</a:t>
            </a:r>
            <a:r>
              <a:rPr lang="en-US" sz="2400" b="1" dirty="0" smtClean="0">
                <a:solidFill>
                  <a:srgbClr val="FF0000"/>
                </a:solidFill>
              </a:rPr>
              <a:t>.” </a:t>
            </a:r>
            <a:r>
              <a:rPr lang="en-US" sz="2400" dirty="0" smtClean="0"/>
              <a:t>[Paraphrased by Yogi Berra in his famous version]</a:t>
            </a:r>
          </a:p>
          <a:p>
            <a:pPr lvl="0"/>
            <a:r>
              <a:rPr lang="en-US" dirty="0" smtClean="0"/>
              <a:t>Anon. quotes about the perils of forecasting: </a:t>
            </a:r>
            <a:r>
              <a:rPr lang="en-US" sz="2400" b="1" dirty="0" smtClean="0">
                <a:solidFill>
                  <a:srgbClr val="993300"/>
                </a:solidFill>
              </a:rPr>
              <a:t>“</a:t>
            </a:r>
            <a:r>
              <a:rPr lang="en-US" sz="2400" b="1" dirty="0">
                <a:solidFill>
                  <a:srgbClr val="993300"/>
                </a:solidFill>
              </a:rPr>
              <a:t>Forecasting is the art of saying what will happen, and then explaining why it didn’t</a:t>
            </a:r>
            <a:r>
              <a:rPr lang="en-US" sz="2400" b="1" dirty="0" smtClean="0">
                <a:solidFill>
                  <a:srgbClr val="993300"/>
                </a:solidFill>
              </a:rPr>
              <a:t>.”</a:t>
            </a:r>
            <a:r>
              <a:rPr lang="en-US" sz="2400" b="1" dirty="0">
                <a:solidFill>
                  <a:srgbClr val="0000FF"/>
                </a:solidFill>
              </a:rPr>
              <a:t> </a:t>
            </a:r>
            <a:r>
              <a:rPr lang="en-US" sz="2400" b="1" dirty="0" smtClean="0">
                <a:solidFill>
                  <a:srgbClr val="0000FF"/>
                </a:solidFill>
              </a:rPr>
              <a:t>                                                            </a:t>
            </a:r>
            <a:r>
              <a:rPr lang="en-US" sz="2400" b="1" dirty="0" smtClean="0">
                <a:solidFill>
                  <a:srgbClr val="9900CC"/>
                </a:solidFill>
              </a:rPr>
              <a:t>“There are two kinds of forecasts: lucky and wrong.”                     </a:t>
            </a:r>
            <a:r>
              <a:rPr lang="en-US" sz="2400" b="1" dirty="0" smtClean="0">
                <a:solidFill>
                  <a:srgbClr val="0000FF"/>
                </a:solidFill>
              </a:rPr>
              <a:t>“</a:t>
            </a:r>
            <a:r>
              <a:rPr lang="en-US" sz="2400" b="1" dirty="0">
                <a:solidFill>
                  <a:srgbClr val="0000FF"/>
                </a:solidFill>
              </a:rPr>
              <a:t>A good forecaster is not smarter than everyone else; he merely has his ignorance better </a:t>
            </a:r>
            <a:r>
              <a:rPr lang="en-US" sz="2400" b="1" dirty="0" smtClean="0">
                <a:solidFill>
                  <a:srgbClr val="0000FF"/>
                </a:solidFill>
              </a:rPr>
              <a:t>organized.”</a:t>
            </a:r>
            <a:endParaRPr lang="en-US" sz="2400" b="1" dirty="0">
              <a:solidFill>
                <a:srgbClr val="0000FF"/>
              </a:solidFill>
            </a:endParaRPr>
          </a:p>
          <a:p>
            <a:pPr lvl="0"/>
            <a:r>
              <a:rPr lang="en-US" dirty="0" smtClean="0"/>
              <a:t>Henri Poincare was more positive on prediction:    </a:t>
            </a:r>
            <a:r>
              <a:rPr lang="en-US" sz="2400" b="1" dirty="0" smtClean="0">
                <a:solidFill>
                  <a:srgbClr val="008000"/>
                </a:solidFill>
              </a:rPr>
              <a:t>“</a:t>
            </a:r>
            <a:r>
              <a:rPr lang="en-US" sz="2400" b="1" dirty="0">
                <a:solidFill>
                  <a:srgbClr val="008000"/>
                </a:solidFill>
              </a:rPr>
              <a:t>It is far better to foresee even without certainty than not to foresee at </a:t>
            </a:r>
            <a:r>
              <a:rPr lang="en-US" sz="2400" b="1" dirty="0" smtClean="0">
                <a:solidFill>
                  <a:srgbClr val="008000"/>
                </a:solidFill>
              </a:rPr>
              <a:t>all.”</a:t>
            </a:r>
            <a:endParaRPr lang="en-US" sz="2400" b="1" dirty="0">
              <a:solidFill>
                <a:srgbClr val="008000"/>
              </a:solidFill>
            </a:endParaRPr>
          </a:p>
        </p:txBody>
      </p:sp>
      <p:grpSp>
        <p:nvGrpSpPr>
          <p:cNvPr id="4" name="Group 3"/>
          <p:cNvGrpSpPr/>
          <p:nvPr/>
        </p:nvGrpSpPr>
        <p:grpSpPr>
          <a:xfrm>
            <a:off x="228599" y="6394340"/>
            <a:ext cx="8687973" cy="463660"/>
            <a:chOff x="228599" y="6394340"/>
            <a:chExt cx="8687973" cy="463660"/>
          </a:xfrm>
        </p:grpSpPr>
        <p:sp>
          <p:nvSpPr>
            <p:cNvPr id="5" name="TextBox 4"/>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6" name="TextBox 5"/>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7" name="TextBox 6"/>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3</a:t>
              </a:fld>
              <a:endParaRPr lang="en-US" sz="2400" dirty="0">
                <a:solidFill>
                  <a:schemeClr val="accent3">
                    <a:lumMod val="75000"/>
                  </a:schemeClr>
                </a:solidFill>
              </a:endParaRPr>
            </a:p>
          </p:txBody>
        </p:sp>
      </p:grpSp>
    </p:spTree>
    <p:extLst>
      <p:ext uri="{BB962C8B-B14F-4D97-AF65-F5344CB8AC3E}">
        <p14:creationId xmlns:p14="http://schemas.microsoft.com/office/powerpoint/2010/main" val="2466508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37" y="44057"/>
            <a:ext cx="8839200" cy="1098943"/>
          </a:xfrm>
        </p:spPr>
        <p:txBody>
          <a:bodyPr>
            <a:normAutofit fontScale="90000"/>
          </a:bodyPr>
          <a:lstStyle/>
          <a:p>
            <a:r>
              <a:rPr lang="en-US" sz="4000" b="1" dirty="0" smtClean="0"/>
              <a:t>Engineering the Future: System Attributes</a:t>
            </a:r>
            <a:r>
              <a:rPr lang="en-US" sz="4000" dirty="0" smtClean="0"/>
              <a:t/>
            </a:r>
            <a:br>
              <a:rPr lang="en-US" sz="4000" dirty="0" smtClean="0"/>
            </a:br>
            <a:r>
              <a:rPr lang="en-US" sz="2200" dirty="0" smtClean="0"/>
              <a:t>Toward </a:t>
            </a:r>
            <a:r>
              <a:rPr lang="en-US" sz="2200" b="1" dirty="0" smtClean="0">
                <a:solidFill>
                  <a:srgbClr val="9900CC"/>
                </a:solidFill>
              </a:rPr>
              <a:t>Self-Organizing</a:t>
            </a:r>
            <a:r>
              <a:rPr lang="en-US" sz="2200" dirty="0" smtClean="0"/>
              <a:t>, </a:t>
            </a:r>
            <a:r>
              <a:rPr lang="en-US" sz="2200" b="1" dirty="0" smtClean="0">
                <a:solidFill>
                  <a:srgbClr val="0000FF"/>
                </a:solidFill>
              </a:rPr>
              <a:t>Self-Improving</a:t>
            </a:r>
            <a:r>
              <a:rPr lang="en-US" sz="2200" dirty="0" smtClean="0"/>
              <a:t>, </a:t>
            </a:r>
            <a:r>
              <a:rPr lang="en-US" sz="2200" b="1" dirty="0" smtClean="0">
                <a:solidFill>
                  <a:srgbClr val="FF0000"/>
                </a:solidFill>
              </a:rPr>
              <a:t>Self-Healing</a:t>
            </a:r>
            <a:r>
              <a:rPr lang="en-US" sz="2200" dirty="0" smtClean="0"/>
              <a:t>, and </a:t>
            </a:r>
            <a:r>
              <a:rPr lang="en-US" sz="2200" b="1" dirty="0" smtClean="0">
                <a:solidFill>
                  <a:srgbClr val="008000"/>
                </a:solidFill>
              </a:rPr>
              <a:t>Self-Sustaining</a:t>
            </a:r>
            <a:r>
              <a:rPr lang="en-US" sz="2200" dirty="0" smtClean="0"/>
              <a:t> Systems</a:t>
            </a:r>
            <a:endParaRPr lang="en-US" sz="2200" dirty="0"/>
          </a:p>
        </p:txBody>
      </p:sp>
      <p:grpSp>
        <p:nvGrpSpPr>
          <p:cNvPr id="4" name="Group 3"/>
          <p:cNvGrpSpPr/>
          <p:nvPr/>
        </p:nvGrpSpPr>
        <p:grpSpPr>
          <a:xfrm>
            <a:off x="228599" y="6394340"/>
            <a:ext cx="8687973" cy="463660"/>
            <a:chOff x="228599" y="6394340"/>
            <a:chExt cx="8687973" cy="463660"/>
          </a:xfrm>
        </p:grpSpPr>
        <p:sp>
          <p:nvSpPr>
            <p:cNvPr id="5" name="TextBox 4"/>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6" name="TextBox 5"/>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7" name="TextBox 6"/>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4</a:t>
              </a:fld>
              <a:endParaRPr lang="en-US" sz="2400" dirty="0">
                <a:solidFill>
                  <a:schemeClr val="accent3">
                    <a:lumMod val="75000"/>
                  </a:schemeClr>
                </a:solidFill>
              </a:endParaRPr>
            </a:p>
          </p:txBody>
        </p:sp>
      </p:grpSp>
      <p:sp>
        <p:nvSpPr>
          <p:cNvPr id="9" name="Cube 8"/>
          <p:cNvSpPr/>
          <p:nvPr/>
        </p:nvSpPr>
        <p:spPr>
          <a:xfrm>
            <a:off x="4460587" y="3194586"/>
            <a:ext cx="2209800" cy="2133600"/>
          </a:xfrm>
          <a:prstGeom prst="cube">
            <a:avLst>
              <a:gd name="adj" fmla="val 3395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be 9"/>
          <p:cNvSpPr/>
          <p:nvPr/>
        </p:nvSpPr>
        <p:spPr>
          <a:xfrm>
            <a:off x="3008237" y="1789948"/>
            <a:ext cx="2209800" cy="2133600"/>
          </a:xfrm>
          <a:prstGeom prst="cube">
            <a:avLst>
              <a:gd name="adj" fmla="val 3395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ube 12"/>
          <p:cNvSpPr/>
          <p:nvPr/>
        </p:nvSpPr>
        <p:spPr>
          <a:xfrm>
            <a:off x="4461724" y="1789948"/>
            <a:ext cx="2209800" cy="2133600"/>
          </a:xfrm>
          <a:prstGeom prst="cube">
            <a:avLst>
              <a:gd name="adj" fmla="val 3395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ube 13"/>
          <p:cNvSpPr/>
          <p:nvPr/>
        </p:nvSpPr>
        <p:spPr>
          <a:xfrm>
            <a:off x="2284337" y="3915200"/>
            <a:ext cx="2209800" cy="2133600"/>
          </a:xfrm>
          <a:prstGeom prst="cube">
            <a:avLst>
              <a:gd name="adj" fmla="val 3395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ube 14"/>
          <p:cNvSpPr/>
          <p:nvPr/>
        </p:nvSpPr>
        <p:spPr>
          <a:xfrm>
            <a:off x="3750334" y="3915200"/>
            <a:ext cx="2209800" cy="2133600"/>
          </a:xfrm>
          <a:prstGeom prst="cube">
            <a:avLst>
              <a:gd name="adj" fmla="val 3395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ube 15"/>
          <p:cNvSpPr/>
          <p:nvPr/>
        </p:nvSpPr>
        <p:spPr>
          <a:xfrm>
            <a:off x="2284337" y="2497834"/>
            <a:ext cx="2209800" cy="2133600"/>
          </a:xfrm>
          <a:prstGeom prst="cube">
            <a:avLst>
              <a:gd name="adj" fmla="val 3395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ube 16"/>
          <p:cNvSpPr/>
          <p:nvPr/>
        </p:nvSpPr>
        <p:spPr>
          <a:xfrm>
            <a:off x="3750334" y="2497834"/>
            <a:ext cx="2209800" cy="2133600"/>
          </a:xfrm>
          <a:prstGeom prst="cube">
            <a:avLst>
              <a:gd name="adj" fmla="val 3395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a:off x="2284337" y="3183634"/>
            <a:ext cx="3657600"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284337" y="1278634"/>
            <a:ext cx="1885097" cy="1905000"/>
          </a:xfrm>
          <a:prstGeom prst="straightConnector1">
            <a:avLst/>
          </a:prstGeom>
          <a:ln w="762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287749" y="3183634"/>
            <a:ext cx="0" cy="3364992"/>
          </a:xfrm>
          <a:prstGeom prst="straightConnector1">
            <a:avLst/>
          </a:prstGeom>
          <a:ln w="76200">
            <a:solidFill>
              <a:srgbClr val="FF33CC"/>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962409" y="2654401"/>
            <a:ext cx="1872820" cy="707886"/>
          </a:xfrm>
          <a:prstGeom prst="rect">
            <a:avLst/>
          </a:prstGeom>
          <a:noFill/>
        </p:spPr>
        <p:txBody>
          <a:bodyPr wrap="none" rtlCol="0">
            <a:spAutoFit/>
          </a:bodyPr>
          <a:lstStyle/>
          <a:p>
            <a:r>
              <a:rPr lang="en-US" sz="4000" b="1" dirty="0" smtClean="0">
                <a:solidFill>
                  <a:schemeClr val="accent6">
                    <a:lumMod val="50000"/>
                  </a:schemeClr>
                </a:solidFill>
              </a:rPr>
              <a:t>Survival</a:t>
            </a:r>
            <a:endParaRPr lang="en-US" sz="4000" b="1" dirty="0">
              <a:solidFill>
                <a:schemeClr val="accent6">
                  <a:lumMod val="50000"/>
                </a:schemeClr>
              </a:solidFill>
            </a:endParaRPr>
          </a:p>
        </p:txBody>
      </p:sp>
      <p:sp>
        <p:nvSpPr>
          <p:cNvPr id="28" name="TextBox 27"/>
          <p:cNvSpPr txBox="1"/>
          <p:nvPr/>
        </p:nvSpPr>
        <p:spPr>
          <a:xfrm>
            <a:off x="2073934" y="1257979"/>
            <a:ext cx="1540806" cy="707886"/>
          </a:xfrm>
          <a:prstGeom prst="rect">
            <a:avLst/>
          </a:prstGeom>
          <a:noFill/>
        </p:spPr>
        <p:txBody>
          <a:bodyPr wrap="none" rtlCol="0">
            <a:spAutoFit/>
          </a:bodyPr>
          <a:lstStyle/>
          <a:p>
            <a:r>
              <a:rPr lang="en-US" sz="4000" b="1" dirty="0" smtClean="0">
                <a:solidFill>
                  <a:schemeClr val="accent6">
                    <a:lumMod val="50000"/>
                  </a:schemeClr>
                </a:solidFill>
              </a:rPr>
              <a:t>Agility</a:t>
            </a:r>
            <a:endParaRPr lang="en-US" sz="4000" b="1" dirty="0">
              <a:solidFill>
                <a:schemeClr val="accent6">
                  <a:lumMod val="50000"/>
                </a:schemeClr>
              </a:solidFill>
            </a:endParaRPr>
          </a:p>
        </p:txBody>
      </p:sp>
      <p:sp>
        <p:nvSpPr>
          <p:cNvPr id="29" name="TextBox 28"/>
          <p:cNvSpPr txBox="1"/>
          <p:nvPr/>
        </p:nvSpPr>
        <p:spPr>
          <a:xfrm>
            <a:off x="473734" y="5350877"/>
            <a:ext cx="1726050" cy="707886"/>
          </a:xfrm>
          <a:prstGeom prst="rect">
            <a:avLst/>
          </a:prstGeom>
          <a:noFill/>
        </p:spPr>
        <p:txBody>
          <a:bodyPr wrap="none" rtlCol="0">
            <a:spAutoFit/>
          </a:bodyPr>
          <a:lstStyle/>
          <a:p>
            <a:r>
              <a:rPr lang="en-US" sz="4000" b="1" dirty="0" smtClean="0">
                <a:solidFill>
                  <a:schemeClr val="accent6">
                    <a:lumMod val="50000"/>
                  </a:schemeClr>
                </a:solidFill>
              </a:rPr>
              <a:t>Agency</a:t>
            </a:r>
            <a:endParaRPr lang="en-US" sz="4000" b="1" dirty="0">
              <a:solidFill>
                <a:schemeClr val="accent6">
                  <a:lumMod val="50000"/>
                </a:schemeClr>
              </a:solidFill>
            </a:endParaRPr>
          </a:p>
        </p:txBody>
      </p:sp>
      <p:sp>
        <p:nvSpPr>
          <p:cNvPr id="30" name="TextBox 29"/>
          <p:cNvSpPr txBox="1"/>
          <p:nvPr/>
        </p:nvSpPr>
        <p:spPr>
          <a:xfrm>
            <a:off x="6655630" y="3326037"/>
            <a:ext cx="1972015" cy="523220"/>
          </a:xfrm>
          <a:prstGeom prst="rect">
            <a:avLst/>
          </a:prstGeom>
          <a:noFill/>
        </p:spPr>
        <p:txBody>
          <a:bodyPr wrap="none" rtlCol="0">
            <a:spAutoFit/>
          </a:bodyPr>
          <a:lstStyle/>
          <a:p>
            <a:r>
              <a:rPr lang="en-US" sz="2800" b="1" dirty="0" smtClean="0">
                <a:solidFill>
                  <a:srgbClr val="FF0000"/>
                </a:solidFill>
              </a:rPr>
              <a:t>Self-Healing</a:t>
            </a:r>
            <a:endParaRPr lang="en-US" sz="2800" b="1" dirty="0">
              <a:solidFill>
                <a:srgbClr val="FF0000"/>
              </a:solidFill>
            </a:endParaRPr>
          </a:p>
        </p:txBody>
      </p:sp>
      <p:sp>
        <p:nvSpPr>
          <p:cNvPr id="31" name="TextBox 30"/>
          <p:cNvSpPr txBox="1"/>
          <p:nvPr/>
        </p:nvSpPr>
        <p:spPr>
          <a:xfrm>
            <a:off x="6653356" y="3727087"/>
            <a:ext cx="2379626" cy="523220"/>
          </a:xfrm>
          <a:prstGeom prst="rect">
            <a:avLst/>
          </a:prstGeom>
          <a:noFill/>
        </p:spPr>
        <p:txBody>
          <a:bodyPr wrap="none" rtlCol="0">
            <a:spAutoFit/>
          </a:bodyPr>
          <a:lstStyle/>
          <a:p>
            <a:r>
              <a:rPr lang="en-US" sz="2800" b="1" dirty="0" smtClean="0">
                <a:solidFill>
                  <a:srgbClr val="008000"/>
                </a:solidFill>
              </a:rPr>
              <a:t>Self-Sustaining</a:t>
            </a:r>
            <a:endParaRPr lang="en-US" sz="2800" b="1" dirty="0">
              <a:solidFill>
                <a:srgbClr val="008000"/>
              </a:solidFill>
            </a:endParaRPr>
          </a:p>
        </p:txBody>
      </p:sp>
      <p:sp>
        <p:nvSpPr>
          <p:cNvPr id="32" name="TextBox 31"/>
          <p:cNvSpPr txBox="1"/>
          <p:nvPr/>
        </p:nvSpPr>
        <p:spPr>
          <a:xfrm>
            <a:off x="307074" y="1973727"/>
            <a:ext cx="2429704" cy="523220"/>
          </a:xfrm>
          <a:prstGeom prst="rect">
            <a:avLst/>
          </a:prstGeom>
          <a:noFill/>
        </p:spPr>
        <p:txBody>
          <a:bodyPr wrap="none" rtlCol="0">
            <a:spAutoFit/>
          </a:bodyPr>
          <a:lstStyle/>
          <a:p>
            <a:r>
              <a:rPr lang="en-US" sz="2800" b="1" dirty="0" smtClean="0">
                <a:solidFill>
                  <a:srgbClr val="9900CC"/>
                </a:solidFill>
              </a:rPr>
              <a:t>Self-</a:t>
            </a:r>
            <a:r>
              <a:rPr lang="en-US" sz="2800" b="1" dirty="0">
                <a:solidFill>
                  <a:srgbClr val="9900CC"/>
                </a:solidFill>
              </a:rPr>
              <a:t>O</a:t>
            </a:r>
            <a:r>
              <a:rPr lang="en-US" sz="2800" b="1" dirty="0" smtClean="0">
                <a:solidFill>
                  <a:srgbClr val="9900CC"/>
                </a:solidFill>
              </a:rPr>
              <a:t>rganizing</a:t>
            </a:r>
            <a:endParaRPr lang="en-US" sz="2800" b="1" dirty="0">
              <a:solidFill>
                <a:srgbClr val="9900CC"/>
              </a:solidFill>
            </a:endParaRPr>
          </a:p>
        </p:txBody>
      </p:sp>
      <p:sp>
        <p:nvSpPr>
          <p:cNvPr id="33" name="TextBox 32"/>
          <p:cNvSpPr txBox="1"/>
          <p:nvPr/>
        </p:nvSpPr>
        <p:spPr>
          <a:xfrm>
            <a:off x="304800" y="2374777"/>
            <a:ext cx="2364173" cy="523220"/>
          </a:xfrm>
          <a:prstGeom prst="rect">
            <a:avLst/>
          </a:prstGeom>
          <a:noFill/>
        </p:spPr>
        <p:txBody>
          <a:bodyPr wrap="none" rtlCol="0">
            <a:spAutoFit/>
          </a:bodyPr>
          <a:lstStyle/>
          <a:p>
            <a:r>
              <a:rPr lang="en-US" sz="2800" b="1" dirty="0" smtClean="0">
                <a:solidFill>
                  <a:srgbClr val="0000FF"/>
                </a:solidFill>
              </a:rPr>
              <a:t>Self-Improving</a:t>
            </a:r>
            <a:endParaRPr lang="en-US" sz="2800" b="1" dirty="0">
              <a:solidFill>
                <a:srgbClr val="0000FF"/>
              </a:solidFill>
            </a:endParaRPr>
          </a:p>
        </p:txBody>
      </p:sp>
      <p:sp>
        <p:nvSpPr>
          <p:cNvPr id="34" name="TextBox 33"/>
          <p:cNvSpPr txBox="1"/>
          <p:nvPr/>
        </p:nvSpPr>
        <p:spPr>
          <a:xfrm>
            <a:off x="184210" y="4526486"/>
            <a:ext cx="1586653" cy="523220"/>
          </a:xfrm>
          <a:prstGeom prst="rect">
            <a:avLst/>
          </a:prstGeom>
          <a:noFill/>
        </p:spPr>
        <p:txBody>
          <a:bodyPr wrap="none" rtlCol="0">
            <a:spAutoFit/>
          </a:bodyPr>
          <a:lstStyle/>
          <a:p>
            <a:r>
              <a:rPr lang="en-US" sz="2800" b="1" dirty="0" smtClean="0"/>
              <a:t>Managed</a:t>
            </a:r>
            <a:endParaRPr lang="en-US" sz="2800" b="1" dirty="0"/>
          </a:p>
        </p:txBody>
      </p:sp>
      <p:sp>
        <p:nvSpPr>
          <p:cNvPr id="35" name="TextBox 34"/>
          <p:cNvSpPr txBox="1"/>
          <p:nvPr/>
        </p:nvSpPr>
        <p:spPr>
          <a:xfrm>
            <a:off x="181936" y="4927536"/>
            <a:ext cx="2112758" cy="523220"/>
          </a:xfrm>
          <a:prstGeom prst="rect">
            <a:avLst/>
          </a:prstGeom>
          <a:noFill/>
        </p:spPr>
        <p:txBody>
          <a:bodyPr wrap="none" rtlCol="0">
            <a:spAutoFit/>
          </a:bodyPr>
          <a:lstStyle/>
          <a:p>
            <a:r>
              <a:rPr lang="en-US" sz="2800" b="1" dirty="0" smtClean="0"/>
              <a:t>Autonomous</a:t>
            </a:r>
            <a:endParaRPr lang="en-US" sz="2800" b="1" dirty="0"/>
          </a:p>
        </p:txBody>
      </p:sp>
    </p:spTree>
    <p:extLst>
      <p:ext uri="{BB962C8B-B14F-4D97-AF65-F5344CB8AC3E}">
        <p14:creationId xmlns:p14="http://schemas.microsoft.com/office/powerpoint/2010/main" val="1183513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256" y="152400"/>
            <a:ext cx="8839200" cy="1249362"/>
          </a:xfrm>
        </p:spPr>
        <p:txBody>
          <a:bodyPr>
            <a:normAutofit fontScale="90000"/>
          </a:bodyPr>
          <a:lstStyle/>
          <a:p>
            <a:r>
              <a:rPr lang="en-US" sz="4000" b="1" dirty="0" smtClean="0"/>
              <a:t>Engineering the Future: Human Analogies</a:t>
            </a:r>
            <a:r>
              <a:rPr lang="en-US" sz="4000" dirty="0" smtClean="0"/>
              <a:t> </a:t>
            </a:r>
            <a:br>
              <a:rPr lang="en-US" sz="4000" dirty="0" smtClean="0"/>
            </a:br>
            <a:r>
              <a:rPr lang="en-US" sz="2200" dirty="0" smtClean="0"/>
              <a:t>Toward </a:t>
            </a:r>
            <a:r>
              <a:rPr lang="en-US" sz="2200" b="1" dirty="0" smtClean="0">
                <a:solidFill>
                  <a:srgbClr val="9900CC"/>
                </a:solidFill>
              </a:rPr>
              <a:t>Self-Organizing</a:t>
            </a:r>
            <a:r>
              <a:rPr lang="en-US" sz="2200" dirty="0" smtClean="0"/>
              <a:t>, </a:t>
            </a:r>
            <a:r>
              <a:rPr lang="en-US" sz="2200" b="1" dirty="0" smtClean="0">
                <a:solidFill>
                  <a:srgbClr val="0000FF"/>
                </a:solidFill>
              </a:rPr>
              <a:t>Self-Improving</a:t>
            </a:r>
            <a:r>
              <a:rPr lang="en-US" sz="2200" dirty="0" smtClean="0"/>
              <a:t>, </a:t>
            </a:r>
            <a:r>
              <a:rPr lang="en-US" sz="2200" b="1" dirty="0" smtClean="0">
                <a:solidFill>
                  <a:srgbClr val="FF0000"/>
                </a:solidFill>
              </a:rPr>
              <a:t>Self-Healing</a:t>
            </a:r>
            <a:r>
              <a:rPr lang="en-US" sz="2200" dirty="0" smtClean="0"/>
              <a:t>, and </a:t>
            </a:r>
            <a:r>
              <a:rPr lang="en-US" sz="2200" b="1" dirty="0" smtClean="0">
                <a:solidFill>
                  <a:srgbClr val="008000"/>
                </a:solidFill>
              </a:rPr>
              <a:t>Self-Sustaining</a:t>
            </a:r>
            <a:r>
              <a:rPr lang="en-US" sz="2200" dirty="0" smtClean="0"/>
              <a:t> Systems</a:t>
            </a:r>
            <a:endParaRPr lang="en-US" sz="2200" dirty="0"/>
          </a:p>
        </p:txBody>
      </p:sp>
      <p:sp>
        <p:nvSpPr>
          <p:cNvPr id="3" name="Content Placeholder 2"/>
          <p:cNvSpPr>
            <a:spLocks noGrp="1"/>
          </p:cNvSpPr>
          <p:nvPr>
            <p:ph idx="1"/>
          </p:nvPr>
        </p:nvSpPr>
        <p:spPr>
          <a:xfrm>
            <a:off x="203614" y="1468356"/>
            <a:ext cx="8686800" cy="4953000"/>
          </a:xfrm>
        </p:spPr>
        <p:txBody>
          <a:bodyPr>
            <a:normAutofit/>
          </a:bodyPr>
          <a:lstStyle/>
          <a:p>
            <a:r>
              <a:rPr lang="en-US" b="1" dirty="0" smtClean="0">
                <a:solidFill>
                  <a:srgbClr val="9900CC"/>
                </a:solidFill>
              </a:rPr>
              <a:t>Self-Organizing:</a:t>
            </a:r>
            <a:r>
              <a:rPr lang="en-US" dirty="0" smtClean="0"/>
              <a:t> Humans do it by evolution and adaptation; systems can use (</a:t>
            </a:r>
            <a:r>
              <a:rPr lang="en-US" i="1" dirty="0" smtClean="0"/>
              <a:t>re</a:t>
            </a:r>
            <a:r>
              <a:rPr lang="en-US" dirty="0" smtClean="0"/>
              <a:t>)</a:t>
            </a:r>
            <a:r>
              <a:rPr lang="en-US" i="1" dirty="0" smtClean="0"/>
              <a:t>configuration</a:t>
            </a:r>
          </a:p>
          <a:p>
            <a:r>
              <a:rPr lang="en-US" b="1" dirty="0" smtClean="0">
                <a:solidFill>
                  <a:srgbClr val="0000FF"/>
                </a:solidFill>
              </a:rPr>
              <a:t>Self-Improving:</a:t>
            </a:r>
            <a:r>
              <a:rPr lang="en-US" dirty="0" smtClean="0"/>
              <a:t> Done through </a:t>
            </a:r>
            <a:r>
              <a:rPr lang="en-US" i="1" dirty="0" smtClean="0"/>
              <a:t>learning</a:t>
            </a:r>
            <a:r>
              <a:rPr lang="en-US" dirty="0" smtClean="0"/>
              <a:t> and </a:t>
            </a:r>
            <a:r>
              <a:rPr lang="en-US" i="1" dirty="0" smtClean="0"/>
              <a:t>practicing </a:t>
            </a:r>
            <a:r>
              <a:rPr lang="en-US" dirty="0" smtClean="0"/>
              <a:t>in both humans and machines</a:t>
            </a:r>
          </a:p>
          <a:p>
            <a:r>
              <a:rPr lang="en-US" b="1" dirty="0" smtClean="0">
                <a:solidFill>
                  <a:srgbClr val="FF0000"/>
                </a:solidFill>
              </a:rPr>
              <a:t>Self-Healing:</a:t>
            </a:r>
            <a:r>
              <a:rPr lang="en-US" dirty="0" smtClean="0"/>
              <a:t> Humans have immune systems and cell regeneration mechanisms; systems need means for </a:t>
            </a:r>
            <a:r>
              <a:rPr lang="en-US" i="1" dirty="0" smtClean="0"/>
              <a:t>fault tolerance </a:t>
            </a:r>
            <a:r>
              <a:rPr lang="en-US" dirty="0" smtClean="0"/>
              <a:t>and </a:t>
            </a:r>
            <a:r>
              <a:rPr lang="en-US" i="1" dirty="0" smtClean="0"/>
              <a:t>built-in test/repair</a:t>
            </a:r>
            <a:endParaRPr lang="en-US" dirty="0" smtClean="0"/>
          </a:p>
          <a:p>
            <a:r>
              <a:rPr lang="en-US" b="1" dirty="0" smtClean="0">
                <a:solidFill>
                  <a:srgbClr val="008000"/>
                </a:solidFill>
              </a:rPr>
              <a:t>Self-Sustaining:</a:t>
            </a:r>
            <a:r>
              <a:rPr lang="en-US" dirty="0" smtClean="0"/>
              <a:t> Humans need shelter, food, water, air; systems need </a:t>
            </a:r>
            <a:r>
              <a:rPr lang="en-US" i="1" dirty="0" smtClean="0"/>
              <a:t>protection</a:t>
            </a:r>
            <a:r>
              <a:rPr lang="en-US" dirty="0" smtClean="0"/>
              <a:t> and </a:t>
            </a:r>
            <a:r>
              <a:rPr lang="en-US" i="1" dirty="0" smtClean="0"/>
              <a:t>energy</a:t>
            </a:r>
            <a:endParaRPr lang="en-US" i="1" dirty="0"/>
          </a:p>
        </p:txBody>
      </p:sp>
      <p:grpSp>
        <p:nvGrpSpPr>
          <p:cNvPr id="4" name="Group 3"/>
          <p:cNvGrpSpPr/>
          <p:nvPr/>
        </p:nvGrpSpPr>
        <p:grpSpPr>
          <a:xfrm>
            <a:off x="228599" y="6394340"/>
            <a:ext cx="8687973" cy="463660"/>
            <a:chOff x="228599" y="6394340"/>
            <a:chExt cx="8687973" cy="463660"/>
          </a:xfrm>
        </p:grpSpPr>
        <p:sp>
          <p:nvSpPr>
            <p:cNvPr id="5" name="TextBox 4"/>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6" name="TextBox 5"/>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7" name="TextBox 6"/>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5</a:t>
              </a:fld>
              <a:endParaRPr lang="en-US" sz="2400" dirty="0">
                <a:solidFill>
                  <a:schemeClr val="accent3">
                    <a:lumMod val="75000"/>
                  </a:schemeClr>
                </a:solidFill>
              </a:endParaRPr>
            </a:p>
          </p:txBody>
        </p:sp>
      </p:grpSp>
    </p:spTree>
    <p:extLst>
      <p:ext uri="{BB962C8B-B14F-4D97-AF65-F5344CB8AC3E}">
        <p14:creationId xmlns:p14="http://schemas.microsoft.com/office/powerpoint/2010/main" val="187512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64" y="165428"/>
            <a:ext cx="8839200" cy="1096962"/>
          </a:xfrm>
        </p:spPr>
        <p:txBody>
          <a:bodyPr>
            <a:normAutofit fontScale="90000"/>
          </a:bodyPr>
          <a:lstStyle/>
          <a:p>
            <a:r>
              <a:rPr lang="en-US" dirty="0" smtClean="0"/>
              <a:t>The Four Notions Are Not Independent</a:t>
            </a:r>
            <a:endParaRPr lang="en-US" dirty="0"/>
          </a:p>
        </p:txBody>
      </p:sp>
      <p:sp>
        <p:nvSpPr>
          <p:cNvPr id="5" name="TextBox 4"/>
          <p:cNvSpPr txBox="1"/>
          <p:nvPr/>
        </p:nvSpPr>
        <p:spPr>
          <a:xfrm>
            <a:off x="199136" y="1262390"/>
            <a:ext cx="2429704" cy="523220"/>
          </a:xfrm>
          <a:prstGeom prst="rect">
            <a:avLst/>
          </a:prstGeom>
          <a:noFill/>
        </p:spPr>
        <p:txBody>
          <a:bodyPr wrap="none" rtlCol="0">
            <a:spAutoFit/>
          </a:bodyPr>
          <a:lstStyle/>
          <a:p>
            <a:pPr algn="ctr"/>
            <a:r>
              <a:rPr lang="en-US" sz="2800" b="1" dirty="0" smtClean="0">
                <a:solidFill>
                  <a:srgbClr val="9900CC"/>
                </a:solidFill>
              </a:rPr>
              <a:t>Self-Organizing</a:t>
            </a:r>
            <a:endParaRPr lang="en-US" sz="2800" b="1" dirty="0">
              <a:solidFill>
                <a:srgbClr val="9900CC"/>
              </a:solidFill>
            </a:endParaRPr>
          </a:p>
        </p:txBody>
      </p:sp>
      <p:sp>
        <p:nvSpPr>
          <p:cNvPr id="8" name="TextBox 7"/>
          <p:cNvSpPr txBox="1"/>
          <p:nvPr/>
        </p:nvSpPr>
        <p:spPr>
          <a:xfrm>
            <a:off x="6477000" y="1262390"/>
            <a:ext cx="2470279" cy="523220"/>
          </a:xfrm>
          <a:prstGeom prst="rect">
            <a:avLst/>
          </a:prstGeom>
          <a:noFill/>
        </p:spPr>
        <p:txBody>
          <a:bodyPr wrap="square" rtlCol="0">
            <a:spAutoFit/>
          </a:bodyPr>
          <a:lstStyle/>
          <a:p>
            <a:pPr algn="ctr"/>
            <a:r>
              <a:rPr lang="en-US" sz="2800" b="1" dirty="0" smtClean="0">
                <a:solidFill>
                  <a:srgbClr val="0000FF"/>
                </a:solidFill>
              </a:rPr>
              <a:t>Self-Improving</a:t>
            </a:r>
            <a:endParaRPr lang="en-US" sz="2800" b="1" dirty="0">
              <a:solidFill>
                <a:srgbClr val="0000FF"/>
              </a:solidFill>
            </a:endParaRPr>
          </a:p>
        </p:txBody>
      </p:sp>
      <p:sp>
        <p:nvSpPr>
          <p:cNvPr id="9" name="TextBox 8"/>
          <p:cNvSpPr txBox="1"/>
          <p:nvPr/>
        </p:nvSpPr>
        <p:spPr>
          <a:xfrm>
            <a:off x="531060" y="5574738"/>
            <a:ext cx="1972015" cy="523220"/>
          </a:xfrm>
          <a:prstGeom prst="rect">
            <a:avLst/>
          </a:prstGeom>
          <a:noFill/>
        </p:spPr>
        <p:txBody>
          <a:bodyPr wrap="none" rtlCol="0">
            <a:spAutoFit/>
          </a:bodyPr>
          <a:lstStyle/>
          <a:p>
            <a:r>
              <a:rPr lang="en-US" sz="2800" b="1" dirty="0" smtClean="0">
                <a:solidFill>
                  <a:srgbClr val="FF0000"/>
                </a:solidFill>
              </a:rPr>
              <a:t>Self-Healing</a:t>
            </a:r>
            <a:endParaRPr lang="en-US" sz="2800" b="1" dirty="0">
              <a:solidFill>
                <a:srgbClr val="FF0000"/>
              </a:solidFill>
            </a:endParaRPr>
          </a:p>
        </p:txBody>
      </p:sp>
      <p:sp>
        <p:nvSpPr>
          <p:cNvPr id="10" name="TextBox 9"/>
          <p:cNvSpPr txBox="1"/>
          <p:nvPr/>
        </p:nvSpPr>
        <p:spPr>
          <a:xfrm>
            <a:off x="6567653" y="5574738"/>
            <a:ext cx="2379626" cy="523220"/>
          </a:xfrm>
          <a:prstGeom prst="rect">
            <a:avLst/>
          </a:prstGeom>
          <a:noFill/>
        </p:spPr>
        <p:txBody>
          <a:bodyPr wrap="none" rtlCol="0">
            <a:spAutoFit/>
          </a:bodyPr>
          <a:lstStyle/>
          <a:p>
            <a:r>
              <a:rPr lang="en-US" sz="2800" b="1" dirty="0" smtClean="0">
                <a:solidFill>
                  <a:srgbClr val="008000"/>
                </a:solidFill>
              </a:rPr>
              <a:t>Self-Sustaining</a:t>
            </a:r>
            <a:endParaRPr lang="en-US" sz="2800" b="1" dirty="0">
              <a:solidFill>
                <a:srgbClr val="008000"/>
              </a:solidFill>
            </a:endParaRPr>
          </a:p>
        </p:txBody>
      </p:sp>
      <p:sp>
        <p:nvSpPr>
          <p:cNvPr id="11" name="TextBox 10"/>
          <p:cNvSpPr txBox="1"/>
          <p:nvPr/>
        </p:nvSpPr>
        <p:spPr>
          <a:xfrm>
            <a:off x="3921540" y="2285105"/>
            <a:ext cx="1261884" cy="400110"/>
          </a:xfrm>
          <a:prstGeom prst="rect">
            <a:avLst/>
          </a:prstGeom>
          <a:noFill/>
        </p:spPr>
        <p:txBody>
          <a:bodyPr wrap="none" rtlCol="0">
            <a:spAutoFit/>
          </a:bodyPr>
          <a:lstStyle/>
          <a:p>
            <a:pPr algn="ctr">
              <a:lnSpc>
                <a:spcPts val="2400"/>
              </a:lnSpc>
            </a:pPr>
            <a:r>
              <a:rPr lang="en-US" sz="2400" dirty="0" smtClean="0"/>
              <a:t>Learning</a:t>
            </a:r>
          </a:p>
        </p:txBody>
      </p:sp>
      <p:sp>
        <p:nvSpPr>
          <p:cNvPr id="12" name="TextBox 11"/>
          <p:cNvSpPr txBox="1"/>
          <p:nvPr/>
        </p:nvSpPr>
        <p:spPr>
          <a:xfrm>
            <a:off x="3191777" y="5372247"/>
            <a:ext cx="2675624" cy="725711"/>
          </a:xfrm>
          <a:prstGeom prst="rect">
            <a:avLst/>
          </a:prstGeom>
          <a:noFill/>
        </p:spPr>
        <p:txBody>
          <a:bodyPr wrap="square" rtlCol="0">
            <a:spAutoFit/>
          </a:bodyPr>
          <a:lstStyle/>
          <a:p>
            <a:pPr algn="ctr">
              <a:lnSpc>
                <a:spcPts val="2400"/>
              </a:lnSpc>
            </a:pPr>
            <a:r>
              <a:rPr lang="en-US" sz="2400" dirty="0" smtClean="0"/>
              <a:t>Self-Monitoring;</a:t>
            </a:r>
          </a:p>
          <a:p>
            <a:pPr algn="ctr">
              <a:lnSpc>
                <a:spcPts val="2400"/>
              </a:lnSpc>
            </a:pPr>
            <a:r>
              <a:rPr lang="en-US" sz="2400" dirty="0" smtClean="0"/>
              <a:t>Redundancy</a:t>
            </a:r>
            <a:endParaRPr lang="en-US" sz="2400" dirty="0"/>
          </a:p>
        </p:txBody>
      </p:sp>
      <p:grpSp>
        <p:nvGrpSpPr>
          <p:cNvPr id="13" name="Group 12"/>
          <p:cNvGrpSpPr/>
          <p:nvPr/>
        </p:nvGrpSpPr>
        <p:grpSpPr>
          <a:xfrm>
            <a:off x="228599" y="6394340"/>
            <a:ext cx="8687973" cy="463660"/>
            <a:chOff x="228599" y="6394340"/>
            <a:chExt cx="8687973" cy="463660"/>
          </a:xfrm>
        </p:grpSpPr>
        <p:sp>
          <p:nvSpPr>
            <p:cNvPr id="15" name="TextBox 14"/>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16" name="TextBox 15"/>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17" name="TextBox 16"/>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6</a:t>
              </a:fld>
              <a:endParaRPr lang="en-US" sz="2400" dirty="0">
                <a:solidFill>
                  <a:schemeClr val="accent3">
                    <a:lumMod val="75000"/>
                  </a:schemeClr>
                </a:solidFill>
              </a:endParaRPr>
            </a:p>
          </p:txBody>
        </p:sp>
      </p:grpSp>
      <p:sp>
        <p:nvSpPr>
          <p:cNvPr id="19" name="TextBox 18"/>
          <p:cNvSpPr txBox="1"/>
          <p:nvPr/>
        </p:nvSpPr>
        <p:spPr>
          <a:xfrm>
            <a:off x="6781800" y="2989621"/>
            <a:ext cx="1568570" cy="707886"/>
          </a:xfrm>
          <a:prstGeom prst="rect">
            <a:avLst/>
          </a:prstGeom>
          <a:noFill/>
        </p:spPr>
        <p:txBody>
          <a:bodyPr wrap="none" rtlCol="0">
            <a:spAutoFit/>
          </a:bodyPr>
          <a:lstStyle/>
          <a:p>
            <a:pPr>
              <a:lnSpc>
                <a:spcPts val="2400"/>
              </a:lnSpc>
            </a:pPr>
            <a:r>
              <a:rPr lang="en-US" sz="2400" dirty="0" smtClean="0"/>
              <a:t>Energy</a:t>
            </a:r>
          </a:p>
          <a:p>
            <a:pPr>
              <a:lnSpc>
                <a:spcPts val="2400"/>
              </a:lnSpc>
            </a:pPr>
            <a:r>
              <a:rPr lang="en-US" sz="2400" dirty="0" smtClean="0"/>
              <a:t>Scavenging</a:t>
            </a:r>
            <a:endParaRPr lang="en-US" sz="2400" dirty="0"/>
          </a:p>
        </p:txBody>
      </p:sp>
      <p:sp>
        <p:nvSpPr>
          <p:cNvPr id="20" name="TextBox 19"/>
          <p:cNvSpPr txBox="1"/>
          <p:nvPr/>
        </p:nvSpPr>
        <p:spPr>
          <a:xfrm>
            <a:off x="7223679" y="1977329"/>
            <a:ext cx="1264192" cy="707886"/>
          </a:xfrm>
          <a:prstGeom prst="rect">
            <a:avLst/>
          </a:prstGeom>
          <a:noFill/>
        </p:spPr>
        <p:txBody>
          <a:bodyPr wrap="none" rtlCol="0">
            <a:spAutoFit/>
          </a:bodyPr>
          <a:lstStyle/>
          <a:p>
            <a:pPr>
              <a:lnSpc>
                <a:spcPts val="2400"/>
              </a:lnSpc>
            </a:pPr>
            <a:r>
              <a:rPr lang="en-US" sz="2400" dirty="0" smtClean="0"/>
              <a:t>Energy</a:t>
            </a:r>
          </a:p>
          <a:p>
            <a:pPr>
              <a:lnSpc>
                <a:spcPts val="2400"/>
              </a:lnSpc>
            </a:pPr>
            <a:r>
              <a:rPr lang="en-US" sz="2400" dirty="0" smtClean="0"/>
              <a:t>Frugality</a:t>
            </a:r>
            <a:endParaRPr lang="en-US" sz="2400" dirty="0"/>
          </a:p>
        </p:txBody>
      </p:sp>
      <p:cxnSp>
        <p:nvCxnSpPr>
          <p:cNvPr id="18" name="Straight Connector 17"/>
          <p:cNvCxnSpPr/>
          <p:nvPr/>
        </p:nvCxnSpPr>
        <p:spPr>
          <a:xfrm flipV="1">
            <a:off x="6594430" y="2436640"/>
            <a:ext cx="629249" cy="348734"/>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297050" y="3186613"/>
            <a:ext cx="2255432" cy="404406"/>
          </a:xfrm>
          <a:prstGeom prst="rect">
            <a:avLst/>
          </a:prstGeom>
          <a:noFill/>
        </p:spPr>
        <p:txBody>
          <a:bodyPr wrap="square" rtlCol="0">
            <a:spAutoFit/>
          </a:bodyPr>
          <a:lstStyle/>
          <a:p>
            <a:pPr algn="ctr">
              <a:lnSpc>
                <a:spcPts val="2400"/>
              </a:lnSpc>
            </a:pPr>
            <a:r>
              <a:rPr lang="en-US" sz="2400" dirty="0" smtClean="0"/>
              <a:t>Reconfiguration</a:t>
            </a:r>
            <a:endParaRPr lang="en-US" sz="2400" dirty="0"/>
          </a:p>
        </p:txBody>
      </p:sp>
      <p:sp>
        <p:nvSpPr>
          <p:cNvPr id="3" name="Oval 2"/>
          <p:cNvSpPr/>
          <p:nvPr/>
        </p:nvSpPr>
        <p:spPr>
          <a:xfrm rot="19868146">
            <a:off x="1919049" y="1833126"/>
            <a:ext cx="5266865" cy="3020874"/>
          </a:xfrm>
          <a:prstGeom prst="ellipse">
            <a:avLst/>
          </a:prstGeom>
          <a:noFill/>
          <a:ln w="571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rot="19868146">
            <a:off x="3055031" y="2915525"/>
            <a:ext cx="5266865" cy="3044009"/>
          </a:xfrm>
          <a:prstGeom prst="ellipse">
            <a:avLst/>
          </a:prstGeom>
          <a:noFill/>
          <a:ln w="571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rot="12346415">
            <a:off x="1887956" y="1833127"/>
            <a:ext cx="5266865" cy="3020874"/>
          </a:xfrm>
          <a:prstGeom prst="ellipse">
            <a:avLst/>
          </a:prstGeom>
          <a:noFill/>
          <a:ln w="5715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rot="12346415">
            <a:off x="713407" y="2925716"/>
            <a:ext cx="5323445" cy="309217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3392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6962"/>
          </a:xfrm>
        </p:spPr>
        <p:txBody>
          <a:bodyPr/>
          <a:lstStyle/>
          <a:p>
            <a:r>
              <a:rPr lang="en-US" dirty="0" smtClean="0"/>
              <a:t>Self-Organization: Introduction</a:t>
            </a:r>
            <a:endParaRPr lang="en-US" dirty="0"/>
          </a:p>
        </p:txBody>
      </p:sp>
      <p:sp>
        <p:nvSpPr>
          <p:cNvPr id="3" name="Content Placeholder 2"/>
          <p:cNvSpPr>
            <a:spLocks noGrp="1"/>
          </p:cNvSpPr>
          <p:nvPr>
            <p:ph idx="1"/>
          </p:nvPr>
        </p:nvSpPr>
        <p:spPr>
          <a:xfrm>
            <a:off x="381000" y="1295400"/>
            <a:ext cx="8458200" cy="5105400"/>
          </a:xfrm>
        </p:spPr>
        <p:txBody>
          <a:bodyPr>
            <a:normAutofit/>
          </a:bodyPr>
          <a:lstStyle/>
          <a:p>
            <a:r>
              <a:rPr lang="en-US" dirty="0" smtClean="0"/>
              <a:t>Reconfiguration (self-directed)</a:t>
            </a:r>
          </a:p>
          <a:p>
            <a:pPr lvl="1"/>
            <a:r>
              <a:rPr lang="en-US" dirty="0" smtClean="0"/>
              <a:t>There is an underlying structure (parts and links)</a:t>
            </a:r>
          </a:p>
          <a:p>
            <a:pPr lvl="1"/>
            <a:r>
              <a:rPr lang="en-US" dirty="0" smtClean="0"/>
              <a:t>A subset is configured for the desired functionality</a:t>
            </a:r>
          </a:p>
          <a:p>
            <a:r>
              <a:rPr lang="en-US" dirty="0" smtClean="0"/>
              <a:t>Self-Assembly </a:t>
            </a:r>
          </a:p>
          <a:p>
            <a:pPr lvl="1"/>
            <a:r>
              <a:rPr lang="en-US" dirty="0" smtClean="0"/>
              <a:t>Parts are specially designed to fit with each other</a:t>
            </a:r>
          </a:p>
          <a:p>
            <a:pPr lvl="1"/>
            <a:r>
              <a:rPr lang="en-US" dirty="0" smtClean="0"/>
              <a:t>Perturbation is used to move the parts into position</a:t>
            </a:r>
            <a:endParaRPr lang="en-US" dirty="0"/>
          </a:p>
          <a:p>
            <a:r>
              <a:rPr lang="en-US" dirty="0" smtClean="0"/>
              <a:t>Evolutionary design</a:t>
            </a:r>
            <a:endParaRPr lang="en-US" dirty="0">
              <a:solidFill>
                <a:prstClr val="black"/>
              </a:solidFill>
            </a:endParaRPr>
          </a:p>
          <a:p>
            <a:pPr lvl="1"/>
            <a:r>
              <a:rPr lang="en-US" dirty="0" smtClean="0">
                <a:solidFill>
                  <a:prstClr val="black"/>
                </a:solidFill>
              </a:rPr>
              <a:t>System structure evolves through adaptation</a:t>
            </a:r>
          </a:p>
          <a:p>
            <a:pPr lvl="1"/>
            <a:r>
              <a:rPr lang="en-US" dirty="0" smtClean="0">
                <a:solidFill>
                  <a:prstClr val="black"/>
                </a:solidFill>
              </a:rPr>
              <a:t>Designs have been obtained that are highly optimal</a:t>
            </a:r>
            <a:endParaRPr lang="en-US" dirty="0" smtClean="0"/>
          </a:p>
        </p:txBody>
      </p:sp>
      <p:grpSp>
        <p:nvGrpSpPr>
          <p:cNvPr id="5" name="Group 4"/>
          <p:cNvGrpSpPr/>
          <p:nvPr/>
        </p:nvGrpSpPr>
        <p:grpSpPr>
          <a:xfrm>
            <a:off x="228599" y="6394340"/>
            <a:ext cx="8687973" cy="463660"/>
            <a:chOff x="228599" y="6394340"/>
            <a:chExt cx="8687973" cy="463660"/>
          </a:xfrm>
        </p:grpSpPr>
        <p:sp>
          <p:nvSpPr>
            <p:cNvPr id="6" name="TextBox 5"/>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7" name="TextBox 6"/>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8" name="TextBox 7"/>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7</a:t>
              </a:fld>
              <a:endParaRPr lang="en-US" sz="2400" dirty="0">
                <a:solidFill>
                  <a:schemeClr val="accent3">
                    <a:lumMod val="75000"/>
                  </a:schemeClr>
                </a:solidFill>
              </a:endParaRPr>
            </a:p>
          </p:txBody>
        </p:sp>
      </p:grpSp>
    </p:spTree>
    <p:extLst>
      <p:ext uri="{BB962C8B-B14F-4D97-AF65-F5344CB8AC3E}">
        <p14:creationId xmlns:p14="http://schemas.microsoft.com/office/powerpoint/2010/main" val="2637258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228600"/>
            <a:ext cx="8687973" cy="1096962"/>
          </a:xfrm>
        </p:spPr>
        <p:txBody>
          <a:bodyPr>
            <a:normAutofit/>
          </a:bodyPr>
          <a:lstStyle/>
          <a:p>
            <a:r>
              <a:rPr lang="en-US" dirty="0" smtClean="0"/>
              <a:t>Self-Organization: Reconfiguration</a:t>
            </a:r>
            <a:endParaRPr lang="en-US" dirty="0"/>
          </a:p>
        </p:txBody>
      </p:sp>
      <p:sp>
        <p:nvSpPr>
          <p:cNvPr id="3" name="Content Placeholder 2"/>
          <p:cNvSpPr>
            <a:spLocks noGrp="1"/>
          </p:cNvSpPr>
          <p:nvPr>
            <p:ph idx="1"/>
          </p:nvPr>
        </p:nvSpPr>
        <p:spPr>
          <a:xfrm>
            <a:off x="381000" y="1295400"/>
            <a:ext cx="2971800" cy="5105400"/>
          </a:xfrm>
        </p:spPr>
        <p:txBody>
          <a:bodyPr>
            <a:normAutofit/>
          </a:bodyPr>
          <a:lstStyle/>
          <a:p>
            <a:r>
              <a:rPr lang="en-US" dirty="0" smtClean="0"/>
              <a:t>Redundancy</a:t>
            </a:r>
          </a:p>
          <a:p>
            <a:r>
              <a:rPr lang="en-US" dirty="0" smtClean="0"/>
              <a:t>Embedded switches</a:t>
            </a:r>
          </a:p>
          <a:p>
            <a:r>
              <a:rPr lang="en-US" dirty="0" smtClean="0"/>
              <a:t>Malfunction detection</a:t>
            </a:r>
          </a:p>
          <a:p>
            <a:r>
              <a:rPr lang="en-US" dirty="0" smtClean="0"/>
              <a:t>New working configuration</a:t>
            </a:r>
          </a:p>
          <a:p>
            <a:r>
              <a:rPr lang="en-US" dirty="0" smtClean="0"/>
              <a:t>Switch fault tolerance</a:t>
            </a:r>
          </a:p>
          <a:p>
            <a:pPr lvl="0"/>
            <a:endParaRPr lang="en-US" sz="2400" b="1" dirty="0">
              <a:solidFill>
                <a:srgbClr val="008000"/>
              </a:solidFill>
            </a:endParaRPr>
          </a:p>
        </p:txBody>
      </p:sp>
      <p:grpSp>
        <p:nvGrpSpPr>
          <p:cNvPr id="5" name="Group 4"/>
          <p:cNvGrpSpPr/>
          <p:nvPr/>
        </p:nvGrpSpPr>
        <p:grpSpPr>
          <a:xfrm>
            <a:off x="228599" y="6394340"/>
            <a:ext cx="8687973" cy="463660"/>
            <a:chOff x="228599" y="6394340"/>
            <a:chExt cx="8687973" cy="463660"/>
          </a:xfrm>
        </p:grpSpPr>
        <p:sp>
          <p:nvSpPr>
            <p:cNvPr id="6" name="TextBox 5"/>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7" name="TextBox 6"/>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8" name="TextBox 7"/>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8</a:t>
              </a:fld>
              <a:endParaRPr lang="en-US" sz="2400" dirty="0">
                <a:solidFill>
                  <a:schemeClr val="accent3">
                    <a:lumMod val="75000"/>
                  </a:schemeClr>
                </a:solidFill>
              </a:endParaRPr>
            </a:p>
          </p:txBody>
        </p:sp>
      </p:grpSp>
      <p:grpSp>
        <p:nvGrpSpPr>
          <p:cNvPr id="12" name="Group 11"/>
          <p:cNvGrpSpPr/>
          <p:nvPr/>
        </p:nvGrpSpPr>
        <p:grpSpPr>
          <a:xfrm>
            <a:off x="3362760" y="1251873"/>
            <a:ext cx="5572044" cy="4891431"/>
            <a:chOff x="3362760" y="1251873"/>
            <a:chExt cx="5572044" cy="4891431"/>
          </a:xfrm>
        </p:grpSpPr>
        <p:graphicFrame>
          <p:nvGraphicFramePr>
            <p:cNvPr id="4" name="Object 3"/>
            <p:cNvGraphicFramePr>
              <a:graphicFrameLocks noChangeAspect="1"/>
            </p:cNvGraphicFramePr>
            <p:nvPr>
              <p:extLst>
                <p:ext uri="{D42A27DB-BD31-4B8C-83A1-F6EECF244321}">
                  <p14:modId xmlns:p14="http://schemas.microsoft.com/office/powerpoint/2010/main" val="3876465283"/>
                </p:ext>
              </p:extLst>
            </p:nvPr>
          </p:nvGraphicFramePr>
          <p:xfrm>
            <a:off x="3362760" y="1251873"/>
            <a:ext cx="5553812" cy="4863508"/>
          </p:xfrm>
          <a:graphic>
            <a:graphicData uri="http://schemas.openxmlformats.org/presentationml/2006/ole">
              <mc:AlternateContent xmlns:mc="http://schemas.openxmlformats.org/markup-compatibility/2006">
                <mc:Choice xmlns:v="urn:schemas-microsoft-com:vml" Requires="v">
                  <p:oleObj spid="_x0000_s2073" r:id="rId4" imgW="3905250" imgH="3419475" progId="MSDraw.Drawing.8.2">
                    <p:embed/>
                  </p:oleObj>
                </mc:Choice>
                <mc:Fallback>
                  <p:oleObj r:id="rId4" imgW="3905250" imgH="3419475" progId="MSDraw.Drawing.8.2">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2760" y="1251873"/>
                          <a:ext cx="5553812" cy="4863508"/>
                        </a:xfrm>
                        <a:prstGeom prst="rect">
                          <a:avLst/>
                        </a:prstGeom>
                        <a:noFill/>
                        <a:ln>
                          <a:noFill/>
                        </a:ln>
                      </p:spPr>
                    </p:pic>
                  </p:oleObj>
                </mc:Fallback>
              </mc:AlternateContent>
            </a:graphicData>
          </a:graphic>
        </p:graphicFrame>
        <p:sp>
          <p:nvSpPr>
            <p:cNvPr id="10" name="Rectangle 9"/>
            <p:cNvSpPr/>
            <p:nvPr/>
          </p:nvSpPr>
          <p:spPr>
            <a:xfrm>
              <a:off x="8305800" y="5101412"/>
              <a:ext cx="629004"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239000" y="5686104"/>
              <a:ext cx="1429397"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p:cNvSpPr txBox="1"/>
          <p:nvPr/>
        </p:nvSpPr>
        <p:spPr>
          <a:xfrm>
            <a:off x="8174122" y="4973920"/>
            <a:ext cx="892360" cy="712183"/>
          </a:xfrm>
          <a:prstGeom prst="rect">
            <a:avLst/>
          </a:prstGeom>
          <a:noFill/>
        </p:spPr>
        <p:txBody>
          <a:bodyPr wrap="none" rtlCol="0">
            <a:spAutoFit/>
          </a:bodyPr>
          <a:lstStyle/>
          <a:p>
            <a:pPr>
              <a:lnSpc>
                <a:spcPts val="2400"/>
              </a:lnSpc>
            </a:pPr>
            <a:r>
              <a:rPr lang="en-US" sz="2400" dirty="0" smtClean="0"/>
              <a:t>Spare</a:t>
            </a:r>
          </a:p>
          <a:p>
            <a:pPr>
              <a:lnSpc>
                <a:spcPts val="2400"/>
              </a:lnSpc>
            </a:pPr>
            <a:r>
              <a:rPr lang="en-US" sz="2400" dirty="0" smtClean="0"/>
              <a:t>row</a:t>
            </a:r>
            <a:endParaRPr lang="en-US" sz="2400" dirty="0"/>
          </a:p>
        </p:txBody>
      </p:sp>
      <p:sp>
        <p:nvSpPr>
          <p:cNvPr id="13" name="TextBox 12"/>
          <p:cNvSpPr txBox="1"/>
          <p:nvPr/>
        </p:nvSpPr>
        <p:spPr>
          <a:xfrm>
            <a:off x="7086600" y="5679418"/>
            <a:ext cx="1447800" cy="707886"/>
          </a:xfrm>
          <a:prstGeom prst="rect">
            <a:avLst/>
          </a:prstGeom>
          <a:noFill/>
        </p:spPr>
        <p:txBody>
          <a:bodyPr wrap="square" rtlCol="0">
            <a:spAutoFit/>
          </a:bodyPr>
          <a:lstStyle/>
          <a:p>
            <a:pPr algn="ctr">
              <a:lnSpc>
                <a:spcPts val="2400"/>
              </a:lnSpc>
            </a:pPr>
            <a:r>
              <a:rPr lang="en-US" sz="2400" dirty="0" smtClean="0"/>
              <a:t>Spare</a:t>
            </a:r>
          </a:p>
          <a:p>
            <a:pPr algn="ctr">
              <a:lnSpc>
                <a:spcPts val="2400"/>
              </a:lnSpc>
            </a:pPr>
            <a:r>
              <a:rPr lang="en-US" sz="2400" dirty="0" smtClean="0"/>
              <a:t>column</a:t>
            </a:r>
            <a:endParaRPr lang="en-US" sz="2400" dirty="0"/>
          </a:p>
        </p:txBody>
      </p:sp>
      <p:sp>
        <p:nvSpPr>
          <p:cNvPr id="14" name="Rectangle 13"/>
          <p:cNvSpPr/>
          <p:nvPr/>
        </p:nvSpPr>
        <p:spPr>
          <a:xfrm>
            <a:off x="7496498" y="3726976"/>
            <a:ext cx="393192" cy="365760"/>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560506" y="4419236"/>
            <a:ext cx="393192" cy="384048"/>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560506" y="5145987"/>
            <a:ext cx="393192" cy="365760"/>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730254" y="5147132"/>
            <a:ext cx="393192" cy="365760"/>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0612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228600"/>
            <a:ext cx="8687973" cy="1096962"/>
          </a:xfrm>
        </p:spPr>
        <p:txBody>
          <a:bodyPr>
            <a:normAutofit/>
          </a:bodyPr>
          <a:lstStyle/>
          <a:p>
            <a:r>
              <a:rPr lang="en-US" dirty="0" smtClean="0"/>
              <a:t>Self-Organization: Self-Assembly</a:t>
            </a:r>
            <a:endParaRPr lang="en-US" dirty="0"/>
          </a:p>
        </p:txBody>
      </p:sp>
      <p:sp>
        <p:nvSpPr>
          <p:cNvPr id="3" name="Content Placeholder 2"/>
          <p:cNvSpPr>
            <a:spLocks noGrp="1"/>
          </p:cNvSpPr>
          <p:nvPr>
            <p:ph idx="1"/>
          </p:nvPr>
        </p:nvSpPr>
        <p:spPr>
          <a:xfrm>
            <a:off x="434488" y="1143000"/>
            <a:ext cx="8458200" cy="5105400"/>
          </a:xfrm>
        </p:spPr>
        <p:txBody>
          <a:bodyPr>
            <a:normAutofit/>
          </a:bodyPr>
          <a:lstStyle/>
          <a:p>
            <a:r>
              <a:rPr lang="en-US" dirty="0" smtClean="0"/>
              <a:t>Parts are made so that they self-assemble in the appropriate way when prodded or shaken</a:t>
            </a:r>
            <a:endParaRPr lang="en-US" sz="2400" b="1" dirty="0" smtClean="0">
              <a:solidFill>
                <a:srgbClr val="0000FF"/>
              </a:solidFill>
            </a:endParaRPr>
          </a:p>
          <a:p>
            <a:pPr lvl="0"/>
            <a:endParaRPr lang="en-US" sz="2400" b="1" dirty="0">
              <a:solidFill>
                <a:srgbClr val="008000"/>
              </a:solidFill>
            </a:endParaRPr>
          </a:p>
        </p:txBody>
      </p:sp>
      <p:grpSp>
        <p:nvGrpSpPr>
          <p:cNvPr id="5" name="Group 4"/>
          <p:cNvGrpSpPr/>
          <p:nvPr/>
        </p:nvGrpSpPr>
        <p:grpSpPr>
          <a:xfrm>
            <a:off x="228599" y="6394340"/>
            <a:ext cx="8687973" cy="463660"/>
            <a:chOff x="228599" y="6394340"/>
            <a:chExt cx="8687973" cy="463660"/>
          </a:xfrm>
        </p:grpSpPr>
        <p:sp>
          <p:nvSpPr>
            <p:cNvPr id="6" name="TextBox 5"/>
            <p:cNvSpPr txBox="1"/>
            <p:nvPr/>
          </p:nvSpPr>
          <p:spPr>
            <a:xfrm>
              <a:off x="228599" y="6394341"/>
              <a:ext cx="1905001" cy="461665"/>
            </a:xfrm>
            <a:prstGeom prst="rect">
              <a:avLst/>
            </a:prstGeom>
            <a:noFill/>
          </p:spPr>
          <p:txBody>
            <a:bodyPr wrap="square" rtlCol="0">
              <a:spAutoFit/>
            </a:bodyPr>
            <a:lstStyle/>
            <a:p>
              <a:r>
                <a:rPr lang="en-US" sz="2400" dirty="0" smtClean="0">
                  <a:solidFill>
                    <a:schemeClr val="accent1">
                      <a:lumMod val="75000"/>
                    </a:schemeClr>
                  </a:solidFill>
                </a:rPr>
                <a:t>B. Parhami</a:t>
              </a:r>
              <a:endParaRPr lang="en-US" sz="2400" dirty="0">
                <a:solidFill>
                  <a:schemeClr val="accent1">
                    <a:lumMod val="75000"/>
                  </a:schemeClr>
                </a:solidFill>
              </a:endParaRPr>
            </a:p>
          </p:txBody>
        </p:sp>
        <p:sp>
          <p:nvSpPr>
            <p:cNvPr id="7" name="TextBox 6"/>
            <p:cNvSpPr txBox="1"/>
            <p:nvPr/>
          </p:nvSpPr>
          <p:spPr>
            <a:xfrm>
              <a:off x="2133600" y="6396335"/>
              <a:ext cx="5105400" cy="461665"/>
            </a:xfrm>
            <a:prstGeom prst="rect">
              <a:avLst/>
            </a:prstGeom>
            <a:noFill/>
          </p:spPr>
          <p:txBody>
            <a:bodyPr wrap="square" rtlCol="0">
              <a:spAutoFit/>
            </a:bodyPr>
            <a:lstStyle/>
            <a:p>
              <a:pPr algn="ctr"/>
              <a:r>
                <a:rPr lang="en-US" sz="2400" dirty="0" smtClean="0">
                  <a:solidFill>
                    <a:schemeClr val="accent6">
                      <a:lumMod val="75000"/>
                    </a:schemeClr>
                  </a:solidFill>
                </a:rPr>
                <a:t>Engineering the Future</a:t>
              </a:r>
              <a:endParaRPr lang="en-US" sz="2400" dirty="0">
                <a:solidFill>
                  <a:schemeClr val="accent6">
                    <a:lumMod val="75000"/>
                  </a:schemeClr>
                </a:solidFill>
              </a:endParaRPr>
            </a:p>
          </p:txBody>
        </p:sp>
        <p:sp>
          <p:nvSpPr>
            <p:cNvPr id="8" name="TextBox 7"/>
            <p:cNvSpPr txBox="1"/>
            <p:nvPr/>
          </p:nvSpPr>
          <p:spPr>
            <a:xfrm>
              <a:off x="7239000" y="6394340"/>
              <a:ext cx="1677572" cy="461665"/>
            </a:xfrm>
            <a:prstGeom prst="rect">
              <a:avLst/>
            </a:prstGeom>
            <a:noFill/>
          </p:spPr>
          <p:txBody>
            <a:bodyPr wrap="square" rtlCol="0">
              <a:spAutoFit/>
            </a:bodyPr>
            <a:lstStyle/>
            <a:p>
              <a:pPr algn="r"/>
              <a:r>
                <a:rPr lang="en-US" sz="2400" dirty="0" smtClean="0">
                  <a:solidFill>
                    <a:schemeClr val="accent3">
                      <a:lumMod val="75000"/>
                    </a:schemeClr>
                  </a:solidFill>
                </a:rPr>
                <a:t>Slide # 0</a:t>
              </a:r>
              <a:fld id="{FCAB9B70-C1B5-4E49-871D-CF42F0D1664F}" type="slidenum">
                <a:rPr lang="en-US" sz="2400" smtClean="0">
                  <a:solidFill>
                    <a:schemeClr val="accent3">
                      <a:lumMod val="75000"/>
                    </a:schemeClr>
                  </a:solidFill>
                </a:rPr>
                <a:pPr algn="r"/>
                <a:t>9</a:t>
              </a:fld>
              <a:endParaRPr lang="en-US" sz="2400" dirty="0">
                <a:solidFill>
                  <a:schemeClr val="accent3">
                    <a:lumMod val="75000"/>
                  </a:schemeClr>
                </a:solidFill>
              </a:endParaRPr>
            </a:p>
          </p:txBody>
        </p:sp>
      </p:grpSp>
      <p:pic>
        <p:nvPicPr>
          <p:cNvPr id="10" name="DUa5g5JZR5s"/>
          <p:cNvPicPr>
            <a:picLocks noRot="1" noChangeAspect="1"/>
          </p:cNvPicPr>
          <p:nvPr>
            <a:videoFile r:link="rId1"/>
          </p:nvPr>
        </p:nvPicPr>
        <p:blipFill>
          <a:blip r:embed="rId4"/>
          <a:stretch>
            <a:fillRect/>
          </a:stretch>
        </p:blipFill>
        <p:spPr>
          <a:xfrm>
            <a:off x="838200" y="2243613"/>
            <a:ext cx="7421033" cy="4174331"/>
          </a:xfrm>
          <a:prstGeom prst="rect">
            <a:avLst/>
          </a:prstGeom>
        </p:spPr>
      </p:pic>
    </p:spTree>
    <p:extLst>
      <p:ext uri="{BB962C8B-B14F-4D97-AF65-F5344CB8AC3E}">
        <p14:creationId xmlns:p14="http://schemas.microsoft.com/office/powerpoint/2010/main" val="2345119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3959</TotalTime>
  <Words>2456</Words>
  <Application>Microsoft Office PowerPoint</Application>
  <PresentationFormat>On-screen Show (4:3)</PresentationFormat>
  <Paragraphs>364</Paragraphs>
  <Slides>22</Slides>
  <Notes>21</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MSDraw.Drawing.8.2</vt:lpstr>
      <vt:lpstr>Engineering the Future:  Toward Self-Organizing, Self-Improving,  Self-Healing, and Self-Sustaining Systems</vt:lpstr>
      <vt:lpstr>مهندسی‌ در آینده: به سویِ سیستمها یِ خود سازمانده، خود بهساز، خود ترمیم، و خود نگهدار</vt:lpstr>
      <vt:lpstr>Today, I Will Do Some Forecasting</vt:lpstr>
      <vt:lpstr>Engineering the Future: System Attributes Toward Self-Organizing, Self-Improving, Self-Healing, and Self-Sustaining Systems</vt:lpstr>
      <vt:lpstr>Engineering the Future: Human Analogies  Toward Self-Organizing, Self-Improving, Self-Healing, and Self-Sustaining Systems</vt:lpstr>
      <vt:lpstr>The Four Notions Are Not Independent</vt:lpstr>
      <vt:lpstr>Self-Organization: Introduction</vt:lpstr>
      <vt:lpstr>Self-Organization: Reconfiguration</vt:lpstr>
      <vt:lpstr>Self-Organization: Self-Assembly</vt:lpstr>
      <vt:lpstr>Self-Organization: Evolutionary Design</vt:lpstr>
      <vt:lpstr>Example 1: The Human Brain</vt:lpstr>
      <vt:lpstr>Self-Improvement: Introduction</vt:lpstr>
      <vt:lpstr>Self-Improvement: Learning</vt:lpstr>
      <vt:lpstr>Example 2: Passing the Turing Test</vt:lpstr>
      <vt:lpstr>Self-Healing: Introduction</vt:lpstr>
      <vt:lpstr>Self-Healing: Static Redundancy</vt:lpstr>
      <vt:lpstr>Self-Healing: Dynamic Redundancy</vt:lpstr>
      <vt:lpstr>Example 3: N-Modular Reduncancy</vt:lpstr>
      <vt:lpstr>Self-Sustenance: Introduction</vt:lpstr>
      <vt:lpstr>Example 4: Mars Rover</vt:lpstr>
      <vt:lpstr>Conclusions and the Road Ahead</vt:lpstr>
      <vt:lpstr>Questions or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the Future:  Toward Self-Organizing, Self-Improving, Self, and Self-Sustaining Systems</dc:title>
  <dc:creator>Behrooz Parhami</dc:creator>
  <cp:lastModifiedBy>Behrooz Parhami</cp:lastModifiedBy>
  <cp:revision>83</cp:revision>
  <dcterms:created xsi:type="dcterms:W3CDTF">2014-07-26T17:07:50Z</dcterms:created>
  <dcterms:modified xsi:type="dcterms:W3CDTF">2014-08-23T19:22:51Z</dcterms:modified>
</cp:coreProperties>
</file>