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ags/tag5.xml" ContentType="application/vnd.openxmlformats-officedocument.presentationml.tag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62" r:id="rId1"/>
    <p:sldMasterId id="2147483774" r:id="rId2"/>
    <p:sldMasterId id="2147483799" r:id="rId3"/>
    <p:sldMasterId id="2147483825" r:id="rId4"/>
    <p:sldMasterId id="2147483838" r:id="rId5"/>
  </p:sldMasterIdLst>
  <p:notesMasterIdLst>
    <p:notesMasterId r:id="rId62"/>
  </p:notesMasterIdLst>
  <p:handoutMasterIdLst>
    <p:handoutMasterId r:id="rId63"/>
  </p:handoutMasterIdLst>
  <p:sldIdLst>
    <p:sldId id="1438" r:id="rId6"/>
    <p:sldId id="1545" r:id="rId7"/>
    <p:sldId id="1563" r:id="rId8"/>
    <p:sldId id="1546" r:id="rId9"/>
    <p:sldId id="1572" r:id="rId10"/>
    <p:sldId id="1553" r:id="rId11"/>
    <p:sldId id="1569" r:id="rId12"/>
    <p:sldId id="1573" r:id="rId13"/>
    <p:sldId id="1566" r:id="rId14"/>
    <p:sldId id="1565" r:id="rId15"/>
    <p:sldId id="1561" r:id="rId16"/>
    <p:sldId id="1560" r:id="rId17"/>
    <p:sldId id="1570" r:id="rId18"/>
    <p:sldId id="1440" r:id="rId19"/>
    <p:sldId id="1519" r:id="rId20"/>
    <p:sldId id="1452" r:id="rId21"/>
    <p:sldId id="1459" r:id="rId22"/>
    <p:sldId id="1441" r:id="rId23"/>
    <p:sldId id="1442" r:id="rId24"/>
    <p:sldId id="1460" r:id="rId25"/>
    <p:sldId id="1463" r:id="rId26"/>
    <p:sldId id="1469" r:id="rId27"/>
    <p:sldId id="1470" r:id="rId28"/>
    <p:sldId id="1468" r:id="rId29"/>
    <p:sldId id="1471" r:id="rId30"/>
    <p:sldId id="1464" r:id="rId31"/>
    <p:sldId id="1487" r:id="rId32"/>
    <p:sldId id="1479" r:id="rId33"/>
    <p:sldId id="1485" r:id="rId34"/>
    <p:sldId id="1474" r:id="rId35"/>
    <p:sldId id="1512" r:id="rId36"/>
    <p:sldId id="1482" r:id="rId37"/>
    <p:sldId id="1514" r:id="rId38"/>
    <p:sldId id="1496" r:id="rId39"/>
    <p:sldId id="1489" r:id="rId40"/>
    <p:sldId id="1494" r:id="rId41"/>
    <p:sldId id="1495" r:id="rId42"/>
    <p:sldId id="1543" r:id="rId43"/>
    <p:sldId id="1539" r:id="rId44"/>
    <p:sldId id="1534" r:id="rId45"/>
    <p:sldId id="1535" r:id="rId46"/>
    <p:sldId id="1538" r:id="rId47"/>
    <p:sldId id="1502" r:id="rId48"/>
    <p:sldId id="1449" r:id="rId49"/>
    <p:sldId id="1515" r:id="rId50"/>
    <p:sldId id="1516" r:id="rId51"/>
    <p:sldId id="1448" r:id="rId52"/>
    <p:sldId id="1517" r:id="rId53"/>
    <p:sldId id="1518" r:id="rId54"/>
    <p:sldId id="1520" r:id="rId55"/>
    <p:sldId id="1527" r:id="rId56"/>
    <p:sldId id="1446" r:id="rId57"/>
    <p:sldId id="1540" r:id="rId58"/>
    <p:sldId id="1458" r:id="rId59"/>
    <p:sldId id="1486" r:id="rId60"/>
    <p:sldId id="1526" r:id="rId61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accent2"/>
    </p:penClr>
  </p:showPr>
  <p:clrMru>
    <a:srgbClr val="FFFF66"/>
    <a:srgbClr val="FFFF99"/>
    <a:srgbClr val="FFFFCC"/>
    <a:srgbClr val="FF99FF"/>
    <a:srgbClr val="EAEAEA"/>
    <a:srgbClr val="FFFF00"/>
    <a:srgbClr val="DDDDDD"/>
    <a:srgbClr val="C0C0C0"/>
    <a:srgbClr val="CCFFFF"/>
    <a:srgbClr val="FF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4" autoAdjust="0"/>
    <p:restoredTop sz="88415" autoAdjust="0"/>
  </p:normalViewPr>
  <p:slideViewPr>
    <p:cSldViewPr>
      <p:cViewPr varScale="1">
        <p:scale>
          <a:sx n="81" d="100"/>
          <a:sy n="81" d="100"/>
        </p:scale>
        <p:origin x="-4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image" Target="../media/image93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wmf"/><Relationship Id="rId1" Type="http://schemas.openxmlformats.org/officeDocument/2006/relationships/image" Target="../media/image105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image" Target="../media/image110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image" Target="../media/image114.wmf"/><Relationship Id="rId4" Type="http://schemas.openxmlformats.org/officeDocument/2006/relationships/image" Target="../media/image115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wmf"/><Relationship Id="rId1" Type="http://schemas.openxmlformats.org/officeDocument/2006/relationships/image" Target="../media/image128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wmf"/><Relationship Id="rId1" Type="http://schemas.openxmlformats.org/officeDocument/2006/relationships/image" Target="../media/image131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wmf"/><Relationship Id="rId2" Type="http://schemas.openxmlformats.org/officeDocument/2006/relationships/image" Target="../media/image152.wmf"/><Relationship Id="rId1" Type="http://schemas.openxmlformats.org/officeDocument/2006/relationships/image" Target="../media/image15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e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wmf"/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image" Target="../media/image62.wmf"/><Relationship Id="rId7" Type="http://schemas.openxmlformats.org/officeDocument/2006/relationships/image" Target="../media/image66.wmf"/><Relationship Id="rId12" Type="http://schemas.openxmlformats.org/officeDocument/2006/relationships/image" Target="../media/image71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Relationship Id="rId6" Type="http://schemas.openxmlformats.org/officeDocument/2006/relationships/image" Target="../media/image65.wmf"/><Relationship Id="rId11" Type="http://schemas.openxmlformats.org/officeDocument/2006/relationships/image" Target="../media/image70.wmf"/><Relationship Id="rId5" Type="http://schemas.openxmlformats.org/officeDocument/2006/relationships/image" Target="../media/image64.wmf"/><Relationship Id="rId10" Type="http://schemas.openxmlformats.org/officeDocument/2006/relationships/image" Target="../media/image69.wmf"/><Relationship Id="rId4" Type="http://schemas.openxmlformats.org/officeDocument/2006/relationships/image" Target="../media/image63.wmf"/><Relationship Id="rId9" Type="http://schemas.openxmlformats.org/officeDocument/2006/relationships/image" Target="../media/image68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image" Target="../media/image62.wmf"/><Relationship Id="rId7" Type="http://schemas.openxmlformats.org/officeDocument/2006/relationships/image" Target="../media/image66.wmf"/><Relationship Id="rId12" Type="http://schemas.openxmlformats.org/officeDocument/2006/relationships/image" Target="../media/image70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Relationship Id="rId6" Type="http://schemas.openxmlformats.org/officeDocument/2006/relationships/image" Target="../media/image65.wmf"/><Relationship Id="rId11" Type="http://schemas.openxmlformats.org/officeDocument/2006/relationships/image" Target="../media/image69.wmf"/><Relationship Id="rId5" Type="http://schemas.openxmlformats.org/officeDocument/2006/relationships/image" Target="../media/image64.wmf"/><Relationship Id="rId10" Type="http://schemas.openxmlformats.org/officeDocument/2006/relationships/image" Target="../media/image73.wmf"/><Relationship Id="rId4" Type="http://schemas.openxmlformats.org/officeDocument/2006/relationships/image" Target="../media/image63.wmf"/><Relationship Id="rId9" Type="http://schemas.openxmlformats.org/officeDocument/2006/relationships/image" Target="../media/image6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Relationship Id="rId5" Type="http://schemas.openxmlformats.org/officeDocument/2006/relationships/image" Target="../media/image66.wmf"/><Relationship Id="rId4" Type="http://schemas.openxmlformats.org/officeDocument/2006/relationships/image" Target="../media/image6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59300"/>
            <a:ext cx="53689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81" tIns="47620" rIns="96881" bIns="476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44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6625" y="477838"/>
            <a:ext cx="5441950" cy="40814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61" tIns="48331" rIns="96661" bIns="48331"/>
          <a:lstStyle/>
          <a:p>
            <a:fld id="{FE91BC75-6EB8-48F2-919D-D563195652F1}" type="slidenum">
              <a:rPr lang="en-US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479425"/>
            <a:ext cx="5438775" cy="4079875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2763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479425"/>
            <a:ext cx="5438775" cy="4079875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2763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479425"/>
            <a:ext cx="5438775" cy="4079875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2763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479425"/>
            <a:ext cx="5438775" cy="4079875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2763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479425"/>
            <a:ext cx="5438775" cy="4079875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2763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r>
              <a:rPr lang="en-US" smtClean="0"/>
              <a:t>when you show the IBM FET, you say:</a:t>
            </a:r>
          </a:p>
          <a:p>
            <a:r>
              <a:rPr lang="en-US" smtClean="0"/>
              <a:t>"because we want a device with the geometry taken for granted in silicon VLSI"</a:t>
            </a:r>
          </a:p>
          <a:p>
            <a:r>
              <a:rPr lang="en-US" smtClean="0"/>
              <a:t>..source/drain pitch at most a few times the gate length.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61" tIns="48331" rIns="96661" bIns="48331"/>
          <a:lstStyle/>
          <a:p>
            <a:fld id="{709ACDD6-C9D2-410E-8366-88304E448DD5}" type="slidenum">
              <a:rPr lang="en-US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61" tIns="48331" rIns="96661" bIns="48331"/>
          <a:lstStyle/>
          <a:p>
            <a:fld id="{1A2ABAA8-045E-41C8-A668-6102C7690EEE}" type="slidenum">
              <a:rPr lang="en-US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479425"/>
            <a:ext cx="5438775" cy="4079875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2763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24C6398D-93E5-4F89-8DF6-7C374E22AFC7}" type="datetimeFigureOut">
              <a:rPr lang="en-US"/>
              <a:pPr>
                <a:defRPr/>
              </a:pPr>
              <a:t>10/29/2012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0A3141F6-4A1F-49D3-AC3D-9974413D00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ECEDA0F9-2859-44C5-9053-CA3F41DC928D}" type="datetimeFigureOut">
              <a:rPr lang="en-US"/>
              <a:pPr>
                <a:defRPr/>
              </a:pPr>
              <a:t>10/29/2012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9B6869FC-0008-486D-842A-7574A00BBC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952C45CC-D5F5-4247-AF47-E3DEE64691AE}" type="datetimeFigureOut">
              <a:rPr lang="en-US"/>
              <a:pPr>
                <a:defRPr/>
              </a:pPr>
              <a:t>10/29/2012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0612BA78-2085-45D1-AF6C-ECD64520E6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BA66002F-715E-4FA4-935A-E59623447284}" type="datetimeFigureOut">
              <a:rPr lang="en-US"/>
              <a:pPr>
                <a:defRPr/>
              </a:pPr>
              <a:t>10/29/2012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EC9C090D-30D7-4858-A996-8A33F283C0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5D48CDB6-9C53-4D3B-B057-01AF51E2FCE8}" type="datetimeFigureOut">
              <a:rPr lang="en-US"/>
              <a:pPr>
                <a:defRPr/>
              </a:pPr>
              <a:t>10/29/2012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AC7FB2FA-D483-40E2-8445-69612521FA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BA397791-E8AB-414E-9F7B-FDDE47E676F6}" type="datetimeFigureOut">
              <a:rPr lang="en-US"/>
              <a:pPr>
                <a:defRPr/>
              </a:pPr>
              <a:t>10/29/2012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29B3D62E-2819-4A1C-AD2F-B27C848C4E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172E3AA4-5398-4D7E-82D7-32F6C526B0DD}" type="datetimeFigureOut">
              <a:rPr lang="en-US"/>
              <a:pPr>
                <a:defRPr/>
              </a:pPr>
              <a:t>10/29/2012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A55B4634-CF72-4E8C-9143-C72D5F337E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50D238F8-C892-46A5-90D2-3EC79B0442D6}" type="datetimeFigureOut">
              <a:rPr lang="en-US"/>
              <a:pPr>
                <a:defRPr/>
              </a:pPr>
              <a:t>10/29/2012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150F1C65-6748-4EBB-9111-D4A459EA51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3548E73B-CE3A-4AC6-A422-E70795D1A515}" type="datetimeFigureOut">
              <a:rPr lang="en-US"/>
              <a:pPr>
                <a:defRPr/>
              </a:pPr>
              <a:t>10/29/2012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FCE52140-CFFB-4E40-9C7C-B0534314C3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20A04D0D-A2E9-4AAA-8921-B3D622987660}" type="datetimeFigureOut">
              <a:rPr lang="en-US"/>
              <a:pPr>
                <a:defRPr/>
              </a:pPr>
              <a:t>10/29/2012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3B94010C-9FE1-4E7C-B831-62E6F2D7F8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BB030FF6-76CE-4F52-A261-A2E05D071067}" type="datetimeFigureOut">
              <a:rPr lang="en-US"/>
              <a:pPr>
                <a:defRPr/>
              </a:pPr>
              <a:t>10/29/2012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A0ABCC7B-D44D-4583-8CA9-66217A9163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46050"/>
            <a:ext cx="8183562" cy="398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7388" y="1598613"/>
            <a:ext cx="3808412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8613"/>
            <a:ext cx="3808413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8275" y="76200"/>
            <a:ext cx="1943100" cy="5484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7388" y="76200"/>
            <a:ext cx="5678487" cy="5484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975" y="7620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7388" y="1598613"/>
            <a:ext cx="3808412" cy="3962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598613"/>
            <a:ext cx="3808413" cy="39624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7388" y="1598613"/>
            <a:ext cx="3808412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8613"/>
            <a:ext cx="3808413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8275" y="76200"/>
            <a:ext cx="1943100" cy="5484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7388" y="76200"/>
            <a:ext cx="5678487" cy="5484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7388" y="76200"/>
            <a:ext cx="7773987" cy="5484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975" y="7620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7388" y="1598613"/>
            <a:ext cx="3808412" cy="3962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598613"/>
            <a:ext cx="3808413" cy="39624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17412" name="Straight Connector 8"/>
          <p:cNvCxnSpPr>
            <a:cxnSpLocks noChangeShapeType="1"/>
          </p:cNvCxnSpPr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  <a:cs typeface="Calibri" pitchFamily="34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542812A-E6A5-41A1-9A2D-EAD75306B678}" type="datetimeFigureOut">
              <a:rPr lang="en-US"/>
              <a:pPr>
                <a:defRPr/>
              </a:pPr>
              <a:t>10/29/2012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50D095E-3A8A-4AEB-BD93-49F4D56879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 flipH="1">
            <a:off x="455613" y="657225"/>
            <a:ext cx="8185150" cy="104775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buClr>
                <a:srgbClr val="FF0000"/>
              </a:buCl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  <p:sldLayoutId id="2147484164" r:id="rId11"/>
    <p:sldLayoutId id="2147484165" r:id="rId12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+mn-lt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+mn-lt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+mn-lt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79"/>
          <p:cNvSpPr>
            <a:spLocks noGrp="1" noChangeArrowheads="1"/>
          </p:cNvSpPr>
          <p:nvPr>
            <p:ph type="title"/>
          </p:nvPr>
        </p:nvSpPr>
        <p:spPr bwMode="auto">
          <a:xfrm>
            <a:off x="688975" y="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Rectangle 18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598613"/>
            <a:ext cx="77692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0484" name="Group 181"/>
          <p:cNvGrpSpPr>
            <a:grpSpLocks/>
          </p:cNvGrpSpPr>
          <p:nvPr/>
        </p:nvGrpSpPr>
        <p:grpSpPr bwMode="auto">
          <a:xfrm>
            <a:off x="381000" y="1022350"/>
            <a:ext cx="8382000" cy="115888"/>
            <a:chOff x="1009" y="979"/>
            <a:chExt cx="4463" cy="73"/>
          </a:xfrm>
        </p:grpSpPr>
        <p:sp>
          <p:nvSpPr>
            <p:cNvPr id="1206" name="Line 182"/>
            <p:cNvSpPr>
              <a:spLocks noChangeShapeType="1"/>
            </p:cNvSpPr>
            <p:nvPr userDrawn="1"/>
          </p:nvSpPr>
          <p:spPr bwMode="auto">
            <a:xfrm>
              <a:off x="1009" y="979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1207" name="Line 183"/>
            <p:cNvSpPr>
              <a:spLocks noChangeShapeType="1"/>
            </p:cNvSpPr>
            <p:nvPr userDrawn="1"/>
          </p:nvSpPr>
          <p:spPr bwMode="auto">
            <a:xfrm>
              <a:off x="1009" y="1015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1208" name="Line 184"/>
            <p:cNvSpPr>
              <a:spLocks noChangeShapeType="1"/>
            </p:cNvSpPr>
            <p:nvPr userDrawn="1"/>
          </p:nvSpPr>
          <p:spPr bwMode="auto">
            <a:xfrm>
              <a:off x="1009" y="1052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209" name="Text Box 185"/>
          <p:cNvSpPr txBox="1">
            <a:spLocks noChangeArrowheads="1"/>
          </p:cNvSpPr>
          <p:nvPr/>
        </p:nvSpPr>
        <p:spPr bwMode="auto">
          <a:xfrm>
            <a:off x="8382000" y="914400"/>
            <a:ext cx="328613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defRPr/>
            </a:pPr>
            <a:r>
              <a:rPr lang="en-US" sz="800" dirty="0">
                <a:solidFill>
                  <a:srgbClr val="000000"/>
                </a:solidFill>
                <a:ea typeface="ＭＳ Ｐゴシック" pitchFamily="34" charset="-128"/>
              </a:rPr>
              <a:t>Chart </a:t>
            </a:r>
            <a:fld id="{FBBA4BA4-A436-4D69-93F0-1E84CA5F19A4}" type="slidenum">
              <a:rPr lang="en-US" sz="800">
                <a:solidFill>
                  <a:srgbClr val="000000"/>
                </a:solidFill>
                <a:ea typeface="ＭＳ Ｐゴシック" pitchFamily="34" charset="-128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t>‹#›</a:t>
            </a:fld>
            <a:endParaRPr lang="en-US" sz="8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20486" name="Group 186"/>
          <p:cNvGrpSpPr>
            <a:grpSpLocks/>
          </p:cNvGrpSpPr>
          <p:nvPr/>
        </p:nvGrpSpPr>
        <p:grpSpPr bwMode="auto">
          <a:xfrm>
            <a:off x="2971800" y="6629400"/>
            <a:ext cx="5257800" cy="76200"/>
            <a:chOff x="1824" y="3928"/>
            <a:chExt cx="3512" cy="61"/>
          </a:xfrm>
        </p:grpSpPr>
        <p:sp>
          <p:nvSpPr>
            <p:cNvPr id="1211" name="Line 187"/>
            <p:cNvSpPr>
              <a:spLocks noChangeShapeType="1"/>
            </p:cNvSpPr>
            <p:nvPr userDrawn="1"/>
          </p:nvSpPr>
          <p:spPr bwMode="auto">
            <a:xfrm>
              <a:off x="1824" y="3928"/>
              <a:ext cx="3512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1212" name="Line 188"/>
            <p:cNvSpPr>
              <a:spLocks noChangeShapeType="1"/>
            </p:cNvSpPr>
            <p:nvPr userDrawn="1"/>
          </p:nvSpPr>
          <p:spPr bwMode="auto">
            <a:xfrm>
              <a:off x="1824" y="3958"/>
              <a:ext cx="3512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1213" name="Line 189"/>
            <p:cNvSpPr>
              <a:spLocks noChangeShapeType="1"/>
            </p:cNvSpPr>
            <p:nvPr userDrawn="1"/>
          </p:nvSpPr>
          <p:spPr bwMode="auto">
            <a:xfrm>
              <a:off x="1824" y="3989"/>
              <a:ext cx="3512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0487" name="Picture 193" descr="TSC_Logo_Small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200" y="6435725"/>
            <a:ext cx="12192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194" descr="UCSB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09800" y="6430963"/>
            <a:ext cx="609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195" descr="200px-Jpl_large_logo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371600" y="6457950"/>
            <a:ext cx="762000" cy="225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  <p:sldLayoutId id="2147484177" r:id="rId12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+mj-lt"/>
          <a:ea typeface="+mj-ea"/>
          <a:cs typeface="+mj-cs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5pPr>
      <a:lvl6pPr marL="4572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6pPr>
      <a:lvl7pPr marL="9144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7pPr>
      <a:lvl8pPr marL="13716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8pPr>
      <a:lvl9pPr marL="18288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+mn-lt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+mn-lt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+mn-lt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79"/>
          <p:cNvSpPr>
            <a:spLocks noGrp="1" noChangeArrowheads="1"/>
          </p:cNvSpPr>
          <p:nvPr>
            <p:ph type="title"/>
          </p:nvPr>
        </p:nvSpPr>
        <p:spPr bwMode="auto">
          <a:xfrm>
            <a:off x="688975" y="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18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598613"/>
            <a:ext cx="77692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1508" name="Group 181"/>
          <p:cNvGrpSpPr>
            <a:grpSpLocks/>
          </p:cNvGrpSpPr>
          <p:nvPr/>
        </p:nvGrpSpPr>
        <p:grpSpPr bwMode="auto">
          <a:xfrm>
            <a:off x="381000" y="1022350"/>
            <a:ext cx="8382000" cy="115888"/>
            <a:chOff x="1009" y="979"/>
            <a:chExt cx="4463" cy="73"/>
          </a:xfrm>
        </p:grpSpPr>
        <p:sp>
          <p:nvSpPr>
            <p:cNvPr id="1206" name="Line 182"/>
            <p:cNvSpPr>
              <a:spLocks noChangeShapeType="1"/>
            </p:cNvSpPr>
            <p:nvPr userDrawn="1"/>
          </p:nvSpPr>
          <p:spPr bwMode="auto">
            <a:xfrm>
              <a:off x="1009" y="979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1207" name="Line 183"/>
            <p:cNvSpPr>
              <a:spLocks noChangeShapeType="1"/>
            </p:cNvSpPr>
            <p:nvPr userDrawn="1"/>
          </p:nvSpPr>
          <p:spPr bwMode="auto">
            <a:xfrm>
              <a:off x="1009" y="1015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1208" name="Line 184"/>
            <p:cNvSpPr>
              <a:spLocks noChangeShapeType="1"/>
            </p:cNvSpPr>
            <p:nvPr userDrawn="1"/>
          </p:nvSpPr>
          <p:spPr bwMode="auto">
            <a:xfrm>
              <a:off x="1009" y="1052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209" name="Text Box 185"/>
          <p:cNvSpPr txBox="1">
            <a:spLocks noChangeArrowheads="1"/>
          </p:cNvSpPr>
          <p:nvPr/>
        </p:nvSpPr>
        <p:spPr bwMode="auto">
          <a:xfrm>
            <a:off x="8382000" y="914400"/>
            <a:ext cx="328613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defRPr/>
            </a:pPr>
            <a:r>
              <a:rPr lang="en-US" sz="800" dirty="0">
                <a:solidFill>
                  <a:srgbClr val="000000"/>
                </a:solidFill>
                <a:ea typeface="ＭＳ Ｐゴシック" pitchFamily="34" charset="-128"/>
              </a:rPr>
              <a:t>Chart </a:t>
            </a:r>
            <a:fld id="{5F0C90D2-E1C7-48FD-99E7-38207A7350DA}" type="slidenum">
              <a:rPr lang="en-US" sz="800">
                <a:solidFill>
                  <a:srgbClr val="000000"/>
                </a:solidFill>
                <a:ea typeface="ＭＳ Ｐゴシック" pitchFamily="34" charset="-128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t>‹#›</a:t>
            </a:fld>
            <a:endParaRPr lang="en-US" sz="8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21510" name="Group 186"/>
          <p:cNvGrpSpPr>
            <a:grpSpLocks/>
          </p:cNvGrpSpPr>
          <p:nvPr/>
        </p:nvGrpSpPr>
        <p:grpSpPr bwMode="auto">
          <a:xfrm>
            <a:off x="2133600" y="6629400"/>
            <a:ext cx="6096000" cy="76200"/>
            <a:chOff x="1824" y="3928"/>
            <a:chExt cx="3512" cy="61"/>
          </a:xfrm>
        </p:grpSpPr>
        <p:sp>
          <p:nvSpPr>
            <p:cNvPr id="1211" name="Line 187"/>
            <p:cNvSpPr>
              <a:spLocks noChangeShapeType="1"/>
            </p:cNvSpPr>
            <p:nvPr userDrawn="1"/>
          </p:nvSpPr>
          <p:spPr bwMode="auto">
            <a:xfrm>
              <a:off x="1824" y="3928"/>
              <a:ext cx="3512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1212" name="Line 188"/>
            <p:cNvSpPr>
              <a:spLocks noChangeShapeType="1"/>
            </p:cNvSpPr>
            <p:nvPr userDrawn="1"/>
          </p:nvSpPr>
          <p:spPr bwMode="auto">
            <a:xfrm>
              <a:off x="1824" y="3959"/>
              <a:ext cx="3512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1213" name="Line 189"/>
            <p:cNvSpPr>
              <a:spLocks noChangeShapeType="1"/>
            </p:cNvSpPr>
            <p:nvPr userDrawn="1"/>
          </p:nvSpPr>
          <p:spPr bwMode="auto">
            <a:xfrm>
              <a:off x="1824" y="3989"/>
              <a:ext cx="3512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1511" name="Picture 193" descr="TSC_Logo_Small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200" y="6435725"/>
            <a:ext cx="12192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194" descr="UCSBlogo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47800" y="6430963"/>
            <a:ext cx="609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  <p:sldLayoutId id="2147484181" r:id="rId4"/>
    <p:sldLayoutId id="2147484182" r:id="rId5"/>
    <p:sldLayoutId id="2147484183" r:id="rId6"/>
    <p:sldLayoutId id="2147484184" r:id="rId7"/>
    <p:sldLayoutId id="2147484185" r:id="rId8"/>
    <p:sldLayoutId id="2147484186" r:id="rId9"/>
    <p:sldLayoutId id="2147484187" r:id="rId10"/>
    <p:sldLayoutId id="2147484188" r:id="rId11"/>
    <p:sldLayoutId id="2147484189" r:id="rId12"/>
    <p:sldLayoutId id="2147484190" r:id="rId13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+mj-lt"/>
          <a:ea typeface="+mj-ea"/>
          <a:cs typeface="+mj-cs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5pPr>
      <a:lvl6pPr marL="4572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6pPr>
      <a:lvl7pPr marL="9144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7pPr>
      <a:lvl8pPr marL="13716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8pPr>
      <a:lvl9pPr marL="18288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+mn-lt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+mn-lt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+mn-lt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oleObject" Target="../embeddings/oleObject16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4.jpeg"/><Relationship Id="rId12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3.jpeg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52.jpeg"/><Relationship Id="rId15" Type="http://schemas.openxmlformats.org/officeDocument/2006/relationships/image" Target="../media/image59.jpeg"/><Relationship Id="rId10" Type="http://schemas.openxmlformats.org/officeDocument/2006/relationships/oleObject" Target="../embeddings/oleObject14.bin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oleObject" Target="../embeddings/oleObject26.bin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20.bin"/><Relationship Id="rId12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8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9.bin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7.bin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17.bin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72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13" Type="http://schemas.openxmlformats.org/officeDocument/2006/relationships/oleObject" Target="../embeddings/oleObject38.bin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32.bin"/><Relationship Id="rId12" Type="http://schemas.openxmlformats.org/officeDocument/2006/relationships/oleObject" Target="../embeddings/oleObject37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40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1.bin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0.bin"/><Relationship Id="rId15" Type="http://schemas.openxmlformats.org/officeDocument/2006/relationships/image" Target="../media/image72.wmf"/><Relationship Id="rId10" Type="http://schemas.openxmlformats.org/officeDocument/2006/relationships/oleObject" Target="../embeddings/oleObject35.bin"/><Relationship Id="rId4" Type="http://schemas.openxmlformats.org/officeDocument/2006/relationships/oleObject" Target="../embeddings/oleObject29.bin"/><Relationship Id="rId9" Type="http://schemas.openxmlformats.org/officeDocument/2006/relationships/oleObject" Target="../embeddings/oleObject34.bin"/><Relationship Id="rId14" Type="http://schemas.openxmlformats.org/officeDocument/2006/relationships/oleObject" Target="../embeddings/oleObject39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0.jpeg"/><Relationship Id="rId4" Type="http://schemas.openxmlformats.org/officeDocument/2006/relationships/image" Target="../media/image5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4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43.bin"/><Relationship Id="rId11" Type="http://schemas.openxmlformats.org/officeDocument/2006/relationships/image" Target="../media/image75.png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74.jpeg"/><Relationship Id="rId4" Type="http://schemas.openxmlformats.org/officeDocument/2006/relationships/oleObject" Target="../embeddings/oleObject41.bin"/><Relationship Id="rId9" Type="http://schemas.openxmlformats.org/officeDocument/2006/relationships/image" Target="../media/image72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oleObject" Target="../embeddings/oleObject48.bin"/><Relationship Id="rId2" Type="http://schemas.openxmlformats.org/officeDocument/2006/relationships/tags" Target="../tags/tag3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47.bin"/><Relationship Id="rId5" Type="http://schemas.openxmlformats.org/officeDocument/2006/relationships/oleObject" Target="../embeddings/oleObject46.bin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2.jpeg"/><Relationship Id="rId5" Type="http://schemas.openxmlformats.org/officeDocument/2006/relationships/oleObject" Target="../embeddings/oleObject49.bin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52.bin"/><Relationship Id="rId5" Type="http://schemas.openxmlformats.org/officeDocument/2006/relationships/oleObject" Target="../embeddings/oleObject51.bin"/><Relationship Id="rId4" Type="http://schemas.openxmlformats.org/officeDocument/2006/relationships/oleObject" Target="../embeddings/oleObject50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54.bin"/><Relationship Id="rId5" Type="http://schemas.openxmlformats.org/officeDocument/2006/relationships/oleObject" Target="../embeddings/oleObject53.bin"/><Relationship Id="rId4" Type="http://schemas.openxmlformats.org/officeDocument/2006/relationships/image" Target="../media/image10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10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3" Type="http://schemas.openxmlformats.org/officeDocument/2006/relationships/notesSlide" Target="../notesSlides/notesSlide39.xml"/><Relationship Id="rId7" Type="http://schemas.openxmlformats.org/officeDocument/2006/relationships/oleObject" Target="../embeddings/oleObject5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56.bin"/><Relationship Id="rId5" Type="http://schemas.openxmlformats.org/officeDocument/2006/relationships/oleObject" Target="../embeddings/oleObject55.bin"/><Relationship Id="rId4" Type="http://schemas.openxmlformats.org/officeDocument/2006/relationships/image" Target="../media/image10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18.jpe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17.png"/><Relationship Id="rId9" Type="http://schemas.openxmlformats.org/officeDocument/2006/relationships/oleObject" Target="../embeddings/oleObject4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60.bin"/><Relationship Id="rId5" Type="http://schemas.openxmlformats.org/officeDocument/2006/relationships/image" Target="../media/image109.jpeg"/><Relationship Id="rId4" Type="http://schemas.openxmlformats.org/officeDocument/2006/relationships/oleObject" Target="../embeddings/oleObject59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6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62.bin"/><Relationship Id="rId5" Type="http://schemas.openxmlformats.org/officeDocument/2006/relationships/oleObject" Target="../embeddings/oleObject61.bin"/><Relationship Id="rId4" Type="http://schemas.openxmlformats.org/officeDocument/2006/relationships/image" Target="../media/image11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6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65.bin"/><Relationship Id="rId5" Type="http://schemas.openxmlformats.org/officeDocument/2006/relationships/oleObject" Target="../embeddings/oleObject64.bin"/><Relationship Id="rId4" Type="http://schemas.openxmlformats.org/officeDocument/2006/relationships/image" Target="../media/image11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8.emf"/><Relationship Id="rId7" Type="http://schemas.openxmlformats.org/officeDocument/2006/relationships/image" Target="../media/image1.jpeg"/><Relationship Id="rId12" Type="http://schemas.openxmlformats.org/officeDocument/2006/relationships/image" Target="../media/image12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1.jpeg"/><Relationship Id="rId11" Type="http://schemas.openxmlformats.org/officeDocument/2006/relationships/image" Target="../media/image123.jpeg"/><Relationship Id="rId5" Type="http://schemas.openxmlformats.org/officeDocument/2006/relationships/image" Target="../media/image120.jpeg"/><Relationship Id="rId10" Type="http://schemas.openxmlformats.org/officeDocument/2006/relationships/image" Target="../media/image47.jpeg"/><Relationship Id="rId4" Type="http://schemas.openxmlformats.org/officeDocument/2006/relationships/image" Target="../media/image119.jpeg"/><Relationship Id="rId9" Type="http://schemas.openxmlformats.org/officeDocument/2006/relationships/image" Target="../media/image12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27.jpeg"/><Relationship Id="rId4" Type="http://schemas.openxmlformats.org/officeDocument/2006/relationships/image" Target="../media/image126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69.bin"/><Relationship Id="rId5" Type="http://schemas.openxmlformats.org/officeDocument/2006/relationships/oleObject" Target="../embeddings/oleObject68.bin"/><Relationship Id="rId4" Type="http://schemas.openxmlformats.org/officeDocument/2006/relationships/image" Target="../media/image13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71.bin"/><Relationship Id="rId5" Type="http://schemas.openxmlformats.org/officeDocument/2006/relationships/oleObject" Target="../embeddings/oleObject70.bin"/><Relationship Id="rId4" Type="http://schemas.openxmlformats.org/officeDocument/2006/relationships/image" Target="../media/image13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136.jpeg"/><Relationship Id="rId4" Type="http://schemas.openxmlformats.org/officeDocument/2006/relationships/image" Target="../media/image1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25.jpeg"/><Relationship Id="rId9" Type="http://schemas.openxmlformats.org/officeDocument/2006/relationships/oleObject" Target="../embeddings/oleObject10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image" Target="../media/image141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emf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38.jpeg"/><Relationship Id="rId7" Type="http://schemas.openxmlformats.org/officeDocument/2006/relationships/image" Target="../media/image145.jpeg"/><Relationship Id="rId12" Type="http://schemas.openxmlformats.org/officeDocument/2006/relationships/image" Target="../media/image15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11" Type="http://schemas.openxmlformats.org/officeDocument/2006/relationships/image" Target="../media/image149.jpeg"/><Relationship Id="rId5" Type="http://schemas.openxmlformats.org/officeDocument/2006/relationships/image" Target="../media/image143.jpeg"/><Relationship Id="rId10" Type="http://schemas.openxmlformats.org/officeDocument/2006/relationships/image" Target="../media/image148.jpeg"/><Relationship Id="rId4" Type="http://schemas.openxmlformats.org/officeDocument/2006/relationships/image" Target="../media/image142.png"/><Relationship Id="rId9" Type="http://schemas.openxmlformats.org/officeDocument/2006/relationships/image" Target="../media/image14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4.bin"/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154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73.bin"/><Relationship Id="rId5" Type="http://schemas.openxmlformats.org/officeDocument/2006/relationships/oleObject" Target="../embeddings/oleObject72.bin"/><Relationship Id="rId4" Type="http://schemas.openxmlformats.org/officeDocument/2006/relationships/image" Target="../media/image10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5" Type="http://schemas.openxmlformats.org/officeDocument/2006/relationships/oleObject" Target="../embeddings/oleObject75.bin"/><Relationship Id="rId4" Type="http://schemas.openxmlformats.org/officeDocument/2006/relationships/image" Target="../media/image156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notesSlide" Target="../notesSlides/notesSlide56.xml"/><Relationship Id="rId7" Type="http://schemas.openxmlformats.org/officeDocument/2006/relationships/oleObject" Target="../embeddings/oleObject7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5.jpeg"/><Relationship Id="rId5" Type="http://schemas.openxmlformats.org/officeDocument/2006/relationships/image" Target="../media/image158.png"/><Relationship Id="rId10" Type="http://schemas.openxmlformats.org/officeDocument/2006/relationships/image" Target="../media/image7.jpeg"/><Relationship Id="rId4" Type="http://schemas.openxmlformats.org/officeDocument/2006/relationships/oleObject" Target="../embeddings/oleObject76.bin"/><Relationship Id="rId9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33.jpeg"/><Relationship Id="rId4" Type="http://schemas.openxmlformats.org/officeDocument/2006/relationships/oleObject" Target="../embeddings/oleObject1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1011238"/>
            <a:ext cx="8458200" cy="1524000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000000"/>
                </a:solidFill>
              </a:rPr>
              <a:t>Transistor &amp; IC design </a:t>
            </a:r>
            <a:br>
              <a:rPr lang="en-US" sz="3600" smtClean="0">
                <a:solidFill>
                  <a:srgbClr val="000000"/>
                </a:solidFill>
              </a:rPr>
            </a:br>
            <a:r>
              <a:rPr lang="en-US" sz="3600" smtClean="0">
                <a:solidFill>
                  <a:srgbClr val="000000"/>
                </a:solidFill>
              </a:rPr>
              <a:t>for Sub-mm-Wave &amp; THz ICs</a:t>
            </a:r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304800" y="6553200"/>
            <a:ext cx="5029200" cy="295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194" tIns="39884" rIns="81194" bIns="39884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rodwell@ece.ucsb.edu   </a:t>
            </a:r>
            <a:r>
              <a:rPr lang="en-US" sz="14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805-893-3244</a:t>
            </a:r>
            <a:endParaRPr lang="en-US" sz="1400" i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796" name="Text Box 8"/>
          <p:cNvSpPr txBox="1">
            <a:spLocks noChangeArrowheads="1"/>
          </p:cNvSpPr>
          <p:nvPr/>
        </p:nvSpPr>
        <p:spPr bwMode="auto">
          <a:xfrm>
            <a:off x="381000" y="9525"/>
            <a:ext cx="8174038" cy="298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Plenary, 2012 European Microwave Integrated Circuits Conference, October 29th, Amsterdam</a:t>
            </a:r>
            <a:endParaRPr lang="de-DE" sz="1400" i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797" name="Rectangle 10"/>
          <p:cNvSpPr>
            <a:spLocks noChangeArrowheads="1"/>
          </p:cNvSpPr>
          <p:nvPr/>
        </p:nvSpPr>
        <p:spPr bwMode="auto">
          <a:xfrm>
            <a:off x="457200" y="2514600"/>
            <a:ext cx="83820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27100">
              <a:buClr>
                <a:srgbClr val="FF0000"/>
              </a:buClr>
            </a:pPr>
            <a:r>
              <a:rPr lang="en-US" sz="24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Mark Rodwell </a:t>
            </a:r>
            <a:br>
              <a:rPr lang="en-US" sz="24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University of California, Santa Barbara</a:t>
            </a:r>
          </a:p>
        </p:txBody>
      </p:sp>
      <p:sp>
        <p:nvSpPr>
          <p:cNvPr id="33798" name="Line 7"/>
          <p:cNvSpPr>
            <a:spLocks noChangeShapeType="1"/>
          </p:cNvSpPr>
          <p:nvPr/>
        </p:nvSpPr>
        <p:spPr bwMode="auto">
          <a:xfrm>
            <a:off x="457200" y="6553200"/>
            <a:ext cx="861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33799" name="Rectangle 11"/>
          <p:cNvSpPr>
            <a:spLocks noChangeArrowheads="1"/>
          </p:cNvSpPr>
          <p:nvPr/>
        </p:nvSpPr>
        <p:spPr bwMode="auto">
          <a:xfrm>
            <a:off x="457200" y="3657600"/>
            <a:ext cx="8229600" cy="2511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27100">
              <a:buClr>
                <a:srgbClr val="FF0000"/>
              </a:buClr>
            </a:pPr>
            <a:r>
              <a:rPr lang="sv-SE" sz="24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Coauthors:</a:t>
            </a:r>
          </a:p>
          <a:p>
            <a:pPr defTabSz="927100">
              <a:buClr>
                <a:srgbClr val="FF0000"/>
              </a:buClr>
            </a:pPr>
            <a:r>
              <a:rPr lang="sv-SE" sz="24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J. Rode, H.W. Chiang, T. Reed, S. Daneshgar, V. Jain, E. Lobisser,  </a:t>
            </a:r>
            <a:br>
              <a:rPr lang="sv-SE" sz="24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sv-SE" sz="24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A. Baraskar,  J. Law,  A. Carter, S. Lee, D. Elias, B. J. Thibeault, </a:t>
            </a:r>
            <a:br>
              <a:rPr lang="sv-SE" sz="24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sv-SE" sz="24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B. Mitchell, S. Stemmer, A. C. Gossard, </a:t>
            </a:r>
            <a:r>
              <a:rPr lang="sv-SE" sz="2400" b="1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UCSB</a:t>
            </a: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Munkyo Seo, Jonathan Hacker, Adam Young, Zach Griffith, Richard Pierson, Miguel Urteaga,</a:t>
            </a:r>
            <a:r>
              <a:rPr lang="sv-SE" sz="24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Teledyne </a:t>
            </a: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Scientific Company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5" y="146050"/>
            <a:ext cx="8295480" cy="398463"/>
          </a:xfrm>
        </p:spPr>
        <p:txBody>
          <a:bodyPr/>
          <a:lstStyle/>
          <a:p>
            <a:r>
              <a:rPr lang="en-US" smtClean="0"/>
              <a:t>140 GHz, 10 Gb/s Adaptive Picocell Backhaul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01217" y="4462187"/>
            <a:ext cx="4762073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600 meters range in five-9's rain</a:t>
            </a:r>
            <a:endParaRPr lang="en-US" sz="28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501070" y="5537527"/>
            <a:ext cx="8407558" cy="4985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6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PAs: 30 dBm P</a:t>
            </a:r>
            <a:r>
              <a:rPr lang="en-US" sz="3600" b="1" baseline="-250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sat</a:t>
            </a:r>
            <a:r>
              <a:rPr lang="en-US" sz="36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(per element)→ GaN or InP</a:t>
            </a:r>
            <a:endParaRPr lang="en-US" sz="3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98854" y="6113602"/>
            <a:ext cx="6892528" cy="4985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6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LNAs: 4 dB noise figure → InP HEMT</a:t>
            </a:r>
            <a:endParaRPr lang="en-US" sz="3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501217" y="4957704"/>
            <a:ext cx="7714997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Realistic packaging loss, operating &amp; design margins</a:t>
            </a:r>
            <a:endParaRPr lang="en-US" sz="28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10" descr="systems_2.jpg"/>
          <p:cNvPicPr>
            <a:picLocks noChangeAspect="1"/>
          </p:cNvPicPr>
          <p:nvPr/>
        </p:nvPicPr>
        <p:blipFill>
          <a:blip r:embed="rId3" cstate="print"/>
          <a:srcRect r="874"/>
          <a:stretch>
            <a:fillRect/>
          </a:stretch>
        </p:blipFill>
        <p:spPr>
          <a:xfrm>
            <a:off x="539475" y="790137"/>
            <a:ext cx="6375230" cy="35605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5" y="146050"/>
            <a:ext cx="8295480" cy="398463"/>
          </a:xfrm>
        </p:spPr>
        <p:txBody>
          <a:bodyPr/>
          <a:lstStyle/>
          <a:p>
            <a:r>
              <a:rPr lang="en-US" smtClean="0"/>
              <a:t>340 GHz, 160 Gb/s MIMO Backhaul Link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5" descr="systems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035" y="882718"/>
            <a:ext cx="2808427" cy="5772302"/>
          </a:xfrm>
          <a:prstGeom prst="rect">
            <a:avLst/>
          </a:prstGeom>
        </p:spPr>
      </p:pic>
      <p:pic>
        <p:nvPicPr>
          <p:cNvPr id="7" name="Picture 6" descr="systems_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035" y="872099"/>
            <a:ext cx="8857945" cy="5772302"/>
          </a:xfrm>
          <a:prstGeom prst="rect">
            <a:avLst/>
          </a:prstGeom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496660" y="5460717"/>
            <a:ext cx="5491915" cy="387798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1</a:t>
            </a:r>
            <a:r>
              <a:rPr lang="en-US" sz="2800" b="1" baseline="300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28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beamwidth; 8</a:t>
            </a:r>
            <a:r>
              <a:rPr lang="en-US" sz="2800" b="1" baseline="300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28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beamsteering</a:t>
            </a:r>
            <a:endParaRPr lang="en-US" sz="28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5" y="146050"/>
            <a:ext cx="8295480" cy="398463"/>
          </a:xfrm>
        </p:spPr>
        <p:txBody>
          <a:bodyPr/>
          <a:lstStyle/>
          <a:p>
            <a:r>
              <a:rPr lang="en-US" smtClean="0"/>
              <a:t>340 GHz, 160 Gb/s MIMO Backhaul Link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01217" y="4888390"/>
            <a:ext cx="4762073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600 meters range in five-9's rain</a:t>
            </a:r>
            <a:endParaRPr lang="en-US" sz="28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501069" y="4385377"/>
            <a:ext cx="7412165" cy="3877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n-US" sz="2800" b="1" baseline="300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28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beamwidth; 8</a:t>
            </a:r>
            <a:r>
              <a:rPr lang="en-US" sz="2800" b="1" baseline="300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28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beamsteering</a:t>
            </a:r>
            <a:endParaRPr lang="en-US" sz="28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501070" y="5886920"/>
            <a:ext cx="6184257" cy="4431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PAs: 21 dBm P</a:t>
            </a:r>
            <a:r>
              <a:rPr lang="en-US" sz="3200" b="1" baseline="-250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sat</a:t>
            </a:r>
            <a:r>
              <a:rPr lang="en-US" sz="32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(per element)→ InP</a:t>
            </a:r>
            <a:endParaRPr lang="en-US" sz="32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98854" y="6386185"/>
            <a:ext cx="6125267" cy="4431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LNAs: 7 dB noise figure → InP HEMT</a:t>
            </a:r>
            <a:endParaRPr lang="en-US" sz="32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501217" y="5383907"/>
            <a:ext cx="7714997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Realistic packaging loss, operating &amp; design margins</a:t>
            </a:r>
            <a:endParaRPr lang="en-US" sz="28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11" descr="systems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845" y="742365"/>
            <a:ext cx="5478305" cy="35699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50813"/>
            <a:ext cx="8219372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100-1000 GHz Wireless Transceiver Architecture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28171" y="4849985"/>
            <a:ext cx="8717935" cy="997196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tabLst>
                <a:tab pos="173038" algn="l"/>
                <a:tab pos="630238" algn="l"/>
                <a:tab pos="1719263" algn="l"/>
              </a:tabLst>
            </a:pPr>
            <a:r>
              <a:rPr lang="en-US" sz="3600" b="1" i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III-V LNAs, III-V PAs → power, efficiency, noise</a:t>
            </a:r>
            <a:br>
              <a:rPr lang="en-US" sz="3600" b="1" i="1" smtClean="0"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3600" b="1" i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Si CMOS beamformer→ integration scale</a:t>
            </a:r>
          </a:p>
        </p:txBody>
      </p:sp>
      <p:pic>
        <p:nvPicPr>
          <p:cNvPr id="12" name="Picture 11" descr="systems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88685" y="971080"/>
            <a:ext cx="5243678" cy="3725271"/>
          </a:xfrm>
          <a:prstGeom prst="rect">
            <a:avLst/>
          </a:prstGeom>
        </p:spPr>
      </p:pic>
      <p:pic>
        <p:nvPicPr>
          <p:cNvPr id="13" name="Picture 12" descr="systems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53220" y="894270"/>
            <a:ext cx="1874284" cy="1943095"/>
          </a:xfrm>
          <a:prstGeom prst="rect">
            <a:avLst/>
          </a:prstGeom>
        </p:spPr>
      </p:pic>
      <p:pic>
        <p:nvPicPr>
          <p:cNvPr id="14" name="Picture 13" descr="systems_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0640" y="1700775"/>
            <a:ext cx="1260507" cy="2590785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 bwMode="auto">
          <a:xfrm>
            <a:off x="2152485" y="3467405"/>
            <a:ext cx="1651415" cy="0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613346" y="6194827"/>
            <a:ext cx="6221610" cy="498598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tabLst>
                <a:tab pos="173038" algn="l"/>
                <a:tab pos="630238" algn="l"/>
                <a:tab pos="1719263" algn="l"/>
              </a:tabLst>
            </a:pPr>
            <a:r>
              <a:rPr lang="en-US" sz="3600" b="1" i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...similar to today's cell phones.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106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7200" b="1">
                <a:latin typeface="Calibri" pitchFamily="34" charset="0"/>
                <a:cs typeface="Calibri" pitchFamily="34" charset="0"/>
              </a:rPr>
              <a:t>Why</a:t>
            </a:r>
            <a:br>
              <a:rPr lang="en-US" sz="7200" b="1">
                <a:latin typeface="Calibri" pitchFamily="34" charset="0"/>
                <a:cs typeface="Calibri" pitchFamily="34" charset="0"/>
              </a:rPr>
            </a:br>
            <a:r>
              <a:rPr lang="en-US" sz="7200" b="1">
                <a:latin typeface="Calibri" pitchFamily="34" charset="0"/>
                <a:cs typeface="Calibri" pitchFamily="34" charset="0"/>
              </a:rPr>
              <a:t>THz Transistors ?</a:t>
            </a:r>
            <a:br>
              <a:rPr lang="en-US" sz="7200" b="1">
                <a:latin typeface="Calibri" pitchFamily="34" charset="0"/>
                <a:cs typeface="Calibri" pitchFamily="34" charset="0"/>
              </a:rPr>
            </a:br>
            <a:endParaRPr lang="en-US" sz="7200" b="1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/>
          <p:cNvPicPr>
            <a:picLocks noChangeAspect="1" noChangeArrowheads="1"/>
          </p:cNvPicPr>
          <p:nvPr/>
        </p:nvPicPr>
        <p:blipFill>
          <a:blip r:embed="rId3" cstate="print"/>
          <a:srcRect l="7143" t="6570" r="3714" b="4286"/>
          <a:stretch>
            <a:fillRect/>
          </a:stretch>
        </p:blipFill>
        <p:spPr bwMode="auto">
          <a:xfrm>
            <a:off x="76200" y="838200"/>
            <a:ext cx="7924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134938"/>
            <a:ext cx="8610600" cy="398462"/>
          </a:xfrm>
        </p:spPr>
        <p:txBody>
          <a:bodyPr/>
          <a:lstStyle/>
          <a:p>
            <a:pPr eaLnBrk="1" hangingPunct="1"/>
            <a:r>
              <a:rPr lang="en-US" smtClean="0"/>
              <a:t>THz Transistors: Not Just For THz Circuits</a:t>
            </a:r>
          </a:p>
        </p:txBody>
      </p:sp>
      <p:cxnSp>
        <p:nvCxnSpPr>
          <p:cNvPr id="37892" name="Straight Arrow Connector 23"/>
          <p:cNvCxnSpPr>
            <a:cxnSpLocks noChangeShapeType="1"/>
          </p:cNvCxnSpPr>
          <p:nvPr/>
        </p:nvCxnSpPr>
        <p:spPr bwMode="auto">
          <a:xfrm flipH="1">
            <a:off x="6858000" y="3889375"/>
            <a:ext cx="709613" cy="758825"/>
          </a:xfrm>
          <a:prstGeom prst="straightConnector1">
            <a:avLst/>
          </a:prstGeom>
          <a:noFill/>
          <a:ln w="57150" algn="ctr">
            <a:solidFill>
              <a:schemeClr val="tx2"/>
            </a:solidFill>
            <a:round/>
            <a:headEnd/>
            <a:tailEnd type="triangle" w="med" len="med"/>
          </a:ln>
        </p:spPr>
      </p:cxnSp>
      <p:pic>
        <p:nvPicPr>
          <p:cNvPr id="37895" name="Picture 10" descr="SLZT_diff_R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4111625"/>
            <a:ext cx="1981200" cy="1679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37896" name="Straight Arrow Connector 29"/>
          <p:cNvCxnSpPr>
            <a:cxnSpLocks noChangeShapeType="1"/>
          </p:cNvCxnSpPr>
          <p:nvPr/>
        </p:nvCxnSpPr>
        <p:spPr bwMode="auto">
          <a:xfrm flipH="1" flipV="1">
            <a:off x="3458255" y="1623965"/>
            <a:ext cx="656545" cy="1576435"/>
          </a:xfrm>
          <a:prstGeom prst="straightConnector1">
            <a:avLst/>
          </a:prstGeom>
          <a:noFill/>
          <a:ln w="57150" algn="ctr">
            <a:solidFill>
              <a:schemeClr val="tx2"/>
            </a:solidFill>
            <a:round/>
            <a:headEnd/>
            <a:tailEnd type="triangle" w="med" len="med"/>
          </a:ln>
        </p:spPr>
      </p:cxnSp>
      <p:cxnSp>
        <p:nvCxnSpPr>
          <p:cNvPr id="37897" name="Straight Arrow Connector 30"/>
          <p:cNvCxnSpPr>
            <a:cxnSpLocks noChangeShapeType="1"/>
          </p:cNvCxnSpPr>
          <p:nvPr/>
        </p:nvCxnSpPr>
        <p:spPr bwMode="auto">
          <a:xfrm rot="5400000">
            <a:off x="5524501" y="3009900"/>
            <a:ext cx="1143000" cy="3175"/>
          </a:xfrm>
          <a:prstGeom prst="straightConnector1">
            <a:avLst/>
          </a:prstGeom>
          <a:noFill/>
          <a:ln w="57150" algn="ctr">
            <a:solidFill>
              <a:schemeClr val="tx2"/>
            </a:solidFill>
            <a:round/>
            <a:headEnd/>
            <a:tailEnd type="triangle" w="med" len="med"/>
          </a:ln>
        </p:spPr>
      </p:cxnSp>
      <p:cxnSp>
        <p:nvCxnSpPr>
          <p:cNvPr id="37898" name="Straight Arrow Connector 34"/>
          <p:cNvCxnSpPr>
            <a:cxnSpLocks noChangeShapeType="1"/>
          </p:cNvCxnSpPr>
          <p:nvPr/>
        </p:nvCxnSpPr>
        <p:spPr bwMode="auto">
          <a:xfrm flipV="1">
            <a:off x="1981200" y="1623965"/>
            <a:ext cx="785765" cy="1728835"/>
          </a:xfrm>
          <a:prstGeom prst="straightConnector1">
            <a:avLst/>
          </a:prstGeom>
          <a:noFill/>
          <a:ln w="57150" algn="ctr">
            <a:solidFill>
              <a:schemeClr val="tx2"/>
            </a:solidFill>
            <a:round/>
            <a:headEnd/>
            <a:tailEnd type="triangle" w="med" len="med"/>
          </a:ln>
        </p:spPr>
      </p:cxnSp>
      <p:sp>
        <p:nvSpPr>
          <p:cNvPr id="37899" name="Text Box 5"/>
          <p:cNvSpPr txBox="1">
            <a:spLocks noChangeArrowheads="1"/>
          </p:cNvSpPr>
          <p:nvPr/>
        </p:nvSpPr>
        <p:spPr bwMode="auto">
          <a:xfrm>
            <a:off x="1066799" y="3352800"/>
            <a:ext cx="2621885" cy="6647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precision analog design </a:t>
            </a:r>
            <a:br>
              <a:rPr lang="en-US" sz="16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at microwave frequencies</a:t>
            </a:r>
            <a:br>
              <a:rPr lang="en-US" sz="16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high-performance receivers</a:t>
            </a:r>
          </a:p>
        </p:txBody>
      </p:sp>
      <p:pic>
        <p:nvPicPr>
          <p:cNvPr id="37900" name="Picture 8" descr="div2_onl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1001713"/>
            <a:ext cx="1524000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1" name="Text Box 5"/>
          <p:cNvSpPr txBox="1">
            <a:spLocks noChangeArrowheads="1"/>
          </p:cNvSpPr>
          <p:nvPr/>
        </p:nvSpPr>
        <p:spPr bwMode="auto">
          <a:xfrm>
            <a:off x="5029200" y="544513"/>
            <a:ext cx="2070100" cy="4429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500 GHz digital logic</a:t>
            </a:r>
            <a:br>
              <a:rPr lang="en-US" sz="16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fiber optics </a:t>
            </a:r>
          </a:p>
        </p:txBody>
      </p:sp>
      <p:sp>
        <p:nvSpPr>
          <p:cNvPr id="37902" name="Text Box 5"/>
          <p:cNvSpPr txBox="1">
            <a:spLocks noChangeArrowheads="1"/>
          </p:cNvSpPr>
          <p:nvPr/>
        </p:nvSpPr>
        <p:spPr bwMode="auto">
          <a:xfrm>
            <a:off x="3781355" y="3352800"/>
            <a:ext cx="1712365" cy="6651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Higher-Resolution </a:t>
            </a:r>
            <a:br>
              <a:rPr lang="en-US" sz="16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Microwave ADCs, DACs, DDSs</a:t>
            </a:r>
          </a:p>
        </p:txBody>
      </p:sp>
      <p:pic>
        <p:nvPicPr>
          <p:cNvPr id="16" name="Picture 15" descr="Picture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0527" y="4005263"/>
            <a:ext cx="2128838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4" descr="Picture7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2600" y="3489325"/>
            <a:ext cx="21748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Text Box 5"/>
          <p:cNvSpPr txBox="1">
            <a:spLocks noChangeArrowheads="1"/>
          </p:cNvSpPr>
          <p:nvPr/>
        </p:nvSpPr>
        <p:spPr bwMode="auto">
          <a:xfrm>
            <a:off x="6569060" y="2968625"/>
            <a:ext cx="2438415" cy="44319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THz amplifiers→ THz radios</a:t>
            </a:r>
            <a:br>
              <a:rPr lang="en-US" sz="16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imaging, communications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9" grpId="0" animBg="1"/>
      <p:bldP spid="37901" grpId="0" animBg="1"/>
      <p:bldP spid="37902" grpId="0" animBg="1"/>
      <p:bldP spid="3789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1060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7200" b="1">
                <a:latin typeface="Calibri" pitchFamily="34" charset="0"/>
                <a:cs typeface="Calibri" pitchFamily="34" charset="0"/>
              </a:rPr>
              <a:t>THz InP HBTs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134938"/>
            <a:ext cx="8183562" cy="398462"/>
          </a:xfrm>
        </p:spPr>
        <p:txBody>
          <a:bodyPr/>
          <a:lstStyle/>
          <a:p>
            <a:pPr eaLnBrk="1" hangingPunct="1"/>
            <a:r>
              <a:rPr lang="en-US" sz="3200" smtClean="0"/>
              <a:t>THz &amp; nm Transistors: what it's all about </a:t>
            </a:r>
          </a:p>
        </p:txBody>
      </p:sp>
      <p:sp>
        <p:nvSpPr>
          <p:cNvPr id="1030" name="Text Box 4"/>
          <p:cNvSpPr txBox="1">
            <a:spLocks noChangeArrowheads="1"/>
          </p:cNvSpPr>
          <p:nvPr/>
        </p:nvSpPr>
        <p:spPr bwMode="auto">
          <a:xfrm>
            <a:off x="231775" y="817563"/>
            <a:ext cx="8763000" cy="498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tabLst>
                <a:tab pos="173038" algn="l"/>
                <a:tab pos="630238" algn="l"/>
                <a:tab pos="1719263" algn="l"/>
              </a:tabLst>
            </a:pPr>
            <a:r>
              <a:rPr lang="en-US" sz="1800" b="1" i="1">
                <a:latin typeface="Calibri" pitchFamily="34" charset="0"/>
                <a:cs typeface="Calibri" pitchFamily="34" charset="0"/>
                <a:sym typeface="Symbol" pitchFamily="18" charset="2"/>
              </a:rPr>
              <a:t>Metal-semiconductor  interfaces (Ohmic contacts): </a:t>
            </a:r>
            <a:r>
              <a:rPr lang="en-US" sz="1800" b="1" i="1" u="sng">
                <a:latin typeface="Calibri" pitchFamily="34" charset="0"/>
                <a:cs typeface="Calibri" pitchFamily="34" charset="0"/>
                <a:sym typeface="Symbol" pitchFamily="18" charset="2"/>
              </a:rPr>
              <a:t>very low resistivity</a:t>
            </a:r>
            <a:br>
              <a:rPr lang="en-US" sz="1800" b="1" i="1" u="sng"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1800" b="1" i="1">
                <a:latin typeface="Calibri" pitchFamily="34" charset="0"/>
                <a:cs typeface="Calibri" pitchFamily="34" charset="0"/>
                <a:sym typeface="Symbol" pitchFamily="18" charset="2"/>
              </a:rPr>
              <a:t>Dielectric-semiconductor  interfaces (Gate dielectrics---FETs only): </a:t>
            </a:r>
            <a:r>
              <a:rPr lang="en-US" sz="1800" b="1" i="1" u="sng">
                <a:latin typeface="Calibri" pitchFamily="34" charset="0"/>
                <a:cs typeface="Calibri" pitchFamily="34" charset="0"/>
                <a:sym typeface="Symbol" pitchFamily="18" charset="2"/>
              </a:rPr>
              <a:t>thin !</a:t>
            </a:r>
            <a:r>
              <a:rPr lang="en-US" sz="1800" b="1" i="1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</a:p>
        </p:txBody>
      </p:sp>
      <p:pic>
        <p:nvPicPr>
          <p:cNvPr id="1031" name="Picture 6" descr="Picture2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371600"/>
            <a:ext cx="1244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7" descr="Picture2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1524000"/>
            <a:ext cx="6858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33" name="Straight Arrow Connector 9"/>
          <p:cNvCxnSpPr>
            <a:cxnSpLocks noChangeShapeType="1"/>
          </p:cNvCxnSpPr>
          <p:nvPr/>
        </p:nvCxnSpPr>
        <p:spPr bwMode="auto">
          <a:xfrm>
            <a:off x="4267200" y="2133600"/>
            <a:ext cx="9906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</p:spPr>
      </p:cxnSp>
      <p:pic>
        <p:nvPicPr>
          <p:cNvPr id="11" name="Picture 3" descr="HBT_color_section.jpg"/>
          <p:cNvPicPr>
            <a:picLocks noChangeAspect="1"/>
          </p:cNvPicPr>
          <p:nvPr/>
        </p:nvPicPr>
        <p:blipFill>
          <a:blip r:embed="rId6" cstate="print"/>
          <a:srcRect l="26129" r="25992" b="66824"/>
          <a:stretch>
            <a:fillRect/>
          </a:stretch>
        </p:blipFill>
        <p:spPr bwMode="auto">
          <a:xfrm>
            <a:off x="2819400" y="3352800"/>
            <a:ext cx="2667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6200" y="2798763"/>
            <a:ext cx="891540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800" b="1" i="1" dirty="0">
                <a:solidFill>
                  <a:srgbClr val="000000"/>
                </a:solidFill>
                <a:latin typeface="+mn-lt"/>
              </a:rPr>
              <a:t>Ultra-low-resistivity (</a:t>
            </a:r>
            <a:r>
              <a:rPr lang="en-US" sz="1800" b="1" i="1" dirty="0">
                <a:solidFill>
                  <a:srgbClr val="000000"/>
                </a:solidFill>
              </a:rPr>
              <a:t>~0.25 </a:t>
            </a:r>
            <a:r>
              <a:rPr lang="en-US" sz="1800" b="1" i="1" dirty="0">
                <a:solidFill>
                  <a:srgbClr val="000000"/>
                </a:solidFill>
                <a:latin typeface="Symbol" pitchFamily="18" charset="2"/>
              </a:rPr>
              <a:t>W</a:t>
            </a:r>
            <a:r>
              <a:rPr lang="en-US" sz="1800" b="1" i="1" dirty="0">
                <a:solidFill>
                  <a:srgbClr val="000000"/>
                </a:solidFill>
              </a:rPr>
              <a:t>-</a:t>
            </a:r>
            <a:r>
              <a:rPr lang="en-US" sz="1800" b="1" i="1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800" b="1" i="1" dirty="0">
                <a:solidFill>
                  <a:srgbClr val="000000"/>
                </a:solidFill>
              </a:rPr>
              <a:t>m</a:t>
            </a:r>
            <a:r>
              <a:rPr lang="en-US" sz="1800" b="1" i="1" baseline="30000" dirty="0">
                <a:solidFill>
                  <a:srgbClr val="000000"/>
                </a:solidFill>
              </a:rPr>
              <a:t>2 </a:t>
            </a:r>
            <a:r>
              <a:rPr lang="en-US" sz="1800" b="1" i="1" dirty="0">
                <a:solidFill>
                  <a:srgbClr val="000000"/>
                </a:solidFill>
                <a:latin typeface="+mn-lt"/>
              </a:rPr>
              <a:t>), ultra shallow (1 nm), ultra-robust (</a:t>
            </a:r>
            <a:r>
              <a:rPr lang="en-US" sz="1800" b="1" i="1" dirty="0">
                <a:solidFill>
                  <a:srgbClr val="000000"/>
                </a:solidFill>
              </a:rPr>
              <a:t>0.2 A/</a:t>
            </a:r>
            <a:r>
              <a:rPr lang="en-US" sz="1800" b="1" i="1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800" b="1" i="1" dirty="0">
                <a:solidFill>
                  <a:srgbClr val="000000"/>
                </a:solidFill>
              </a:rPr>
              <a:t>m</a:t>
            </a:r>
            <a:r>
              <a:rPr lang="en-US" sz="1800" b="1" i="1" baseline="30000" dirty="0">
                <a:solidFill>
                  <a:srgbClr val="000000"/>
                </a:solidFill>
              </a:rPr>
              <a:t>2</a:t>
            </a:r>
            <a:r>
              <a:rPr lang="en-US" sz="1800" b="1" i="1" dirty="0">
                <a:solidFill>
                  <a:srgbClr val="000000"/>
                </a:solidFill>
                <a:latin typeface="+mn-lt"/>
              </a:rPr>
              <a:t> ) contacts</a:t>
            </a:r>
            <a:endParaRPr lang="en-US" sz="1800" b="1" i="1" baseline="300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4" name="Picture 13" descr="Picture4.jpg"/>
          <p:cNvPicPr>
            <a:picLocks noChangeAspect="1"/>
          </p:cNvPicPr>
          <p:nvPr/>
        </p:nvPicPr>
        <p:blipFill>
          <a:blip r:embed="rId7" cstate="print"/>
          <a:srcRect b="39999"/>
          <a:stretch>
            <a:fillRect/>
          </a:stretch>
        </p:blipFill>
        <p:spPr bwMode="auto">
          <a:xfrm>
            <a:off x="5562600" y="3124200"/>
            <a:ext cx="2286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Picture5.jpg"/>
          <p:cNvPicPr>
            <a:picLocks noChangeAspect="1"/>
          </p:cNvPicPr>
          <p:nvPr/>
        </p:nvPicPr>
        <p:blipFill>
          <a:blip r:embed="rId8" cstate="print"/>
          <a:srcRect l="20686" t="52029" r="22781"/>
          <a:stretch>
            <a:fillRect/>
          </a:stretch>
        </p:blipFill>
        <p:spPr bwMode="auto">
          <a:xfrm>
            <a:off x="1219200" y="3124200"/>
            <a:ext cx="160020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4724400" y="3962400"/>
            <a:ext cx="9906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H="1">
            <a:off x="2743200" y="3810000"/>
            <a:ext cx="12954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828800" y="3200400"/>
            <a:ext cx="381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</a:t>
            </a:r>
            <a:endParaRPr lang="en-US" sz="2000" b="1" i="1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371600" y="3914775"/>
            <a:ext cx="990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InGaAs</a:t>
            </a:r>
            <a:endParaRPr lang="en-US" sz="2000" b="1" i="1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6705600" y="3276600"/>
            <a:ext cx="381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Ru</a:t>
            </a:r>
            <a:endParaRPr lang="en-US" sz="2000" b="1" i="1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7086600" y="3657600"/>
            <a:ext cx="990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InGaAs</a:t>
            </a:r>
            <a:endParaRPr lang="en-US" sz="2000" b="1" i="1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23" name="Straight Connector 19"/>
          <p:cNvCxnSpPr>
            <a:cxnSpLocks noChangeShapeType="1"/>
          </p:cNvCxnSpPr>
          <p:nvPr/>
        </p:nvCxnSpPr>
        <p:spPr bwMode="auto">
          <a:xfrm>
            <a:off x="228600" y="2667000"/>
            <a:ext cx="8610600" cy="1588"/>
          </a:xfrm>
          <a:prstGeom prst="line">
            <a:avLst/>
          </a:prstGeom>
          <a:noFill/>
          <a:ln w="76200" algn="ctr">
            <a:solidFill>
              <a:srgbClr val="C0C0C0"/>
            </a:solidFill>
            <a:round/>
            <a:headEnd/>
            <a:tailEnd/>
          </a:ln>
        </p:spPr>
      </p:cxnSp>
      <p:cxnSp>
        <p:nvCxnSpPr>
          <p:cNvPr id="24" name="Straight Connector 19"/>
          <p:cNvCxnSpPr>
            <a:cxnSpLocks noChangeShapeType="1"/>
          </p:cNvCxnSpPr>
          <p:nvPr/>
        </p:nvCxnSpPr>
        <p:spPr bwMode="auto">
          <a:xfrm>
            <a:off x="304800" y="4724400"/>
            <a:ext cx="8610600" cy="1588"/>
          </a:xfrm>
          <a:prstGeom prst="line">
            <a:avLst/>
          </a:prstGeom>
          <a:noFill/>
          <a:ln w="76200" algn="ctr">
            <a:solidFill>
              <a:srgbClr val="C0C0C0"/>
            </a:solidFill>
            <a:round/>
            <a:headEnd/>
            <a:tailEnd/>
          </a:ln>
        </p:spPr>
      </p:cxn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228600" y="4800600"/>
            <a:ext cx="914400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Heat</a:t>
            </a:r>
            <a:endParaRPr lang="en-US" sz="1800" b="1" i="1" baseline="3000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6" name="Picture 18" descr="hbt_thermal_resistance3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850" y="5181600"/>
            <a:ext cx="1454150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Object 7"/>
          <p:cNvGraphicFramePr>
            <a:graphicFrameLocks noChangeAspect="1"/>
          </p:cNvGraphicFramePr>
          <p:nvPr/>
        </p:nvGraphicFramePr>
        <p:xfrm>
          <a:off x="1552575" y="6115050"/>
          <a:ext cx="2333625" cy="666750"/>
        </p:xfrm>
        <a:graphic>
          <a:graphicData uri="http://schemas.openxmlformats.org/presentationml/2006/ole">
            <p:oleObj spid="_x0000_s1026" name="Equation" r:id="rId10" imgW="1549080" imgH="444240" progId="Equation.3">
              <p:embed/>
            </p:oleObj>
          </a:graphicData>
        </a:graphic>
      </p:graphicFrame>
      <p:graphicFrame>
        <p:nvGraphicFramePr>
          <p:cNvPr id="28" name="Object 6"/>
          <p:cNvGraphicFramePr>
            <a:graphicFrameLocks noChangeAspect="1"/>
          </p:cNvGraphicFramePr>
          <p:nvPr/>
        </p:nvGraphicFramePr>
        <p:xfrm>
          <a:off x="1674813" y="5105400"/>
          <a:ext cx="1220787" cy="647700"/>
        </p:xfrm>
        <a:graphic>
          <a:graphicData uri="http://schemas.openxmlformats.org/presentationml/2006/ole">
            <p:oleObj spid="_x0000_s1027" name="Equation" r:id="rId11" imgW="812520" imgH="431640" progId="Equation.3">
              <p:embed/>
            </p:oleObj>
          </a:graphicData>
        </a:graphic>
      </p:graphicFrame>
      <p:pic>
        <p:nvPicPr>
          <p:cNvPr id="29" name="Picture 10" descr="Picture1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71800" y="4953000"/>
            <a:ext cx="1384300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>
            <a:cxnSpLocks noChangeShapeType="1"/>
          </p:cNvCxnSpPr>
          <p:nvPr/>
        </p:nvCxnSpPr>
        <p:spPr bwMode="auto">
          <a:xfrm>
            <a:off x="2819400" y="5334000"/>
            <a:ext cx="9906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 flipH="1">
            <a:off x="685800" y="6248400"/>
            <a:ext cx="8382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4800600" y="4856163"/>
            <a:ext cx="396240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Available quantum states to carry current</a:t>
            </a:r>
            <a:endParaRPr lang="en-US" sz="1800" b="1" i="1" baseline="3000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5" name="Straight Connector 19"/>
          <p:cNvCxnSpPr>
            <a:cxnSpLocks noChangeShapeType="1"/>
          </p:cNvCxnSpPr>
          <p:nvPr/>
        </p:nvCxnSpPr>
        <p:spPr bwMode="auto">
          <a:xfrm>
            <a:off x="4648200" y="4876800"/>
            <a:ext cx="0" cy="1828800"/>
          </a:xfrm>
          <a:prstGeom prst="line">
            <a:avLst/>
          </a:prstGeom>
          <a:noFill/>
          <a:ln w="76200" algn="ctr">
            <a:solidFill>
              <a:srgbClr val="C0C0C0"/>
            </a:solidFill>
            <a:round/>
            <a:headEnd/>
            <a:tailEnd/>
          </a:ln>
        </p:spPr>
      </p:cxnSp>
      <p:graphicFrame>
        <p:nvGraphicFramePr>
          <p:cNvPr id="64" name="Object 4"/>
          <p:cNvGraphicFramePr>
            <a:graphicFrameLocks noChangeAspect="1"/>
          </p:cNvGraphicFramePr>
          <p:nvPr/>
        </p:nvGraphicFramePr>
        <p:xfrm>
          <a:off x="3598863" y="4800600"/>
          <a:ext cx="136525" cy="158750"/>
        </p:xfrm>
        <a:graphic>
          <a:graphicData uri="http://schemas.openxmlformats.org/presentationml/2006/ole">
            <p:oleObj spid="_x0000_s1028" name="Equation" r:id="rId13" imgW="139680" imgH="164880" progId="Equation.3">
              <p:embed/>
            </p:oleObj>
          </a:graphicData>
        </a:graphic>
      </p:graphicFrame>
      <p:cxnSp>
        <p:nvCxnSpPr>
          <p:cNvPr id="38" name="Straight Arrow Connector 37"/>
          <p:cNvCxnSpPr>
            <a:cxnSpLocks noChangeShapeType="1"/>
          </p:cNvCxnSpPr>
          <p:nvPr/>
        </p:nvCxnSpPr>
        <p:spPr bwMode="auto">
          <a:xfrm>
            <a:off x="3733800" y="4876800"/>
            <a:ext cx="609600" cy="0"/>
          </a:xfrm>
          <a:prstGeom prst="straightConnector1">
            <a:avLst/>
          </a:prstGeom>
          <a:noFill/>
          <a:ln w="63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0" name="Straight Arrow Connector 39"/>
          <p:cNvCxnSpPr>
            <a:cxnSpLocks noChangeShapeType="1"/>
          </p:cNvCxnSpPr>
          <p:nvPr/>
        </p:nvCxnSpPr>
        <p:spPr bwMode="auto">
          <a:xfrm>
            <a:off x="2971800" y="4876800"/>
            <a:ext cx="609600" cy="0"/>
          </a:xfrm>
          <a:prstGeom prst="straightConnector1">
            <a:avLst/>
          </a:prstGeom>
          <a:noFill/>
          <a:ln w="6350" algn="ctr">
            <a:solidFill>
              <a:srgbClr val="FF0000"/>
            </a:solidFill>
            <a:round/>
            <a:headEnd type="triangle" w="med" len="med"/>
            <a:tailEnd/>
          </a:ln>
        </p:spPr>
      </p:cxnSp>
      <p:pic>
        <p:nvPicPr>
          <p:cNvPr id="41" name="Picture 55" descr="E_K_dispersion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58000" y="5105400"/>
            <a:ext cx="18018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58" descr="E_K_dispersion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29200" y="5181600"/>
            <a:ext cx="14478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6400800" y="6096000"/>
            <a:ext cx="27432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capacitance,     </a:t>
            </a:r>
            <a:br>
              <a:rPr lang="en-US" sz="18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transconductance</a:t>
            </a:r>
            <a:br>
              <a:rPr lang="en-US" sz="18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contact resistance</a:t>
            </a:r>
            <a:endParaRPr lang="en-US" sz="1800" i="1" baseline="3000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5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Rectangle 2"/>
          <p:cNvSpPr>
            <a:spLocks noChangeArrowheads="1"/>
          </p:cNvSpPr>
          <p:nvPr/>
        </p:nvSpPr>
        <p:spPr bwMode="auto">
          <a:xfrm>
            <a:off x="5943600" y="152400"/>
            <a:ext cx="3200400" cy="274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63" name="Rectangle 3"/>
          <p:cNvSpPr>
            <a:spLocks noChangeArrowheads="1"/>
          </p:cNvSpPr>
          <p:nvPr/>
        </p:nvSpPr>
        <p:spPr bwMode="auto">
          <a:xfrm>
            <a:off x="415925" y="152400"/>
            <a:ext cx="8243888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Bipolar Transistor Design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7239000" y="152400"/>
          <a:ext cx="311150" cy="349250"/>
        </p:xfrm>
        <a:graphic>
          <a:graphicData uri="http://schemas.openxmlformats.org/presentationml/2006/ole">
            <p:oleObj spid="_x0000_s2050" name="Equation" r:id="rId4" imgW="203040" imgH="228600" progId="Equation.3">
              <p:embed/>
            </p:oleObj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7542213" y="577850"/>
          <a:ext cx="368300" cy="349250"/>
        </p:xfrm>
        <a:graphic>
          <a:graphicData uri="http://schemas.openxmlformats.org/presentationml/2006/ole">
            <p:oleObj spid="_x0000_s2051" name="Equation" r:id="rId5" imgW="241200" imgH="228600" progId="Equation.3">
              <p:embed/>
            </p:oleObj>
          </a:graphicData>
        </a:graphic>
      </p:graphicFrame>
      <p:graphicFrame>
        <p:nvGraphicFramePr>
          <p:cNvPr id="2052" name="Object 6"/>
          <p:cNvGraphicFramePr>
            <a:graphicFrameLocks noChangeAspect="1"/>
          </p:cNvGraphicFramePr>
          <p:nvPr/>
        </p:nvGraphicFramePr>
        <p:xfrm>
          <a:off x="8382000" y="654050"/>
          <a:ext cx="252413" cy="349250"/>
        </p:xfrm>
        <a:graphic>
          <a:graphicData uri="http://schemas.openxmlformats.org/presentationml/2006/ole">
            <p:oleObj spid="_x0000_s2052" name="Equation" r:id="rId6" imgW="164880" imgH="228600" progId="Equation.3">
              <p:embed/>
            </p:oleObj>
          </a:graphicData>
        </a:graphic>
      </p:graphicFrame>
      <p:graphicFrame>
        <p:nvGraphicFramePr>
          <p:cNvPr id="2053" name="Object 7"/>
          <p:cNvGraphicFramePr>
            <a:graphicFrameLocks noChangeAspect="1"/>
          </p:cNvGraphicFramePr>
          <p:nvPr/>
        </p:nvGraphicFramePr>
        <p:xfrm>
          <a:off x="6557963" y="577850"/>
          <a:ext cx="252412" cy="349250"/>
        </p:xfrm>
        <a:graphic>
          <a:graphicData uri="http://schemas.openxmlformats.org/presentationml/2006/ole">
            <p:oleObj spid="_x0000_s2053" name="Equation" r:id="rId7" imgW="164880" imgH="228600" progId="Equation.3">
              <p:embed/>
            </p:oleObj>
          </a:graphicData>
        </a:graphic>
      </p:graphicFrame>
      <p:graphicFrame>
        <p:nvGraphicFramePr>
          <p:cNvPr id="2054" name="Object 8"/>
          <p:cNvGraphicFramePr>
            <a:graphicFrameLocks noChangeAspect="1"/>
          </p:cNvGraphicFramePr>
          <p:nvPr/>
        </p:nvGraphicFramePr>
        <p:xfrm>
          <a:off x="76200" y="762000"/>
          <a:ext cx="2032000" cy="603250"/>
        </p:xfrm>
        <a:graphic>
          <a:graphicData uri="http://schemas.openxmlformats.org/presentationml/2006/ole">
            <p:oleObj spid="_x0000_s2054" name="Equation" r:id="rId8" imgW="812520" imgH="241200" progId="Equation.3">
              <p:embed/>
            </p:oleObj>
          </a:graphicData>
        </a:graphic>
      </p:graphicFrame>
      <p:graphicFrame>
        <p:nvGraphicFramePr>
          <p:cNvPr id="2055" name="Object 9"/>
          <p:cNvGraphicFramePr>
            <a:graphicFrameLocks noChangeAspect="1"/>
          </p:cNvGraphicFramePr>
          <p:nvPr/>
        </p:nvGraphicFramePr>
        <p:xfrm>
          <a:off x="109538" y="1476375"/>
          <a:ext cx="1989137" cy="574675"/>
        </p:xfrm>
        <a:graphic>
          <a:graphicData uri="http://schemas.openxmlformats.org/presentationml/2006/ole">
            <p:oleObj spid="_x0000_s2055" name="Equation" r:id="rId9" imgW="787320" imgH="228600" progId="Equation.3">
              <p:embed/>
            </p:oleObj>
          </a:graphicData>
        </a:graphic>
      </p:graphicFrame>
      <p:graphicFrame>
        <p:nvGraphicFramePr>
          <p:cNvPr id="2056" name="Object 10"/>
          <p:cNvGraphicFramePr>
            <a:graphicFrameLocks noChangeAspect="1"/>
          </p:cNvGraphicFramePr>
          <p:nvPr/>
        </p:nvGraphicFramePr>
        <p:xfrm>
          <a:off x="6705600" y="2482850"/>
          <a:ext cx="1787525" cy="325438"/>
        </p:xfrm>
        <a:graphic>
          <a:graphicData uri="http://schemas.openxmlformats.org/presentationml/2006/ole">
            <p:oleObj spid="_x0000_s2056" name="Equation" r:id="rId10" imgW="1180800" imgH="215640" progId="Equation.3">
              <p:embed/>
            </p:oleObj>
          </a:graphicData>
        </a:graphic>
      </p:graphicFrame>
      <p:graphicFrame>
        <p:nvGraphicFramePr>
          <p:cNvPr id="2057" name="Object 12"/>
          <p:cNvGraphicFramePr>
            <a:graphicFrameLocks noChangeAspect="1"/>
          </p:cNvGraphicFramePr>
          <p:nvPr/>
        </p:nvGraphicFramePr>
        <p:xfrm>
          <a:off x="228600" y="5181600"/>
          <a:ext cx="2330450" cy="574675"/>
        </p:xfrm>
        <a:graphic>
          <a:graphicData uri="http://schemas.openxmlformats.org/presentationml/2006/ole">
            <p:oleObj spid="_x0000_s2057" name="Equation" r:id="rId11" imgW="927000" imgH="228600" progId="Equation.3">
              <p:embed/>
            </p:oleObj>
          </a:graphicData>
        </a:graphic>
      </p:graphicFrame>
      <p:graphicFrame>
        <p:nvGraphicFramePr>
          <p:cNvPr id="2058" name="Object 13"/>
          <p:cNvGraphicFramePr>
            <a:graphicFrameLocks noChangeAspect="1"/>
          </p:cNvGraphicFramePr>
          <p:nvPr/>
        </p:nvGraphicFramePr>
        <p:xfrm>
          <a:off x="184150" y="2743200"/>
          <a:ext cx="6591300" cy="639763"/>
        </p:xfrm>
        <a:graphic>
          <a:graphicData uri="http://schemas.openxmlformats.org/presentationml/2006/ole">
            <p:oleObj spid="_x0000_s2058" name="Equation" r:id="rId12" imgW="2603160" imgH="253800" progId="Equation.3">
              <p:embed/>
            </p:oleObj>
          </a:graphicData>
        </a:graphic>
      </p:graphicFrame>
      <p:graphicFrame>
        <p:nvGraphicFramePr>
          <p:cNvPr id="2059" name="Object 14"/>
          <p:cNvGraphicFramePr>
            <a:graphicFrameLocks noChangeAspect="1"/>
          </p:cNvGraphicFramePr>
          <p:nvPr/>
        </p:nvGraphicFramePr>
        <p:xfrm>
          <a:off x="228600" y="5651500"/>
          <a:ext cx="5262563" cy="1206500"/>
        </p:xfrm>
        <a:graphic>
          <a:graphicData uri="http://schemas.openxmlformats.org/presentationml/2006/ole">
            <p:oleObj spid="_x0000_s2059" name="Equation" r:id="rId13" imgW="2095200" imgH="482400" progId="Equation.3">
              <p:embed/>
            </p:oleObj>
          </a:graphicData>
        </a:graphic>
      </p:graphicFrame>
      <p:sp>
        <p:nvSpPr>
          <p:cNvPr id="2064" name="Line 15"/>
          <p:cNvSpPr>
            <a:spLocks noChangeShapeType="1"/>
          </p:cNvSpPr>
          <p:nvPr/>
        </p:nvSpPr>
        <p:spPr bwMode="auto">
          <a:xfrm>
            <a:off x="152400" y="3505200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2065" name="Line 16"/>
          <p:cNvSpPr>
            <a:spLocks noChangeShapeType="1"/>
          </p:cNvSpPr>
          <p:nvPr/>
        </p:nvSpPr>
        <p:spPr bwMode="auto">
          <a:xfrm>
            <a:off x="228600" y="5029200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2066" name="Line 17"/>
          <p:cNvSpPr>
            <a:spLocks noChangeShapeType="1"/>
          </p:cNvSpPr>
          <p:nvPr/>
        </p:nvSpPr>
        <p:spPr bwMode="auto">
          <a:xfrm>
            <a:off x="152400" y="2057400"/>
            <a:ext cx="51054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pic>
        <p:nvPicPr>
          <p:cNvPr id="2067" name="Picture 18"/>
          <p:cNvPicPr>
            <a:picLocks noChangeAspect="1" noChangeArrowheads="1"/>
          </p:cNvPicPr>
          <p:nvPr/>
        </p:nvPicPr>
        <p:blipFill>
          <a:blip r:embed="rId14" cstate="print"/>
          <a:srcRect l="19397" r="18883" b="44878"/>
          <a:stretch>
            <a:fillRect/>
          </a:stretch>
        </p:blipFill>
        <p:spPr bwMode="auto">
          <a:xfrm>
            <a:off x="6248400" y="457200"/>
            <a:ext cx="2667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60" name="Object 19"/>
          <p:cNvGraphicFramePr>
            <a:graphicFrameLocks noChangeAspect="1"/>
          </p:cNvGraphicFramePr>
          <p:nvPr/>
        </p:nvGraphicFramePr>
        <p:xfrm>
          <a:off x="152400" y="3657600"/>
          <a:ext cx="3503613" cy="1270000"/>
        </p:xfrm>
        <a:graphic>
          <a:graphicData uri="http://schemas.openxmlformats.org/presentationml/2006/ole">
            <p:oleObj spid="_x0000_s2060" name="Equation" r:id="rId15" imgW="1396800" imgH="507960" progId="Equation.3">
              <p:embed/>
            </p:oleObj>
          </a:graphicData>
        </a:graphic>
      </p:graphicFrame>
      <p:sp>
        <p:nvSpPr>
          <p:cNvPr id="2068" name="Oval 21"/>
          <p:cNvSpPr>
            <a:spLocks noChangeArrowheads="1"/>
          </p:cNvSpPr>
          <p:nvPr/>
        </p:nvSpPr>
        <p:spPr bwMode="auto">
          <a:xfrm>
            <a:off x="3886200" y="3886200"/>
            <a:ext cx="838200" cy="762000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2061" name="Object 11"/>
          <p:cNvGraphicFramePr>
            <a:graphicFrameLocks noChangeAspect="1"/>
          </p:cNvGraphicFramePr>
          <p:nvPr/>
        </p:nvGraphicFramePr>
        <p:xfrm>
          <a:off x="152400" y="2133600"/>
          <a:ext cx="1919288" cy="566738"/>
        </p:xfrm>
        <a:graphic>
          <a:graphicData uri="http://schemas.openxmlformats.org/presentationml/2006/ole">
            <p:oleObj spid="_x0000_s2061" name="Equation" r:id="rId16" imgW="774360" imgH="2286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Rectangle 29"/>
          <p:cNvSpPr>
            <a:spLocks noChangeArrowheads="1"/>
          </p:cNvSpPr>
          <p:nvPr/>
        </p:nvSpPr>
        <p:spPr bwMode="auto">
          <a:xfrm>
            <a:off x="4724400" y="76200"/>
            <a:ext cx="1219200" cy="5334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7" name="Oval 31"/>
          <p:cNvSpPr>
            <a:spLocks noChangeArrowheads="1"/>
          </p:cNvSpPr>
          <p:nvPr/>
        </p:nvSpPr>
        <p:spPr bwMode="auto">
          <a:xfrm>
            <a:off x="4267200" y="5715000"/>
            <a:ext cx="1066800" cy="11430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8" name="Oval 30"/>
          <p:cNvSpPr>
            <a:spLocks noChangeArrowheads="1"/>
          </p:cNvSpPr>
          <p:nvPr/>
        </p:nvSpPr>
        <p:spPr bwMode="auto">
          <a:xfrm>
            <a:off x="990600" y="5105400"/>
            <a:ext cx="16002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9" name="Oval 29"/>
          <p:cNvSpPr>
            <a:spLocks noChangeArrowheads="1"/>
          </p:cNvSpPr>
          <p:nvPr/>
        </p:nvSpPr>
        <p:spPr bwMode="auto">
          <a:xfrm>
            <a:off x="2667000" y="3733800"/>
            <a:ext cx="762000" cy="11430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90" name="Oval 28"/>
          <p:cNvSpPr>
            <a:spLocks noChangeArrowheads="1"/>
          </p:cNvSpPr>
          <p:nvPr/>
        </p:nvSpPr>
        <p:spPr bwMode="auto">
          <a:xfrm>
            <a:off x="990600" y="43434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91" name="Rectangle 2"/>
          <p:cNvSpPr>
            <a:spLocks noChangeArrowheads="1"/>
          </p:cNvSpPr>
          <p:nvPr/>
        </p:nvSpPr>
        <p:spPr bwMode="auto">
          <a:xfrm>
            <a:off x="5943600" y="152400"/>
            <a:ext cx="3200400" cy="274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92" name="Oval 26"/>
          <p:cNvSpPr>
            <a:spLocks noChangeArrowheads="1"/>
          </p:cNvSpPr>
          <p:nvPr/>
        </p:nvSpPr>
        <p:spPr bwMode="auto">
          <a:xfrm>
            <a:off x="1752600" y="27432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93" name="Oval 27"/>
          <p:cNvSpPr>
            <a:spLocks noChangeArrowheads="1"/>
          </p:cNvSpPr>
          <p:nvPr/>
        </p:nvSpPr>
        <p:spPr bwMode="auto">
          <a:xfrm>
            <a:off x="6096000" y="27432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94" name="Oval 25"/>
          <p:cNvSpPr>
            <a:spLocks noChangeArrowheads="1"/>
          </p:cNvSpPr>
          <p:nvPr/>
        </p:nvSpPr>
        <p:spPr bwMode="auto">
          <a:xfrm>
            <a:off x="1219200" y="21336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95" name="Oval 24"/>
          <p:cNvSpPr>
            <a:spLocks noChangeArrowheads="1"/>
          </p:cNvSpPr>
          <p:nvPr/>
        </p:nvSpPr>
        <p:spPr bwMode="auto">
          <a:xfrm>
            <a:off x="685800" y="15240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96" name="Oval 23"/>
          <p:cNvSpPr>
            <a:spLocks noChangeArrowheads="1"/>
          </p:cNvSpPr>
          <p:nvPr/>
        </p:nvSpPr>
        <p:spPr bwMode="auto">
          <a:xfrm>
            <a:off x="609600" y="7620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97" name="Rectangle 3"/>
          <p:cNvSpPr>
            <a:spLocks noChangeArrowheads="1"/>
          </p:cNvSpPr>
          <p:nvPr/>
        </p:nvSpPr>
        <p:spPr bwMode="auto">
          <a:xfrm>
            <a:off x="415925" y="152400"/>
            <a:ext cx="8243888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Bipolar Transistor Design: Scaling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7239000" y="152400"/>
          <a:ext cx="311150" cy="349250"/>
        </p:xfrm>
        <a:graphic>
          <a:graphicData uri="http://schemas.openxmlformats.org/presentationml/2006/ole">
            <p:oleObj spid="_x0000_s3074" name="Equation" r:id="rId4" imgW="203040" imgH="228600" progId="Equation.3">
              <p:embed/>
            </p:oleObj>
          </a:graphicData>
        </a:graphic>
      </p:graphicFrame>
      <p:graphicFrame>
        <p:nvGraphicFramePr>
          <p:cNvPr id="3075" name="Object 5"/>
          <p:cNvGraphicFramePr>
            <a:graphicFrameLocks noChangeAspect="1"/>
          </p:cNvGraphicFramePr>
          <p:nvPr/>
        </p:nvGraphicFramePr>
        <p:xfrm>
          <a:off x="7542213" y="577850"/>
          <a:ext cx="368300" cy="349250"/>
        </p:xfrm>
        <a:graphic>
          <a:graphicData uri="http://schemas.openxmlformats.org/presentationml/2006/ole">
            <p:oleObj spid="_x0000_s3075" name="Equation" r:id="rId5" imgW="241200" imgH="228600" progId="Equation.3">
              <p:embed/>
            </p:oleObj>
          </a:graphicData>
        </a:graphic>
      </p:graphicFrame>
      <p:graphicFrame>
        <p:nvGraphicFramePr>
          <p:cNvPr id="3076" name="Object 6"/>
          <p:cNvGraphicFramePr>
            <a:graphicFrameLocks noChangeAspect="1"/>
          </p:cNvGraphicFramePr>
          <p:nvPr/>
        </p:nvGraphicFramePr>
        <p:xfrm>
          <a:off x="8382000" y="654050"/>
          <a:ext cx="252413" cy="349250"/>
        </p:xfrm>
        <a:graphic>
          <a:graphicData uri="http://schemas.openxmlformats.org/presentationml/2006/ole">
            <p:oleObj spid="_x0000_s3076" name="Equation" r:id="rId6" imgW="164880" imgH="228600" progId="Equation.3">
              <p:embed/>
            </p:oleObj>
          </a:graphicData>
        </a:graphic>
      </p:graphicFrame>
      <p:graphicFrame>
        <p:nvGraphicFramePr>
          <p:cNvPr id="3077" name="Object 7"/>
          <p:cNvGraphicFramePr>
            <a:graphicFrameLocks noChangeAspect="1"/>
          </p:cNvGraphicFramePr>
          <p:nvPr/>
        </p:nvGraphicFramePr>
        <p:xfrm>
          <a:off x="6557963" y="577850"/>
          <a:ext cx="252412" cy="349250"/>
        </p:xfrm>
        <a:graphic>
          <a:graphicData uri="http://schemas.openxmlformats.org/presentationml/2006/ole">
            <p:oleObj spid="_x0000_s3077" name="Equation" r:id="rId7" imgW="164880" imgH="228600" progId="Equation.3">
              <p:embed/>
            </p:oleObj>
          </a:graphicData>
        </a:graphic>
      </p:graphicFrame>
      <p:graphicFrame>
        <p:nvGraphicFramePr>
          <p:cNvPr id="3078" name="Object 8"/>
          <p:cNvGraphicFramePr>
            <a:graphicFrameLocks noChangeAspect="1"/>
          </p:cNvGraphicFramePr>
          <p:nvPr/>
        </p:nvGraphicFramePr>
        <p:xfrm>
          <a:off x="76200" y="762000"/>
          <a:ext cx="2032000" cy="603250"/>
        </p:xfrm>
        <a:graphic>
          <a:graphicData uri="http://schemas.openxmlformats.org/presentationml/2006/ole">
            <p:oleObj spid="_x0000_s3078" name="Equation" r:id="rId8" imgW="812520" imgH="241200" progId="Equation.3">
              <p:embed/>
            </p:oleObj>
          </a:graphicData>
        </a:graphic>
      </p:graphicFrame>
      <p:graphicFrame>
        <p:nvGraphicFramePr>
          <p:cNvPr id="3079" name="Object 9"/>
          <p:cNvGraphicFramePr>
            <a:graphicFrameLocks noChangeAspect="1"/>
          </p:cNvGraphicFramePr>
          <p:nvPr/>
        </p:nvGraphicFramePr>
        <p:xfrm>
          <a:off x="109538" y="1476375"/>
          <a:ext cx="1989137" cy="574675"/>
        </p:xfrm>
        <a:graphic>
          <a:graphicData uri="http://schemas.openxmlformats.org/presentationml/2006/ole">
            <p:oleObj spid="_x0000_s3079" name="Equation" r:id="rId9" imgW="787320" imgH="228600" progId="Equation.3">
              <p:embed/>
            </p:oleObj>
          </a:graphicData>
        </a:graphic>
      </p:graphicFrame>
      <p:graphicFrame>
        <p:nvGraphicFramePr>
          <p:cNvPr id="3080" name="Object 10"/>
          <p:cNvGraphicFramePr>
            <a:graphicFrameLocks noChangeAspect="1"/>
          </p:cNvGraphicFramePr>
          <p:nvPr/>
        </p:nvGraphicFramePr>
        <p:xfrm>
          <a:off x="6705600" y="2482850"/>
          <a:ext cx="1787525" cy="325438"/>
        </p:xfrm>
        <a:graphic>
          <a:graphicData uri="http://schemas.openxmlformats.org/presentationml/2006/ole">
            <p:oleObj spid="_x0000_s3080" name="Equation" r:id="rId10" imgW="1180800" imgH="215640" progId="Equation.3">
              <p:embed/>
            </p:oleObj>
          </a:graphicData>
        </a:graphic>
      </p:graphicFrame>
      <p:graphicFrame>
        <p:nvGraphicFramePr>
          <p:cNvPr id="3081" name="Object 11"/>
          <p:cNvGraphicFramePr>
            <a:graphicFrameLocks noChangeAspect="1"/>
          </p:cNvGraphicFramePr>
          <p:nvPr/>
        </p:nvGraphicFramePr>
        <p:xfrm>
          <a:off x="152400" y="2133600"/>
          <a:ext cx="1919288" cy="566738"/>
        </p:xfrm>
        <a:graphic>
          <a:graphicData uri="http://schemas.openxmlformats.org/presentationml/2006/ole">
            <p:oleObj spid="_x0000_s3081" name="Equation" r:id="rId11" imgW="774360" imgH="228600" progId="Equation.3">
              <p:embed/>
            </p:oleObj>
          </a:graphicData>
        </a:graphic>
      </p:graphicFrame>
      <p:graphicFrame>
        <p:nvGraphicFramePr>
          <p:cNvPr id="3082" name="Object 12"/>
          <p:cNvGraphicFramePr>
            <a:graphicFrameLocks noChangeAspect="1"/>
          </p:cNvGraphicFramePr>
          <p:nvPr/>
        </p:nvGraphicFramePr>
        <p:xfrm>
          <a:off x="228600" y="5181600"/>
          <a:ext cx="2330450" cy="574675"/>
        </p:xfrm>
        <a:graphic>
          <a:graphicData uri="http://schemas.openxmlformats.org/presentationml/2006/ole">
            <p:oleObj spid="_x0000_s3082" name="Equation" r:id="rId12" imgW="927000" imgH="228600" progId="Equation.3">
              <p:embed/>
            </p:oleObj>
          </a:graphicData>
        </a:graphic>
      </p:graphicFrame>
      <p:graphicFrame>
        <p:nvGraphicFramePr>
          <p:cNvPr id="3083" name="Object 13"/>
          <p:cNvGraphicFramePr>
            <a:graphicFrameLocks noChangeAspect="1"/>
          </p:cNvGraphicFramePr>
          <p:nvPr/>
        </p:nvGraphicFramePr>
        <p:xfrm>
          <a:off x="184150" y="2743200"/>
          <a:ext cx="6591300" cy="639763"/>
        </p:xfrm>
        <a:graphic>
          <a:graphicData uri="http://schemas.openxmlformats.org/presentationml/2006/ole">
            <p:oleObj spid="_x0000_s3083" name="Equation" r:id="rId13" imgW="2603160" imgH="253800" progId="Equation.3">
              <p:embed/>
            </p:oleObj>
          </a:graphicData>
        </a:graphic>
      </p:graphicFrame>
      <p:graphicFrame>
        <p:nvGraphicFramePr>
          <p:cNvPr id="3084" name="Object 14"/>
          <p:cNvGraphicFramePr>
            <a:graphicFrameLocks noChangeAspect="1"/>
          </p:cNvGraphicFramePr>
          <p:nvPr/>
        </p:nvGraphicFramePr>
        <p:xfrm>
          <a:off x="228600" y="5651500"/>
          <a:ext cx="5262563" cy="1206500"/>
        </p:xfrm>
        <a:graphic>
          <a:graphicData uri="http://schemas.openxmlformats.org/presentationml/2006/ole">
            <p:oleObj spid="_x0000_s3084" name="Equation" r:id="rId14" imgW="2095200" imgH="482400" progId="Equation.3">
              <p:embed/>
            </p:oleObj>
          </a:graphicData>
        </a:graphic>
      </p:graphicFrame>
      <p:sp>
        <p:nvSpPr>
          <p:cNvPr id="3098" name="Line 15"/>
          <p:cNvSpPr>
            <a:spLocks noChangeShapeType="1"/>
          </p:cNvSpPr>
          <p:nvPr/>
        </p:nvSpPr>
        <p:spPr bwMode="auto">
          <a:xfrm>
            <a:off x="152400" y="3505200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3099" name="Line 16"/>
          <p:cNvSpPr>
            <a:spLocks noChangeShapeType="1"/>
          </p:cNvSpPr>
          <p:nvPr/>
        </p:nvSpPr>
        <p:spPr bwMode="auto">
          <a:xfrm>
            <a:off x="228600" y="5029200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3100" name="Line 17"/>
          <p:cNvSpPr>
            <a:spLocks noChangeShapeType="1"/>
          </p:cNvSpPr>
          <p:nvPr/>
        </p:nvSpPr>
        <p:spPr bwMode="auto">
          <a:xfrm>
            <a:off x="152400" y="2057400"/>
            <a:ext cx="51054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pic>
        <p:nvPicPr>
          <p:cNvPr id="3101" name="Picture 18"/>
          <p:cNvPicPr>
            <a:picLocks noChangeAspect="1" noChangeArrowheads="1"/>
          </p:cNvPicPr>
          <p:nvPr/>
        </p:nvPicPr>
        <p:blipFill>
          <a:blip r:embed="rId15" cstate="print"/>
          <a:srcRect l="19397" r="18883" b="44878"/>
          <a:stretch>
            <a:fillRect/>
          </a:stretch>
        </p:blipFill>
        <p:spPr bwMode="auto">
          <a:xfrm>
            <a:off x="6248400" y="457200"/>
            <a:ext cx="2667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85" name="Object 19"/>
          <p:cNvGraphicFramePr>
            <a:graphicFrameLocks noChangeAspect="1"/>
          </p:cNvGraphicFramePr>
          <p:nvPr/>
        </p:nvGraphicFramePr>
        <p:xfrm>
          <a:off x="152400" y="3657600"/>
          <a:ext cx="3503613" cy="1270000"/>
        </p:xfrm>
        <a:graphic>
          <a:graphicData uri="http://schemas.openxmlformats.org/presentationml/2006/ole">
            <p:oleObj spid="_x0000_s3085" name="Equation" r:id="rId16" imgW="1396800" imgH="507960" progId="Equation.3">
              <p:embed/>
            </p:oleObj>
          </a:graphicData>
        </a:graphic>
      </p:graphicFrame>
      <p:sp>
        <p:nvSpPr>
          <p:cNvPr id="3102" name="Oval 21"/>
          <p:cNvSpPr>
            <a:spLocks noChangeArrowheads="1"/>
          </p:cNvSpPr>
          <p:nvPr/>
        </p:nvSpPr>
        <p:spPr bwMode="auto">
          <a:xfrm>
            <a:off x="3886200" y="3886200"/>
            <a:ext cx="838200" cy="762000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3" name="Straight Arrow Connector 18"/>
          <p:cNvCxnSpPr>
            <a:cxnSpLocks noChangeShapeType="1"/>
          </p:cNvCxnSpPr>
          <p:nvPr/>
        </p:nvCxnSpPr>
        <p:spPr bwMode="auto">
          <a:xfrm>
            <a:off x="228600" y="1524000"/>
            <a:ext cx="3886200" cy="1588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035" name="Straight Arrow Connector 22"/>
          <p:cNvCxnSpPr>
            <a:cxnSpLocks noChangeShapeType="1"/>
          </p:cNvCxnSpPr>
          <p:nvPr/>
        </p:nvCxnSpPr>
        <p:spPr bwMode="auto">
          <a:xfrm>
            <a:off x="228600" y="1524000"/>
            <a:ext cx="4876800" cy="1588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0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DC to Daylight.   Far-Infrared Electronics</a:t>
            </a:r>
          </a:p>
        </p:txBody>
      </p:sp>
      <p:pic>
        <p:nvPicPr>
          <p:cNvPr id="1046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7129" y="4846787"/>
            <a:ext cx="1421931" cy="1085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7" name="Text Box 12"/>
          <p:cNvSpPr txBox="1">
            <a:spLocks noChangeArrowheads="1"/>
          </p:cNvSpPr>
          <p:nvPr/>
        </p:nvSpPr>
        <p:spPr bwMode="auto">
          <a:xfrm>
            <a:off x="3421962" y="4346972"/>
            <a:ext cx="3262313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1" i="1" smtClean="0">
                <a:solidFill>
                  <a:srgbClr val="000000"/>
                </a:solidFill>
                <a:latin typeface="Arial" charset="0"/>
              </a:rPr>
              <a:t>Video-resolution radar</a:t>
            </a:r>
            <a:br>
              <a:rPr lang="en-US" sz="1600" b="1" i="1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b="1" i="1" smtClean="0">
                <a:solidFill>
                  <a:srgbClr val="000000"/>
                </a:solidFill>
                <a:latin typeface="Arial" charset="0"/>
              </a:rPr>
              <a:t>→ fly &amp; drive through fog &amp; rain</a:t>
            </a:r>
            <a:endParaRPr lang="en-US" sz="1600" b="1" i="1" dirty="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46084" name="Object 2"/>
          <p:cNvGraphicFramePr>
            <a:graphicFrameLocks noChangeAspect="1"/>
          </p:cNvGraphicFramePr>
          <p:nvPr/>
        </p:nvGraphicFramePr>
        <p:xfrm>
          <a:off x="0" y="1620838"/>
          <a:ext cx="8915400" cy="2036762"/>
        </p:xfrm>
        <a:graphic>
          <a:graphicData uri="http://schemas.openxmlformats.org/presentationml/2006/ole">
            <p:oleObj spid="_x0000_s206850" name="KGPlot" r:id="rId5" imgW="6781680" imgH="1549440" progId="KGraph_Plot">
              <p:embed/>
            </p:oleObj>
          </a:graphicData>
        </a:graphic>
      </p:graphicFrame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28600" y="838200"/>
            <a:ext cx="6172200" cy="3317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b="1" i="1" dirty="0">
                <a:latin typeface="+mn-lt"/>
                <a:cs typeface="Arial" pitchFamily="34" charset="0"/>
                <a:sym typeface="Symbol" pitchFamily="18" charset="2"/>
              </a:rPr>
              <a:t>How high in frequency can we push electronics ?</a:t>
            </a:r>
            <a:endParaRPr lang="en-US" sz="2400" b="1" i="1" dirty="0">
              <a:cs typeface="Arial" pitchFamily="34" charset="0"/>
              <a:sym typeface="Symbol" pitchFamily="18" charset="2"/>
            </a:endParaRPr>
          </a:p>
        </p:txBody>
      </p:sp>
      <p:cxnSp>
        <p:nvCxnSpPr>
          <p:cNvPr id="1031" name="Straight Arrow Connector 14"/>
          <p:cNvCxnSpPr>
            <a:cxnSpLocks noChangeShapeType="1"/>
          </p:cNvCxnSpPr>
          <p:nvPr/>
        </p:nvCxnSpPr>
        <p:spPr bwMode="auto">
          <a:xfrm>
            <a:off x="512660" y="1522413"/>
            <a:ext cx="1447800" cy="1587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032" name="Straight Connector 17"/>
          <p:cNvCxnSpPr>
            <a:cxnSpLocks noChangeShapeType="1"/>
          </p:cNvCxnSpPr>
          <p:nvPr/>
        </p:nvCxnSpPr>
        <p:spPr bwMode="auto">
          <a:xfrm rot="5400000">
            <a:off x="1770264" y="1600200"/>
            <a:ext cx="4572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34" name="Straight Connector 20"/>
          <p:cNvCxnSpPr>
            <a:cxnSpLocks noChangeShapeType="1"/>
          </p:cNvCxnSpPr>
          <p:nvPr/>
        </p:nvCxnSpPr>
        <p:spPr bwMode="auto">
          <a:xfrm rot="5400000">
            <a:off x="3886200" y="1600200"/>
            <a:ext cx="4572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36" name="Straight Connector 24"/>
          <p:cNvCxnSpPr>
            <a:cxnSpLocks noChangeShapeType="1"/>
          </p:cNvCxnSpPr>
          <p:nvPr/>
        </p:nvCxnSpPr>
        <p:spPr bwMode="auto">
          <a:xfrm rot="5400000">
            <a:off x="4876800" y="1600200"/>
            <a:ext cx="4572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52400" y="3657600"/>
            <a:ext cx="4573220" cy="3323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b="1" i="1" dirty="0">
                <a:latin typeface="+mn-lt"/>
                <a:cs typeface="Arial" pitchFamily="34" charset="0"/>
                <a:sym typeface="Symbol" pitchFamily="18" charset="2"/>
              </a:rPr>
              <a:t>...and </a:t>
            </a:r>
            <a:r>
              <a:rPr lang="en-US" sz="2400" b="1" i="1">
                <a:latin typeface="+mn-lt"/>
                <a:cs typeface="Arial" pitchFamily="34" charset="0"/>
                <a:sym typeface="Symbol" pitchFamily="18" charset="2"/>
              </a:rPr>
              <a:t>what </a:t>
            </a:r>
            <a:r>
              <a:rPr lang="en-US" sz="2400" b="1" i="1" smtClean="0">
                <a:latin typeface="+mn-lt"/>
                <a:cs typeface="Arial" pitchFamily="34" charset="0"/>
                <a:sym typeface="Symbol" pitchFamily="18" charset="2"/>
              </a:rPr>
              <a:t>we would </a:t>
            </a:r>
            <a:r>
              <a:rPr lang="en-US" sz="2400" b="1" i="1" dirty="0">
                <a:latin typeface="+mn-lt"/>
                <a:cs typeface="Arial" pitchFamily="34" charset="0"/>
                <a:sym typeface="Symbol" pitchFamily="18" charset="2"/>
              </a:rPr>
              <a:t>be do with it ?</a:t>
            </a:r>
            <a:endParaRPr lang="en-US" sz="2400" b="1" i="1" dirty="0">
              <a:cs typeface="Arial" pitchFamily="34" charset="0"/>
              <a:sym typeface="Symbol" pitchFamily="18" charset="2"/>
            </a:endParaRPr>
          </a:p>
        </p:txBody>
      </p:sp>
      <p:sp>
        <p:nvSpPr>
          <p:cNvPr id="1043" name="Text Box 14"/>
          <p:cNvSpPr txBox="1">
            <a:spLocks noChangeArrowheads="1"/>
          </p:cNvSpPr>
          <p:nvPr/>
        </p:nvSpPr>
        <p:spPr bwMode="auto">
          <a:xfrm>
            <a:off x="76200" y="4273910"/>
            <a:ext cx="2811463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1" i="1" smtClean="0">
                <a:solidFill>
                  <a:srgbClr val="000000"/>
                </a:solidFill>
                <a:latin typeface="Arial" charset="0"/>
              </a:rPr>
              <a:t>100+ Gb/s wireless networks   </a:t>
            </a:r>
            <a:endParaRPr lang="en-US" sz="1600" b="1" i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40" name="Picture 34" descr="Fibreoptic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7348376" y="5218411"/>
            <a:ext cx="1244931" cy="188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38" descr="sing_40mV_40G"/>
          <p:cNvPicPr>
            <a:picLocks noChangeAspect="1" noChangeArrowheads="1"/>
          </p:cNvPicPr>
          <p:nvPr/>
        </p:nvPicPr>
        <p:blipFill>
          <a:blip r:embed="rId7" cstate="print"/>
          <a:srcRect l="4256" t="22655" r="17021" b="17876"/>
          <a:stretch>
            <a:fillRect/>
          </a:stretch>
        </p:blipFill>
        <p:spPr bwMode="auto">
          <a:xfrm>
            <a:off x="7337160" y="4953443"/>
            <a:ext cx="1654440" cy="91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2" name="Text Box 14"/>
          <p:cNvSpPr txBox="1">
            <a:spLocks noChangeArrowheads="1"/>
          </p:cNvSpPr>
          <p:nvPr/>
        </p:nvSpPr>
        <p:spPr bwMode="auto">
          <a:xfrm>
            <a:off x="7145135" y="4273910"/>
            <a:ext cx="1838527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1" i="1" smtClean="0">
                <a:solidFill>
                  <a:srgbClr val="000000"/>
                </a:solidFill>
                <a:latin typeface="Arial" charset="0"/>
              </a:rPr>
              <a:t>near-Terabit</a:t>
            </a:r>
            <a:r>
              <a:rPr lang="en-US" sz="1600" b="1" i="1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600" b="1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600" b="1" i="1" dirty="0">
                <a:solidFill>
                  <a:srgbClr val="000000"/>
                </a:solidFill>
                <a:latin typeface="Arial" charset="0"/>
              </a:rPr>
              <a:t>optical fiber links</a:t>
            </a:r>
          </a:p>
        </p:txBody>
      </p:sp>
      <p:pic>
        <p:nvPicPr>
          <p:cNvPr id="25" name="Picture 24" descr="Picture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19850" y="4869671"/>
            <a:ext cx="1639238" cy="1025957"/>
          </a:xfrm>
          <a:prstGeom prst="rect">
            <a:avLst/>
          </a:prstGeom>
        </p:spPr>
      </p:pic>
      <p:pic>
        <p:nvPicPr>
          <p:cNvPr id="26" name="Picture 25" descr="Picture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35065" y="6002135"/>
            <a:ext cx="2935891" cy="746507"/>
          </a:xfrm>
          <a:prstGeom prst="rect">
            <a:avLst/>
          </a:prstGeom>
        </p:spPr>
      </p:pic>
      <p:pic>
        <p:nvPicPr>
          <p:cNvPr id="29" name="Picture 28" descr="2011_3_7_march_longhaul_product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48914" y="4542745"/>
            <a:ext cx="711546" cy="1508750"/>
          </a:xfrm>
          <a:prstGeom prst="rect">
            <a:avLst/>
          </a:prstGeom>
        </p:spPr>
      </p:pic>
      <p:pic>
        <p:nvPicPr>
          <p:cNvPr id="22" name="Picture 21" descr="2011_3_7_march_longhaul_product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7020" y="5234035"/>
            <a:ext cx="711546" cy="1508750"/>
          </a:xfrm>
          <a:prstGeom prst="rect">
            <a:avLst/>
          </a:prstGeom>
        </p:spPr>
      </p:pic>
      <p:pic>
        <p:nvPicPr>
          <p:cNvPr id="23" name="Picture 22" descr="2011_3_7_march_longhaul_product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82915" y="5195630"/>
            <a:ext cx="711546" cy="1508750"/>
          </a:xfrm>
          <a:prstGeom prst="rect">
            <a:avLst/>
          </a:prstGeom>
        </p:spPr>
      </p:pic>
      <p:pic>
        <p:nvPicPr>
          <p:cNvPr id="24" name="Picture 19" descr="sony_cmdj5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93600" y="5733300"/>
            <a:ext cx="274100" cy="760170"/>
          </a:xfrm>
          <a:prstGeom prst="rect">
            <a:avLst/>
          </a:prstGeom>
          <a:noFill/>
        </p:spPr>
      </p:pic>
      <p:cxnSp>
        <p:nvCxnSpPr>
          <p:cNvPr id="31" name="Straight Arrow Connector 30"/>
          <p:cNvCxnSpPr/>
          <p:nvPr/>
        </p:nvCxnSpPr>
        <p:spPr bwMode="auto">
          <a:xfrm flipH="1">
            <a:off x="808310" y="4926795"/>
            <a:ext cx="345645" cy="192025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H="1">
            <a:off x="846715" y="5003605"/>
            <a:ext cx="345645" cy="192025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grpSp>
        <p:nvGrpSpPr>
          <p:cNvPr id="37" name="Group 36"/>
          <p:cNvGrpSpPr/>
          <p:nvPr/>
        </p:nvGrpSpPr>
        <p:grpSpPr>
          <a:xfrm flipH="1">
            <a:off x="1960460" y="4849985"/>
            <a:ext cx="384050" cy="268835"/>
            <a:chOff x="1998865" y="4734770"/>
            <a:chExt cx="384050" cy="268835"/>
          </a:xfrm>
        </p:grpSpPr>
        <p:cxnSp>
          <p:nvCxnSpPr>
            <p:cNvPr id="33" name="Straight Arrow Connector 32"/>
            <p:cNvCxnSpPr/>
            <p:nvPr/>
          </p:nvCxnSpPr>
          <p:spPr bwMode="auto">
            <a:xfrm flipH="1">
              <a:off x="1998865" y="4734770"/>
              <a:ext cx="345645" cy="192025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H="1">
              <a:off x="2037270" y="4811580"/>
              <a:ext cx="345645" cy="192025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cxnSp>
        <p:nvCxnSpPr>
          <p:cNvPr id="38" name="Straight Arrow Connector 37"/>
          <p:cNvCxnSpPr/>
          <p:nvPr/>
        </p:nvCxnSpPr>
        <p:spPr bwMode="auto">
          <a:xfrm flipH="1" flipV="1">
            <a:off x="1768435" y="5080415"/>
            <a:ext cx="268835" cy="576074"/>
          </a:xfrm>
          <a:prstGeom prst="straightConnector1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flipH="1" flipV="1">
            <a:off x="1845245" y="5080415"/>
            <a:ext cx="268835" cy="576074"/>
          </a:xfrm>
          <a:prstGeom prst="straightConnector1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44" name="Group 43"/>
          <p:cNvGrpSpPr/>
          <p:nvPr/>
        </p:nvGrpSpPr>
        <p:grpSpPr>
          <a:xfrm flipH="1">
            <a:off x="1077145" y="5157225"/>
            <a:ext cx="345645" cy="576074"/>
            <a:chOff x="1153955" y="5232815"/>
            <a:chExt cx="345645" cy="576074"/>
          </a:xfrm>
        </p:grpSpPr>
        <p:cxnSp>
          <p:nvCxnSpPr>
            <p:cNvPr id="42" name="Straight Arrow Connector 41"/>
            <p:cNvCxnSpPr/>
            <p:nvPr/>
          </p:nvCxnSpPr>
          <p:spPr bwMode="auto">
            <a:xfrm flipH="1" flipV="1">
              <a:off x="1153955" y="5232815"/>
              <a:ext cx="268835" cy="576074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43" name="Straight Arrow Connector 42"/>
            <p:cNvCxnSpPr/>
            <p:nvPr/>
          </p:nvCxnSpPr>
          <p:spPr bwMode="auto">
            <a:xfrm flipH="1" flipV="1">
              <a:off x="1230765" y="5232815"/>
              <a:ext cx="268835" cy="576074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pic>
        <p:nvPicPr>
          <p:cNvPr id="45" name="Picture 19" descr="sony_cmdj5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23525" y="5771705"/>
            <a:ext cx="274100" cy="760170"/>
          </a:xfrm>
          <a:prstGeom prst="rect">
            <a:avLst/>
          </a:prstGeom>
          <a:noFill/>
        </p:spPr>
      </p:pic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61930" y="1241186"/>
            <a:ext cx="1228960" cy="14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050" b="1" smtClean="0">
                <a:solidFill>
                  <a:srgbClr val="000000"/>
                </a:solidFill>
                <a:latin typeface="Arial" charset="0"/>
              </a:rPr>
              <a:t>1982: ~13 GHz </a:t>
            </a:r>
            <a:endParaRPr lang="en-US" sz="105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" name="Text Box 14"/>
          <p:cNvSpPr txBox="1">
            <a:spLocks noChangeArrowheads="1"/>
          </p:cNvSpPr>
          <p:nvPr/>
        </p:nvSpPr>
        <p:spPr bwMode="auto">
          <a:xfrm>
            <a:off x="2958990" y="1241186"/>
            <a:ext cx="1228960" cy="14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050" b="1" smtClean="0">
                <a:solidFill>
                  <a:srgbClr val="000000"/>
                </a:solidFill>
                <a:latin typeface="Arial" charset="0"/>
              </a:rPr>
              <a:t>2012: 820 GHz </a:t>
            </a:r>
            <a:endParaRPr lang="en-US" sz="105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" name="Text Box 14"/>
          <p:cNvSpPr txBox="1">
            <a:spLocks noChangeArrowheads="1"/>
          </p:cNvSpPr>
          <p:nvPr/>
        </p:nvSpPr>
        <p:spPr bwMode="auto">
          <a:xfrm>
            <a:off x="5148075" y="1241186"/>
            <a:ext cx="1228960" cy="14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050" b="1" smtClean="0">
                <a:solidFill>
                  <a:srgbClr val="000000"/>
                </a:solidFill>
                <a:latin typeface="Arial" charset="0"/>
              </a:rPr>
              <a:t>~2030: 3THz </a:t>
            </a:r>
            <a:endParaRPr lang="en-US" sz="105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7" grpId="0"/>
      <p:bldP spid="27" grpId="0" animBg="1"/>
      <p:bldP spid="1043" grpId="0"/>
      <p:bldP spid="10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3"/>
          <p:cNvSpPr>
            <a:spLocks noChangeArrowheads="1"/>
          </p:cNvSpPr>
          <p:nvPr/>
        </p:nvSpPr>
        <p:spPr bwMode="auto">
          <a:xfrm>
            <a:off x="415925" y="152400"/>
            <a:ext cx="8243888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Scaling Laws, Scaling Roadmap</a:t>
            </a:r>
          </a:p>
        </p:txBody>
      </p:sp>
      <p:graphicFrame>
        <p:nvGraphicFramePr>
          <p:cNvPr id="18" name="Group 3"/>
          <p:cNvGraphicFramePr>
            <a:graphicFrameLocks noGrp="1"/>
          </p:cNvGraphicFramePr>
          <p:nvPr/>
        </p:nvGraphicFramePr>
        <p:xfrm>
          <a:off x="228600" y="1243013"/>
          <a:ext cx="5212080" cy="2110542"/>
        </p:xfrm>
        <a:graphic>
          <a:graphicData uri="http://schemas.openxmlformats.org/drawingml/2006/table">
            <a:tbl>
              <a:tblPr/>
              <a:tblGrid>
                <a:gridCol w="3657600"/>
                <a:gridCol w="1554480"/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HBT parameter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change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emitter &amp; collector  junction widths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current density (mA/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 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 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current density (mA/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m) 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constant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collector depletion thickness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base thickness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1.4:1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emitter &amp; base contact resistivities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30" name="Text Box 4"/>
          <p:cNvSpPr txBox="1">
            <a:spLocks noChangeArrowheads="1"/>
          </p:cNvSpPr>
          <p:nvPr/>
        </p:nvSpPr>
        <p:spPr bwMode="auto">
          <a:xfrm>
            <a:off x="304800" y="862013"/>
            <a:ext cx="5181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  <a:t>scaling laws: to double  bandwidth</a:t>
            </a:r>
          </a:p>
        </p:txBody>
      </p:sp>
      <p:sp>
        <p:nvSpPr>
          <p:cNvPr id="4131" name="Rectangle 2"/>
          <p:cNvSpPr>
            <a:spLocks noChangeArrowheads="1"/>
          </p:cNvSpPr>
          <p:nvPr/>
        </p:nvSpPr>
        <p:spPr bwMode="auto">
          <a:xfrm>
            <a:off x="5943600" y="152400"/>
            <a:ext cx="3200400" cy="274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7239000" y="152400"/>
          <a:ext cx="311150" cy="349250"/>
        </p:xfrm>
        <a:graphic>
          <a:graphicData uri="http://schemas.openxmlformats.org/presentationml/2006/ole">
            <p:oleObj spid="_x0000_s4098" name="Equation" r:id="rId4" imgW="203040" imgH="228600" progId="Equation.3">
              <p:embed/>
            </p:oleObj>
          </a:graphicData>
        </a:graphic>
      </p:graphicFrame>
      <p:graphicFrame>
        <p:nvGraphicFramePr>
          <p:cNvPr id="4099" name="Object 5"/>
          <p:cNvGraphicFramePr>
            <a:graphicFrameLocks noChangeAspect="1"/>
          </p:cNvGraphicFramePr>
          <p:nvPr/>
        </p:nvGraphicFramePr>
        <p:xfrm>
          <a:off x="7542213" y="577850"/>
          <a:ext cx="368300" cy="349250"/>
        </p:xfrm>
        <a:graphic>
          <a:graphicData uri="http://schemas.openxmlformats.org/presentationml/2006/ole">
            <p:oleObj spid="_x0000_s4099" name="Equation" r:id="rId5" imgW="241200" imgH="228600" progId="Equation.3">
              <p:embed/>
            </p:oleObj>
          </a:graphicData>
        </a:graphic>
      </p:graphicFrame>
      <p:graphicFrame>
        <p:nvGraphicFramePr>
          <p:cNvPr id="4100" name="Object 6"/>
          <p:cNvGraphicFramePr>
            <a:graphicFrameLocks noChangeAspect="1"/>
          </p:cNvGraphicFramePr>
          <p:nvPr/>
        </p:nvGraphicFramePr>
        <p:xfrm>
          <a:off x="8382000" y="654050"/>
          <a:ext cx="252413" cy="349250"/>
        </p:xfrm>
        <a:graphic>
          <a:graphicData uri="http://schemas.openxmlformats.org/presentationml/2006/ole">
            <p:oleObj spid="_x0000_s4100" name="Equation" r:id="rId6" imgW="164880" imgH="228600" progId="Equation.3">
              <p:embed/>
            </p:oleObj>
          </a:graphicData>
        </a:graphic>
      </p:graphicFrame>
      <p:graphicFrame>
        <p:nvGraphicFramePr>
          <p:cNvPr id="4101" name="Object 7"/>
          <p:cNvGraphicFramePr>
            <a:graphicFrameLocks noChangeAspect="1"/>
          </p:cNvGraphicFramePr>
          <p:nvPr/>
        </p:nvGraphicFramePr>
        <p:xfrm>
          <a:off x="6557963" y="577850"/>
          <a:ext cx="252412" cy="349250"/>
        </p:xfrm>
        <a:graphic>
          <a:graphicData uri="http://schemas.openxmlformats.org/presentationml/2006/ole">
            <p:oleObj spid="_x0000_s4101" name="Equation" r:id="rId7" imgW="164880" imgH="228600" progId="Equation.3">
              <p:embed/>
            </p:oleObj>
          </a:graphicData>
        </a:graphic>
      </p:graphicFrame>
      <p:graphicFrame>
        <p:nvGraphicFramePr>
          <p:cNvPr id="4102" name="Object 10"/>
          <p:cNvGraphicFramePr>
            <a:graphicFrameLocks noChangeAspect="1"/>
          </p:cNvGraphicFramePr>
          <p:nvPr/>
        </p:nvGraphicFramePr>
        <p:xfrm>
          <a:off x="6705600" y="2482850"/>
          <a:ext cx="1787525" cy="325438"/>
        </p:xfrm>
        <a:graphic>
          <a:graphicData uri="http://schemas.openxmlformats.org/presentationml/2006/ole">
            <p:oleObj spid="_x0000_s4102" name="Equation" r:id="rId8" imgW="1180800" imgH="215640" progId="Equation.3">
              <p:embed/>
            </p:oleObj>
          </a:graphicData>
        </a:graphic>
      </p:graphicFrame>
      <p:pic>
        <p:nvPicPr>
          <p:cNvPr id="4132" name="Picture 18"/>
          <p:cNvPicPr>
            <a:picLocks noChangeAspect="1" noChangeArrowheads="1"/>
          </p:cNvPicPr>
          <p:nvPr/>
        </p:nvPicPr>
        <p:blipFill>
          <a:blip r:embed="rId9" cstate="print"/>
          <a:srcRect l="19397" r="18883" b="44878"/>
          <a:stretch>
            <a:fillRect/>
          </a:stretch>
        </p:blipFill>
        <p:spPr bwMode="auto">
          <a:xfrm>
            <a:off x="6248400" y="457200"/>
            <a:ext cx="2667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3" descr="Picture1.jpg"/>
          <p:cNvPicPr>
            <a:picLocks noChangeAspect="1"/>
          </p:cNvPicPr>
          <p:nvPr/>
        </p:nvPicPr>
        <p:blipFill>
          <a:blip r:embed="rId10" cstate="print"/>
          <a:srcRect l="6123" b="6667"/>
          <a:stretch>
            <a:fillRect/>
          </a:stretch>
        </p:blipFill>
        <p:spPr bwMode="auto">
          <a:xfrm>
            <a:off x="381000" y="3429000"/>
            <a:ext cx="440531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5713413" y="3429000"/>
            <a:ext cx="3354387" cy="3352800"/>
            <a:chOff x="5713183" y="3429000"/>
            <a:chExt cx="3354617" cy="3352800"/>
          </a:xfrm>
        </p:grpSpPr>
        <p:pic>
          <p:nvPicPr>
            <p:cNvPr id="4135" name="Picture 3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713183" y="3429000"/>
              <a:ext cx="3354617" cy="335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36" name="Text Box 4"/>
            <p:cNvSpPr txBox="1">
              <a:spLocks noChangeArrowheads="1"/>
            </p:cNvSpPr>
            <p:nvPr/>
          </p:nvSpPr>
          <p:spPr bwMode="auto">
            <a:xfrm>
              <a:off x="5791200" y="3498402"/>
              <a:ext cx="2743200" cy="387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04863">
                <a:buClr>
                  <a:srgbClr val="FF0000"/>
                </a:buClr>
                <a:tabLst>
                  <a:tab pos="173038" algn="l"/>
                  <a:tab pos="630238" algn="l"/>
                  <a:tab pos="1719263" algn="l"/>
                </a:tabLst>
              </a:pPr>
              <a:r>
                <a:rPr lang="en-US" sz="2800" b="1" i="1">
                  <a:latin typeface="Calibri" pitchFamily="34" charset="0"/>
                  <a:cs typeface="Calibri" pitchFamily="34" charset="0"/>
                  <a:sym typeface="Symbol" pitchFamily="18" charset="2"/>
                </a:rPr>
                <a:t> 150 nm  device</a:t>
              </a:r>
            </a:p>
          </p:txBody>
        </p:sp>
        <p:sp>
          <p:nvSpPr>
            <p:cNvPr id="4137" name="Text Box 4"/>
            <p:cNvSpPr txBox="1">
              <a:spLocks noChangeArrowheads="1"/>
            </p:cNvSpPr>
            <p:nvPr/>
          </p:nvSpPr>
          <p:spPr bwMode="auto">
            <a:xfrm>
              <a:off x="5784515" y="3467405"/>
              <a:ext cx="2743200" cy="387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04863">
                <a:buClr>
                  <a:srgbClr val="FF0000"/>
                </a:buClr>
                <a:tabLst>
                  <a:tab pos="173038" algn="l"/>
                  <a:tab pos="630238" algn="l"/>
                  <a:tab pos="1719263" algn="l"/>
                </a:tabLst>
              </a:pPr>
              <a:r>
                <a:rPr lang="en-US" sz="2800" b="1" i="1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  <a:sym typeface="Symbol" pitchFamily="18" charset="2"/>
                </a:rPr>
                <a:t> 150 nm  device</a:t>
              </a:r>
            </a:p>
          </p:txBody>
        </p:sp>
      </p:grpSp>
      <p:sp>
        <p:nvSpPr>
          <p:cNvPr id="17" name="Oval 16"/>
          <p:cNvSpPr/>
          <p:nvPr/>
        </p:nvSpPr>
        <p:spPr bwMode="auto">
          <a:xfrm>
            <a:off x="2459726" y="5694895"/>
            <a:ext cx="1152149" cy="11247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610600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HBT Fabrication Process Must Change... Greatly  </a:t>
            </a: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533400" y="2895600"/>
            <a:ext cx="83820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32 nm width base &amp; emitter contacts...self-aligned</a:t>
            </a:r>
          </a:p>
        </p:txBody>
      </p:sp>
      <p:pic>
        <p:nvPicPr>
          <p:cNvPr id="38916" name="Picture 3" descr="HBT_color_section.jpg"/>
          <p:cNvPicPr>
            <a:picLocks noChangeAspect="1"/>
          </p:cNvPicPr>
          <p:nvPr/>
        </p:nvPicPr>
        <p:blipFill>
          <a:blip r:embed="rId3" cstate="print"/>
          <a:srcRect l="26129" r="25992" b="50237"/>
          <a:stretch>
            <a:fillRect/>
          </a:stretch>
        </p:blipFill>
        <p:spPr bwMode="auto">
          <a:xfrm>
            <a:off x="609600" y="838200"/>
            <a:ext cx="3302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533400" y="3352800"/>
            <a:ext cx="80010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32 nm width emitter semiconductor junctions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533400" y="3824288"/>
            <a:ext cx="79248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Contacts:</a:t>
            </a:r>
            <a:b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1 </a:t>
            </a:r>
            <a:r>
              <a:rPr lang="en-US" sz="2800" b="1" i="1">
                <a:solidFill>
                  <a:srgbClr val="000000"/>
                </a:solidFill>
                <a:latin typeface="Symbol" pitchFamily="18" charset="2"/>
                <a:cs typeface="Calibri" pitchFamily="34" charset="0"/>
              </a:rPr>
              <a:t>W</a:t>
            </a: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en-US" sz="2800" b="1" i="1">
                <a:solidFill>
                  <a:srgbClr val="000000"/>
                </a:solidFill>
                <a:latin typeface="Symbol" pitchFamily="18" charset="2"/>
                <a:cs typeface="Calibri" pitchFamily="34" charset="0"/>
              </a:rPr>
              <a:t>m</a:t>
            </a: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2800" b="1" i="1" baseline="30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 </a:t>
            </a: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resistivities</a:t>
            </a:r>
            <a:b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70 mA/</a:t>
            </a:r>
            <a:r>
              <a:rPr lang="en-US" sz="2800" b="1" i="1">
                <a:solidFill>
                  <a:srgbClr val="000000"/>
                </a:solidFill>
                <a:latin typeface="Symbol" pitchFamily="18" charset="2"/>
                <a:cs typeface="Calibri" pitchFamily="34" charset="0"/>
              </a:rPr>
              <a:t>m</a:t>
            </a: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2800" b="1" i="1" baseline="30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 </a:t>
            </a: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current density</a:t>
            </a:r>
            <a:b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~1 nm penetration depths</a:t>
            </a:r>
            <a:b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→ refractory contacts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81000" y="6400800"/>
            <a:ext cx="83820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nm III-V FET, Si FET processes have similar requirements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  <p:bldP spid="19" grpId="0"/>
      <p:bldP spid="20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5988" cy="398463"/>
          </a:xfrm>
        </p:spPr>
        <p:txBody>
          <a:bodyPr/>
          <a:lstStyle/>
          <a:p>
            <a:pPr eaLnBrk="1" hangingPunct="1"/>
            <a:r>
              <a:rPr lang="en-US" sz="2900" smtClean="0"/>
              <a:t>Needed: Greatly Improved Ohmic Contacts </a:t>
            </a:r>
          </a:p>
        </p:txBody>
      </p:sp>
      <p:sp>
        <p:nvSpPr>
          <p:cNvPr id="39939" name="Text Box 7"/>
          <p:cNvSpPr txBox="1">
            <a:spLocks noChangeArrowheads="1"/>
          </p:cNvSpPr>
          <p:nvPr/>
        </p:nvSpPr>
        <p:spPr bwMode="auto">
          <a:xfrm>
            <a:off x="615950" y="1020763"/>
            <a:ext cx="2057400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2400" b="1" i="1">
                <a:latin typeface="Calibri" pitchFamily="34" charset="0"/>
                <a:cs typeface="Calibri" pitchFamily="34" charset="0"/>
              </a:rPr>
              <a:t>textbook </a:t>
            </a:r>
          </a:p>
        </p:txBody>
      </p:sp>
      <p:sp>
        <p:nvSpPr>
          <p:cNvPr id="39940" name="Text Box 8"/>
          <p:cNvSpPr txBox="1">
            <a:spLocks noChangeArrowheads="1"/>
          </p:cNvSpPr>
          <p:nvPr/>
        </p:nvSpPr>
        <p:spPr bwMode="auto">
          <a:xfrm>
            <a:off x="3435350" y="1012825"/>
            <a:ext cx="281940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2400" b="1" i="1">
                <a:latin typeface="Calibri" pitchFamily="34" charset="0"/>
                <a:cs typeface="Calibri" pitchFamily="34" charset="0"/>
              </a:rPr>
              <a:t>with surface oxide</a:t>
            </a:r>
          </a:p>
        </p:txBody>
      </p:sp>
      <p:pic>
        <p:nvPicPr>
          <p:cNvPr id="39941" name="Picture 10"/>
          <p:cNvPicPr>
            <a:picLocks noChangeAspect="1" noChangeArrowheads="1"/>
          </p:cNvPicPr>
          <p:nvPr/>
        </p:nvPicPr>
        <p:blipFill>
          <a:blip r:embed="rId4" cstate="print"/>
          <a:srcRect l="1428" t="20000" r="4286" b="24762"/>
          <a:stretch>
            <a:fillRect/>
          </a:stretch>
        </p:blipFill>
        <p:spPr bwMode="auto">
          <a:xfrm>
            <a:off x="577850" y="1368425"/>
            <a:ext cx="7924800" cy="348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 Box 12"/>
          <p:cNvSpPr txBox="1">
            <a:spLocks noChangeArrowheads="1"/>
          </p:cNvSpPr>
          <p:nvPr/>
        </p:nvSpPr>
        <p:spPr bwMode="auto">
          <a:xfrm>
            <a:off x="152400" y="5080000"/>
            <a:ext cx="8763000" cy="849313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2400" b="1" i="1">
                <a:latin typeface="Calibri" pitchFamily="34" charset="0"/>
                <a:cs typeface="Calibri" pitchFamily="34" charset="0"/>
              </a:rPr>
              <a:t>Interface barrier → resistance</a:t>
            </a:r>
          </a:p>
          <a:p>
            <a:r>
              <a:rPr lang="en-US" sz="2400" b="1" i="1">
                <a:latin typeface="Calibri" pitchFamily="34" charset="0"/>
                <a:cs typeface="Calibri" pitchFamily="34" charset="0"/>
              </a:rPr>
              <a:t>Further intermixing during high-current operation → degradation                </a:t>
            </a:r>
          </a:p>
        </p:txBody>
      </p:sp>
      <p:sp>
        <p:nvSpPr>
          <p:cNvPr id="39943" name="Text Box 8"/>
          <p:cNvSpPr txBox="1">
            <a:spLocks noChangeArrowheads="1"/>
          </p:cNvSpPr>
          <p:nvPr/>
        </p:nvSpPr>
        <p:spPr bwMode="auto">
          <a:xfrm>
            <a:off x="6026150" y="1012825"/>
            <a:ext cx="311785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2400" b="1" i="1">
                <a:latin typeface="Calibri" pitchFamily="34" charset="0"/>
                <a:cs typeface="Calibri" pitchFamily="34" charset="0"/>
              </a:rPr>
              <a:t>with metal penetration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b="1"/>
          </a:p>
        </p:txBody>
      </p:sp>
      <p:pic>
        <p:nvPicPr>
          <p:cNvPr id="9" name="Picture 8" descr="a1p2_b-0p3_OA4_5_exbase.jpg"/>
          <p:cNvPicPr>
            <a:picLocks noChangeAspect="1"/>
          </p:cNvPicPr>
          <p:nvPr/>
        </p:nvPicPr>
        <p:blipFill>
          <a:blip r:embed="rId4" cstate="print"/>
          <a:srcRect r="2533"/>
          <a:stretch>
            <a:fillRect/>
          </a:stretch>
        </p:blipFill>
        <p:spPr bwMode="auto">
          <a:xfrm>
            <a:off x="0" y="0"/>
            <a:ext cx="6684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88913"/>
            <a:ext cx="8535988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Needed: Greatly Improved Ohmic Contacts 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 rot="-2195480">
            <a:off x="3227388" y="4568825"/>
            <a:ext cx="30273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base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47663" y="165100"/>
            <a:ext cx="8535987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defTabSz="927100" eaLnBrk="1" hangingPunct="1">
              <a:lnSpc>
                <a:spcPct val="87000"/>
              </a:lnSpc>
              <a:spcBef>
                <a:spcPct val="0"/>
              </a:spcBef>
              <a:buClrTx/>
              <a:defRPr/>
            </a:pPr>
            <a:r>
              <a:rPr lang="en-US" sz="2900" kern="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Needed: Greatly Improved Ohmic Contacts 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 rot="-2195480">
            <a:off x="4340225" y="904875"/>
            <a:ext cx="19526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emitter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 rot="-2195480">
            <a:off x="730250" y="3975100"/>
            <a:ext cx="3025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Ti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 rot="-2195480">
            <a:off x="346075" y="3206750"/>
            <a:ext cx="30273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Pd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 rot="-2195480">
            <a:off x="-66675" y="1620838"/>
            <a:ext cx="30273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Au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 rot="-2195480">
            <a:off x="681038" y="3975100"/>
            <a:ext cx="30273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Ti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 rot="-2195480">
            <a:off x="296863" y="3206750"/>
            <a:ext cx="30273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Pd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 rot="-2195480">
            <a:off x="-114300" y="1620838"/>
            <a:ext cx="3025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Au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 rot="-2195480">
            <a:off x="3187700" y="4551363"/>
            <a:ext cx="3027363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base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 rot="-2195480">
            <a:off x="4303713" y="895350"/>
            <a:ext cx="19192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emitter</a:t>
            </a: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6723063" y="2162175"/>
            <a:ext cx="2495550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~5 nm  </a:t>
            </a:r>
            <a:br>
              <a:rPr lang="en-US" sz="36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36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Pt contact</a:t>
            </a:r>
            <a:br>
              <a:rPr lang="en-US" sz="36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36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penetration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en-US" sz="2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(into 25 nm  base)</a:t>
            </a:r>
            <a:endParaRPr lang="en-US" sz="3600" b="1" i="1">
              <a:solidFill>
                <a:srgbClr val="FFFF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 flipV="1">
            <a:off x="3227388" y="4005263"/>
            <a:ext cx="3225800" cy="2457450"/>
          </a:xfrm>
          <a:prstGeom prst="line">
            <a:avLst/>
          </a:prstGeom>
          <a:noFill/>
          <a:ln w="19050" algn="ctr">
            <a:solidFill>
              <a:srgbClr val="FFFF00"/>
            </a:solidFill>
            <a:prstDash val="lgDash"/>
            <a:round/>
            <a:headEnd/>
            <a:tailEnd/>
          </a:ln>
        </p:spPr>
      </p:cxnSp>
      <p:cxnSp>
        <p:nvCxnSpPr>
          <p:cNvPr id="32" name="Straight Connector 31"/>
          <p:cNvCxnSpPr>
            <a:cxnSpLocks noChangeShapeType="1"/>
          </p:cNvCxnSpPr>
          <p:nvPr/>
        </p:nvCxnSpPr>
        <p:spPr bwMode="auto">
          <a:xfrm flipH="1">
            <a:off x="3035300" y="3467100"/>
            <a:ext cx="3341688" cy="1076325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oval" w="lg" len="lg"/>
          </a:ln>
        </p:spPr>
      </p:cxnSp>
      <p:sp>
        <p:nvSpPr>
          <p:cNvPr id="40979" name="Text Box 4"/>
          <p:cNvSpPr txBox="1">
            <a:spLocks noChangeArrowheads="1"/>
          </p:cNvSpPr>
          <p:nvPr/>
        </p:nvSpPr>
        <p:spPr bwMode="auto">
          <a:xfrm>
            <a:off x="6723063" y="893763"/>
            <a:ext cx="242093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Pt/Ti/Pd/Au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534400" cy="398463"/>
          </a:xfrm>
        </p:spPr>
        <p:txBody>
          <a:bodyPr/>
          <a:lstStyle/>
          <a:p>
            <a:pPr eaLnBrk="1" hangingPunct="1"/>
            <a:r>
              <a:rPr lang="en-US" sz="2900" smtClean="0"/>
              <a:t>Ultra Low-Resistivity Refractory </a:t>
            </a:r>
            <a:r>
              <a:rPr lang="en-US" sz="2900" i="1" smtClean="0"/>
              <a:t>In-Situ</a:t>
            </a:r>
            <a:r>
              <a:rPr lang="en-US" sz="2900" smtClean="0"/>
              <a:t> Contacts</a:t>
            </a: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-104775" y="777875"/>
          <a:ext cx="3071813" cy="3838575"/>
        </p:xfrm>
        <a:graphic>
          <a:graphicData uri="http://schemas.openxmlformats.org/presentationml/2006/ole">
            <p:oleObj spid="_x0000_s5122" name="KGPlot" r:id="rId5" imgW="4314600" imgH="5940360" progId="KGraph_Plot">
              <p:embed/>
            </p:oleObj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3189288" y="762000"/>
          <a:ext cx="2220912" cy="3844925"/>
        </p:xfrm>
        <a:graphic>
          <a:graphicData uri="http://schemas.openxmlformats.org/presentationml/2006/ole">
            <p:oleObj spid="_x0000_s5123" name="KGPlot" r:id="rId6" imgW="3429000" imgH="5940360" progId="KGraph_Plot">
              <p:embed/>
            </p:oleObj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5638800" y="766763"/>
          <a:ext cx="2220913" cy="3824287"/>
        </p:xfrm>
        <a:graphic>
          <a:graphicData uri="http://schemas.openxmlformats.org/presentationml/2006/ole">
            <p:oleObj spid="_x0000_s5124" name="KGPlot" r:id="rId7" imgW="3429000" imgH="5905440" progId="KGraph_Plot">
              <p:embed/>
            </p:oleObj>
          </a:graphicData>
        </a:graphic>
      </p:graphicFrame>
      <p:sp>
        <p:nvSpPr>
          <p:cNvPr id="5126" name="Text Box 44"/>
          <p:cNvSpPr txBox="1">
            <a:spLocks noChangeArrowheads="1"/>
          </p:cNvSpPr>
          <p:nvPr/>
        </p:nvSpPr>
        <p:spPr bwMode="auto">
          <a:xfrm>
            <a:off x="990600" y="1371600"/>
            <a:ext cx="6858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900" b="1">
                <a:solidFill>
                  <a:srgbClr val="000000"/>
                </a:solidFill>
                <a:latin typeface="Arial" charset="0"/>
              </a:rPr>
              <a:t>Mo</a:t>
            </a:r>
          </a:p>
        </p:txBody>
      </p:sp>
      <p:sp>
        <p:nvSpPr>
          <p:cNvPr id="5127" name="Text Box 44"/>
          <p:cNvSpPr txBox="1">
            <a:spLocks noChangeArrowheads="1"/>
          </p:cNvSpPr>
          <p:nvPr/>
        </p:nvSpPr>
        <p:spPr bwMode="auto">
          <a:xfrm>
            <a:off x="3810000" y="1371600"/>
            <a:ext cx="6858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900" b="1">
                <a:solidFill>
                  <a:srgbClr val="000000"/>
                </a:solidFill>
                <a:latin typeface="Arial" charset="0"/>
              </a:rPr>
              <a:t>Mo</a:t>
            </a:r>
          </a:p>
        </p:txBody>
      </p:sp>
      <p:sp>
        <p:nvSpPr>
          <p:cNvPr id="5128" name="Text Box 43"/>
          <p:cNvSpPr txBox="1">
            <a:spLocks noChangeArrowheads="1"/>
          </p:cNvSpPr>
          <p:nvPr/>
        </p:nvSpPr>
        <p:spPr bwMode="auto">
          <a:xfrm>
            <a:off x="7721600" y="779463"/>
            <a:ext cx="118427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Barasakar et al</a:t>
            </a:r>
            <a:br>
              <a:rPr lang="en-US" sz="12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2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IEEE IPRM 2012</a:t>
            </a:r>
          </a:p>
        </p:txBody>
      </p: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>
            <a:off x="769938" y="3028950"/>
            <a:ext cx="79502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prstDash val="sysDash"/>
            <a:round/>
            <a:headEnd/>
            <a:tailEnd/>
          </a:ln>
        </p:spPr>
      </p:cxnSp>
      <p:sp>
        <p:nvSpPr>
          <p:cNvPr id="14" name="Text Box 44"/>
          <p:cNvSpPr txBox="1">
            <a:spLocks noChangeArrowheads="1"/>
          </p:cNvSpPr>
          <p:nvPr/>
        </p:nvSpPr>
        <p:spPr bwMode="auto">
          <a:xfrm>
            <a:off x="7797800" y="2468563"/>
            <a:ext cx="130810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6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32 nm node requirements</a:t>
            </a:r>
          </a:p>
        </p:txBody>
      </p:sp>
      <p:sp>
        <p:nvSpPr>
          <p:cNvPr id="15" name="Text Box 44"/>
          <p:cNvSpPr txBox="1">
            <a:spLocks noChangeArrowheads="1"/>
          </p:cNvSpPr>
          <p:nvPr/>
        </p:nvSpPr>
        <p:spPr bwMode="auto">
          <a:xfrm>
            <a:off x="155575" y="6092825"/>
            <a:ext cx="8839200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Contact performance sufficient for 32 nm /2.8 THz node.</a:t>
            </a:r>
          </a:p>
        </p:txBody>
      </p:sp>
      <p:sp>
        <p:nvSpPr>
          <p:cNvPr id="16" name="Text Box 44"/>
          <p:cNvSpPr txBox="1">
            <a:spLocks noChangeArrowheads="1"/>
          </p:cNvSpPr>
          <p:nvPr/>
        </p:nvSpPr>
        <p:spPr bwMode="auto">
          <a:xfrm>
            <a:off x="155575" y="5618163"/>
            <a:ext cx="8839200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Low penetration depth, ~ 1 nm</a:t>
            </a:r>
          </a:p>
        </p:txBody>
      </p:sp>
      <p:sp>
        <p:nvSpPr>
          <p:cNvPr id="17" name="Text Box 44"/>
          <p:cNvSpPr txBox="1">
            <a:spLocks noChangeArrowheads="1"/>
          </p:cNvSpPr>
          <p:nvPr/>
        </p:nvSpPr>
        <p:spPr bwMode="auto">
          <a:xfrm>
            <a:off x="155575" y="4619625"/>
            <a:ext cx="8839200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In-situ: avoids surface contaminants</a:t>
            </a:r>
          </a:p>
        </p:txBody>
      </p:sp>
      <p:sp>
        <p:nvSpPr>
          <p:cNvPr id="18" name="Text Box 44"/>
          <p:cNvSpPr txBox="1">
            <a:spLocks noChangeArrowheads="1"/>
          </p:cNvSpPr>
          <p:nvPr/>
        </p:nvSpPr>
        <p:spPr bwMode="auto">
          <a:xfrm>
            <a:off x="155575" y="5103813"/>
            <a:ext cx="8839200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Refractory: robust under high-current operation</a:t>
            </a: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b="1"/>
          </a:p>
        </p:txBody>
      </p:sp>
      <p:pic>
        <p:nvPicPr>
          <p:cNvPr id="24" name="Picture 23" descr="a1p2_b-0p3_OA4_13_Mo.jpg"/>
          <p:cNvPicPr>
            <a:picLocks noChangeAspect="1"/>
          </p:cNvPicPr>
          <p:nvPr/>
        </p:nvPicPr>
        <p:blipFill>
          <a:blip r:embed="rId4" cstate="print"/>
          <a:srcRect r="4240"/>
          <a:stretch>
            <a:fillRect/>
          </a:stretch>
        </p:blipFill>
        <p:spPr bwMode="auto">
          <a:xfrm>
            <a:off x="1588" y="0"/>
            <a:ext cx="65674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88913"/>
            <a:ext cx="8535988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Needed: Greatly Improved Ohmic Contacts 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47663" y="165100"/>
            <a:ext cx="8535987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defTabSz="927100" eaLnBrk="1" hangingPunct="1">
              <a:lnSpc>
                <a:spcPct val="87000"/>
              </a:lnSpc>
              <a:spcBef>
                <a:spcPct val="0"/>
              </a:spcBef>
              <a:buClrTx/>
              <a:defRPr/>
            </a:pPr>
            <a:r>
              <a:rPr lang="en-US" sz="2900" kern="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Refractory Emitter Contacts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 rot="-2195480">
            <a:off x="-66675" y="1620838"/>
            <a:ext cx="30273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Mo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 rot="-2195480">
            <a:off x="144463" y="4600575"/>
            <a:ext cx="32305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latin typeface="Calibri" pitchFamily="34" charset="0"/>
                <a:cs typeface="Calibri" pitchFamily="34" charset="0"/>
                <a:sym typeface="Symbol" pitchFamily="18" charset="2"/>
              </a:rPr>
              <a:t>emitter cap</a:t>
            </a: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6723063" y="2162175"/>
            <a:ext cx="249555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negligible</a:t>
            </a:r>
            <a:br>
              <a:rPr lang="en-US" sz="36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36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penetration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 rot="-2195480">
            <a:off x="1873250" y="5219700"/>
            <a:ext cx="32305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latin typeface="Calibri" pitchFamily="34" charset="0"/>
                <a:cs typeface="Calibri" pitchFamily="34" charset="0"/>
                <a:sym typeface="Symbol" pitchFamily="18" charset="2"/>
              </a:rPr>
              <a:t>emitter 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 rot="-2195480">
            <a:off x="-77788" y="1582738"/>
            <a:ext cx="30273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Mo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 rot="-2195480">
            <a:off x="133350" y="4562475"/>
            <a:ext cx="32305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emitter cap</a:t>
            </a: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 rot="-2195480">
            <a:off x="1862138" y="5181600"/>
            <a:ext cx="32305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emitter 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3" grpId="0"/>
      <p:bldP spid="26" grpId="0"/>
      <p:bldP spid="27" grpId="0"/>
      <p:bldP spid="28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5" descr="hbt_thermal_resistance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775" y="1366838"/>
            <a:ext cx="3756025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134938"/>
            <a:ext cx="8686800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HBT Fabrication Process Must Change... Greatly  </a:t>
            </a: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76200" y="4565650"/>
            <a:ext cx="88392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Undercutting of emitter ends</a:t>
            </a:r>
          </a:p>
        </p:txBody>
      </p:sp>
      <p:pic>
        <p:nvPicPr>
          <p:cNvPr id="43013" name="Picture 11" descr="D35_V1"/>
          <p:cNvPicPr>
            <a:picLocks noChangeAspect="1" noChangeArrowheads="1"/>
          </p:cNvPicPr>
          <p:nvPr/>
        </p:nvPicPr>
        <p:blipFill>
          <a:blip r:embed="rId4" cstate="print"/>
          <a:srcRect b="11539"/>
          <a:stretch>
            <a:fillRect/>
          </a:stretch>
        </p:blipFill>
        <p:spPr bwMode="auto">
          <a:xfrm>
            <a:off x="4876800" y="2133600"/>
            <a:ext cx="36988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014" name="Straight Arrow Connector 19"/>
          <p:cNvCxnSpPr>
            <a:cxnSpLocks noChangeShapeType="1"/>
          </p:cNvCxnSpPr>
          <p:nvPr/>
        </p:nvCxnSpPr>
        <p:spPr bwMode="auto">
          <a:xfrm>
            <a:off x="1268413" y="2084388"/>
            <a:ext cx="685800" cy="60960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3015" name="Text Box 5"/>
          <p:cNvSpPr txBox="1">
            <a:spLocks noChangeArrowheads="1"/>
          </p:cNvSpPr>
          <p:nvPr/>
        </p:nvSpPr>
        <p:spPr bwMode="auto">
          <a:xfrm>
            <a:off x="39688" y="1568450"/>
            <a:ext cx="2057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control undercut</a:t>
            </a:r>
            <a:b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thinner emitter</a:t>
            </a:r>
          </a:p>
        </p:txBody>
      </p:sp>
      <p:cxnSp>
        <p:nvCxnSpPr>
          <p:cNvPr id="43016" name="Straight Arrow Connector 21"/>
          <p:cNvCxnSpPr>
            <a:cxnSpLocks noChangeShapeType="1"/>
          </p:cNvCxnSpPr>
          <p:nvPr/>
        </p:nvCxnSpPr>
        <p:spPr bwMode="auto">
          <a:xfrm flipH="1">
            <a:off x="2963863" y="2046288"/>
            <a:ext cx="111125" cy="71120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3017" name="Text Box 5"/>
          <p:cNvSpPr txBox="1">
            <a:spLocks noChangeArrowheads="1"/>
          </p:cNvSpPr>
          <p:nvPr/>
        </p:nvSpPr>
        <p:spPr bwMode="auto">
          <a:xfrm>
            <a:off x="2819400" y="1568450"/>
            <a:ext cx="25908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thinner emitter</a:t>
            </a:r>
            <a:b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thinner base metal</a:t>
            </a:r>
          </a:p>
        </p:txBody>
      </p:sp>
      <p:sp>
        <p:nvSpPr>
          <p:cNvPr id="43018" name="Text Box 5"/>
          <p:cNvSpPr txBox="1">
            <a:spLocks noChangeArrowheads="1"/>
          </p:cNvSpPr>
          <p:nvPr/>
        </p:nvSpPr>
        <p:spPr bwMode="auto">
          <a:xfrm>
            <a:off x="5562600" y="1198563"/>
            <a:ext cx="33528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thinner base metal</a:t>
            </a:r>
            <a:b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excess base metal resistance</a:t>
            </a:r>
          </a:p>
        </p:txBody>
      </p:sp>
      <p:cxnSp>
        <p:nvCxnSpPr>
          <p:cNvPr id="43019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5807075" y="2019300"/>
            <a:ext cx="1066800" cy="5334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304800" y="5181600"/>
            <a:ext cx="259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{101}A planes: fast</a:t>
            </a: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1600200" y="6248400"/>
            <a:ext cx="259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{111}A planes: slow</a:t>
            </a:r>
          </a:p>
        </p:txBody>
      </p:sp>
      <p:pic>
        <p:nvPicPr>
          <p:cNvPr id="34" name="Picture 33" descr="hbt_thermal_resistance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5562600"/>
            <a:ext cx="3652838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 descr="026"/>
          <p:cNvPicPr>
            <a:picLocks noChangeAspect="1" noChangeArrowheads="1"/>
          </p:cNvPicPr>
          <p:nvPr/>
        </p:nvPicPr>
        <p:blipFill>
          <a:blip r:embed="rId6" cstate="print"/>
          <a:srcRect l="8170" t="24518" b="13622"/>
          <a:stretch>
            <a:fillRect/>
          </a:stretch>
        </p:blipFill>
        <p:spPr bwMode="auto">
          <a:xfrm>
            <a:off x="4648200" y="4572000"/>
            <a:ext cx="4038600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024" name="Straight Arrow Connector 21"/>
          <p:cNvCxnSpPr>
            <a:cxnSpLocks noChangeShapeType="1"/>
          </p:cNvCxnSpPr>
          <p:nvPr/>
        </p:nvCxnSpPr>
        <p:spPr bwMode="auto">
          <a:xfrm>
            <a:off x="2190750" y="1123950"/>
            <a:ext cx="76200" cy="231775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3025" name="Text Box 5"/>
          <p:cNvSpPr txBox="1">
            <a:spLocks noChangeArrowheads="1"/>
          </p:cNvSpPr>
          <p:nvPr/>
        </p:nvSpPr>
        <p:spPr bwMode="auto">
          <a:xfrm>
            <a:off x="117475" y="885825"/>
            <a:ext cx="49323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tall, narrow contacts: liftoff fails 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43015" grpId="0"/>
      <p:bldP spid="43018" grpId="0"/>
      <p:bldP spid="32" grpId="0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b="1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34938"/>
            <a:ext cx="8453437" cy="398462"/>
          </a:xfrm>
        </p:spPr>
        <p:txBody>
          <a:bodyPr/>
          <a:lstStyle/>
          <a:p>
            <a:pPr eaLnBrk="1" hangingPunct="1"/>
            <a:r>
              <a:rPr lang="en-US" sz="2900" smtClean="0">
                <a:solidFill>
                  <a:srgbClr val="FFFF00"/>
                </a:solidFill>
              </a:rPr>
              <a:t>Sub-200-nm Emitter Anatomy</a:t>
            </a:r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4953000" y="6654800"/>
            <a:ext cx="4151313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40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slide: E. Lobisser. HBT: V. Jain. Process: Jain &amp; Lobisser</a:t>
            </a:r>
          </a:p>
        </p:txBody>
      </p:sp>
      <p:pic>
        <p:nvPicPr>
          <p:cNvPr id="44037" name="Picture 3" descr="Frame"/>
          <p:cNvPicPr>
            <a:picLocks noChangeAspect="1" noChangeArrowheads="1"/>
          </p:cNvPicPr>
          <p:nvPr/>
        </p:nvPicPr>
        <p:blipFill>
          <a:blip r:embed="rId3" cstate="print"/>
          <a:srcRect l="11725" t="5032" r="10893"/>
          <a:stretch>
            <a:fillRect/>
          </a:stretch>
        </p:blipFill>
        <p:spPr bwMode="auto">
          <a:xfrm rot="1114744">
            <a:off x="-193675" y="1277938"/>
            <a:ext cx="4252913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 Box 4"/>
          <p:cNvSpPr txBox="1">
            <a:spLocks noChangeArrowheads="1"/>
          </p:cNvSpPr>
          <p:nvPr/>
        </p:nvSpPr>
        <p:spPr bwMode="auto">
          <a:xfrm>
            <a:off x="1760538" y="3297238"/>
            <a:ext cx="663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TiW</a:t>
            </a:r>
          </a:p>
        </p:txBody>
      </p:sp>
      <p:sp>
        <p:nvSpPr>
          <p:cNvPr id="44039" name="Text Box 5"/>
          <p:cNvSpPr txBox="1">
            <a:spLocks noChangeArrowheads="1"/>
          </p:cNvSpPr>
          <p:nvPr/>
        </p:nvSpPr>
        <p:spPr bwMode="auto">
          <a:xfrm>
            <a:off x="1887538" y="4973638"/>
            <a:ext cx="663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W</a:t>
            </a:r>
          </a:p>
        </p:txBody>
      </p:sp>
      <p:sp>
        <p:nvSpPr>
          <p:cNvPr id="44040" name="Line 12"/>
          <p:cNvSpPr>
            <a:spLocks noChangeShapeType="1"/>
          </p:cNvSpPr>
          <p:nvPr/>
        </p:nvSpPr>
        <p:spPr bwMode="auto">
          <a:xfrm>
            <a:off x="338138" y="5354638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4041" name="Text Box 13"/>
          <p:cNvSpPr txBox="1">
            <a:spLocks noChangeArrowheads="1"/>
          </p:cNvSpPr>
          <p:nvPr/>
        </p:nvSpPr>
        <p:spPr bwMode="auto">
          <a:xfrm>
            <a:off x="228600" y="5046663"/>
            <a:ext cx="990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b="1">
                <a:solidFill>
                  <a:srgbClr val="000000"/>
                </a:solidFill>
                <a:latin typeface="Arial" charset="0"/>
              </a:rPr>
              <a:t>100 nm</a:t>
            </a:r>
          </a:p>
        </p:txBody>
      </p:sp>
      <p:sp>
        <p:nvSpPr>
          <p:cNvPr id="44042" name="Text Box 5"/>
          <p:cNvSpPr txBox="1">
            <a:spLocks noChangeArrowheads="1"/>
          </p:cNvSpPr>
          <p:nvPr/>
        </p:nvSpPr>
        <p:spPr bwMode="auto">
          <a:xfrm>
            <a:off x="1828800" y="5634038"/>
            <a:ext cx="66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Mo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1295400" y="5768975"/>
            <a:ext cx="560388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95400" y="5854700"/>
            <a:ext cx="569913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4522788" y="736600"/>
            <a:ext cx="4600575" cy="4465638"/>
            <a:chOff x="4523121" y="639595"/>
            <a:chExt cx="4600806" cy="4465805"/>
          </a:xfrm>
        </p:grpSpPr>
        <p:pic>
          <p:nvPicPr>
            <p:cNvPr id="44051" name="Picture 6" descr="CIRCUIT2"/>
            <p:cNvPicPr>
              <a:picLocks noChangeAspect="1" noChangeArrowheads="1"/>
            </p:cNvPicPr>
            <p:nvPr/>
          </p:nvPicPr>
          <p:blipFill>
            <a:blip r:embed="rId4" cstate="print"/>
            <a:srcRect t="22235" b="27736"/>
            <a:stretch>
              <a:fillRect/>
            </a:stretch>
          </p:blipFill>
          <p:spPr bwMode="auto">
            <a:xfrm>
              <a:off x="5105400" y="639595"/>
              <a:ext cx="3656013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52" name="TextBox 26"/>
            <p:cNvSpPr txBox="1">
              <a:spLocks noChangeArrowheads="1"/>
            </p:cNvSpPr>
            <p:nvPr/>
          </p:nvSpPr>
          <p:spPr bwMode="auto">
            <a:xfrm>
              <a:off x="5447506" y="1944469"/>
              <a:ext cx="29718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800">
                  <a:solidFill>
                    <a:srgbClr val="FFFF00"/>
                  </a:solidFill>
                  <a:latin typeface="Arial" charset="0"/>
                  <a:cs typeface="Arial" charset="0"/>
                </a:rPr>
                <a:t>High-stress emitters fall off during subsequent lift-offs</a:t>
              </a:r>
            </a:p>
          </p:txBody>
        </p:sp>
        <p:pic>
          <p:nvPicPr>
            <p:cNvPr id="44053" name="Picture 27" descr="JUL25_01"/>
            <p:cNvPicPr>
              <a:picLocks noChangeAspect="1" noChangeArrowheads="1"/>
            </p:cNvPicPr>
            <p:nvPr/>
          </p:nvPicPr>
          <p:blipFill>
            <a:blip r:embed="rId5" cstate="print"/>
            <a:srcRect l="10533" t="7025" r="15800" b="11240"/>
            <a:stretch>
              <a:fillRect/>
            </a:stretch>
          </p:blipFill>
          <p:spPr bwMode="auto">
            <a:xfrm>
              <a:off x="4523121" y="2590800"/>
              <a:ext cx="2258679" cy="1881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54" name="Picture 28" descr="022"/>
            <p:cNvPicPr>
              <a:picLocks noChangeAspect="1" noChangeArrowheads="1"/>
            </p:cNvPicPr>
            <p:nvPr/>
          </p:nvPicPr>
          <p:blipFill>
            <a:blip r:embed="rId6" cstate="print"/>
            <a:srcRect l="26334" t="7025" b="14050"/>
            <a:stretch>
              <a:fillRect/>
            </a:stretch>
          </p:blipFill>
          <p:spPr bwMode="auto">
            <a:xfrm>
              <a:off x="6781800" y="2590800"/>
              <a:ext cx="2342127" cy="1881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55" name="TextBox 29"/>
            <p:cNvSpPr txBox="1">
              <a:spLocks noChangeArrowheads="1"/>
            </p:cNvSpPr>
            <p:nvPr/>
          </p:nvSpPr>
          <p:spPr bwMode="auto">
            <a:xfrm>
              <a:off x="5265611" y="2593125"/>
              <a:ext cx="7736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8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TiW</a:t>
              </a:r>
            </a:p>
          </p:txBody>
        </p:sp>
        <p:sp>
          <p:nvSpPr>
            <p:cNvPr id="44056" name="TextBox 30"/>
            <p:cNvSpPr txBox="1">
              <a:spLocks noChangeArrowheads="1"/>
            </p:cNvSpPr>
            <p:nvPr/>
          </p:nvSpPr>
          <p:spPr bwMode="auto">
            <a:xfrm>
              <a:off x="7543800" y="2640568"/>
              <a:ext cx="7736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8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W</a:t>
              </a:r>
            </a:p>
          </p:txBody>
        </p:sp>
        <p:sp>
          <p:nvSpPr>
            <p:cNvPr id="44057" name="TextBox 34"/>
            <p:cNvSpPr txBox="1">
              <a:spLocks noChangeArrowheads="1"/>
            </p:cNvSpPr>
            <p:nvPr/>
          </p:nvSpPr>
          <p:spPr bwMode="auto">
            <a:xfrm>
              <a:off x="5408687" y="4459069"/>
              <a:ext cx="29718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800">
                  <a:solidFill>
                    <a:srgbClr val="FFFF00"/>
                  </a:solidFill>
                  <a:latin typeface="Arial" charset="0"/>
                  <a:cs typeface="Arial" charset="0"/>
                </a:rPr>
                <a:t>Single sputtered metal has non-vertical etch profile</a:t>
              </a:r>
            </a:p>
          </p:txBody>
        </p:sp>
      </p:grpSp>
      <p:sp>
        <p:nvSpPr>
          <p:cNvPr id="44046" name="Text Box 5"/>
          <p:cNvSpPr txBox="1">
            <a:spLocks noChangeArrowheads="1"/>
          </p:cNvSpPr>
          <p:nvPr/>
        </p:nvSpPr>
        <p:spPr bwMode="auto">
          <a:xfrm>
            <a:off x="3222625" y="4211638"/>
            <a:ext cx="968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SiN</a:t>
            </a:r>
            <a:r>
              <a:rPr lang="en-US" sz="1800" b="1" baseline="-25000">
                <a:solidFill>
                  <a:srgbClr val="FF0000"/>
                </a:solidFill>
                <a:latin typeface="Arial" charset="0"/>
              </a:rPr>
              <a:t>x</a:t>
            </a:r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1219200" y="4395788"/>
            <a:ext cx="2003425" cy="577850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44046" idx="1"/>
          </p:cNvCxnSpPr>
          <p:nvPr/>
        </p:nvCxnSpPr>
        <p:spPr>
          <a:xfrm flipV="1">
            <a:off x="2895600" y="4395788"/>
            <a:ext cx="327025" cy="650875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49" name="Text Box 5"/>
          <p:cNvSpPr txBox="1">
            <a:spLocks noChangeArrowheads="1"/>
          </p:cNvSpPr>
          <p:nvPr/>
        </p:nvSpPr>
        <p:spPr bwMode="auto">
          <a:xfrm>
            <a:off x="269875" y="663575"/>
            <a:ext cx="4152900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Refractory contact: high-J operation</a:t>
            </a: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305410" y="952211"/>
            <a:ext cx="5265120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800" strike="sngStrike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Liftoff</a:t>
            </a:r>
            <a:r>
              <a:rPr lang="en-US" sz="1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Sputter+dry etch→ sub-200nm contacts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b="1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34938"/>
            <a:ext cx="8453437" cy="398462"/>
          </a:xfrm>
        </p:spPr>
        <p:txBody>
          <a:bodyPr/>
          <a:lstStyle/>
          <a:p>
            <a:pPr eaLnBrk="1" hangingPunct="1"/>
            <a:r>
              <a:rPr lang="en-US" sz="2900" smtClean="0">
                <a:solidFill>
                  <a:srgbClr val="FFFF00"/>
                </a:solidFill>
              </a:rPr>
              <a:t>Sub-200-nm Emitter Anatomy</a:t>
            </a:r>
          </a:p>
        </p:txBody>
      </p:sp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4953000" y="6654800"/>
            <a:ext cx="4151313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40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slide: E. Lobisser. HBT: V. Jain. Process: Jain &amp; Lobisser</a:t>
            </a:r>
          </a:p>
        </p:txBody>
      </p:sp>
      <p:pic>
        <p:nvPicPr>
          <p:cNvPr id="45061" name="Picture 3" descr="Frame"/>
          <p:cNvPicPr>
            <a:picLocks noChangeAspect="1" noChangeArrowheads="1"/>
          </p:cNvPicPr>
          <p:nvPr/>
        </p:nvPicPr>
        <p:blipFill>
          <a:blip r:embed="rId3" cstate="print"/>
          <a:srcRect l="11725" t="5032" r="10893"/>
          <a:stretch>
            <a:fillRect/>
          </a:stretch>
        </p:blipFill>
        <p:spPr bwMode="auto">
          <a:xfrm rot="1114744">
            <a:off x="-193675" y="1273175"/>
            <a:ext cx="4252913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 Box 4"/>
          <p:cNvSpPr txBox="1">
            <a:spLocks noChangeArrowheads="1"/>
          </p:cNvSpPr>
          <p:nvPr/>
        </p:nvSpPr>
        <p:spPr bwMode="auto">
          <a:xfrm>
            <a:off x="1760538" y="3292475"/>
            <a:ext cx="663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TiW</a:t>
            </a:r>
          </a:p>
        </p:txBody>
      </p:sp>
      <p:sp>
        <p:nvSpPr>
          <p:cNvPr id="45063" name="Text Box 5"/>
          <p:cNvSpPr txBox="1">
            <a:spLocks noChangeArrowheads="1"/>
          </p:cNvSpPr>
          <p:nvPr/>
        </p:nvSpPr>
        <p:spPr bwMode="auto">
          <a:xfrm>
            <a:off x="1887538" y="4968875"/>
            <a:ext cx="663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W</a:t>
            </a:r>
          </a:p>
        </p:txBody>
      </p:sp>
      <p:sp>
        <p:nvSpPr>
          <p:cNvPr id="45064" name="Line 12"/>
          <p:cNvSpPr>
            <a:spLocks noChangeShapeType="1"/>
          </p:cNvSpPr>
          <p:nvPr/>
        </p:nvSpPr>
        <p:spPr bwMode="auto">
          <a:xfrm>
            <a:off x="338138" y="5349875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5065" name="Text Box 13"/>
          <p:cNvSpPr txBox="1">
            <a:spLocks noChangeArrowheads="1"/>
          </p:cNvSpPr>
          <p:nvPr/>
        </p:nvSpPr>
        <p:spPr bwMode="auto">
          <a:xfrm>
            <a:off x="228600" y="5041900"/>
            <a:ext cx="990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b="1">
                <a:solidFill>
                  <a:srgbClr val="000000"/>
                </a:solidFill>
                <a:latin typeface="Arial" charset="0"/>
              </a:rPr>
              <a:t>100 nm</a:t>
            </a:r>
          </a:p>
        </p:txBody>
      </p:sp>
      <p:sp>
        <p:nvSpPr>
          <p:cNvPr id="45066" name="Text Box 5"/>
          <p:cNvSpPr txBox="1">
            <a:spLocks noChangeArrowheads="1"/>
          </p:cNvSpPr>
          <p:nvPr/>
        </p:nvSpPr>
        <p:spPr bwMode="auto">
          <a:xfrm>
            <a:off x="1828800" y="5629275"/>
            <a:ext cx="663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Mo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1295400" y="5765800"/>
            <a:ext cx="560388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295400" y="5849938"/>
            <a:ext cx="569913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5029200" y="701675"/>
            <a:ext cx="375602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Hybrid sputtered metal stack for low-stress, vertical profile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en-US" sz="180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W/TiW interfacial discontinuity enables base contact lift-off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4419600" y="4213225"/>
            <a:ext cx="4724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Interfacial Mo blanket-evaporated for low </a:t>
            </a:r>
            <a:r>
              <a:rPr lang="el-GR" sz="1800" i="1">
                <a:solidFill>
                  <a:srgbClr val="FFFF00"/>
                </a:solidFill>
                <a:latin typeface="Arial" charset="0"/>
                <a:cs typeface="Arial" charset="0"/>
              </a:rPr>
              <a:t>ρ</a:t>
            </a:r>
            <a:r>
              <a:rPr lang="en-US" sz="1800" i="1" baseline="-25000">
                <a:solidFill>
                  <a:srgbClr val="FFFF00"/>
                </a:solidFill>
                <a:latin typeface="Arial" charset="0"/>
                <a:cs typeface="Arial" charset="0"/>
              </a:rPr>
              <a:t>c</a:t>
            </a:r>
          </a:p>
        </p:txBody>
      </p:sp>
      <p:sp>
        <p:nvSpPr>
          <p:cNvPr id="45071" name="Text Box 5"/>
          <p:cNvSpPr txBox="1">
            <a:spLocks noChangeArrowheads="1"/>
          </p:cNvSpPr>
          <p:nvPr/>
        </p:nvSpPr>
        <p:spPr bwMode="auto">
          <a:xfrm>
            <a:off x="3222625" y="4206875"/>
            <a:ext cx="968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SiN</a:t>
            </a:r>
            <a:r>
              <a:rPr lang="en-US" sz="1800" b="1" baseline="-25000">
                <a:solidFill>
                  <a:srgbClr val="FF0000"/>
                </a:solidFill>
                <a:latin typeface="Arial" charset="0"/>
              </a:rPr>
              <a:t>x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219200" y="4392613"/>
            <a:ext cx="2003425" cy="576262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45071" idx="1"/>
          </p:cNvCxnSpPr>
          <p:nvPr/>
        </p:nvCxnSpPr>
        <p:spPr>
          <a:xfrm flipV="1">
            <a:off x="2895600" y="4392613"/>
            <a:ext cx="327025" cy="649287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4572000" y="4711700"/>
            <a:ext cx="4724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SiNx sidewalls protect emitter contact, prevent emitter-base shorts during liftoff</a:t>
            </a:r>
            <a:endParaRPr lang="en-US" sz="1800" i="1" baseline="-2500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4846638" y="2292350"/>
            <a:ext cx="4103687" cy="1754188"/>
            <a:chOff x="4736080" y="4675543"/>
            <a:chExt cx="4103120" cy="1753520"/>
          </a:xfrm>
        </p:grpSpPr>
        <p:pic>
          <p:nvPicPr>
            <p:cNvPr id="45077" name="Picture 8" descr="026"/>
            <p:cNvPicPr>
              <a:picLocks noChangeAspect="1" noChangeArrowheads="1"/>
            </p:cNvPicPr>
            <p:nvPr/>
          </p:nvPicPr>
          <p:blipFill>
            <a:blip r:embed="rId4" cstate="print"/>
            <a:srcRect l="8170" t="37581" b="31393"/>
            <a:stretch>
              <a:fillRect/>
            </a:stretch>
          </p:blipFill>
          <p:spPr bwMode="auto">
            <a:xfrm>
              <a:off x="4736080" y="4675543"/>
              <a:ext cx="4103120" cy="1039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78" name="TextBox 52"/>
            <p:cNvSpPr txBox="1">
              <a:spLocks noChangeArrowheads="1"/>
            </p:cNvSpPr>
            <p:nvPr/>
          </p:nvSpPr>
          <p:spPr bwMode="auto">
            <a:xfrm>
              <a:off x="5213850" y="5782732"/>
              <a:ext cx="332055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800">
                  <a:solidFill>
                    <a:srgbClr val="FFFF00"/>
                  </a:solidFill>
                  <a:latin typeface="Arial" charset="0"/>
                  <a:cs typeface="Arial" charset="0"/>
                </a:rPr>
                <a:t>Semiconductor wet etch undercuts emitter contact</a:t>
              </a:r>
            </a:p>
          </p:txBody>
        </p:sp>
      </p:grp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5070475" y="2522538"/>
            <a:ext cx="33210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Very thin emitter epitaxial layer for minimal undercut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50" grpId="0"/>
      <p:bldP spid="5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5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b="1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34938"/>
            <a:ext cx="8453437" cy="398462"/>
          </a:xfrm>
        </p:spPr>
        <p:txBody>
          <a:bodyPr/>
          <a:lstStyle/>
          <a:p>
            <a:pPr eaLnBrk="1" hangingPunct="1"/>
            <a:r>
              <a:rPr lang="en-US" sz="2900" smtClean="0">
                <a:solidFill>
                  <a:srgbClr val="FFFF00"/>
                </a:solidFill>
              </a:rPr>
              <a:t>Sub-200-nm Emitter Anatomy</a:t>
            </a:r>
          </a:p>
        </p:txBody>
      </p:sp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4953000" y="6654800"/>
            <a:ext cx="4151313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40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slide: E. Lobisser. HBT: V. Jain. Process: Jain &amp; Lobisser</a:t>
            </a:r>
          </a:p>
        </p:txBody>
      </p:sp>
      <p:pic>
        <p:nvPicPr>
          <p:cNvPr id="46085" name="Picture 3" descr="i"/>
          <p:cNvPicPr>
            <a:picLocks noChangeAspect="1" noChangeArrowheads="1"/>
          </p:cNvPicPr>
          <p:nvPr/>
        </p:nvPicPr>
        <p:blipFill>
          <a:blip r:embed="rId3" cstate="print"/>
          <a:srcRect l="3137" t="20061" r="14088" b="16141"/>
          <a:stretch>
            <a:fillRect/>
          </a:stretch>
        </p:blipFill>
        <p:spPr bwMode="auto">
          <a:xfrm>
            <a:off x="1588" y="779463"/>
            <a:ext cx="7373937" cy="568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Text Box 5"/>
          <p:cNvSpPr txBox="1">
            <a:spLocks noChangeArrowheads="1"/>
          </p:cNvSpPr>
          <p:nvPr/>
        </p:nvSpPr>
        <p:spPr bwMode="auto">
          <a:xfrm>
            <a:off x="1768475" y="3659188"/>
            <a:ext cx="7143750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emitter-base gap: only ~10 nm</a:t>
            </a:r>
            <a:br>
              <a:rPr lang="en-US" sz="3200" b="1">
                <a:latin typeface="Calibri" pitchFamily="34" charset="0"/>
                <a:cs typeface="Calibri" pitchFamily="34" charset="0"/>
              </a:rPr>
            </a:br>
            <a:r>
              <a:rPr lang="en-US" sz="3200" b="1">
                <a:latin typeface="Calibri" pitchFamily="34" charset="0"/>
                <a:cs typeface="Calibri" pitchFamily="34" charset="0"/>
              </a:rPr>
              <a:t>→ greatly reduces link component of R</a:t>
            </a:r>
            <a:r>
              <a:rPr lang="en-US" sz="3200" b="1" baseline="-25000">
                <a:latin typeface="Calibri" pitchFamily="34" charset="0"/>
                <a:cs typeface="Calibri" pitchFamily="34" charset="0"/>
              </a:rPr>
              <a:t>bb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46087" name="Text Box 5"/>
          <p:cNvSpPr txBox="1">
            <a:spLocks noChangeArrowheads="1"/>
          </p:cNvSpPr>
          <p:nvPr/>
        </p:nvSpPr>
        <p:spPr bwMode="auto">
          <a:xfrm>
            <a:off x="1730375" y="3621088"/>
            <a:ext cx="71437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200" b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emitter-base gap: only ~10 nm</a:t>
            </a:r>
            <a:br>
              <a:rPr lang="en-US" sz="3200" b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→ greatly reduces link component of R</a:t>
            </a:r>
            <a:r>
              <a:rPr lang="en-US" sz="3200" b="1" baseline="-2500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bb</a:t>
            </a:r>
            <a:endParaRPr lang="en-US" sz="3200" b="1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2" name="Straight Connector 61"/>
          <p:cNvCxnSpPr>
            <a:cxnSpLocks noChangeShapeType="1"/>
          </p:cNvCxnSpPr>
          <p:nvPr/>
        </p:nvCxnSpPr>
        <p:spPr bwMode="auto">
          <a:xfrm flipH="1">
            <a:off x="1844675" y="4543425"/>
            <a:ext cx="998538" cy="1112838"/>
          </a:xfrm>
          <a:prstGeom prst="line">
            <a:avLst/>
          </a:prstGeom>
          <a:noFill/>
          <a:ln w="57150" algn="ctr">
            <a:solidFill>
              <a:srgbClr val="FFFF00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10600" cy="199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7200" b="1" smtClean="0">
                <a:latin typeface="Calibri" pitchFamily="34" charset="0"/>
                <a:cs typeface="Calibri" pitchFamily="34" charset="0"/>
              </a:rPr>
              <a:t>100-1000 GHz</a:t>
            </a:r>
            <a:br>
              <a:rPr lang="en-US" sz="7200" b="1" smtClean="0">
                <a:latin typeface="Calibri" pitchFamily="34" charset="0"/>
                <a:cs typeface="Calibri" pitchFamily="34" charset="0"/>
              </a:rPr>
            </a:br>
            <a:r>
              <a:rPr lang="en-US" sz="7200" b="1" smtClean="0">
                <a:latin typeface="Calibri" pitchFamily="34" charset="0"/>
                <a:cs typeface="Calibri" pitchFamily="34" charset="0"/>
              </a:rPr>
              <a:t>Systems</a:t>
            </a:r>
            <a:endParaRPr lang="en-US" sz="7200" b="1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47107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19812">
            <a:off x="1258888" y="798513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3695700" y="5638800"/>
            <a:ext cx="1295400" cy="0"/>
          </a:xfrm>
          <a:prstGeom prst="straightConnector1">
            <a:avLst/>
          </a:prstGeom>
          <a:ln w="28575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90913" y="5656263"/>
            <a:ext cx="211772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</a:t>
            </a:r>
            <a:r>
              <a:rPr lang="en-US" sz="24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eb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= 155 nm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05000" y="5151438"/>
            <a:ext cx="212407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</a:t>
            </a:r>
            <a:r>
              <a:rPr lang="en-US" sz="24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bc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= 150 nm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721100" y="3657600"/>
            <a:ext cx="1222375" cy="0"/>
          </a:xfrm>
          <a:prstGeom prst="straightConnector1">
            <a:avLst/>
          </a:prstGeom>
          <a:ln w="28575">
            <a:solidFill>
              <a:srgbClr val="FFFF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017963" y="2484438"/>
            <a:ext cx="8223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70363" y="4325938"/>
            <a:ext cx="63023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6550" y="4897438"/>
            <a:ext cx="215423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Pt/Ti/Pd/Au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568950" y="2824163"/>
            <a:ext cx="24590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b="1">
                <a:latin typeface="Arial" charset="0"/>
                <a:cs typeface="Arial" charset="0"/>
              </a:rPr>
              <a:t>SiNx sidewall</a:t>
            </a:r>
          </a:p>
        </p:txBody>
      </p:sp>
      <p:cxnSp>
        <p:nvCxnSpPr>
          <p:cNvPr id="26" name="Straight Arrow Connector 25"/>
          <p:cNvCxnSpPr>
            <a:stCxn id="24" idx="1"/>
          </p:cNvCxnSpPr>
          <p:nvPr/>
        </p:nvCxnSpPr>
        <p:spPr>
          <a:xfrm flipH="1" flipV="1">
            <a:off x="4943475" y="2614613"/>
            <a:ext cx="625475" cy="4397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514600" y="5613323"/>
            <a:ext cx="1122363" cy="4762"/>
          </a:xfrm>
          <a:prstGeom prst="straightConnector1">
            <a:avLst/>
          </a:prstGeom>
          <a:ln w="28575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21" grpId="0"/>
      <p:bldP spid="22" grpId="0"/>
      <p:bldP spid="23" grpId="0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5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b="1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34938"/>
            <a:ext cx="8453437" cy="398462"/>
          </a:xfrm>
        </p:spPr>
        <p:txBody>
          <a:bodyPr/>
          <a:lstStyle/>
          <a:p>
            <a:pPr eaLnBrk="1" hangingPunct="1"/>
            <a:r>
              <a:rPr lang="en-US" sz="2900" smtClean="0">
                <a:solidFill>
                  <a:srgbClr val="FFFF00"/>
                </a:solidFill>
              </a:rPr>
              <a:t>RF Data: 25 nm thick base, 75 nm Thick Collector </a:t>
            </a:r>
          </a:p>
        </p:txBody>
      </p:sp>
      <p:pic>
        <p:nvPicPr>
          <p:cNvPr id="6149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9200"/>
            <a:ext cx="564197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5715000" y="2922588"/>
          <a:ext cx="3281363" cy="3097212"/>
        </p:xfrm>
        <a:graphic>
          <a:graphicData uri="http://schemas.openxmlformats.org/presentationml/2006/ole">
            <p:oleObj spid="_x0000_s6146" name="KGPlot" r:id="rId5" imgW="6324480" imgH="5968800" progId="KGraph_Plot">
              <p:embed/>
            </p:oleObj>
          </a:graphicData>
        </a:graphic>
      </p:graphicFrame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057400" y="6151563"/>
            <a:ext cx="3810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  <a:sym typeface="Symbol" pitchFamily="18" charset="2"/>
              </a:rPr>
              <a:t>Required dimensions obtained</a:t>
            </a:r>
            <a:b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  <a:sym typeface="Symbol" pitchFamily="18" charset="2"/>
              </a:rPr>
            </a:b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  <a:sym typeface="Symbol" pitchFamily="18" charset="2"/>
              </a:rPr>
              <a:t>but poor base contacts on this run</a:t>
            </a:r>
          </a:p>
        </p:txBody>
      </p:sp>
      <p:pic>
        <p:nvPicPr>
          <p:cNvPr id="6151" name="Picture 11" descr="Picture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914400"/>
            <a:ext cx="4059238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Text Box 5"/>
          <p:cNvSpPr txBox="1">
            <a:spLocks noChangeArrowheads="1"/>
          </p:cNvSpPr>
          <p:nvPr/>
        </p:nvSpPr>
        <p:spPr bwMode="auto">
          <a:xfrm>
            <a:off x="4953000" y="6616700"/>
            <a:ext cx="4151313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20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E. Lobisser, ISCS 2012, August, Santa Barbara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34938"/>
            <a:ext cx="8453437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DC, RF Data: 100 nm Thick Collector </a:t>
            </a:r>
          </a:p>
        </p:txBody>
      </p:sp>
      <p:graphicFrame>
        <p:nvGraphicFramePr>
          <p:cNvPr id="7170" name="Object 5"/>
          <p:cNvGraphicFramePr>
            <a:graphicFrameLocks noChangeAspect="1"/>
          </p:cNvGraphicFramePr>
          <p:nvPr/>
        </p:nvGraphicFramePr>
        <p:xfrm>
          <a:off x="58738" y="930275"/>
          <a:ext cx="5243512" cy="4879975"/>
        </p:xfrm>
        <a:graphic>
          <a:graphicData uri="http://schemas.openxmlformats.org/presentationml/2006/ole">
            <p:oleObj spid="_x0000_s7170" name="KGPlot" r:id="rId4" imgW="5854680" imgH="5448240" progId="KGraph_Plot">
              <p:embed/>
            </p:oleObj>
          </a:graphicData>
        </a:graphic>
      </p:graphicFrame>
      <p:graphicFrame>
        <p:nvGraphicFramePr>
          <p:cNvPr id="7171" name="Object 5"/>
          <p:cNvGraphicFramePr>
            <a:graphicFrameLocks noChangeAspect="1"/>
          </p:cNvGraphicFramePr>
          <p:nvPr/>
        </p:nvGraphicFramePr>
        <p:xfrm>
          <a:off x="5454650" y="817563"/>
          <a:ext cx="3316288" cy="2611437"/>
        </p:xfrm>
        <a:graphic>
          <a:graphicData uri="http://schemas.openxmlformats.org/presentationml/2006/ole">
            <p:oleObj spid="_x0000_s7171" name="KGPlot" r:id="rId5" imgW="9331200" imgH="7340400" progId="KGraph_Plot">
              <p:embed/>
            </p:oleObj>
          </a:graphicData>
        </a:graphic>
      </p:graphicFrame>
      <p:graphicFrame>
        <p:nvGraphicFramePr>
          <p:cNvPr id="7172" name="Object 6"/>
          <p:cNvGraphicFramePr>
            <a:graphicFrameLocks noChangeAspect="1"/>
          </p:cNvGraphicFramePr>
          <p:nvPr/>
        </p:nvGraphicFramePr>
        <p:xfrm>
          <a:off x="5403850" y="3494088"/>
          <a:ext cx="3740150" cy="2584450"/>
        </p:xfrm>
        <a:graphic>
          <a:graphicData uri="http://schemas.openxmlformats.org/presentationml/2006/ole">
            <p:oleObj spid="_x0000_s7172" name="KGPlot" r:id="rId6" imgW="10140696" imgH="7008876" progId="KGraph_Plot">
              <p:embed/>
            </p:oleObj>
          </a:graphicData>
        </a:graphic>
      </p:graphicFrame>
      <p:sp>
        <p:nvSpPr>
          <p:cNvPr id="7174" name="Text Box 43"/>
          <p:cNvSpPr txBox="1">
            <a:spLocks noChangeArrowheads="1"/>
          </p:cNvSpPr>
          <p:nvPr/>
        </p:nvSpPr>
        <p:spPr bwMode="auto">
          <a:xfrm>
            <a:off x="7721600" y="779463"/>
            <a:ext cx="118427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Jain et al</a:t>
            </a:r>
            <a:br>
              <a:rPr lang="en-US" sz="12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2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IEEE DRC 2011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25475" y="76200"/>
            <a:ext cx="7772400" cy="914400"/>
          </a:xfrm>
        </p:spPr>
        <p:txBody>
          <a:bodyPr/>
          <a:lstStyle/>
          <a:p>
            <a:r>
              <a:rPr lang="en-US" smtClean="0"/>
              <a:t>THz InP HBTs From Teledyne</a:t>
            </a:r>
          </a:p>
        </p:txBody>
      </p:sp>
      <p:sp>
        <p:nvSpPr>
          <p:cNvPr id="48131" name="Text Box 16"/>
          <p:cNvSpPr txBox="1">
            <a:spLocks noChangeArrowheads="1"/>
          </p:cNvSpPr>
          <p:nvPr/>
        </p:nvSpPr>
        <p:spPr bwMode="auto">
          <a:xfrm>
            <a:off x="1192213" y="6308725"/>
            <a:ext cx="3763962" cy="415925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lIns="81706" tIns="40851" rIns="81706" bIns="40851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1">
                <a:solidFill>
                  <a:srgbClr val="000000"/>
                </a:solidFill>
              </a:rPr>
              <a:t>Urteaga et al,  DRC 2011, June</a:t>
            </a:r>
          </a:p>
        </p:txBody>
      </p:sp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95888"/>
            <a:ext cx="54864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1775" y="1308100"/>
            <a:ext cx="444817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4338" y="1163638"/>
            <a:ext cx="3278187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92813" y="4005263"/>
            <a:ext cx="2841625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34938"/>
            <a:ext cx="8453437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Towards &amp; Beyond the 32 nm /2.8 THz Node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3988" y="1470025"/>
            <a:ext cx="8566150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Base contact process:</a:t>
            </a:r>
            <a:b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Present contacts too resistive (4</a:t>
            </a:r>
            <a:r>
              <a:rPr lang="en-US" sz="2400" b="1" i="1">
                <a:solidFill>
                  <a:srgbClr val="000000"/>
                </a:solidFill>
                <a:latin typeface="Symbol" pitchFamily="18" charset="2"/>
                <a:cs typeface="Calibri" pitchFamily="34" charset="0"/>
              </a:rPr>
              <a:t>W-m</a:t>
            </a: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2400" b="1" i="1" baseline="30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b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Present contacts sink too deep (5 nm) for target 15 nm base </a:t>
            </a:r>
          </a:p>
        </p:txBody>
      </p:sp>
      <p:sp>
        <p:nvSpPr>
          <p:cNvPr id="491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55575" y="2520950"/>
            <a:ext cx="856615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→ refractory base contacts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55575" y="3505200"/>
            <a:ext cx="8566150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Emitter Degeneracy:</a:t>
            </a:r>
            <a:b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Target current density is almost  0.1 Amp/</a:t>
            </a:r>
            <a:r>
              <a:rPr lang="en-US" sz="2400" b="1" i="1">
                <a:solidFill>
                  <a:srgbClr val="000000"/>
                </a:solidFill>
                <a:latin typeface="Symbol" pitchFamily="18" charset="2"/>
                <a:cs typeface="Calibri" pitchFamily="34" charset="0"/>
              </a:rPr>
              <a:t>m</a:t>
            </a: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2400" b="1" i="1" baseline="30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(!)</a:t>
            </a:r>
            <a:b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Injected electron density becomes degenerate.</a:t>
            </a:r>
            <a:b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transconductance is reduced. 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55575" y="4902200"/>
            <a:ext cx="856615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→ Increased electron mass  in emitter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6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b="1"/>
          </a:p>
        </p:txBody>
      </p:sp>
      <p:pic>
        <p:nvPicPr>
          <p:cNvPr id="50179" name="Picture 8" descr="a1p2_b-0p3_OA4_5_exbase.jpg"/>
          <p:cNvPicPr>
            <a:picLocks noChangeAspect="1"/>
          </p:cNvPicPr>
          <p:nvPr/>
        </p:nvPicPr>
        <p:blipFill>
          <a:blip r:embed="rId4" cstate="print"/>
          <a:srcRect r="2533"/>
          <a:stretch>
            <a:fillRect/>
          </a:stretch>
        </p:blipFill>
        <p:spPr bwMode="auto">
          <a:xfrm>
            <a:off x="0" y="0"/>
            <a:ext cx="6684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88913"/>
            <a:ext cx="8535988" cy="398462"/>
          </a:xfrm>
        </p:spPr>
        <p:txBody>
          <a:bodyPr/>
          <a:lstStyle/>
          <a:p>
            <a:pPr eaLnBrk="1" hangingPunct="1"/>
            <a:r>
              <a:rPr lang="en-US" sz="3200" b="1" smtClean="0"/>
              <a:t>Base Ohmic Contact Penetration</a:t>
            </a:r>
          </a:p>
        </p:txBody>
      </p:sp>
      <p:sp>
        <p:nvSpPr>
          <p:cNvPr id="50181" name="Text Box 4"/>
          <p:cNvSpPr txBox="1">
            <a:spLocks noChangeArrowheads="1"/>
          </p:cNvSpPr>
          <p:nvPr/>
        </p:nvSpPr>
        <p:spPr bwMode="auto">
          <a:xfrm rot="-2195480">
            <a:off x="3227388" y="4568825"/>
            <a:ext cx="30273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base</a:t>
            </a:r>
          </a:p>
        </p:txBody>
      </p:sp>
      <p:sp>
        <p:nvSpPr>
          <p:cNvPr id="50182" name="Text Box 4"/>
          <p:cNvSpPr txBox="1">
            <a:spLocks noChangeArrowheads="1"/>
          </p:cNvSpPr>
          <p:nvPr/>
        </p:nvSpPr>
        <p:spPr bwMode="auto">
          <a:xfrm rot="-2195480">
            <a:off x="4340225" y="904875"/>
            <a:ext cx="19526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emitter</a:t>
            </a:r>
          </a:p>
        </p:txBody>
      </p:sp>
      <p:sp>
        <p:nvSpPr>
          <p:cNvPr id="50183" name="Text Box 4"/>
          <p:cNvSpPr txBox="1">
            <a:spLocks noChangeArrowheads="1"/>
          </p:cNvSpPr>
          <p:nvPr/>
        </p:nvSpPr>
        <p:spPr bwMode="auto">
          <a:xfrm rot="-2195480">
            <a:off x="730250" y="3975100"/>
            <a:ext cx="3025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Ti</a:t>
            </a:r>
          </a:p>
        </p:txBody>
      </p:sp>
      <p:sp>
        <p:nvSpPr>
          <p:cNvPr id="50184" name="Text Box 4"/>
          <p:cNvSpPr txBox="1">
            <a:spLocks noChangeArrowheads="1"/>
          </p:cNvSpPr>
          <p:nvPr/>
        </p:nvSpPr>
        <p:spPr bwMode="auto">
          <a:xfrm rot="-2195480">
            <a:off x="346075" y="3206750"/>
            <a:ext cx="30273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Pd</a:t>
            </a:r>
          </a:p>
        </p:txBody>
      </p:sp>
      <p:sp>
        <p:nvSpPr>
          <p:cNvPr id="50185" name="Text Box 4"/>
          <p:cNvSpPr txBox="1">
            <a:spLocks noChangeArrowheads="1"/>
          </p:cNvSpPr>
          <p:nvPr/>
        </p:nvSpPr>
        <p:spPr bwMode="auto">
          <a:xfrm rot="-2195480">
            <a:off x="-66675" y="1620838"/>
            <a:ext cx="30273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Au</a:t>
            </a:r>
          </a:p>
        </p:txBody>
      </p:sp>
      <p:sp>
        <p:nvSpPr>
          <p:cNvPr id="50186" name="Text Box 4"/>
          <p:cNvSpPr txBox="1">
            <a:spLocks noChangeArrowheads="1"/>
          </p:cNvSpPr>
          <p:nvPr/>
        </p:nvSpPr>
        <p:spPr bwMode="auto">
          <a:xfrm rot="-2195480">
            <a:off x="681038" y="3975100"/>
            <a:ext cx="30273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Ti</a:t>
            </a:r>
          </a:p>
        </p:txBody>
      </p:sp>
      <p:sp>
        <p:nvSpPr>
          <p:cNvPr id="50187" name="Text Box 4"/>
          <p:cNvSpPr txBox="1">
            <a:spLocks noChangeArrowheads="1"/>
          </p:cNvSpPr>
          <p:nvPr/>
        </p:nvSpPr>
        <p:spPr bwMode="auto">
          <a:xfrm rot="-2195480">
            <a:off x="296863" y="3206750"/>
            <a:ext cx="30273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Pd</a:t>
            </a:r>
          </a:p>
        </p:txBody>
      </p:sp>
      <p:sp>
        <p:nvSpPr>
          <p:cNvPr id="50188" name="Text Box 4"/>
          <p:cNvSpPr txBox="1">
            <a:spLocks noChangeArrowheads="1"/>
          </p:cNvSpPr>
          <p:nvPr/>
        </p:nvSpPr>
        <p:spPr bwMode="auto">
          <a:xfrm rot="-2195480">
            <a:off x="-114300" y="1620838"/>
            <a:ext cx="3025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Au</a:t>
            </a:r>
          </a:p>
        </p:txBody>
      </p:sp>
      <p:sp>
        <p:nvSpPr>
          <p:cNvPr id="50189" name="Text Box 4"/>
          <p:cNvSpPr txBox="1">
            <a:spLocks noChangeArrowheads="1"/>
          </p:cNvSpPr>
          <p:nvPr/>
        </p:nvSpPr>
        <p:spPr bwMode="auto">
          <a:xfrm rot="-2195480">
            <a:off x="3187700" y="4551363"/>
            <a:ext cx="3027363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base</a:t>
            </a:r>
          </a:p>
        </p:txBody>
      </p:sp>
      <p:sp>
        <p:nvSpPr>
          <p:cNvPr id="50190" name="Text Box 4"/>
          <p:cNvSpPr txBox="1">
            <a:spLocks noChangeArrowheads="1"/>
          </p:cNvSpPr>
          <p:nvPr/>
        </p:nvSpPr>
        <p:spPr bwMode="auto">
          <a:xfrm rot="-2195480">
            <a:off x="4303713" y="895350"/>
            <a:ext cx="19192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emitter</a:t>
            </a:r>
          </a:p>
        </p:txBody>
      </p:sp>
      <p:sp>
        <p:nvSpPr>
          <p:cNvPr id="50191" name="Text Box 4"/>
          <p:cNvSpPr txBox="1">
            <a:spLocks noChangeArrowheads="1"/>
          </p:cNvSpPr>
          <p:nvPr/>
        </p:nvSpPr>
        <p:spPr bwMode="auto">
          <a:xfrm>
            <a:off x="6723063" y="2162175"/>
            <a:ext cx="2495550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~5 nm  </a:t>
            </a:r>
            <a:br>
              <a:rPr lang="en-US" sz="36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36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Pt contact</a:t>
            </a:r>
            <a:br>
              <a:rPr lang="en-US" sz="36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36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penetration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en-US" sz="2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(into 25 nm  base)</a:t>
            </a:r>
            <a:endParaRPr lang="en-US" sz="3600" b="1" i="1">
              <a:solidFill>
                <a:srgbClr val="FFFF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50192" name="Straight Connector 24"/>
          <p:cNvCxnSpPr>
            <a:cxnSpLocks noChangeShapeType="1"/>
          </p:cNvCxnSpPr>
          <p:nvPr/>
        </p:nvCxnSpPr>
        <p:spPr bwMode="auto">
          <a:xfrm flipV="1">
            <a:off x="3227388" y="4005263"/>
            <a:ext cx="3225800" cy="2457450"/>
          </a:xfrm>
          <a:prstGeom prst="line">
            <a:avLst/>
          </a:prstGeom>
          <a:noFill/>
          <a:ln w="19050" algn="ctr">
            <a:solidFill>
              <a:srgbClr val="FFFF00"/>
            </a:solidFill>
            <a:prstDash val="lgDash"/>
            <a:round/>
            <a:headEnd/>
            <a:tailEnd/>
          </a:ln>
        </p:spPr>
      </p:cxnSp>
      <p:cxnSp>
        <p:nvCxnSpPr>
          <p:cNvPr id="50193" name="Straight Connector 31"/>
          <p:cNvCxnSpPr>
            <a:cxnSpLocks noChangeShapeType="1"/>
          </p:cNvCxnSpPr>
          <p:nvPr/>
        </p:nvCxnSpPr>
        <p:spPr bwMode="auto">
          <a:xfrm flipH="1">
            <a:off x="3035300" y="3467100"/>
            <a:ext cx="3341688" cy="1076325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oval" w="lg" len="lg"/>
          </a:ln>
        </p:spPr>
      </p:cxn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347663" y="165100"/>
            <a:ext cx="8535987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defTabSz="927100" eaLnBrk="1" hangingPunct="1">
              <a:lnSpc>
                <a:spcPct val="87000"/>
              </a:lnSpc>
              <a:spcBef>
                <a:spcPct val="0"/>
              </a:spcBef>
              <a:buClrTx/>
              <a:defRPr/>
            </a:pPr>
            <a:r>
              <a:rPr lang="en-US" sz="3200" b="1" kern="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Base Ohmic Contact Penetration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34938"/>
            <a:ext cx="8453437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Refractory Base Process (1)</a:t>
            </a:r>
          </a:p>
        </p:txBody>
      </p:sp>
      <p:sp>
        <p:nvSpPr>
          <p:cNvPr id="5120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422400" y="4773613"/>
            <a:ext cx="2919413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low contact resistivity</a:t>
            </a:r>
            <a:b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low penetration depth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197475" y="4792663"/>
            <a:ext cx="275431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low bulk access resistivity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17475" y="5848350"/>
            <a:ext cx="899160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base surface not exposed to photoresist chemistry: no contamination </a:t>
            </a:r>
            <a:b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low contact resistivity, shallow contacts</a:t>
            </a:r>
            <a:b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low penetration depth allows thin base, pulsed-doped base contacts</a:t>
            </a:r>
          </a:p>
        </p:txBody>
      </p:sp>
      <p:pic>
        <p:nvPicPr>
          <p:cNvPr id="51207" name="Picture 21" descr="2012_8_21_FCRP_HBT_HEMT_draw.jpg"/>
          <p:cNvPicPr>
            <a:picLocks noChangeAspect="1"/>
          </p:cNvPicPr>
          <p:nvPr/>
        </p:nvPicPr>
        <p:blipFill>
          <a:blip r:embed="rId3" cstate="print"/>
          <a:srcRect r="52924"/>
          <a:stretch>
            <a:fillRect/>
          </a:stretch>
        </p:blipFill>
        <p:spPr bwMode="auto">
          <a:xfrm>
            <a:off x="968375" y="1047750"/>
            <a:ext cx="3449638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8" name="Text Box 4"/>
          <p:cNvSpPr txBox="1">
            <a:spLocks noChangeArrowheads="1"/>
          </p:cNvSpPr>
          <p:nvPr/>
        </p:nvSpPr>
        <p:spPr bwMode="auto">
          <a:xfrm>
            <a:off x="461963" y="779463"/>
            <a:ext cx="3841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Blanket liftoff; refractory base metal 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5148263" y="779463"/>
            <a:ext cx="32845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Patterned liftoff; Thick  Ti/Au </a:t>
            </a:r>
          </a:p>
        </p:txBody>
      </p:sp>
      <p:pic>
        <p:nvPicPr>
          <p:cNvPr id="13" name="Picture 12" descr="2012_8_21_FCRP_HBT_HEMT_draw.jpg"/>
          <p:cNvPicPr>
            <a:picLocks noChangeAspect="1"/>
          </p:cNvPicPr>
          <p:nvPr/>
        </p:nvPicPr>
        <p:blipFill>
          <a:blip r:embed="rId3" cstate="print"/>
          <a:srcRect l="50827"/>
          <a:stretch>
            <a:fillRect/>
          </a:stretch>
        </p:blipFill>
        <p:spPr bwMode="auto">
          <a:xfrm>
            <a:off x="4687888" y="1047750"/>
            <a:ext cx="3603625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34938"/>
            <a:ext cx="8453437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Refractory Base Process (2)</a:t>
            </a:r>
          </a:p>
        </p:txBody>
      </p:sp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pic>
        <p:nvPicPr>
          <p:cNvPr id="8198" name="Picture 21" descr="2012_8_21_FCRP_HBT_HEMT_draw.jpg"/>
          <p:cNvPicPr>
            <a:picLocks noChangeAspect="1"/>
          </p:cNvPicPr>
          <p:nvPr/>
        </p:nvPicPr>
        <p:blipFill>
          <a:blip r:embed="rId4" cstate="print"/>
          <a:srcRect l="50745"/>
          <a:stretch>
            <a:fillRect/>
          </a:stretch>
        </p:blipFill>
        <p:spPr bwMode="auto">
          <a:xfrm>
            <a:off x="577850" y="855663"/>
            <a:ext cx="2970213" cy="303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2818" name="Object 2"/>
          <p:cNvGraphicFramePr>
            <a:graphicFrameLocks noChangeAspect="1"/>
          </p:cNvGraphicFramePr>
          <p:nvPr/>
        </p:nvGraphicFramePr>
        <p:xfrm>
          <a:off x="1588" y="4159250"/>
          <a:ext cx="4397375" cy="2687638"/>
        </p:xfrm>
        <a:graphic>
          <a:graphicData uri="http://schemas.openxmlformats.org/presentationml/2006/ole">
            <p:oleObj spid="_x0000_s8194" name="KGPlot" r:id="rId5" imgW="5888736" imgH="3593592" progId="KGraph_Plot">
              <p:embed/>
            </p:oleObj>
          </a:graphicData>
        </a:graphic>
      </p:graphicFrame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4879975" y="663575"/>
          <a:ext cx="2533650" cy="3729038"/>
        </p:xfrm>
        <a:graphic>
          <a:graphicData uri="http://schemas.openxmlformats.org/presentationml/2006/ole">
            <p:oleObj spid="_x0000_s8195" name="KGPlot" r:id="rId6" imgW="5308560" imgH="7810200" progId="KGraph_Plot">
              <p:embed/>
            </p:oleObj>
          </a:graphicData>
        </a:graphic>
      </p:graphicFrame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5532438" y="2698750"/>
            <a:ext cx="2419350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</p:spPr>
      </p:cxn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683500" y="2200275"/>
            <a:ext cx="12287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32 nm node</a:t>
            </a:r>
            <a:br>
              <a:rPr lang="en-US" sz="1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1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requirement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648200" y="4619625"/>
            <a:ext cx="437832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Increased surface doping:</a:t>
            </a:r>
            <a:b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   reduced contact resistivity,</a:t>
            </a:r>
            <a:b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   but increased Auger recombination.</a:t>
            </a:r>
            <a:b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→ Surface doping spike at most 2-5 thick.</a:t>
            </a:r>
            <a:b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Refractory contacts do not penetrate; compatible with pulse doping.</a:t>
            </a:r>
          </a:p>
        </p:txBody>
      </p:sp>
      <p:cxnSp>
        <p:nvCxnSpPr>
          <p:cNvPr id="19" name="Straight Connector 18"/>
          <p:cNvCxnSpPr>
            <a:cxnSpLocks noChangeShapeType="1"/>
          </p:cNvCxnSpPr>
          <p:nvPr/>
        </p:nvCxnSpPr>
        <p:spPr bwMode="auto">
          <a:xfrm flipH="1">
            <a:off x="6797675" y="2622550"/>
            <a:ext cx="1588" cy="1304925"/>
          </a:xfrm>
          <a:prstGeom prst="lin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b="1"/>
          </a:p>
        </p:txBody>
      </p:sp>
      <p:pic>
        <p:nvPicPr>
          <p:cNvPr id="24" name="Picture 23" descr="Picture1.jpg"/>
          <p:cNvPicPr>
            <a:picLocks noChangeAspect="1"/>
          </p:cNvPicPr>
          <p:nvPr/>
        </p:nvPicPr>
        <p:blipFill>
          <a:blip r:embed="rId4" cstate="print"/>
          <a:srcRect r="3679"/>
          <a:stretch>
            <a:fillRect/>
          </a:stretch>
        </p:blipFill>
        <p:spPr>
          <a:xfrm>
            <a:off x="1805" y="0"/>
            <a:ext cx="6605660" cy="6858000"/>
          </a:xfrm>
          <a:prstGeom prst="rect">
            <a:avLst/>
          </a:prstGeom>
        </p:spPr>
      </p:pic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88913"/>
            <a:ext cx="8535988" cy="398462"/>
          </a:xfrm>
        </p:spPr>
        <p:txBody>
          <a:bodyPr/>
          <a:lstStyle/>
          <a:p>
            <a:pPr eaLnBrk="1" hangingPunct="1"/>
            <a:r>
              <a:rPr lang="en-US" sz="2900" b="1" smtClean="0"/>
              <a:t>Refractory Base Ohmic Contacts 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47663" y="164575"/>
            <a:ext cx="8535987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defTabSz="927100" eaLnBrk="1" hangingPunct="1">
              <a:lnSpc>
                <a:spcPct val="87000"/>
              </a:lnSpc>
              <a:spcBef>
                <a:spcPct val="0"/>
              </a:spcBef>
              <a:buClrTx/>
              <a:defRPr/>
            </a:pPr>
            <a:r>
              <a:rPr lang="en-US" sz="2900" b="1" kern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Refractory Base </a:t>
            </a:r>
            <a:r>
              <a:rPr lang="en-US" sz="29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Ohmic Contacts </a:t>
            </a:r>
          </a:p>
        </p:txBody>
      </p:sp>
      <p:cxnSp>
        <p:nvCxnSpPr>
          <p:cNvPr id="26" name="Straight Connector 25"/>
          <p:cNvCxnSpPr>
            <a:cxnSpLocks noChangeShapeType="1"/>
          </p:cNvCxnSpPr>
          <p:nvPr/>
        </p:nvCxnSpPr>
        <p:spPr bwMode="auto">
          <a:xfrm flipV="1">
            <a:off x="1730030" y="3198570"/>
            <a:ext cx="614480" cy="1613011"/>
          </a:xfrm>
          <a:prstGeom prst="line">
            <a:avLst/>
          </a:prstGeom>
          <a:noFill/>
          <a:ln w="19050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34" name="Straight Connector 33"/>
          <p:cNvCxnSpPr>
            <a:cxnSpLocks noChangeShapeType="1"/>
          </p:cNvCxnSpPr>
          <p:nvPr/>
        </p:nvCxnSpPr>
        <p:spPr bwMode="auto">
          <a:xfrm>
            <a:off x="2229295" y="3160165"/>
            <a:ext cx="345645" cy="115215"/>
          </a:xfrm>
          <a:prstGeom prst="line">
            <a:avLst/>
          </a:prstGeom>
          <a:noFill/>
          <a:ln w="6350" algn="ctr">
            <a:solidFill>
              <a:srgbClr val="FFFF00"/>
            </a:solidFill>
            <a:prstDash val="lgDash"/>
            <a:round/>
            <a:headEnd/>
            <a:tailEnd/>
          </a:ln>
        </p:spPr>
      </p:cxnSp>
      <p:sp>
        <p:nvSpPr>
          <p:cNvPr id="36" name="Text Box 4"/>
          <p:cNvSpPr txBox="1">
            <a:spLocks noChangeArrowheads="1"/>
          </p:cNvSpPr>
          <p:nvPr/>
        </p:nvSpPr>
        <p:spPr bwMode="auto">
          <a:xfrm rot="17543810">
            <a:off x="1388810" y="4109979"/>
            <a:ext cx="957814" cy="15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100" b="1" i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36.2 nm</a:t>
            </a:r>
            <a:endParaRPr lang="en-US" sz="1100" b="1" i="1">
              <a:solidFill>
                <a:srgbClr val="FFFF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40" name="Straight Connector 39"/>
          <p:cNvCxnSpPr>
            <a:cxnSpLocks noChangeShapeType="1"/>
          </p:cNvCxnSpPr>
          <p:nvPr/>
        </p:nvCxnSpPr>
        <p:spPr bwMode="auto">
          <a:xfrm>
            <a:off x="3573470" y="3659430"/>
            <a:ext cx="345645" cy="115215"/>
          </a:xfrm>
          <a:prstGeom prst="line">
            <a:avLst/>
          </a:prstGeom>
          <a:noFill/>
          <a:ln w="6350" algn="ctr">
            <a:solidFill>
              <a:srgbClr val="FFFF00"/>
            </a:solidFill>
            <a:prstDash val="lgDash"/>
            <a:round/>
            <a:headEnd/>
            <a:tailEnd/>
          </a:ln>
        </p:spPr>
      </p:cxnSp>
      <p:cxnSp>
        <p:nvCxnSpPr>
          <p:cNvPr id="41" name="Straight Connector 40"/>
          <p:cNvCxnSpPr>
            <a:cxnSpLocks noChangeShapeType="1"/>
          </p:cNvCxnSpPr>
          <p:nvPr/>
        </p:nvCxnSpPr>
        <p:spPr bwMode="auto">
          <a:xfrm flipV="1">
            <a:off x="3189420" y="3736239"/>
            <a:ext cx="614480" cy="1613011"/>
          </a:xfrm>
          <a:prstGeom prst="line">
            <a:avLst/>
          </a:prstGeom>
          <a:noFill/>
          <a:ln w="19050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42" name="Text Box 4"/>
          <p:cNvSpPr txBox="1">
            <a:spLocks noChangeArrowheads="1"/>
          </p:cNvSpPr>
          <p:nvPr/>
        </p:nvSpPr>
        <p:spPr bwMode="auto">
          <a:xfrm rot="17543810">
            <a:off x="2841661" y="4629179"/>
            <a:ext cx="957814" cy="15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100" b="1" i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35.5 nm</a:t>
            </a:r>
            <a:endParaRPr lang="en-US" sz="1100" b="1" i="1">
              <a:solidFill>
                <a:srgbClr val="FFFF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43" name="Straight Connector 42"/>
          <p:cNvCxnSpPr>
            <a:cxnSpLocks noChangeShapeType="1"/>
          </p:cNvCxnSpPr>
          <p:nvPr/>
        </p:nvCxnSpPr>
        <p:spPr bwMode="auto">
          <a:xfrm flipV="1">
            <a:off x="3919115" y="3928265"/>
            <a:ext cx="652885" cy="1689821"/>
          </a:xfrm>
          <a:prstGeom prst="line">
            <a:avLst/>
          </a:prstGeom>
          <a:noFill/>
          <a:ln w="19050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45" name="Straight Connector 44"/>
          <p:cNvCxnSpPr>
            <a:cxnSpLocks noChangeShapeType="1"/>
          </p:cNvCxnSpPr>
          <p:nvPr/>
        </p:nvCxnSpPr>
        <p:spPr bwMode="auto">
          <a:xfrm>
            <a:off x="4341570" y="3851455"/>
            <a:ext cx="345645" cy="115215"/>
          </a:xfrm>
          <a:prstGeom prst="line">
            <a:avLst/>
          </a:prstGeom>
          <a:noFill/>
          <a:ln w="6350" algn="ctr">
            <a:solidFill>
              <a:srgbClr val="FFFF00"/>
            </a:solidFill>
            <a:prstDash val="lgDash"/>
            <a:round/>
            <a:headEnd/>
            <a:tailEnd/>
          </a:ln>
        </p:spPr>
      </p:cxnSp>
      <p:sp>
        <p:nvSpPr>
          <p:cNvPr id="46" name="Text Box 4"/>
          <p:cNvSpPr txBox="1">
            <a:spLocks noChangeArrowheads="1"/>
          </p:cNvSpPr>
          <p:nvPr/>
        </p:nvSpPr>
        <p:spPr bwMode="auto">
          <a:xfrm rot="17543810">
            <a:off x="3616300" y="4781579"/>
            <a:ext cx="957814" cy="15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100" b="1" i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38.1 nm</a:t>
            </a:r>
            <a:endParaRPr lang="en-US" sz="1100" b="1" i="1">
              <a:solidFill>
                <a:srgbClr val="FFFF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47" name="Straight Connector 46"/>
          <p:cNvCxnSpPr>
            <a:cxnSpLocks noChangeShapeType="1"/>
          </p:cNvCxnSpPr>
          <p:nvPr/>
        </p:nvCxnSpPr>
        <p:spPr bwMode="auto">
          <a:xfrm>
            <a:off x="2229295" y="3121760"/>
            <a:ext cx="2457920" cy="844910"/>
          </a:xfrm>
          <a:prstGeom prst="line">
            <a:avLst/>
          </a:prstGeom>
          <a:noFill/>
          <a:ln w="6350" algn="ctr">
            <a:solidFill>
              <a:srgbClr val="FFFF00"/>
            </a:solidFill>
            <a:prstDash val="lgDash"/>
            <a:round/>
            <a:headEnd/>
            <a:tailEnd/>
          </a:ln>
        </p:spPr>
      </p:cxnSp>
      <p:cxnSp>
        <p:nvCxnSpPr>
          <p:cNvPr id="49" name="Straight Connector 48"/>
          <p:cNvCxnSpPr>
            <a:cxnSpLocks noChangeShapeType="1"/>
          </p:cNvCxnSpPr>
          <p:nvPr/>
        </p:nvCxnSpPr>
        <p:spPr bwMode="auto">
          <a:xfrm flipV="1">
            <a:off x="2344510" y="2737710"/>
            <a:ext cx="154840" cy="421237"/>
          </a:xfrm>
          <a:prstGeom prst="line">
            <a:avLst/>
          </a:prstGeom>
          <a:noFill/>
          <a:ln w="19050" algn="ctr">
            <a:solidFill>
              <a:srgbClr val="FFFF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51" name="Text Box 4"/>
          <p:cNvSpPr txBox="1">
            <a:spLocks noChangeArrowheads="1"/>
          </p:cNvSpPr>
          <p:nvPr/>
        </p:nvSpPr>
        <p:spPr bwMode="auto">
          <a:xfrm rot="17543810">
            <a:off x="2217844" y="2070499"/>
            <a:ext cx="1029867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 pitchFamily="18" charset="2"/>
              </a:rPr>
              <a:t>2.0 nm</a:t>
            </a:r>
            <a:endParaRPr lang="en-US" sz="2400" b="1" i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53" name="Straight Connector 52"/>
          <p:cNvCxnSpPr>
            <a:cxnSpLocks noChangeShapeType="1"/>
          </p:cNvCxnSpPr>
          <p:nvPr/>
        </p:nvCxnSpPr>
        <p:spPr bwMode="auto">
          <a:xfrm flipV="1">
            <a:off x="3802680" y="3238193"/>
            <a:ext cx="154840" cy="421237"/>
          </a:xfrm>
          <a:prstGeom prst="line">
            <a:avLst/>
          </a:prstGeom>
          <a:noFill/>
          <a:ln w="38100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57" name="Text Box 4"/>
          <p:cNvSpPr txBox="1">
            <a:spLocks noChangeArrowheads="1"/>
          </p:cNvSpPr>
          <p:nvPr/>
        </p:nvSpPr>
        <p:spPr bwMode="auto">
          <a:xfrm rot="17543810">
            <a:off x="3677234" y="2573257"/>
            <a:ext cx="1029867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2.6 nm</a:t>
            </a:r>
            <a:endParaRPr lang="en-US" sz="2400" b="1" i="1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58" name="Text Box 4"/>
          <p:cNvSpPr txBox="1">
            <a:spLocks noChangeArrowheads="1"/>
          </p:cNvSpPr>
          <p:nvPr/>
        </p:nvSpPr>
        <p:spPr bwMode="auto">
          <a:xfrm rot="17543810">
            <a:off x="3638829" y="2569764"/>
            <a:ext cx="1029867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 pitchFamily="18" charset="2"/>
              </a:rPr>
              <a:t>2.6 nm</a:t>
            </a:r>
            <a:endParaRPr lang="en-US" sz="2400" b="1" i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59" name="Straight Connector 58"/>
          <p:cNvCxnSpPr>
            <a:cxnSpLocks noChangeShapeType="1"/>
          </p:cNvCxnSpPr>
          <p:nvPr/>
        </p:nvCxnSpPr>
        <p:spPr bwMode="auto">
          <a:xfrm flipV="1">
            <a:off x="3803900" y="3238193"/>
            <a:ext cx="154840" cy="421237"/>
          </a:xfrm>
          <a:prstGeom prst="line">
            <a:avLst/>
          </a:prstGeom>
          <a:noFill/>
          <a:ln w="19050" algn="ctr">
            <a:solidFill>
              <a:srgbClr val="FFFF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61" name="Text Box 4"/>
          <p:cNvSpPr txBox="1">
            <a:spLocks noChangeArrowheads="1"/>
          </p:cNvSpPr>
          <p:nvPr/>
        </p:nvSpPr>
        <p:spPr bwMode="auto">
          <a:xfrm rot="1207508">
            <a:off x="555407" y="2899664"/>
            <a:ext cx="1029867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b="1" i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base</a:t>
            </a:r>
            <a:endParaRPr lang="en-US" sz="3600" b="1" i="1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2" name="Text Box 4"/>
          <p:cNvSpPr txBox="1">
            <a:spLocks noChangeArrowheads="1"/>
          </p:cNvSpPr>
          <p:nvPr/>
        </p:nvSpPr>
        <p:spPr bwMode="auto">
          <a:xfrm rot="1207508">
            <a:off x="4799180" y="3313237"/>
            <a:ext cx="1658206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b="1" i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emitter</a:t>
            </a:r>
            <a:endParaRPr lang="en-US" sz="3600" b="1" i="1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3" name="Text Box 4"/>
          <p:cNvSpPr txBox="1">
            <a:spLocks noChangeArrowheads="1"/>
          </p:cNvSpPr>
          <p:nvPr/>
        </p:nvSpPr>
        <p:spPr bwMode="auto">
          <a:xfrm>
            <a:off x="6723063" y="2162175"/>
            <a:ext cx="249555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b="1" i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&lt;2  </a:t>
            </a:r>
            <a:r>
              <a:rPr lang="en-US" sz="36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nm  </a:t>
            </a:r>
            <a:br>
              <a:rPr lang="en-US" sz="36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3600" b="1" i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Ru contact</a:t>
            </a:r>
            <a:r>
              <a:rPr lang="en-US" sz="36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en-US" sz="36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36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penetration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en-US" sz="2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i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(surface removal</a:t>
            </a:r>
            <a:br>
              <a:rPr lang="en-US" sz="2400" b="1" i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i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during cleaning)</a:t>
            </a:r>
          </a:p>
        </p:txBody>
      </p:sp>
      <p:sp>
        <p:nvSpPr>
          <p:cNvPr id="64" name="Text Box 4"/>
          <p:cNvSpPr txBox="1">
            <a:spLocks noChangeArrowheads="1"/>
          </p:cNvSpPr>
          <p:nvPr/>
        </p:nvSpPr>
        <p:spPr bwMode="auto">
          <a:xfrm>
            <a:off x="6723063" y="893763"/>
            <a:ext cx="242093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b="1" i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Ru / Ti / Au</a:t>
            </a:r>
            <a:endParaRPr lang="en-US" sz="3600" b="1" i="1">
              <a:solidFill>
                <a:srgbClr val="FFFF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65" name="Straight Connector 64"/>
          <p:cNvCxnSpPr>
            <a:cxnSpLocks noChangeShapeType="1"/>
          </p:cNvCxnSpPr>
          <p:nvPr/>
        </p:nvCxnSpPr>
        <p:spPr bwMode="auto">
          <a:xfrm>
            <a:off x="193830" y="3390595"/>
            <a:ext cx="1305770" cy="460860"/>
          </a:xfrm>
          <a:prstGeom prst="line">
            <a:avLst/>
          </a:prstGeom>
          <a:noFill/>
          <a:ln w="6350" algn="ctr">
            <a:solidFill>
              <a:srgbClr val="FFFF00"/>
            </a:solidFill>
            <a:prstDash val="lgDash"/>
            <a:round/>
            <a:headEnd/>
            <a:tailEnd/>
          </a:ln>
        </p:spPr>
      </p:cxnSp>
      <p:sp>
        <p:nvSpPr>
          <p:cNvPr id="67" name="Text Box 4"/>
          <p:cNvSpPr txBox="1">
            <a:spLocks noChangeArrowheads="1"/>
          </p:cNvSpPr>
          <p:nvPr/>
        </p:nvSpPr>
        <p:spPr bwMode="auto">
          <a:xfrm rot="1207508">
            <a:off x="991471" y="2016348"/>
            <a:ext cx="1029867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b="1" i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Ru</a:t>
            </a:r>
            <a:endParaRPr lang="en-US" sz="3600" b="1" i="1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8" name="Text Box 4"/>
          <p:cNvSpPr txBox="1">
            <a:spLocks noChangeArrowheads="1"/>
          </p:cNvSpPr>
          <p:nvPr/>
        </p:nvSpPr>
        <p:spPr bwMode="auto">
          <a:xfrm rot="1207508">
            <a:off x="1529141" y="941008"/>
            <a:ext cx="1029867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b="1" i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Ti</a:t>
            </a:r>
            <a:endParaRPr lang="en-US" sz="3600" b="1" i="1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9" name="Text Box 4"/>
          <p:cNvSpPr txBox="1">
            <a:spLocks noChangeArrowheads="1"/>
          </p:cNvSpPr>
          <p:nvPr/>
        </p:nvSpPr>
        <p:spPr bwMode="auto">
          <a:xfrm rot="1207508">
            <a:off x="517002" y="2899664"/>
            <a:ext cx="1029867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 pitchFamily="18" charset="2"/>
              </a:rPr>
              <a:t>base</a:t>
            </a:r>
            <a:endParaRPr lang="en-US" sz="3600" b="1" i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70" name="Text Box 4"/>
          <p:cNvSpPr txBox="1">
            <a:spLocks noChangeArrowheads="1"/>
          </p:cNvSpPr>
          <p:nvPr/>
        </p:nvSpPr>
        <p:spPr bwMode="auto">
          <a:xfrm rot="1207508">
            <a:off x="4760775" y="3313237"/>
            <a:ext cx="1658206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 pitchFamily="18" charset="2"/>
              </a:rPr>
              <a:t>emitter</a:t>
            </a:r>
            <a:endParaRPr lang="en-US" sz="3600" b="1" i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71" name="Text Box 4"/>
          <p:cNvSpPr txBox="1">
            <a:spLocks noChangeArrowheads="1"/>
          </p:cNvSpPr>
          <p:nvPr/>
        </p:nvSpPr>
        <p:spPr bwMode="auto">
          <a:xfrm rot="1207508">
            <a:off x="953066" y="2016348"/>
            <a:ext cx="1029867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 pitchFamily="18" charset="2"/>
              </a:rPr>
              <a:t>Ru</a:t>
            </a:r>
            <a:endParaRPr lang="en-US" sz="3600" b="1" i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 rot="1207508">
            <a:off x="1490736" y="941008"/>
            <a:ext cx="1029867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 pitchFamily="18" charset="2"/>
              </a:rPr>
              <a:t>Ti</a:t>
            </a:r>
            <a:endParaRPr lang="en-US" sz="3600" b="1" i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2" grpId="0"/>
      <p:bldP spid="46" grpId="0"/>
      <p:bldP spid="51" grpId="0"/>
      <p:bldP spid="57" grpId="0"/>
      <p:bldP spid="58" grpId="0"/>
      <p:bldP spid="6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16" descr="degenerate_injectoin.jpg"/>
          <p:cNvPicPr>
            <a:picLocks noChangeAspect="1"/>
          </p:cNvPicPr>
          <p:nvPr/>
        </p:nvPicPr>
        <p:blipFill>
          <a:blip r:embed="rId4" cstate="print"/>
          <a:srcRect b="67819"/>
          <a:stretch>
            <a:fillRect/>
          </a:stretch>
        </p:blipFill>
        <p:spPr bwMode="auto">
          <a:xfrm>
            <a:off x="193675" y="1616075"/>
            <a:ext cx="4070350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1138"/>
            <a:ext cx="8416925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Degenerate Injection→ Reduced Transconductance</a:t>
            </a: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4211638" y="625475"/>
          <a:ext cx="4930775" cy="4916488"/>
        </p:xfrm>
        <a:graphic>
          <a:graphicData uri="http://schemas.openxmlformats.org/presentationml/2006/ole">
            <p:oleObj spid="_x0000_s154626" name="KGPlot" r:id="rId5" imgW="3666960" imgH="3654360" progId="KGraph_Plot">
              <p:embed/>
            </p:oleObj>
          </a:graphicData>
        </a:graphic>
      </p:graphicFrame>
      <p:graphicFrame>
        <p:nvGraphicFramePr>
          <p:cNvPr id="9219" name="Object 12"/>
          <p:cNvGraphicFramePr>
            <a:graphicFrameLocks noChangeAspect="1"/>
          </p:cNvGraphicFramePr>
          <p:nvPr/>
        </p:nvGraphicFramePr>
        <p:xfrm>
          <a:off x="461963" y="3835400"/>
          <a:ext cx="2320925" cy="400050"/>
        </p:xfrm>
        <a:graphic>
          <a:graphicData uri="http://schemas.openxmlformats.org/presentationml/2006/ole">
            <p:oleObj spid="_x0000_s154627" name="Equation" r:id="rId6" imgW="1333440" imgH="228600" progId="Equation.3">
              <p:embed/>
            </p:oleObj>
          </a:graphicData>
        </a:graphic>
      </p:graphicFrame>
      <p:cxnSp>
        <p:nvCxnSpPr>
          <p:cNvPr id="9224" name="Straight Arrow Connector 15"/>
          <p:cNvCxnSpPr>
            <a:cxnSpLocks noChangeShapeType="1"/>
          </p:cNvCxnSpPr>
          <p:nvPr/>
        </p:nvCxnSpPr>
        <p:spPr bwMode="auto">
          <a:xfrm flipH="1">
            <a:off x="693738" y="1470025"/>
            <a:ext cx="498475" cy="376238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9225" name="Text Box 4"/>
          <p:cNvSpPr txBox="1">
            <a:spLocks noChangeArrowheads="1"/>
          </p:cNvSpPr>
          <p:nvPr/>
        </p:nvSpPr>
        <p:spPr bwMode="auto">
          <a:xfrm>
            <a:off x="385763" y="4765675"/>
            <a:ext cx="3919537" cy="2762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Transconductance is high</a:t>
            </a:r>
          </a:p>
        </p:txBody>
      </p:sp>
      <p:cxnSp>
        <p:nvCxnSpPr>
          <p:cNvPr id="9226" name="Straight Arrow Connector 21"/>
          <p:cNvCxnSpPr>
            <a:cxnSpLocks noChangeShapeType="1"/>
          </p:cNvCxnSpPr>
          <p:nvPr/>
        </p:nvCxnSpPr>
        <p:spPr bwMode="auto">
          <a:xfrm>
            <a:off x="1652588" y="1816100"/>
            <a:ext cx="998537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9220" name="Object 12"/>
          <p:cNvGraphicFramePr>
            <a:graphicFrameLocks noChangeAspect="1"/>
          </p:cNvGraphicFramePr>
          <p:nvPr/>
        </p:nvGraphicFramePr>
        <p:xfrm>
          <a:off x="5646738" y="2890838"/>
          <a:ext cx="2320925" cy="400050"/>
        </p:xfrm>
        <a:graphic>
          <a:graphicData uri="http://schemas.openxmlformats.org/presentationml/2006/ole">
            <p:oleObj spid="_x0000_s154628" name="Equation" r:id="rId7" imgW="1333440" imgH="228600" progId="Equation.3">
              <p:embed/>
            </p:oleObj>
          </a:graphicData>
        </a:graphic>
      </p:graphicFrame>
      <p:cxnSp>
        <p:nvCxnSpPr>
          <p:cNvPr id="9227" name="Straight Arrow Connector 24"/>
          <p:cNvCxnSpPr>
            <a:cxnSpLocks noChangeShapeType="1"/>
          </p:cNvCxnSpPr>
          <p:nvPr/>
        </p:nvCxnSpPr>
        <p:spPr bwMode="auto">
          <a:xfrm>
            <a:off x="1576388" y="1739900"/>
            <a:ext cx="998537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228" name="Straight Arrow Connector 25"/>
          <p:cNvCxnSpPr>
            <a:cxnSpLocks noChangeShapeType="1"/>
          </p:cNvCxnSpPr>
          <p:nvPr/>
        </p:nvCxnSpPr>
        <p:spPr bwMode="auto">
          <a:xfrm>
            <a:off x="1500188" y="1662113"/>
            <a:ext cx="998537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9221" name="Object 12"/>
          <p:cNvGraphicFramePr>
            <a:graphicFrameLocks noChangeAspect="1"/>
          </p:cNvGraphicFramePr>
          <p:nvPr/>
        </p:nvGraphicFramePr>
        <p:xfrm>
          <a:off x="423863" y="5064125"/>
          <a:ext cx="1304925" cy="400050"/>
        </p:xfrm>
        <a:graphic>
          <a:graphicData uri="http://schemas.openxmlformats.org/presentationml/2006/ole">
            <p:oleObj spid="_x0000_s154629" name="Equation" r:id="rId8" imgW="749160" imgH="228600" progId="Equation.3">
              <p:embed/>
            </p:oleObj>
          </a:graphicData>
        </a:graphic>
      </p:graphicFrame>
      <p:sp>
        <p:nvSpPr>
          <p:cNvPr id="9229" name="Text Box 4"/>
          <p:cNvSpPr txBox="1">
            <a:spLocks noChangeArrowheads="1"/>
          </p:cNvSpPr>
          <p:nvPr/>
        </p:nvSpPr>
        <p:spPr bwMode="auto">
          <a:xfrm>
            <a:off x="385763" y="3467100"/>
            <a:ext cx="4224337" cy="2778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Current varies exponentially with V</a:t>
            </a:r>
            <a:r>
              <a:rPr lang="en-US" sz="2000" i="1" baseline="-2500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be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Tahoma" pitchFamily="34" charset="0"/>
                <a:ea typeface="Tahoma" pitchFamily="34" charset="0"/>
                <a:cs typeface="Tahoma" pitchFamily="34" charset="0"/>
              </a:rPr>
              <a:t>100-1000 GHz Wireless Has High Capacity 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3713" y="817563"/>
            <a:ext cx="3994150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231775" y="1316038"/>
            <a:ext cx="4149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very large bandwidths </a:t>
            </a:r>
            <a:r>
              <a:rPr lang="en-US" sz="24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available</a:t>
            </a:r>
            <a:endParaRPr lang="en-US" sz="2400" b="1" baseline="3000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193675" y="4159250"/>
            <a:ext cx="71056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short wavelengths→ many parallel channels</a:t>
            </a:r>
            <a:endParaRPr lang="en-US" sz="2400" b="1" baseline="3000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39" name="Picture 26" descr="multipoint_radio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938" y="4695825"/>
            <a:ext cx="2112962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" name="Object 10"/>
          <p:cNvGraphicFramePr>
            <a:graphicFrameLocks noChangeAspect="1"/>
          </p:cNvGraphicFramePr>
          <p:nvPr/>
        </p:nvGraphicFramePr>
        <p:xfrm>
          <a:off x="347663" y="6176963"/>
          <a:ext cx="3308350" cy="631825"/>
        </p:xfrm>
        <a:graphic>
          <a:graphicData uri="http://schemas.openxmlformats.org/presentationml/2006/ole">
            <p:oleObj spid="_x0000_s207875" name="Equation" r:id="rId6" imgW="2057400" imgH="419040" progId="Equation.3">
              <p:embed/>
            </p:oleObj>
          </a:graphicData>
        </a:graphic>
      </p:graphicFrame>
      <p:cxnSp>
        <p:nvCxnSpPr>
          <p:cNvPr id="44" name="Straight Connector 19"/>
          <p:cNvCxnSpPr>
            <a:cxnSpLocks noChangeShapeType="1"/>
          </p:cNvCxnSpPr>
          <p:nvPr/>
        </p:nvCxnSpPr>
        <p:spPr bwMode="auto">
          <a:xfrm>
            <a:off x="228600" y="4043363"/>
            <a:ext cx="8610600" cy="1587"/>
          </a:xfrm>
          <a:prstGeom prst="line">
            <a:avLst/>
          </a:prstGeom>
          <a:noFill/>
          <a:ln w="76200" algn="ctr">
            <a:solidFill>
              <a:srgbClr val="C0C0C0"/>
            </a:solidFill>
            <a:round/>
            <a:headEnd/>
            <a:tailEnd/>
          </a:ln>
        </p:spPr>
      </p:cxnSp>
      <p:pic>
        <p:nvPicPr>
          <p:cNvPr id="46" name="Picture 23" descr="mmwave_MIMO_RCVR.jpg"/>
          <p:cNvPicPr>
            <a:picLocks noChangeAspect="1"/>
          </p:cNvPicPr>
          <p:nvPr/>
        </p:nvPicPr>
        <p:blipFill>
          <a:blip r:embed="rId7" cstate="print"/>
          <a:srcRect r="19675"/>
          <a:stretch>
            <a:fillRect/>
          </a:stretch>
        </p:blipFill>
        <p:spPr bwMode="auto">
          <a:xfrm>
            <a:off x="4533900" y="4695825"/>
            <a:ext cx="434022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7" name="Object 2"/>
          <p:cNvGraphicFramePr>
            <a:graphicFrameLocks noChangeAspect="1"/>
          </p:cNvGraphicFramePr>
          <p:nvPr/>
        </p:nvGraphicFramePr>
        <p:xfrm>
          <a:off x="6108700" y="5041900"/>
          <a:ext cx="1309688" cy="279400"/>
        </p:xfrm>
        <a:graphic>
          <a:graphicData uri="http://schemas.openxmlformats.org/presentationml/2006/ole">
            <p:oleObj spid="_x0000_s207876" name="Equation" r:id="rId8" imgW="952200" imgH="203040" progId="Equation.3">
              <p:embed/>
            </p:oleObj>
          </a:graphicData>
        </a:graphic>
      </p:graphicFrame>
      <p:graphicFrame>
        <p:nvGraphicFramePr>
          <p:cNvPr id="48" name="Object 2"/>
          <p:cNvGraphicFramePr>
            <a:graphicFrameLocks noChangeAspect="1"/>
          </p:cNvGraphicFramePr>
          <p:nvPr/>
        </p:nvGraphicFramePr>
        <p:xfrm>
          <a:off x="4425950" y="5686425"/>
          <a:ext cx="715963" cy="244475"/>
        </p:xfrm>
        <a:graphic>
          <a:graphicData uri="http://schemas.openxmlformats.org/presentationml/2006/ole">
            <p:oleObj spid="_x0000_s207877" name="Equation" r:id="rId9" imgW="520560" imgH="177480" progId="Equation.3">
              <p:embed/>
            </p:oleObj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/>
        </p:nvGraphicFramePr>
        <p:xfrm>
          <a:off x="7051675" y="6202363"/>
          <a:ext cx="209550" cy="227012"/>
        </p:xfrm>
        <a:graphic>
          <a:graphicData uri="http://schemas.openxmlformats.org/presentationml/2006/ole">
            <p:oleObj spid="_x0000_s207878" name="Equation" r:id="rId10" imgW="152280" imgH="164880" progId="Equation.3">
              <p:embed/>
            </p:oleObj>
          </a:graphicData>
        </a:graphic>
      </p:graphicFrame>
      <p:graphicFrame>
        <p:nvGraphicFramePr>
          <p:cNvPr id="50" name="Object 2"/>
          <p:cNvGraphicFramePr>
            <a:graphicFrameLocks noChangeAspect="1"/>
          </p:cNvGraphicFramePr>
          <p:nvPr/>
        </p:nvGraphicFramePr>
        <p:xfrm>
          <a:off x="4456113" y="6500813"/>
          <a:ext cx="4487862" cy="314325"/>
        </p:xfrm>
        <a:graphic>
          <a:graphicData uri="http://schemas.openxmlformats.org/presentationml/2006/ole">
            <p:oleObj spid="_x0000_s207879" name="Equation" r:id="rId11" imgW="3263760" imgH="2286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12"/>
          <p:cNvGraphicFramePr>
            <a:graphicFrameLocks noChangeAspect="1"/>
          </p:cNvGraphicFramePr>
          <p:nvPr/>
        </p:nvGraphicFramePr>
        <p:xfrm>
          <a:off x="461963" y="3835400"/>
          <a:ext cx="2320925" cy="400050"/>
        </p:xfrm>
        <a:graphic>
          <a:graphicData uri="http://schemas.openxmlformats.org/presentationml/2006/ole">
            <p:oleObj spid="_x0000_s10242" name="Equation" r:id="rId4" imgW="1333440" imgH="228600" progId="Equation.3">
              <p:embed/>
            </p:oleObj>
          </a:graphicData>
        </a:graphic>
      </p:graphicFrame>
      <p:pic>
        <p:nvPicPr>
          <p:cNvPr id="10244" name="Picture 13" descr="degenerate_injectoi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3675" y="1216025"/>
            <a:ext cx="4079875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1138"/>
            <a:ext cx="8416925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Degenerate Injection→ Reduced Transconductance</a:t>
            </a:r>
          </a:p>
        </p:txBody>
      </p:sp>
      <p:graphicFrame>
        <p:nvGraphicFramePr>
          <p:cNvPr id="10243" name="Object 2"/>
          <p:cNvGraphicFramePr>
            <a:graphicFrameLocks noChangeAspect="1"/>
          </p:cNvGraphicFramePr>
          <p:nvPr/>
        </p:nvGraphicFramePr>
        <p:xfrm>
          <a:off x="4211638" y="625475"/>
          <a:ext cx="4930775" cy="4916488"/>
        </p:xfrm>
        <a:graphic>
          <a:graphicData uri="http://schemas.openxmlformats.org/presentationml/2006/ole">
            <p:oleObj spid="_x0000_s10243" name="KGPlot" r:id="rId6" imgW="3666960" imgH="3654360" progId="KGraph_Plot">
              <p:embed/>
            </p:oleObj>
          </a:graphicData>
        </a:graphic>
      </p:graphicFrame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501650" y="3582988"/>
            <a:ext cx="268288" cy="34448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b="1"/>
          </a:p>
        </p:txBody>
      </p:sp>
      <p:cxnSp>
        <p:nvCxnSpPr>
          <p:cNvPr id="10247" name="Straight Connector 10"/>
          <p:cNvCxnSpPr>
            <a:cxnSpLocks noChangeShapeType="1"/>
          </p:cNvCxnSpPr>
          <p:nvPr/>
        </p:nvCxnSpPr>
        <p:spPr bwMode="auto">
          <a:xfrm>
            <a:off x="501650" y="3927475"/>
            <a:ext cx="2189163" cy="269875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48" name="Straight Connector 11"/>
          <p:cNvCxnSpPr>
            <a:cxnSpLocks noChangeShapeType="1"/>
          </p:cNvCxnSpPr>
          <p:nvPr/>
        </p:nvCxnSpPr>
        <p:spPr bwMode="auto">
          <a:xfrm flipV="1">
            <a:off x="539750" y="3927475"/>
            <a:ext cx="2189163" cy="269875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49" name="Straight Arrow Connector 17"/>
          <p:cNvCxnSpPr>
            <a:cxnSpLocks noChangeShapeType="1"/>
          </p:cNvCxnSpPr>
          <p:nvPr/>
        </p:nvCxnSpPr>
        <p:spPr bwMode="auto">
          <a:xfrm>
            <a:off x="1460500" y="1854200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250" name="Straight Arrow Connector 19"/>
          <p:cNvCxnSpPr>
            <a:cxnSpLocks noChangeShapeType="1"/>
          </p:cNvCxnSpPr>
          <p:nvPr/>
        </p:nvCxnSpPr>
        <p:spPr bwMode="auto">
          <a:xfrm>
            <a:off x="1384300" y="1778000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251" name="Straight Arrow Connector 20"/>
          <p:cNvCxnSpPr>
            <a:cxnSpLocks noChangeShapeType="1"/>
          </p:cNvCxnSpPr>
          <p:nvPr/>
        </p:nvCxnSpPr>
        <p:spPr bwMode="auto">
          <a:xfrm>
            <a:off x="1268413" y="1700213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252" name="Straight Arrow Connector 21"/>
          <p:cNvCxnSpPr>
            <a:cxnSpLocks noChangeShapeType="1"/>
          </p:cNvCxnSpPr>
          <p:nvPr/>
        </p:nvCxnSpPr>
        <p:spPr bwMode="auto">
          <a:xfrm>
            <a:off x="1154113" y="1624013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253" name="Straight Arrow Connector 22"/>
          <p:cNvCxnSpPr>
            <a:cxnSpLocks noChangeShapeType="1"/>
          </p:cNvCxnSpPr>
          <p:nvPr/>
        </p:nvCxnSpPr>
        <p:spPr bwMode="auto">
          <a:xfrm>
            <a:off x="1038225" y="1547813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0254" name="Text Box 4"/>
          <p:cNvSpPr txBox="1">
            <a:spLocks noChangeArrowheads="1"/>
          </p:cNvSpPr>
          <p:nvPr/>
        </p:nvSpPr>
        <p:spPr bwMode="auto">
          <a:xfrm>
            <a:off x="385763" y="4765675"/>
            <a:ext cx="3919537" cy="2762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Transconductance is reduced</a:t>
            </a:r>
          </a:p>
        </p:txBody>
      </p:sp>
      <p:sp>
        <p:nvSpPr>
          <p:cNvPr id="10255" name="Text Box 4"/>
          <p:cNvSpPr txBox="1">
            <a:spLocks noChangeArrowheads="1"/>
          </p:cNvSpPr>
          <p:nvPr/>
        </p:nvSpPr>
        <p:spPr bwMode="auto">
          <a:xfrm>
            <a:off x="385763" y="3467100"/>
            <a:ext cx="4224337" cy="2778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Current varies exponentially with V</a:t>
            </a:r>
            <a:r>
              <a:rPr lang="en-US" sz="2000" i="1" baseline="-2500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be</a:t>
            </a:r>
          </a:p>
        </p:txBody>
      </p:sp>
      <p:cxnSp>
        <p:nvCxnSpPr>
          <p:cNvPr id="10256" name="Straight Connector 11"/>
          <p:cNvCxnSpPr>
            <a:cxnSpLocks noChangeShapeType="1"/>
          </p:cNvCxnSpPr>
          <p:nvPr/>
        </p:nvCxnSpPr>
        <p:spPr bwMode="auto">
          <a:xfrm flipV="1">
            <a:off x="500063" y="3467100"/>
            <a:ext cx="4033837" cy="307975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7" name="Straight Connector 11"/>
          <p:cNvCxnSpPr>
            <a:cxnSpLocks noChangeShapeType="1"/>
          </p:cNvCxnSpPr>
          <p:nvPr/>
        </p:nvCxnSpPr>
        <p:spPr bwMode="auto">
          <a:xfrm>
            <a:off x="501650" y="3467100"/>
            <a:ext cx="4032250" cy="307975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7" descr="degenerate_injectoi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675" y="1216025"/>
            <a:ext cx="4079875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1138"/>
            <a:ext cx="8416925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Degenerate Injection→ Reduced Transconductance</a:t>
            </a:r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4211638" y="625475"/>
          <a:ext cx="4930775" cy="4916488"/>
        </p:xfrm>
        <a:graphic>
          <a:graphicData uri="http://schemas.openxmlformats.org/presentationml/2006/ole">
            <p:oleObj spid="_x0000_s11266" name="KGPlot" r:id="rId5" imgW="3666960" imgH="3654360" progId="KGraph_Plot">
              <p:embed/>
            </p:oleObj>
          </a:graphicData>
        </a:graphic>
      </p:graphicFrame>
      <p:sp>
        <p:nvSpPr>
          <p:cNvPr id="11271" name="Text Box 4"/>
          <p:cNvSpPr txBox="1">
            <a:spLocks noChangeArrowheads="1"/>
          </p:cNvSpPr>
          <p:nvPr/>
        </p:nvSpPr>
        <p:spPr bwMode="auto">
          <a:xfrm>
            <a:off x="231775" y="3074988"/>
            <a:ext cx="2881313" cy="2778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Highly degenerate limit:</a:t>
            </a:r>
          </a:p>
        </p:txBody>
      </p:sp>
      <p:graphicFrame>
        <p:nvGraphicFramePr>
          <p:cNvPr id="11267" name="Object 4"/>
          <p:cNvGraphicFramePr>
            <a:graphicFrameLocks noChangeAspect="1"/>
          </p:cNvGraphicFramePr>
          <p:nvPr/>
        </p:nvGraphicFramePr>
        <p:xfrm>
          <a:off x="6530975" y="3736975"/>
          <a:ext cx="2266950" cy="730250"/>
        </p:xfrm>
        <a:graphic>
          <a:graphicData uri="http://schemas.openxmlformats.org/presentationml/2006/ole">
            <p:oleObj spid="_x0000_s11267" name="Equation" r:id="rId6" imgW="1307880" imgH="419040" progId="Equation.3">
              <p:embed/>
            </p:oleObj>
          </a:graphicData>
        </a:graphic>
      </p:graphicFrame>
      <p:cxnSp>
        <p:nvCxnSpPr>
          <p:cNvPr id="11272" name="Straight Arrow Connector 13"/>
          <p:cNvCxnSpPr>
            <a:cxnSpLocks noChangeShapeType="1"/>
          </p:cNvCxnSpPr>
          <p:nvPr/>
        </p:nvCxnSpPr>
        <p:spPr bwMode="auto">
          <a:xfrm>
            <a:off x="1460500" y="1854200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1273" name="Straight Arrow Connector 14"/>
          <p:cNvCxnSpPr>
            <a:cxnSpLocks noChangeShapeType="1"/>
          </p:cNvCxnSpPr>
          <p:nvPr/>
        </p:nvCxnSpPr>
        <p:spPr bwMode="auto">
          <a:xfrm>
            <a:off x="1384300" y="1778000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1274" name="Straight Arrow Connector 15"/>
          <p:cNvCxnSpPr>
            <a:cxnSpLocks noChangeShapeType="1"/>
          </p:cNvCxnSpPr>
          <p:nvPr/>
        </p:nvCxnSpPr>
        <p:spPr bwMode="auto">
          <a:xfrm>
            <a:off x="1268413" y="1700213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1275" name="Straight Arrow Connector 16"/>
          <p:cNvCxnSpPr>
            <a:cxnSpLocks noChangeShapeType="1"/>
          </p:cNvCxnSpPr>
          <p:nvPr/>
        </p:nvCxnSpPr>
        <p:spPr bwMode="auto">
          <a:xfrm>
            <a:off x="1154113" y="1624013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1276" name="Straight Arrow Connector 17"/>
          <p:cNvCxnSpPr>
            <a:cxnSpLocks noChangeShapeType="1"/>
          </p:cNvCxnSpPr>
          <p:nvPr/>
        </p:nvCxnSpPr>
        <p:spPr bwMode="auto">
          <a:xfrm>
            <a:off x="1038225" y="1547813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11268" name="Object 12"/>
          <p:cNvGraphicFramePr>
            <a:graphicFrameLocks noChangeAspect="1"/>
          </p:cNvGraphicFramePr>
          <p:nvPr/>
        </p:nvGraphicFramePr>
        <p:xfrm>
          <a:off x="704850" y="3824288"/>
          <a:ext cx="1835150" cy="422275"/>
        </p:xfrm>
        <a:graphic>
          <a:graphicData uri="http://schemas.openxmlformats.org/presentationml/2006/ole">
            <p:oleObj spid="_x0000_s11268" name="Equation" r:id="rId7" imgW="1054080" imgH="241200" progId="Equation.3">
              <p:embed/>
            </p:oleObj>
          </a:graphicData>
        </a:graphic>
      </p:graphicFrame>
      <p:sp>
        <p:nvSpPr>
          <p:cNvPr id="11277" name="Rectangle 6"/>
          <p:cNvSpPr>
            <a:spLocks noChangeArrowheads="1"/>
          </p:cNvSpPr>
          <p:nvPr/>
        </p:nvSpPr>
        <p:spPr bwMode="auto">
          <a:xfrm>
            <a:off x="501650" y="3582988"/>
            <a:ext cx="268288" cy="34448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b="1"/>
          </a:p>
        </p:txBody>
      </p:sp>
      <p:sp>
        <p:nvSpPr>
          <p:cNvPr id="11278" name="Text Box 4"/>
          <p:cNvSpPr txBox="1">
            <a:spLocks noChangeArrowheads="1"/>
          </p:cNvSpPr>
          <p:nvPr/>
        </p:nvSpPr>
        <p:spPr bwMode="auto">
          <a:xfrm>
            <a:off x="385763" y="3467100"/>
            <a:ext cx="4224337" cy="2778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current varies as the square of bias</a:t>
            </a:r>
            <a:endParaRPr lang="en-US" sz="2000" i="1" baseline="-25000">
              <a:solidFill>
                <a:srgbClr val="000000"/>
              </a:solidFill>
              <a:latin typeface="Arial" charset="0"/>
              <a:cs typeface="Arial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animBg="1"/>
      <p:bldP spid="11277" grpId="0" animBg="1"/>
      <p:bldP spid="1127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7" descr="degenerate_injectoi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675" y="1216025"/>
            <a:ext cx="4079875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1138"/>
            <a:ext cx="8416925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Degenerate Injection→ Reduced Transconductance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4211638" y="625475"/>
          <a:ext cx="4930775" cy="4916488"/>
        </p:xfrm>
        <a:graphic>
          <a:graphicData uri="http://schemas.openxmlformats.org/presentationml/2006/ole">
            <p:oleObj spid="_x0000_s12290" name="KGPlot" r:id="rId5" imgW="3666960" imgH="3654360" progId="KGraph_Plot">
              <p:embed/>
            </p:oleObj>
          </a:graphicData>
        </a:graphic>
      </p:graphicFrame>
      <p:sp>
        <p:nvSpPr>
          <p:cNvPr id="12296" name="Text Box 4"/>
          <p:cNvSpPr txBox="1">
            <a:spLocks noChangeArrowheads="1"/>
          </p:cNvSpPr>
          <p:nvPr/>
        </p:nvSpPr>
        <p:spPr bwMode="auto">
          <a:xfrm>
            <a:off x="231775" y="3074988"/>
            <a:ext cx="2881313" cy="2778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Highly degenerate limit:</a:t>
            </a:r>
          </a:p>
        </p:txBody>
      </p:sp>
      <p:graphicFrame>
        <p:nvGraphicFramePr>
          <p:cNvPr id="12291" name="Object 4"/>
          <p:cNvGraphicFramePr>
            <a:graphicFrameLocks noChangeAspect="1"/>
          </p:cNvGraphicFramePr>
          <p:nvPr/>
        </p:nvGraphicFramePr>
        <p:xfrm>
          <a:off x="6530975" y="3736975"/>
          <a:ext cx="2266950" cy="730250"/>
        </p:xfrm>
        <a:graphic>
          <a:graphicData uri="http://schemas.openxmlformats.org/presentationml/2006/ole">
            <p:oleObj spid="_x0000_s12291" name="Equation" r:id="rId6" imgW="1307880" imgH="419040" progId="Equation.3">
              <p:embed/>
            </p:oleObj>
          </a:graphicData>
        </a:graphic>
      </p:graphicFrame>
      <p:cxnSp>
        <p:nvCxnSpPr>
          <p:cNvPr id="12297" name="Straight Arrow Connector 13"/>
          <p:cNvCxnSpPr>
            <a:cxnSpLocks noChangeShapeType="1"/>
          </p:cNvCxnSpPr>
          <p:nvPr/>
        </p:nvCxnSpPr>
        <p:spPr bwMode="auto">
          <a:xfrm>
            <a:off x="1460500" y="1854200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298" name="Straight Arrow Connector 14"/>
          <p:cNvCxnSpPr>
            <a:cxnSpLocks noChangeShapeType="1"/>
          </p:cNvCxnSpPr>
          <p:nvPr/>
        </p:nvCxnSpPr>
        <p:spPr bwMode="auto">
          <a:xfrm>
            <a:off x="1384300" y="1778000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299" name="Straight Arrow Connector 15"/>
          <p:cNvCxnSpPr>
            <a:cxnSpLocks noChangeShapeType="1"/>
          </p:cNvCxnSpPr>
          <p:nvPr/>
        </p:nvCxnSpPr>
        <p:spPr bwMode="auto">
          <a:xfrm>
            <a:off x="1268413" y="1700213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300" name="Straight Arrow Connector 16"/>
          <p:cNvCxnSpPr>
            <a:cxnSpLocks noChangeShapeType="1"/>
          </p:cNvCxnSpPr>
          <p:nvPr/>
        </p:nvCxnSpPr>
        <p:spPr bwMode="auto">
          <a:xfrm>
            <a:off x="1154113" y="1624013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301" name="Straight Arrow Connector 17"/>
          <p:cNvCxnSpPr>
            <a:cxnSpLocks noChangeShapeType="1"/>
          </p:cNvCxnSpPr>
          <p:nvPr/>
        </p:nvCxnSpPr>
        <p:spPr bwMode="auto">
          <a:xfrm>
            <a:off x="1038225" y="1547813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12292" name="Object 12"/>
          <p:cNvGraphicFramePr>
            <a:graphicFrameLocks noChangeAspect="1"/>
          </p:cNvGraphicFramePr>
          <p:nvPr/>
        </p:nvGraphicFramePr>
        <p:xfrm>
          <a:off x="704850" y="3824288"/>
          <a:ext cx="1835150" cy="422275"/>
        </p:xfrm>
        <a:graphic>
          <a:graphicData uri="http://schemas.openxmlformats.org/presentationml/2006/ole">
            <p:oleObj spid="_x0000_s12292" name="Equation" r:id="rId7" imgW="1054080" imgH="241200" progId="Equation.3">
              <p:embed/>
            </p:oleObj>
          </a:graphicData>
        </a:graphic>
      </p:graphicFrame>
      <p:sp>
        <p:nvSpPr>
          <p:cNvPr id="12302" name="Rectangle 6"/>
          <p:cNvSpPr>
            <a:spLocks noChangeArrowheads="1"/>
          </p:cNvSpPr>
          <p:nvPr/>
        </p:nvSpPr>
        <p:spPr bwMode="auto">
          <a:xfrm>
            <a:off x="501650" y="3582988"/>
            <a:ext cx="268288" cy="34448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b="1"/>
          </a:p>
        </p:txBody>
      </p:sp>
      <p:sp>
        <p:nvSpPr>
          <p:cNvPr id="12303" name="Text Box 4"/>
          <p:cNvSpPr txBox="1">
            <a:spLocks noChangeArrowheads="1"/>
          </p:cNvSpPr>
          <p:nvPr/>
        </p:nvSpPr>
        <p:spPr bwMode="auto">
          <a:xfrm>
            <a:off x="385763" y="4765675"/>
            <a:ext cx="3919537" cy="2762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Transconductance varies as J</a:t>
            </a:r>
            <a:r>
              <a:rPr lang="en-US" sz="2000" i="1" baseline="3000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1/2</a:t>
            </a:r>
          </a:p>
        </p:txBody>
      </p:sp>
      <p:sp>
        <p:nvSpPr>
          <p:cNvPr id="12304" name="Text Box 4"/>
          <p:cNvSpPr txBox="1">
            <a:spLocks noChangeArrowheads="1"/>
          </p:cNvSpPr>
          <p:nvPr/>
        </p:nvSpPr>
        <p:spPr bwMode="auto">
          <a:xfrm>
            <a:off x="385763" y="3467100"/>
            <a:ext cx="4224337" cy="2778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current varies as the square of bias</a:t>
            </a:r>
            <a:endParaRPr lang="en-US" sz="2000" i="1" baseline="-25000">
              <a:solidFill>
                <a:srgbClr val="000000"/>
              </a:solidFill>
              <a:latin typeface="Arial" charset="0"/>
              <a:cs typeface="Arial" charset="0"/>
              <a:sym typeface="Symbol" pitchFamily="18" charset="2"/>
            </a:endParaRPr>
          </a:p>
        </p:txBody>
      </p:sp>
      <p:graphicFrame>
        <p:nvGraphicFramePr>
          <p:cNvPr id="12293" name="Object 12"/>
          <p:cNvGraphicFramePr>
            <a:graphicFrameLocks noChangeAspect="1"/>
          </p:cNvGraphicFramePr>
          <p:nvPr/>
        </p:nvGraphicFramePr>
        <p:xfrm>
          <a:off x="585788" y="5135563"/>
          <a:ext cx="1835150" cy="488950"/>
        </p:xfrm>
        <a:graphic>
          <a:graphicData uri="http://schemas.openxmlformats.org/presentationml/2006/ole">
            <p:oleObj spid="_x0000_s12293" name="Equation" r:id="rId8" imgW="1054080" imgH="279360" progId="Equation.3">
              <p:embed/>
            </p:oleObj>
          </a:graphicData>
        </a:graphic>
      </p:graphicFrame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52400" y="6270625"/>
            <a:ext cx="8991600" cy="3333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At &amp; beyond 32 nm, we must  increase the emitter effective  mass.</a:t>
            </a:r>
          </a:p>
        </p:txBody>
      </p:sp>
      <p:sp>
        <p:nvSpPr>
          <p:cNvPr id="12306" name="Text Box 4"/>
          <p:cNvSpPr txBox="1">
            <a:spLocks noChangeArrowheads="1"/>
          </p:cNvSpPr>
          <p:nvPr/>
        </p:nvSpPr>
        <p:spPr bwMode="auto">
          <a:xfrm>
            <a:off x="1881188" y="5648325"/>
            <a:ext cx="2000250" cy="2762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...and as (m*)</a:t>
            </a:r>
            <a:r>
              <a:rPr lang="en-US" sz="2000" i="1" baseline="3000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1/2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1138"/>
            <a:ext cx="8416925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Degenerate Injection→Solutions</a:t>
            </a:r>
          </a:p>
        </p:txBody>
      </p:sp>
      <p:pic>
        <p:nvPicPr>
          <p:cNvPr id="9" name="Picture 8" descr="2012_8_9_aug_quantum_dot_HBT.jpg"/>
          <p:cNvPicPr>
            <a:picLocks noChangeAspect="1"/>
          </p:cNvPicPr>
          <p:nvPr/>
        </p:nvPicPr>
        <p:blipFill>
          <a:blip r:embed="rId3" cstate="print"/>
          <a:srcRect t="70840"/>
          <a:stretch>
            <a:fillRect/>
          </a:stretch>
        </p:blipFill>
        <p:spPr bwMode="auto">
          <a:xfrm>
            <a:off x="4524375" y="4879975"/>
            <a:ext cx="434975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14300" y="830263"/>
            <a:ext cx="89916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At &amp; beyond 32 nm, we must </a:t>
            </a:r>
            <a:r>
              <a:rPr lang="en-US" sz="2000" b="1" i="1" u="sng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increase </a:t>
            </a: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the emitter (transverse) effective  mass.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12713" y="1431925"/>
            <a:ext cx="8991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Other emitter semiconductors:</a:t>
            </a:r>
            <a:b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		no obvious good choices (band offsets, etc.).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9375" y="2347913"/>
            <a:ext cx="89916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Emitter-base superlattice:</a:t>
            </a:r>
            <a:b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		increases transverse mass in junction</a:t>
            </a:r>
            <a:b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		evidence that InAlAs/InGaAs grades are beneficial</a:t>
            </a: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 l="27296" t="21201" r="6757" b="16400"/>
          <a:stretch>
            <a:fillRect/>
          </a:stretch>
        </p:blipFill>
        <p:spPr bwMode="auto">
          <a:xfrm>
            <a:off x="6051550" y="2200275"/>
            <a:ext cx="3052763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17475" y="4287838"/>
            <a:ext cx="89916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Extreme solution (10 years from now):</a:t>
            </a:r>
            <a:b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		partition the emitter into small sub-junctions, ~ 5 nm x 5 nm.</a:t>
            </a:r>
            <a:b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		parasitic resistivity is reduced progressively as sub-junction areas are  reduced.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1060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7200" b="1">
                <a:latin typeface="Calibri" pitchFamily="34" charset="0"/>
                <a:cs typeface="Calibri" pitchFamily="34" charset="0"/>
              </a:rPr>
              <a:t>IC Results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915400" cy="457200"/>
          </a:xfrm>
        </p:spPr>
        <p:txBody>
          <a:bodyPr/>
          <a:lstStyle/>
          <a:p>
            <a:r>
              <a:rPr lang="en-US" sz="2800" smtClean="0">
                <a:solidFill>
                  <a:srgbClr val="FFFFCC"/>
                </a:solidFill>
                <a:sym typeface="Symbol" pitchFamily="18" charset="2"/>
              </a:rPr>
              <a:t>  InP HBT Integrated Circuits: 600 GHz &amp; Beyond </a:t>
            </a:r>
            <a:endParaRPr lang="en-US" sz="2800" smtClean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54277" name="Text Box 19"/>
          <p:cNvSpPr txBox="1">
            <a:spLocks noChangeArrowheads="1"/>
          </p:cNvSpPr>
          <p:nvPr/>
        </p:nvSpPr>
        <p:spPr bwMode="auto">
          <a:xfrm>
            <a:off x="304800" y="685800"/>
            <a:ext cx="24384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614 GHz </a:t>
            </a:r>
            <a:b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fundamental</a:t>
            </a:r>
            <a:b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VCO</a:t>
            </a:r>
          </a:p>
        </p:txBody>
      </p:sp>
      <p:sp>
        <p:nvSpPr>
          <p:cNvPr id="54278" name="Text Box 19"/>
          <p:cNvSpPr txBox="1">
            <a:spLocks noChangeArrowheads="1"/>
          </p:cNvSpPr>
          <p:nvPr/>
        </p:nvSpPr>
        <p:spPr bwMode="auto">
          <a:xfrm>
            <a:off x="4953000" y="561975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340 GHz dynamic frequency divider</a:t>
            </a:r>
          </a:p>
        </p:txBody>
      </p:sp>
      <p:pic>
        <p:nvPicPr>
          <p:cNvPr id="54279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685800"/>
            <a:ext cx="19812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0" name="Text Box 19"/>
          <p:cNvSpPr txBox="1">
            <a:spLocks noChangeArrowheads="1"/>
          </p:cNvSpPr>
          <p:nvPr/>
        </p:nvSpPr>
        <p:spPr bwMode="auto">
          <a:xfrm>
            <a:off x="304800" y="2286000"/>
            <a:ext cx="342900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565 GHz, 34 dB, 0.4 mW output power </a:t>
            </a:r>
            <a:b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amplifier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04800" y="2971800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  <a:t>J. Hacker, TSC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04800" y="1371600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  <a:t>M. Seo,</a:t>
            </a: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4953000" y="1530350"/>
            <a:ext cx="1219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  <a:t>M. Seo, UCSB/TSC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  <a:t>IMS 2010</a:t>
            </a:r>
          </a:p>
        </p:txBody>
      </p:sp>
      <p:pic>
        <p:nvPicPr>
          <p:cNvPr id="54284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3886200"/>
            <a:ext cx="19812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5" name="Text Box 19"/>
          <p:cNvSpPr txBox="1">
            <a:spLocks noChangeArrowheads="1"/>
          </p:cNvSpPr>
          <p:nvPr/>
        </p:nvSpPr>
        <p:spPr bwMode="auto">
          <a:xfrm>
            <a:off x="304800" y="3908425"/>
            <a:ext cx="19050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204 GHz static </a:t>
            </a:r>
            <a:b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frequency divider</a:t>
            </a:r>
            <a:b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(ECL master-slave </a:t>
            </a:r>
            <a:b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latch)</a:t>
            </a: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304800" y="4876800"/>
            <a:ext cx="1219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  <a:t>Z. Griffith, TSC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  <a:t>CSIC 2010</a:t>
            </a:r>
          </a:p>
        </p:txBody>
      </p:sp>
      <p:pic>
        <p:nvPicPr>
          <p:cNvPr id="54287" name="Picture 32" descr="Picture1.jpg"/>
          <p:cNvPicPr>
            <a:picLocks noChangeAspect="1"/>
          </p:cNvPicPr>
          <p:nvPr/>
        </p:nvPicPr>
        <p:blipFill>
          <a:blip r:embed="rId5" cstate="print"/>
          <a:srcRect l="8041" t="2762" r="1048" b="13663"/>
          <a:stretch>
            <a:fillRect/>
          </a:stretch>
        </p:blipFill>
        <p:spPr bwMode="auto">
          <a:xfrm>
            <a:off x="6096000" y="2163763"/>
            <a:ext cx="28956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8" name="Text Box 19"/>
          <p:cNvSpPr txBox="1">
            <a:spLocks noChangeArrowheads="1"/>
          </p:cNvSpPr>
          <p:nvPr/>
        </p:nvSpPr>
        <p:spPr bwMode="auto">
          <a:xfrm>
            <a:off x="4953000" y="2268538"/>
            <a:ext cx="9906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300 GHz fundamental</a:t>
            </a:r>
            <a:b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PLL</a:t>
            </a: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4953000" y="3001963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  <a:t>M. Seo, TSC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  <a:t>IMS 2011</a:t>
            </a:r>
          </a:p>
        </p:txBody>
      </p:sp>
      <p:sp>
        <p:nvSpPr>
          <p:cNvPr id="54290" name="Text Box 19"/>
          <p:cNvSpPr txBox="1">
            <a:spLocks noChangeArrowheads="1"/>
          </p:cNvSpPr>
          <p:nvPr/>
        </p:nvSpPr>
        <p:spPr bwMode="auto">
          <a:xfrm>
            <a:off x="5013325" y="388620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220 GHz </a:t>
            </a:r>
            <a:b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90 mW</a:t>
            </a:r>
            <a:b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power amplifier </a:t>
            </a:r>
            <a:endParaRPr lang="en-US" sz="1600" b="1" i="1" u="sng">
              <a:solidFill>
                <a:srgbClr val="FFFFCC"/>
              </a:solidFill>
              <a:ea typeface="ＭＳ Ｐゴシック" pitchFamily="34" charset="-128"/>
            </a:endParaRP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5013325" y="4821238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  <a:t>T. Reed, UCSB</a:t>
            </a:r>
          </a:p>
        </p:txBody>
      </p:sp>
      <p:pic>
        <p:nvPicPr>
          <p:cNvPr id="54292" name="Picture 41" descr="Picture4.jpg"/>
          <p:cNvPicPr>
            <a:picLocks noChangeAspect="1"/>
          </p:cNvPicPr>
          <p:nvPr/>
        </p:nvPicPr>
        <p:blipFill>
          <a:blip r:embed="rId6" cstate="print"/>
          <a:srcRect l="3551" t="6158" r="568" b="1479"/>
          <a:stretch>
            <a:fillRect/>
          </a:stretch>
        </p:blipFill>
        <p:spPr bwMode="auto">
          <a:xfrm>
            <a:off x="6248400" y="609600"/>
            <a:ext cx="205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93" name="Text Box 19"/>
          <p:cNvSpPr txBox="1">
            <a:spLocks noChangeArrowheads="1"/>
          </p:cNvSpPr>
          <p:nvPr/>
        </p:nvSpPr>
        <p:spPr bwMode="auto">
          <a:xfrm>
            <a:off x="4648200" y="5591175"/>
            <a:ext cx="990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600 GHz </a:t>
            </a:r>
            <a:b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Integrated</a:t>
            </a:r>
            <a:b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Transmitter</a:t>
            </a:r>
            <a:b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100" b="1" i="1">
                <a:solidFill>
                  <a:srgbClr val="FFFFCC"/>
                </a:solidFill>
                <a:ea typeface="ＭＳ Ｐゴシック" pitchFamily="34" charset="-128"/>
              </a:rPr>
              <a:t>PLL + Mixer</a:t>
            </a:r>
            <a:endParaRPr lang="en-US" sz="1600" b="1" i="1" u="sng">
              <a:solidFill>
                <a:srgbClr val="FFFFCC"/>
              </a:solidFill>
              <a:ea typeface="ＭＳ Ｐゴシック" pitchFamily="34" charset="-128"/>
            </a:endParaRP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4648200" y="6400800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  <a:t>M. Seo</a:t>
            </a:r>
          </a:p>
        </p:txBody>
      </p:sp>
      <p:sp>
        <p:nvSpPr>
          <p:cNvPr id="54295" name="Text Box 19"/>
          <p:cNvSpPr txBox="1">
            <a:spLocks noChangeArrowheads="1"/>
          </p:cNvSpPr>
          <p:nvPr/>
        </p:nvSpPr>
        <p:spPr bwMode="auto">
          <a:xfrm>
            <a:off x="304800" y="5562600"/>
            <a:ext cx="990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Integrated 300/350GHz Receivers:</a:t>
            </a:r>
            <a:b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100" b="1" i="1">
                <a:solidFill>
                  <a:srgbClr val="FFFFCC"/>
                </a:solidFill>
                <a:ea typeface="ＭＳ Ｐゴシック" pitchFamily="34" charset="-128"/>
              </a:rPr>
              <a:t>LNA/Mixer/VCO</a:t>
            </a:r>
            <a:endParaRPr lang="en-US" sz="1600" b="1" i="1" u="sng">
              <a:solidFill>
                <a:srgbClr val="FFFFCC"/>
              </a:solidFill>
              <a:ea typeface="ＭＳ Ｐゴシック" pitchFamily="34" charset="-128"/>
            </a:endParaRP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304800" y="6400800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  <a:t>M. Seo</a:t>
            </a:r>
          </a:p>
        </p:txBody>
      </p:sp>
      <p:pic>
        <p:nvPicPr>
          <p:cNvPr id="54297" name="Picture 193" descr="TSC_Logo_Smal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48600" y="0"/>
            <a:ext cx="12192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98" name="Picture 194" descr="UCSB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0" y="330200"/>
            <a:ext cx="609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99" name="Picture 53" descr="Picture6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1200" y="5562600"/>
            <a:ext cx="321945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300" name="Picture 54" descr="Picture7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00200" y="2587625"/>
            <a:ext cx="313372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301" name="Picture 55" descr="Picture8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52600" y="5556250"/>
            <a:ext cx="22987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302" name="Picture 56" descr="Picture9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3886200"/>
            <a:ext cx="24193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68275"/>
            <a:ext cx="8302625" cy="669925"/>
          </a:xfrm>
        </p:spPr>
        <p:txBody>
          <a:bodyPr anchorCtr="1"/>
          <a:lstStyle/>
          <a:p>
            <a:r>
              <a:rPr lang="en-US" smtClean="0"/>
              <a:t>Teledyne: 560 GHz Common-Base Amplifier IC</a:t>
            </a:r>
          </a:p>
        </p:txBody>
      </p:sp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1905000" y="1143000"/>
            <a:ext cx="1482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600" b="1" u="sng">
                <a:solidFill>
                  <a:srgbClr val="000000"/>
                </a:solidFill>
                <a:latin typeface="Arial" charset="0"/>
              </a:rPr>
              <a:t>S-parameters</a:t>
            </a:r>
          </a:p>
        </p:txBody>
      </p:sp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6081713" y="1163638"/>
            <a:ext cx="1517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600" b="1" u="sng">
                <a:solidFill>
                  <a:srgbClr val="000000"/>
                </a:solidFill>
                <a:latin typeface="Arial" charset="0"/>
              </a:rPr>
              <a:t>Output Power</a:t>
            </a:r>
          </a:p>
        </p:txBody>
      </p:sp>
      <p:sp>
        <p:nvSpPr>
          <p:cNvPr id="55301" name="Rectangle 6"/>
          <p:cNvSpPr>
            <a:spLocks noChangeArrowheads="1"/>
          </p:cNvSpPr>
          <p:nvPr/>
        </p:nvSpPr>
        <p:spPr bwMode="auto">
          <a:xfrm>
            <a:off x="228600" y="4333875"/>
            <a:ext cx="3810000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marL="171450" indent="-90488" eaLnBrk="1" hangingPunct="1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Tx/>
              <a:buChar char="•"/>
            </a:pPr>
            <a:r>
              <a:rPr lang="en-US" sz="1800" b="1">
                <a:solidFill>
                  <a:srgbClr val="000000"/>
                </a:solidFill>
              </a:rPr>
              <a:t>10-Stage Common-base using inverted CPW-G architecture</a:t>
            </a:r>
          </a:p>
          <a:p>
            <a:pPr marL="171450" indent="-90488" eaLnBrk="1" hangingPunct="1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Tx/>
              <a:buChar char="•"/>
            </a:pPr>
            <a:r>
              <a:rPr lang="en-US" sz="1800" b="1">
                <a:solidFill>
                  <a:srgbClr val="000000"/>
                </a:solidFill>
              </a:rPr>
              <a:t>34 dB at 565 GHz </a:t>
            </a:r>
          </a:p>
          <a:p>
            <a:pPr marL="171450" indent="-90488" eaLnBrk="1" hangingPunct="1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Tx/>
              <a:buChar char="•"/>
            </a:pPr>
            <a:r>
              <a:rPr lang="en-US" sz="1800" b="1">
                <a:solidFill>
                  <a:srgbClr val="000000"/>
                </a:solidFill>
              </a:rPr>
              <a:t>Psat -3.9 dBm at 560 GHz</a:t>
            </a:r>
          </a:p>
        </p:txBody>
      </p:sp>
      <p:pic>
        <p:nvPicPr>
          <p:cNvPr id="5530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0275" y="1293813"/>
            <a:ext cx="4198938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530350"/>
            <a:ext cx="3830638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49675" y="4419600"/>
            <a:ext cx="50895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5" name="Text Box 7"/>
          <p:cNvSpPr txBox="1">
            <a:spLocks noChangeArrowheads="1"/>
          </p:cNvSpPr>
          <p:nvPr/>
        </p:nvSpPr>
        <p:spPr bwMode="auto">
          <a:xfrm>
            <a:off x="7397750" y="5562600"/>
            <a:ext cx="1436688" cy="320675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500" b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1200x230 </a:t>
            </a:r>
            <a:r>
              <a:rPr lang="en-US" sz="1500" b="1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m</a:t>
            </a:r>
            <a:r>
              <a:rPr lang="en-US" sz="1500" b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m</a:t>
            </a:r>
            <a:r>
              <a:rPr lang="en-US" sz="1500" b="1" baseline="3000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2</a:t>
            </a:r>
            <a:endParaRPr lang="en-US" sz="1500" b="1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06" name="Text Box 7"/>
          <p:cNvSpPr txBox="1">
            <a:spLocks noChangeArrowheads="1"/>
          </p:cNvSpPr>
          <p:nvPr/>
        </p:nvSpPr>
        <p:spPr bwMode="auto">
          <a:xfrm>
            <a:off x="3995738" y="6078538"/>
            <a:ext cx="5103812" cy="461962"/>
          </a:xfrm>
          <a:prstGeom prst="rect">
            <a:avLst/>
          </a:prstGeom>
          <a:solidFill>
            <a:srgbClr val="FFFF00"/>
          </a:solidFill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b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J Hacker et al, Teledyne Scientific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34938"/>
            <a:ext cx="8763000" cy="398462"/>
          </a:xfrm>
        </p:spPr>
        <p:txBody>
          <a:bodyPr/>
          <a:lstStyle/>
          <a:p>
            <a:pPr eaLnBrk="1" hangingPunct="1"/>
            <a:r>
              <a:rPr lang="en-US" sz="3200" smtClean="0"/>
              <a:t>90 mW, 220 GHz Power Amplifier</a:t>
            </a:r>
          </a:p>
        </p:txBody>
      </p:sp>
      <p:pic>
        <p:nvPicPr>
          <p:cNvPr id="13317" name="Picture 3" descr="Hi5-2_pic_8C2SL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1775" y="1009650"/>
            <a:ext cx="4878388" cy="2460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3318" name="Text Box 9"/>
          <p:cNvSpPr txBox="1">
            <a:spLocks noChangeArrowheads="1"/>
          </p:cNvSpPr>
          <p:nvPr/>
        </p:nvSpPr>
        <p:spPr bwMode="auto">
          <a:xfrm>
            <a:off x="117475" y="1277938"/>
            <a:ext cx="1935163" cy="46196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2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active area, 1.02 x 0.85 mm</a:t>
            </a:r>
            <a:br>
              <a:rPr lang="en-US" sz="12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2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die: 2.42 x 1.22 mm</a:t>
            </a:r>
          </a:p>
        </p:txBody>
      </p:sp>
      <p:sp>
        <p:nvSpPr>
          <p:cNvPr id="13319" name="Text Box 4"/>
          <p:cNvSpPr txBox="1">
            <a:spLocks noChangeArrowheads="1"/>
          </p:cNvSpPr>
          <p:nvPr/>
        </p:nvSpPr>
        <p:spPr bwMode="auto">
          <a:xfrm>
            <a:off x="5224463" y="817563"/>
            <a:ext cx="3641725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Reed (UCSB) and Griffith (Teledyne): CSIC 2012</a:t>
            </a:r>
            <a:br>
              <a:rPr lang="en-US" sz="1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Teledyne 250 nm  InP HBT  </a:t>
            </a:r>
          </a:p>
        </p:txBody>
      </p:sp>
      <p:graphicFrame>
        <p:nvGraphicFramePr>
          <p:cNvPr id="13314" name="Object 4"/>
          <p:cNvGraphicFramePr>
            <a:graphicFrameLocks noGrp="1" noChangeAspect="1"/>
          </p:cNvGraphicFramePr>
          <p:nvPr/>
        </p:nvGraphicFramePr>
        <p:xfrm>
          <a:off x="5407025" y="1219200"/>
          <a:ext cx="3505200" cy="2349500"/>
        </p:xfrm>
        <a:graphic>
          <a:graphicData uri="http://schemas.openxmlformats.org/presentationml/2006/ole">
            <p:oleObj spid="_x0000_s13314" name="KGPlot" r:id="rId5" imgW="4962144" imgH="3345180" progId="KGraph_Plot">
              <p:embed/>
            </p:oleObj>
          </a:graphicData>
        </a:graphic>
      </p:graphicFrame>
      <p:graphicFrame>
        <p:nvGraphicFramePr>
          <p:cNvPr id="13315" name="Object 5"/>
          <p:cNvGraphicFramePr>
            <a:graphicFrameLocks noChangeAspect="1"/>
          </p:cNvGraphicFramePr>
          <p:nvPr/>
        </p:nvGraphicFramePr>
        <p:xfrm>
          <a:off x="5330825" y="3810000"/>
          <a:ext cx="3581400" cy="2476500"/>
        </p:xfrm>
        <a:graphic>
          <a:graphicData uri="http://schemas.openxmlformats.org/presentationml/2006/ole">
            <p:oleObj spid="_x0000_s13315" name="KGPlot" r:id="rId6" imgW="4949952" imgH="3433572" progId="KGraph_Plot">
              <p:embed/>
            </p:oleObj>
          </a:graphicData>
        </a:graphic>
      </p:graphicFrame>
      <p:sp>
        <p:nvSpPr>
          <p:cNvPr id="13320" name="Text Box 4"/>
          <p:cNvSpPr txBox="1">
            <a:spLocks noChangeArrowheads="1"/>
          </p:cNvSpPr>
          <p:nvPr/>
        </p:nvSpPr>
        <p:spPr bwMode="auto">
          <a:xfrm>
            <a:off x="269875" y="4043363"/>
            <a:ext cx="4570413" cy="2678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RF output power densities</a:t>
            </a:r>
            <a:b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up to 0.5 W/mm @ 220 GHz.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en-US" sz="2800" b="1" i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InP HBT is a competitive mm-wave / sub-mm-wave power technology.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6223000" y="125413"/>
            <a:ext cx="1344613" cy="500062"/>
          </a:xfrm>
          <a:prstGeom prst="rect">
            <a:avLst/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b="1"/>
          </a:p>
        </p:txBody>
      </p:sp>
      <p:sp>
        <p:nvSpPr>
          <p:cNvPr id="14341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4572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220 GHz 330mW Power Amplifier Design</a:t>
            </a:r>
          </a:p>
        </p:txBody>
      </p:sp>
      <p:pic>
        <p:nvPicPr>
          <p:cNvPr id="14342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rcRect l="3633" t="136" r="10257"/>
          <a:stretch>
            <a:fillRect/>
          </a:stretch>
        </p:blipFill>
        <p:spPr>
          <a:xfrm>
            <a:off x="38100" y="838200"/>
            <a:ext cx="4381500" cy="4724400"/>
          </a:xfrm>
        </p:spPr>
      </p:pic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4454525" y="884238"/>
          <a:ext cx="4572000" cy="2887662"/>
        </p:xfrm>
        <a:graphic>
          <a:graphicData uri="http://schemas.openxmlformats.org/presentationml/2006/ole">
            <p:oleObj spid="_x0000_s14338" name="KGPlot" r:id="rId5" imgW="6210000" imgH="3924000" progId="KGraph_Plot">
              <p:embed/>
            </p:oleObj>
          </a:graphicData>
        </a:graphic>
      </p:graphicFrame>
      <p:graphicFrame>
        <p:nvGraphicFramePr>
          <p:cNvPr id="14339" name="Object 3"/>
          <p:cNvGraphicFramePr>
            <a:graphicFrameLocks noChangeAspect="1"/>
          </p:cNvGraphicFramePr>
          <p:nvPr/>
        </p:nvGraphicFramePr>
        <p:xfrm>
          <a:off x="4562475" y="3871913"/>
          <a:ext cx="4424363" cy="2771775"/>
        </p:xfrm>
        <a:graphic>
          <a:graphicData uri="http://schemas.openxmlformats.org/presentationml/2006/ole">
            <p:oleObj spid="_x0000_s14339" name="KGPlot" r:id="rId6" imgW="6362640" imgH="3987720" progId="KGraph_Plot">
              <p:embed/>
            </p:oleObj>
          </a:graphicData>
        </a:graphic>
      </p:graphicFrame>
      <p:sp>
        <p:nvSpPr>
          <p:cNvPr id="14343" name="TextBox 6"/>
          <p:cNvSpPr txBox="1">
            <a:spLocks noChangeArrowheads="1"/>
          </p:cNvSpPr>
          <p:nvPr/>
        </p:nvSpPr>
        <p:spPr bwMode="auto">
          <a:xfrm>
            <a:off x="0" y="5292725"/>
            <a:ext cx="1576388" cy="2873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  <a:cs typeface="Arial" charset="0"/>
              </a:rPr>
              <a:t>2.3 mm x 2.5 mm</a:t>
            </a:r>
          </a:p>
        </p:txBody>
      </p:sp>
      <p:sp>
        <p:nvSpPr>
          <p:cNvPr id="14344" name="Text Box 4"/>
          <p:cNvSpPr txBox="1">
            <a:spLocks noChangeArrowheads="1"/>
          </p:cNvSpPr>
          <p:nvPr/>
        </p:nvSpPr>
        <p:spPr bwMode="auto">
          <a:xfrm>
            <a:off x="230188" y="5708650"/>
            <a:ext cx="3803650" cy="8318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T. Reed, UCSB</a:t>
            </a:r>
            <a:b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Z. Griffith, Teledyne</a:t>
            </a:r>
            <a:b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Teledyne 250 nm InP HBT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4572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50-G/s Track/Hold Amplifier; 250 nm InP HBT</a:t>
            </a:r>
          </a:p>
        </p:txBody>
      </p:sp>
      <p:pic>
        <p:nvPicPr>
          <p:cNvPr id="56323" name="Picture 11"/>
          <p:cNvPicPr>
            <a:picLocks noChangeAspect="1"/>
          </p:cNvPicPr>
          <p:nvPr/>
        </p:nvPicPr>
        <p:blipFill>
          <a:blip r:embed="rId3" cstate="print"/>
          <a:srcRect l="20090" t="13689" r="6248" b="25298"/>
          <a:stretch>
            <a:fillRect/>
          </a:stretch>
        </p:blipFill>
        <p:spPr bwMode="auto">
          <a:xfrm>
            <a:off x="5340350" y="4427538"/>
            <a:ext cx="3524250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Title 1"/>
          <p:cNvSpPr txBox="1">
            <a:spLocks/>
          </p:cNvSpPr>
          <p:nvPr/>
        </p:nvSpPr>
        <p:spPr bwMode="auto">
          <a:xfrm>
            <a:off x="5110163" y="4159250"/>
            <a:ext cx="38862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spcBef>
                <a:spcPct val="0"/>
              </a:spcBef>
            </a:pPr>
            <a:r>
              <a:rPr lang="en-US" sz="1800">
                <a:latin typeface="Calibri" pitchFamily="34" charset="0"/>
                <a:cs typeface="Calibri" pitchFamily="34" charset="0"/>
              </a:rPr>
              <a:t>20.5 GHz input, 10 GHz clock</a:t>
            </a:r>
          </a:p>
        </p:txBody>
      </p:sp>
      <p:sp>
        <p:nvSpPr>
          <p:cNvPr id="56325" name="Title 1"/>
          <p:cNvSpPr txBox="1">
            <a:spLocks/>
          </p:cNvSpPr>
          <p:nvPr/>
        </p:nvSpPr>
        <p:spPr bwMode="auto">
          <a:xfrm>
            <a:off x="117475" y="817563"/>
            <a:ext cx="3035300" cy="2682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spcBef>
                <a:spcPct val="0"/>
              </a:spcBef>
            </a:pPr>
            <a:r>
              <a:rPr lang="en-US" sz="1800">
                <a:latin typeface="Calibri" pitchFamily="34" charset="0"/>
                <a:cs typeface="Calibri" pitchFamily="34" charset="0"/>
              </a:rPr>
              <a:t>S. Daneshgar, this conference</a:t>
            </a:r>
          </a:p>
        </p:txBody>
      </p:sp>
      <p:pic>
        <p:nvPicPr>
          <p:cNvPr id="56326" name="Picture 2"/>
          <p:cNvPicPr>
            <a:picLocks noChangeAspect="1" noChangeArrowheads="1"/>
          </p:cNvPicPr>
          <p:nvPr/>
        </p:nvPicPr>
        <p:blipFill>
          <a:blip r:embed="rId4" cstate="print"/>
          <a:srcRect t="5058"/>
          <a:stretch>
            <a:fillRect/>
          </a:stretch>
        </p:blipFill>
        <p:spPr bwMode="auto">
          <a:xfrm>
            <a:off x="309563" y="1163638"/>
            <a:ext cx="3840162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1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963" y="3617913"/>
            <a:ext cx="3379787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8" name="Title 1"/>
          <p:cNvSpPr txBox="1">
            <a:spLocks/>
          </p:cNvSpPr>
          <p:nvPr/>
        </p:nvSpPr>
        <p:spPr bwMode="auto">
          <a:xfrm>
            <a:off x="1230313" y="5387975"/>
            <a:ext cx="234315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spcBef>
                <a:spcPct val="0"/>
              </a:spcBef>
            </a:pPr>
            <a:r>
              <a:rPr lang="en-US" sz="1800">
                <a:latin typeface="Calibri" pitchFamily="34" charset="0"/>
                <a:cs typeface="Calibri" pitchFamily="34" charset="0"/>
              </a:rPr>
              <a:t>Linearity test</a:t>
            </a:r>
            <a:br>
              <a:rPr lang="en-US" sz="1800">
                <a:latin typeface="Calibri" pitchFamily="34" charset="0"/>
                <a:cs typeface="Calibri" pitchFamily="34" charset="0"/>
              </a:rPr>
            </a:br>
            <a:r>
              <a:rPr lang="en-US" sz="1800">
                <a:latin typeface="Calibri" pitchFamily="34" charset="0"/>
                <a:cs typeface="Calibri" pitchFamily="34" charset="0"/>
              </a:rPr>
              <a:t>(third-order intercept)</a:t>
            </a:r>
          </a:p>
        </p:txBody>
      </p:sp>
      <p:pic>
        <p:nvPicPr>
          <p:cNvPr id="56329" name="Picture 17" descr="Picture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9975" y="893763"/>
            <a:ext cx="3681413" cy="300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34938"/>
            <a:ext cx="8763000" cy="398462"/>
          </a:xfrm>
        </p:spPr>
        <p:txBody>
          <a:bodyPr/>
          <a:lstStyle/>
          <a:p>
            <a:pPr eaLnBrk="1" hangingPunct="1"/>
            <a:r>
              <a:rPr lang="en-US" smtClean="0"/>
              <a:t>100-1000 GHz Wireless Needs Phased Arrays </a:t>
            </a:r>
          </a:p>
        </p:txBody>
      </p:sp>
      <p:pic>
        <p:nvPicPr>
          <p:cNvPr id="4107" name="Picture 7" descr="mscul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689" y="1047890"/>
            <a:ext cx="652885" cy="13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9" name="Oval 9"/>
          <p:cNvSpPr>
            <a:spLocks noChangeArrowheads="1"/>
          </p:cNvSpPr>
          <p:nvPr/>
        </p:nvSpPr>
        <p:spPr bwMode="auto">
          <a:xfrm>
            <a:off x="6923853" y="1124700"/>
            <a:ext cx="1450241" cy="998530"/>
          </a:xfrm>
          <a:prstGeom prst="ellipse">
            <a:avLst/>
          </a:prstGeom>
          <a:solidFill>
            <a:srgbClr val="FFFF66"/>
          </a:solidFill>
          <a:ln w="9525">
            <a:noFill/>
            <a:round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4100" name="Object 10"/>
          <p:cNvGraphicFramePr>
            <a:graphicFrameLocks noChangeAspect="1"/>
          </p:cNvGraphicFramePr>
          <p:nvPr/>
        </p:nvGraphicFramePr>
        <p:xfrm>
          <a:off x="5032860" y="1146175"/>
          <a:ext cx="3297237" cy="969963"/>
        </p:xfrm>
        <a:graphic>
          <a:graphicData uri="http://schemas.openxmlformats.org/presentationml/2006/ole">
            <p:oleObj spid="_x0000_s370690" name="Equation" r:id="rId5" imgW="1536480" imgH="482400" progId="Equation.3">
              <p:embed/>
            </p:oleObj>
          </a:graphicData>
        </a:graphic>
      </p:graphicFrame>
      <p:sp>
        <p:nvSpPr>
          <p:cNvPr id="4112" name="Text Box 13"/>
          <p:cNvSpPr txBox="1">
            <a:spLocks noChangeArrowheads="1"/>
          </p:cNvSpPr>
          <p:nvPr/>
        </p:nvSpPr>
        <p:spPr bwMode="auto">
          <a:xfrm>
            <a:off x="3151015" y="740650"/>
            <a:ext cx="5989653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1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isotropic antenna → </a:t>
            </a: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weak signal →short range</a:t>
            </a:r>
          </a:p>
        </p:txBody>
      </p:sp>
      <p:sp>
        <p:nvSpPr>
          <p:cNvPr id="4113" name="Text Box 14"/>
          <p:cNvSpPr txBox="1">
            <a:spLocks noChangeArrowheads="1"/>
          </p:cNvSpPr>
          <p:nvPr/>
        </p:nvSpPr>
        <p:spPr bwMode="auto">
          <a:xfrm>
            <a:off x="1199251" y="2660900"/>
            <a:ext cx="7942944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highly directional antenna → strong </a:t>
            </a:r>
            <a:r>
              <a:rPr lang="en-US" sz="2400" b="1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signal, but must be aimed</a:t>
            </a:r>
            <a:endParaRPr lang="en-US" sz="2400" b="1" i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14" name="Text Box 15"/>
          <p:cNvSpPr txBox="1">
            <a:spLocks noChangeArrowheads="1"/>
          </p:cNvSpPr>
          <p:nvPr/>
        </p:nvSpPr>
        <p:spPr bwMode="auto">
          <a:xfrm>
            <a:off x="7145135" y="4276109"/>
            <a:ext cx="1873846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no </a:t>
            </a:r>
            <a:r>
              <a:rPr lang="en-US" sz="1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good for mobile</a:t>
            </a:r>
          </a:p>
        </p:txBody>
      </p:sp>
      <p:graphicFrame>
        <p:nvGraphicFramePr>
          <p:cNvPr id="1029" name="Object 18"/>
          <p:cNvGraphicFramePr>
            <a:graphicFrameLocks noChangeAspect="1"/>
          </p:cNvGraphicFramePr>
          <p:nvPr/>
        </p:nvGraphicFramePr>
        <p:xfrm>
          <a:off x="152400" y="5195630"/>
          <a:ext cx="904875" cy="1508125"/>
        </p:xfrm>
        <a:graphic>
          <a:graphicData uri="http://schemas.openxmlformats.org/presentationml/2006/ole">
            <p:oleObj spid="_x0000_s370691" name="FreeHand.Doc" r:id="rId6" imgW="3507480" imgH="5845680" progId="">
              <p:embed/>
            </p:oleObj>
          </a:graphicData>
        </a:graphic>
      </p:graphicFrame>
      <p:graphicFrame>
        <p:nvGraphicFramePr>
          <p:cNvPr id="6150" name="Object 19"/>
          <p:cNvGraphicFramePr>
            <a:graphicFrameLocks noChangeAspect="1"/>
          </p:cNvGraphicFramePr>
          <p:nvPr/>
        </p:nvGraphicFramePr>
        <p:xfrm>
          <a:off x="2514600" y="5348030"/>
          <a:ext cx="1373188" cy="1077912"/>
        </p:xfrm>
        <a:graphic>
          <a:graphicData uri="http://schemas.openxmlformats.org/presentationml/2006/ole">
            <p:oleObj spid="_x0000_s370692" name="FreeHand.Doc" r:id="rId7" imgW="4791240" imgH="3761640" progId="">
              <p:embed/>
            </p:oleObj>
          </a:graphicData>
        </a:graphic>
      </p:graphicFrame>
      <p:sp>
        <p:nvSpPr>
          <p:cNvPr id="4117" name="Line 20"/>
          <p:cNvSpPr>
            <a:spLocks noChangeShapeType="1"/>
          </p:cNvSpPr>
          <p:nvPr/>
        </p:nvSpPr>
        <p:spPr bwMode="auto">
          <a:xfrm flipH="1">
            <a:off x="2819400" y="5881430"/>
            <a:ext cx="304800" cy="3810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118" name="Line 21"/>
          <p:cNvSpPr>
            <a:spLocks noChangeShapeType="1"/>
          </p:cNvSpPr>
          <p:nvPr/>
        </p:nvSpPr>
        <p:spPr bwMode="auto">
          <a:xfrm flipH="1" flipV="1">
            <a:off x="655638" y="5949692"/>
            <a:ext cx="411162" cy="16033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119" name="Line 22"/>
          <p:cNvSpPr>
            <a:spLocks noChangeShapeType="1"/>
          </p:cNvSpPr>
          <p:nvPr/>
        </p:nvSpPr>
        <p:spPr bwMode="auto">
          <a:xfrm>
            <a:off x="1112838" y="5957630"/>
            <a:ext cx="1630362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120" name="Text Box 23"/>
          <p:cNvSpPr txBox="1">
            <a:spLocks noChangeArrowheads="1"/>
          </p:cNvSpPr>
          <p:nvPr/>
        </p:nvSpPr>
        <p:spPr bwMode="auto">
          <a:xfrm>
            <a:off x="2997395" y="5080415"/>
            <a:ext cx="6096092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1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beam </a:t>
            </a: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steering arrays → strong signal, steerable</a:t>
            </a:r>
          </a:p>
        </p:txBody>
      </p:sp>
      <p:sp>
        <p:nvSpPr>
          <p:cNvPr id="4121" name="Text Box 24"/>
          <p:cNvSpPr txBox="1">
            <a:spLocks noChangeArrowheads="1"/>
          </p:cNvSpPr>
          <p:nvPr/>
        </p:nvSpPr>
        <p:spPr bwMode="auto">
          <a:xfrm>
            <a:off x="4807809" y="6559341"/>
            <a:ext cx="4257576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i="1" smtClean="0">
                <a:solidFill>
                  <a:srgbClr val="000000"/>
                </a:solidFill>
              </a:rPr>
              <a:t>32-element </a:t>
            </a:r>
            <a:r>
              <a:rPr lang="en-US" sz="1800" b="1" i="1">
                <a:solidFill>
                  <a:srgbClr val="000000"/>
                </a:solidFill>
              </a:rPr>
              <a:t>array → </a:t>
            </a:r>
            <a:r>
              <a:rPr lang="en-US" sz="1800" b="1" i="1" smtClean="0">
                <a:solidFill>
                  <a:srgbClr val="000000"/>
                </a:solidFill>
              </a:rPr>
              <a:t>30 (45?) dB </a:t>
            </a:r>
            <a:r>
              <a:rPr lang="en-US" sz="1800" b="1" i="1">
                <a:solidFill>
                  <a:srgbClr val="000000"/>
                </a:solidFill>
              </a:rPr>
              <a:t>increased </a:t>
            </a:r>
            <a:r>
              <a:rPr lang="en-US" sz="1800" b="1" i="1" smtClean="0">
                <a:solidFill>
                  <a:srgbClr val="000000"/>
                </a:solidFill>
              </a:rPr>
              <a:t>SNR</a:t>
            </a:r>
            <a:endParaRPr lang="en-US" sz="1800" b="1" i="1">
              <a:solidFill>
                <a:srgbClr val="000000"/>
              </a:solidFill>
            </a:endParaRPr>
          </a:p>
        </p:txBody>
      </p:sp>
      <p:sp>
        <p:nvSpPr>
          <p:cNvPr id="4124" name="Text Box 15"/>
          <p:cNvSpPr txBox="1">
            <a:spLocks noChangeArrowheads="1"/>
          </p:cNvSpPr>
          <p:nvPr/>
        </p:nvSpPr>
        <p:spPr bwMode="auto">
          <a:xfrm>
            <a:off x="3074205" y="4572986"/>
            <a:ext cx="6016455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must </a:t>
            </a:r>
            <a:r>
              <a:rPr lang="en-US" sz="1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 precisely aimed →too expensive for telecom operators</a:t>
            </a:r>
          </a:p>
        </p:txBody>
      </p:sp>
      <p:pic>
        <p:nvPicPr>
          <p:cNvPr id="29" name="Picture 28" descr="Picture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615" y="3128471"/>
            <a:ext cx="3523488" cy="1030224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 bwMode="auto">
          <a:xfrm>
            <a:off x="232235" y="2584090"/>
            <a:ext cx="8410695" cy="0"/>
          </a:xfrm>
          <a:prstGeom prst="line">
            <a:avLst/>
          </a:prstGeom>
          <a:noFill/>
          <a:ln w="76200" cap="flat" cmpd="sng" algn="ctr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270640" y="4965200"/>
            <a:ext cx="8410695" cy="0"/>
          </a:xfrm>
          <a:prstGeom prst="line">
            <a:avLst/>
          </a:prstGeom>
          <a:noFill/>
          <a:ln w="76200" cap="flat" cmpd="sng" algn="ctr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3" name="Picture 7" descr="mscul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4940" y="1047890"/>
            <a:ext cx="652885" cy="13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Line 12"/>
          <p:cNvSpPr>
            <a:spLocks noChangeShapeType="1"/>
          </p:cNvSpPr>
          <p:nvPr/>
        </p:nvSpPr>
        <p:spPr bwMode="auto">
          <a:xfrm>
            <a:off x="1384384" y="1508750"/>
            <a:ext cx="1175305" cy="549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35" name="Oval 9"/>
          <p:cNvSpPr>
            <a:spLocks noChangeArrowheads="1"/>
          </p:cNvSpPr>
          <p:nvPr/>
        </p:nvSpPr>
        <p:spPr bwMode="auto">
          <a:xfrm>
            <a:off x="6223415" y="3352190"/>
            <a:ext cx="912571" cy="768100"/>
          </a:xfrm>
          <a:prstGeom prst="ellipse">
            <a:avLst/>
          </a:prstGeom>
          <a:solidFill>
            <a:srgbClr val="FFFF66"/>
          </a:solidFill>
          <a:ln w="9525">
            <a:noFill/>
            <a:round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2" name="Object 6"/>
          <p:cNvGraphicFramePr>
            <a:graphicFrameLocks noChangeAspect="1"/>
          </p:cNvGraphicFramePr>
          <p:nvPr/>
        </p:nvGraphicFramePr>
        <p:xfrm>
          <a:off x="4491038" y="3236913"/>
          <a:ext cx="3979862" cy="969962"/>
        </p:xfrm>
        <a:graphic>
          <a:graphicData uri="http://schemas.openxmlformats.org/presentationml/2006/ole">
            <p:oleObj spid="_x0000_s370693" name="Equation" r:id="rId9" imgW="1854000" imgH="482400" progId="Equation.3">
              <p:embed/>
            </p:oleObj>
          </a:graphicData>
        </a:graphic>
      </p:graphicFrame>
      <p:sp>
        <p:nvSpPr>
          <p:cNvPr id="37" name="Oval 9"/>
          <p:cNvSpPr>
            <a:spLocks noChangeArrowheads="1"/>
          </p:cNvSpPr>
          <p:nvPr/>
        </p:nvSpPr>
        <p:spPr bwMode="auto">
          <a:xfrm>
            <a:off x="5647340" y="5694894"/>
            <a:ext cx="1843440" cy="652885"/>
          </a:xfrm>
          <a:prstGeom prst="ellipse">
            <a:avLst/>
          </a:prstGeom>
          <a:solidFill>
            <a:srgbClr val="FFFF66"/>
          </a:solidFill>
          <a:ln w="9525">
            <a:noFill/>
            <a:round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3" name="Object 25"/>
          <p:cNvGraphicFramePr>
            <a:graphicFrameLocks noChangeAspect="1"/>
          </p:cNvGraphicFramePr>
          <p:nvPr/>
        </p:nvGraphicFramePr>
        <p:xfrm>
          <a:off x="4419600" y="5549900"/>
          <a:ext cx="3941763" cy="912813"/>
        </p:xfrm>
        <a:graphic>
          <a:graphicData uri="http://schemas.openxmlformats.org/presentationml/2006/ole">
            <p:oleObj spid="_x0000_s370694" name="Equation" r:id="rId10" imgW="1930320" imgH="4572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9" grpId="0" animBg="1"/>
      <p:bldP spid="4112" grpId="0"/>
      <p:bldP spid="4112" grpId="1"/>
      <p:bldP spid="4113" grpId="0"/>
      <p:bldP spid="4114" grpId="0"/>
      <p:bldP spid="4117" grpId="0" animBg="1"/>
      <p:bldP spid="4118" grpId="0" animBg="1"/>
      <p:bldP spid="4119" grpId="0" animBg="1"/>
      <p:bldP spid="4120" grpId="0"/>
      <p:bldP spid="4121" grpId="0"/>
      <p:bldP spid="4124" grpId="0"/>
      <p:bldP spid="34" grpId="0" animBg="1"/>
      <p:bldP spid="35" grpId="0" animBg="1"/>
      <p:bldP spid="3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211138"/>
            <a:ext cx="8458200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 Where Next ? → 2 THz Transistors,  1 THz Radios.</a:t>
            </a:r>
          </a:p>
        </p:txBody>
      </p:sp>
      <p:pic>
        <p:nvPicPr>
          <p:cNvPr id="57347" name="Picture 10" descr="TT_draw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19200"/>
            <a:ext cx="3505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11" descr="TT_draw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1184275"/>
            <a:ext cx="3341688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76200" y="812800"/>
            <a:ext cx="19050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transmitter</a:t>
            </a:r>
          </a:p>
        </p:txBody>
      </p:sp>
      <p:sp>
        <p:nvSpPr>
          <p:cNvPr id="57350" name="Rectangle 5"/>
          <p:cNvSpPr>
            <a:spLocks noChangeArrowheads="1"/>
          </p:cNvSpPr>
          <p:nvPr/>
        </p:nvSpPr>
        <p:spPr bwMode="auto">
          <a:xfrm>
            <a:off x="4800600" y="838200"/>
            <a:ext cx="19050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receiver</a:t>
            </a:r>
          </a:p>
        </p:txBody>
      </p:sp>
      <p:pic>
        <p:nvPicPr>
          <p:cNvPr id="57351" name="Picture 12" descr="TE_interconnect_dra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108325"/>
            <a:ext cx="3276600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2" name="Rectangle 5"/>
          <p:cNvSpPr>
            <a:spLocks noChangeArrowheads="1"/>
          </p:cNvSpPr>
          <p:nvPr/>
        </p:nvSpPr>
        <p:spPr bwMode="auto">
          <a:xfrm>
            <a:off x="0" y="2619375"/>
            <a:ext cx="20764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interconnects</a:t>
            </a:r>
          </a:p>
        </p:txBody>
      </p:sp>
      <p:pic>
        <p:nvPicPr>
          <p:cNvPr id="5735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78513" y="3044825"/>
            <a:ext cx="273526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4" name="Rectangle 5"/>
          <p:cNvSpPr>
            <a:spLocks noChangeArrowheads="1"/>
          </p:cNvSpPr>
          <p:nvPr/>
        </p:nvSpPr>
        <p:spPr bwMode="auto">
          <a:xfrm>
            <a:off x="3810000" y="2625725"/>
            <a:ext cx="1447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circuits</a:t>
            </a:r>
          </a:p>
        </p:txBody>
      </p:sp>
      <p:pic>
        <p:nvPicPr>
          <p:cNvPr id="57355" name="Picture 4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1588" y="3082925"/>
            <a:ext cx="17589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134938"/>
            <a:ext cx="8183562" cy="398462"/>
          </a:xfrm>
        </p:spPr>
        <p:txBody>
          <a:bodyPr/>
          <a:lstStyle/>
          <a:p>
            <a:pPr eaLnBrk="1" hangingPunct="1"/>
            <a:r>
              <a:rPr lang="en-US" sz="3200" smtClean="0"/>
              <a:t>THz and Far-Infrared Electronics</a:t>
            </a:r>
          </a:p>
        </p:txBody>
      </p:sp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381000" y="838200"/>
            <a:ext cx="8610600" cy="3317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  <a:t>IR today→  lasers &amp; bolometers → generate &amp; detect</a:t>
            </a:r>
          </a:p>
        </p:txBody>
      </p:sp>
      <p:cxnSp>
        <p:nvCxnSpPr>
          <p:cNvPr id="5" name="Straight Arrow Connector 4"/>
          <p:cNvCxnSpPr>
            <a:cxnSpLocks noChangeShapeType="1"/>
          </p:cNvCxnSpPr>
          <p:nvPr/>
        </p:nvCxnSpPr>
        <p:spPr bwMode="auto">
          <a:xfrm>
            <a:off x="1441450" y="5689600"/>
            <a:ext cx="768350" cy="1588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2400" y="4364038"/>
            <a:ext cx="3581400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  <a:t>It's all about classic scaling: </a:t>
            </a:r>
            <a:br>
              <a:rPr lang="en-US" sz="24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</a:br>
            <a:r>
              <a:rPr lang="en-US" sz="24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  <a:t>contact and gate dielectrics...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28600" y="2590800"/>
            <a:ext cx="8610600" cy="3317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  <a:t>Far-infrared ICs: </a:t>
            </a:r>
            <a:r>
              <a:rPr lang="en-US" sz="2400" b="1" i="1" u="sng">
                <a:solidFill>
                  <a:srgbClr val="000000"/>
                </a:solidFill>
                <a:cs typeface="Arial" charset="0"/>
                <a:sym typeface="Symbol" pitchFamily="18" charset="2"/>
              </a:rPr>
              <a:t>classic</a:t>
            </a:r>
            <a:r>
              <a:rPr lang="en-US" sz="24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  <a:t> device physics, </a:t>
            </a:r>
            <a:r>
              <a:rPr lang="en-US" sz="2400" b="1" i="1" u="sng">
                <a:solidFill>
                  <a:srgbClr val="000000"/>
                </a:solidFill>
                <a:cs typeface="Arial" charset="0"/>
                <a:sym typeface="Symbol" pitchFamily="18" charset="2"/>
              </a:rPr>
              <a:t>classic</a:t>
            </a:r>
            <a:r>
              <a:rPr lang="en-US" sz="24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  <a:t> circuit design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3733800" y="4468813"/>
            <a:ext cx="2362200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  <a:t>...wire resistance,...</a:t>
            </a: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3733800" y="4926013"/>
            <a:ext cx="2362200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  <a:t>...heat,...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3592513" y="5349875"/>
            <a:ext cx="228600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  <a:t>...&amp; charge density.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3611563" y="5694363"/>
            <a:ext cx="2343150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  <a:t>band structure and density of quantum states </a:t>
            </a:r>
            <a:br>
              <a:rPr lang="en-US" sz="18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</a:br>
            <a:r>
              <a:rPr lang="en-US" sz="18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  <a:t>(new!).</a:t>
            </a:r>
          </a:p>
        </p:txBody>
      </p:sp>
      <p:pic>
        <p:nvPicPr>
          <p:cNvPr id="25" name="Picture 11" descr="TT_draw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3048000"/>
            <a:ext cx="19907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4" cstate="print"/>
          <a:srcRect l="25610" t="27313" r="10976" b="27315"/>
          <a:stretch>
            <a:fillRect/>
          </a:stretch>
        </p:blipFill>
        <p:spPr bwMode="auto">
          <a:xfrm>
            <a:off x="381000" y="2971800"/>
            <a:ext cx="1828800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Picture1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5080000"/>
            <a:ext cx="117633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6" name="Picture 29" descr="Picture1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5156200"/>
            <a:ext cx="701675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3" name="Picture 30" descr="Picture1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1219200"/>
            <a:ext cx="2036763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4" name="Picture 31" descr="Picture17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1371600"/>
            <a:ext cx="13525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5" name="Picture 32" descr="Picture18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0288" y="1204913"/>
            <a:ext cx="1611312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Picture19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37438" y="2962275"/>
            <a:ext cx="1096962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TT_draw2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76800" y="2971800"/>
            <a:ext cx="1066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TT_draw2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48400" y="2913063"/>
            <a:ext cx="600075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6453188" y="4619625"/>
            <a:ext cx="2286000" cy="6651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  <a:t>Even 1-3 THz ICs </a:t>
            </a:r>
            <a:br>
              <a:rPr lang="en-US" sz="24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</a:br>
            <a:r>
              <a:rPr lang="en-US" sz="24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  <a:t>will be  feasible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22" grpId="0"/>
      <p:bldP spid="23" grpId="0"/>
      <p:bldP spid="18" grpId="0"/>
      <p:bldP spid="19" grpId="0"/>
      <p:bldP spid="2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228600" y="0"/>
            <a:ext cx="86106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US" sz="2800" b="1">
                <a:solidFill>
                  <a:srgbClr val="FFFFFF"/>
                </a:solidFill>
              </a:rPr>
              <a:t>(backup slides follow)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0"/>
          <p:cNvSpPr>
            <a:spLocks noChangeArrowheads="1"/>
          </p:cNvSpPr>
          <p:nvPr/>
        </p:nvSpPr>
        <p:spPr bwMode="auto">
          <a:xfrm>
            <a:off x="2921000" y="2968625"/>
            <a:ext cx="806450" cy="498475"/>
          </a:xfrm>
          <a:prstGeom prst="rect">
            <a:avLst/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b="1"/>
          </a:p>
        </p:txBody>
      </p:sp>
      <p:sp>
        <p:nvSpPr>
          <p:cNvPr id="12294" name="Rectangle 19"/>
          <p:cNvSpPr>
            <a:spLocks noChangeArrowheads="1"/>
          </p:cNvSpPr>
          <p:nvPr/>
        </p:nvSpPr>
        <p:spPr bwMode="auto">
          <a:xfrm>
            <a:off x="1268413" y="3775075"/>
            <a:ext cx="2689225" cy="1574800"/>
          </a:xfrm>
          <a:prstGeom prst="rect">
            <a:avLst/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b="1"/>
          </a:p>
        </p:txBody>
      </p:sp>
      <p:pic>
        <p:nvPicPr>
          <p:cNvPr id="12295" name="Picture 13" descr="degenerate_injectoi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675" y="1216025"/>
            <a:ext cx="4079875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1138"/>
            <a:ext cx="8416925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Weakly Degenerate→ Effective Added Resistance 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4211638" y="625475"/>
          <a:ext cx="4930775" cy="4916488"/>
        </p:xfrm>
        <a:graphic>
          <a:graphicData uri="http://schemas.openxmlformats.org/presentationml/2006/ole">
            <p:oleObj spid="_x0000_s189442" name="KGPlot" r:id="rId5" imgW="3666960" imgH="3654360" progId="KGraph_Plot">
              <p:embed/>
            </p:oleObj>
          </a:graphicData>
        </a:graphic>
      </p:graphicFrame>
      <p:sp>
        <p:nvSpPr>
          <p:cNvPr id="12297" name="Rectangle 6"/>
          <p:cNvSpPr>
            <a:spLocks noChangeArrowheads="1"/>
          </p:cNvSpPr>
          <p:nvPr/>
        </p:nvSpPr>
        <p:spPr bwMode="auto">
          <a:xfrm>
            <a:off x="501650" y="3582988"/>
            <a:ext cx="268288" cy="34448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b="1"/>
          </a:p>
        </p:txBody>
      </p:sp>
      <p:graphicFrame>
        <p:nvGraphicFramePr>
          <p:cNvPr id="12291" name="Object 12"/>
          <p:cNvGraphicFramePr>
            <a:graphicFrameLocks noChangeAspect="1"/>
          </p:cNvGraphicFramePr>
          <p:nvPr/>
        </p:nvGraphicFramePr>
        <p:xfrm>
          <a:off x="501650" y="3082925"/>
          <a:ext cx="3160713" cy="422275"/>
        </p:xfrm>
        <a:graphic>
          <a:graphicData uri="http://schemas.openxmlformats.org/presentationml/2006/ole">
            <p:oleObj spid="_x0000_s189443" name="Equation" r:id="rId6" imgW="1815840" imgH="241200" progId="Equation.3">
              <p:embed/>
            </p:oleObj>
          </a:graphicData>
        </a:graphic>
      </p:graphicFrame>
      <p:pic>
        <p:nvPicPr>
          <p:cNvPr id="12298" name="Picture 16" descr="degenerate_injectoin.jpg"/>
          <p:cNvPicPr>
            <a:picLocks noChangeAspect="1"/>
          </p:cNvPicPr>
          <p:nvPr/>
        </p:nvPicPr>
        <p:blipFill>
          <a:blip r:embed="rId7" cstate="print"/>
          <a:srcRect r="36060"/>
          <a:stretch>
            <a:fillRect/>
          </a:stretch>
        </p:blipFill>
        <p:spPr bwMode="auto">
          <a:xfrm>
            <a:off x="1500188" y="3889375"/>
            <a:ext cx="652462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292" name="Object 12"/>
          <p:cNvGraphicFramePr>
            <a:graphicFrameLocks noChangeAspect="1"/>
          </p:cNvGraphicFramePr>
          <p:nvPr/>
        </p:nvGraphicFramePr>
        <p:xfrm>
          <a:off x="2138363" y="4503738"/>
          <a:ext cx="1819275" cy="641350"/>
        </p:xfrm>
        <a:graphic>
          <a:graphicData uri="http://schemas.openxmlformats.org/presentationml/2006/ole">
            <p:oleObj spid="_x0000_s189444" name="Equation" r:id="rId8" imgW="723600" imgH="253800" progId="Equation.3">
              <p:embed/>
            </p:oleObj>
          </a:graphicData>
        </a:graphic>
      </p:graphicFrame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52400" y="6015038"/>
            <a:ext cx="8991600" cy="3333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At &amp; beyond 32 nm, we must  increase the emitter effective  mass.</a:t>
            </a:r>
          </a:p>
        </p:txBody>
      </p:sp>
      <p:cxnSp>
        <p:nvCxnSpPr>
          <p:cNvPr id="12300" name="Straight Arrow Connector 22"/>
          <p:cNvCxnSpPr>
            <a:cxnSpLocks noChangeShapeType="1"/>
          </p:cNvCxnSpPr>
          <p:nvPr/>
        </p:nvCxnSpPr>
        <p:spPr bwMode="auto">
          <a:xfrm>
            <a:off x="1460500" y="1854200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301" name="Straight Arrow Connector 23"/>
          <p:cNvCxnSpPr>
            <a:cxnSpLocks noChangeShapeType="1"/>
          </p:cNvCxnSpPr>
          <p:nvPr/>
        </p:nvCxnSpPr>
        <p:spPr bwMode="auto">
          <a:xfrm>
            <a:off x="1384300" y="1778000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302" name="Straight Arrow Connector 24"/>
          <p:cNvCxnSpPr>
            <a:cxnSpLocks noChangeShapeType="1"/>
          </p:cNvCxnSpPr>
          <p:nvPr/>
        </p:nvCxnSpPr>
        <p:spPr bwMode="auto">
          <a:xfrm>
            <a:off x="1268413" y="1700213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303" name="Straight Arrow Connector 25"/>
          <p:cNvCxnSpPr>
            <a:cxnSpLocks noChangeShapeType="1"/>
          </p:cNvCxnSpPr>
          <p:nvPr/>
        </p:nvCxnSpPr>
        <p:spPr bwMode="auto">
          <a:xfrm>
            <a:off x="1154113" y="1624013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304" name="Straight Arrow Connector 26"/>
          <p:cNvCxnSpPr>
            <a:cxnSpLocks noChangeShapeType="1"/>
          </p:cNvCxnSpPr>
          <p:nvPr/>
        </p:nvCxnSpPr>
        <p:spPr bwMode="auto">
          <a:xfrm>
            <a:off x="1038225" y="1547813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5988" cy="398463"/>
          </a:xfrm>
        </p:spPr>
        <p:txBody>
          <a:bodyPr/>
          <a:lstStyle/>
          <a:p>
            <a:pPr eaLnBrk="1" hangingPunct="1"/>
            <a:r>
              <a:rPr lang="en-US" sz="3400" smtClean="0"/>
              <a:t> HBT Scaling Roadmap</a:t>
            </a:r>
          </a:p>
        </p:txBody>
      </p:sp>
      <p:grpSp>
        <p:nvGrpSpPr>
          <p:cNvPr id="60419" name="Group 27"/>
          <p:cNvGrpSpPr>
            <a:grpSpLocks/>
          </p:cNvGrpSpPr>
          <p:nvPr/>
        </p:nvGrpSpPr>
        <p:grpSpPr bwMode="auto">
          <a:xfrm>
            <a:off x="152400" y="990600"/>
            <a:ext cx="6172200" cy="4724400"/>
            <a:chOff x="152400" y="990600"/>
            <a:chExt cx="6172200" cy="4724400"/>
          </a:xfrm>
        </p:grpSpPr>
        <p:sp>
          <p:nvSpPr>
            <p:cNvPr id="60420" name="Rectangle 18"/>
            <p:cNvSpPr>
              <a:spLocks noChangeArrowheads="1"/>
            </p:cNvSpPr>
            <p:nvPr/>
          </p:nvSpPr>
          <p:spPr bwMode="auto">
            <a:xfrm>
              <a:off x="1828800" y="990600"/>
              <a:ext cx="685800" cy="4572000"/>
            </a:xfrm>
            <a:prstGeom prst="rect">
              <a:avLst/>
            </a:prstGeom>
            <a:solidFill>
              <a:srgbClr val="FFFF00">
                <a:alpha val="4196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60421" name="Rectangle 19"/>
            <p:cNvSpPr>
              <a:spLocks noChangeArrowheads="1"/>
            </p:cNvSpPr>
            <p:nvPr/>
          </p:nvSpPr>
          <p:spPr bwMode="auto">
            <a:xfrm>
              <a:off x="2667000" y="990600"/>
              <a:ext cx="685800" cy="4572000"/>
            </a:xfrm>
            <a:prstGeom prst="rect">
              <a:avLst/>
            </a:prstGeom>
            <a:solidFill>
              <a:srgbClr val="33CC33">
                <a:alpha val="2392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60422" name="Rectangle 20"/>
            <p:cNvSpPr>
              <a:spLocks noChangeArrowheads="1"/>
            </p:cNvSpPr>
            <p:nvPr/>
          </p:nvSpPr>
          <p:spPr bwMode="auto">
            <a:xfrm>
              <a:off x="3505200" y="990600"/>
              <a:ext cx="685800" cy="4572000"/>
            </a:xfrm>
            <a:prstGeom prst="rect">
              <a:avLst/>
            </a:prstGeom>
            <a:solidFill>
              <a:srgbClr val="0000FF">
                <a:alpha val="2392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60423" name="Text Box 3"/>
            <p:cNvSpPr txBox="1">
              <a:spLocks noChangeArrowheads="1"/>
            </p:cNvSpPr>
            <p:nvPr/>
          </p:nvSpPr>
          <p:spPr bwMode="auto">
            <a:xfrm>
              <a:off x="152400" y="1060450"/>
              <a:ext cx="6172200" cy="46545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2048" tIns="41025" rIns="82048" bIns="41025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2000">
                  <a:ea typeface="ＭＳ Ｐゴシック" pitchFamily="34" charset="-128"/>
                </a:rPr>
                <a:t>	emitter	128	64	32 nm width</a:t>
              </a:r>
              <a:br>
                <a:rPr lang="en-US" sz="2000">
                  <a:ea typeface="ＭＳ Ｐゴシック" pitchFamily="34" charset="-128"/>
                </a:rPr>
              </a:br>
              <a:r>
                <a:rPr lang="en-US" sz="2000">
                  <a:ea typeface="ＭＳ Ｐゴシック" pitchFamily="34" charset="-128"/>
                </a:rPr>
                <a:t>		</a:t>
              </a:r>
              <a:r>
                <a:rPr lang="en-US" sz="2000">
                  <a:ea typeface="ＭＳ Ｐゴシック" pitchFamily="34" charset="-128"/>
                  <a:sym typeface="Symbol" pitchFamily="18" charset="2"/>
                </a:rPr>
                <a:t>4	2	1 m</a:t>
              </a:r>
              <a:r>
                <a:rPr lang="en-US" sz="2000" baseline="30000">
                  <a:ea typeface="ＭＳ Ｐゴシック" pitchFamily="34" charset="-128"/>
                  <a:sym typeface="Symbol" pitchFamily="18" charset="2"/>
                </a:rPr>
                <a:t>2</a:t>
              </a:r>
              <a:r>
                <a:rPr lang="en-US" sz="2000">
                  <a:ea typeface="ＭＳ Ｐゴシック" pitchFamily="34" charset="-128"/>
                  <a:sym typeface="Symbol" pitchFamily="18" charset="2"/>
                </a:rPr>
                <a:t>  access </a:t>
              </a:r>
              <a:r>
                <a:rPr lang="en-US" sz="2000">
                  <a:latin typeface="Symbol" pitchFamily="18" charset="2"/>
                  <a:ea typeface="ＭＳ Ｐゴシック" pitchFamily="34" charset="-128"/>
                  <a:sym typeface="Symbol" pitchFamily="18" charset="2"/>
                </a:rPr>
                <a:t>r</a:t>
              </a:r>
              <a:endParaRPr lang="en-US" sz="2000">
                <a:latin typeface="Symbol" pitchFamily="18" charset="2"/>
                <a:ea typeface="ＭＳ Ｐゴシック" pitchFamily="34" charset="-128"/>
              </a:endParaRPr>
            </a:p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2000">
                  <a:ea typeface="ＭＳ Ｐゴシック" pitchFamily="34" charset="-128"/>
                </a:rPr>
                <a:t>	</a:t>
              </a:r>
            </a:p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2000">
                  <a:ea typeface="ＭＳ Ｐゴシック" pitchFamily="34" charset="-128"/>
                </a:rPr>
                <a:t>	base	</a:t>
              </a:r>
              <a:r>
                <a:rPr lang="en-US" sz="2000">
                  <a:ea typeface="ＭＳ Ｐゴシック" pitchFamily="34" charset="-128"/>
                  <a:sym typeface="Symbol" pitchFamily="18" charset="2"/>
                </a:rPr>
                <a:t>120	60	30 nm contact width, </a:t>
              </a:r>
              <a:br>
                <a:rPr lang="en-US" sz="2000">
                  <a:ea typeface="ＭＳ Ｐゴシック" pitchFamily="34" charset="-128"/>
                  <a:sym typeface="Symbol" pitchFamily="18" charset="2"/>
                </a:rPr>
              </a:br>
              <a:r>
                <a:rPr lang="en-US" sz="2000">
                  <a:ea typeface="ＭＳ Ｐゴシック" pitchFamily="34" charset="-128"/>
                  <a:sym typeface="Symbol" pitchFamily="18" charset="2"/>
                </a:rPr>
                <a:t>		5	2.5	1.25 m</a:t>
              </a:r>
              <a:r>
                <a:rPr lang="en-US" sz="2000" baseline="30000">
                  <a:ea typeface="ＭＳ Ｐゴシック" pitchFamily="34" charset="-128"/>
                  <a:sym typeface="Symbol" pitchFamily="18" charset="2"/>
                </a:rPr>
                <a:t>2</a:t>
              </a:r>
              <a:r>
                <a:rPr lang="en-US" sz="2000">
                  <a:ea typeface="ＭＳ Ｐゴシック" pitchFamily="34" charset="-128"/>
                  <a:sym typeface="Symbol" pitchFamily="18" charset="2"/>
                </a:rPr>
                <a:t>  contact </a:t>
              </a:r>
              <a:r>
                <a:rPr lang="en-US" sz="2000">
                  <a:latin typeface="Symbol" pitchFamily="18" charset="2"/>
                  <a:ea typeface="ＭＳ Ｐゴシック" pitchFamily="34" charset="-128"/>
                  <a:sym typeface="Symbol" pitchFamily="18" charset="2"/>
                </a:rPr>
                <a:t>r</a:t>
              </a:r>
              <a:endParaRPr lang="en-US" sz="2000">
                <a:ea typeface="ＭＳ Ｐゴシック" pitchFamily="34" charset="-128"/>
              </a:endParaRPr>
            </a:p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2000">
                  <a:ea typeface="ＭＳ Ｐゴシック" pitchFamily="34" charset="-128"/>
                </a:rPr>
                <a:t/>
              </a:r>
              <a:br>
                <a:rPr lang="en-US" sz="2000">
                  <a:ea typeface="ＭＳ Ｐゴシック" pitchFamily="34" charset="-128"/>
                </a:rPr>
              </a:br>
              <a:r>
                <a:rPr lang="en-US" sz="2000">
                  <a:ea typeface="ＭＳ Ｐゴシック" pitchFamily="34" charset="-128"/>
                </a:rPr>
                <a:t>	collector	</a:t>
              </a:r>
              <a:r>
                <a:rPr lang="en-US" sz="2000">
                  <a:ea typeface="ＭＳ Ｐゴシック" pitchFamily="34" charset="-128"/>
                  <a:sym typeface="Symbol" pitchFamily="18" charset="2"/>
                </a:rPr>
                <a:t>75	53	37.5 nm thick, </a:t>
              </a:r>
              <a:br>
                <a:rPr lang="en-US" sz="2000">
                  <a:ea typeface="ＭＳ Ｐゴシック" pitchFamily="34" charset="-128"/>
                  <a:sym typeface="Symbol" pitchFamily="18" charset="2"/>
                </a:rPr>
              </a:br>
              <a:r>
                <a:rPr lang="en-US" sz="2000">
                  <a:ea typeface="ＭＳ Ｐゴシック" pitchFamily="34" charset="-128"/>
                  <a:sym typeface="Symbol" pitchFamily="18" charset="2"/>
                </a:rPr>
                <a:t>		18	36	72  mA/m</a:t>
              </a:r>
              <a:r>
                <a:rPr lang="en-US" sz="2000" baseline="30000">
                  <a:ea typeface="ＭＳ Ｐゴシック" pitchFamily="34" charset="-128"/>
                  <a:sym typeface="Symbol" pitchFamily="18" charset="2"/>
                </a:rPr>
                <a:t>2</a:t>
              </a:r>
              <a:r>
                <a:rPr lang="en-US" sz="2000">
                  <a:ea typeface="ＭＳ Ｐゴシック" pitchFamily="34" charset="-128"/>
                  <a:sym typeface="Symbol" pitchFamily="18" charset="2"/>
                </a:rPr>
                <a:t>  current density</a:t>
              </a:r>
              <a:br>
                <a:rPr lang="en-US" sz="2000">
                  <a:ea typeface="ＭＳ Ｐゴシック" pitchFamily="34" charset="-128"/>
                  <a:sym typeface="Symbol" pitchFamily="18" charset="2"/>
                </a:rPr>
              </a:br>
              <a:r>
                <a:rPr lang="en-US" sz="2000">
                  <a:ea typeface="ＭＳ Ｐゴシック" pitchFamily="34" charset="-128"/>
                  <a:sym typeface="Symbol" pitchFamily="18" charset="2"/>
                </a:rPr>
                <a:t>		3.3	2.75	2-2.5 V, breakdown</a:t>
              </a:r>
              <a:br>
                <a:rPr lang="en-US" sz="2000">
                  <a:ea typeface="ＭＳ Ｐゴシック" pitchFamily="34" charset="-128"/>
                  <a:sym typeface="Symbol" pitchFamily="18" charset="2"/>
                </a:rPr>
              </a:br>
              <a:r>
                <a:rPr lang="en-US" sz="2000">
                  <a:ea typeface="ＭＳ Ｐゴシック" pitchFamily="34" charset="-128"/>
                  <a:sym typeface="Symbol" pitchFamily="18" charset="2"/>
                </a:rPr>
                <a:t>	</a:t>
              </a:r>
              <a:endParaRPr lang="en-US" sz="2000">
                <a:ea typeface="ＭＳ Ｐゴシック" pitchFamily="34" charset="-128"/>
              </a:endParaRPr>
            </a:p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2000">
                  <a:ea typeface="ＭＳ Ｐゴシック" pitchFamily="34" charset="-128"/>
                </a:rPr>
                <a:t>	f</a:t>
              </a:r>
              <a:r>
                <a:rPr lang="en-US" sz="2000" baseline="-25000">
                  <a:latin typeface="Symbol" pitchFamily="18" charset="2"/>
                  <a:ea typeface="ＭＳ Ｐゴシック" pitchFamily="34" charset="-128"/>
                </a:rPr>
                <a:t>t</a:t>
              </a:r>
              <a:r>
                <a:rPr lang="en-US" sz="2000">
                  <a:ea typeface="ＭＳ Ｐゴシック" pitchFamily="34" charset="-128"/>
                </a:rPr>
                <a:t> 	730	1000	1400 GHz</a:t>
              </a:r>
            </a:p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2000">
                  <a:ea typeface="ＭＳ Ｐゴシック" pitchFamily="34" charset="-128"/>
                </a:rPr>
                <a:t>	f</a:t>
              </a:r>
              <a:r>
                <a:rPr lang="en-US" sz="2000" baseline="-25000">
                  <a:ea typeface="ＭＳ Ｐゴシック" pitchFamily="34" charset="-128"/>
                </a:rPr>
                <a:t>max	</a:t>
              </a:r>
              <a:r>
                <a:rPr lang="en-US" sz="2000">
                  <a:ea typeface="ＭＳ Ｐゴシック" pitchFamily="34" charset="-128"/>
                </a:rPr>
                <a:t>1300	2000	2800 GHz</a:t>
              </a:r>
            </a:p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2000">
                  <a:ea typeface="ＭＳ Ｐゴシック" pitchFamily="34" charset="-128"/>
                </a:rPr>
                <a:t>	RF-ICs	660	1000	1400 GHz </a:t>
              </a:r>
            </a:p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2000">
                  <a:ea typeface="ＭＳ Ｐゴシック" pitchFamily="34" charset="-128"/>
                </a:rPr>
                <a:t>      digital divider 	330	480	660 GHz</a:t>
              </a:r>
              <a:br>
                <a:rPr lang="en-US" sz="2000">
                  <a:ea typeface="ＭＳ Ｐゴシック" pitchFamily="34" charset="-128"/>
                </a:rPr>
              </a:br>
              <a:endParaRPr lang="el-GR" sz="2000">
                <a:ea typeface="ＭＳ Ｐゴシック" pitchFamily="34" charset="-128"/>
              </a:endParaRP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34938"/>
            <a:ext cx="8453437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140 nm Device: RF Results	</a:t>
            </a:r>
          </a:p>
        </p:txBody>
      </p:sp>
      <p:pic>
        <p:nvPicPr>
          <p:cNvPr id="15364" name="Picture 3" descr="Z:\Hanwei\TEM images\DHBT63B\C4R3_E10B50L5_S\a-2p6_b1p3_OA4_1_overall_rotat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75" y="971550"/>
            <a:ext cx="4346575" cy="480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764088" y="1009650"/>
            <a:ext cx="4303712" cy="21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140 nm emitter junction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120 nm wide base contacts</a:t>
            </a:r>
            <a:b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75 nm thick collector</a:t>
            </a:r>
            <a:b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25 nm thick  base</a:t>
            </a:r>
          </a:p>
        </p:txBody>
      </p:sp>
      <p:graphicFrame>
        <p:nvGraphicFramePr>
          <p:cNvPr id="15362" name="Object 5"/>
          <p:cNvGraphicFramePr>
            <a:graphicFrameLocks noChangeAspect="1"/>
          </p:cNvGraphicFramePr>
          <p:nvPr/>
        </p:nvGraphicFramePr>
        <p:xfrm>
          <a:off x="4572000" y="3517900"/>
          <a:ext cx="4451350" cy="3340100"/>
        </p:xfrm>
        <a:graphic>
          <a:graphicData uri="http://schemas.openxmlformats.org/presentationml/2006/ole">
            <p:oleObj spid="_x0000_s15362" name="Acrobat Document" r:id="rId5" imgW="7322400" imgH="5482440" progId="AcroExch.Document.7">
              <p:embed/>
            </p:oleObj>
          </a:graphicData>
        </a:graphic>
      </p:graphicFrame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4840288" y="3494088"/>
            <a:ext cx="4303712" cy="1163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</a:t>
            </a:r>
            <a:r>
              <a:rPr lang="en-US" sz="2800" b="1" i="1" baseline="-25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max</a:t>
            </a: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impaired (780 GHz) : excessive contact penetration into base</a:t>
            </a:r>
          </a:p>
        </p:txBody>
      </p:sp>
      <p:sp>
        <p:nvSpPr>
          <p:cNvPr id="15367" name="Text Box 43"/>
          <p:cNvSpPr txBox="1">
            <a:spLocks noChangeArrowheads="1"/>
          </p:cNvSpPr>
          <p:nvPr/>
        </p:nvSpPr>
        <p:spPr bwMode="auto">
          <a:xfrm>
            <a:off x="155575" y="6526213"/>
            <a:ext cx="118427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Chiang &amp; Rode</a:t>
            </a:r>
            <a:br>
              <a:rPr lang="en-US" sz="12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2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unpublished</a:t>
            </a:r>
          </a:p>
        </p:txBody>
      </p:sp>
      <p:sp>
        <p:nvSpPr>
          <p:cNvPr id="15368" name="Text Box 5"/>
          <p:cNvSpPr txBox="1">
            <a:spLocks noChangeArrowheads="1"/>
          </p:cNvSpPr>
          <p:nvPr/>
        </p:nvSpPr>
        <p:spPr bwMode="auto">
          <a:xfrm>
            <a:off x="5224463" y="5924550"/>
            <a:ext cx="1460500" cy="554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433 GHz f</a:t>
            </a:r>
            <a:r>
              <a:rPr lang="en-US" sz="2000" baseline="-25000">
                <a:solidFill>
                  <a:srgbClr val="000000"/>
                </a:solidFill>
                <a:latin typeface="Symbol" pitchFamily="18" charset="2"/>
                <a:cs typeface="Calibri" pitchFamily="34" charset="0"/>
              </a:rPr>
              <a:t>t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780 GHz f</a:t>
            </a:r>
            <a:r>
              <a:rPr lang="en-US" sz="2000" baseline="-25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max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</a:t>
            </a:r>
          </a:p>
        </p:txBody>
      </p:sp>
      <p:sp>
        <p:nvSpPr>
          <p:cNvPr id="1536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DC to Daylight.   Far-Infrared Electronics</a:t>
            </a:r>
          </a:p>
        </p:txBody>
      </p:sp>
      <p:grpSp>
        <p:nvGrpSpPr>
          <p:cNvPr id="16389" name="Group 23"/>
          <p:cNvGrpSpPr>
            <a:grpSpLocks/>
          </p:cNvGrpSpPr>
          <p:nvPr/>
        </p:nvGrpSpPr>
        <p:grpSpPr bwMode="auto">
          <a:xfrm>
            <a:off x="2819400" y="4291013"/>
            <a:ext cx="3771900" cy="2414587"/>
            <a:chOff x="5143500" y="2362200"/>
            <a:chExt cx="3771900" cy="2414587"/>
          </a:xfrm>
        </p:grpSpPr>
        <p:graphicFrame>
          <p:nvGraphicFramePr>
            <p:cNvPr id="16387" name="Object 3"/>
            <p:cNvGraphicFramePr>
              <a:graphicFrameLocks noChangeAspect="1"/>
            </p:cNvGraphicFramePr>
            <p:nvPr/>
          </p:nvGraphicFramePr>
          <p:xfrm>
            <a:off x="5416550" y="2733675"/>
            <a:ext cx="3200400" cy="804862"/>
          </p:xfrm>
          <a:graphic>
            <a:graphicData uri="http://schemas.openxmlformats.org/presentationml/2006/ole">
              <p:oleObj spid="_x0000_s16387" name="FreeHand.Doc" r:id="rId4" imgW="8374680" imgH="2109600" progId="">
                <p:embed/>
              </p:oleObj>
            </a:graphicData>
          </a:graphic>
        </p:graphicFrame>
        <p:pic>
          <p:nvPicPr>
            <p:cNvPr id="16405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43500" y="3462337"/>
              <a:ext cx="1943100" cy="1314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6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239000" y="3462337"/>
              <a:ext cx="1676400" cy="1279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07" name="Text Box 12"/>
            <p:cNvSpPr txBox="1">
              <a:spLocks noChangeArrowheads="1"/>
            </p:cNvSpPr>
            <p:nvPr/>
          </p:nvSpPr>
          <p:spPr bwMode="auto">
            <a:xfrm>
              <a:off x="5494338" y="2362200"/>
              <a:ext cx="3262313" cy="192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1400" i="1">
                  <a:solidFill>
                    <a:srgbClr val="000000"/>
                  </a:solidFill>
                  <a:latin typeface="Arial" charset="0"/>
                </a:rPr>
                <a:t>0.1-0.4 THz imaging systems</a:t>
              </a:r>
              <a:endParaRPr lang="en-US" i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graphicFrame>
        <p:nvGraphicFramePr>
          <p:cNvPr id="46084" name="Object 2"/>
          <p:cNvGraphicFramePr>
            <a:graphicFrameLocks noChangeAspect="1"/>
          </p:cNvGraphicFramePr>
          <p:nvPr/>
        </p:nvGraphicFramePr>
        <p:xfrm>
          <a:off x="0" y="1620838"/>
          <a:ext cx="8915400" cy="2036762"/>
        </p:xfrm>
        <a:graphic>
          <a:graphicData uri="http://schemas.openxmlformats.org/presentationml/2006/ole">
            <p:oleObj spid="_x0000_s16386" name="KGPlot" r:id="rId7" imgW="6781680" imgH="1549440" progId="KGraph_Plot">
              <p:embed/>
            </p:oleObj>
          </a:graphicData>
        </a:graphic>
      </p:graphicFrame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28600" y="838200"/>
            <a:ext cx="6172200" cy="3317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b="1" i="1" dirty="0">
                <a:latin typeface="+mn-lt"/>
                <a:cs typeface="Arial" pitchFamily="34" charset="0"/>
                <a:sym typeface="Symbol" pitchFamily="18" charset="2"/>
              </a:rPr>
              <a:t>How high in frequency can we push electronics ?</a:t>
            </a:r>
            <a:endParaRPr lang="en-US" sz="2400" b="1" i="1" dirty="0">
              <a:cs typeface="Arial" pitchFamily="34" charset="0"/>
              <a:sym typeface="Symbol" pitchFamily="18" charset="2"/>
            </a:endParaRPr>
          </a:p>
        </p:txBody>
      </p:sp>
      <p:cxnSp>
        <p:nvCxnSpPr>
          <p:cNvPr id="16391" name="Straight Arrow Connector 14"/>
          <p:cNvCxnSpPr>
            <a:cxnSpLocks noChangeShapeType="1"/>
          </p:cNvCxnSpPr>
          <p:nvPr/>
        </p:nvCxnSpPr>
        <p:spPr bwMode="auto">
          <a:xfrm>
            <a:off x="228600" y="1522413"/>
            <a:ext cx="1447800" cy="1587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6392" name="Straight Connector 17"/>
          <p:cNvCxnSpPr>
            <a:cxnSpLocks noChangeShapeType="1"/>
          </p:cNvCxnSpPr>
          <p:nvPr/>
        </p:nvCxnSpPr>
        <p:spPr bwMode="auto">
          <a:xfrm rot="5400000">
            <a:off x="1447800" y="1600200"/>
            <a:ext cx="4572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393" name="Straight Arrow Connector 18"/>
          <p:cNvCxnSpPr>
            <a:cxnSpLocks noChangeShapeType="1"/>
          </p:cNvCxnSpPr>
          <p:nvPr/>
        </p:nvCxnSpPr>
        <p:spPr bwMode="auto">
          <a:xfrm>
            <a:off x="228600" y="1524000"/>
            <a:ext cx="3886200" cy="1588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6394" name="Straight Connector 20"/>
          <p:cNvCxnSpPr>
            <a:cxnSpLocks noChangeShapeType="1"/>
          </p:cNvCxnSpPr>
          <p:nvPr/>
        </p:nvCxnSpPr>
        <p:spPr bwMode="auto">
          <a:xfrm rot="5400000">
            <a:off x="3886200" y="1600200"/>
            <a:ext cx="4572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395" name="Straight Arrow Connector 22"/>
          <p:cNvCxnSpPr>
            <a:cxnSpLocks noChangeShapeType="1"/>
          </p:cNvCxnSpPr>
          <p:nvPr/>
        </p:nvCxnSpPr>
        <p:spPr bwMode="auto">
          <a:xfrm>
            <a:off x="228600" y="1524000"/>
            <a:ext cx="4876800" cy="1588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6396" name="Straight Connector 24"/>
          <p:cNvCxnSpPr>
            <a:cxnSpLocks noChangeShapeType="1"/>
          </p:cNvCxnSpPr>
          <p:nvPr/>
        </p:nvCxnSpPr>
        <p:spPr bwMode="auto">
          <a:xfrm rot="5400000">
            <a:off x="4876800" y="1600200"/>
            <a:ext cx="4572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52400" y="3657600"/>
            <a:ext cx="4038600" cy="3317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b="1" i="1" dirty="0">
                <a:latin typeface="+mn-lt"/>
                <a:cs typeface="Arial" pitchFamily="34" charset="0"/>
                <a:sym typeface="Symbol" pitchFamily="18" charset="2"/>
              </a:rPr>
              <a:t>...and what would be do with it ?</a:t>
            </a:r>
            <a:endParaRPr lang="en-US" sz="2400" b="1" i="1" dirty="0">
              <a:cs typeface="Arial" pitchFamily="34" charset="0"/>
              <a:sym typeface="Symbol" pitchFamily="18" charset="2"/>
            </a:endParaRPr>
          </a:p>
        </p:txBody>
      </p:sp>
      <p:grpSp>
        <p:nvGrpSpPr>
          <p:cNvPr id="16398" name="Group 32"/>
          <p:cNvGrpSpPr>
            <a:grpSpLocks/>
          </p:cNvGrpSpPr>
          <p:nvPr/>
        </p:nvGrpSpPr>
        <p:grpSpPr bwMode="auto">
          <a:xfrm>
            <a:off x="76200" y="4432300"/>
            <a:ext cx="2811463" cy="1892300"/>
            <a:chOff x="152400" y="4432285"/>
            <a:chExt cx="2811463" cy="1892315"/>
          </a:xfrm>
        </p:grpSpPr>
        <p:sp>
          <p:nvSpPr>
            <p:cNvPr id="16403" name="Text Box 14"/>
            <p:cNvSpPr txBox="1">
              <a:spLocks noChangeArrowheads="1"/>
            </p:cNvSpPr>
            <p:nvPr/>
          </p:nvSpPr>
          <p:spPr bwMode="auto">
            <a:xfrm>
              <a:off x="152400" y="4432285"/>
              <a:ext cx="2811463" cy="443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1600" i="1">
                  <a:solidFill>
                    <a:srgbClr val="000000"/>
                  </a:solidFill>
                  <a:latin typeface="Arial" charset="0"/>
                </a:rPr>
                <a:t>0.3-3 THz radio: vast capacity</a:t>
              </a:r>
              <a:br>
                <a:rPr lang="en-US" sz="1600" i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600" i="1">
                  <a:solidFill>
                    <a:srgbClr val="000000"/>
                  </a:solidFill>
                  <a:latin typeface="Arial" charset="0"/>
                </a:rPr>
                <a:t>    bandwidth, # channels</a:t>
              </a:r>
              <a:endParaRPr lang="en-US" sz="1200" i="1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16404" name="Picture 30" descr="mmwave_MIMO_RCVR3.jp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3063" y="4889484"/>
              <a:ext cx="2133600" cy="1435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399" name="Group 36"/>
          <p:cNvGrpSpPr>
            <a:grpSpLocks/>
          </p:cNvGrpSpPr>
          <p:nvPr/>
        </p:nvGrpSpPr>
        <p:grpSpPr bwMode="auto">
          <a:xfrm>
            <a:off x="6705600" y="4357688"/>
            <a:ext cx="2286000" cy="2424112"/>
            <a:chOff x="6705601" y="4357402"/>
            <a:chExt cx="2286000" cy="2424397"/>
          </a:xfrm>
        </p:grpSpPr>
        <p:pic>
          <p:nvPicPr>
            <p:cNvPr id="16400" name="Picture 34" descr="Fibreoptic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5400000">
              <a:off x="7041868" y="5130517"/>
              <a:ext cx="1315015" cy="1987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1" name="Picture 38" descr="sing_40mV_40G"/>
            <p:cNvPicPr>
              <a:picLocks noChangeAspect="1" noChangeArrowheads="1"/>
            </p:cNvPicPr>
            <p:nvPr/>
          </p:nvPicPr>
          <p:blipFill>
            <a:blip r:embed="rId10" cstate="print"/>
            <a:srcRect l="4256" t="22655" r="17021" b="17876"/>
            <a:stretch>
              <a:fillRect/>
            </a:stretch>
          </p:blipFill>
          <p:spPr bwMode="auto">
            <a:xfrm>
              <a:off x="7162801" y="4857184"/>
              <a:ext cx="1828800" cy="1007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02" name="Text Box 14"/>
            <p:cNvSpPr txBox="1">
              <a:spLocks noChangeArrowheads="1"/>
            </p:cNvSpPr>
            <p:nvPr/>
          </p:nvSpPr>
          <p:spPr bwMode="auto">
            <a:xfrm>
              <a:off x="6858000" y="4357402"/>
              <a:ext cx="2125663" cy="443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1600" i="1">
                  <a:solidFill>
                    <a:srgbClr val="000000"/>
                  </a:solidFill>
                  <a:latin typeface="Arial" charset="0"/>
                </a:rPr>
                <a:t>0.1-1 Tb/s </a:t>
              </a:r>
              <a:br>
                <a:rPr lang="en-US" sz="1600" i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600" i="1">
                  <a:solidFill>
                    <a:srgbClr val="000000"/>
                  </a:solidFill>
                  <a:latin typeface="Arial" charset="0"/>
                </a:rPr>
                <a:t>optical fiber links</a:t>
              </a:r>
              <a:endParaRPr lang="en-US" sz="1200" i="1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100-1000 GHz Wireless Needs Mesh Networks </a:t>
            </a:r>
          </a:p>
        </p:txBody>
      </p:sp>
      <p:pic>
        <p:nvPicPr>
          <p:cNvPr id="17" name="Picture 16" descr="2011_3_7_march_longhaul_produ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9204" y="779055"/>
            <a:ext cx="1304086" cy="2765160"/>
          </a:xfrm>
          <a:prstGeom prst="rect">
            <a:avLst/>
          </a:prstGeom>
        </p:spPr>
      </p:pic>
      <p:pic>
        <p:nvPicPr>
          <p:cNvPr id="18" name="Picture 17" descr="2011_3_7_march_longhaul_produ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3830" y="2737710"/>
            <a:ext cx="1304086" cy="2765160"/>
          </a:xfrm>
          <a:prstGeom prst="rect">
            <a:avLst/>
          </a:prstGeom>
        </p:spPr>
      </p:pic>
      <p:pic>
        <p:nvPicPr>
          <p:cNvPr id="22" name="Picture 21" descr="2012_10_20_oct_mes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4815" y="1477209"/>
            <a:ext cx="2335835" cy="1222096"/>
          </a:xfrm>
          <a:prstGeom prst="rect">
            <a:avLst/>
          </a:prstGeom>
        </p:spPr>
      </p:pic>
      <p:pic>
        <p:nvPicPr>
          <p:cNvPr id="23" name="Picture 22" descr="2012_10_20_oct_mes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14815" y="1470345"/>
            <a:ext cx="2335835" cy="1222096"/>
          </a:xfrm>
          <a:prstGeom prst="rect">
            <a:avLst/>
          </a:prstGeom>
        </p:spPr>
      </p:pic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0" y="817460"/>
            <a:ext cx="2382915" cy="110799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Object having area</a:t>
            </a:r>
            <a:br>
              <a:rPr lang="en-US" sz="24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~</a:t>
            </a:r>
            <a:r>
              <a:rPr lang="en-US" sz="2400" b="1" smtClean="0">
                <a:solidFill>
                  <a:srgbClr val="000000"/>
                </a:solidFill>
                <a:latin typeface="Symbol" pitchFamily="18" charset="2"/>
                <a:cs typeface="Calibri" pitchFamily="34" charset="0"/>
                <a:sym typeface="Symbol" pitchFamily="18" charset="2"/>
              </a:rPr>
              <a:t>l</a:t>
            </a:r>
            <a:r>
              <a:rPr lang="en-US" sz="24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 </a:t>
            </a:r>
            <a:br>
              <a:rPr lang="en-US" sz="24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will block beam.</a:t>
            </a:r>
            <a:endParaRPr lang="en-US" sz="2400" b="1" baseline="3000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27" name="Picture 26" descr="2011_3_7_march_longhaul_produ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31604" y="2046420"/>
            <a:ext cx="1304086" cy="2765160"/>
          </a:xfrm>
          <a:prstGeom prst="rect">
            <a:avLst/>
          </a:prstGeom>
        </p:spPr>
      </p:pic>
      <p:pic>
        <p:nvPicPr>
          <p:cNvPr id="28" name="Picture 27" descr="2011_3_7_march_longhaul_produ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4724" y="4005075"/>
            <a:ext cx="1304086" cy="2765160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 bwMode="auto">
          <a:xfrm>
            <a:off x="5340100" y="1355130"/>
            <a:ext cx="1536200" cy="614480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1499600" y="3390595"/>
            <a:ext cx="1536200" cy="614480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V="1">
            <a:off x="4764025" y="2776115"/>
            <a:ext cx="2073870" cy="1113746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6223415" y="5157225"/>
            <a:ext cx="2649944" cy="110799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Blockage is avoided </a:t>
            </a:r>
            <a:br>
              <a:rPr lang="en-US" sz="24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using </a:t>
            </a:r>
            <a:r>
              <a:rPr lang="en-US" sz="2400" b="1" u="sng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beamsteerin</a:t>
            </a:r>
            <a:r>
              <a:rPr lang="en-US" sz="24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g</a:t>
            </a:r>
            <a:br>
              <a:rPr lang="en-US" sz="24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and </a:t>
            </a:r>
            <a:r>
              <a:rPr lang="en-US" sz="2400" b="1" u="sng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mesh</a:t>
            </a:r>
            <a:r>
              <a:rPr lang="en-US" sz="24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en-US" sz="2400" b="1" u="sng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networks</a:t>
            </a:r>
            <a:r>
              <a:rPr lang="en-US" sz="24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.</a:t>
            </a:r>
            <a:endParaRPr lang="en-US" sz="2400" b="1" baseline="3000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0" y="5541275"/>
            <a:ext cx="3381445" cy="7386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...high-frequency signals </a:t>
            </a:r>
            <a:br>
              <a:rPr lang="en-US" sz="24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are easily blocked.</a:t>
            </a:r>
            <a:endParaRPr lang="en-US" sz="2400" b="1" baseline="3000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4495190" y="6488668"/>
            <a:ext cx="4493385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...this is easier at high frequencies.</a:t>
            </a:r>
            <a:endParaRPr lang="en-US" sz="2400" b="1" baseline="3000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5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100-1000 GHz Wireless Has Low Attenuation ?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 cstate="print"/>
          <a:srcRect t="1697"/>
          <a:stretch>
            <a:fillRect/>
          </a:stretch>
        </p:blipFill>
        <p:spPr bwMode="auto">
          <a:xfrm>
            <a:off x="155425" y="817460"/>
            <a:ext cx="7873025" cy="604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" name="Straight Connector 38"/>
          <p:cNvCxnSpPr/>
          <p:nvPr/>
        </p:nvCxnSpPr>
        <p:spPr bwMode="auto">
          <a:xfrm flipH="1">
            <a:off x="5186480" y="2929735"/>
            <a:ext cx="3533261" cy="709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Rectangle 41"/>
          <p:cNvSpPr/>
          <p:nvPr/>
        </p:nvSpPr>
        <p:spPr>
          <a:xfrm>
            <a:off x="7721210" y="817460"/>
            <a:ext cx="142279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smtClean="0">
                <a:latin typeface="Calibri" pitchFamily="34" charset="0"/>
                <a:cs typeface="Calibri" pitchFamily="34" charset="0"/>
              </a:rPr>
              <a:t>Wiltse, </a:t>
            </a:r>
            <a:r>
              <a:rPr lang="en-US" sz="1800" smtClean="0">
                <a:latin typeface="Calibri" pitchFamily="34" charset="0"/>
                <a:cs typeface="Calibri" pitchFamily="34" charset="0"/>
              </a:rPr>
              <a:t> 1997 IEEE Int. APS Symposium, July</a:t>
            </a:r>
            <a:endParaRPr lang="en-US" sz="18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93095" y="6040540"/>
            <a:ext cx="7028115" cy="646331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txBody>
          <a:bodyPr wrap="square">
            <a:spAutoFit/>
          </a:bodyPr>
          <a:lstStyle/>
          <a:p>
            <a:r>
              <a:rPr lang="en-US" sz="4000" i="1" smtClean="0">
                <a:latin typeface="Calibri" pitchFamily="34" charset="0"/>
                <a:cs typeface="Calibri" pitchFamily="34" charset="0"/>
              </a:rPr>
              <a:t>Low  attenuation </a:t>
            </a:r>
            <a:r>
              <a:rPr lang="en-US" sz="4000" b="1" i="1" smtClean="0">
                <a:latin typeface="Calibri" pitchFamily="34" charset="0"/>
                <a:cs typeface="Calibri" pitchFamily="34" charset="0"/>
              </a:rPr>
              <a:t>on a sunny day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7721210" y="2545685"/>
            <a:ext cx="1344175" cy="30777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2-5 dB/km</a:t>
            </a:r>
            <a:endParaRPr lang="en-US" sz="2000" b="1" baseline="3000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flipH="1" flipV="1">
            <a:off x="3362243" y="3698372"/>
            <a:ext cx="134417" cy="22989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 flipV="1">
            <a:off x="4264760" y="3236975"/>
            <a:ext cx="134417" cy="22989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H="1" flipV="1">
            <a:off x="6012188" y="2814520"/>
            <a:ext cx="134417" cy="22989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805370" y="3889323"/>
            <a:ext cx="1267364" cy="30777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75-110 GHz</a:t>
            </a:r>
            <a:endParaRPr lang="en-US" sz="2000" b="1" baseline="3000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5378505" y="3044950"/>
            <a:ext cx="1382579" cy="30777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200-300 GHz</a:t>
            </a:r>
            <a:endParaRPr lang="en-US" sz="2000" b="1" baseline="3000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919115" y="3429000"/>
            <a:ext cx="1382580" cy="30777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125-165 GHz</a:t>
            </a:r>
            <a:endParaRPr lang="en-US" sz="2000" b="1" baseline="3000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flipH="1">
            <a:off x="6953110" y="2461781"/>
            <a:ext cx="1919032" cy="709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100-1000 GHz Wireless Has </a:t>
            </a:r>
            <a:r>
              <a:rPr lang="en-US" u="sng" smtClean="0"/>
              <a:t>Hi</a:t>
            </a:r>
            <a:r>
              <a:rPr lang="en-US" smtClean="0"/>
              <a:t>g</a:t>
            </a:r>
            <a:r>
              <a:rPr lang="en-US" u="sng" smtClean="0"/>
              <a:t>h</a:t>
            </a:r>
            <a:r>
              <a:rPr lang="en-US" smtClean="0"/>
              <a:t> Attenuation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01071" y="855865"/>
            <a:ext cx="307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High Rain Attenuation</a:t>
            </a:r>
            <a:endParaRPr lang="en-US" sz="2400" b="1" baseline="3000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graphicFrame>
        <p:nvGraphicFramePr>
          <p:cNvPr id="209922" name="Object 2"/>
          <p:cNvGraphicFramePr>
            <a:graphicFrameLocks noChangeAspect="1"/>
          </p:cNvGraphicFramePr>
          <p:nvPr/>
        </p:nvGraphicFramePr>
        <p:xfrm>
          <a:off x="109537" y="1201738"/>
          <a:ext cx="3706527" cy="4608372"/>
        </p:xfrm>
        <a:graphic>
          <a:graphicData uri="http://schemas.openxmlformats.org/presentationml/2006/ole">
            <p:oleObj spid="_x0000_s371714" name="KGPlot" r:id="rId4" imgW="2501640" imgH="3111480" progId="KGraph_Plot">
              <p:embed/>
            </p:oleObj>
          </a:graphicData>
        </a:graphic>
      </p:graphicFrame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828592" y="3467405"/>
            <a:ext cx="3052118" cy="5539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five-9's rain @ 50-1000 GHz:</a:t>
            </a:r>
            <a:br>
              <a:rPr lang="en-US" sz="20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→ 30 dB/km </a:t>
            </a:r>
            <a:endParaRPr lang="en-US" sz="20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Picture 17" descr="Picture3.jpg"/>
          <p:cNvPicPr>
            <a:picLocks noChangeAspect="1"/>
          </p:cNvPicPr>
          <p:nvPr/>
        </p:nvPicPr>
        <p:blipFill>
          <a:blip r:embed="rId5" cstate="print"/>
          <a:srcRect l="1550" r="7011" b="21808"/>
          <a:stretch>
            <a:fillRect/>
          </a:stretch>
        </p:blipFill>
        <p:spPr>
          <a:xfrm>
            <a:off x="3919114" y="1508750"/>
            <a:ext cx="5114449" cy="3033995"/>
          </a:xfrm>
          <a:prstGeom prst="rect">
            <a:avLst/>
          </a:prstGeom>
        </p:spPr>
      </p:pic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5164392" y="2574940"/>
            <a:ext cx="1335174" cy="221599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>
                <a:solidFill>
                  <a:srgbClr val="000000"/>
                </a:solidFill>
                <a:latin typeface="Arial" charset="0"/>
              </a:rPr>
              <a:t>very heavy fog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4572000" y="855865"/>
            <a:ext cx="307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High Fog Attenuation</a:t>
            </a:r>
            <a:endParaRPr lang="en-US" sz="2400" b="1" baseline="3000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4725620" y="3659430"/>
            <a:ext cx="4226965" cy="3912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82628" tIns="41315" rIns="82628" bIns="4131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  <a:defRPr/>
            </a:pPr>
            <a:r>
              <a:rPr lang="en-US" sz="20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~(</a:t>
            </a: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25 dB/km)x(frequency/500 </a:t>
            </a: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GHz</a:t>
            </a:r>
            <a:r>
              <a:rPr lang="en-US" sz="20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20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0" y="6539403"/>
            <a:ext cx="4454980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 b="1">
                <a:solidFill>
                  <a:srgbClr val="000000"/>
                </a:solidFill>
              </a:rPr>
              <a:t>Olsen, Rogers, Hodge,  </a:t>
            </a:r>
            <a:r>
              <a:rPr lang="en-US" sz="1200" b="1" smtClean="0">
                <a:solidFill>
                  <a:srgbClr val="000000"/>
                </a:solidFill>
              </a:rPr>
              <a:t> </a:t>
            </a:r>
            <a:r>
              <a:rPr lang="en-US" sz="1200" b="1">
                <a:solidFill>
                  <a:srgbClr val="000000"/>
                </a:solidFill>
              </a:rPr>
              <a:t>IEEE Trans Antennas  &amp; Propagation Mar 1978 </a:t>
            </a: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4418380" y="6539403"/>
            <a:ext cx="4725620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 b="1">
                <a:solidFill>
                  <a:srgbClr val="000000"/>
                </a:solidFill>
              </a:rPr>
              <a:t>Liebe, Manabe, Hufford, </a:t>
            </a:r>
            <a:r>
              <a:rPr lang="en-US" sz="1200" b="1" smtClean="0">
                <a:solidFill>
                  <a:srgbClr val="000000"/>
                </a:solidFill>
              </a:rPr>
              <a:t> IEEE </a:t>
            </a:r>
            <a:r>
              <a:rPr lang="en-US" sz="1200" b="1">
                <a:solidFill>
                  <a:srgbClr val="000000"/>
                </a:solidFill>
              </a:rPr>
              <a:t>Trans Antennas and Propagation, Dec. 1989 </a:t>
            </a: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309045" y="5883172"/>
            <a:ext cx="8525910" cy="3877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50-500 GHz links must tolerate ~30 dB/km attenuation</a:t>
            </a:r>
            <a:endParaRPr lang="en-US" sz="2800" b="1" i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1578483" y="4465638"/>
          <a:ext cx="458787" cy="407987"/>
        </p:xfrm>
        <a:graphic>
          <a:graphicData uri="http://schemas.openxmlformats.org/presentationml/2006/ole">
            <p:oleObj spid="_x0000_s371715" name="Equation" r:id="rId6" imgW="228600" imgH="203040" progId="Equation.3">
              <p:embed/>
            </p:oleObj>
          </a:graphicData>
        </a:graphic>
      </p:graphicFrame>
      <p:cxnSp>
        <p:nvCxnSpPr>
          <p:cNvPr id="27" name="Straight Connector 26"/>
          <p:cNvCxnSpPr/>
          <p:nvPr/>
        </p:nvCxnSpPr>
        <p:spPr bwMode="auto">
          <a:xfrm flipH="1" flipV="1">
            <a:off x="1538005" y="4619555"/>
            <a:ext cx="115215" cy="3840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5" y="146050"/>
            <a:ext cx="8295480" cy="398463"/>
          </a:xfrm>
        </p:spPr>
        <p:txBody>
          <a:bodyPr/>
          <a:lstStyle/>
          <a:p>
            <a:r>
              <a:rPr lang="en-US" smtClean="0"/>
              <a:t>140 GHz, 10 Gb/s Adaptive Picocell Backhaul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" name="Picture 18" descr="systems_2.jpg"/>
          <p:cNvPicPr>
            <a:picLocks noChangeAspect="1"/>
          </p:cNvPicPr>
          <p:nvPr/>
        </p:nvPicPr>
        <p:blipFill>
          <a:blip r:embed="rId3" cstate="print"/>
          <a:srcRect r="734"/>
          <a:stretch>
            <a:fillRect/>
          </a:stretch>
        </p:blipFill>
        <p:spPr>
          <a:xfrm>
            <a:off x="43584" y="1163105"/>
            <a:ext cx="4413201" cy="4609033"/>
          </a:xfrm>
          <a:prstGeom prst="rect">
            <a:avLst/>
          </a:prstGeom>
        </p:spPr>
      </p:pic>
      <p:pic>
        <p:nvPicPr>
          <p:cNvPr id="23" name="Picture 22" descr="systems_2.jpg"/>
          <p:cNvPicPr>
            <a:picLocks noChangeAspect="1"/>
          </p:cNvPicPr>
          <p:nvPr/>
        </p:nvPicPr>
        <p:blipFill>
          <a:blip r:embed="rId4" cstate="print"/>
          <a:srcRect r="874"/>
          <a:stretch>
            <a:fillRect/>
          </a:stretch>
        </p:blipFill>
        <p:spPr>
          <a:xfrm>
            <a:off x="40210" y="903592"/>
            <a:ext cx="8716365" cy="486811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heme/theme1.xml><?xml version="1.0" encoding="utf-8"?>
<a:theme xmlns:a="http://schemas.openxmlformats.org/drawingml/2006/main" name="thin_lin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66"/>
        </a:solidFill>
        <a:ln w="9525">
          <a:noFill/>
          <a:round/>
          <a:headEnd/>
          <a:tailEnd/>
        </a:ln>
      </a:spPr>
      <a:bodyPr wrap="square" lIns="0" tIns="0" rIns="0" bIns="0" anchor="ctr">
        <a:noAutofit/>
      </a:bodyPr>
      <a:lstStyle>
        <a:defPPr>
          <a:buClr>
            <a:srgbClr val="FF0000"/>
          </a:buClr>
          <a:defRPr>
            <a:solidFill>
              <a:srgbClr val="000000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old_titl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66"/>
        </a:solidFill>
        <a:ln w="9525">
          <a:noFill/>
          <a:round/>
          <a:headEnd/>
          <a:tailEnd/>
        </a:ln>
      </a:spPr>
      <a:bodyPr lIns="0" tIns="0" rIns="0" bIns="0" anchor="ctr">
        <a:noAutofit/>
      </a:bodyPr>
      <a:lstStyle>
        <a:defPPr>
          <a:buClr>
            <a:srgbClr val="FF0000"/>
          </a:buClr>
          <a:defRPr>
            <a:solidFill>
              <a:srgbClr val="000000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RSC_PPT_Tmplt1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RSC_PPT_Tmplt1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63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63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RSC_PPT_Tmplt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SC_PPT_Tmplt1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RSC_PPT_Tmplt1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RSC_PPT_Tmplt1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63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63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RSC_PPT_Tmplt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SC_PPT_Tmplt1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bold_title_template</Template>
  <TotalTime>21750</TotalTime>
  <Pages>2</Pages>
  <Words>1614</Words>
  <Application>Microsoft Office PowerPoint</Application>
  <PresentationFormat>On-screen Show (4:3)</PresentationFormat>
  <Paragraphs>347</Paragraphs>
  <Slides>56</Slides>
  <Notes>56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56</vt:i4>
      </vt:variant>
    </vt:vector>
  </HeadingPairs>
  <TitlesOfParts>
    <vt:vector size="65" baseType="lpstr">
      <vt:lpstr>thin_line_template</vt:lpstr>
      <vt:lpstr>Office Theme</vt:lpstr>
      <vt:lpstr>1_bold_title_template</vt:lpstr>
      <vt:lpstr>RSC_PPT_Tmplt1</vt:lpstr>
      <vt:lpstr>1_RSC_PPT_Tmplt1</vt:lpstr>
      <vt:lpstr>KGPlot</vt:lpstr>
      <vt:lpstr>Equation</vt:lpstr>
      <vt:lpstr>FreeHand.Doc</vt:lpstr>
      <vt:lpstr>Acrobat Document</vt:lpstr>
      <vt:lpstr>Transistor &amp; IC design  for Sub-mm-Wave &amp; THz ICs</vt:lpstr>
      <vt:lpstr>DC to Daylight.   Far-Infrared Electronics</vt:lpstr>
      <vt:lpstr>Slide 3</vt:lpstr>
      <vt:lpstr>100-1000 GHz Wireless Has High Capacity </vt:lpstr>
      <vt:lpstr>100-1000 GHz Wireless Needs Phased Arrays </vt:lpstr>
      <vt:lpstr>100-1000 GHz Wireless Needs Mesh Networks </vt:lpstr>
      <vt:lpstr>100-1000 GHz Wireless Has Low Attenuation ?</vt:lpstr>
      <vt:lpstr>100-1000 GHz Wireless Has High Attenuation</vt:lpstr>
      <vt:lpstr>140 GHz, 10 Gb/s Adaptive Picocell Backhaul</vt:lpstr>
      <vt:lpstr>140 GHz, 10 Gb/s Adaptive Picocell Backhaul</vt:lpstr>
      <vt:lpstr>340 GHz, 160 Gb/s MIMO Backhaul Link</vt:lpstr>
      <vt:lpstr>340 GHz, 160 Gb/s MIMO Backhaul Link</vt:lpstr>
      <vt:lpstr>100-1000 GHz Wireless Transceiver Architecture</vt:lpstr>
      <vt:lpstr>Slide 14</vt:lpstr>
      <vt:lpstr>THz Transistors: Not Just For THz Circuits</vt:lpstr>
      <vt:lpstr>Slide 16</vt:lpstr>
      <vt:lpstr>THz &amp; nm Transistors: what it's all about </vt:lpstr>
      <vt:lpstr>Slide 18</vt:lpstr>
      <vt:lpstr>Slide 19</vt:lpstr>
      <vt:lpstr>Slide 20</vt:lpstr>
      <vt:lpstr>HBT Fabrication Process Must Change... Greatly  </vt:lpstr>
      <vt:lpstr>Needed: Greatly Improved Ohmic Contacts </vt:lpstr>
      <vt:lpstr>Needed: Greatly Improved Ohmic Contacts </vt:lpstr>
      <vt:lpstr>Ultra Low-Resistivity Refractory In-Situ Contacts</vt:lpstr>
      <vt:lpstr>Needed: Greatly Improved Ohmic Contacts </vt:lpstr>
      <vt:lpstr>HBT Fabrication Process Must Change... Greatly  </vt:lpstr>
      <vt:lpstr>Sub-200-nm Emitter Anatomy</vt:lpstr>
      <vt:lpstr>Sub-200-nm Emitter Anatomy</vt:lpstr>
      <vt:lpstr>Sub-200-nm Emitter Anatomy</vt:lpstr>
      <vt:lpstr>Slide 30</vt:lpstr>
      <vt:lpstr>RF Data: 25 nm thick base, 75 nm Thick Collector </vt:lpstr>
      <vt:lpstr>DC, RF Data: 100 nm Thick Collector </vt:lpstr>
      <vt:lpstr>THz InP HBTs From Teledyne</vt:lpstr>
      <vt:lpstr>Towards &amp; Beyond the 32 nm /2.8 THz Node</vt:lpstr>
      <vt:lpstr>Base Ohmic Contact Penetration</vt:lpstr>
      <vt:lpstr>Refractory Base Process (1)</vt:lpstr>
      <vt:lpstr>Refractory Base Process (2)</vt:lpstr>
      <vt:lpstr>Refractory Base Ohmic Contacts </vt:lpstr>
      <vt:lpstr>Degenerate Injection→ Reduced Transconductance</vt:lpstr>
      <vt:lpstr>Degenerate Injection→ Reduced Transconductance</vt:lpstr>
      <vt:lpstr>Degenerate Injection→ Reduced Transconductance</vt:lpstr>
      <vt:lpstr>Degenerate Injection→ Reduced Transconductance</vt:lpstr>
      <vt:lpstr>Degenerate Injection→Solutions</vt:lpstr>
      <vt:lpstr>Slide 44</vt:lpstr>
      <vt:lpstr>  InP HBT Integrated Circuits: 600 GHz &amp; Beyond </vt:lpstr>
      <vt:lpstr>Teledyne: 560 GHz Common-Base Amplifier IC</vt:lpstr>
      <vt:lpstr>90 mW, 220 GHz Power Amplifier</vt:lpstr>
      <vt:lpstr>220 GHz 330mW Power Amplifier Design</vt:lpstr>
      <vt:lpstr>50-G/s Track/Hold Amplifier; 250 nm InP HBT</vt:lpstr>
      <vt:lpstr> Where Next ? → 2 THz Transistors,  1 THz Radios.</vt:lpstr>
      <vt:lpstr>THz and Far-Infrared Electronics</vt:lpstr>
      <vt:lpstr>Slide 52</vt:lpstr>
      <vt:lpstr>Weakly Degenerate→ Effective Added Resistance </vt:lpstr>
      <vt:lpstr> HBT Scaling Roadmap</vt:lpstr>
      <vt:lpstr>140 nm Device: RF Results </vt:lpstr>
      <vt:lpstr>DC to Daylight.   Far-Infrared Electronics</vt:lpstr>
    </vt:vector>
  </TitlesOfParts>
  <Company>university of california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asdfasdfasdf</dc:title>
  <dc:creator>mark rodwell</dc:creator>
  <cp:lastModifiedBy>mark rodwell</cp:lastModifiedBy>
  <cp:revision>984</cp:revision>
  <cp:lastPrinted>2002-08-11T02:20:55Z</cp:lastPrinted>
  <dcterms:created xsi:type="dcterms:W3CDTF">2004-10-26T17:47:06Z</dcterms:created>
  <dcterms:modified xsi:type="dcterms:W3CDTF">2012-10-30T07:11:10Z</dcterms:modified>
</cp:coreProperties>
</file>