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6" r:id="rId2"/>
    <p:sldId id="273" r:id="rId3"/>
    <p:sldId id="275" r:id="rId4"/>
    <p:sldId id="274" r:id="rId5"/>
    <p:sldId id="277" r:id="rId6"/>
    <p:sldId id="258" r:id="rId7"/>
    <p:sldId id="279" r:id="rId8"/>
    <p:sldId id="280" r:id="rId9"/>
    <p:sldId id="282" r:id="rId10"/>
    <p:sldId id="281" r:id="rId11"/>
    <p:sldId id="283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E83B3-75F6-4758-9E92-923BFAC1D278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C6A9A-FF1B-4D79-ACCE-D7BE1E88A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1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76E3-4DCC-4171-9F3B-A55971B1E5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0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47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6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00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02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88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24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33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776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42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762000" y="6048530"/>
            <a:ext cx="7391400" cy="809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9" descr="http://www.aw.id.ucsb.edu/logos/images/ucsbwave_14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" y="6017741"/>
            <a:ext cx="1358442" cy="7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ttp://ecoc2012.org/img/logo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6" t="10905" r="4582" b="7872"/>
          <a:stretch/>
        </p:blipFill>
        <p:spPr bwMode="auto">
          <a:xfrm>
            <a:off x="7527073" y="5770682"/>
            <a:ext cx="1605776" cy="107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 bwMode="auto">
          <a:xfrm>
            <a:off x="76200" y="7749"/>
            <a:ext cx="9056649" cy="807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56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6" name="Picture 9" descr="http://www.aw.id.ucsb.edu/logos/images/ucsbwave_14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62" y="5899846"/>
            <a:ext cx="1656538" cy="88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http://ecoc2012.org/img/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1761"/>
            <a:ext cx="2260600" cy="15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860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89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Picture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2200" y="109538"/>
            <a:ext cx="12192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033" name="Picture 8" descr="ucsbwave_14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5675" y="6412670"/>
            <a:ext cx="726869" cy="38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 descr="350px-MIT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85112" y="6450793"/>
            <a:ext cx="629393" cy="3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157-primaryorange20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62239" y="6318600"/>
            <a:ext cx="544100" cy="54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mages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67350" y="6280808"/>
            <a:ext cx="600941" cy="60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528956" y="29498"/>
            <a:ext cx="1603169" cy="766149"/>
            <a:chOff x="7148945" y="1442623"/>
            <a:chExt cx="1852555" cy="92805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148947" y="1828775"/>
              <a:ext cx="1852551" cy="54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148945" y="1442623"/>
              <a:ext cx="1852555" cy="39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8001000" y="641316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470B463-E56B-44BF-9CB9-45E9E86D5EFA}" type="slidenum">
              <a:rPr lang="en-US" sz="2400" b="1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105532" y="6359668"/>
            <a:ext cx="490584" cy="49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99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701" y="1676400"/>
            <a:ext cx="9131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40Gbit/s Coherent Optical Receiver Using a Costas Loop</a:t>
            </a:r>
            <a:endParaRPr lang="en-US" sz="4400" b="1" i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036874"/>
            <a:ext cx="8369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H. Park</a:t>
            </a:r>
            <a:r>
              <a:rPr lang="en-US" sz="2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M. Lu, E. Bloch, T. Reed, Z. Griffith, L. Johansson,        L. </a:t>
            </a:r>
            <a:r>
              <a:rPr lang="en-US" sz="28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Coldren</a:t>
            </a:r>
            <a:r>
              <a:rPr lang="en-US" sz="28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and M. </a:t>
            </a:r>
            <a:r>
              <a:rPr lang="en-US" sz="28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Rodwell</a:t>
            </a:r>
            <a:endParaRPr lang="en-US" sz="2800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University of California at Santa Barbara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" y="103833"/>
            <a:ext cx="1219200" cy="52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100" y="32657"/>
            <a:ext cx="1587500" cy="7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59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153346" y="147516"/>
            <a:ext cx="6637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Phase Locked Coherent BPSK Receiver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388" y="1600200"/>
            <a:ext cx="6805023" cy="314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31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153346" y="147516"/>
            <a:ext cx="6637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Phase Locked Coherent BPSK Receiver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8" t="60395" r="49133" b="-1043"/>
          <a:stretch/>
        </p:blipFill>
        <p:spPr bwMode="auto">
          <a:xfrm>
            <a:off x="1683658" y="3497943"/>
            <a:ext cx="2909190" cy="127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6700" y="921206"/>
            <a:ext cx="8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Loop Filter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" y="4960203"/>
            <a:ext cx="8652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Main path by integrator – high gain at DC and low frequencies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Feed-forward path – passive capacitor component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2209800" y="3441700"/>
            <a:ext cx="2057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819400" y="3092529"/>
            <a:ext cx="123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Main Path </a:t>
            </a:r>
            <a:endParaRPr lang="en-US" b="1" i="1" dirty="0"/>
          </a:p>
        </p:txBody>
      </p:sp>
      <p:sp>
        <p:nvSpPr>
          <p:cNvPr id="9" name="Arc 8"/>
          <p:cNvSpPr/>
          <p:nvPr/>
        </p:nvSpPr>
        <p:spPr bwMode="auto">
          <a:xfrm rot="10800000">
            <a:off x="1917701" y="3962400"/>
            <a:ext cx="2819400" cy="914400"/>
          </a:xfrm>
          <a:prstGeom prst="arc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 rot="10800000">
            <a:off x="1924958" y="3962400"/>
            <a:ext cx="2819400" cy="914400"/>
          </a:xfrm>
          <a:prstGeom prst="arc">
            <a:avLst>
              <a:gd name="adj1" fmla="val 10782461"/>
              <a:gd name="adj2" fmla="val 16745943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4507468"/>
            <a:ext cx="1990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Feed-Forward Path</a:t>
            </a:r>
            <a:endParaRPr lang="en-US" b="1" i="1" dirty="0"/>
          </a:p>
        </p:txBody>
      </p:sp>
      <p:sp>
        <p:nvSpPr>
          <p:cNvPr id="24" name="Rectangle 23"/>
          <p:cNvSpPr/>
          <p:nvPr/>
        </p:nvSpPr>
        <p:spPr>
          <a:xfrm>
            <a:off x="5041642" y="1028360"/>
            <a:ext cx="2311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Open Loop Responses </a:t>
            </a:r>
            <a:endParaRPr lang="en-US" b="1" i="1" dirty="0"/>
          </a:p>
        </p:txBody>
      </p:sp>
      <p:sp>
        <p:nvSpPr>
          <p:cNvPr id="27" name="Rectangle 26"/>
          <p:cNvSpPr/>
          <p:nvPr/>
        </p:nvSpPr>
        <p:spPr>
          <a:xfrm>
            <a:off x="152400" y="1819870"/>
            <a:ext cx="4337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* Challenges: </a:t>
            </a:r>
          </a:p>
          <a:p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1. OP amp has lots of delays </a:t>
            </a:r>
          </a:p>
          <a:p>
            <a:r>
              <a:rPr lang="en-US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2. OP amps bandwidth is limited (100MHz)</a:t>
            </a:r>
            <a:endParaRPr lang="en-US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5981"/>
            <a:ext cx="4336315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45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153346" y="147516"/>
            <a:ext cx="6637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Phase Locked Coherent BPSK Receiver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1" y="1978166"/>
            <a:ext cx="5001079" cy="230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05233" y="1978166"/>
            <a:ext cx="1968859" cy="130354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85445" y="1973787"/>
            <a:ext cx="1277440" cy="2184117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5233" y="3351801"/>
            <a:ext cx="1968859" cy="1020788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082" y="1729175"/>
            <a:ext cx="3926059" cy="309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675085" y="2048261"/>
            <a:ext cx="2394857" cy="58167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60571" y="3176332"/>
            <a:ext cx="754743" cy="860031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63341" y="2858390"/>
            <a:ext cx="2387800" cy="1964142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431" y="1676400"/>
            <a:ext cx="23695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</a:rPr>
              <a:t>Fabricated </a:t>
            </a:r>
            <a:r>
              <a:rPr lang="en-US" sz="1100" b="1" i="1" dirty="0" smtClean="0">
                <a:solidFill>
                  <a:srgbClr val="000000"/>
                </a:solidFill>
              </a:rPr>
              <a:t>in UCSB (</a:t>
            </a:r>
            <a:r>
              <a:rPr lang="en-US" sz="1100" b="1" i="1" dirty="0" err="1" smtClean="0">
                <a:solidFill>
                  <a:srgbClr val="000000"/>
                </a:solidFill>
              </a:rPr>
              <a:t>Mingzhi</a:t>
            </a:r>
            <a:r>
              <a:rPr lang="en-US" sz="1100" b="1" i="1" dirty="0">
                <a:solidFill>
                  <a:srgbClr val="000000"/>
                </a:solidFill>
              </a:rPr>
              <a:t> </a:t>
            </a:r>
            <a:r>
              <a:rPr lang="en-US" sz="1100" b="1" i="1" dirty="0" smtClean="0">
                <a:solidFill>
                  <a:srgbClr val="000000"/>
                </a:solidFill>
              </a:rPr>
              <a:t>Lu)</a:t>
            </a:r>
            <a:endParaRPr lang="en-US" sz="1100" b="1" i="1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7464" y="4244678"/>
            <a:ext cx="2239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</a:rPr>
              <a:t>Designed by Eli </a:t>
            </a:r>
            <a:r>
              <a:rPr lang="en-US" sz="1100" b="1" i="1" dirty="0" smtClean="0">
                <a:solidFill>
                  <a:srgbClr val="000000"/>
                </a:solidFill>
              </a:rPr>
              <a:t>Bloch using</a:t>
            </a:r>
            <a:endParaRPr lang="en-US" sz="1100" b="1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</a:rPr>
              <a:t>Teledyne 500nm HBT Process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9804" y="4428169"/>
            <a:ext cx="212109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</a:rPr>
              <a:t>Loop filter and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srgbClr val="000000"/>
                </a:solidFill>
              </a:rPr>
              <a:t>designed by </a:t>
            </a:r>
            <a:r>
              <a:rPr lang="en-US" sz="1100" b="1" i="1" dirty="0" smtClean="0">
                <a:solidFill>
                  <a:srgbClr val="000000"/>
                </a:solidFill>
              </a:rPr>
              <a:t>Hyun-</a:t>
            </a:r>
            <a:r>
              <a:rPr lang="en-US" sz="1100" b="1" i="1" dirty="0" err="1" smtClean="0">
                <a:solidFill>
                  <a:srgbClr val="000000"/>
                </a:solidFill>
              </a:rPr>
              <a:t>chul</a:t>
            </a:r>
            <a:r>
              <a:rPr lang="en-US" sz="1100" b="1" i="1" dirty="0" smtClean="0">
                <a:solidFill>
                  <a:srgbClr val="000000"/>
                </a:solidFill>
              </a:rPr>
              <a:t> Park </a:t>
            </a:r>
            <a:endParaRPr lang="en-US" sz="1100" b="1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 i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" y="921206"/>
            <a:ext cx="8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Integration on a Single Carrier board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700" y="4960203"/>
            <a:ext cx="8652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Compact chip size of 10 x 10mm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Total delay (120ps)=PIC (40ps)+EIC (50ps)+Interconnection (30ps)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89815" y="6029980"/>
            <a:ext cx="502791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1GHz Loop Bandwidth is feasible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 animBg="1"/>
      <p:bldP spid="13" grpId="0" animBg="1"/>
      <p:bldP spid="17" grpId="0"/>
      <p:bldP spid="18" grpId="0"/>
      <p:bldP spid="20" grpId="0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115" y="1797156"/>
            <a:ext cx="5731928" cy="446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783672" y="147516"/>
            <a:ext cx="5377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/>
              <a:t>Test Results – Homodyne OPLL</a:t>
            </a:r>
            <a:endParaRPr lang="en-US" sz="3200" b="1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64162" y="4031049"/>
            <a:ext cx="26047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2704527" y="3657033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1.1GHz LBW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700" y="864056"/>
            <a:ext cx="8652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Beating spectrum: locked SG-DBR + Ref. with 100MHz mod.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</a:rPr>
              <a:t>1.1GHz closed loop bandwidth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45087" y="2093655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sym typeface="Wingdings" pitchFamily="2" charset="2"/>
              </a:rPr>
              <a:t>Beating laser tones at 100MHz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94525" y="4523838"/>
            <a:ext cx="1085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sym typeface="Wingdings" pitchFamily="2" charset="2"/>
              </a:rPr>
              <a:t>Left peak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88698" y="4523838"/>
            <a:ext cx="1233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sym typeface="Wingdings" pitchFamily="2" charset="2"/>
              </a:rPr>
              <a:t>Right peak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H="1" flipV="1">
            <a:off x="5172075" y="3832174"/>
            <a:ext cx="3175" cy="4091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8704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783667" y="147516"/>
            <a:ext cx="5377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Test Results – Homodyne OPLL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136" y="1984173"/>
            <a:ext cx="5410200" cy="431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66700" y="927556"/>
            <a:ext cx="8652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Cross correlation between SG-DBR and reference lasers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</a:rPr>
              <a:t>-100dBc/Hz @ above 50kHz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462729" y="4373379"/>
            <a:ext cx="246194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4535697" y="3940919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-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100dBc/Hz </a:t>
            </a: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@ above 50kHz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4439269" y="4168793"/>
            <a:ext cx="3175" cy="4091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3134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783671" y="147516"/>
            <a:ext cx="5377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Test Results – Homodyne OPLL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" y="927556"/>
            <a:ext cx="8652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Linewidth</a:t>
            </a:r>
            <a:r>
              <a:rPr lang="en-US" sz="2000" b="1" dirty="0" smtClean="0">
                <a:solidFill>
                  <a:srgbClr val="000000"/>
                </a:solidFill>
              </a:rPr>
              <a:t> using self-heterodyne with </a:t>
            </a:r>
            <a:r>
              <a:rPr lang="en-US" sz="2000" b="1" dirty="0">
                <a:solidFill>
                  <a:srgbClr val="000000"/>
                </a:solidFill>
              </a:rPr>
              <a:t>25km optical fiber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</a:rPr>
              <a:t>10MHz </a:t>
            </a:r>
            <a:r>
              <a:rPr lang="en-US" sz="2000" b="1" i="1" u="sng" dirty="0" err="1">
                <a:solidFill>
                  <a:srgbClr val="000000"/>
                </a:solidFill>
              </a:rPr>
              <a:t>linewidth</a:t>
            </a:r>
            <a:r>
              <a:rPr lang="en-US" sz="2000" b="1" i="1" dirty="0">
                <a:solidFill>
                  <a:srgbClr val="000000"/>
                </a:solidFill>
              </a:rPr>
              <a:t> for free-running SG-DBR 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755" y="1997347"/>
            <a:ext cx="5470410" cy="425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410068" y="2198418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50MHz Span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50kHz RBW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602372" y="3803254"/>
            <a:ext cx="77759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4991170" y="322933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10MHz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5379969" y="3598668"/>
            <a:ext cx="3175" cy="4091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4602372" y="3598668"/>
            <a:ext cx="3175" cy="4091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7802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783667" y="147516"/>
            <a:ext cx="5377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Test Results – Homodyne OPLL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" y="927556"/>
            <a:ext cx="8652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Reference laser (</a:t>
            </a:r>
            <a:r>
              <a:rPr lang="en-US" sz="2000" b="1" dirty="0" err="1">
                <a:solidFill>
                  <a:srgbClr val="000000"/>
                </a:solidFill>
              </a:rPr>
              <a:t>Koshin</a:t>
            </a:r>
            <a:r>
              <a:rPr lang="en-US" sz="2000" b="1" dirty="0">
                <a:solidFill>
                  <a:srgbClr val="000000"/>
                </a:solidFill>
              </a:rPr>
              <a:t>) </a:t>
            </a:r>
            <a:r>
              <a:rPr lang="en-US" sz="2000" b="1" dirty="0" err="1">
                <a:solidFill>
                  <a:srgbClr val="000000"/>
                </a:solidFill>
              </a:rPr>
              <a:t>linewidth</a:t>
            </a:r>
            <a:r>
              <a:rPr lang="en-US" sz="2000" b="1" dirty="0">
                <a:solidFill>
                  <a:srgbClr val="000000"/>
                </a:solidFill>
              </a:rPr>
              <a:t> 100kHz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</a:rPr>
              <a:t>100kHz </a:t>
            </a:r>
            <a:r>
              <a:rPr lang="en-US" sz="2000" b="1" i="1" u="sng" dirty="0" err="1">
                <a:solidFill>
                  <a:srgbClr val="000000"/>
                </a:solidFill>
              </a:rPr>
              <a:t>linewidth</a:t>
            </a:r>
            <a:r>
              <a:rPr lang="en-US" sz="2000" b="1" i="1" u="sng" dirty="0">
                <a:solidFill>
                  <a:srgbClr val="000000"/>
                </a:solidFill>
              </a:rPr>
              <a:t> for locked SG-DBR laser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991" y="1913115"/>
            <a:ext cx="5637275" cy="434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10068" y="2198418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1MHz Span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3kHz RBW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592848" y="3746104"/>
            <a:ext cx="38879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176247" y="337677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100kHz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4989514" y="3541518"/>
            <a:ext cx="3175" cy="4091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4592847" y="3541518"/>
            <a:ext cx="3175" cy="4091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0013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783671" y="147516"/>
            <a:ext cx="5377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Test Results – Homodyne OPLL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" y="927556"/>
            <a:ext cx="8652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400MHz/512bits ON-OFF laser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Locking conditions: EIC output – </a:t>
            </a:r>
            <a:r>
              <a:rPr lang="en-US" sz="2000" b="1" i="1" u="sng" dirty="0">
                <a:solidFill>
                  <a:srgbClr val="000000"/>
                </a:solidFill>
              </a:rPr>
              <a:t>DC</a:t>
            </a:r>
            <a:r>
              <a:rPr lang="en-US" sz="2000" b="1" i="1" dirty="0">
                <a:solidFill>
                  <a:srgbClr val="000000"/>
                </a:solidFill>
              </a:rPr>
              <a:t>, External PD output – </a:t>
            </a:r>
            <a:r>
              <a:rPr lang="en-US" sz="2000" b="1" i="1" u="sng" dirty="0">
                <a:solidFill>
                  <a:srgbClr val="000000"/>
                </a:solidFill>
              </a:rPr>
              <a:t>100MHz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7591" y="1987670"/>
            <a:ext cx="5581048" cy="418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402" y="2002340"/>
            <a:ext cx="5573713" cy="415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596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034272"/>
            <a:ext cx="5560583" cy="4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783668" y="147516"/>
            <a:ext cx="5377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Test Results – Homodyne OPLL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" y="927556"/>
            <a:ext cx="8652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</a:rPr>
              <a:t>Frequency pull-in time ~600ns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</a:rPr>
              <a:t>Phase lock time &lt;10ns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3116" y="1449406"/>
            <a:ext cx="228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</a:rPr>
              <a:t>* Worst conditions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034272"/>
            <a:ext cx="5611971" cy="4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4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981743" y="147516"/>
            <a:ext cx="4981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Test Results – </a:t>
            </a:r>
            <a:r>
              <a:rPr lang="en-US" sz="3200" b="1" dirty="0" smtClean="0"/>
              <a:t>BPSK Receiver</a:t>
            </a:r>
            <a:endParaRPr lang="en-US" sz="3200" b="1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" y="927556"/>
            <a:ext cx="8652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PRBS 2</a:t>
            </a:r>
            <a:r>
              <a:rPr lang="en-US" sz="2000" b="1" baseline="30000" dirty="0">
                <a:solidFill>
                  <a:srgbClr val="000000"/>
                </a:solidFill>
              </a:rPr>
              <a:t>31</a:t>
            </a:r>
            <a:r>
              <a:rPr lang="en-US" sz="2000" b="1" dirty="0">
                <a:solidFill>
                  <a:srgbClr val="000000"/>
                </a:solidFill>
              </a:rPr>
              <a:t>-1 signals – up to 40Gb/s BPSK data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</a:rPr>
              <a:t>Open eye diagrams for 25Gb/s and 40Gb/s 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35" y="2017037"/>
            <a:ext cx="8638285" cy="169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C:\Users\Hyunchul\Dropbox\BPSK\08032012\25Gbps_0k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1184" y="3799809"/>
            <a:ext cx="4707515" cy="257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69433" y="3674932"/>
            <a:ext cx="1299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</a:rPr>
              <a:t>25Gb/s</a:t>
            </a:r>
          </a:p>
        </p:txBody>
      </p:sp>
      <p:pic>
        <p:nvPicPr>
          <p:cNvPr id="25" name="Picture 8" descr="C:\Users\Hyunchul\Dropbox\BPSK\08032012\40Gbps_0k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15138" y="3789153"/>
            <a:ext cx="4533612" cy="258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750186" y="3664276"/>
            <a:ext cx="1299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</a:rPr>
              <a:t>40Gb/s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2349" y="3062512"/>
            <a:ext cx="717167" cy="36307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4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235760" y="147516"/>
            <a:ext cx="2472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/>
              <a:t>Introductions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266700" y="1015425"/>
            <a:ext cx="8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Motivations 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600200"/>
            <a:ext cx="8652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Higher Spectral Efficiency – QPSK / multi-level QAMs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Higher Data Rates – 40Gbit/s, 100Gbit/s, and even higher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Higher Receiving Sensitivity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178" y="2971800"/>
            <a:ext cx="8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Recent Coherent Optical Communication 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478" y="3517106"/>
            <a:ext cx="8652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Coherent detection based on DSP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Local oscillator (LO) laser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Polarization diversity 90° optical hybrid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Balanced detectors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speed analog to digital convertor (ADC)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speed digital signal processing (DSP)</a:t>
            </a:r>
          </a:p>
        </p:txBody>
      </p:sp>
    </p:spTree>
    <p:extLst>
      <p:ext uri="{BB962C8B-B14F-4D97-AF65-F5344CB8AC3E}">
        <p14:creationId xmlns:p14="http://schemas.microsoft.com/office/powerpoint/2010/main" xmlns="" val="18919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981741" y="147516"/>
            <a:ext cx="4981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Test Results – BPSK Receiver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" y="927556"/>
            <a:ext cx="8652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BER vs. OSNR (20Gb/s to 40Gb/s)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solidFill>
                  <a:srgbClr val="000000"/>
                </a:solidFill>
              </a:rPr>
              <a:t>Error-free up to 35Gb/s , &lt; 1.0E-7 @ 40Gb/s 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114" y="1900904"/>
            <a:ext cx="5787572" cy="441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14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241802" y="147516"/>
            <a:ext cx="2460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/>
              <a:t>Conclusions</a:t>
            </a:r>
            <a:endParaRPr lang="en-US" sz="3600" b="1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106" y="914400"/>
            <a:ext cx="86522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first demonstration highly integrated optical Costas loop receiver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Integrated PIC, integrated EIC, and feed-forward loop filter 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receiver is Integrated within 10x10mm</a:t>
            </a:r>
            <a:r>
              <a:rPr lang="en-US" sz="2000" b="1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stable homodyne OPLL by 120ps delay and 1.1GHz loop bandwidth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40Gbit/s BPSK coherent optical receiver (BER &lt; 1.0e-7)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Error-free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(BER &lt;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1.0e-12) up to 35Gbit/s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3106" y="3995678"/>
            <a:ext cx="8652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Future works: QPSK receivers / long haul tests / dispersion compensations / polarization managements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175" y="5257800"/>
            <a:ext cx="865229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xmlns="" val="3624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880" y="1600200"/>
            <a:ext cx="7479933" cy="221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464567" y="147516"/>
            <a:ext cx="6015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/>
              <a:t>Coherent Optical Communications</a:t>
            </a:r>
            <a:endParaRPr lang="en-US" sz="3200" b="1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" y="921206"/>
            <a:ext cx="8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Coherent Optical Receiver – 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39624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Advantages: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Multi-level constellations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data rate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Phase managements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Polarization managements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200" y="39624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Dis-advantages: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Electrical circuit complexity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Speed limitations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Cost issues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Power consumptions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1097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464567" y="147516"/>
            <a:ext cx="6015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/>
              <a:t>Coherent Optical Communications</a:t>
            </a:r>
            <a:endParaRPr lang="en-US" sz="3200" b="1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" y="921206"/>
            <a:ext cx="8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Coherent Optical Receiver – II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620" y="5112603"/>
            <a:ext cx="8652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Homodyne OPLL based coherent receiver – </a:t>
            </a:r>
            <a:r>
              <a:rPr lang="en-US" sz="240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Costas Loop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Optical carrier recovering technique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79" y="1524000"/>
            <a:ext cx="7064176" cy="3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9438" y="6029980"/>
            <a:ext cx="352865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Requiring Stable OPLL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7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464567" y="147516"/>
            <a:ext cx="6015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/>
              <a:t>Coherent Optical Communications</a:t>
            </a:r>
            <a:endParaRPr lang="en-US" sz="3200" b="1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" y="921206"/>
            <a:ext cx="8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Coherent Optical Receiver – II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505200" cy="18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17526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Challenges: 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Long loop delays (*1ns)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Narrow loop bandwidth (*100MHz)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Transmitting and LO lasers’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linewidth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Sensitive by external variations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376434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Solutions: 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Integrated circuits (photonic IC, electrical IC)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Feed-forward loop filter topology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Minimizing Interconnection delays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Digitally operating feedback system </a:t>
            </a:r>
          </a:p>
        </p:txBody>
      </p:sp>
    </p:spTree>
    <p:extLst>
      <p:ext uri="{BB962C8B-B14F-4D97-AF65-F5344CB8AC3E}">
        <p14:creationId xmlns:p14="http://schemas.microsoft.com/office/powerpoint/2010/main" xmlns="" val="2892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153346" y="147516"/>
            <a:ext cx="6637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Phase Locked Coherent BPSK Receiver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388" y="1600200"/>
            <a:ext cx="6805023" cy="314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6700" y="921206"/>
            <a:ext cx="8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Homodyne OPLL + Costas Loop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700" y="4953000"/>
            <a:ext cx="8652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Three blocks: photonic IC, electrical IC, and hybrid loop filter 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speed BPSK data demodulations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42940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153346" y="147516"/>
            <a:ext cx="6637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Phase Locked Coherent BPSK Receiver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8" r="46827" b="39778"/>
          <a:stretch/>
        </p:blipFill>
        <p:spPr bwMode="auto">
          <a:xfrm>
            <a:off x="1981201" y="1600201"/>
            <a:ext cx="27686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6700" y="921206"/>
            <a:ext cx="8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Photonic IC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" y="4876800"/>
            <a:ext cx="8652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SG-DBR laser – 40nm tunable ranges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90° optical hybrid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un-balance photodiodes – 30GHz bandwidth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908" y="3505200"/>
            <a:ext cx="7729785" cy="140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214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153346" y="147516"/>
            <a:ext cx="6637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Phase Locked Coherent BPSK Receiver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388" y="1600200"/>
            <a:ext cx="6805023" cy="314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48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153346" y="147516"/>
            <a:ext cx="6637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Phase Locked Coherent BPSK Receiver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03" r="12208" b="3301"/>
          <a:stretch/>
        </p:blipFill>
        <p:spPr bwMode="auto">
          <a:xfrm>
            <a:off x="5044439" y="1600201"/>
            <a:ext cx="2061209" cy="303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6700" y="921206"/>
            <a:ext cx="8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Electrical IC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" y="4953000"/>
            <a:ext cx="8652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Limiting amplifiers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Phase / frequency detector (PFD) – XOR + delay line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6113"/>
            <a:ext cx="4191000" cy="318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17794" y="3581400"/>
            <a:ext cx="1710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Teledyne’s </a:t>
            </a:r>
          </a:p>
          <a:p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500nm </a:t>
            </a:r>
            <a:r>
              <a:rPr lang="en-US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InP</a:t>
            </a:r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HBT</a:t>
            </a:r>
          </a:p>
          <a:p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300GHz </a:t>
            </a:r>
            <a:r>
              <a:rPr lang="en-US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</a:t>
            </a:r>
            <a:r>
              <a:rPr lang="en-US" sz="14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</a:t>
            </a:r>
            <a:r>
              <a:rPr lang="en-US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/ </a:t>
            </a:r>
            <a:r>
              <a:rPr lang="en-US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</a:t>
            </a:r>
            <a:r>
              <a:rPr lang="en-US" sz="14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max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10866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708</Words>
  <Application>Microsoft Office PowerPoint</Application>
  <PresentationFormat>On-screen Show (4:3)</PresentationFormat>
  <Paragraphs>150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Hyunchul</dc:creator>
  <cp:lastModifiedBy>mark rodwell</cp:lastModifiedBy>
  <cp:revision>58</cp:revision>
  <cp:lastPrinted>2012-09-11T05:45:44Z</cp:lastPrinted>
  <dcterms:created xsi:type="dcterms:W3CDTF">2012-09-07T20:56:55Z</dcterms:created>
  <dcterms:modified xsi:type="dcterms:W3CDTF">2012-09-25T20:39:09Z</dcterms:modified>
</cp:coreProperties>
</file>