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2" r:id="rId1"/>
    <p:sldMasterId id="2147484202" r:id="rId2"/>
    <p:sldMasterId id="2147484227" r:id="rId3"/>
    <p:sldMasterId id="2147484239" r:id="rId4"/>
  </p:sldMasterIdLst>
  <p:notesMasterIdLst>
    <p:notesMasterId r:id="rId42"/>
  </p:notesMasterIdLst>
  <p:handoutMasterIdLst>
    <p:handoutMasterId r:id="rId43"/>
  </p:handoutMasterIdLst>
  <p:sldIdLst>
    <p:sldId id="1438" r:id="rId5"/>
    <p:sldId id="1574" r:id="rId6"/>
    <p:sldId id="1577" r:id="rId7"/>
    <p:sldId id="1578" r:id="rId8"/>
    <p:sldId id="1579" r:id="rId9"/>
    <p:sldId id="1581" r:id="rId10"/>
    <p:sldId id="1598" r:id="rId11"/>
    <p:sldId id="1600" r:id="rId12"/>
    <p:sldId id="1601" r:id="rId13"/>
    <p:sldId id="1602" r:id="rId14"/>
    <p:sldId id="1582" r:id="rId15"/>
    <p:sldId id="1583" r:id="rId16"/>
    <p:sldId id="1605" r:id="rId17"/>
    <p:sldId id="1586" r:id="rId18"/>
    <p:sldId id="1587" r:id="rId19"/>
    <p:sldId id="1588" r:id="rId20"/>
    <p:sldId id="1589" r:id="rId21"/>
    <p:sldId id="1595" r:id="rId22"/>
    <p:sldId id="1606" r:id="rId23"/>
    <p:sldId id="1611" r:id="rId24"/>
    <p:sldId id="1614" r:id="rId25"/>
    <p:sldId id="1613" r:id="rId26"/>
    <p:sldId id="1615" r:id="rId27"/>
    <p:sldId id="1616" r:id="rId28"/>
    <p:sldId id="1617" r:id="rId29"/>
    <p:sldId id="1618" r:id="rId30"/>
    <p:sldId id="1619" r:id="rId31"/>
    <p:sldId id="1624" r:id="rId32"/>
    <p:sldId id="1622" r:id="rId33"/>
    <p:sldId id="1623" r:id="rId34"/>
    <p:sldId id="1626" r:id="rId35"/>
    <p:sldId id="1627" r:id="rId36"/>
    <p:sldId id="1628" r:id="rId37"/>
    <p:sldId id="1620" r:id="rId38"/>
    <p:sldId id="1580" r:id="rId39"/>
    <p:sldId id="1596" r:id="rId40"/>
    <p:sldId id="1594" r:id="rId4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66"/>
    <a:srgbClr val="FFFFCC"/>
    <a:srgbClr val="FFFF99"/>
    <a:srgbClr val="FF99FF"/>
    <a:srgbClr val="EAEAEA"/>
    <a:srgbClr val="FFFF00"/>
    <a:srgbClr val="DDDDDD"/>
    <a:srgbClr val="C0C0C0"/>
    <a:srgbClr val="CCFF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4" autoAdjust="0"/>
    <p:restoredTop sz="88415" autoAdjust="0"/>
  </p:normalViewPr>
  <p:slideViewPr>
    <p:cSldViewPr>
      <p:cViewPr varScale="1">
        <p:scale>
          <a:sx n="96" d="100"/>
          <a:sy n="96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7620" rIns="96881" bIns="47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477838"/>
            <a:ext cx="5441950" cy="4081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6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434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ransition/>
  <p:txStyles>
    <p:titleStyle>
      <a:lvl1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22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9.bin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emf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5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jpe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1.jpeg"/><Relationship Id="rId10" Type="http://schemas.openxmlformats.org/officeDocument/2006/relationships/image" Target="../media/image83.jpeg"/><Relationship Id="rId4" Type="http://schemas.openxmlformats.org/officeDocument/2006/relationships/image" Target="../media/image33.jpe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2.jpeg"/><Relationship Id="rId9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9.jpeg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252115"/>
            <a:ext cx="8458200" cy="1524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</a:rPr>
              <a:t>Sub-mm-Wave Technologies: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Systems, ICs, THz Transistors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04800" y="6553200"/>
            <a:ext cx="5029200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194" tIns="39884" rIns="81194" bIns="39884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rodwell@ece.ucsb.edu  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805-893-3244</a:t>
            </a:r>
            <a:endParaRPr lang="en-U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381000" y="9525"/>
            <a:ext cx="8174038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2013 Asia-Pacific Microwave Conference, November 8th, Seoul</a:t>
            </a:r>
            <a:endParaRPr lang="de-DE" sz="14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457200" y="3071077"/>
            <a:ext cx="83820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Mark Rodwell 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University of California, Santa Barbara</a:t>
            </a:r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457200" y="65532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57200" y="4301468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sv-SE" sz="2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Coauthors:</a:t>
            </a:r>
          </a:p>
          <a:p>
            <a:pPr defTabSz="927100">
              <a:buClr>
                <a:srgbClr val="FF0000"/>
              </a:buClr>
            </a:pPr>
            <a: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J. Rode, H.W. Chiang, T. Reed, S. Daneshgar, V. Jain, E. Lobisser,  </a:t>
            </a:r>
            <a:b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A. Baraskar,  B. J. Thibeault,  B. Mitchell, A. C. Gossard, </a:t>
            </a:r>
            <a:r>
              <a:rPr lang="sv-SE" sz="20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UCSB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Munkyo Seo, Jonathan Hacker, Adam Young, Zach Griffith, Richard Pierson, Miguel Urteaga,</a:t>
            </a:r>
            <a: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Scientific Company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99151"/>
            <a:ext cx="9144000" cy="3250099"/>
          </a:xfrm>
          <a:prstGeom prst="rect">
            <a:avLst/>
          </a:prstGeom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64575"/>
            <a:ext cx="8183562" cy="398463"/>
          </a:xfrm>
        </p:spPr>
        <p:txBody>
          <a:bodyPr/>
          <a:lstStyle/>
          <a:p>
            <a:r>
              <a:rPr lang="en-US" dirty="0" smtClean="0"/>
              <a:t>mm-Waves for Terabit Mobile Communications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2664" y="740650"/>
            <a:ext cx="81802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Goal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:    1Gb/s per mobile user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461195" y="1278320"/>
            <a:ext cx="5953994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spatially-multiplexed mm-wave base stations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345980" y="1662370"/>
            <a:ext cx="268835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337160" y="1508750"/>
            <a:ext cx="307240" cy="4608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877769" y="5439306"/>
            <a:ext cx="2957185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or optical backhaul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035800" y="2174881"/>
            <a:ext cx="2688350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backhaul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/>
          <a:srcRect r="734"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/>
          <a:srcRect r="874"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350 meters range in five-9's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840755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24 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dBm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3600" b="1" baseline="-25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GaN or InP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689252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→ InP HEMT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/>
          <a:srcRect r="874"/>
          <a:stretch>
            <a:fillRect/>
          </a:stretch>
        </p:blipFill>
        <p:spPr>
          <a:xfrm>
            <a:off x="539475" y="779055"/>
            <a:ext cx="6375230" cy="3560583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5870222" y="3467406"/>
            <a:ext cx="3195164" cy="1310570"/>
            <a:chOff x="6300225" y="3659430"/>
            <a:chExt cx="2727008" cy="1118545"/>
          </a:xfrm>
        </p:grpSpPr>
        <p:grpSp>
          <p:nvGrpSpPr>
            <p:cNvPr id="3" name="Group 11"/>
            <p:cNvGrpSpPr/>
            <p:nvPr/>
          </p:nvGrpSpPr>
          <p:grpSpPr>
            <a:xfrm>
              <a:off x="6300225" y="3659430"/>
              <a:ext cx="2727008" cy="993993"/>
              <a:chOff x="6416992" y="932675"/>
              <a:chExt cx="2727008" cy="993993"/>
            </a:xfrm>
          </p:grpSpPr>
          <p:pic>
            <p:nvPicPr>
              <p:cNvPr id="3481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16992" y="1239915"/>
                <a:ext cx="2727008" cy="68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16992" y="1124700"/>
                <a:ext cx="2727008" cy="12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16992" y="932675"/>
                <a:ext cx="2727008" cy="153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816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0225" y="4657960"/>
              <a:ext cx="2727008" cy="12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4" y="146050"/>
            <a:ext cx="8410695" cy="398463"/>
          </a:xfrm>
        </p:spPr>
        <p:txBody>
          <a:bodyPr/>
          <a:lstStyle/>
          <a:p>
            <a:r>
              <a:rPr lang="en-US" dirty="0" smtClean="0"/>
              <a:t>60 GHz, 1 Tb/s Spatially-Multiplexed Base Station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22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6355" y="794516"/>
            <a:ext cx="4648649" cy="2788104"/>
          </a:xfrm>
          <a:prstGeom prst="rect">
            <a:avLst/>
          </a:prstGeom>
        </p:spPr>
      </p:pic>
      <p:pic>
        <p:nvPicPr>
          <p:cNvPr id="24" name="Picture 23" descr="2013_6_june_ERC_systems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24" y="1239915"/>
            <a:ext cx="3264425" cy="2408200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425" y="3621025"/>
            <a:ext cx="579915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2x64 array on each of four faces. 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2574940" y="1700775"/>
            <a:ext cx="1805035" cy="42245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5425" y="4075266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Each face supports 128 users, 128 beams: 512 total users.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55425" y="4504340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Each beam: 2Gb/s.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96193" y="4888390"/>
            <a:ext cx="5198218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meters range in 50 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96046" y="5886920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20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26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93830" y="6386185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3 dB noise figure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96193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  <p:bldP spid="34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7" descr="Display of RADAR 2.jpg"/>
          <p:cNvPicPr>
            <a:picLocks noChangeAspect="1"/>
          </p:cNvPicPr>
          <p:nvPr/>
        </p:nvPicPr>
        <p:blipFill>
          <a:blip r:embed="rId3" cstate="print"/>
          <a:srcRect l="24734" t="5202" r="23194" b="27168"/>
          <a:stretch>
            <a:fillRect/>
          </a:stretch>
        </p:blipFill>
        <p:spPr>
          <a:xfrm>
            <a:off x="4800600" y="1219200"/>
            <a:ext cx="3048000" cy="2971800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572000" y="827987"/>
            <a:ext cx="39624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What you see with X-band  radar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" name="Picture 29" descr="fog_pl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" y="1231392"/>
            <a:ext cx="3901440" cy="2426208"/>
          </a:xfrm>
          <a:prstGeom prst="rect">
            <a:avLst/>
          </a:prstGeom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2400" y="8279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What your eyes see-- in fog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2" name="Picture 31" descr="Picture1.jpg"/>
          <p:cNvPicPr>
            <a:picLocks noChangeAspect="1"/>
          </p:cNvPicPr>
          <p:nvPr/>
        </p:nvPicPr>
        <p:blipFill>
          <a:blip r:embed="rId5" cstate="print"/>
          <a:srcRect l="11161" b="15165"/>
          <a:stretch>
            <a:fillRect/>
          </a:stretch>
        </p:blipFill>
        <p:spPr>
          <a:xfrm>
            <a:off x="537680" y="4470816"/>
            <a:ext cx="3881920" cy="2387184"/>
          </a:xfrm>
          <a:prstGeom prst="rect">
            <a:avLst/>
          </a:prstGeom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52400" y="41045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What you would like to see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Picture 23" descr="systems_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645" y="740650"/>
            <a:ext cx="8719740" cy="4899633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855" y="5272440"/>
            <a:ext cx="2375584" cy="14868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307575" y="3847219"/>
            <a:ext cx="1651415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286000" y="1561219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8599" y="2094619"/>
            <a:ext cx="3536895" cy="38859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2664" y="146050"/>
            <a:ext cx="8452735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</a:p>
        </p:txBody>
      </p:sp>
      <p:pic>
        <p:nvPicPr>
          <p:cNvPr id="4099" name="Picture 2" descr="systems_3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2673" y="1981200"/>
            <a:ext cx="46789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69420"/>
            <a:ext cx="307542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Image refresh rate:  60 Hz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2116620"/>
            <a:ext cx="376671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Resolution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64×512 pixels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2903225"/>
            <a:ext cx="37283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0.14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degrees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3893825"/>
            <a:ext cx="29602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Aperture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35 cm by 35 cm</a:t>
            </a:r>
            <a:endParaRPr lang="en-US" sz="2000" b="1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438400" y="3390019"/>
            <a:ext cx="174955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" y="3426412"/>
            <a:ext cx="415076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field of view: 9 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by 73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degrees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32235" y="4625689"/>
            <a:ext cx="103693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32235" y="5171560"/>
            <a:ext cx="195865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400" y="4317609"/>
            <a:ext cx="3689905" cy="17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Component requirements: 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mW peak power/element, 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3% pulse duty factor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6.5 dB noise figure,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 dB package losses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 dB manufacturing/aging margin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93829" y="855865"/>
            <a:ext cx="764259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52400" y="885650"/>
            <a:ext cx="8991600" cy="91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Range: see a basketball at 300 meters (10 seconds warning) in heavy fog</a:t>
            </a:r>
            <a:b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(10 dB SNR</a:t>
            </a:r>
            <a:r>
              <a:rPr lang="en-US" sz="2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25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dB/km</a:t>
            </a:r>
            <a:r>
              <a:rPr lang="en-US" sz="2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sz="2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30cm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diameter target</a:t>
            </a:r>
            <a:r>
              <a:rPr lang="en-US" sz="2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10% reflectivity, 100 km/Hr)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5745" y="5371183"/>
            <a:ext cx="2375584" cy="1486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13" grpId="0" animBg="1"/>
      <p:bldP spid="19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219372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50-500 GHz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734770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LNAs, III-V PAs → power, efficiency, noise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685" y="855865"/>
            <a:ext cx="5243678" cy="372527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90890" y="3121760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95925" y="5579680"/>
            <a:ext cx="4839031" cy="3877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8" name="Picture 17" descr="2013_6_12_systems_draw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260" y="1355130"/>
            <a:ext cx="2643116" cy="1613010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08310" y="1009485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backhaul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037270" y="1878009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endpoint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8615" y="6071448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antenna array gain → large array area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far to large for  monolithic integration</a:t>
            </a:r>
          </a:p>
        </p:txBody>
      </p:sp>
      <p:pic>
        <p:nvPicPr>
          <p:cNvPr id="22" name="Picture 21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65" y="3083355"/>
            <a:ext cx="1639238" cy="10259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385855" y="226972"/>
            <a:ext cx="8604525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PAs and LNAs in today's wireless systems...</a:t>
            </a:r>
            <a:endParaRPr lang="en-US" sz="27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8450" name="Picture 2" descr="http://www.chipworks.com/blog/recentteardowns/files/2012/09/2.4ghz-front-end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70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2" name="Picture 4" descr="http://www.chipworks.com/blog/recentteardowns/files/2012/09/24ghzfrontend-15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705" y="2814520"/>
            <a:ext cx="1428750" cy="1428750"/>
          </a:xfrm>
          <a:prstGeom prst="rect">
            <a:avLst/>
          </a:prstGeom>
          <a:noFill/>
        </p:spPr>
      </p:pic>
      <p:pic>
        <p:nvPicPr>
          <p:cNvPr id="488454" name="Picture 6" descr="http://www.chipworks.com/blog/recentteardowns/files/2012/09/sky-front-end-lna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26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6" name="Picture 8" descr="http://www.chipworks.com/blog/recentteardowns/files/2012/09/skyworkd5-pwramp-150x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9670" y="2806755"/>
            <a:ext cx="1428750" cy="14287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379975" y="6424590"/>
            <a:ext cx="42835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http://www.chipworks.com/blog/recentteardowns/2012/10/02/apple-iphone-5-the-rf/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7" name="Picture 16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260" y="1239915"/>
            <a:ext cx="4005072" cy="4005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Transistors 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 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50-500 GHz 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systems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en-US" sz="7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19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3" name="Straight Arrow Connector 18"/>
          <p:cNvCxnSpPr>
            <a:cxnSpLocks noChangeShapeType="1"/>
          </p:cNvCxnSpPr>
          <p:nvPr/>
        </p:nvCxnSpPr>
        <p:spPr bwMode="auto">
          <a:xfrm>
            <a:off x="4226355" y="1047890"/>
            <a:ext cx="0" cy="5760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50-500 GHz Electronics: What Is It For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129" y="4693167"/>
            <a:ext cx="1421931" cy="108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12"/>
          <p:cNvSpPr txBox="1">
            <a:spLocks noChangeArrowheads="1"/>
          </p:cNvSpPr>
          <p:nvPr/>
        </p:nvSpPr>
        <p:spPr bwMode="auto">
          <a:xfrm>
            <a:off x="3421962" y="4193352"/>
            <a:ext cx="3262313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Video-resolution radar</a:t>
            </a:r>
            <a:b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→ fly &amp; drive through fog &amp; rain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2076896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Applications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43" name="Text Box 14"/>
          <p:cNvSpPr txBox="1">
            <a:spLocks noChangeArrowheads="1"/>
          </p:cNvSpPr>
          <p:nvPr/>
        </p:nvSpPr>
        <p:spPr bwMode="auto">
          <a:xfrm>
            <a:off x="76200" y="4120290"/>
            <a:ext cx="28114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100+ Gb/s wireless networks   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40" name="Picture 34" descr="Fibreopti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348376" y="5064791"/>
            <a:ext cx="1244931" cy="188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8" descr="sing_40mV_40G"/>
          <p:cNvPicPr>
            <a:picLocks noChangeAspect="1" noChangeArrowheads="1"/>
          </p:cNvPicPr>
          <p:nvPr/>
        </p:nvPicPr>
        <p:blipFill>
          <a:blip r:embed="rId6" cstate="print"/>
          <a:srcRect l="4256" t="22655" r="17021" b="17876"/>
          <a:stretch>
            <a:fillRect/>
          </a:stretch>
        </p:blipFill>
        <p:spPr bwMode="auto">
          <a:xfrm>
            <a:off x="7337160" y="4799823"/>
            <a:ext cx="1654440" cy="91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145135" y="4120290"/>
            <a:ext cx="183852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near-Terabit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optical fiber links</a:t>
            </a:r>
          </a:p>
        </p:txBody>
      </p:sp>
      <p:pic>
        <p:nvPicPr>
          <p:cNvPr id="25" name="Picture 24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50" y="4716051"/>
            <a:ext cx="1639238" cy="1025957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5065" y="5848515"/>
            <a:ext cx="2935891" cy="746507"/>
          </a:xfrm>
          <a:prstGeom prst="rect">
            <a:avLst/>
          </a:prstGeom>
        </p:spPr>
      </p:pic>
      <p:pic>
        <p:nvPicPr>
          <p:cNvPr id="29" name="Picture 28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8914" y="4389125"/>
            <a:ext cx="711546" cy="1508750"/>
          </a:xfrm>
          <a:prstGeom prst="rect">
            <a:avLst/>
          </a:prstGeom>
        </p:spPr>
      </p:pic>
      <p:pic>
        <p:nvPicPr>
          <p:cNvPr id="22" name="Picture 21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7020" y="5091979"/>
            <a:ext cx="711546" cy="1508750"/>
          </a:xfrm>
          <a:prstGeom prst="rect">
            <a:avLst/>
          </a:prstGeom>
        </p:spPr>
      </p:pic>
      <p:pic>
        <p:nvPicPr>
          <p:cNvPr id="23" name="Picture 22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2915" y="5053574"/>
            <a:ext cx="711546" cy="1508750"/>
          </a:xfrm>
          <a:prstGeom prst="rect">
            <a:avLst/>
          </a:prstGeom>
        </p:spPr>
      </p:pic>
      <p:pic>
        <p:nvPicPr>
          <p:cNvPr id="24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3600" y="5591244"/>
            <a:ext cx="274100" cy="76017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H="1">
            <a:off x="808310" y="477317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846715" y="484998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pSp>
        <p:nvGrpSpPr>
          <p:cNvPr id="2" name="Group 36"/>
          <p:cNvGrpSpPr/>
          <p:nvPr/>
        </p:nvGrpSpPr>
        <p:grpSpPr>
          <a:xfrm flipH="1">
            <a:off x="1960460" y="4696365"/>
            <a:ext cx="384050" cy="268835"/>
            <a:chOff x="1998865" y="4734770"/>
            <a:chExt cx="384050" cy="268835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998865" y="473477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2037270" y="481158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cxnSp>
        <p:nvCxnSpPr>
          <p:cNvPr id="38" name="Straight Arrow Connector 37"/>
          <p:cNvCxnSpPr/>
          <p:nvPr/>
        </p:nvCxnSpPr>
        <p:spPr bwMode="auto">
          <a:xfrm flipH="1" flipV="1">
            <a:off x="1768435" y="492679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1845245" y="492679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Group 43"/>
          <p:cNvGrpSpPr/>
          <p:nvPr/>
        </p:nvGrpSpPr>
        <p:grpSpPr>
          <a:xfrm flipH="1">
            <a:off x="1077145" y="5003605"/>
            <a:ext cx="345645" cy="576074"/>
            <a:chOff x="1153955" y="5232815"/>
            <a:chExt cx="345645" cy="57607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115395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123076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45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525" y="5629649"/>
            <a:ext cx="274100" cy="760170"/>
          </a:xfrm>
          <a:prstGeom prst="rect">
            <a:avLst/>
          </a:prstGeom>
          <a:noFill/>
        </p:spPr>
      </p:pic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769905" y="779055"/>
            <a:ext cx="3686881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820 GHz transistor ICs today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805" y="1547155"/>
          <a:ext cx="8913812" cy="2052637"/>
        </p:xfrm>
        <a:graphic>
          <a:graphicData uri="http://schemas.openxmlformats.org/presentationml/2006/ole">
            <p:oleObj spid="_x0000_s459778" name="KGPlot" r:id="rId11" imgW="6781680" imgH="1562040" progId="KGraph_Plot">
              <p:embed/>
            </p:oleObj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7001597" y="1113995"/>
            <a:ext cx="164679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*ITU band designations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63192" y="1365433"/>
            <a:ext cx="199605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** IR bands as per ISO 20473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55" name="Straight Arrow Connector 18"/>
          <p:cNvCxnSpPr>
            <a:cxnSpLocks noChangeShapeType="1"/>
          </p:cNvCxnSpPr>
          <p:nvPr/>
        </p:nvCxnSpPr>
        <p:spPr bwMode="auto">
          <a:xfrm>
            <a:off x="4879240" y="1047890"/>
            <a:ext cx="0" cy="5760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4802429" y="779055"/>
            <a:ext cx="2726755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 THz clearly feasible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27" grpId="0"/>
      <p:bldP spid="1043" grpId="0"/>
      <p:bldP spid="10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HBT_color_section.jpg"/>
          <p:cNvPicPr>
            <a:picLocks noChangeAspect="1"/>
          </p:cNvPicPr>
          <p:nvPr/>
        </p:nvPicPr>
        <p:blipFill>
          <a:blip r:embed="rId4" cstate="print"/>
          <a:srcRect l="26129" r="25992" b="50237"/>
          <a:stretch>
            <a:fillRect/>
          </a:stretch>
        </p:blipFill>
        <p:spPr bwMode="auto">
          <a:xfrm>
            <a:off x="533400" y="966913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THz InP Heterojunction Bipolar Transistors</a:t>
            </a:r>
            <a:endParaRPr lang="en-US" sz="29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3810000" y="890713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660650" y="1105025"/>
          <a:ext cx="311150" cy="349250"/>
        </p:xfrm>
        <a:graphic>
          <a:graphicData uri="http://schemas.openxmlformats.org/presentationml/2006/ole">
            <p:oleObj spid="_x0000_s477188" name="Equation" r:id="rId5" imgW="203040" imgH="228600" progId="Equation.3">
              <p:embed/>
            </p:oleObj>
          </a:graphicData>
        </a:graphic>
      </p:graphicFrame>
      <p:graphicFrame>
        <p:nvGraphicFramePr>
          <p:cNvPr id="9221" name="Object 10"/>
          <p:cNvGraphicFramePr>
            <a:graphicFrameLocks noChangeAspect="1"/>
          </p:cNvGraphicFramePr>
          <p:nvPr/>
        </p:nvGraphicFramePr>
        <p:xfrm>
          <a:off x="914400" y="2719513"/>
          <a:ext cx="1787525" cy="325437"/>
        </p:xfrm>
        <a:graphic>
          <a:graphicData uri="http://schemas.openxmlformats.org/presentationml/2006/ole">
            <p:oleObj spid="_x0000_s477189" name="Equation" r:id="rId6" imgW="1180800" imgH="215640" progId="Equation.3">
              <p:embed/>
            </p:oleObj>
          </a:graphicData>
        </a:graphic>
      </p:graphicFrame>
      <p:cxnSp>
        <p:nvCxnSpPr>
          <p:cNvPr id="9287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133600" y="1257425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cxnSp>
        <p:nvCxnSpPr>
          <p:cNvPr id="9288" name="Straight Arrow Connector 21"/>
          <p:cNvCxnSpPr>
            <a:cxnSpLocks noChangeShapeType="1"/>
          </p:cNvCxnSpPr>
          <p:nvPr/>
        </p:nvCxnSpPr>
        <p:spPr bwMode="auto">
          <a:xfrm>
            <a:off x="1066800" y="1257425"/>
            <a:ext cx="533400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pic>
        <p:nvPicPr>
          <p:cNvPr id="19" name="Picture 3"/>
          <p:cNvPicPr>
            <a:picLocks noChangeAspect="1"/>
          </p:cNvPicPr>
          <p:nvPr/>
        </p:nvPicPr>
        <p:blipFill>
          <a:blip r:embed="rId7" cstate="print"/>
          <a:srcRect l="9159" r="6117"/>
          <a:stretch>
            <a:fillRect/>
          </a:stretch>
        </p:blipFill>
        <p:spPr bwMode="auto">
          <a:xfrm>
            <a:off x="3727090" y="3352190"/>
            <a:ext cx="2539184" cy="299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7190" name="Object 5"/>
          <p:cNvGraphicFramePr>
            <a:graphicFrameLocks noChangeAspect="1"/>
          </p:cNvGraphicFramePr>
          <p:nvPr/>
        </p:nvGraphicFramePr>
        <p:xfrm>
          <a:off x="40210" y="3266969"/>
          <a:ext cx="3557914" cy="3311241"/>
        </p:xfrm>
        <a:graphic>
          <a:graphicData uri="http://schemas.openxmlformats.org/presentationml/2006/ole">
            <p:oleObj spid="_x0000_s477190" name="KGPlot" r:id="rId8" imgW="5854680" imgH="5448240" progId="KGraph_Plot">
              <p:embed/>
            </p:oleObj>
          </a:graphicData>
        </a:graphic>
      </p:graphicFrame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453845" y="3410258"/>
            <a:ext cx="2613345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Challen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b="1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es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Narrow junctions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low-resistivity contacts.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current densities</a:t>
            </a:r>
            <a:endParaRPr lang="en-US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455315" y="6653146"/>
            <a:ext cx="364899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HBT: V. Jain. Process: Jain &amp; Lobisser</a:t>
            </a:r>
          </a:p>
        </p:txBody>
      </p:sp>
      <p:pic>
        <p:nvPicPr>
          <p:cNvPr id="44037" name="Picture 3" descr="Frame"/>
          <p:cNvPicPr>
            <a:picLocks noChangeAspect="1" noChangeArrowheads="1"/>
          </p:cNvPicPr>
          <p:nvPr/>
        </p:nvPicPr>
        <p:blipFill>
          <a:blip r:embed="rId3" cstate="print"/>
          <a:srcRect l="11725" t="5032" r="10893"/>
          <a:stretch>
            <a:fillRect/>
          </a:stretch>
        </p:blipFill>
        <p:spPr bwMode="auto">
          <a:xfrm rot="1114744">
            <a:off x="4667835" y="936510"/>
            <a:ext cx="42529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6627576" y="2955810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TiW</a:t>
            </a: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6754576" y="4632210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4040" name="Line 12"/>
          <p:cNvSpPr>
            <a:spLocks noChangeShapeType="1"/>
          </p:cNvSpPr>
          <p:nvPr/>
        </p:nvSpPr>
        <p:spPr bwMode="auto">
          <a:xfrm>
            <a:off x="5205176" y="501321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5095638" y="4705235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100 nm</a:t>
            </a:r>
          </a:p>
        </p:txBody>
      </p:sp>
      <p:sp>
        <p:nvSpPr>
          <p:cNvPr id="44042" name="Text Box 5"/>
          <p:cNvSpPr txBox="1">
            <a:spLocks noChangeArrowheads="1"/>
          </p:cNvSpPr>
          <p:nvPr/>
        </p:nvSpPr>
        <p:spPr bwMode="auto">
          <a:xfrm>
            <a:off x="6695838" y="5292610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Mo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162438" y="5427547"/>
            <a:ext cx="560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62438" y="5513272"/>
            <a:ext cx="5699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6" name="Text Box 5"/>
          <p:cNvSpPr txBox="1">
            <a:spLocks noChangeArrowheads="1"/>
          </p:cNvSpPr>
          <p:nvPr/>
        </p:nvSpPr>
        <p:spPr bwMode="auto">
          <a:xfrm>
            <a:off x="8089663" y="3870210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aseline="-25000" dirty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6086238" y="4054360"/>
            <a:ext cx="2003425" cy="57785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44046" idx="1"/>
          </p:cNvCxnSpPr>
          <p:nvPr/>
        </p:nvCxnSpPr>
        <p:spPr>
          <a:xfrm flipV="1">
            <a:off x="7762638" y="4054360"/>
            <a:ext cx="327025" cy="65087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9" name="Text Box 5"/>
          <p:cNvSpPr txBox="1">
            <a:spLocks noChangeArrowheads="1"/>
          </p:cNvSpPr>
          <p:nvPr/>
        </p:nvSpPr>
        <p:spPr bwMode="auto">
          <a:xfrm>
            <a:off x="269874" y="663575"/>
            <a:ext cx="614556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>
                <a:solidFill>
                  <a:srgbClr val="FFFF00"/>
                </a:solidFill>
                <a:latin typeface="Arial" charset="0"/>
                <a:cs typeface="Arial" charset="0"/>
              </a:rPr>
              <a:t>Refractory </a:t>
            </a:r>
            <a:r>
              <a:rPr lang="en-US" sz="18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contact, refractory post→  high-current operation</a:t>
            </a:r>
            <a:endParaRPr lang="en-US" sz="1800" b="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32235" y="1067426"/>
            <a:ext cx="5265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Fabrication: blanket sputter, dry-etch </a:t>
            </a:r>
            <a:endParaRPr lang="en-US" sz="18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>
                <a:solidFill>
                  <a:srgbClr val="FFFF00"/>
                </a:solidFill>
              </a:rPr>
              <a:t>Sub-200-nm Emitter Contact &amp; Post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65" y="3621025"/>
            <a:ext cx="26463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Ultra Low-Resistivity Refractory Contacts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4775" y="777875"/>
          <a:ext cx="3071813" cy="3838575"/>
        </p:xfrm>
        <a:graphic>
          <a:graphicData uri="http://schemas.openxmlformats.org/presentationml/2006/ole">
            <p:oleObj spid="_x0000_s478210" name="KGPlot" r:id="rId5" imgW="4314600" imgH="594036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189288" y="762000"/>
          <a:ext cx="2220912" cy="3844925"/>
        </p:xfrm>
        <a:graphic>
          <a:graphicData uri="http://schemas.openxmlformats.org/presentationml/2006/ole">
            <p:oleObj spid="_x0000_s478211" name="KGPlot" r:id="rId6" imgW="3429000" imgH="594036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8800" y="766763"/>
          <a:ext cx="2220913" cy="3824287"/>
        </p:xfrm>
        <a:graphic>
          <a:graphicData uri="http://schemas.openxmlformats.org/presentationml/2006/ole">
            <p:oleObj spid="_x0000_s478212" name="KGPlot" r:id="rId7" imgW="3429000" imgH="5905440" progId="KGraph_Plot">
              <p:embed/>
            </p:oleObj>
          </a:graphicData>
        </a:graphic>
      </p:graphicFrame>
      <p:sp>
        <p:nvSpPr>
          <p:cNvPr id="5126" name="Text Box 44"/>
          <p:cNvSpPr txBox="1">
            <a:spLocks noChangeArrowheads="1"/>
          </p:cNvSpPr>
          <p:nvPr/>
        </p:nvSpPr>
        <p:spPr bwMode="auto">
          <a:xfrm>
            <a:off x="9906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7" name="Text Box 44"/>
          <p:cNvSpPr txBox="1">
            <a:spLocks noChangeArrowheads="1"/>
          </p:cNvSpPr>
          <p:nvPr/>
        </p:nvSpPr>
        <p:spPr bwMode="auto">
          <a:xfrm>
            <a:off x="38100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Barasakar et al</a:t>
            </a:r>
            <a:b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IPRM 2012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69938" y="3028950"/>
            <a:ext cx="795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7682805" y="2185030"/>
            <a:ext cx="1423095" cy="8215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</a:t>
            </a:r>
            <a:r>
              <a:rPr lang="en-US" sz="16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nm/ 3THz </a:t>
            </a:r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node requirements</a:t>
            </a: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155575" y="60928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 performance sufficient for 32 nm /2.8 THz node.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155575" y="561816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penetration depth, ~ 1 nm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155575" y="510381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Refractory: robust under high-current operation</a:t>
            </a:r>
          </a:p>
        </p:txBody>
      </p: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b="1" dirty="0" smtClean="0"/>
              <a:t>Needed: Greatly Improved Ohmic Contacts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1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Needed: Greatly Improved Ohmic Contacts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40979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Pt/Ti/Pd/Au</a:t>
            </a:r>
          </a:p>
        </p:txBody>
      </p:sp>
      <p:sp>
        <p:nvSpPr>
          <p:cNvPr id="2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Refractory Base Process (1)</a:t>
            </a:r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422400" y="4773613"/>
            <a:ext cx="29194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197475" y="4792663"/>
            <a:ext cx="2754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bulk access resistivity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17475" y="5848350"/>
            <a:ext cx="8991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 surface not exposed to photoresist chemistry: no contamination 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resistivity, shallow contacts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 allows thin base, pulsed-doped base contacts</a:t>
            </a:r>
          </a:p>
        </p:txBody>
      </p:sp>
      <p:pic>
        <p:nvPicPr>
          <p:cNvPr id="51207" name="Picture 21" descr="2012_8_21_FCRP_HBT_HEMT_draw.jpg"/>
          <p:cNvPicPr>
            <a:picLocks noChangeAspect="1"/>
          </p:cNvPicPr>
          <p:nvPr/>
        </p:nvPicPr>
        <p:blipFill>
          <a:blip r:embed="rId3" cstate="print"/>
          <a:srcRect r="52924"/>
          <a:stretch>
            <a:fillRect/>
          </a:stretch>
        </p:blipFill>
        <p:spPr bwMode="auto">
          <a:xfrm>
            <a:off x="968375" y="1047750"/>
            <a:ext cx="344963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4"/>
          <p:cNvSpPr txBox="1">
            <a:spLocks noChangeArrowheads="1"/>
          </p:cNvSpPr>
          <p:nvPr/>
        </p:nvSpPr>
        <p:spPr bwMode="auto">
          <a:xfrm>
            <a:off x="461963" y="779463"/>
            <a:ext cx="384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Blanket liftoff; refractory base metal 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148263" y="779463"/>
            <a:ext cx="3284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Patterned liftoff; Thick  Ti/Au </a:t>
            </a:r>
          </a:p>
        </p:txBody>
      </p:sp>
      <p:pic>
        <p:nvPicPr>
          <p:cNvPr id="13" name="Picture 12" descr="2012_8_21_FCRP_HBT_HEMT_draw.jpg"/>
          <p:cNvPicPr>
            <a:picLocks noChangeAspect="1"/>
          </p:cNvPicPr>
          <p:nvPr/>
        </p:nvPicPr>
        <p:blipFill>
          <a:blip r:embed="rId3" cstate="print"/>
          <a:srcRect l="50827"/>
          <a:stretch>
            <a:fillRect/>
          </a:stretch>
        </p:blipFill>
        <p:spPr bwMode="auto">
          <a:xfrm>
            <a:off x="4687888" y="1047750"/>
            <a:ext cx="360362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Refractory Base Process (2)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8198" name="Picture 21" descr="2012_8_21_FCRP_HBT_HEMT_draw.jpg"/>
          <p:cNvPicPr>
            <a:picLocks noChangeAspect="1"/>
          </p:cNvPicPr>
          <p:nvPr/>
        </p:nvPicPr>
        <p:blipFill>
          <a:blip r:embed="rId4" cstate="print"/>
          <a:srcRect l="50745"/>
          <a:stretch>
            <a:fillRect/>
          </a:stretch>
        </p:blipFill>
        <p:spPr bwMode="auto">
          <a:xfrm>
            <a:off x="577850" y="855663"/>
            <a:ext cx="297021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1588" y="4159250"/>
          <a:ext cx="4397375" cy="2687638"/>
        </p:xfrm>
        <a:graphic>
          <a:graphicData uri="http://schemas.openxmlformats.org/presentationml/2006/ole">
            <p:oleObj spid="_x0000_s480258" name="KGPlot" r:id="rId5" imgW="5888736" imgH="3593592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879975" y="663575"/>
          <a:ext cx="2533650" cy="3729038"/>
        </p:xfrm>
        <a:graphic>
          <a:graphicData uri="http://schemas.openxmlformats.org/presentationml/2006/ole">
            <p:oleObj spid="_x0000_s480259" name="KGPlot" r:id="rId6" imgW="5308560" imgH="7810200" progId="KGraph_Plot">
              <p:embed/>
            </p:oleObj>
          </a:graphicData>
        </a:graphic>
      </p:graphicFrame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5532438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83500" y="2200275"/>
            <a:ext cx="1228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32 nm node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requirement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Increased surface doping: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reduced contact resistivity,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but increased Auger recombination.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Surface doping spike at most 2-5 thick.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Refractory contacts do not penetrate; compatible with pulse doping.</a:t>
            </a: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6797675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rcRect r="3679"/>
          <a:stretch>
            <a:fillRect/>
          </a:stretch>
        </p:blipFill>
        <p:spPr>
          <a:xfrm>
            <a:off x="1805" y="0"/>
            <a:ext cx="6605660" cy="6858000"/>
          </a:xfrm>
          <a:prstGeom prst="rect">
            <a:avLst/>
          </a:prstGeom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02980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b="1" dirty="0" smtClean="0"/>
              <a:t>Refractory Base Ohmic Contacts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4575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Refractory Base </a:t>
            </a:r>
            <a:r>
              <a:rPr lang="en-US" sz="29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Ohmic Contacts 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V="1">
            <a:off x="1730030" y="3198570"/>
            <a:ext cx="614480" cy="161301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2229295" y="3160165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36" name="Text Box 4"/>
          <p:cNvSpPr txBox="1">
            <a:spLocks noChangeArrowheads="1"/>
          </p:cNvSpPr>
          <p:nvPr/>
        </p:nvSpPr>
        <p:spPr bwMode="auto">
          <a:xfrm rot="17543810">
            <a:off x="1388810" y="41099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36.2 nm</a:t>
            </a:r>
            <a:endParaRPr lang="en-US" sz="11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3573470" y="3659430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V="1">
            <a:off x="3189420" y="3736239"/>
            <a:ext cx="614480" cy="161301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7543810">
            <a:off x="2841661" y="46291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35.5 nm</a:t>
            </a:r>
            <a:endParaRPr lang="en-US" sz="11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V="1">
            <a:off x="3919115" y="3928265"/>
            <a:ext cx="652885" cy="168982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4341570" y="3851455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46" name="Text Box 4"/>
          <p:cNvSpPr txBox="1">
            <a:spLocks noChangeArrowheads="1"/>
          </p:cNvSpPr>
          <p:nvPr/>
        </p:nvSpPr>
        <p:spPr bwMode="auto">
          <a:xfrm rot="17543810">
            <a:off x="3616300" y="47815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38.1 nm</a:t>
            </a:r>
            <a:endParaRPr lang="en-US" sz="11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2229295" y="3121760"/>
            <a:ext cx="2457920" cy="84491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2344510" y="2737710"/>
            <a:ext cx="154840" cy="421237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7543810">
            <a:off x="2217844" y="2070499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2.0 nm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V="1">
            <a:off x="3802680" y="3238193"/>
            <a:ext cx="154840" cy="421237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7" name="Text Box 4"/>
          <p:cNvSpPr txBox="1">
            <a:spLocks noChangeArrowheads="1"/>
          </p:cNvSpPr>
          <p:nvPr/>
        </p:nvSpPr>
        <p:spPr bwMode="auto">
          <a:xfrm rot="17543810">
            <a:off x="3677234" y="2573257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2.6 nm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 rot="17543810">
            <a:off x="3638829" y="2569764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2.6 nm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V="1">
            <a:off x="3803900" y="3238193"/>
            <a:ext cx="154840" cy="421237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61" name="Text Box 4"/>
          <p:cNvSpPr txBox="1">
            <a:spLocks noChangeArrowheads="1"/>
          </p:cNvSpPr>
          <p:nvPr/>
        </p:nvSpPr>
        <p:spPr bwMode="auto">
          <a:xfrm rot="1207508">
            <a:off x="555407" y="2899664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 rot="1207508">
            <a:off x="4799180" y="3313237"/>
            <a:ext cx="165820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&lt;2  </a:t>
            </a: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nm  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 contact</a:t>
            </a: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(surface removal</a:t>
            </a:r>
            <a:br>
              <a:rPr lang="en-US" sz="24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during cleaning)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 / Ti / Au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65" name="Straight Connector 64"/>
          <p:cNvCxnSpPr>
            <a:cxnSpLocks noChangeShapeType="1"/>
          </p:cNvCxnSpPr>
          <p:nvPr/>
        </p:nvCxnSpPr>
        <p:spPr bwMode="auto">
          <a:xfrm>
            <a:off x="193830" y="3390595"/>
            <a:ext cx="1305770" cy="46086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67" name="Text Box 4"/>
          <p:cNvSpPr txBox="1">
            <a:spLocks noChangeArrowheads="1"/>
          </p:cNvSpPr>
          <p:nvPr/>
        </p:nvSpPr>
        <p:spPr bwMode="auto">
          <a:xfrm rot="1207508">
            <a:off x="991471" y="201634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 rot="1207508">
            <a:off x="1529141" y="94100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 rot="1207508">
            <a:off x="517002" y="2899664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0" name="Text Box 4"/>
          <p:cNvSpPr txBox="1">
            <a:spLocks noChangeArrowheads="1"/>
          </p:cNvSpPr>
          <p:nvPr/>
        </p:nvSpPr>
        <p:spPr bwMode="auto">
          <a:xfrm rot="1207508">
            <a:off x="4760775" y="3313237"/>
            <a:ext cx="165820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 rot="1207508">
            <a:off x="953066" y="201634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Ru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 rot="1207508">
            <a:off x="1490736" y="94100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3-4 THz Bipolar Transistors are Feasible.</a:t>
            </a:r>
          </a:p>
        </p:txBody>
      </p:sp>
      <p:pic>
        <p:nvPicPr>
          <p:cNvPr id="7171" name="Picture 13" descr="2012_8_21_FCRP_HBT_d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38" y="112395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4545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4 THz HBTs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Extremely low resistivity contacts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Extreme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Processes scaled to 16 nm junctions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225" y="3927475"/>
            <a:ext cx="42291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efficient power amplifiers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and complex signal processing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27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2-3 THz Field-Effect Transistors are Feasible.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388937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684955" cy="18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THz FETs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Regrown low-resistivity source/drain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Very thin channels, high-K dielectrics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Gates scaled to 9 nm junctions</a:t>
            </a:r>
          </a:p>
        </p:txBody>
      </p:sp>
      <p:pic>
        <p:nvPicPr>
          <p:cNvPr id="8198" name="Picture 14" descr="2012_8_21_FCRP_HBT_HEMT_draw.jpg"/>
          <p:cNvPicPr>
            <a:picLocks noChangeAspect="1"/>
          </p:cNvPicPr>
          <p:nvPr/>
        </p:nvPicPr>
        <p:blipFill>
          <a:blip r:embed="rId4" cstate="print"/>
          <a:srcRect r="7329"/>
          <a:stretch>
            <a:fillRect/>
          </a:stretch>
        </p:blipFill>
        <p:spPr bwMode="auto">
          <a:xfrm>
            <a:off x="5263290" y="817460"/>
            <a:ext cx="2841970" cy="295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Sensitive, low-noise receivers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79375" y="6143625"/>
            <a:ext cx="4454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dB less noise →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need 3 dB less transmit power.</a:t>
            </a: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117020" y="76200"/>
            <a:ext cx="8915400" cy="457200"/>
          </a:xfrm>
        </p:spPr>
        <p:txBody>
          <a:bodyPr/>
          <a:lstStyle/>
          <a:p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1205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1206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1207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19"/>
          <p:cNvSpPr txBox="1">
            <a:spLocks noChangeArrowheads="1"/>
          </p:cNvSpPr>
          <p:nvPr/>
        </p:nvSpPr>
        <p:spPr bwMode="auto">
          <a:xfrm>
            <a:off x="304799" y="2286000"/>
            <a:ext cx="438241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 smtClean="0">
                <a:solidFill>
                  <a:srgbClr val="FFFFCC"/>
                </a:solidFill>
                <a:ea typeface="ＭＳ Ｐゴシック" pitchFamily="34" charset="-128"/>
              </a:rPr>
              <a:t>585-600 GHz amplifier, &gt; 34 dB gain, 2.8 dBm </a:t>
            </a: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output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536207"/>
            <a:ext cx="1219200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IMS 2013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, TSC / UCSB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1212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697835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3" name="Text Box 19"/>
          <p:cNvSpPr txBox="1">
            <a:spLocks noChangeArrowheads="1"/>
          </p:cNvSpPr>
          <p:nvPr/>
        </p:nvSpPr>
        <p:spPr bwMode="auto">
          <a:xfrm>
            <a:off x="304800" y="3720060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688435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1215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1218" name="Text Box 19"/>
          <p:cNvSpPr txBox="1">
            <a:spLocks noChangeArrowheads="1"/>
          </p:cNvSpPr>
          <p:nvPr/>
        </p:nvSpPr>
        <p:spPr bwMode="auto">
          <a:xfrm>
            <a:off x="5013325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 smtClean="0">
                <a:solidFill>
                  <a:srgbClr val="FFFFCC"/>
                </a:solidFill>
                <a:ea typeface="ＭＳ Ｐゴシック" pitchFamily="34" charset="-128"/>
              </a:rPr>
              <a:t>180 </a:t>
            </a: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013325" y="4821238"/>
            <a:ext cx="1219200" cy="43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T. Reed,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UCSB</a:t>
            </a:r>
            <a:b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Z. Griffith, Teledyne</a:t>
            </a:r>
            <a:b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CSICS 2013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</a:endParaRPr>
          </a:p>
        </p:txBody>
      </p:sp>
      <p:pic>
        <p:nvPicPr>
          <p:cNvPr id="51220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1" name="Text Box 19"/>
          <p:cNvSpPr txBox="1">
            <a:spLocks noChangeArrowheads="1"/>
          </p:cNvSpPr>
          <p:nvPr/>
        </p:nvSpPr>
        <p:spPr bwMode="auto">
          <a:xfrm>
            <a:off x="4648200" y="546098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1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Seo  TSC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</a:endParaRPr>
          </a:p>
        </p:txBody>
      </p:sp>
      <p:sp>
        <p:nvSpPr>
          <p:cNvPr id="51223" name="Text Box 19"/>
          <p:cNvSpPr txBox="1">
            <a:spLocks noChangeArrowheads="1"/>
          </p:cNvSpPr>
          <p:nvPr/>
        </p:nvSpPr>
        <p:spPr bwMode="auto">
          <a:xfrm>
            <a:off x="304800" y="543241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1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</a:rPr>
              <a:t>Seo  TSC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</a:endParaRPr>
          </a:p>
        </p:txBody>
      </p:sp>
      <p:pic>
        <p:nvPicPr>
          <p:cNvPr id="51225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6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7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10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8" name="Picture 54" descr="Picture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2587625"/>
            <a:ext cx="31337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9" name="Picture 55" descr="Picture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5426060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6678328" y="3594649"/>
            <a:ext cx="1497795" cy="17041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50-500 GHz Wireless Has High Capacity </a:t>
            </a: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3" y="817563"/>
            <a:ext cx="39941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31775" y="1316038"/>
            <a:ext cx="414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very large bandwidths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available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3675" y="4159250"/>
            <a:ext cx="7105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short wavelengths→ many parallel channels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9" name="Picture 26" descr="multipoint_radi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38" y="4695825"/>
            <a:ext cx="21129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Object 10"/>
          <p:cNvGraphicFramePr>
            <a:graphicFrameLocks noChangeAspect="1"/>
          </p:cNvGraphicFramePr>
          <p:nvPr/>
        </p:nvGraphicFramePr>
        <p:xfrm>
          <a:off x="347663" y="6176963"/>
          <a:ext cx="3308350" cy="631825"/>
        </p:xfrm>
        <a:graphic>
          <a:graphicData uri="http://schemas.openxmlformats.org/presentationml/2006/ole">
            <p:oleObj spid="_x0000_s465922" name="Equation" r:id="rId6" imgW="2057400" imgH="419040" progId="Equation.3">
              <p:embed/>
            </p:oleObj>
          </a:graphicData>
        </a:graphic>
      </p:graphicFrame>
      <p:cxnSp>
        <p:nvCxnSpPr>
          <p:cNvPr id="44" name="Straight Connector 19"/>
          <p:cNvCxnSpPr>
            <a:cxnSpLocks noChangeShapeType="1"/>
          </p:cNvCxnSpPr>
          <p:nvPr/>
        </p:nvCxnSpPr>
        <p:spPr bwMode="auto">
          <a:xfrm>
            <a:off x="228600" y="4043363"/>
            <a:ext cx="8610600" cy="1587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pic>
        <p:nvPicPr>
          <p:cNvPr id="46" name="Picture 23" descr="mmwave_MIMO_RCVR.jpg"/>
          <p:cNvPicPr>
            <a:picLocks noChangeAspect="1"/>
          </p:cNvPicPr>
          <p:nvPr/>
        </p:nvPicPr>
        <p:blipFill>
          <a:blip r:embed="rId7" cstate="print"/>
          <a:srcRect r="19675"/>
          <a:stretch>
            <a:fillRect/>
          </a:stretch>
        </p:blipFill>
        <p:spPr bwMode="auto">
          <a:xfrm>
            <a:off x="4533900" y="4695825"/>
            <a:ext cx="4340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" name="Object 2"/>
          <p:cNvGraphicFramePr>
            <a:graphicFrameLocks noChangeAspect="1"/>
          </p:cNvGraphicFramePr>
          <p:nvPr/>
        </p:nvGraphicFramePr>
        <p:xfrm>
          <a:off x="6108700" y="5041900"/>
          <a:ext cx="1309688" cy="279400"/>
        </p:xfrm>
        <a:graphic>
          <a:graphicData uri="http://schemas.openxmlformats.org/presentationml/2006/ole">
            <p:oleObj spid="_x0000_s465923" name="Equation" r:id="rId8" imgW="952200" imgH="203040" progId="Equation.3">
              <p:embed/>
            </p:oleObj>
          </a:graphicData>
        </a:graphic>
      </p:graphicFrame>
      <p:graphicFrame>
        <p:nvGraphicFramePr>
          <p:cNvPr id="48" name="Object 2"/>
          <p:cNvGraphicFramePr>
            <a:graphicFrameLocks noChangeAspect="1"/>
          </p:cNvGraphicFramePr>
          <p:nvPr/>
        </p:nvGraphicFramePr>
        <p:xfrm>
          <a:off x="4425950" y="5686425"/>
          <a:ext cx="715963" cy="244475"/>
        </p:xfrm>
        <a:graphic>
          <a:graphicData uri="http://schemas.openxmlformats.org/presentationml/2006/ole">
            <p:oleObj spid="_x0000_s465924" name="Equation" r:id="rId9" imgW="520560" imgH="177480" progId="Equation.3">
              <p:embed/>
            </p:oleObj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7051675" y="6202363"/>
          <a:ext cx="209550" cy="227012"/>
        </p:xfrm>
        <a:graphic>
          <a:graphicData uri="http://schemas.openxmlformats.org/presentationml/2006/ole">
            <p:oleObj spid="_x0000_s465925" name="Equation" r:id="rId10" imgW="152280" imgH="164880" progId="Equation.3">
              <p:embed/>
            </p:oleObj>
          </a:graphicData>
        </a:graphic>
      </p:graphicFrame>
      <p:graphicFrame>
        <p:nvGraphicFramePr>
          <p:cNvPr id="50" name="Object 2"/>
          <p:cNvGraphicFramePr>
            <a:graphicFrameLocks noChangeAspect="1"/>
          </p:cNvGraphicFramePr>
          <p:nvPr/>
        </p:nvGraphicFramePr>
        <p:xfrm>
          <a:off x="4456113" y="6500813"/>
          <a:ext cx="4487862" cy="314325"/>
        </p:xfrm>
        <a:graphic>
          <a:graphicData uri="http://schemas.openxmlformats.org/presentationml/2006/ole">
            <p:oleObj spid="_x0000_s465926" name="Equation" r:id="rId11" imgW="3263760" imgH="2286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5954580" y="4197100"/>
            <a:ext cx="3189420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  <a:t>Sheldon  IMS 2009</a:t>
            </a:r>
            <a:b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  <a:t>Torkildson : IEEE Trans Wireless Comms.  Dec. 2011. 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 algn="r">
                <a:buClr>
                  <a:srgbClr val="FF0000"/>
                </a:buClr>
                <a:defRPr/>
              </a:pPr>
              <a:t>3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25" y="779055"/>
            <a:ext cx="4291584" cy="4882896"/>
          </a:xfrm>
          <a:prstGeom prst="rect">
            <a:avLst/>
          </a:prstGeom>
        </p:spPr>
      </p:pic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dirty="0" smtClean="0"/>
              <a:t>220 GHz 180mW Power Amplifier (330 mW design) 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232235" y="5579680"/>
            <a:ext cx="1576388" cy="287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2.3 mm x 2.5 mm</a:t>
            </a: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30188" y="5976790"/>
            <a:ext cx="3803650" cy="831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T. Reed, UCSB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Z. Griffith, Teledyne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Teledyne 250 nm InP HBT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30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4700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779055"/>
            <a:ext cx="4339765" cy="29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7958" y="3851454"/>
            <a:ext cx="4546041" cy="300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dirty="0" smtClean="0"/>
              <a:t>PAs using </a:t>
            </a:r>
            <a:r>
              <a:rPr lang="en-US" b="1" dirty="0" smtClean="0"/>
              <a:t>Sub-λ/4</a:t>
            </a:r>
            <a:r>
              <a:rPr lang="en-US" dirty="0" smtClean="0"/>
              <a:t> Baluns for Series-Combining</a:t>
            </a:r>
          </a:p>
        </p:txBody>
      </p:sp>
      <p:sp>
        <p:nvSpPr>
          <p:cNvPr id="23" name="Slide Number Placeholder 3"/>
          <p:cNvSpPr txBox="1">
            <a:spLocks noGrp="1"/>
          </p:cNvSpPr>
          <p:nvPr/>
        </p:nvSpPr>
        <p:spPr>
          <a:xfrm>
            <a:off x="8442644" y="6506075"/>
            <a:ext cx="701355" cy="3519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fld id="{8F2897B0-1EF2-404E-B40D-0E3F968C476F}" type="slidenum">
              <a:rPr lang="en-US" sz="1200">
                <a:solidFill>
                  <a:srgbClr val="000000">
                    <a:tint val="75000"/>
                  </a:srgbClr>
                </a:solidFill>
                <a:latin typeface="Arial Narrow"/>
              </a:rPr>
              <a:pPr algn="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Arial Narrow"/>
            </a:endParaRPr>
          </a:p>
        </p:txBody>
      </p:sp>
      <p:pic>
        <p:nvPicPr>
          <p:cNvPr id="14" name="Picture 13" descr="2013_10_14_baluns.jpg"/>
          <p:cNvPicPr>
            <a:picLocks noChangeAspect="1"/>
          </p:cNvPicPr>
          <p:nvPr/>
        </p:nvPicPr>
        <p:blipFill>
          <a:blip r:embed="rId3" cstate="print"/>
          <a:srcRect r="6732"/>
          <a:stretch>
            <a:fillRect/>
          </a:stretch>
        </p:blipFill>
        <p:spPr>
          <a:xfrm>
            <a:off x="285305" y="817460"/>
            <a:ext cx="3902645" cy="311480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45"/>
          <a:stretch/>
        </p:blipFill>
        <p:spPr bwMode="auto">
          <a:xfrm>
            <a:off x="0" y="4077874"/>
            <a:ext cx="3381445" cy="278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Picture1"/>
          <p:cNvPicPr>
            <a:picLocks noChangeAspect="1" noChangeArrowheads="1"/>
          </p:cNvPicPr>
          <p:nvPr/>
        </p:nvPicPr>
        <p:blipFill>
          <a:blip r:embed="rId5" cstate="print"/>
          <a:srcRect l="35313"/>
          <a:stretch>
            <a:fillRect/>
          </a:stretch>
        </p:blipFill>
        <p:spPr bwMode="auto">
          <a:xfrm>
            <a:off x="5570530" y="817460"/>
            <a:ext cx="3322843" cy="326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573470" y="4878615"/>
            <a:ext cx="5355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17.5dB Gain, &gt;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200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mW P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SAT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&gt;30%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PAE</a:t>
            </a:r>
            <a:endParaRPr lang="en-US" sz="24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279" y="5493096"/>
            <a:ext cx="545531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Power per unit IC die area*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=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307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mW/mm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(pad area included)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=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497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mW/mm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(if pad area not included)</a:t>
            </a:r>
            <a:endParaRPr lang="en-US" sz="24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3470" y="4312315"/>
            <a:ext cx="5355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80-90 GHz Power Amplifier</a:t>
            </a:r>
            <a:endParaRPr lang="en-US" sz="24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32188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800 mW 1.3mm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Design Using 4:1 Baluns</a:t>
            </a:r>
          </a:p>
        </p:txBody>
      </p:sp>
      <p:sp>
        <p:nvSpPr>
          <p:cNvPr id="23" name="Slide Number Placeholder 3"/>
          <p:cNvSpPr txBox="1">
            <a:spLocks noGrp="1"/>
          </p:cNvSpPr>
          <p:nvPr/>
        </p:nvSpPr>
        <p:spPr>
          <a:xfrm>
            <a:off x="8442644" y="6506075"/>
            <a:ext cx="701355" cy="3519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fld id="{8F2897B0-1EF2-404E-B40D-0E3F968C476F}" type="slidenum">
              <a:rPr lang="en-US" sz="1200">
                <a:solidFill>
                  <a:srgbClr val="000000">
                    <a:tint val="75000"/>
                  </a:srgbClr>
                </a:solidFill>
                <a:latin typeface="Arial Narrow"/>
              </a:rPr>
              <a:pPr algn="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004" y="722083"/>
            <a:ext cx="8263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Baluns for 4:1 series-connected power-combining 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4" y="3646542"/>
            <a:ext cx="4572858" cy="262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61" y="3646543"/>
            <a:ext cx="3023492" cy="27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79362" y="3277210"/>
            <a:ext cx="4355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4:1 Two-Stage Layout (1.2x1.1mm</a:t>
            </a:r>
            <a:r>
              <a:rPr lang="en-US" sz="2000" baseline="30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2604" y="3277210"/>
            <a:ext cx="3023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4:1 Two-Stage Schematic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pic>
        <p:nvPicPr>
          <p:cNvPr id="17" name="Picture 16" descr="series_lin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091" y="1066916"/>
            <a:ext cx="6678760" cy="2052905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94195" y="6429035"/>
            <a:ext cx="8272555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Small-signal data looks good. Need driver amp for P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testing.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r>
              <a:rPr lang="en-US" sz="3200" dirty="0" smtClean="0"/>
              <a:t>50-500 GHz Wireless Electronics </a:t>
            </a:r>
          </a:p>
        </p:txBody>
      </p:sp>
      <p:pic>
        <p:nvPicPr>
          <p:cNvPr id="14" name="Picture 13" descr="2013_6_12_systems_draw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2633" y="1187653"/>
            <a:ext cx="3824630" cy="1359408"/>
          </a:xfrm>
          <a:prstGeom prst="rect">
            <a:avLst/>
          </a:prstGeom>
        </p:spPr>
      </p:pic>
      <p:pic>
        <p:nvPicPr>
          <p:cNvPr id="15" name="Picture 14" descr="2013_6_12_systems_draw6 - Copy.jpg"/>
          <p:cNvPicPr>
            <a:picLocks noChangeAspect="1"/>
          </p:cNvPicPr>
          <p:nvPr/>
        </p:nvPicPr>
        <p:blipFill>
          <a:blip r:embed="rId5" cstate="print"/>
          <a:srcRect r="6030"/>
          <a:stretch>
            <a:fillRect/>
          </a:stretch>
        </p:blipFill>
        <p:spPr>
          <a:xfrm>
            <a:off x="232234" y="1149249"/>
            <a:ext cx="2857332" cy="1339901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779055"/>
            <a:ext cx="8610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Mobile communication  @ 2Gb/s per user, 1 Tb/s  per base station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systems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6660" y="3119966"/>
            <a:ext cx="2110816" cy="1499590"/>
          </a:xfrm>
          <a:prstGeom prst="rect">
            <a:avLst/>
          </a:prstGeom>
        </p:spPr>
      </p:pic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7" cstate="print"/>
          <a:srcRect r="874"/>
          <a:stretch>
            <a:fillRect/>
          </a:stretch>
        </p:blipFill>
        <p:spPr>
          <a:xfrm>
            <a:off x="654690" y="3158370"/>
            <a:ext cx="2573135" cy="143710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2235" y="2660900"/>
            <a:ext cx="875634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Requires:  large arrays, complex signal processing, high P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out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low F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069795" y="3250831"/>
            <a:ext cx="292544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beamformers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equalizers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 &amp; PAs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3" name="Picture 13" descr="2012_8_21_FCRP_HBT_dra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1750" y="5118820"/>
            <a:ext cx="1438965" cy="15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 descr="2012_8_21_FCRP_HBT_HEMT_draw.jpg"/>
          <p:cNvPicPr>
            <a:picLocks noChangeAspect="1"/>
          </p:cNvPicPr>
          <p:nvPr/>
        </p:nvPicPr>
        <p:blipFill>
          <a:blip r:embed="rId9" cstate="print"/>
          <a:srcRect r="7329"/>
          <a:stretch>
            <a:fillRect/>
          </a:stretch>
        </p:blipFill>
        <p:spPr bwMode="auto">
          <a:xfrm>
            <a:off x="4489092" y="5080415"/>
            <a:ext cx="1597472" cy="16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32234" y="4709611"/>
            <a:ext cx="89117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Transistors will perform well enough for 1.5-2 THz systems.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44479" y="5080415"/>
            <a:ext cx="1405360" cy="1598996"/>
          </a:xfrm>
          <a:prstGeom prst="rect">
            <a:avLst/>
          </a:prstGeom>
        </p:spPr>
      </p:pic>
      <p:graphicFrame>
        <p:nvGraphicFramePr>
          <p:cNvPr id="481282" name="Object 5"/>
          <p:cNvGraphicFramePr>
            <a:graphicFrameLocks noChangeAspect="1"/>
          </p:cNvGraphicFramePr>
          <p:nvPr/>
        </p:nvGraphicFramePr>
        <p:xfrm>
          <a:off x="973825" y="5278438"/>
          <a:ext cx="1485900" cy="1368425"/>
        </p:xfrm>
        <a:graphic>
          <a:graphicData uri="http://schemas.openxmlformats.org/presentationml/2006/ole">
            <p:oleObj spid="_x0000_s481282" name="KGPlot" r:id="rId11" imgW="5854680" imgH="5397480" progId="KGraph_Plo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b="1" dirty="0">
                <a:solidFill>
                  <a:srgbClr val="FFFFFF"/>
                </a:solidFill>
              </a:rPr>
              <a:t>(backup slides follow)</a:t>
            </a: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34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50-500 GHz Wireless Has Low Attenuation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t="1697"/>
          <a:stretch>
            <a:fillRect/>
          </a:stretch>
        </p:blipFill>
        <p:spPr bwMode="auto">
          <a:xfrm>
            <a:off x="155425" y="817460"/>
            <a:ext cx="7873025" cy="604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 bwMode="auto">
          <a:xfrm flipH="1">
            <a:off x="5186480" y="2929735"/>
            <a:ext cx="3533261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7721210" y="817460"/>
            <a:ext cx="142279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Wiltse, </a:t>
            </a:r>
            <a:r>
              <a:rPr lang="en-US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1997 IEEE Int. APS Symposium, July</a:t>
            </a:r>
            <a:endParaRPr lang="en-US" sz="1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3095" y="6040540"/>
            <a:ext cx="7373760" cy="64633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4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 attenuation on a sunny day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721210" y="2545685"/>
            <a:ext cx="1344175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2-5 dB/km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3362243" y="3698372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4264760" y="3236975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012188" y="2814520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05370" y="3889323"/>
            <a:ext cx="1267364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75-110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78505" y="3044950"/>
            <a:ext cx="1382579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200-300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19115" y="3429000"/>
            <a:ext cx="1382580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125-165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6953110" y="2461781"/>
            <a:ext cx="1919032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3995925" y="126170"/>
            <a:ext cx="4685410" cy="499265"/>
          </a:xfrm>
          <a:prstGeom prst="rect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88567"/>
            <a:ext cx="8183562" cy="398463"/>
          </a:xfrm>
        </p:spPr>
        <p:txBody>
          <a:bodyPr/>
          <a:lstStyle/>
          <a:p>
            <a:r>
              <a:rPr lang="en-US" dirty="0" smtClean="0"/>
              <a:t>mm/sub-mm-waves: Not my usual presentation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62665" y="1023341"/>
            <a:ext cx="852591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My typical THz electronics presentation: 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THz transistor design &amp; fabrication, mm/sub-mm-wave IC design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462665" y="2059666"/>
            <a:ext cx="852591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Today a different emphasis: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62665" y="2827766"/>
            <a:ext cx="852591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50+ GHz systems: potential high-volume applications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62665" y="3595866"/>
            <a:ext cx="852591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Link analysis→ what performance do we need ?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462665" y="4363966"/>
            <a:ext cx="852591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What will the hardware look like ?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462665" y="5118820"/>
            <a:ext cx="852591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What components, packages, devices should we develop ?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462665" y="5886920"/>
            <a:ext cx="852591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(wrap up with a quick summary of THz transistor &amp; IC results)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6" grpId="0"/>
      <p:bldP spid="58" grpId="0"/>
      <p:bldP spid="5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7021" y="5302681"/>
            <a:ext cx="414774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transmitter PAE 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&amp; high receiver noise 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p</a:t>
            </a:r>
            <a:r>
              <a:rPr lang="en-US" sz="2000" b="1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artiall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y offset using arrays,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6" y="146050"/>
            <a:ext cx="8141859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Effects of array size, Transmitter PAE, Receiver F</a:t>
            </a:r>
            <a:r>
              <a:rPr lang="en-US" sz="27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</a:t>
            </a:r>
          </a:p>
        </p:txBody>
      </p:sp>
      <p:pic>
        <p:nvPicPr>
          <p:cNvPr id="4" name="Picture 3" descr="syste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640" y="1009485"/>
            <a:ext cx="3610070" cy="1998622"/>
          </a:xfrm>
          <a:prstGeom prst="rect">
            <a:avLst/>
          </a:prstGeom>
        </p:spPr>
      </p:pic>
      <p:graphicFrame>
        <p:nvGraphicFramePr>
          <p:cNvPr id="450563" name="Object 3"/>
          <p:cNvGraphicFramePr>
            <a:graphicFrameLocks noChangeAspect="1"/>
          </p:cNvGraphicFramePr>
          <p:nvPr/>
        </p:nvGraphicFramePr>
        <p:xfrm>
          <a:off x="4462463" y="719138"/>
          <a:ext cx="4576762" cy="2978150"/>
        </p:xfrm>
        <a:graphic>
          <a:graphicData uri="http://schemas.openxmlformats.org/presentationml/2006/ole">
            <p:oleObj spid="_x0000_s470018" name="KGPlot" r:id="rId5" imgW="5092560" imgH="3314520" progId="KGraph_Plot">
              <p:embed/>
            </p:oleObj>
          </a:graphicData>
        </a:graphic>
      </p:graphicFrame>
      <p:graphicFrame>
        <p:nvGraphicFramePr>
          <p:cNvPr id="450564" name="Object 4"/>
          <p:cNvGraphicFramePr>
            <a:graphicFrameLocks noChangeAspect="1"/>
          </p:cNvGraphicFramePr>
          <p:nvPr/>
        </p:nvGraphicFramePr>
        <p:xfrm>
          <a:off x="4547055" y="3813050"/>
          <a:ext cx="4479925" cy="2982913"/>
        </p:xfrm>
        <a:graphic>
          <a:graphicData uri="http://schemas.openxmlformats.org/presentationml/2006/ole">
            <p:oleObj spid="_x0000_s470019" name="KGPlot" r:id="rId6" imgW="4978440" imgH="3314520" progId="KGraph_Plot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7020" y="3288086"/>
            <a:ext cx="460860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arrays: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more directivity, more complex ICs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Small arrays: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less directivity, less complex ICs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Proper array size minimizes DC power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7019" y="6339616"/>
            <a:ext cx="4608601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but DC power, system complexity still suffer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22455" y="3044950"/>
            <a:ext cx="3727090" cy="19389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 mW phase shifters in TRX &amp; RCVR, 0.1 W LNAs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50-500 GHz Wireless Needs Phased Arrays </a:t>
            </a:r>
          </a:p>
        </p:txBody>
      </p:sp>
      <p:pic>
        <p:nvPicPr>
          <p:cNvPr id="4107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89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Oval 9"/>
          <p:cNvSpPr>
            <a:spLocks noChangeArrowheads="1"/>
          </p:cNvSpPr>
          <p:nvPr/>
        </p:nvSpPr>
        <p:spPr bwMode="auto">
          <a:xfrm>
            <a:off x="6923853" y="1124700"/>
            <a:ext cx="1450241" cy="99853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5032860" y="1146175"/>
          <a:ext cx="3297237" cy="969963"/>
        </p:xfrm>
        <a:graphic>
          <a:graphicData uri="http://schemas.openxmlformats.org/presentationml/2006/ole">
            <p:oleObj spid="_x0000_s466946" name="Equation" r:id="rId5" imgW="1536480" imgH="482400" progId="Equation.3">
              <p:embed/>
            </p:oleObj>
          </a:graphicData>
        </a:graphic>
      </p:graphicFrame>
      <p:sp>
        <p:nvSpPr>
          <p:cNvPr id="4112" name="Text Box 13"/>
          <p:cNvSpPr txBox="1">
            <a:spLocks noChangeArrowheads="1"/>
          </p:cNvSpPr>
          <p:nvPr/>
        </p:nvSpPr>
        <p:spPr bwMode="auto">
          <a:xfrm>
            <a:off x="3151015" y="740650"/>
            <a:ext cx="598965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isotropic antenna →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weak signal →short range</a:t>
            </a:r>
          </a:p>
        </p:txBody>
      </p:sp>
      <p:sp>
        <p:nvSpPr>
          <p:cNvPr id="4113" name="Text Box 14"/>
          <p:cNvSpPr txBox="1">
            <a:spLocks noChangeArrowheads="1"/>
          </p:cNvSpPr>
          <p:nvPr/>
        </p:nvSpPr>
        <p:spPr bwMode="auto">
          <a:xfrm>
            <a:off x="1199251" y="2660900"/>
            <a:ext cx="794294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directional antenna → strong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signal, but must be aimed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4" name="Text Box 15"/>
          <p:cNvSpPr txBox="1">
            <a:spLocks noChangeArrowheads="1"/>
          </p:cNvSpPr>
          <p:nvPr/>
        </p:nvSpPr>
        <p:spPr bwMode="auto">
          <a:xfrm>
            <a:off x="7145135" y="4276109"/>
            <a:ext cx="187384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no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good for mobile</a:t>
            </a:r>
          </a:p>
        </p:txBody>
      </p:sp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152400" y="5195630"/>
          <a:ext cx="904875" cy="1508125"/>
        </p:xfrm>
        <a:graphic>
          <a:graphicData uri="http://schemas.openxmlformats.org/presentationml/2006/ole">
            <p:oleObj spid="_x0000_s466947" name="FreeHand.Doc" r:id="rId6" imgW="3507480" imgH="5845680" progId="">
              <p:embed/>
            </p:oleObj>
          </a:graphicData>
        </a:graphic>
      </p:graphicFrame>
      <p:graphicFrame>
        <p:nvGraphicFramePr>
          <p:cNvPr id="6150" name="Object 19"/>
          <p:cNvGraphicFramePr>
            <a:graphicFrameLocks noChangeAspect="1"/>
          </p:cNvGraphicFramePr>
          <p:nvPr/>
        </p:nvGraphicFramePr>
        <p:xfrm>
          <a:off x="2514600" y="5348030"/>
          <a:ext cx="1373188" cy="1077912"/>
        </p:xfrm>
        <a:graphic>
          <a:graphicData uri="http://schemas.openxmlformats.org/presentationml/2006/ole">
            <p:oleObj spid="_x0000_s466948" name="FreeHand.Doc" r:id="rId7" imgW="4791240" imgH="3761640" progId="">
              <p:embed/>
            </p:oleObj>
          </a:graphicData>
        </a:graphic>
      </p:graphicFrame>
      <p:sp>
        <p:nvSpPr>
          <p:cNvPr id="4117" name="Line 20"/>
          <p:cNvSpPr>
            <a:spLocks noChangeShapeType="1"/>
          </p:cNvSpPr>
          <p:nvPr/>
        </p:nvSpPr>
        <p:spPr bwMode="auto">
          <a:xfrm flipH="1">
            <a:off x="2819400" y="5881430"/>
            <a:ext cx="304800" cy="38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18" name="Line 21"/>
          <p:cNvSpPr>
            <a:spLocks noChangeShapeType="1"/>
          </p:cNvSpPr>
          <p:nvPr/>
        </p:nvSpPr>
        <p:spPr bwMode="auto">
          <a:xfrm flipH="1" flipV="1">
            <a:off x="655638" y="5949692"/>
            <a:ext cx="411162" cy="1603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19" name="Line 22"/>
          <p:cNvSpPr>
            <a:spLocks noChangeShapeType="1"/>
          </p:cNvSpPr>
          <p:nvPr/>
        </p:nvSpPr>
        <p:spPr bwMode="auto">
          <a:xfrm>
            <a:off x="1112838" y="5957630"/>
            <a:ext cx="163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20" name="Text Box 23"/>
          <p:cNvSpPr txBox="1">
            <a:spLocks noChangeArrowheads="1"/>
          </p:cNvSpPr>
          <p:nvPr/>
        </p:nvSpPr>
        <p:spPr bwMode="auto">
          <a:xfrm>
            <a:off x="2997395" y="5080415"/>
            <a:ext cx="6096092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steering arrays → strong signal, steerable</a:t>
            </a:r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4264760" y="6559341"/>
            <a:ext cx="425757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</a:rPr>
              <a:t>32-element </a:t>
            </a:r>
            <a:r>
              <a:rPr lang="en-US" sz="1800" b="1" i="1" dirty="0">
                <a:solidFill>
                  <a:srgbClr val="000000"/>
                </a:solidFill>
              </a:rPr>
              <a:t>array → </a:t>
            </a:r>
            <a:r>
              <a:rPr lang="en-US" sz="1800" b="1" i="1" dirty="0" smtClean="0">
                <a:solidFill>
                  <a:srgbClr val="000000"/>
                </a:solidFill>
              </a:rPr>
              <a:t>30 (45?) dB </a:t>
            </a:r>
            <a:r>
              <a:rPr lang="en-US" sz="1800" b="1" i="1" dirty="0">
                <a:solidFill>
                  <a:srgbClr val="000000"/>
                </a:solidFill>
              </a:rPr>
              <a:t>increased </a:t>
            </a:r>
            <a:r>
              <a:rPr lang="en-US" sz="1800" b="1" i="1" dirty="0" smtClean="0">
                <a:solidFill>
                  <a:srgbClr val="000000"/>
                </a:solidFill>
              </a:rPr>
              <a:t>SNR</a:t>
            </a:r>
            <a:endParaRPr lang="en-US" sz="1800" b="1" i="1" dirty="0">
              <a:solidFill>
                <a:srgbClr val="000000"/>
              </a:solidFill>
            </a:endParaRPr>
          </a:p>
        </p:txBody>
      </p:sp>
      <p:sp>
        <p:nvSpPr>
          <p:cNvPr id="4124" name="Text Box 15"/>
          <p:cNvSpPr txBox="1">
            <a:spLocks noChangeArrowheads="1"/>
          </p:cNvSpPr>
          <p:nvPr/>
        </p:nvSpPr>
        <p:spPr bwMode="auto">
          <a:xfrm>
            <a:off x="3074205" y="4572986"/>
            <a:ext cx="601645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 precisely aimed →too expensive for telecom operators</a:t>
            </a:r>
          </a:p>
        </p:txBody>
      </p:sp>
      <p:pic>
        <p:nvPicPr>
          <p:cNvPr id="29" name="Picture 28" descr="Picture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15" y="3128471"/>
            <a:ext cx="3523488" cy="103022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>
            <a:off x="232235" y="258409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0640" y="496520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940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1384384" y="1508750"/>
            <a:ext cx="1175305" cy="5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6223415" y="3352190"/>
            <a:ext cx="912571" cy="7681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4491038" y="3236913"/>
          <a:ext cx="3979862" cy="969962"/>
        </p:xfrm>
        <a:graphic>
          <a:graphicData uri="http://schemas.openxmlformats.org/presentationml/2006/ole">
            <p:oleObj spid="_x0000_s466949" name="Equation" r:id="rId9" imgW="1854000" imgH="482400" progId="Equation.3">
              <p:embed/>
            </p:oleObj>
          </a:graphicData>
        </a:graphic>
      </p:graphicFrame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5647340" y="5694894"/>
            <a:ext cx="1843440" cy="652885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4419600" y="5549900"/>
          <a:ext cx="3941763" cy="912813"/>
        </p:xfrm>
        <a:graphic>
          <a:graphicData uri="http://schemas.openxmlformats.org/presentationml/2006/ole">
            <p:oleObj spid="_x0000_s466950" name="Equation" r:id="rId10" imgW="1930320" imgH="457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4" grpId="0"/>
      <p:bldP spid="4117" grpId="0" animBg="1"/>
      <p:bldP spid="4118" grpId="0" animBg="1"/>
      <p:bldP spid="4119" grpId="0" animBg="1"/>
      <p:bldP spid="4120" grpId="0"/>
      <p:bldP spid="4121" grpId="0"/>
      <p:bldP spid="4124" grpId="0"/>
      <p:bldP spid="35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50-500 GHz Wireless Needs Mesh Networks </a:t>
            </a:r>
          </a:p>
        </p:txBody>
      </p:sp>
      <p:pic>
        <p:nvPicPr>
          <p:cNvPr id="17" name="Picture 1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204" y="779055"/>
            <a:ext cx="1304086" cy="2765160"/>
          </a:xfrm>
          <a:prstGeom prst="rect">
            <a:avLst/>
          </a:prstGeom>
        </p:spPr>
      </p:pic>
      <p:pic>
        <p:nvPicPr>
          <p:cNvPr id="18" name="Picture 1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30" y="2737710"/>
            <a:ext cx="1304086" cy="2765160"/>
          </a:xfrm>
          <a:prstGeom prst="rect">
            <a:avLst/>
          </a:prstGeom>
        </p:spPr>
      </p:pic>
      <p:pic>
        <p:nvPicPr>
          <p:cNvPr id="22" name="Picture 21" descr="2012_10_20_oct_me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4815" y="1477209"/>
            <a:ext cx="2335835" cy="1222096"/>
          </a:xfrm>
          <a:prstGeom prst="rect">
            <a:avLst/>
          </a:prstGeom>
        </p:spPr>
      </p:pic>
      <p:pic>
        <p:nvPicPr>
          <p:cNvPr id="23" name="Picture 22" descr="2012_10_20_oct_me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815" y="1470345"/>
            <a:ext cx="2335835" cy="1222096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817460"/>
            <a:ext cx="2382915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Object having area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</a:t>
            </a:r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  <a:sym typeface="Symbol" pitchFamily="18" charset="2"/>
              </a:rPr>
              <a:t>l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will block beam.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7" name="Picture 2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604" y="2046420"/>
            <a:ext cx="1304086" cy="2765160"/>
          </a:xfrm>
          <a:prstGeom prst="rect">
            <a:avLst/>
          </a:prstGeom>
        </p:spPr>
      </p:pic>
      <p:pic>
        <p:nvPicPr>
          <p:cNvPr id="28" name="Picture 2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4724" y="4005075"/>
            <a:ext cx="1304086" cy="276516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5340100" y="1355130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499600" y="3390595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4764025" y="2776115"/>
            <a:ext cx="2073870" cy="111374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223415" y="5157225"/>
            <a:ext cx="2649944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Blockage is avoided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using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beamsteerin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and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mesh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networks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5541275"/>
            <a:ext cx="3381445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...high-frequency signals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easily blocked.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341570" y="6488668"/>
            <a:ext cx="449338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...this is easier at high frequencies.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50-500 GHz Wireless Has </a:t>
            </a:r>
            <a:r>
              <a:rPr lang="en-US" u="sng" dirty="0" smtClean="0"/>
              <a:t>Hi</a:t>
            </a:r>
            <a:r>
              <a:rPr lang="en-US" dirty="0" smtClean="0"/>
              <a:t>g</a:t>
            </a:r>
            <a:r>
              <a:rPr lang="en-US" u="sng" dirty="0" smtClean="0"/>
              <a:t>h</a:t>
            </a:r>
            <a:r>
              <a:rPr lang="en-US" dirty="0" smtClean="0"/>
              <a:t> Attenuation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1071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Rain Attenuation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09537" y="1201738"/>
          <a:ext cx="3706527" cy="4608372"/>
        </p:xfrm>
        <a:graphic>
          <a:graphicData uri="http://schemas.openxmlformats.org/presentationml/2006/ole">
            <p:oleObj spid="_x0000_s467970" name="KGPlot" r:id="rId4" imgW="2501640" imgH="3111480" progId="KGraph_Plot">
              <p:embed/>
            </p:oleObj>
          </a:graphicData>
        </a:graphic>
      </p:graphicFrame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828592" y="3467405"/>
            <a:ext cx="3052118" cy="5539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five-9's rain @ 50-1000 GHz:</a:t>
            </a:r>
            <a:b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→ 30 dB/km 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5" cstate="print"/>
          <a:srcRect l="1550" r="7011" b="21808"/>
          <a:stretch>
            <a:fillRect/>
          </a:stretch>
        </p:blipFill>
        <p:spPr>
          <a:xfrm>
            <a:off x="3919114" y="1508750"/>
            <a:ext cx="5114449" cy="3033995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164392" y="2574940"/>
            <a:ext cx="1335174" cy="2215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very heavy fog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572000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Fog Attenuation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725620" y="3659430"/>
            <a:ext cx="4226965" cy="3912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~(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dB/km)x(frequency/500 GHz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6462995"/>
            <a:ext cx="445498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Olsen, Rogers, Hodge,  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IEEE Trans Antennas  &amp; Propagation Mar 1978 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418380" y="6462995"/>
            <a:ext cx="472562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Liebe, Manabe, Hufford, </a:t>
            </a:r>
            <a:r>
              <a:rPr lang="en-US" sz="1200" b="1" dirty="0" smtClean="0">
                <a:solidFill>
                  <a:srgbClr val="000000"/>
                </a:solidFill>
              </a:rPr>
              <a:t> IEEE </a:t>
            </a:r>
            <a:r>
              <a:rPr lang="en-US" sz="1200" b="1" dirty="0">
                <a:solidFill>
                  <a:srgbClr val="000000"/>
                </a:solidFill>
              </a:rPr>
              <a:t>Trans Antennas and Propagation, Dec. 1989 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09045" y="5883172"/>
            <a:ext cx="8525910" cy="3877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50-500 GHz links must tolerate ~30 dB/km attenuation</a:t>
            </a:r>
            <a:endParaRPr lang="en-US" sz="2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578483" y="4465638"/>
          <a:ext cx="458787" cy="407987"/>
        </p:xfrm>
        <a:graphic>
          <a:graphicData uri="http://schemas.openxmlformats.org/presentationml/2006/ole">
            <p:oleObj spid="_x0000_s467971" name="Equation" r:id="rId6" imgW="228600" imgH="203040" progId="Equation.3">
              <p:embed/>
            </p:oleObj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 flipH="1" flipV="1">
            <a:off x="1538005" y="4619555"/>
            <a:ext cx="115215" cy="384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64575"/>
            <a:ext cx="8183562" cy="398463"/>
          </a:xfrm>
        </p:spPr>
        <p:txBody>
          <a:bodyPr/>
          <a:lstStyle/>
          <a:p>
            <a:r>
              <a:rPr lang="en-US" dirty="0" smtClean="0"/>
              <a:t>mm-Waves for Terabit Mobile Communications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2664" y="740650"/>
            <a:ext cx="81802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Goal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:    1Gb/s per mobile user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15066" y="1316725"/>
            <a:ext cx="5953994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spatially-multiplexed mm-wave base stations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345980" y="1662370"/>
            <a:ext cx="268835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264760" y="1662370"/>
            <a:ext cx="307240" cy="4608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9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5" y="2177501"/>
            <a:ext cx="7510272" cy="3133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64575"/>
            <a:ext cx="8183562" cy="398463"/>
          </a:xfrm>
        </p:spPr>
        <p:txBody>
          <a:bodyPr/>
          <a:lstStyle/>
          <a:p>
            <a:r>
              <a:rPr lang="en-US" dirty="0" smtClean="0"/>
              <a:t>mm-Waves for Terabit Mobile Communications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2664" y="740650"/>
            <a:ext cx="81802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Goal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:    1Gb/s per mobile user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20" name="Picture 19" descr="2013_6_12_systems_draw6 - Copy.jpg"/>
          <p:cNvPicPr>
            <a:picLocks noChangeAspect="1"/>
          </p:cNvPicPr>
          <p:nvPr/>
        </p:nvPicPr>
        <p:blipFill>
          <a:blip r:embed="rId3" cstate="print"/>
          <a:srcRect r="6030"/>
          <a:stretch>
            <a:fillRect/>
          </a:stretch>
        </p:blipFill>
        <p:spPr>
          <a:xfrm>
            <a:off x="0" y="2076308"/>
            <a:ext cx="7143330" cy="3349752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15066" y="1316725"/>
            <a:ext cx="5953994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spatially-multiplexed mm-wave base stations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345980" y="1662370"/>
            <a:ext cx="268835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264760" y="1662370"/>
            <a:ext cx="307240" cy="4608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877769" y="5247281"/>
            <a:ext cx="2957185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or optical backhaul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300225" y="2084825"/>
            <a:ext cx="2688350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backhaul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64575"/>
            <a:ext cx="8183562" cy="398463"/>
          </a:xfrm>
        </p:spPr>
        <p:txBody>
          <a:bodyPr/>
          <a:lstStyle/>
          <a:p>
            <a:r>
              <a:rPr lang="en-US" dirty="0" smtClean="0"/>
              <a:t>mm-Waves for Terabit Mobile Communications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2664" y="740650"/>
            <a:ext cx="81802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Goal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:    1Gb/s per mobile user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461195" y="1278320"/>
            <a:ext cx="5953994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spatially-multiplexed mm-wave base stations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345980" y="1662370"/>
            <a:ext cx="268835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337160" y="1508750"/>
            <a:ext cx="307240" cy="4608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600" y="2200040"/>
            <a:ext cx="8087685" cy="28968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bold_title_template</Template>
  <TotalTime>22044</TotalTime>
  <Pages>2</Pages>
  <Words>1221</Words>
  <Application>Microsoft Office PowerPoint</Application>
  <PresentationFormat>On-screen Show (4:3)</PresentationFormat>
  <Paragraphs>251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thin_line_template</vt:lpstr>
      <vt:lpstr>bold_title_template</vt:lpstr>
      <vt:lpstr>1_thin_line_template</vt:lpstr>
      <vt:lpstr>2_thin_line_template</vt:lpstr>
      <vt:lpstr>KGPlot</vt:lpstr>
      <vt:lpstr>Equation</vt:lpstr>
      <vt:lpstr>FreeHand.Doc</vt:lpstr>
      <vt:lpstr>Sub-mm-Wave Technologies:  Systems, ICs, THz Transistors</vt:lpstr>
      <vt:lpstr>50-500 GHz Electronics: What Is It For ?</vt:lpstr>
      <vt:lpstr>50-500 GHz Wireless Has High Capacity </vt:lpstr>
      <vt:lpstr>50-500 GHz Wireless Needs Phased Arrays </vt:lpstr>
      <vt:lpstr>50-500 GHz Wireless Needs Mesh Networks </vt:lpstr>
      <vt:lpstr>50-500 GHz Wireless Has High Attenuation</vt:lpstr>
      <vt:lpstr>mm-Waves for Terabit Mobile Communications</vt:lpstr>
      <vt:lpstr>mm-Waves for Terabit Mobile Communications</vt:lpstr>
      <vt:lpstr>mm-Waves for Terabit Mobile Communications</vt:lpstr>
      <vt:lpstr>mm-Waves for Terabit Mobile Communications</vt:lpstr>
      <vt:lpstr>140 GHz, 10 Gb/s Adaptive Picocell Backhaul</vt:lpstr>
      <vt:lpstr>140 GHz, 10 Gb/s Adaptive Picocell Backhaul</vt:lpstr>
      <vt:lpstr>60 GHz, 1 Tb/s Spatially-Multiplexed Base Station</vt:lpstr>
      <vt:lpstr>400 GHz frequency-scanned imaging radar</vt:lpstr>
      <vt:lpstr>400 GHz frequency-scanned imaging car radar</vt:lpstr>
      <vt:lpstr>400 GHz frequency-scanned imaging car radar</vt:lpstr>
      <vt:lpstr>50-500 GHz Wireless Transceiver Architecture</vt:lpstr>
      <vt:lpstr>III-V PAs and LNAs in today's wireless systems...</vt:lpstr>
      <vt:lpstr>Slide 19</vt:lpstr>
      <vt:lpstr>Slide 20</vt:lpstr>
      <vt:lpstr>Sub-200-nm Emitter Contact &amp; Post</vt:lpstr>
      <vt:lpstr>Ultra Low-Resistivity Refractory Contacts</vt:lpstr>
      <vt:lpstr>Needed: Greatly Improved Ohmic Contacts </vt:lpstr>
      <vt:lpstr>Refractory Base Process (1)</vt:lpstr>
      <vt:lpstr>Refractory Base Process (2)</vt:lpstr>
      <vt:lpstr>Refractory Base Ohmic Contacts </vt:lpstr>
      <vt:lpstr>3-4 THz Bipolar Transistors are Feasible.</vt:lpstr>
      <vt:lpstr>2-3 THz Field-Effect Transistors are Feasible.</vt:lpstr>
      <vt:lpstr>  InP HBT Integrated Circuits: 600 GHz &amp; Beyond </vt:lpstr>
      <vt:lpstr>220 GHz 180mW Power Amplifier (330 mW design) </vt:lpstr>
      <vt:lpstr>PAs using Sub-λ/4 Baluns for Series-Combining</vt:lpstr>
      <vt:lpstr>800 mW 1.3mm2 Design Using 4:1 Baluns</vt:lpstr>
      <vt:lpstr>50-500 GHz Wireless Electronics </vt:lpstr>
      <vt:lpstr>Slide 34</vt:lpstr>
      <vt:lpstr>50-500 GHz Wireless Has Low Attenuation ?</vt:lpstr>
      <vt:lpstr>mm/sub-mm-waves: Not my usual presentation</vt:lpstr>
      <vt:lpstr>Effects of array size, Transmitter PAE, Receiver Fmin</vt:lpstr>
    </vt:vector>
  </TitlesOfParts>
  <Company>university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1005</cp:revision>
  <cp:lastPrinted>2002-08-11T02:20:55Z</cp:lastPrinted>
  <dcterms:created xsi:type="dcterms:W3CDTF">2004-10-26T17:47:06Z</dcterms:created>
  <dcterms:modified xsi:type="dcterms:W3CDTF">2013-11-08T01:21:41Z</dcterms:modified>
</cp:coreProperties>
</file>