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  <p:sldMasterId id="2147483664" r:id="rId2"/>
  </p:sldMasterIdLst>
  <p:notesMasterIdLst>
    <p:notesMasterId r:id="rId28"/>
  </p:notesMasterIdLst>
  <p:handoutMasterIdLst>
    <p:handoutMasterId r:id="rId29"/>
  </p:handoutMasterIdLst>
  <p:sldIdLst>
    <p:sldId id="320" r:id="rId3"/>
    <p:sldId id="322" r:id="rId4"/>
    <p:sldId id="323" r:id="rId5"/>
    <p:sldId id="351" r:id="rId6"/>
    <p:sldId id="349" r:id="rId7"/>
    <p:sldId id="325" r:id="rId8"/>
    <p:sldId id="331" r:id="rId9"/>
    <p:sldId id="332" r:id="rId10"/>
    <p:sldId id="329" r:id="rId11"/>
    <p:sldId id="333" r:id="rId12"/>
    <p:sldId id="346" r:id="rId13"/>
    <p:sldId id="334" r:id="rId14"/>
    <p:sldId id="348" r:id="rId15"/>
    <p:sldId id="343" r:id="rId16"/>
    <p:sldId id="335" r:id="rId17"/>
    <p:sldId id="344" r:id="rId18"/>
    <p:sldId id="341" r:id="rId19"/>
    <p:sldId id="337" r:id="rId20"/>
    <p:sldId id="336" r:id="rId21"/>
    <p:sldId id="338" r:id="rId22"/>
    <p:sldId id="350" r:id="rId23"/>
    <p:sldId id="354" r:id="rId24"/>
    <p:sldId id="328" r:id="rId25"/>
    <p:sldId id="340" r:id="rId26"/>
    <p:sldId id="347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292929"/>
    <a:srgbClr val="EAEAEA"/>
    <a:srgbClr val="DDDDDD"/>
    <a:srgbClr val="FFFFFF"/>
    <a:srgbClr val="FFFF99"/>
    <a:srgbClr val="66FFFF"/>
    <a:srgbClr val="00FFCC"/>
    <a:srgbClr val="4D4D4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54" autoAdjust="0"/>
    <p:restoredTop sz="96803" autoAdjust="0"/>
  </p:normalViewPr>
  <p:slideViewPr>
    <p:cSldViewPr>
      <p:cViewPr varScale="1">
        <p:scale>
          <a:sx n="96" d="100"/>
          <a:sy n="96" d="100"/>
        </p:scale>
        <p:origin x="-61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286" y="-108"/>
      </p:cViewPr>
      <p:guideLst>
        <p:guide orient="horz" pos="2880"/>
        <p:guide pos="2160"/>
      </p:guideLst>
    </p:cSldViewPr>
  </p:notes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llklkkl</a:t>
            </a:r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6D618AF-6FC2-4ADA-9803-7383160B33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llklkkl</a:t>
            </a:r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3948514-5581-41F3-9F0F-910F081CEC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6050"/>
            <a:ext cx="8183562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3913" y="1720850"/>
            <a:ext cx="3581400" cy="728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3913" y="2601913"/>
            <a:ext cx="3581400" cy="730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5613" y="146050"/>
            <a:ext cx="8183562" cy="318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 flipH="1">
            <a:off x="455613" y="657225"/>
            <a:ext cx="8185150" cy="104775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029" name="Picture 5" descr="ucsb_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50" y="6537325"/>
            <a:ext cx="6953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8001000" y="6537325"/>
            <a:ext cx="1447800" cy="338138"/>
          </a:xfrm>
          <a:prstGeom prst="rect">
            <a:avLst/>
          </a:prstGeom>
          <a:noFill/>
          <a:ln>
            <a:noFill/>
          </a:ln>
          <a:extLst/>
        </p:spPr>
        <p:txBody>
          <a:bodyPr lIns="91418" tIns="45709" rIns="91418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1600" dirty="0" smtClean="0"/>
              <a:t>DRC 2013</a:t>
            </a:r>
            <a:endParaRPr lang="en-US" sz="2000" dirty="0" smtClean="0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4348163" y="6497638"/>
            <a:ext cx="466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6538D726-35D2-4CF4-BF44-822456ED5C4E}" type="slidenum">
              <a:rPr lang="en-US" smtClean="0"/>
              <a:pPr eaLnBrk="1" hangingPunct="1">
                <a:defRPr/>
              </a:pPr>
              <a:t>‹#›</a:t>
            </a:fld>
            <a:endParaRPr lang="en-US" sz="14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ransition/>
  <p:timing>
    <p:tnLst>
      <p:par>
        <p:cTn id="1" dur="indefinite" restart="never" nodeType="tmRoot"/>
      </p:par>
    </p:tnLst>
  </p:timing>
  <p:hf sldNum="0" hdr="0" ftr="0"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Wingdings" pitchFamily="2" charset="2"/>
        <a:buChar char="§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Wingdings" pitchFamily="2" charset="2"/>
        <a:buChar char="§"/>
        <a:defRPr sz="2200" b="1">
          <a:solidFill>
            <a:schemeClr val="tx1"/>
          </a:solidFill>
          <a:latin typeface="+mn-lt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+mn-lt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2052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ea typeface="Calibri" pitchFamily="34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jpe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143000"/>
            <a:ext cx="8610600" cy="1600200"/>
          </a:xfrm>
        </p:spPr>
        <p:txBody>
          <a:bodyPr/>
          <a:lstStyle/>
          <a:p>
            <a:pPr eaLnBrk="1" hangingPunct="1">
              <a:lnSpc>
                <a:spcPct val="117000"/>
              </a:lnSpc>
            </a:pPr>
            <a:r>
              <a:rPr lang="en-US" sz="3200" dirty="0" smtClean="0"/>
              <a:t>Formation of Sub-10 nm width InGaAs finFETs </a:t>
            </a:r>
            <a:br>
              <a:rPr lang="en-US" sz="3200" dirty="0" smtClean="0"/>
            </a:br>
            <a:r>
              <a:rPr lang="en-US" sz="3200" dirty="0" smtClean="0"/>
              <a:t>of 200 nm Height by Atomic Layer Epitaxy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048000"/>
            <a:ext cx="8305800" cy="830263"/>
          </a:xfrm>
        </p:spPr>
        <p:txBody>
          <a:bodyPr/>
          <a:lstStyle/>
          <a:p>
            <a:pPr algn="l" eaLnBrk="1" hangingPunct="1"/>
            <a:r>
              <a:rPr lang="en-US" sz="2000" i="1" dirty="0" smtClean="0"/>
              <a:t>*D. Cohen-Elias</a:t>
            </a:r>
            <a:r>
              <a:rPr lang="en-US" sz="2000" i="1" baseline="30000" dirty="0" smtClean="0"/>
              <a:t>1</a:t>
            </a:r>
            <a:r>
              <a:rPr lang="en-US" sz="2000" i="1" dirty="0" smtClean="0"/>
              <a:t>, J.J.M. Law</a:t>
            </a:r>
            <a:r>
              <a:rPr lang="en-US" sz="2000" i="1" baseline="30000" dirty="0" smtClean="0"/>
              <a:t>1</a:t>
            </a:r>
            <a:r>
              <a:rPr lang="en-US" sz="2000" i="1" dirty="0" smtClean="0"/>
              <a:t>, H.W. Chiang</a:t>
            </a:r>
            <a:r>
              <a:rPr lang="en-US" sz="2000" i="1" baseline="30000" dirty="0" smtClean="0"/>
              <a:t>1</a:t>
            </a:r>
            <a:r>
              <a:rPr lang="en-US" sz="2000" i="1" dirty="0" smtClean="0"/>
              <a:t>, A. Sivananthan</a:t>
            </a:r>
            <a:r>
              <a:rPr lang="en-US" sz="2000" i="1" baseline="30000" dirty="0" smtClean="0"/>
              <a:t>1</a:t>
            </a:r>
            <a:r>
              <a:rPr lang="en-US" sz="2000" i="1" dirty="0" smtClean="0"/>
              <a:t>, </a:t>
            </a:r>
            <a:br>
              <a:rPr lang="en-US" sz="2000" i="1" dirty="0" smtClean="0"/>
            </a:br>
            <a:r>
              <a:rPr lang="en-US" sz="2000" i="1" dirty="0" smtClean="0"/>
              <a:t>C. Zhang</a:t>
            </a:r>
            <a:r>
              <a:rPr lang="en-US" sz="2000" i="1" baseline="30000" dirty="0" smtClean="0"/>
              <a:t>1</a:t>
            </a:r>
            <a:r>
              <a:rPr lang="en-US" sz="2000" i="1" dirty="0" smtClean="0"/>
              <a:t>, B. J. Thibeault</a:t>
            </a:r>
            <a:r>
              <a:rPr lang="en-US" sz="2000" i="1" baseline="30000" dirty="0" smtClean="0"/>
              <a:t>1</a:t>
            </a:r>
            <a:r>
              <a:rPr lang="en-US" sz="2000" i="1" dirty="0" smtClean="0"/>
              <a:t>, W.J. Mitchell</a:t>
            </a:r>
            <a:r>
              <a:rPr lang="en-US" sz="2000" i="1" baseline="30000" dirty="0" smtClean="0"/>
              <a:t>1</a:t>
            </a:r>
            <a:r>
              <a:rPr lang="en-US" sz="2000" i="1" dirty="0" smtClean="0"/>
              <a:t>, S. Lee</a:t>
            </a:r>
            <a:r>
              <a:rPr lang="en-US" sz="2000" i="1" baseline="30000" dirty="0" smtClean="0"/>
              <a:t>1</a:t>
            </a:r>
            <a:r>
              <a:rPr lang="en-US" sz="2000" i="1" dirty="0" smtClean="0"/>
              <a:t>, A.D. Carter</a:t>
            </a:r>
            <a:r>
              <a:rPr lang="en-US" sz="2000" i="1" baseline="30000" dirty="0" smtClean="0"/>
              <a:t>1</a:t>
            </a:r>
            <a:r>
              <a:rPr lang="en-US" sz="2000" i="1" dirty="0" smtClean="0"/>
              <a:t>, </a:t>
            </a:r>
            <a:br>
              <a:rPr lang="en-US" sz="2000" i="1" dirty="0" smtClean="0"/>
            </a:br>
            <a:r>
              <a:rPr lang="en-US" sz="2000" i="1" dirty="0" smtClean="0"/>
              <a:t>C.-Y. Huang</a:t>
            </a:r>
            <a:r>
              <a:rPr lang="en-US" sz="2000" i="1" baseline="30000" dirty="0" smtClean="0"/>
              <a:t>1</a:t>
            </a:r>
            <a:r>
              <a:rPr lang="en-US" sz="2000" i="1" dirty="0" smtClean="0"/>
              <a:t>, V. Chobpattana</a:t>
            </a:r>
            <a:r>
              <a:rPr lang="en-US" sz="2000" i="1" baseline="30000" dirty="0" smtClean="0"/>
              <a:t>2</a:t>
            </a:r>
            <a:r>
              <a:rPr lang="en-US" sz="2000" i="1" dirty="0" smtClean="0"/>
              <a:t>, S. Stemmer</a:t>
            </a:r>
            <a:r>
              <a:rPr lang="en-US" sz="2000" i="1" baseline="30000" dirty="0" smtClean="0"/>
              <a:t>2</a:t>
            </a:r>
            <a:r>
              <a:rPr lang="en-US" sz="2000" i="1" dirty="0" smtClean="0"/>
              <a:t>, S. Keller</a:t>
            </a:r>
            <a:r>
              <a:rPr lang="en-US" sz="2000" i="1" baseline="30000" dirty="0" smtClean="0"/>
              <a:t>1</a:t>
            </a:r>
            <a:r>
              <a:rPr lang="en-US" sz="2000" i="1" dirty="0" smtClean="0"/>
              <a:t>, M. J.W. Rodwell</a:t>
            </a:r>
            <a:r>
              <a:rPr lang="en-US" sz="2000" i="1" baseline="30000" dirty="0" smtClean="0"/>
              <a:t>1</a:t>
            </a: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0" y="0"/>
            <a:ext cx="8174038" cy="282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defTabSz="820738" eaLnBrk="0" hangingPunct="0">
              <a:defRPr/>
            </a:pPr>
            <a:r>
              <a:rPr lang="en-US" sz="1300" i="1" dirty="0">
                <a:solidFill>
                  <a:srgbClr val="000000"/>
                </a:solidFill>
                <a:cs typeface="+mn-cs"/>
              </a:rPr>
              <a:t>IEEE Device Research Conference, June 24-27 2013, Notre Dame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04800" y="4579938"/>
            <a:ext cx="83058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92710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defRPr/>
            </a:pPr>
            <a:r>
              <a:rPr lang="en-US" sz="2000" b="1" i="1" kern="0" baseline="30000" dirty="0">
                <a:latin typeface="Calibri" pitchFamily="34" charset="0"/>
                <a:cs typeface="Calibri" pitchFamily="34" charset="0"/>
              </a:rPr>
              <a:t>1</a:t>
            </a:r>
            <a:r>
              <a:rPr lang="en-US" sz="2000" b="1" i="1" kern="0" dirty="0">
                <a:latin typeface="Calibri" pitchFamily="34" charset="0"/>
                <a:cs typeface="Calibri" pitchFamily="34" charset="0"/>
              </a:rPr>
              <a:t>ECE and </a:t>
            </a:r>
            <a:r>
              <a:rPr lang="en-US" sz="2000" b="1" i="1" kern="0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sz="2000" b="1" i="1" kern="0" dirty="0">
                <a:latin typeface="Calibri" pitchFamily="34" charset="0"/>
                <a:cs typeface="Calibri" pitchFamily="34" charset="0"/>
              </a:rPr>
              <a:t>Materials Departments</a:t>
            </a:r>
            <a:br>
              <a:rPr lang="en-US" sz="2000" b="1" i="1" kern="0" dirty="0">
                <a:latin typeface="Calibri" pitchFamily="34" charset="0"/>
                <a:cs typeface="Calibri" pitchFamily="34" charset="0"/>
              </a:rPr>
            </a:br>
            <a:r>
              <a:rPr lang="en-US" sz="2000" b="1" i="1" kern="0" dirty="0">
                <a:latin typeface="Calibri" pitchFamily="34" charset="0"/>
                <a:cs typeface="Calibri" pitchFamily="34" charset="0"/>
              </a:rPr>
              <a:t>University of California, Santa Barbara, CA</a:t>
            </a:r>
          </a:p>
          <a:p>
            <a:pPr defTabSz="92710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defRPr/>
            </a:pPr>
            <a:endParaRPr lang="en-US" sz="2000" b="1" i="1" kern="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Channel Growth by Atomic Layer Epitaxy</a:t>
            </a:r>
          </a:p>
        </p:txBody>
      </p:sp>
      <p:cxnSp>
        <p:nvCxnSpPr>
          <p:cNvPr id="11267" name="Straight Arrow Connector 7"/>
          <p:cNvCxnSpPr>
            <a:cxnSpLocks noChangeShapeType="1"/>
          </p:cNvCxnSpPr>
          <p:nvPr/>
        </p:nvCxnSpPr>
        <p:spPr bwMode="auto">
          <a:xfrm flipV="1">
            <a:off x="3657600" y="2468563"/>
            <a:ext cx="1143000" cy="793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126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113" y="922338"/>
            <a:ext cx="2732087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914400"/>
            <a:ext cx="270510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76200" y="3429000"/>
            <a:ext cx="8932863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Growth:</a:t>
            </a:r>
          </a:p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  lattice-matched InGaAs </a:t>
            </a:r>
            <a:b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  20 ALE cycles →  &lt;10 nm channel</a:t>
            </a:r>
          </a:p>
        </p:txBody>
      </p:sp>
      <p:sp>
        <p:nvSpPr>
          <p:cNvPr id="11271" name="Rectangle 5"/>
          <p:cNvSpPr>
            <a:spLocks noChangeArrowheads="1"/>
          </p:cNvSpPr>
          <p:nvPr/>
        </p:nvSpPr>
        <p:spPr bwMode="auto">
          <a:xfrm>
            <a:off x="169863" y="5638800"/>
            <a:ext cx="9126537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Details:</a:t>
            </a:r>
            <a:b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  one ALE cycle  = 10 sec TMGa/TMI, 10 sec H</a:t>
            </a:r>
            <a:r>
              <a:rPr lang="en-US" sz="2400" b="1" i="1" baseline="-25000" dirty="0">
                <a:solidFill>
                  <a:srgbClr val="000000"/>
                </a:solidFill>
                <a:latin typeface="Calibri" pitchFamily="34" charset="0"/>
              </a:rPr>
              <a:t>2 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, 10 sec TBAs, 10 sec H</a:t>
            </a:r>
            <a:r>
              <a:rPr lang="en-US" sz="2400" b="1" i="1" baseline="-25000" dirty="0">
                <a:solidFill>
                  <a:srgbClr val="000000"/>
                </a:solidFill>
                <a:latin typeface="Calibri" pitchFamily="34" charset="0"/>
              </a:rPr>
              <a:t>2 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  450 C growth</a:t>
            </a:r>
          </a:p>
        </p:txBody>
      </p:sp>
      <p:sp>
        <p:nvSpPr>
          <p:cNvPr id="11272" name="Rectangle 5"/>
          <p:cNvSpPr>
            <a:spLocks noChangeArrowheads="1"/>
          </p:cNvSpPr>
          <p:nvPr/>
        </p:nvSpPr>
        <p:spPr bwMode="auto">
          <a:xfrm>
            <a:off x="58738" y="4648200"/>
            <a:ext cx="89328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Masked growth:</a:t>
            </a:r>
          </a:p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  no InGaAs growth on top of template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Dummy Gate: Patterns Source and Drain</a:t>
            </a:r>
          </a:p>
        </p:txBody>
      </p:sp>
      <p:pic>
        <p:nvPicPr>
          <p:cNvPr id="1229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066800"/>
            <a:ext cx="30321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2" descr="D:\Doron\Postdoctoral\Material\afinfet\Proc16\proc16c_03_27_13\Proc16C2_dummyRun_without_ALE and without RG\HSQ Dummy_GATE\pic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838200"/>
            <a:ext cx="27432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 descr="D:\Doron\Postdoctoral\Material\afinfet\Proc16\proc16c_03_27_13\Proc16C2_dummyRun_without_ALE and without RG\HSQ Dummy_GATE\pic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3124200"/>
            <a:ext cx="27432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6705600" y="1463675"/>
            <a:ext cx="99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HSQ</a:t>
            </a:r>
          </a:p>
        </p:txBody>
      </p:sp>
      <p:sp>
        <p:nvSpPr>
          <p:cNvPr id="12295" name="TextBox 7"/>
          <p:cNvSpPr txBox="1">
            <a:spLocks noChangeArrowheads="1"/>
          </p:cNvSpPr>
          <p:nvPr/>
        </p:nvSpPr>
        <p:spPr bwMode="auto">
          <a:xfrm>
            <a:off x="228600" y="3886200"/>
            <a:ext cx="541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1" dirty="0">
                <a:latin typeface="Calibri" pitchFamily="34" charset="0"/>
              </a:rPr>
              <a:t>Mask </a:t>
            </a:r>
            <a:br>
              <a:rPr lang="en-US" sz="2400" b="1" i="1" dirty="0">
                <a:latin typeface="Calibri" pitchFamily="34" charset="0"/>
              </a:rPr>
            </a:br>
            <a:r>
              <a:rPr lang="en-US" sz="2400" b="1" i="1" dirty="0">
                <a:latin typeface="Calibri" pitchFamily="34" charset="0"/>
              </a:rPr>
              <a:t>     HSQ* : E-beam definable SiO</a:t>
            </a:r>
            <a:r>
              <a:rPr lang="en-US" sz="2400" b="1" i="1" baseline="-25000" dirty="0">
                <a:latin typeface="Calibri" pitchFamily="34" charset="0"/>
              </a:rPr>
              <a:t>2</a:t>
            </a:r>
            <a:r>
              <a:rPr lang="en-US" sz="2400" b="1" i="1" dirty="0">
                <a:latin typeface="Calibri" pitchFamily="34" charset="0"/>
              </a:rPr>
              <a:t/>
            </a:r>
            <a:br>
              <a:rPr lang="en-US" sz="2400" b="1" i="1" dirty="0">
                <a:latin typeface="Calibri" pitchFamily="34" charset="0"/>
              </a:rPr>
            </a:br>
            <a:r>
              <a:rPr lang="en-US" sz="2400" b="1" i="1" dirty="0">
                <a:latin typeface="Calibri" pitchFamily="34" charset="0"/>
              </a:rPr>
              <a:t>     ALD Al</a:t>
            </a:r>
            <a:r>
              <a:rPr lang="en-US" sz="2400" b="1" i="1" baseline="-25000" dirty="0">
                <a:latin typeface="Calibri" pitchFamily="34" charset="0"/>
              </a:rPr>
              <a:t>2</a:t>
            </a:r>
            <a:r>
              <a:rPr lang="en-US" sz="2400" b="1" i="1" dirty="0">
                <a:latin typeface="Calibri" pitchFamily="34" charset="0"/>
              </a:rPr>
              <a:t>O</a:t>
            </a:r>
            <a:r>
              <a:rPr lang="en-US" sz="2400" b="1" i="1" baseline="-25000" dirty="0">
                <a:latin typeface="Calibri" pitchFamily="34" charset="0"/>
              </a:rPr>
              <a:t>3</a:t>
            </a:r>
            <a:r>
              <a:rPr lang="en-US" sz="2400" b="1" i="1" dirty="0">
                <a:latin typeface="Calibri" pitchFamily="34" charset="0"/>
              </a:rPr>
              <a:t> mask sub-layer:  adhesion</a:t>
            </a:r>
          </a:p>
        </p:txBody>
      </p:sp>
      <p:sp>
        <p:nvSpPr>
          <p:cNvPr id="12296" name="TextBox 8"/>
          <p:cNvSpPr txBox="1">
            <a:spLocks noChangeArrowheads="1"/>
          </p:cNvSpPr>
          <p:nvPr/>
        </p:nvSpPr>
        <p:spPr bwMode="auto">
          <a:xfrm>
            <a:off x="5638800" y="54864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 dirty="0">
                <a:latin typeface="Calibri" pitchFamily="34" charset="0"/>
              </a:rPr>
              <a:t>*HSQ: Hydrogen silsesquioxane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Source Drain Regrowth</a:t>
            </a:r>
          </a:p>
        </p:txBody>
      </p:sp>
      <p:pic>
        <p:nvPicPr>
          <p:cNvPr id="1331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066800"/>
            <a:ext cx="30607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D:\Doron\Postdoctoral\Material\afinfet\Proc16\proc16d_03_27_13\proc16d3_after_RG_HSQ\pic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204913"/>
            <a:ext cx="27432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 descr="D:\Doron\Postdoctoral\Material\afinfet\Proc16\proc16d_03_27_13\proc16d3_after_RG_HSQ\pic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1146175"/>
            <a:ext cx="27432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Box 1"/>
          <p:cNvSpPr txBox="1">
            <a:spLocks noChangeArrowheads="1"/>
          </p:cNvSpPr>
          <p:nvPr/>
        </p:nvSpPr>
        <p:spPr bwMode="auto">
          <a:xfrm rot="-5400000">
            <a:off x="1340644" y="2609056"/>
            <a:ext cx="99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Source</a:t>
            </a:r>
          </a:p>
        </p:txBody>
      </p:sp>
      <p:sp>
        <p:nvSpPr>
          <p:cNvPr id="13319" name="TextBox 6"/>
          <p:cNvSpPr txBox="1">
            <a:spLocks noChangeArrowheads="1"/>
          </p:cNvSpPr>
          <p:nvPr/>
        </p:nvSpPr>
        <p:spPr bwMode="auto">
          <a:xfrm rot="-5400000">
            <a:off x="1340644" y="1377156"/>
            <a:ext cx="99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Drain</a:t>
            </a:r>
          </a:p>
        </p:txBody>
      </p:sp>
      <p:sp>
        <p:nvSpPr>
          <p:cNvPr id="13320" name="TextBox 7"/>
          <p:cNvSpPr txBox="1">
            <a:spLocks noChangeArrowheads="1"/>
          </p:cNvSpPr>
          <p:nvPr/>
        </p:nvSpPr>
        <p:spPr bwMode="auto">
          <a:xfrm>
            <a:off x="298450" y="1858963"/>
            <a:ext cx="990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HSQ</a:t>
            </a:r>
          </a:p>
        </p:txBody>
      </p:sp>
      <p:sp>
        <p:nvSpPr>
          <p:cNvPr id="13321" name="Rectangle 5"/>
          <p:cNvSpPr>
            <a:spLocks noChangeArrowheads="1"/>
          </p:cNvSpPr>
          <p:nvPr/>
        </p:nvSpPr>
        <p:spPr bwMode="auto">
          <a:xfrm>
            <a:off x="76200" y="3946525"/>
            <a:ext cx="8932863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MOCVD Regrowth</a:t>
            </a:r>
            <a:b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   600C </a:t>
            </a:r>
            <a:b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  lattice-matched N+ InGaAs, </a:t>
            </a:r>
            <a:b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  5*10</a:t>
            </a:r>
            <a:r>
              <a:rPr lang="en-US" sz="2400" b="1" i="1" baseline="30000" dirty="0">
                <a:solidFill>
                  <a:srgbClr val="000000"/>
                </a:solidFill>
                <a:latin typeface="Calibri" pitchFamily="34" charset="0"/>
              </a:rPr>
              <a:t>19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/cm</a:t>
            </a:r>
            <a:r>
              <a:rPr lang="en-US" sz="2400" b="1" i="1" baseline="30000" dirty="0">
                <a:solidFill>
                  <a:srgbClr val="000000"/>
                </a:solidFill>
                <a:latin typeface="Calibri" pitchFamily="34" charset="0"/>
              </a:rPr>
              <a:t>3 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doping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S/D Regrowth: Filling vs. Sidewall Regrowth</a:t>
            </a:r>
          </a:p>
        </p:txBody>
      </p:sp>
      <p:sp>
        <p:nvSpPr>
          <p:cNvPr id="14339" name="TextBox 10"/>
          <p:cNvSpPr txBox="1">
            <a:spLocks noChangeArrowheads="1"/>
          </p:cNvSpPr>
          <p:nvPr/>
        </p:nvSpPr>
        <p:spPr bwMode="auto">
          <a:xfrm>
            <a:off x="228600" y="4648200"/>
            <a:ext cx="7848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1" dirty="0">
                <a:latin typeface="Calibri" pitchFamily="34" charset="0"/>
              </a:rPr>
              <a:t>Present process:</a:t>
            </a:r>
            <a:br>
              <a:rPr lang="en-US" sz="2400" b="1" i="1" dirty="0">
                <a:latin typeface="Calibri" pitchFamily="34" charset="0"/>
              </a:rPr>
            </a:br>
            <a:r>
              <a:rPr lang="en-US" sz="2400" b="1" i="1" dirty="0">
                <a:latin typeface="Calibri" pitchFamily="34" charset="0"/>
              </a:rPr>
              <a:t>    S/D regrowth partly fills spaces between fins</a:t>
            </a:r>
          </a:p>
        </p:txBody>
      </p:sp>
      <p:sp>
        <p:nvSpPr>
          <p:cNvPr id="14340" name="TextBox 12"/>
          <p:cNvSpPr txBox="1">
            <a:spLocks noChangeArrowheads="1"/>
          </p:cNvSpPr>
          <p:nvPr/>
        </p:nvSpPr>
        <p:spPr bwMode="auto">
          <a:xfrm>
            <a:off x="228600" y="5562600"/>
            <a:ext cx="7848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1" dirty="0">
                <a:latin typeface="Calibri" pitchFamily="34" charset="0"/>
              </a:rPr>
              <a:t>Target process:</a:t>
            </a:r>
            <a:br>
              <a:rPr lang="en-US" sz="2400" b="1" i="1" dirty="0">
                <a:latin typeface="Calibri" pitchFamily="34" charset="0"/>
              </a:rPr>
            </a:br>
            <a:r>
              <a:rPr lang="en-US" sz="2400" b="1" i="1" dirty="0">
                <a:latin typeface="Calibri" pitchFamily="34" charset="0"/>
              </a:rPr>
              <a:t>    S/D sidewall regrowth by ALE</a:t>
            </a:r>
            <a:br>
              <a:rPr lang="en-US" sz="2400" b="1" i="1" dirty="0">
                <a:latin typeface="Calibri" pitchFamily="34" charset="0"/>
              </a:rPr>
            </a:br>
            <a:r>
              <a:rPr lang="en-US" sz="2400" b="1" i="1" dirty="0">
                <a:latin typeface="Calibri" pitchFamily="34" charset="0"/>
              </a:rPr>
              <a:t>    → large contact area → low access resistance</a:t>
            </a:r>
          </a:p>
        </p:txBody>
      </p:sp>
      <p:pic>
        <p:nvPicPr>
          <p:cNvPr id="14341" name="Picture 15" descr="doron_draw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955675"/>
            <a:ext cx="8959850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Source Drain Regrowth</a:t>
            </a:r>
          </a:p>
        </p:txBody>
      </p:sp>
      <p:pic>
        <p:nvPicPr>
          <p:cNvPr id="15363" name="Picture 4" descr="D:\Doron\Postdoctoral\Material\afinfet\Proc16\proc16d_03_27_13\proc16d3_after_RG_HSQ\pic009.jpg"/>
          <p:cNvPicPr>
            <a:picLocks noChangeAspect="1" noChangeArrowheads="1"/>
          </p:cNvPicPr>
          <p:nvPr/>
        </p:nvPicPr>
        <p:blipFill>
          <a:blip r:embed="rId3" cstate="print"/>
          <a:srcRect t="6493" r="26167"/>
          <a:stretch>
            <a:fillRect/>
          </a:stretch>
        </p:blipFill>
        <p:spPr bwMode="auto">
          <a:xfrm>
            <a:off x="0" y="760413"/>
            <a:ext cx="6019800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Box 1"/>
          <p:cNvSpPr txBox="1">
            <a:spLocks noChangeArrowheads="1"/>
          </p:cNvSpPr>
          <p:nvPr/>
        </p:nvSpPr>
        <p:spPr bwMode="auto">
          <a:xfrm rot="-5400000">
            <a:off x="1188244" y="4760119"/>
            <a:ext cx="1295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Source</a:t>
            </a:r>
          </a:p>
        </p:txBody>
      </p:sp>
      <p:sp>
        <p:nvSpPr>
          <p:cNvPr id="15365" name="TextBox 6"/>
          <p:cNvSpPr txBox="1">
            <a:spLocks noChangeArrowheads="1"/>
          </p:cNvSpPr>
          <p:nvPr/>
        </p:nvSpPr>
        <p:spPr bwMode="auto">
          <a:xfrm rot="-5400000">
            <a:off x="1340644" y="1888332"/>
            <a:ext cx="990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Drain</a:t>
            </a:r>
          </a:p>
        </p:txBody>
      </p:sp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298450" y="2863850"/>
            <a:ext cx="990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HSQ</a:t>
            </a:r>
          </a:p>
        </p:txBody>
      </p:sp>
      <p:pic>
        <p:nvPicPr>
          <p:cNvPr id="1536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3300" y="762000"/>
            <a:ext cx="30607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Fin Release</a:t>
            </a:r>
          </a:p>
        </p:txBody>
      </p:sp>
      <p:pic>
        <p:nvPicPr>
          <p:cNvPr id="16387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914400"/>
            <a:ext cx="38449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 descr="D:\Doron\Postdoctoral\Material\afinfet\Proc16\proc16d_03_27_13\proc16d3_Release_Fins_10sec_HF_1min_H3po4_HCL_3_1\P09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350" y="838200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D:\Doron\Postdoctoral\Material\afinfet\Proc16\proc16d_03_27_13\proc16d3_Release_Fins_10sec_HF_1min_H3po4_HCL_3_1\P1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4800" y="838200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5"/>
          <p:cNvSpPr>
            <a:spLocks noChangeArrowheads="1"/>
          </p:cNvSpPr>
          <p:nvPr/>
        </p:nvSpPr>
        <p:spPr bwMode="auto">
          <a:xfrm>
            <a:off x="457200" y="3946525"/>
            <a:ext cx="8551863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fin release: </a:t>
            </a:r>
            <a:b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    H</a:t>
            </a:r>
            <a:r>
              <a:rPr lang="en-US" sz="2400" b="1" i="1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PO</a:t>
            </a:r>
            <a:r>
              <a:rPr lang="en-US" sz="2400" b="1" i="1" baseline="-25000" dirty="0">
                <a:solidFill>
                  <a:srgbClr val="000000"/>
                </a:solidFill>
                <a:latin typeface="Calibri" pitchFamily="34" charset="0"/>
              </a:rPr>
              <a:t>4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:HCl selective wet-etch</a:t>
            </a:r>
            <a:b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    etches InP</a:t>
            </a:r>
            <a:b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    stops on InGaAs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D:\Doron\Postdoctoral\Material\afinfet\Proc16\proc16d_03_27_13\proc16d3_Release_Fins_10sec_HF_1min_H3po4_HCL_3_1\P11.TIF"/>
          <p:cNvPicPr>
            <a:picLocks noChangeAspect="1" noChangeArrowheads="1"/>
          </p:cNvPicPr>
          <p:nvPr/>
        </p:nvPicPr>
        <p:blipFill>
          <a:blip r:embed="rId3" cstate="print"/>
          <a:srcRect t="13773" r="33253" b="22215"/>
          <a:stretch>
            <a:fillRect/>
          </a:stretch>
        </p:blipFill>
        <p:spPr bwMode="auto">
          <a:xfrm>
            <a:off x="0" y="838200"/>
            <a:ext cx="4648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Fin Release</a:t>
            </a:r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5486400" y="4800600"/>
            <a:ext cx="28956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fin </a:t>
            </a:r>
            <a:r>
              <a:rPr lang="en-US" sz="2400" b="1" u="sng" dirty="0">
                <a:solidFill>
                  <a:srgbClr val="000000"/>
                </a:solidFill>
                <a:latin typeface="Calibri" pitchFamily="34" charset="0"/>
              </a:rPr>
              <a:t>with</a:t>
            </a: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 N+ regrowth</a:t>
            </a: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5486400" y="3962400"/>
            <a:ext cx="34290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fin </a:t>
            </a:r>
            <a:r>
              <a:rPr lang="en-US" sz="2400" b="1" u="sng" dirty="0">
                <a:solidFill>
                  <a:srgbClr val="000000"/>
                </a:solidFill>
                <a:latin typeface="Calibri" pitchFamily="34" charset="0"/>
              </a:rPr>
              <a:t>without</a:t>
            </a: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 N+ regrowth</a:t>
            </a:r>
          </a:p>
        </p:txBody>
      </p:sp>
      <p:cxnSp>
        <p:nvCxnSpPr>
          <p:cNvPr id="17414" name="Straight Arrow Connector 8"/>
          <p:cNvCxnSpPr>
            <a:cxnSpLocks noChangeShapeType="1"/>
          </p:cNvCxnSpPr>
          <p:nvPr/>
        </p:nvCxnSpPr>
        <p:spPr bwMode="auto">
          <a:xfrm flipH="1">
            <a:off x="4073525" y="4189413"/>
            <a:ext cx="1371600" cy="1587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7415" name="Straight Arrow Connector 9"/>
          <p:cNvCxnSpPr>
            <a:cxnSpLocks noChangeShapeType="1"/>
          </p:cNvCxnSpPr>
          <p:nvPr/>
        </p:nvCxnSpPr>
        <p:spPr bwMode="auto">
          <a:xfrm flipH="1">
            <a:off x="4073525" y="5024438"/>
            <a:ext cx="1371600" cy="1587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17416" name="Picture 9" descr="doron_dra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7425" y="762000"/>
            <a:ext cx="42957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306105" y="5579680"/>
            <a:ext cx="838200" cy="45402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  <a:extLst/>
        </p:spPr>
        <p:txBody>
          <a:bodyPr lIns="82628" tIns="41315" rIns="82628" bIns="41315">
            <a:spAutoFit/>
          </a:bodyPr>
          <a:lstStyle/>
          <a:p>
            <a:pPr defTabSz="820738" eaLnBrk="0" hangingPunct="0"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</a:rPr>
              <a:t>N+</a:t>
            </a:r>
            <a:endParaRPr lang="en-US" sz="24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2344510" y="2507280"/>
            <a:ext cx="838200" cy="45402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  <a:extLst/>
        </p:spPr>
        <p:txBody>
          <a:bodyPr lIns="82628" tIns="41315" rIns="82628" bIns="41315">
            <a:spAutoFit/>
          </a:bodyPr>
          <a:lstStyle/>
          <a:p>
            <a:pPr defTabSz="820738" eaLnBrk="0" hangingPunct="0"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</a:rPr>
              <a:t>N+</a:t>
            </a:r>
            <a:endParaRPr lang="en-US" sz="2400" b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Why Not Release Fins Before S/D Regrowth ?</a:t>
            </a: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304800" y="1066800"/>
            <a:ext cx="88392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Images of released ~10 nm fins:</a:t>
            </a:r>
          </a:p>
        </p:txBody>
      </p:sp>
      <p:pic>
        <p:nvPicPr>
          <p:cNvPr id="18436" name="Picture 3" descr="C:\Users\treed\Documents\Doron_PostDoc\Material\afinfet\Proc16\proc16d_03_27_13\proc16d2_After_ALE_S130327A_And_InP_Etch_20sec\pic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76388"/>
            <a:ext cx="4319588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 descr="C:\Users\treed\Documents\Doron_PostDoc\Material\afinfet\Proc16\proc16d_03_27_13\proc16d2_After_ALE_S130327A_And_InP_Etch_20sec\pic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568450"/>
            <a:ext cx="4319588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228600" y="6172200"/>
            <a:ext cx="8763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3600" b="1" i="1" dirty="0">
                <a:solidFill>
                  <a:srgbClr val="000000"/>
                </a:solidFill>
                <a:latin typeface="Calibri" pitchFamily="34" charset="0"/>
              </a:rPr>
              <a:t>S/D regrowth provides mechanical support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ALD Gate Dielectric, ALD Gate Metal</a:t>
            </a:r>
          </a:p>
        </p:txBody>
      </p:sp>
      <p:pic>
        <p:nvPicPr>
          <p:cNvPr id="19459" name="Picture 5" descr="D:\Doron\Postdoctoral\Material\afinfet\Proc16\proc16d_03_27_13\procd3_after_stripping_LiFT_Mask_Descumm_30sec_Aligner_Develop_Anneal\pic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30288"/>
            <a:ext cx="7239000" cy="578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773488" y="1512888"/>
            <a:ext cx="1255712" cy="19304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  <a:extLst/>
        </p:spPr>
        <p:txBody>
          <a:bodyPr lIns="82628" tIns="41315" rIns="82628" bIns="41315">
            <a:spAutoFit/>
          </a:bodyPr>
          <a:lstStyle/>
          <a:p>
            <a:pPr defTabSz="820738" eaLnBrk="0" hangingPunct="0">
              <a:defRPr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HfO</a:t>
            </a:r>
            <a:r>
              <a:rPr lang="en-US" sz="2400" b="1" baseline="-25000" dirty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 and </a:t>
            </a:r>
            <a:r>
              <a:rPr lang="en-US" sz="2400" b="1">
                <a:solidFill>
                  <a:srgbClr val="000000"/>
                </a:solidFill>
                <a:latin typeface="Calibri" pitchFamily="34" charset="0"/>
              </a:rPr>
              <a:t>TiN</a:t>
            </a: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 ALD gate Stack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5400000">
            <a:off x="1274762" y="2306638"/>
            <a:ext cx="1255713" cy="45243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  <a:extLst/>
        </p:spPr>
        <p:txBody>
          <a:bodyPr lIns="82628" tIns="41315" rIns="82628" bIns="41315">
            <a:spAutoFit/>
          </a:bodyPr>
          <a:lstStyle/>
          <a:p>
            <a:pPr defTabSz="820738" eaLnBrk="0" hangingPunct="0">
              <a:defRPr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Source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 rot="5400000">
            <a:off x="6613526" y="2346325"/>
            <a:ext cx="1255712" cy="45243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  <a:extLst/>
        </p:spPr>
        <p:txBody>
          <a:bodyPr lIns="82628" tIns="41315" rIns="82628" bIns="41315">
            <a:spAutoFit/>
          </a:bodyPr>
          <a:lstStyle/>
          <a:p>
            <a:pPr defTabSz="820738" eaLnBrk="0" hangingPunct="0">
              <a:defRPr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Drain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Source and Drain Metal</a:t>
            </a:r>
          </a:p>
        </p:txBody>
      </p:sp>
      <p:pic>
        <p:nvPicPr>
          <p:cNvPr id="20483" name="Picture 2" descr="D:\Doron\Postdoctoral\Material\afinfet\Proc16\proc16d_03_27_13\procd3_after_liftOff_SD\GoodDie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38200"/>
            <a:ext cx="7486650" cy="598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 rot="5400000">
            <a:off x="-2381" y="3278981"/>
            <a:ext cx="1981200" cy="45243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  <a:extLst/>
        </p:spPr>
        <p:txBody>
          <a:bodyPr lIns="82628" tIns="41315" rIns="82628" bIns="41315">
            <a:spAutoFit/>
          </a:bodyPr>
          <a:lstStyle/>
          <a:p>
            <a:pPr defTabSz="820738" eaLnBrk="0" hangingPunct="0">
              <a:defRPr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Source Metal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5400000">
            <a:off x="6133307" y="3618706"/>
            <a:ext cx="2063750" cy="45243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  <a:extLst/>
        </p:spPr>
        <p:txBody>
          <a:bodyPr lIns="82628" tIns="41315" rIns="82628" bIns="41315">
            <a:spAutoFit/>
          </a:bodyPr>
          <a:lstStyle/>
          <a:p>
            <a:pPr defTabSz="820738" eaLnBrk="0" hangingPunct="0">
              <a:defRPr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Drain Metal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322638" y="1169988"/>
            <a:ext cx="876300" cy="45402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  <a:extLst/>
        </p:spPr>
        <p:txBody>
          <a:bodyPr lIns="82628" tIns="41315" rIns="82628" bIns="41315">
            <a:spAutoFit/>
          </a:bodyPr>
          <a:lstStyle/>
          <a:p>
            <a:pPr defTabSz="820738" eaLnBrk="0" hangingPunct="0">
              <a:defRPr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Gate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3058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Goal: FinFET with 2-4 nm Body Thickness</a:t>
            </a: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4419600" y="762000"/>
            <a:ext cx="47244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000" b="1" dirty="0">
                <a:solidFill>
                  <a:srgbClr val="000000"/>
                </a:solidFill>
                <a:latin typeface="Calibri" pitchFamily="34" charset="0"/>
              </a:rPr>
              <a:t>Intel L</a:t>
            </a:r>
            <a:r>
              <a:rPr lang="en-US" sz="2000" b="1" baseline="-25000" dirty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000" b="1" dirty="0">
                <a:solidFill>
                  <a:srgbClr val="000000"/>
                </a:solidFill>
                <a:latin typeface="Calibri" pitchFamily="34" charset="0"/>
              </a:rPr>
              <a:t>=60nm III-V FinFET  (IEDM 2011)</a:t>
            </a:r>
          </a:p>
          <a:p>
            <a:pPr defTabSz="820738" eaLnBrk="0" hangingPunct="0"/>
            <a:endParaRPr lang="en-US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10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193800"/>
            <a:ext cx="4197350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7038" y="3124200"/>
            <a:ext cx="3255962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Box 7"/>
          <p:cNvSpPr txBox="1">
            <a:spLocks noChangeArrowheads="1"/>
          </p:cNvSpPr>
          <p:nvPr/>
        </p:nvSpPr>
        <p:spPr bwMode="auto">
          <a:xfrm>
            <a:off x="228600" y="2057400"/>
            <a:ext cx="426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1" dirty="0">
                <a:latin typeface="Calibri" pitchFamily="34" charset="0"/>
              </a:rPr>
              <a:t>30 nm fin: </a:t>
            </a:r>
            <a:br>
              <a:rPr lang="en-US" sz="2400" b="1" i="1" dirty="0">
                <a:latin typeface="Calibri" pitchFamily="34" charset="0"/>
              </a:rPr>
            </a:br>
            <a:r>
              <a:rPr lang="en-US" sz="2400" b="1" i="1" dirty="0">
                <a:latin typeface="Calibri" pitchFamily="34" charset="0"/>
              </a:rPr>
              <a:t>too thick at 60 nm gate length</a:t>
            </a:r>
          </a:p>
        </p:txBody>
      </p:sp>
      <p:sp>
        <p:nvSpPr>
          <p:cNvPr id="4103" name="Rectangle 5"/>
          <p:cNvSpPr>
            <a:spLocks noChangeArrowheads="1"/>
          </p:cNvSpPr>
          <p:nvPr/>
        </p:nvSpPr>
        <p:spPr bwMode="auto">
          <a:xfrm>
            <a:off x="228600" y="3516313"/>
            <a:ext cx="5029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For good electrostatics,</a:t>
            </a:r>
          </a:p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need fin thickness ~ (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</a:rPr>
              <a:t>gate </a:t>
            </a:r>
            <a:r>
              <a:rPr lang="en-US" sz="2400" b="1" i="1" smtClean="0">
                <a:solidFill>
                  <a:srgbClr val="000000"/>
                </a:solidFill>
                <a:latin typeface="Calibri" pitchFamily="34" charset="0"/>
              </a:rPr>
              <a:t>length/2)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</a:endParaRPr>
          </a:p>
          <a:p>
            <a:pPr defTabSz="820738" eaLnBrk="0" hangingPunct="0"/>
            <a:r>
              <a:rPr lang="en-US" sz="1200" b="1" i="1" dirty="0">
                <a:solidFill>
                  <a:srgbClr val="000000"/>
                </a:solidFill>
                <a:latin typeface="Calibri" pitchFamily="34" charset="0"/>
              </a:rPr>
              <a:t>S. H. Park et al., NNIN Symposium Feb 2012.</a:t>
            </a:r>
          </a:p>
        </p:txBody>
      </p:sp>
      <p:sp>
        <p:nvSpPr>
          <p:cNvPr id="4104" name="Rectangle 5"/>
          <p:cNvSpPr>
            <a:spLocks noChangeArrowheads="1"/>
          </p:cNvSpPr>
          <p:nvPr/>
        </p:nvSpPr>
        <p:spPr bwMode="auto">
          <a:xfrm>
            <a:off x="228600" y="6172200"/>
            <a:ext cx="84582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3600" b="1" i="1" dirty="0">
                <a:solidFill>
                  <a:srgbClr val="000000"/>
                </a:solidFill>
                <a:latin typeface="Calibri" pitchFamily="34" charset="0"/>
              </a:rPr>
              <a:t>8nm gate length →  need &lt;4 nm thick fin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TEM Images</a:t>
            </a:r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5029200"/>
            <a:ext cx="681196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8" descr="OA3_notilt_gate_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746125"/>
            <a:ext cx="45720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5178425" y="2028825"/>
            <a:ext cx="1143000" cy="82232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  <a:extLst/>
        </p:spPr>
        <p:txBody>
          <a:bodyPr lIns="82628" tIns="41315" rIns="82628" bIns="41315">
            <a:spAutoFit/>
          </a:bodyPr>
          <a:lstStyle/>
          <a:p>
            <a:pPr defTabSz="820738" eaLnBrk="0" hangingPunct="0">
              <a:defRPr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Fin</a:t>
            </a:r>
            <a:br>
              <a:rPr lang="en-US" sz="2400" b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~8nm</a:t>
            </a:r>
          </a:p>
        </p:txBody>
      </p:sp>
      <p:cxnSp>
        <p:nvCxnSpPr>
          <p:cNvPr id="21510" name="Straight Arrow Connector 13"/>
          <p:cNvCxnSpPr>
            <a:cxnSpLocks noChangeShapeType="1"/>
          </p:cNvCxnSpPr>
          <p:nvPr/>
        </p:nvCxnSpPr>
        <p:spPr bwMode="auto">
          <a:xfrm flipH="1">
            <a:off x="4648200" y="2270125"/>
            <a:ext cx="5334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8440" name="Rectangle 5"/>
          <p:cNvSpPr>
            <a:spLocks noChangeArrowheads="1"/>
          </p:cNvSpPr>
          <p:nvPr/>
        </p:nvSpPr>
        <p:spPr bwMode="auto">
          <a:xfrm>
            <a:off x="3314700" y="1801813"/>
            <a:ext cx="838200" cy="45402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  <a:extLst/>
        </p:spPr>
        <p:txBody>
          <a:bodyPr lIns="82628" tIns="41315" rIns="82628" bIns="41315">
            <a:spAutoFit/>
          </a:bodyPr>
          <a:lstStyle/>
          <a:p>
            <a:pPr defTabSz="820738" eaLnBrk="0" hangingPunct="0">
              <a:defRPr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HfO</a:t>
            </a:r>
            <a:r>
              <a:rPr lang="en-US" sz="2400" b="1" baseline="-25000" dirty="0">
                <a:solidFill>
                  <a:srgbClr val="000000"/>
                </a:solidFill>
                <a:latin typeface="Calibri" pitchFamily="34" charset="0"/>
              </a:rPr>
              <a:t>2</a:t>
            </a:r>
            <a:endParaRPr lang="en-US" sz="24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441" name="Rectangle 5"/>
          <p:cNvSpPr>
            <a:spLocks noChangeArrowheads="1"/>
          </p:cNvSpPr>
          <p:nvPr/>
        </p:nvSpPr>
        <p:spPr bwMode="auto">
          <a:xfrm>
            <a:off x="3444875" y="2849563"/>
            <a:ext cx="717550" cy="45243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  <a:extLst/>
        </p:spPr>
        <p:txBody>
          <a:bodyPr lIns="82628" tIns="41315" rIns="82628" bIns="41315">
            <a:spAutoFit/>
          </a:bodyPr>
          <a:lstStyle/>
          <a:p>
            <a:pPr defTabSz="820738" eaLnBrk="0" hangingPunct="0">
              <a:defRPr/>
            </a:pPr>
            <a:r>
              <a:rPr lang="en-US" sz="2400" b="1">
                <a:solidFill>
                  <a:srgbClr val="000000"/>
                </a:solidFill>
                <a:latin typeface="Calibri" pitchFamily="34" charset="0"/>
              </a:rPr>
              <a:t>TiN</a:t>
            </a:r>
            <a:endParaRPr lang="en-US" sz="24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21513" name="Straight Arrow Connector 13"/>
          <p:cNvCxnSpPr>
            <a:cxnSpLocks noChangeShapeType="1"/>
          </p:cNvCxnSpPr>
          <p:nvPr/>
        </p:nvCxnSpPr>
        <p:spPr bwMode="auto">
          <a:xfrm>
            <a:off x="4162425" y="2028825"/>
            <a:ext cx="3810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1514" name="Straight Arrow Connector 21"/>
          <p:cNvCxnSpPr>
            <a:cxnSpLocks noChangeShapeType="1"/>
          </p:cNvCxnSpPr>
          <p:nvPr/>
        </p:nvCxnSpPr>
        <p:spPr bwMode="auto">
          <a:xfrm>
            <a:off x="3733800" y="3249613"/>
            <a:ext cx="5334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Where is the DC Data ?</a:t>
            </a: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193675" y="943296"/>
            <a:ext cx="4800780" cy="340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>Present finFETs: very high leakage</a:t>
            </a:r>
          </a:p>
          <a:p>
            <a:pPr defTabSz="820738" eaLnBrk="0" hangingPunct="0"/>
            <a:endParaRPr lang="en-US" sz="2400" b="1" i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defTabSz="820738" eaLnBrk="0" hangingPunct="0"/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>Planar FET: thermal Ni gate</a:t>
            </a:r>
            <a:b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>finFET: ALD TiN gate</a:t>
            </a:r>
          </a:p>
          <a:p>
            <a:pPr defTabSz="820738" eaLnBrk="0" hangingPunct="0"/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>	interface damage ?</a:t>
            </a:r>
          </a:p>
          <a:p>
            <a:pPr defTabSz="820738" eaLnBrk="0" hangingPunct="0"/>
            <a:endParaRPr lang="en-US" sz="2400" b="1" i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defTabSz="820738" eaLnBrk="0" hangingPunct="0"/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>Planar FET: 100 interface</a:t>
            </a:r>
            <a:b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>finFET: 011 interfaces</a:t>
            </a:r>
          </a:p>
          <a:p>
            <a:pPr defTabSz="820738" eaLnBrk="0" hangingPunct="0"/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>	ALD surface preparation ?</a:t>
            </a:r>
          </a:p>
        </p:txBody>
      </p:sp>
      <p:pic>
        <p:nvPicPr>
          <p:cNvPr id="25" name="Picture 9"/>
          <p:cNvPicPr>
            <a:picLocks noChangeAspect="1"/>
          </p:cNvPicPr>
          <p:nvPr/>
        </p:nvPicPr>
        <p:blipFill>
          <a:blip r:embed="rId3" cstate="print"/>
          <a:srcRect l="1694" t="7684" r="2901" b="4730"/>
          <a:stretch>
            <a:fillRect/>
          </a:stretch>
        </p:blipFill>
        <p:spPr bwMode="auto">
          <a:xfrm>
            <a:off x="5608935" y="1623965"/>
            <a:ext cx="3017838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Picture4.jpg"/>
          <p:cNvPicPr>
            <a:picLocks noChangeAspect="1"/>
          </p:cNvPicPr>
          <p:nvPr/>
        </p:nvPicPr>
        <p:blipFill>
          <a:blip r:embed="rId4" cstate="print"/>
          <a:srcRect t="13417"/>
          <a:stretch>
            <a:fillRect/>
          </a:stretch>
        </p:blipFill>
        <p:spPr>
          <a:xfrm>
            <a:off x="5724125" y="4235505"/>
            <a:ext cx="2765185" cy="2478349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 bwMode="auto">
          <a:xfrm>
            <a:off x="5032860" y="1009485"/>
            <a:ext cx="0" cy="541510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5109514" y="855865"/>
            <a:ext cx="3917466" cy="45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>Planar InAs/InGaAs MOSFET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5455315" y="1086295"/>
            <a:ext cx="3610225" cy="45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b="1" i="1" dirty="0" smtClean="0">
                <a:solidFill>
                  <a:srgbClr val="000000"/>
                </a:solidFill>
                <a:latin typeface="Calibri" pitchFamily="34" charset="0"/>
              </a:rPr>
              <a:t>Lee et al, 2013 VLSI symposium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3-D Transistors to Extend Moore's Law</a:t>
            </a: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155424" y="779055"/>
            <a:ext cx="5875966" cy="82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>Lundstrom:  high S/D tunneling @ 4-7 nm L</a:t>
            </a:r>
            <a:r>
              <a:rPr lang="en-US" sz="2400" b="1" i="1" baseline="-25000" dirty="0" smtClean="0">
                <a:solidFill>
                  <a:srgbClr val="000000"/>
                </a:solidFill>
                <a:latin typeface="Calibri" pitchFamily="34" charset="0"/>
              </a:rPr>
              <a:t>g 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>    → increase m* as L</a:t>
            </a:r>
            <a:r>
              <a:rPr lang="en-US" sz="2400" b="1" i="1" baseline="-25000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> decreases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6605" y="779055"/>
            <a:ext cx="2726755" cy="173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8053600" y="1608425"/>
            <a:ext cx="1680210" cy="19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117020" y="1776707"/>
            <a:ext cx="8756342" cy="119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> Implication: FETs won’t improve with scaling</a:t>
            </a:r>
            <a:b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>     increased m* → decreased v</a:t>
            </a:r>
            <a:r>
              <a:rPr lang="en-US" sz="2400" b="1" i="1" baseline="-25000" dirty="0" smtClean="0">
                <a:solidFill>
                  <a:srgbClr val="000000"/>
                </a:solidFill>
                <a:latin typeface="Calibri" pitchFamily="34" charset="0"/>
              </a:rPr>
              <a:t>inj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>     → decreased I</a:t>
            </a:r>
            <a:r>
              <a:rPr lang="en-US" sz="2400" b="1" i="1" baseline="-25000" dirty="0" smtClean="0">
                <a:solidFill>
                  <a:srgbClr val="000000"/>
                </a:solidFill>
                <a:latin typeface="Calibri" pitchFamily="34" charset="0"/>
              </a:rPr>
              <a:t>on 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>, increased CV/I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117019" y="4435621"/>
            <a:ext cx="8717935" cy="45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>Alternative: 3-D integration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17020" y="3206661"/>
            <a:ext cx="8756342" cy="45276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>If we scale only to increase the IC packing density, why reduce L</a:t>
            </a:r>
            <a:r>
              <a:rPr lang="en-US" sz="2400" b="1" i="1" baseline="-25000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> ?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4" name="Picture 13" descr="doron_dra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02679" y="4350720"/>
            <a:ext cx="2880360" cy="1991868"/>
          </a:xfrm>
          <a:prstGeom prst="rect">
            <a:avLst/>
          </a:prstGeom>
        </p:spPr>
      </p:pic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3725869" y="6279061"/>
            <a:ext cx="2958406" cy="45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>height&gt;&gt; pitch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6799490" y="4657960"/>
            <a:ext cx="2036686" cy="82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>...or other </a:t>
            </a:r>
            <a:b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>geometries...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11" grpId="0" animBg="1"/>
      <p:bldP spid="19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FinFETs by Atomic Layer Epitaxy</a:t>
            </a: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193675" y="817563"/>
            <a:ext cx="43783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ALE-defined fin </a:t>
            </a:r>
            <a:b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    → few-nm thick  channels </a:t>
            </a:r>
            <a:b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    → scaling to 8nm gate  length</a:t>
            </a:r>
          </a:p>
        </p:txBody>
      </p:sp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4" cstate="print"/>
          <a:srcRect l="14243" t="13971" r="18661" b="20792"/>
          <a:stretch>
            <a:fillRect/>
          </a:stretch>
        </p:blipFill>
        <p:spPr bwMode="auto">
          <a:xfrm>
            <a:off x="304800" y="3487738"/>
            <a:ext cx="4292600" cy="33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 rot="-2733933">
            <a:off x="2932907" y="5847556"/>
            <a:ext cx="4191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S</a:t>
            </a:r>
            <a:endParaRPr lang="en-US" sz="24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534" name="Rectangle 5"/>
          <p:cNvSpPr>
            <a:spLocks noChangeArrowheads="1"/>
          </p:cNvSpPr>
          <p:nvPr/>
        </p:nvSpPr>
        <p:spPr bwMode="auto">
          <a:xfrm rot="-2733933">
            <a:off x="4079876" y="4637087"/>
            <a:ext cx="4191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D</a:t>
            </a:r>
            <a:endParaRPr lang="en-US" sz="24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22535" name="Straight Arrow Connector 26"/>
          <p:cNvCxnSpPr>
            <a:cxnSpLocks noChangeShapeType="1"/>
          </p:cNvCxnSpPr>
          <p:nvPr/>
        </p:nvCxnSpPr>
        <p:spPr bwMode="auto">
          <a:xfrm flipH="1">
            <a:off x="3355975" y="5156200"/>
            <a:ext cx="204788" cy="21113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/>
          </a:ln>
        </p:spPr>
      </p:cxnSp>
      <p:graphicFrame>
        <p:nvGraphicFramePr>
          <p:cNvPr id="22536" name="Object 30"/>
          <p:cNvGraphicFramePr>
            <a:graphicFrameLocks noChangeAspect="1"/>
          </p:cNvGraphicFramePr>
          <p:nvPr/>
        </p:nvGraphicFramePr>
        <p:xfrm>
          <a:off x="4376738" y="5367338"/>
          <a:ext cx="4465637" cy="841375"/>
        </p:xfrm>
        <a:graphic>
          <a:graphicData uri="http://schemas.openxmlformats.org/presentationml/2006/ole">
            <p:oleObj spid="_x0000_s22536" name="Equation" r:id="rId5" imgW="2222500" imgH="419100" progId="Equation.3">
              <p:embed/>
            </p:oleObj>
          </a:graphicData>
        </a:graphic>
      </p:graphicFrame>
      <p:sp>
        <p:nvSpPr>
          <p:cNvPr id="22537" name="Rectangle 5"/>
          <p:cNvSpPr>
            <a:spLocks noChangeArrowheads="1"/>
          </p:cNvSpPr>
          <p:nvPr/>
        </p:nvSpPr>
        <p:spPr bwMode="auto">
          <a:xfrm rot="-2733933">
            <a:off x="2912269" y="4683919"/>
            <a:ext cx="1050925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J</a:t>
            </a:r>
            <a:r>
              <a:rPr lang="en-US" sz="2400" b="1" i="1" baseline="-25000" dirty="0">
                <a:solidFill>
                  <a:srgbClr val="000000"/>
                </a:solidFill>
                <a:latin typeface="Calibri" pitchFamily="34" charset="0"/>
              </a:rPr>
              <a:t>surf</a:t>
            </a:r>
            <a:endParaRPr lang="en-US" sz="24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22538" name="Straight Arrow Connector 32"/>
          <p:cNvCxnSpPr>
            <a:cxnSpLocks noChangeShapeType="1"/>
          </p:cNvCxnSpPr>
          <p:nvPr/>
        </p:nvCxnSpPr>
        <p:spPr bwMode="auto">
          <a:xfrm flipH="1">
            <a:off x="2822575" y="4997450"/>
            <a:ext cx="203200" cy="2095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/>
          </a:ln>
        </p:spPr>
      </p:cxnSp>
      <p:sp>
        <p:nvSpPr>
          <p:cNvPr id="22539" name="Rectangle 5"/>
          <p:cNvSpPr>
            <a:spLocks noChangeArrowheads="1"/>
          </p:cNvSpPr>
          <p:nvPr/>
        </p:nvSpPr>
        <p:spPr bwMode="auto">
          <a:xfrm rot="-2733933">
            <a:off x="2378075" y="4524375"/>
            <a:ext cx="10509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J</a:t>
            </a:r>
            <a:r>
              <a:rPr lang="en-US" sz="2400" b="1" i="1" baseline="-25000" dirty="0">
                <a:solidFill>
                  <a:srgbClr val="000000"/>
                </a:solidFill>
                <a:latin typeface="Calibri" pitchFamily="34" charset="0"/>
              </a:rPr>
              <a:t>surf</a:t>
            </a:r>
            <a:endParaRPr lang="en-US" sz="24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22540" name="Straight Arrow Connector 34"/>
          <p:cNvCxnSpPr>
            <a:cxnSpLocks noChangeShapeType="1"/>
          </p:cNvCxnSpPr>
          <p:nvPr/>
        </p:nvCxnSpPr>
        <p:spPr bwMode="auto">
          <a:xfrm flipH="1">
            <a:off x="2292350" y="4816475"/>
            <a:ext cx="203200" cy="2095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/>
          </a:ln>
        </p:spPr>
      </p:cxnSp>
      <p:sp>
        <p:nvSpPr>
          <p:cNvPr id="22541" name="Rectangle 5"/>
          <p:cNvSpPr>
            <a:spLocks noChangeArrowheads="1"/>
          </p:cNvSpPr>
          <p:nvPr/>
        </p:nvSpPr>
        <p:spPr bwMode="auto">
          <a:xfrm rot="-2733933">
            <a:off x="1848644" y="4342607"/>
            <a:ext cx="1050925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J</a:t>
            </a:r>
            <a:r>
              <a:rPr lang="en-US" sz="2400" b="1" i="1" baseline="-25000" dirty="0">
                <a:solidFill>
                  <a:srgbClr val="000000"/>
                </a:solidFill>
                <a:latin typeface="Calibri" pitchFamily="34" charset="0"/>
              </a:rPr>
              <a:t>surf</a:t>
            </a:r>
            <a:endParaRPr lang="en-US" sz="24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22542" name="Straight Arrow Connector 36"/>
          <p:cNvCxnSpPr>
            <a:cxnSpLocks noChangeShapeType="1"/>
          </p:cNvCxnSpPr>
          <p:nvPr/>
        </p:nvCxnSpPr>
        <p:spPr bwMode="auto">
          <a:xfrm flipH="1">
            <a:off x="1763713" y="4645025"/>
            <a:ext cx="203200" cy="2095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/>
          </a:ln>
        </p:spPr>
      </p:cxnSp>
      <p:sp>
        <p:nvSpPr>
          <p:cNvPr id="22543" name="Rectangle 5"/>
          <p:cNvSpPr>
            <a:spLocks noChangeArrowheads="1"/>
          </p:cNvSpPr>
          <p:nvPr/>
        </p:nvSpPr>
        <p:spPr bwMode="auto">
          <a:xfrm rot="-2733933">
            <a:off x="1318419" y="4171157"/>
            <a:ext cx="1050925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J</a:t>
            </a:r>
            <a:r>
              <a:rPr lang="en-US" sz="2400" b="1" i="1" baseline="-25000" dirty="0">
                <a:solidFill>
                  <a:srgbClr val="000000"/>
                </a:solidFill>
                <a:latin typeface="Calibri" pitchFamily="34" charset="0"/>
              </a:rPr>
              <a:t>surf</a:t>
            </a:r>
            <a:endParaRPr lang="en-US" sz="24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2544" name="Picture 8" descr="OA3_notilt_gate_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846138"/>
            <a:ext cx="32512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6" name="Rectangle 5"/>
          <p:cNvSpPr>
            <a:spLocks noChangeArrowheads="1"/>
          </p:cNvSpPr>
          <p:nvPr/>
        </p:nvSpPr>
        <p:spPr bwMode="auto">
          <a:xfrm>
            <a:off x="7340600" y="2085975"/>
            <a:ext cx="1143000" cy="82232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  <a:extLst/>
        </p:spPr>
        <p:txBody>
          <a:bodyPr lIns="82628" tIns="41315" rIns="82628" bIns="41315">
            <a:spAutoFit/>
          </a:bodyPr>
          <a:lstStyle/>
          <a:p>
            <a:pPr defTabSz="820738" eaLnBrk="0" hangingPunct="0">
              <a:defRPr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Fin</a:t>
            </a:r>
            <a:br>
              <a:rPr lang="en-US" sz="2400" b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~8nm</a:t>
            </a:r>
          </a:p>
        </p:txBody>
      </p:sp>
      <p:cxnSp>
        <p:nvCxnSpPr>
          <p:cNvPr id="22546" name="Straight Arrow Connector 13"/>
          <p:cNvCxnSpPr>
            <a:cxnSpLocks noChangeShapeType="1"/>
          </p:cNvCxnSpPr>
          <p:nvPr/>
        </p:nvCxnSpPr>
        <p:spPr bwMode="auto">
          <a:xfrm flipH="1">
            <a:off x="6807200" y="2438400"/>
            <a:ext cx="5334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68" name="Rectangle 5"/>
          <p:cNvSpPr>
            <a:spLocks noChangeArrowheads="1"/>
          </p:cNvSpPr>
          <p:nvPr/>
        </p:nvSpPr>
        <p:spPr bwMode="auto">
          <a:xfrm>
            <a:off x="5372100" y="1970088"/>
            <a:ext cx="838200" cy="45402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  <a:extLst/>
        </p:spPr>
        <p:txBody>
          <a:bodyPr lIns="82628" tIns="41315" rIns="82628" bIns="41315">
            <a:spAutoFit/>
          </a:bodyPr>
          <a:lstStyle/>
          <a:p>
            <a:pPr defTabSz="820738" eaLnBrk="0" hangingPunct="0">
              <a:defRPr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HfO</a:t>
            </a:r>
            <a:r>
              <a:rPr lang="en-US" sz="2400" b="1" baseline="-25000" dirty="0">
                <a:solidFill>
                  <a:srgbClr val="000000"/>
                </a:solidFill>
                <a:latin typeface="Calibri" pitchFamily="34" charset="0"/>
              </a:rPr>
              <a:t>2</a:t>
            </a:r>
            <a:endParaRPr lang="en-US" sz="24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69" name="Rectangle 5"/>
          <p:cNvSpPr>
            <a:spLocks noChangeArrowheads="1"/>
          </p:cNvSpPr>
          <p:nvPr/>
        </p:nvSpPr>
        <p:spPr bwMode="auto">
          <a:xfrm>
            <a:off x="5518150" y="2973388"/>
            <a:ext cx="717550" cy="45402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  <a:extLst/>
        </p:spPr>
        <p:txBody>
          <a:bodyPr lIns="82628" tIns="41315" rIns="82628" bIns="41315">
            <a:spAutoFit/>
          </a:bodyPr>
          <a:lstStyle/>
          <a:p>
            <a:pPr defTabSz="820738" eaLnBrk="0" hangingPunct="0">
              <a:defRPr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TiN</a:t>
            </a:r>
          </a:p>
        </p:txBody>
      </p:sp>
      <p:cxnSp>
        <p:nvCxnSpPr>
          <p:cNvPr id="22549" name="Straight Arrow Connector 44"/>
          <p:cNvCxnSpPr>
            <a:cxnSpLocks noChangeShapeType="1"/>
          </p:cNvCxnSpPr>
          <p:nvPr/>
        </p:nvCxnSpPr>
        <p:spPr bwMode="auto">
          <a:xfrm>
            <a:off x="6083300" y="2197100"/>
            <a:ext cx="657225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550" name="Straight Arrow Connector 45"/>
          <p:cNvCxnSpPr>
            <a:cxnSpLocks noChangeShapeType="1"/>
          </p:cNvCxnSpPr>
          <p:nvPr/>
        </p:nvCxnSpPr>
        <p:spPr bwMode="auto">
          <a:xfrm>
            <a:off x="6083300" y="3200400"/>
            <a:ext cx="5334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2551" name="Rectangle 5"/>
          <p:cNvSpPr>
            <a:spLocks noChangeArrowheads="1"/>
          </p:cNvSpPr>
          <p:nvPr/>
        </p:nvSpPr>
        <p:spPr bwMode="auto">
          <a:xfrm>
            <a:off x="155575" y="2198688"/>
            <a:ext cx="4492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200 nm fin height</a:t>
            </a:r>
            <a:b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    →enhance drive current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2514600" y="3124200"/>
            <a:ext cx="3810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6600" b="1" i="1" dirty="0">
                <a:solidFill>
                  <a:srgbClr val="000000"/>
                </a:solidFill>
                <a:latin typeface="Calibri" pitchFamily="34" charset="0"/>
              </a:rPr>
              <a:t>Thank You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F:\022513_AfinFET_proc13\After_ALE_HF6min_5sec_InP_Etch\pic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57600"/>
            <a:ext cx="400208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 descr="F:\022513_AfinFET_proc13\After_ALE_HF6min_5sec_InP_Etch\pic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9624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 descr="F:\022513_AfinFET_proc13\After_ALE_HF6min_5sec_InP_Etch\pic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7163" y="3733800"/>
            <a:ext cx="390683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" descr="F:\022513_AfinFET_proc13\After_ALE_HF6min_5sec_InP_Etch\pic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7163" y="0"/>
            <a:ext cx="390683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Goal: Tall Fins for High Drive Current </a:t>
            </a: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228600" y="6096000"/>
            <a:ext cx="84582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3600" b="1" i="1" dirty="0">
                <a:solidFill>
                  <a:srgbClr val="000000"/>
                </a:solidFill>
                <a:latin typeface="Calibri" pitchFamily="34" charset="0"/>
              </a:rPr>
              <a:t>Goal: fin height &gt;&gt; fin pitch (spacing)</a:t>
            </a:r>
          </a:p>
        </p:txBody>
      </p:sp>
      <p:sp>
        <p:nvSpPr>
          <p:cNvPr id="5140" name="Rectangle 5"/>
          <p:cNvSpPr>
            <a:spLocks noChangeArrowheads="1"/>
          </p:cNvSpPr>
          <p:nvPr/>
        </p:nvSpPr>
        <p:spPr bwMode="auto">
          <a:xfrm>
            <a:off x="304800" y="838200"/>
            <a:ext cx="4800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Goal: </a:t>
            </a:r>
            <a:b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large on-current </a:t>
            </a:r>
            <a:b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from small transistor footprint.</a:t>
            </a:r>
            <a:endParaRPr lang="en-US" sz="24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5141" name="Object 39"/>
          <p:cNvGraphicFramePr>
            <a:graphicFrameLocks noChangeAspect="1"/>
          </p:cNvGraphicFramePr>
          <p:nvPr/>
        </p:nvGraphicFramePr>
        <p:xfrm>
          <a:off x="180975" y="5102225"/>
          <a:ext cx="4772025" cy="841375"/>
        </p:xfrm>
        <a:graphic>
          <a:graphicData uri="http://schemas.openxmlformats.org/presentationml/2006/ole">
            <p:oleObj spid="_x0000_s5141" name="Equation" r:id="rId4" imgW="2374900" imgH="419100" progId="Equation.3">
              <p:embed/>
            </p:oleObj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4237038" y="1415668"/>
            <a:ext cx="4814887" cy="4164012"/>
            <a:chOff x="4237038" y="1404938"/>
            <a:chExt cx="4814887" cy="4164012"/>
          </a:xfrm>
        </p:grpSpPr>
        <p:pic>
          <p:nvPicPr>
            <p:cNvPr id="5124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 l="14243" t="13971" r="18661" b="20792"/>
            <a:stretch>
              <a:fillRect/>
            </a:stretch>
          </p:blipFill>
          <p:spPr bwMode="auto">
            <a:xfrm>
              <a:off x="4741863" y="1538288"/>
              <a:ext cx="4292600" cy="3370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5" name="Rectangle 5"/>
            <p:cNvSpPr>
              <a:spLocks noChangeArrowheads="1"/>
            </p:cNvSpPr>
            <p:nvPr/>
          </p:nvSpPr>
          <p:spPr bwMode="auto">
            <a:xfrm rot="-5400000">
              <a:off x="3929857" y="2472531"/>
              <a:ext cx="1066800" cy="452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628" tIns="41315" rIns="82628" bIns="41315">
              <a:spAutoFit/>
            </a:bodyPr>
            <a:lstStyle/>
            <a:p>
              <a:pPr defTabSz="820738" eaLnBrk="0" hangingPunct="0"/>
              <a:r>
                <a:rPr lang="en-US" sz="2400" b="1" i="1" dirty="0">
                  <a:solidFill>
                    <a:srgbClr val="000000"/>
                  </a:solidFill>
                  <a:latin typeface="Calibri" pitchFamily="34" charset="0"/>
                </a:rPr>
                <a:t>Height</a:t>
              </a:r>
              <a:endParaRPr lang="en-US" sz="2400" i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cxnSp>
          <p:nvCxnSpPr>
            <p:cNvPr id="5126" name="Straight Arrow Connector 2"/>
            <p:cNvCxnSpPr>
              <a:cxnSpLocks noChangeShapeType="1"/>
            </p:cNvCxnSpPr>
            <p:nvPr/>
          </p:nvCxnSpPr>
          <p:spPr bwMode="auto">
            <a:xfrm flipV="1">
              <a:off x="4652963" y="4070350"/>
              <a:ext cx="0" cy="53340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5127" name="Straight Arrow Connector 11"/>
            <p:cNvCxnSpPr>
              <a:cxnSpLocks noChangeShapeType="1"/>
            </p:cNvCxnSpPr>
            <p:nvPr/>
          </p:nvCxnSpPr>
          <p:spPr bwMode="auto">
            <a:xfrm>
              <a:off x="4652963" y="2855913"/>
              <a:ext cx="0" cy="468312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5128" name="Straight Connector 6"/>
            <p:cNvCxnSpPr>
              <a:cxnSpLocks noChangeShapeType="1"/>
            </p:cNvCxnSpPr>
            <p:nvPr/>
          </p:nvCxnSpPr>
          <p:spPr bwMode="auto">
            <a:xfrm flipH="1" flipV="1">
              <a:off x="4321175" y="3228975"/>
              <a:ext cx="423863" cy="131763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129" name="Straight Connector 27"/>
            <p:cNvCxnSpPr>
              <a:cxnSpLocks noChangeShapeType="1"/>
            </p:cNvCxnSpPr>
            <p:nvPr/>
          </p:nvCxnSpPr>
          <p:spPr bwMode="auto">
            <a:xfrm flipH="1" flipV="1">
              <a:off x="4321175" y="3951288"/>
              <a:ext cx="423863" cy="130175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5130" name="Rectangle 5"/>
            <p:cNvSpPr>
              <a:spLocks noChangeArrowheads="1"/>
            </p:cNvSpPr>
            <p:nvPr/>
          </p:nvSpPr>
          <p:spPr bwMode="auto">
            <a:xfrm rot="966576">
              <a:off x="6675438" y="5114925"/>
              <a:ext cx="1066800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628" tIns="41315" rIns="82628" bIns="41315">
              <a:spAutoFit/>
            </a:bodyPr>
            <a:lstStyle/>
            <a:p>
              <a:pPr defTabSz="820738" eaLnBrk="0" hangingPunct="0"/>
              <a:r>
                <a:rPr lang="en-US" sz="2400" b="1" i="1" dirty="0">
                  <a:solidFill>
                    <a:srgbClr val="000000"/>
                  </a:solidFill>
                  <a:latin typeface="Calibri" pitchFamily="34" charset="0"/>
                </a:rPr>
                <a:t>Pitch</a:t>
              </a:r>
              <a:endParaRPr lang="en-US" sz="2400" i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cxnSp>
          <p:nvCxnSpPr>
            <p:cNvPr id="5131" name="Straight Arrow Connector 30"/>
            <p:cNvCxnSpPr>
              <a:cxnSpLocks noChangeShapeType="1"/>
            </p:cNvCxnSpPr>
            <p:nvPr/>
          </p:nvCxnSpPr>
          <p:spPr bwMode="auto">
            <a:xfrm flipH="1" flipV="1">
              <a:off x="6724650" y="5000625"/>
              <a:ext cx="481013" cy="13335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5132" name="Straight Connector 32"/>
            <p:cNvCxnSpPr>
              <a:cxnSpLocks noChangeShapeType="1"/>
            </p:cNvCxnSpPr>
            <p:nvPr/>
          </p:nvCxnSpPr>
          <p:spPr bwMode="auto">
            <a:xfrm>
              <a:off x="6176963" y="4603750"/>
              <a:ext cx="0" cy="473075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133" name="Straight Connector 33"/>
            <p:cNvCxnSpPr>
              <a:cxnSpLocks noChangeShapeType="1"/>
            </p:cNvCxnSpPr>
            <p:nvPr/>
          </p:nvCxnSpPr>
          <p:spPr bwMode="auto">
            <a:xfrm>
              <a:off x="6710363" y="4756150"/>
              <a:ext cx="0" cy="465138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134" name="Straight Arrow Connector 41"/>
            <p:cNvCxnSpPr>
              <a:cxnSpLocks noChangeShapeType="1"/>
            </p:cNvCxnSpPr>
            <p:nvPr/>
          </p:nvCxnSpPr>
          <p:spPr bwMode="auto">
            <a:xfrm flipH="1" flipV="1">
              <a:off x="5695950" y="4716463"/>
              <a:ext cx="481013" cy="13335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 type="arrow" w="med" len="med"/>
              <a:tailEnd/>
            </a:ln>
          </p:spPr>
        </p:cxnSp>
        <p:sp>
          <p:nvSpPr>
            <p:cNvPr id="5135" name="Rectangle 5"/>
            <p:cNvSpPr>
              <a:spLocks noChangeArrowheads="1"/>
            </p:cNvSpPr>
            <p:nvPr/>
          </p:nvSpPr>
          <p:spPr bwMode="auto">
            <a:xfrm rot="-2733933">
              <a:off x="7357269" y="3898106"/>
              <a:ext cx="419100" cy="452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628" tIns="41315" rIns="82628" bIns="41315">
              <a:spAutoFit/>
            </a:bodyPr>
            <a:lstStyle/>
            <a:p>
              <a:pPr defTabSz="820738" eaLnBrk="0" hangingPunct="0"/>
              <a:r>
                <a:rPr lang="en-US" sz="2400" b="1" i="1" dirty="0">
                  <a:solidFill>
                    <a:srgbClr val="000000"/>
                  </a:solidFill>
                  <a:latin typeface="Calibri" pitchFamily="34" charset="0"/>
                </a:rPr>
                <a:t>S</a:t>
              </a:r>
              <a:endParaRPr lang="en-US" sz="2400" i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5136" name="Rectangle 5"/>
            <p:cNvSpPr>
              <a:spLocks noChangeArrowheads="1"/>
            </p:cNvSpPr>
            <p:nvPr/>
          </p:nvSpPr>
          <p:spPr bwMode="auto">
            <a:xfrm rot="-2733933">
              <a:off x="8504238" y="2687637"/>
              <a:ext cx="419100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628" tIns="41315" rIns="82628" bIns="41315">
              <a:spAutoFit/>
            </a:bodyPr>
            <a:lstStyle/>
            <a:p>
              <a:pPr defTabSz="820738" eaLnBrk="0" hangingPunct="0"/>
              <a:r>
                <a:rPr lang="en-US" sz="2400" b="1" i="1" dirty="0">
                  <a:solidFill>
                    <a:srgbClr val="000000"/>
                  </a:solidFill>
                  <a:latin typeface="Calibri" pitchFamily="34" charset="0"/>
                </a:rPr>
                <a:t>D</a:t>
              </a:r>
              <a:endParaRPr lang="en-US" sz="2400" i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cxnSp>
          <p:nvCxnSpPr>
            <p:cNvPr id="5137" name="Straight Arrow Connector 45"/>
            <p:cNvCxnSpPr>
              <a:cxnSpLocks noChangeShapeType="1"/>
            </p:cNvCxnSpPr>
            <p:nvPr/>
          </p:nvCxnSpPr>
          <p:spPr bwMode="auto">
            <a:xfrm flipH="1">
              <a:off x="7780338" y="3206750"/>
              <a:ext cx="204787" cy="211138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 type="arrow" w="med" len="med"/>
              <a:tailEnd/>
            </a:ln>
          </p:spPr>
        </p:cxnSp>
        <p:sp>
          <p:nvSpPr>
            <p:cNvPr id="5138" name="Rectangle 5"/>
            <p:cNvSpPr>
              <a:spLocks noChangeArrowheads="1"/>
            </p:cNvSpPr>
            <p:nvPr/>
          </p:nvSpPr>
          <p:spPr bwMode="auto">
            <a:xfrm rot="966576">
              <a:off x="6662738" y="1404938"/>
              <a:ext cx="2389187" cy="452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628" tIns="41315" rIns="82628" bIns="41315">
              <a:spAutoFit/>
            </a:bodyPr>
            <a:lstStyle/>
            <a:p>
              <a:pPr defTabSz="820738" eaLnBrk="0" hangingPunct="0"/>
              <a:r>
                <a:rPr lang="en-US" sz="2400" b="1" i="1" dirty="0">
                  <a:solidFill>
                    <a:srgbClr val="000000"/>
                  </a:solidFill>
                  <a:latin typeface="Calibri" pitchFamily="34" charset="0"/>
                </a:rPr>
                <a:t>Transistor Width</a:t>
              </a:r>
              <a:endParaRPr lang="en-US" sz="2400" i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cxnSp>
          <p:nvCxnSpPr>
            <p:cNvPr id="5139" name="Straight Arrow Connector 52"/>
            <p:cNvCxnSpPr>
              <a:cxnSpLocks noChangeShapeType="1"/>
            </p:cNvCxnSpPr>
            <p:nvPr/>
          </p:nvCxnSpPr>
          <p:spPr bwMode="auto">
            <a:xfrm flipH="1" flipV="1">
              <a:off x="6570663" y="1422400"/>
              <a:ext cx="2451100" cy="74295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5142" name="Rectangle 5"/>
            <p:cNvSpPr>
              <a:spLocks noChangeArrowheads="1"/>
            </p:cNvSpPr>
            <p:nvPr/>
          </p:nvSpPr>
          <p:spPr bwMode="auto">
            <a:xfrm rot="-2733933">
              <a:off x="7336631" y="2734469"/>
              <a:ext cx="1050925" cy="452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628" tIns="41315" rIns="82628" bIns="41315">
              <a:spAutoFit/>
            </a:bodyPr>
            <a:lstStyle/>
            <a:p>
              <a:pPr defTabSz="820738" eaLnBrk="0" hangingPunct="0"/>
              <a:r>
                <a:rPr lang="en-US" sz="2400" b="1" i="1" dirty="0">
                  <a:solidFill>
                    <a:srgbClr val="000000"/>
                  </a:solidFill>
                  <a:latin typeface="Calibri" pitchFamily="34" charset="0"/>
                </a:rPr>
                <a:t>J</a:t>
              </a:r>
              <a:r>
                <a:rPr lang="en-US" sz="2400" b="1" i="1" baseline="-25000" dirty="0">
                  <a:solidFill>
                    <a:srgbClr val="000000"/>
                  </a:solidFill>
                  <a:latin typeface="Calibri" pitchFamily="34" charset="0"/>
                </a:rPr>
                <a:t>surf</a:t>
              </a:r>
              <a:endParaRPr lang="en-US" sz="2400" i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cxnSp>
          <p:nvCxnSpPr>
            <p:cNvPr id="5143" name="Straight Arrow Connector 66"/>
            <p:cNvCxnSpPr>
              <a:cxnSpLocks noChangeShapeType="1"/>
            </p:cNvCxnSpPr>
            <p:nvPr/>
          </p:nvCxnSpPr>
          <p:spPr bwMode="auto">
            <a:xfrm flipH="1">
              <a:off x="7246938" y="3048000"/>
              <a:ext cx="203200" cy="20955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 type="arrow" w="med" len="med"/>
              <a:tailEnd/>
            </a:ln>
          </p:spPr>
        </p:cxnSp>
        <p:sp>
          <p:nvSpPr>
            <p:cNvPr id="5144" name="Rectangle 5"/>
            <p:cNvSpPr>
              <a:spLocks noChangeArrowheads="1"/>
            </p:cNvSpPr>
            <p:nvPr/>
          </p:nvSpPr>
          <p:spPr bwMode="auto">
            <a:xfrm rot="-2733933">
              <a:off x="6801644" y="2574132"/>
              <a:ext cx="1050925" cy="452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628" tIns="41315" rIns="82628" bIns="41315">
              <a:spAutoFit/>
            </a:bodyPr>
            <a:lstStyle/>
            <a:p>
              <a:pPr defTabSz="820738" eaLnBrk="0" hangingPunct="0"/>
              <a:r>
                <a:rPr lang="en-US" sz="2400" b="1" i="1" dirty="0">
                  <a:solidFill>
                    <a:srgbClr val="000000"/>
                  </a:solidFill>
                  <a:latin typeface="Calibri" pitchFamily="34" charset="0"/>
                </a:rPr>
                <a:t>J</a:t>
              </a:r>
              <a:r>
                <a:rPr lang="en-US" sz="2400" b="1" i="1" baseline="-25000" dirty="0">
                  <a:solidFill>
                    <a:srgbClr val="000000"/>
                  </a:solidFill>
                  <a:latin typeface="Calibri" pitchFamily="34" charset="0"/>
                </a:rPr>
                <a:t>surf</a:t>
              </a:r>
              <a:endParaRPr lang="en-US" sz="2400" i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cxnSp>
          <p:nvCxnSpPr>
            <p:cNvPr id="5145" name="Straight Arrow Connector 68"/>
            <p:cNvCxnSpPr>
              <a:cxnSpLocks noChangeShapeType="1"/>
            </p:cNvCxnSpPr>
            <p:nvPr/>
          </p:nvCxnSpPr>
          <p:spPr bwMode="auto">
            <a:xfrm flipH="1">
              <a:off x="6716713" y="2865438"/>
              <a:ext cx="203200" cy="211137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 type="arrow" w="med" len="med"/>
              <a:tailEnd/>
            </a:ln>
          </p:spPr>
        </p:cxnSp>
        <p:sp>
          <p:nvSpPr>
            <p:cNvPr id="5146" name="Rectangle 5"/>
            <p:cNvSpPr>
              <a:spLocks noChangeArrowheads="1"/>
            </p:cNvSpPr>
            <p:nvPr/>
          </p:nvSpPr>
          <p:spPr bwMode="auto">
            <a:xfrm rot="-2733933">
              <a:off x="6273006" y="2393157"/>
              <a:ext cx="1050925" cy="452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628" tIns="41315" rIns="82628" bIns="41315">
              <a:spAutoFit/>
            </a:bodyPr>
            <a:lstStyle/>
            <a:p>
              <a:pPr defTabSz="820738" eaLnBrk="0" hangingPunct="0"/>
              <a:r>
                <a:rPr lang="en-US" sz="2400" b="1" i="1" dirty="0">
                  <a:solidFill>
                    <a:srgbClr val="000000"/>
                  </a:solidFill>
                  <a:latin typeface="Calibri" pitchFamily="34" charset="0"/>
                </a:rPr>
                <a:t>J</a:t>
              </a:r>
              <a:r>
                <a:rPr lang="en-US" sz="2400" b="1" i="1" baseline="-25000" dirty="0">
                  <a:solidFill>
                    <a:srgbClr val="000000"/>
                  </a:solidFill>
                  <a:latin typeface="Calibri" pitchFamily="34" charset="0"/>
                </a:rPr>
                <a:t>surf</a:t>
              </a:r>
              <a:endParaRPr lang="en-US" sz="2400" i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cxnSp>
          <p:nvCxnSpPr>
            <p:cNvPr id="5147" name="Straight Arrow Connector 70"/>
            <p:cNvCxnSpPr>
              <a:cxnSpLocks noChangeShapeType="1"/>
            </p:cNvCxnSpPr>
            <p:nvPr/>
          </p:nvCxnSpPr>
          <p:spPr bwMode="auto">
            <a:xfrm flipH="1">
              <a:off x="6186488" y="2695575"/>
              <a:ext cx="204787" cy="20955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 type="arrow" w="med" len="med"/>
              <a:tailEnd/>
            </a:ln>
          </p:spPr>
        </p:cxnSp>
        <p:sp>
          <p:nvSpPr>
            <p:cNvPr id="5148" name="Rectangle 5"/>
            <p:cNvSpPr>
              <a:spLocks noChangeArrowheads="1"/>
            </p:cNvSpPr>
            <p:nvPr/>
          </p:nvSpPr>
          <p:spPr bwMode="auto">
            <a:xfrm rot="-2733933">
              <a:off x="5742781" y="2221707"/>
              <a:ext cx="1050925" cy="452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628" tIns="41315" rIns="82628" bIns="41315">
              <a:spAutoFit/>
            </a:bodyPr>
            <a:lstStyle/>
            <a:p>
              <a:pPr defTabSz="820738" eaLnBrk="0" hangingPunct="0"/>
              <a:r>
                <a:rPr lang="en-US" sz="2400" b="1" i="1" dirty="0">
                  <a:solidFill>
                    <a:srgbClr val="000000"/>
                  </a:solidFill>
                  <a:latin typeface="Calibri" pitchFamily="34" charset="0"/>
                </a:rPr>
                <a:t>J</a:t>
              </a:r>
              <a:r>
                <a:rPr lang="en-US" sz="2400" b="1" i="1" baseline="-25000" dirty="0">
                  <a:solidFill>
                    <a:srgbClr val="000000"/>
                  </a:solidFill>
                  <a:latin typeface="Calibri" pitchFamily="34" charset="0"/>
                </a:rPr>
                <a:t>surf</a:t>
              </a:r>
              <a:endParaRPr lang="en-US" sz="2400" i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Goal: Fins with Integrated N+ Source/Drain </a:t>
            </a: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228600" y="6096000"/>
            <a:ext cx="8458200" cy="514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800" b="1" i="1" smtClean="0">
                <a:solidFill>
                  <a:srgbClr val="000000"/>
                </a:solidFill>
                <a:latin typeface="Calibri" pitchFamily="34" charset="0"/>
              </a:rPr>
              <a:t>regrowth→ small S/D pitch </a:t>
            </a: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</a:rPr>
              <a:t>→ High Integration Density </a:t>
            </a:r>
            <a:endParaRPr lang="en-US" sz="28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0" name="Picture 29" descr="doron_d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615" y="1681587"/>
            <a:ext cx="4320540" cy="2784348"/>
          </a:xfrm>
          <a:prstGeom prst="rect">
            <a:avLst/>
          </a:prstGeom>
        </p:spPr>
      </p:pic>
      <p:pic>
        <p:nvPicPr>
          <p:cNvPr id="31" name="Picture 30" descr="doron_dra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33365" y="1393535"/>
            <a:ext cx="4732020" cy="3092958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 bwMode="auto">
          <a:xfrm>
            <a:off x="3995925" y="3928265"/>
            <a:ext cx="1267365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Why Not Dry-Etch a 2nm Fin ?</a:t>
            </a: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228600" y="6096000"/>
            <a:ext cx="84582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3600" b="1" i="1" dirty="0" smtClean="0">
                <a:solidFill>
                  <a:srgbClr val="000000"/>
                </a:solidFill>
                <a:latin typeface="Calibri" pitchFamily="34" charset="0"/>
              </a:rPr>
              <a:t>serious </a:t>
            </a:r>
            <a:r>
              <a:rPr lang="en-US" sz="3600" b="1" i="1" dirty="0">
                <a:solidFill>
                  <a:srgbClr val="000000"/>
                </a:solidFill>
                <a:latin typeface="Calibri" pitchFamily="34" charset="0"/>
              </a:rPr>
              <a:t>process challenges</a:t>
            </a:r>
          </a:p>
        </p:txBody>
      </p:sp>
      <p:sp>
        <p:nvSpPr>
          <p:cNvPr id="6148" name="TextBox 7"/>
          <p:cNvSpPr txBox="1">
            <a:spLocks noChangeArrowheads="1"/>
          </p:cNvSpPr>
          <p:nvPr/>
        </p:nvSpPr>
        <p:spPr bwMode="auto">
          <a:xfrm>
            <a:off x="228600" y="1047750"/>
            <a:ext cx="6186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1" dirty="0">
                <a:latin typeface="Calibri" pitchFamily="34" charset="0"/>
              </a:rPr>
              <a:t>Goal:  2-4 nm thickness, 100+ nm height</a:t>
            </a:r>
          </a:p>
        </p:txBody>
      </p:sp>
      <p:pic>
        <p:nvPicPr>
          <p:cNvPr id="6149" name="Picture 6" descr="doron_draw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641475"/>
            <a:ext cx="8778875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3957638" y="4119563"/>
            <a:ext cx="49545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*</a:t>
            </a:r>
            <a:r>
              <a:rPr lang="en-US" b="1" i="1" dirty="0" smtClean="0">
                <a:latin typeface="Calibri" pitchFamily="34" charset="0"/>
              </a:rPr>
              <a:t>metallization-induced damage </a:t>
            </a:r>
            <a:r>
              <a:rPr lang="en-US" b="1" i="1" dirty="0">
                <a:latin typeface="Calibri" pitchFamily="34" charset="0"/>
              </a:rPr>
              <a:t>increases D</a:t>
            </a:r>
            <a:r>
              <a:rPr lang="en-US" b="1" i="1" baseline="-25000" dirty="0">
                <a:latin typeface="Calibri" pitchFamily="34" charset="0"/>
              </a:rPr>
              <a:t>it</a:t>
            </a:r>
            <a:r>
              <a:rPr lang="en-US" b="1" i="1" dirty="0">
                <a:latin typeface="Calibri" pitchFamily="34" charset="0"/>
              </a:rPr>
              <a:t>:</a:t>
            </a:r>
            <a:r>
              <a:rPr lang="en-US" dirty="0">
                <a:latin typeface="Calibri" pitchFamily="34" charset="0"/>
              </a:rPr>
              <a:t> 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Burek </a:t>
            </a:r>
            <a:r>
              <a:rPr lang="en-US" i="1" dirty="0">
                <a:latin typeface="Calibri" pitchFamily="34" charset="0"/>
              </a:rPr>
              <a:t>et al</a:t>
            </a:r>
            <a:r>
              <a:rPr lang="en-US" dirty="0">
                <a:latin typeface="Calibri" pitchFamily="34" charset="0"/>
              </a:rPr>
              <a:t>, JVST B.  29,4, Jul/Aug 2011;</a:t>
            </a:r>
          </a:p>
          <a:p>
            <a:r>
              <a:rPr lang="en-US" b="1" i="1" dirty="0">
                <a:latin typeface="Calibri" pitchFamily="34" charset="0"/>
              </a:rPr>
              <a:t>Dry-etching </a:t>
            </a:r>
            <a:r>
              <a:rPr lang="en-US" b="1" i="1" dirty="0" smtClean="0">
                <a:latin typeface="Calibri" pitchFamily="34" charset="0"/>
              </a:rPr>
              <a:t>may </a:t>
            </a:r>
            <a:r>
              <a:rPr lang="en-US" b="1" i="1" dirty="0">
                <a:latin typeface="Calibri" pitchFamily="34" charset="0"/>
              </a:rPr>
              <a:t>well do similar surface damage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FinFETs by Atomic Layer Epitaxy</a:t>
            </a:r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76200" y="1057275"/>
            <a:ext cx="48006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Fin thickness defined by </a:t>
            </a:r>
            <a:b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Atomic layer epitaxy (ALE)</a:t>
            </a:r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228600" y="6096000"/>
            <a:ext cx="84582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3600" b="1" i="1" dirty="0">
                <a:solidFill>
                  <a:srgbClr val="000000"/>
                </a:solidFill>
                <a:latin typeface="Calibri" pitchFamily="34" charset="0"/>
              </a:rPr>
              <a:t>thin, tall fins → few-nm L</a:t>
            </a:r>
            <a:r>
              <a:rPr lang="en-US" sz="3600" b="1" i="1" baseline="-25000" dirty="0">
                <a:solidFill>
                  <a:srgbClr val="000000"/>
                </a:solidFill>
                <a:latin typeface="Calibri" pitchFamily="34" charset="0"/>
              </a:rPr>
              <a:t>g </a:t>
            </a:r>
            <a:r>
              <a:rPr lang="en-US" sz="3600" b="1" i="1" dirty="0">
                <a:solidFill>
                  <a:srgbClr val="000000"/>
                </a:solidFill>
                <a:latin typeface="Calibri" pitchFamily="34" charset="0"/>
              </a:rPr>
              <a:t>, high currents</a:t>
            </a:r>
          </a:p>
        </p:txBody>
      </p:sp>
      <p:pic>
        <p:nvPicPr>
          <p:cNvPr id="7173" name="Picture 8" descr="OA3_notilt_gate_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9144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Rectangle 5"/>
          <p:cNvSpPr>
            <a:spLocks noChangeArrowheads="1"/>
          </p:cNvSpPr>
          <p:nvPr/>
        </p:nvSpPr>
        <p:spPr bwMode="auto">
          <a:xfrm>
            <a:off x="7183438" y="2027238"/>
            <a:ext cx="1143000" cy="82232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  <a:extLst/>
        </p:spPr>
        <p:txBody>
          <a:bodyPr lIns="82628" tIns="41315" rIns="82628" bIns="41315">
            <a:spAutoFit/>
          </a:bodyPr>
          <a:lstStyle/>
          <a:p>
            <a:pPr defTabSz="820738" eaLnBrk="0" hangingPunct="0">
              <a:defRPr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Fin</a:t>
            </a:r>
            <a:br>
              <a:rPr lang="en-US" sz="2400" b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~8nm</a:t>
            </a:r>
          </a:p>
        </p:txBody>
      </p:sp>
      <p:cxnSp>
        <p:nvCxnSpPr>
          <p:cNvPr id="2" name="Straight Arrow Connector 13"/>
          <p:cNvCxnSpPr>
            <a:cxnSpLocks noChangeShapeType="1"/>
          </p:cNvCxnSpPr>
          <p:nvPr/>
        </p:nvCxnSpPr>
        <p:spPr bwMode="auto">
          <a:xfrm flipH="1">
            <a:off x="6705600" y="2438400"/>
            <a:ext cx="5334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7177" name="Rectangle 5"/>
          <p:cNvSpPr>
            <a:spLocks noChangeArrowheads="1"/>
          </p:cNvSpPr>
          <p:nvPr/>
        </p:nvSpPr>
        <p:spPr bwMode="auto">
          <a:xfrm>
            <a:off x="5372100" y="1970088"/>
            <a:ext cx="838200" cy="45402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  <a:extLst/>
        </p:spPr>
        <p:txBody>
          <a:bodyPr lIns="82628" tIns="41315" rIns="82628" bIns="41315">
            <a:spAutoFit/>
          </a:bodyPr>
          <a:lstStyle/>
          <a:p>
            <a:pPr defTabSz="820738" eaLnBrk="0" hangingPunct="0"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HfO</a:t>
            </a:r>
            <a:r>
              <a:rPr lang="en-US" sz="2400" b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76200" y="1981200"/>
            <a:ext cx="48006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→ nm thickness control </a:t>
            </a:r>
          </a:p>
        </p:txBody>
      </p:sp>
      <p:sp>
        <p:nvSpPr>
          <p:cNvPr id="7178" name="Rectangle 5"/>
          <p:cNvSpPr>
            <a:spLocks noChangeArrowheads="1"/>
          </p:cNvSpPr>
          <p:nvPr/>
        </p:nvSpPr>
        <p:spPr bwMode="auto">
          <a:xfrm>
            <a:off x="76200" y="4043363"/>
            <a:ext cx="48006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→ 200 nm high fins</a:t>
            </a:r>
          </a:p>
        </p:txBody>
      </p:sp>
      <p:sp>
        <p:nvSpPr>
          <p:cNvPr id="7179" name="Rectangle 5"/>
          <p:cNvSpPr>
            <a:spLocks noChangeArrowheads="1"/>
          </p:cNvSpPr>
          <p:nvPr/>
        </p:nvSpPr>
        <p:spPr bwMode="auto">
          <a:xfrm>
            <a:off x="76200" y="3063875"/>
            <a:ext cx="4800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Fin height defined by </a:t>
            </a:r>
            <a:b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sidewall growth</a:t>
            </a:r>
          </a:p>
        </p:txBody>
      </p:sp>
      <p:cxnSp>
        <p:nvCxnSpPr>
          <p:cNvPr id="7180" name="Straight Arrow Connector 13"/>
          <p:cNvCxnSpPr>
            <a:cxnSpLocks noChangeShapeType="1"/>
          </p:cNvCxnSpPr>
          <p:nvPr/>
        </p:nvCxnSpPr>
        <p:spPr bwMode="auto">
          <a:xfrm>
            <a:off x="6219825" y="2197100"/>
            <a:ext cx="3810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7181" name="Straight Arrow Connector 21"/>
          <p:cNvCxnSpPr>
            <a:cxnSpLocks noChangeShapeType="1"/>
          </p:cNvCxnSpPr>
          <p:nvPr/>
        </p:nvCxnSpPr>
        <p:spPr bwMode="auto">
          <a:xfrm>
            <a:off x="5791200" y="3417888"/>
            <a:ext cx="5334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5502275" y="3017838"/>
            <a:ext cx="717550" cy="45243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  <a:extLst/>
        </p:spPr>
        <p:txBody>
          <a:bodyPr lIns="82628" tIns="41315" rIns="82628" bIns="41315">
            <a:spAutoFit/>
          </a:bodyPr>
          <a:lstStyle/>
          <a:p>
            <a:pPr defTabSz="820738" eaLnBrk="0" hangingPunct="0">
              <a:defRPr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TiN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ALE-Defined finFET: Process Flow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04800" y="3294063"/>
            <a:ext cx="2209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Fin Template</a:t>
            </a:r>
          </a:p>
        </p:txBody>
      </p: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>
            <a:off x="2438400" y="3522663"/>
            <a:ext cx="5334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3352800" y="3300413"/>
            <a:ext cx="20002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Channel ALE</a:t>
            </a:r>
          </a:p>
        </p:txBody>
      </p: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5334000" y="3527425"/>
            <a:ext cx="5334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6096000" y="3284538"/>
            <a:ext cx="1828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Dummy Gate</a:t>
            </a:r>
          </a:p>
        </p:txBody>
      </p: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>
            <a:off x="8382000" y="3340100"/>
            <a:ext cx="0" cy="4699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6172200" y="6319838"/>
            <a:ext cx="2209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S/D Regrowth</a:t>
            </a: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3257550" y="6329363"/>
            <a:ext cx="2209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Release Fins</a:t>
            </a:r>
          </a:p>
        </p:txBody>
      </p:sp>
      <p:cxnSp>
        <p:nvCxnSpPr>
          <p:cNvPr id="26" name="Straight Arrow Connector 25"/>
          <p:cNvCxnSpPr>
            <a:cxnSpLocks noChangeShapeType="1"/>
          </p:cNvCxnSpPr>
          <p:nvPr/>
        </p:nvCxnSpPr>
        <p:spPr bwMode="auto">
          <a:xfrm flipH="1">
            <a:off x="5257800" y="6564313"/>
            <a:ext cx="6096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9" name="Straight Arrow Connector 28"/>
          <p:cNvCxnSpPr>
            <a:cxnSpLocks noChangeShapeType="1"/>
          </p:cNvCxnSpPr>
          <p:nvPr/>
        </p:nvCxnSpPr>
        <p:spPr bwMode="auto">
          <a:xfrm flipH="1">
            <a:off x="2514600" y="6553200"/>
            <a:ext cx="6096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0" y="5257800"/>
            <a:ext cx="21717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Gate Dielectric</a:t>
            </a:r>
          </a:p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Gate Metal</a:t>
            </a:r>
          </a:p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S/D Metal</a:t>
            </a:r>
          </a:p>
        </p:txBody>
      </p:sp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113" y="815975"/>
            <a:ext cx="2732087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2300" y="815975"/>
            <a:ext cx="270510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1850" y="831850"/>
            <a:ext cx="273050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6600" y="3962400"/>
            <a:ext cx="3459163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3962400"/>
            <a:ext cx="2754313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4" grpId="0"/>
      <p:bldP spid="25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Fin Template</a:t>
            </a:r>
          </a:p>
        </p:txBody>
      </p:sp>
      <p:cxnSp>
        <p:nvCxnSpPr>
          <p:cNvPr id="9220" name="Straight Connector 5"/>
          <p:cNvCxnSpPr>
            <a:cxnSpLocks noChangeShapeType="1"/>
          </p:cNvCxnSpPr>
          <p:nvPr/>
        </p:nvCxnSpPr>
        <p:spPr bwMode="auto">
          <a:xfrm>
            <a:off x="8001000" y="2438400"/>
            <a:ext cx="381000" cy="1588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914400"/>
            <a:ext cx="30353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 descr="D:\Doron\Postdoctoral\Material\afinfet\Proc16\proc16b\InPTemplate032513\pic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930275"/>
            <a:ext cx="27432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3" descr="D:\Doron\Postdoctoral\Material\afinfet\Proc16\proc16b\InPTemplate032513\pic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3825875"/>
            <a:ext cx="27432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5" descr="D:\Doron\Postdoctoral\Material\afinfet\Proc16\proc16b\InPTemplate032513\pic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914400"/>
            <a:ext cx="27432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Rectangle 5"/>
          <p:cNvSpPr>
            <a:spLocks noChangeArrowheads="1"/>
          </p:cNvSpPr>
          <p:nvPr/>
        </p:nvSpPr>
        <p:spPr bwMode="auto">
          <a:xfrm rot="496108">
            <a:off x="2924175" y="1125538"/>
            <a:ext cx="854075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(011)</a:t>
            </a:r>
          </a:p>
        </p:txBody>
      </p:sp>
      <p:cxnSp>
        <p:nvCxnSpPr>
          <p:cNvPr id="9226" name="Straight Arrow Connector 9"/>
          <p:cNvCxnSpPr>
            <a:cxnSpLocks noChangeShapeType="1"/>
          </p:cNvCxnSpPr>
          <p:nvPr/>
        </p:nvCxnSpPr>
        <p:spPr bwMode="auto">
          <a:xfrm flipH="1" flipV="1">
            <a:off x="3124200" y="1033463"/>
            <a:ext cx="679450" cy="13493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9227" name="TextBox 7"/>
          <p:cNvSpPr txBox="1">
            <a:spLocks noChangeArrowheads="1"/>
          </p:cNvSpPr>
          <p:nvPr/>
        </p:nvSpPr>
        <p:spPr bwMode="auto">
          <a:xfrm>
            <a:off x="152400" y="3200400"/>
            <a:ext cx="7086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1" dirty="0">
                <a:latin typeface="Calibri" pitchFamily="34" charset="0"/>
              </a:rPr>
              <a:t>SiN hard mask: </a:t>
            </a:r>
            <a:br>
              <a:rPr lang="en-US" sz="2400" b="1" i="1" dirty="0">
                <a:latin typeface="Calibri" pitchFamily="34" charset="0"/>
              </a:rPr>
            </a:br>
            <a:r>
              <a:rPr lang="en-US" sz="2400" b="1" i="1" dirty="0">
                <a:latin typeface="Calibri" pitchFamily="34" charset="0"/>
              </a:rPr>
              <a:t>     Ridges oriented along [011]</a:t>
            </a:r>
          </a:p>
        </p:txBody>
      </p:sp>
      <p:sp>
        <p:nvSpPr>
          <p:cNvPr id="9228" name="TextBox 7"/>
          <p:cNvSpPr txBox="1">
            <a:spLocks noChangeArrowheads="1"/>
          </p:cNvSpPr>
          <p:nvPr/>
        </p:nvSpPr>
        <p:spPr bwMode="auto">
          <a:xfrm>
            <a:off x="152400" y="4068763"/>
            <a:ext cx="70866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1" dirty="0">
                <a:latin typeface="Calibri" pitchFamily="34" charset="0"/>
              </a:rPr>
              <a:t>H</a:t>
            </a:r>
            <a:r>
              <a:rPr lang="en-US" sz="2400" b="1" i="1" baseline="-25000" dirty="0">
                <a:latin typeface="Calibri" pitchFamily="34" charset="0"/>
              </a:rPr>
              <a:t>3</a:t>
            </a:r>
            <a:r>
              <a:rPr lang="en-US" sz="2400" b="1" i="1" dirty="0">
                <a:latin typeface="Calibri" pitchFamily="34" charset="0"/>
              </a:rPr>
              <a:t>PO</a:t>
            </a:r>
            <a:r>
              <a:rPr lang="en-US" sz="2400" b="1" i="1" baseline="-25000" dirty="0">
                <a:latin typeface="Calibri" pitchFamily="34" charset="0"/>
              </a:rPr>
              <a:t>4 </a:t>
            </a:r>
            <a:r>
              <a:rPr lang="en-US" sz="2400" b="1" i="1" dirty="0">
                <a:latin typeface="Calibri" pitchFamily="34" charset="0"/>
              </a:rPr>
              <a:t>: HCL  etch:</a:t>
            </a:r>
          </a:p>
          <a:p>
            <a:r>
              <a:rPr lang="en-US" sz="2400" b="1" i="1" dirty="0">
                <a:latin typeface="Calibri" pitchFamily="34" charset="0"/>
              </a:rPr>
              <a:t>     facet-selective, material-selective </a:t>
            </a:r>
          </a:p>
          <a:p>
            <a:r>
              <a:rPr lang="en-US" sz="2400" b="1" i="1" dirty="0">
                <a:latin typeface="Calibri" pitchFamily="34" charset="0"/>
              </a:rPr>
              <a:t>    forms vertical (011) sidewalls</a:t>
            </a:r>
            <a:br>
              <a:rPr lang="en-US" sz="2400" b="1" i="1" dirty="0">
                <a:latin typeface="Calibri" pitchFamily="34" charset="0"/>
              </a:rPr>
            </a:br>
            <a:r>
              <a:rPr lang="en-US" sz="2400" b="1" i="1" dirty="0">
                <a:latin typeface="Calibri" pitchFamily="34" charset="0"/>
              </a:rPr>
              <a:t>    stops on InGaAs etch-stop</a:t>
            </a:r>
          </a:p>
        </p:txBody>
      </p:sp>
      <p:sp>
        <p:nvSpPr>
          <p:cNvPr id="9229" name="TextBox 7"/>
          <p:cNvSpPr txBox="1">
            <a:spLocks noChangeArrowheads="1"/>
          </p:cNvSpPr>
          <p:nvPr/>
        </p:nvSpPr>
        <p:spPr bwMode="auto">
          <a:xfrm>
            <a:off x="152400" y="5722938"/>
            <a:ext cx="7086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1" dirty="0">
                <a:latin typeface="Calibri" pitchFamily="34" charset="0"/>
              </a:rPr>
              <a:t>InGaAs etch-stop:</a:t>
            </a:r>
          </a:p>
          <a:p>
            <a:r>
              <a:rPr lang="en-US" sz="2400" b="1" i="1" dirty="0">
                <a:latin typeface="Calibri" pitchFamily="34" charset="0"/>
              </a:rPr>
              <a:t>     defines template height→ defines fin height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686800" cy="398463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Channel Growth by Atomic Layer Epitaxy</a:t>
            </a:r>
            <a:endParaRPr lang="en-US" dirty="0" smtClean="0"/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211138" y="5089525"/>
            <a:ext cx="4378325" cy="112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Using UCSB MOCVD :</a:t>
            </a:r>
          </a:p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1.7 Monolayer of InGaAs / 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</a:rPr>
              <a:t>Cycle</a:t>
            </a:r>
          </a:p>
          <a:p>
            <a:pPr defTabSz="820738" eaLnBrk="0" hangingPunct="0"/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</a:rPr>
              <a:t>(Not true ALE mode)</a:t>
            </a:r>
            <a:endParaRPr lang="en-US" sz="20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152400" y="838200"/>
            <a:ext cx="58674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1 monolayer growth per cycle.</a:t>
            </a:r>
          </a:p>
        </p:txBody>
      </p:sp>
      <p:grpSp>
        <p:nvGrpSpPr>
          <p:cNvPr id="10245" name="Group 437"/>
          <p:cNvGrpSpPr>
            <a:grpSpLocks/>
          </p:cNvGrpSpPr>
          <p:nvPr/>
        </p:nvGrpSpPr>
        <p:grpSpPr bwMode="auto">
          <a:xfrm>
            <a:off x="125413" y="1581150"/>
            <a:ext cx="1490662" cy="2073275"/>
            <a:chOff x="462665" y="1316725"/>
            <a:chExt cx="1490475" cy="2073870"/>
          </a:xfrm>
        </p:grpSpPr>
        <p:sp>
          <p:nvSpPr>
            <p:cNvPr id="10427" name="Rectangle 268"/>
            <p:cNvSpPr>
              <a:spLocks noChangeArrowheads="1"/>
            </p:cNvSpPr>
            <p:nvPr/>
          </p:nvSpPr>
          <p:spPr bwMode="auto">
            <a:xfrm>
              <a:off x="462665" y="2968140"/>
              <a:ext cx="1382580" cy="422455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</a:pPr>
              <a:endParaRPr lang="en-US" dirty="0"/>
            </a:p>
          </p:txBody>
        </p:sp>
        <p:grpSp>
          <p:nvGrpSpPr>
            <p:cNvPr id="10428" name="Group 321"/>
            <p:cNvGrpSpPr>
              <a:grpSpLocks/>
            </p:cNvGrpSpPr>
            <p:nvPr/>
          </p:nvGrpSpPr>
          <p:grpSpPr bwMode="auto">
            <a:xfrm>
              <a:off x="501070" y="1431940"/>
              <a:ext cx="530350" cy="493293"/>
              <a:chOff x="842905" y="1508150"/>
              <a:chExt cx="530350" cy="493293"/>
            </a:xfrm>
          </p:grpSpPr>
          <p:sp>
            <p:nvSpPr>
              <p:cNvPr id="67" name="Oval 66"/>
              <p:cNvSpPr/>
              <p:nvPr/>
            </p:nvSpPr>
            <p:spPr bwMode="auto">
              <a:xfrm>
                <a:off x="1037832" y="1855031"/>
                <a:ext cx="146032" cy="14609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endParaRPr lang="en-US" dirty="0">
                  <a:latin typeface="Arial" pitchFamily="34" charset="0"/>
                  <a:ea typeface="ＭＳ Ｐゴシック" charset="-128"/>
                  <a:cs typeface="Arial" pitchFamily="34" charset="0"/>
                </a:endParaRPr>
              </a:p>
            </p:txBody>
          </p:sp>
          <p:cxnSp>
            <p:nvCxnSpPr>
              <p:cNvPr id="10479" name="Straight Connector 323"/>
              <p:cNvCxnSpPr>
                <a:cxnSpLocks noChangeShapeType="1"/>
                <a:endCxn id="10482" idx="3"/>
              </p:cNvCxnSpPr>
              <p:nvPr/>
            </p:nvCxnSpPr>
            <p:spPr bwMode="auto">
              <a:xfrm rot="5400000" flipH="1" flipV="1">
                <a:off x="1137145" y="1761244"/>
                <a:ext cx="124235" cy="9823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0480" name="Straight Connector 32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009005" y="1749132"/>
                <a:ext cx="211810" cy="30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0481" name="Straight Connector 325"/>
              <p:cNvCxnSpPr>
                <a:cxnSpLocks noChangeShapeType="1"/>
                <a:stCxn id="10484" idx="5"/>
              </p:cNvCxnSpPr>
              <p:nvPr/>
            </p:nvCxnSpPr>
            <p:spPr bwMode="auto">
              <a:xfrm rot="16200000" flipH="1">
                <a:off x="948578" y="1767444"/>
                <a:ext cx="126978" cy="8857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0482" name="Oval 326"/>
              <p:cNvSpPr>
                <a:spLocks noChangeArrowheads="1"/>
              </p:cNvSpPr>
              <p:nvPr/>
            </p:nvSpPr>
            <p:spPr bwMode="auto">
              <a:xfrm>
                <a:off x="1226955" y="1623365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sp>
            <p:nvSpPr>
              <p:cNvPr id="10483" name="Oval 327"/>
              <p:cNvSpPr>
                <a:spLocks noChangeArrowheads="1"/>
              </p:cNvSpPr>
              <p:nvPr/>
            </p:nvSpPr>
            <p:spPr bwMode="auto">
              <a:xfrm>
                <a:off x="1043025" y="1508150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sp>
            <p:nvSpPr>
              <p:cNvPr id="10484" name="Oval 328"/>
              <p:cNvSpPr>
                <a:spLocks noChangeArrowheads="1"/>
              </p:cNvSpPr>
              <p:nvPr/>
            </p:nvSpPr>
            <p:spPr bwMode="auto">
              <a:xfrm>
                <a:off x="842905" y="1623365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</p:grpSp>
        <p:grpSp>
          <p:nvGrpSpPr>
            <p:cNvPr id="10429" name="Group 330"/>
            <p:cNvGrpSpPr>
              <a:grpSpLocks/>
            </p:cNvGrpSpPr>
            <p:nvPr/>
          </p:nvGrpSpPr>
          <p:grpSpPr bwMode="auto">
            <a:xfrm>
              <a:off x="1153955" y="1316725"/>
              <a:ext cx="530350" cy="492613"/>
              <a:chOff x="842905" y="1508150"/>
              <a:chExt cx="530350" cy="492613"/>
            </a:xfrm>
          </p:grpSpPr>
          <p:sp>
            <p:nvSpPr>
              <p:cNvPr id="60" name="Oval 59"/>
              <p:cNvSpPr/>
              <p:nvPr/>
            </p:nvSpPr>
            <p:spPr bwMode="auto">
              <a:xfrm>
                <a:off x="1038915" y="1854324"/>
                <a:ext cx="146032" cy="14609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endParaRPr lang="en-US" dirty="0">
                  <a:latin typeface="Arial" pitchFamily="34" charset="0"/>
                  <a:ea typeface="ＭＳ Ｐゴシック" charset="-128"/>
                  <a:cs typeface="Arial" pitchFamily="34" charset="0"/>
                </a:endParaRPr>
              </a:p>
            </p:txBody>
          </p:sp>
          <p:cxnSp>
            <p:nvCxnSpPr>
              <p:cNvPr id="10472" name="Straight Connector 332"/>
              <p:cNvCxnSpPr>
                <a:cxnSpLocks noChangeShapeType="1"/>
                <a:endCxn id="10475" idx="3"/>
              </p:cNvCxnSpPr>
              <p:nvPr/>
            </p:nvCxnSpPr>
            <p:spPr bwMode="auto">
              <a:xfrm rot="5400000" flipH="1" flipV="1">
                <a:off x="1137145" y="1761244"/>
                <a:ext cx="124235" cy="9823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0473" name="Straight Connector 333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009005" y="1749132"/>
                <a:ext cx="211810" cy="30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0474" name="Straight Connector 334"/>
              <p:cNvCxnSpPr>
                <a:cxnSpLocks noChangeShapeType="1"/>
                <a:stCxn id="10477" idx="5"/>
              </p:cNvCxnSpPr>
              <p:nvPr/>
            </p:nvCxnSpPr>
            <p:spPr bwMode="auto">
              <a:xfrm rot="16200000" flipH="1">
                <a:off x="948578" y="1767444"/>
                <a:ext cx="126978" cy="8857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0475" name="Oval 335"/>
              <p:cNvSpPr>
                <a:spLocks noChangeArrowheads="1"/>
              </p:cNvSpPr>
              <p:nvPr/>
            </p:nvSpPr>
            <p:spPr bwMode="auto">
              <a:xfrm>
                <a:off x="1226955" y="1623365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sp>
            <p:nvSpPr>
              <p:cNvPr id="10476" name="Oval 336"/>
              <p:cNvSpPr>
                <a:spLocks noChangeArrowheads="1"/>
              </p:cNvSpPr>
              <p:nvPr/>
            </p:nvSpPr>
            <p:spPr bwMode="auto">
              <a:xfrm>
                <a:off x="1043025" y="1508150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sp>
            <p:nvSpPr>
              <p:cNvPr id="10477" name="Oval 337"/>
              <p:cNvSpPr>
                <a:spLocks noChangeArrowheads="1"/>
              </p:cNvSpPr>
              <p:nvPr/>
            </p:nvSpPr>
            <p:spPr bwMode="auto">
              <a:xfrm>
                <a:off x="842905" y="1623365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</p:grpSp>
        <p:grpSp>
          <p:nvGrpSpPr>
            <p:cNvPr id="10430" name="Group 338"/>
            <p:cNvGrpSpPr>
              <a:grpSpLocks/>
            </p:cNvGrpSpPr>
            <p:nvPr/>
          </p:nvGrpSpPr>
          <p:grpSpPr bwMode="auto">
            <a:xfrm>
              <a:off x="1422790" y="1739180"/>
              <a:ext cx="530350" cy="492461"/>
              <a:chOff x="842905" y="1508150"/>
              <a:chExt cx="530350" cy="492461"/>
            </a:xfrm>
          </p:grpSpPr>
          <p:sp>
            <p:nvSpPr>
              <p:cNvPr id="53" name="Oval 52"/>
              <p:cNvSpPr/>
              <p:nvPr/>
            </p:nvSpPr>
            <p:spPr bwMode="auto">
              <a:xfrm>
                <a:off x="1038335" y="1854265"/>
                <a:ext cx="146032" cy="14609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endParaRPr lang="en-US" dirty="0">
                  <a:latin typeface="Arial" pitchFamily="34" charset="0"/>
                  <a:ea typeface="ＭＳ Ｐゴシック" charset="-128"/>
                  <a:cs typeface="Arial" pitchFamily="34" charset="0"/>
                </a:endParaRPr>
              </a:p>
            </p:txBody>
          </p:sp>
          <p:cxnSp>
            <p:nvCxnSpPr>
              <p:cNvPr id="10465" name="Straight Connector 340"/>
              <p:cNvCxnSpPr>
                <a:cxnSpLocks noChangeShapeType="1"/>
                <a:endCxn id="10468" idx="3"/>
              </p:cNvCxnSpPr>
              <p:nvPr/>
            </p:nvCxnSpPr>
            <p:spPr bwMode="auto">
              <a:xfrm rot="5400000" flipH="1" flipV="1">
                <a:off x="1137145" y="1761244"/>
                <a:ext cx="124235" cy="9823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0466" name="Straight Connector 34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009005" y="1749132"/>
                <a:ext cx="211810" cy="30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0467" name="Straight Connector 342"/>
              <p:cNvCxnSpPr>
                <a:cxnSpLocks noChangeShapeType="1"/>
                <a:stCxn id="10470" idx="5"/>
              </p:cNvCxnSpPr>
              <p:nvPr/>
            </p:nvCxnSpPr>
            <p:spPr bwMode="auto">
              <a:xfrm rot="16200000" flipH="1">
                <a:off x="948578" y="1767444"/>
                <a:ext cx="126978" cy="8857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0468" name="Oval 343"/>
              <p:cNvSpPr>
                <a:spLocks noChangeArrowheads="1"/>
              </p:cNvSpPr>
              <p:nvPr/>
            </p:nvSpPr>
            <p:spPr bwMode="auto">
              <a:xfrm>
                <a:off x="1226955" y="1623365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sp>
            <p:nvSpPr>
              <p:cNvPr id="10469" name="Oval 344"/>
              <p:cNvSpPr>
                <a:spLocks noChangeArrowheads="1"/>
              </p:cNvSpPr>
              <p:nvPr/>
            </p:nvSpPr>
            <p:spPr bwMode="auto">
              <a:xfrm>
                <a:off x="1043025" y="1508150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sp>
            <p:nvSpPr>
              <p:cNvPr id="10470" name="Oval 345"/>
              <p:cNvSpPr>
                <a:spLocks noChangeArrowheads="1"/>
              </p:cNvSpPr>
              <p:nvPr/>
            </p:nvSpPr>
            <p:spPr bwMode="auto">
              <a:xfrm>
                <a:off x="842905" y="1623365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</p:grpSp>
        <p:grpSp>
          <p:nvGrpSpPr>
            <p:cNvPr id="10431" name="Group 409"/>
            <p:cNvGrpSpPr>
              <a:grpSpLocks/>
            </p:cNvGrpSpPr>
            <p:nvPr/>
          </p:nvGrpSpPr>
          <p:grpSpPr bwMode="auto">
            <a:xfrm>
              <a:off x="463386" y="2468875"/>
              <a:ext cx="1378824" cy="499417"/>
              <a:chOff x="463386" y="2468875"/>
              <a:chExt cx="1378824" cy="499417"/>
            </a:xfrm>
          </p:grpSpPr>
          <p:grpSp>
            <p:nvGrpSpPr>
              <p:cNvPr id="10436" name="Group 148"/>
              <p:cNvGrpSpPr>
                <a:grpSpLocks/>
              </p:cNvGrpSpPr>
              <p:nvPr/>
            </p:nvGrpSpPr>
            <p:grpSpPr bwMode="auto">
              <a:xfrm>
                <a:off x="620570" y="2468875"/>
                <a:ext cx="146300" cy="493066"/>
                <a:chOff x="1043025" y="1508150"/>
                <a:chExt cx="146300" cy="493066"/>
              </a:xfrm>
            </p:grpSpPr>
            <p:sp>
              <p:nvSpPr>
                <p:cNvPr id="50" name="Oval 49"/>
                <p:cNvSpPr/>
                <p:nvPr/>
              </p:nvSpPr>
              <p:spPr bwMode="auto">
                <a:xfrm>
                  <a:off x="1047025" y="1855030"/>
                  <a:ext cx="126984" cy="146092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  <a:defRPr/>
                  </a:pPr>
                  <a:endParaRPr lang="en-US" dirty="0">
                    <a:latin typeface="Arial" pitchFamily="34" charset="0"/>
                    <a:ea typeface="ＭＳ Ｐゴシック" charset="-128"/>
                    <a:cs typeface="Arial" pitchFamily="34" charset="0"/>
                  </a:endParaRPr>
                </a:p>
              </p:txBody>
            </p:sp>
            <p:cxnSp>
              <p:nvCxnSpPr>
                <p:cNvPr id="10462" name="Straight Connector 319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009005" y="1749132"/>
                  <a:ext cx="211810" cy="306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0463" name="Oval 320"/>
                <p:cNvSpPr>
                  <a:spLocks noChangeArrowheads="1"/>
                </p:cNvSpPr>
                <p:nvPr/>
              </p:nvSpPr>
              <p:spPr bwMode="auto">
                <a:xfrm>
                  <a:off x="1043025" y="1508150"/>
                  <a:ext cx="146300" cy="14630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</a:pPr>
                  <a:endParaRPr lang="en-US" dirty="0"/>
                </a:p>
              </p:txBody>
            </p:sp>
          </p:grpSp>
          <p:grpSp>
            <p:nvGrpSpPr>
              <p:cNvPr id="10437" name="Group 152"/>
              <p:cNvGrpSpPr>
                <a:grpSpLocks/>
              </p:cNvGrpSpPr>
              <p:nvPr/>
            </p:nvGrpSpPr>
            <p:grpSpPr bwMode="auto">
              <a:xfrm>
                <a:off x="769905" y="2468875"/>
                <a:ext cx="150585" cy="493066"/>
                <a:chOff x="1038740" y="1508150"/>
                <a:chExt cx="150585" cy="493066"/>
              </a:xfrm>
            </p:grpSpPr>
            <p:sp>
              <p:nvSpPr>
                <p:cNvPr id="47" name="Oval 46"/>
                <p:cNvSpPr/>
                <p:nvPr/>
              </p:nvSpPr>
              <p:spPr bwMode="auto">
                <a:xfrm>
                  <a:off x="1028325" y="1855030"/>
                  <a:ext cx="155555" cy="146092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  <a:defRPr/>
                  </a:pPr>
                  <a:endParaRPr lang="en-US" dirty="0">
                    <a:latin typeface="Arial" pitchFamily="34" charset="0"/>
                    <a:ea typeface="ＭＳ Ｐゴシック" charset="-128"/>
                    <a:cs typeface="Arial" pitchFamily="34" charset="0"/>
                  </a:endParaRPr>
                </a:p>
              </p:txBody>
            </p:sp>
            <p:cxnSp>
              <p:nvCxnSpPr>
                <p:cNvPr id="10459" name="Straight Connector 316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009005" y="1749132"/>
                  <a:ext cx="211810" cy="306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0460" name="Oval 317"/>
                <p:cNvSpPr>
                  <a:spLocks noChangeArrowheads="1"/>
                </p:cNvSpPr>
                <p:nvPr/>
              </p:nvSpPr>
              <p:spPr bwMode="auto">
                <a:xfrm>
                  <a:off x="1043025" y="1508150"/>
                  <a:ext cx="146300" cy="14630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</a:pPr>
                  <a:endParaRPr lang="en-US" dirty="0"/>
                </a:p>
              </p:txBody>
            </p:sp>
          </p:grpSp>
          <p:grpSp>
            <p:nvGrpSpPr>
              <p:cNvPr id="10438" name="Group 160"/>
              <p:cNvGrpSpPr>
                <a:grpSpLocks/>
              </p:cNvGrpSpPr>
              <p:nvPr/>
            </p:nvGrpSpPr>
            <p:grpSpPr bwMode="auto">
              <a:xfrm>
                <a:off x="1081430" y="2468875"/>
                <a:ext cx="147458" cy="499417"/>
                <a:chOff x="1043025" y="1508150"/>
                <a:chExt cx="147458" cy="499417"/>
              </a:xfrm>
            </p:grpSpPr>
            <p:sp>
              <p:nvSpPr>
                <p:cNvPr id="44" name="Oval 43"/>
                <p:cNvSpPr/>
                <p:nvPr/>
              </p:nvSpPr>
              <p:spPr bwMode="auto">
                <a:xfrm>
                  <a:off x="1046482" y="1855030"/>
                  <a:ext cx="133333" cy="152444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  <a:defRPr/>
                  </a:pPr>
                  <a:endParaRPr lang="en-US" dirty="0">
                    <a:latin typeface="Arial" pitchFamily="34" charset="0"/>
                    <a:ea typeface="ＭＳ Ｐゴシック" charset="-128"/>
                    <a:cs typeface="Arial" pitchFamily="34" charset="0"/>
                  </a:endParaRPr>
                </a:p>
              </p:txBody>
            </p:sp>
            <p:cxnSp>
              <p:nvCxnSpPr>
                <p:cNvPr id="10456" name="Straight Connector 310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011262" y="1753606"/>
                  <a:ext cx="211810" cy="306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0457" name="Oval 311"/>
                <p:cNvSpPr>
                  <a:spLocks noChangeArrowheads="1"/>
                </p:cNvSpPr>
                <p:nvPr/>
              </p:nvSpPr>
              <p:spPr bwMode="auto">
                <a:xfrm>
                  <a:off x="1043025" y="1508150"/>
                  <a:ext cx="146300" cy="14630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</a:pPr>
                  <a:endParaRPr lang="en-US" dirty="0"/>
                </a:p>
              </p:txBody>
            </p:sp>
          </p:grpSp>
          <p:grpSp>
            <p:nvGrpSpPr>
              <p:cNvPr id="10439" name="Group 168"/>
              <p:cNvGrpSpPr>
                <a:grpSpLocks/>
              </p:cNvGrpSpPr>
              <p:nvPr/>
            </p:nvGrpSpPr>
            <p:grpSpPr bwMode="auto">
              <a:xfrm>
                <a:off x="1384529" y="2468875"/>
                <a:ext cx="150441" cy="493066"/>
                <a:chOff x="1038884" y="1508150"/>
                <a:chExt cx="150441" cy="493066"/>
              </a:xfrm>
            </p:grpSpPr>
            <p:sp>
              <p:nvSpPr>
                <p:cNvPr id="41" name="Oval 40"/>
                <p:cNvSpPr/>
                <p:nvPr/>
              </p:nvSpPr>
              <p:spPr bwMode="auto">
                <a:xfrm>
                  <a:off x="1039241" y="1855030"/>
                  <a:ext cx="139682" cy="146092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  <a:defRPr/>
                  </a:pPr>
                  <a:endParaRPr lang="en-US" dirty="0">
                    <a:latin typeface="Arial" pitchFamily="34" charset="0"/>
                    <a:ea typeface="ＭＳ Ｐゴシック" charset="-128"/>
                    <a:cs typeface="Arial" pitchFamily="34" charset="0"/>
                  </a:endParaRPr>
                </a:p>
              </p:txBody>
            </p:sp>
            <p:cxnSp>
              <p:nvCxnSpPr>
                <p:cNvPr id="10453" name="Straight Connector 304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009005" y="1749132"/>
                  <a:ext cx="211810" cy="306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0454" name="Oval 305"/>
                <p:cNvSpPr>
                  <a:spLocks noChangeArrowheads="1"/>
                </p:cNvSpPr>
                <p:nvPr/>
              </p:nvSpPr>
              <p:spPr bwMode="auto">
                <a:xfrm>
                  <a:off x="1043025" y="1508150"/>
                  <a:ext cx="146300" cy="14630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</a:pPr>
                  <a:endParaRPr lang="en-US" dirty="0"/>
                </a:p>
              </p:txBody>
            </p:sp>
          </p:grpSp>
          <p:grpSp>
            <p:nvGrpSpPr>
              <p:cNvPr id="10440" name="Group 172"/>
              <p:cNvGrpSpPr>
                <a:grpSpLocks/>
              </p:cNvGrpSpPr>
              <p:nvPr/>
            </p:nvGrpSpPr>
            <p:grpSpPr bwMode="auto">
              <a:xfrm>
                <a:off x="1538582" y="2468875"/>
                <a:ext cx="150008" cy="493066"/>
                <a:chOff x="1039317" y="1508150"/>
                <a:chExt cx="150008" cy="493066"/>
              </a:xfrm>
            </p:grpSpPr>
            <p:sp>
              <p:nvSpPr>
                <p:cNvPr id="38" name="Oval 37"/>
                <p:cNvSpPr/>
                <p:nvPr/>
              </p:nvSpPr>
              <p:spPr bwMode="auto">
                <a:xfrm>
                  <a:off x="1039590" y="1855030"/>
                  <a:ext cx="144444" cy="146092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  <a:defRPr/>
                  </a:pPr>
                  <a:endParaRPr lang="en-US" dirty="0">
                    <a:latin typeface="Arial" pitchFamily="34" charset="0"/>
                    <a:ea typeface="ＭＳ Ｐゴシック" charset="-128"/>
                    <a:cs typeface="Arial" pitchFamily="34" charset="0"/>
                  </a:endParaRPr>
                </a:p>
              </p:txBody>
            </p:sp>
            <p:cxnSp>
              <p:nvCxnSpPr>
                <p:cNvPr id="10450" name="Straight Connector 301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009005" y="1749132"/>
                  <a:ext cx="211810" cy="306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0451" name="Oval 302"/>
                <p:cNvSpPr>
                  <a:spLocks noChangeArrowheads="1"/>
                </p:cNvSpPr>
                <p:nvPr/>
              </p:nvSpPr>
              <p:spPr bwMode="auto">
                <a:xfrm>
                  <a:off x="1043025" y="1508150"/>
                  <a:ext cx="146300" cy="14630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</a:pPr>
                  <a:endParaRPr lang="en-US" dirty="0"/>
                </a:p>
              </p:txBody>
            </p:sp>
          </p:grpSp>
          <p:grpSp>
            <p:nvGrpSpPr>
              <p:cNvPr id="10441" name="Group 176"/>
              <p:cNvGrpSpPr>
                <a:grpSpLocks/>
              </p:cNvGrpSpPr>
              <p:nvPr/>
            </p:nvGrpSpPr>
            <p:grpSpPr bwMode="auto">
              <a:xfrm>
                <a:off x="1691048" y="2468875"/>
                <a:ext cx="151162" cy="493066"/>
                <a:chOff x="1038163" y="1508150"/>
                <a:chExt cx="151162" cy="493066"/>
              </a:xfrm>
            </p:grpSpPr>
            <p:sp>
              <p:nvSpPr>
                <p:cNvPr id="35" name="Oval 34"/>
                <p:cNvSpPr/>
                <p:nvPr/>
              </p:nvSpPr>
              <p:spPr bwMode="auto">
                <a:xfrm>
                  <a:off x="1038351" y="1855030"/>
                  <a:ext cx="146032" cy="146092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  <a:defRPr/>
                  </a:pPr>
                  <a:endParaRPr lang="en-US" dirty="0">
                    <a:latin typeface="Arial" pitchFamily="34" charset="0"/>
                    <a:ea typeface="ＭＳ Ｐゴシック" charset="-128"/>
                    <a:cs typeface="Arial" pitchFamily="34" charset="0"/>
                  </a:endParaRPr>
                </a:p>
              </p:txBody>
            </p:sp>
            <p:cxnSp>
              <p:nvCxnSpPr>
                <p:cNvPr id="10447" name="Straight Connector 298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009005" y="1749132"/>
                  <a:ext cx="211810" cy="306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0448" name="Oval 299"/>
                <p:cNvSpPr>
                  <a:spLocks noChangeArrowheads="1"/>
                </p:cNvSpPr>
                <p:nvPr/>
              </p:nvSpPr>
              <p:spPr bwMode="auto">
                <a:xfrm>
                  <a:off x="1043025" y="1508150"/>
                  <a:ext cx="146300" cy="14630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</a:pPr>
                  <a:endParaRPr lang="en-US" dirty="0"/>
                </a:p>
              </p:txBody>
            </p:sp>
          </p:grpSp>
          <p:grpSp>
            <p:nvGrpSpPr>
              <p:cNvPr id="10442" name="Group 152"/>
              <p:cNvGrpSpPr>
                <a:grpSpLocks/>
              </p:cNvGrpSpPr>
              <p:nvPr/>
            </p:nvGrpSpPr>
            <p:grpSpPr bwMode="auto">
              <a:xfrm>
                <a:off x="463386" y="2468875"/>
                <a:ext cx="154053" cy="493066"/>
                <a:chOff x="1039461" y="1508150"/>
                <a:chExt cx="154053" cy="493066"/>
              </a:xfrm>
            </p:grpSpPr>
            <p:sp>
              <p:nvSpPr>
                <p:cNvPr id="32" name="Oval 31"/>
                <p:cNvSpPr/>
                <p:nvPr/>
              </p:nvSpPr>
              <p:spPr bwMode="auto">
                <a:xfrm>
                  <a:off x="1038740" y="1855030"/>
                  <a:ext cx="144444" cy="146092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  <a:defRPr/>
                  </a:pPr>
                  <a:endParaRPr lang="en-US" dirty="0">
                    <a:latin typeface="Arial" pitchFamily="34" charset="0"/>
                    <a:ea typeface="ＭＳ Ｐゴシック" charset="-128"/>
                    <a:cs typeface="Arial" pitchFamily="34" charset="0"/>
                  </a:endParaRPr>
                </a:p>
              </p:txBody>
            </p:sp>
            <p:cxnSp>
              <p:nvCxnSpPr>
                <p:cNvPr id="10444" name="Straight Connector 407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009005" y="1749132"/>
                  <a:ext cx="211810" cy="306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0445" name="Oval 408"/>
                <p:cNvSpPr>
                  <a:spLocks noChangeArrowheads="1"/>
                </p:cNvSpPr>
                <p:nvPr/>
              </p:nvSpPr>
              <p:spPr bwMode="auto">
                <a:xfrm>
                  <a:off x="1043025" y="1508150"/>
                  <a:ext cx="146300" cy="14630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</a:pPr>
                  <a:endParaRPr lang="en-US" dirty="0"/>
                </a:p>
              </p:txBody>
            </p:sp>
          </p:grpSp>
        </p:grpSp>
        <p:cxnSp>
          <p:nvCxnSpPr>
            <p:cNvPr id="10432" name="Straight Connector 410"/>
            <p:cNvCxnSpPr>
              <a:cxnSpLocks noChangeShapeType="1"/>
            </p:cNvCxnSpPr>
            <p:nvPr/>
          </p:nvCxnSpPr>
          <p:spPr bwMode="auto">
            <a:xfrm rot="5400000" flipH="1" flipV="1">
              <a:off x="1274335" y="2384948"/>
              <a:ext cx="124239" cy="9823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433" name="Straight Connector 411"/>
            <p:cNvCxnSpPr>
              <a:cxnSpLocks noChangeShapeType="1"/>
            </p:cNvCxnSpPr>
            <p:nvPr/>
          </p:nvCxnSpPr>
          <p:spPr bwMode="auto">
            <a:xfrm rot="16200000" flipH="1">
              <a:off x="912647" y="2391147"/>
              <a:ext cx="126978" cy="8857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0434" name="Oval 412"/>
            <p:cNvSpPr>
              <a:spLocks noChangeArrowheads="1"/>
            </p:cNvSpPr>
            <p:nvPr/>
          </p:nvSpPr>
          <p:spPr bwMode="auto">
            <a:xfrm>
              <a:off x="1360475" y="2248280"/>
              <a:ext cx="146300" cy="146304"/>
            </a:xfrm>
            <a:prstGeom prst="ellipse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</a:pPr>
              <a:endParaRPr lang="en-US" dirty="0"/>
            </a:p>
          </p:txBody>
        </p:sp>
        <p:sp>
          <p:nvSpPr>
            <p:cNvPr id="10435" name="Oval 413"/>
            <p:cNvSpPr>
              <a:spLocks noChangeArrowheads="1"/>
            </p:cNvSpPr>
            <p:nvPr/>
          </p:nvSpPr>
          <p:spPr bwMode="auto">
            <a:xfrm>
              <a:off x="822805" y="2248280"/>
              <a:ext cx="146300" cy="146304"/>
            </a:xfrm>
            <a:prstGeom prst="ellipse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</a:pPr>
              <a:endParaRPr lang="en-US" dirty="0"/>
            </a:p>
          </p:txBody>
        </p:sp>
      </p:grpSp>
      <p:grpSp>
        <p:nvGrpSpPr>
          <p:cNvPr id="10246" name="Group 425"/>
          <p:cNvGrpSpPr>
            <a:grpSpLocks/>
          </p:cNvGrpSpPr>
          <p:nvPr/>
        </p:nvGrpSpPr>
        <p:grpSpPr bwMode="auto">
          <a:xfrm>
            <a:off x="1809750" y="1581150"/>
            <a:ext cx="1382713" cy="2073275"/>
            <a:chOff x="2190890" y="1316725"/>
            <a:chExt cx="1382580" cy="2073869"/>
          </a:xfrm>
        </p:grpSpPr>
        <p:sp>
          <p:nvSpPr>
            <p:cNvPr id="10378" name="Rectangle 348"/>
            <p:cNvSpPr>
              <a:spLocks noChangeArrowheads="1"/>
            </p:cNvSpPr>
            <p:nvPr/>
          </p:nvSpPr>
          <p:spPr bwMode="auto">
            <a:xfrm>
              <a:off x="2190890" y="2968139"/>
              <a:ext cx="1382580" cy="422455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</a:pPr>
              <a:endParaRPr lang="en-US" dirty="0"/>
            </a:p>
          </p:txBody>
        </p:sp>
        <p:grpSp>
          <p:nvGrpSpPr>
            <p:cNvPr id="10379" name="Group 148"/>
            <p:cNvGrpSpPr>
              <a:grpSpLocks/>
            </p:cNvGrpSpPr>
            <p:nvPr/>
          </p:nvGrpSpPr>
          <p:grpSpPr bwMode="auto">
            <a:xfrm>
              <a:off x="2191571" y="2468875"/>
              <a:ext cx="153997" cy="493064"/>
              <a:chOff x="1039421" y="1508150"/>
              <a:chExt cx="153997" cy="493064"/>
            </a:xfrm>
          </p:grpSpPr>
          <p:sp>
            <p:nvSpPr>
              <p:cNvPr id="123" name="Oval 122"/>
              <p:cNvSpPr/>
              <p:nvPr/>
            </p:nvSpPr>
            <p:spPr bwMode="auto">
              <a:xfrm>
                <a:off x="1038740" y="1855029"/>
                <a:ext cx="153973" cy="14609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endParaRPr lang="en-US" dirty="0">
                  <a:latin typeface="Arial" pitchFamily="34" charset="0"/>
                  <a:ea typeface="ＭＳ Ｐゴシック" charset="-128"/>
                  <a:cs typeface="Arial" pitchFamily="34" charset="0"/>
                </a:endParaRPr>
              </a:p>
            </p:txBody>
          </p:sp>
          <p:cxnSp>
            <p:nvCxnSpPr>
              <p:cNvPr id="10425" name="Straight Connector 39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009005" y="1749132"/>
                <a:ext cx="211810" cy="30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0426" name="Oval 400"/>
              <p:cNvSpPr>
                <a:spLocks noChangeArrowheads="1"/>
              </p:cNvSpPr>
              <p:nvPr/>
            </p:nvSpPr>
            <p:spPr bwMode="auto">
              <a:xfrm>
                <a:off x="1043025" y="1508150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</p:grpSp>
        <p:grpSp>
          <p:nvGrpSpPr>
            <p:cNvPr id="10380" name="Group 152"/>
            <p:cNvGrpSpPr>
              <a:grpSpLocks/>
            </p:cNvGrpSpPr>
            <p:nvPr/>
          </p:nvGrpSpPr>
          <p:grpSpPr bwMode="auto">
            <a:xfrm>
              <a:off x="2348795" y="2468875"/>
              <a:ext cx="146300" cy="493064"/>
              <a:chOff x="1043025" y="1508150"/>
              <a:chExt cx="146300" cy="493064"/>
            </a:xfrm>
          </p:grpSpPr>
          <p:sp>
            <p:nvSpPr>
              <p:cNvPr id="120" name="Oval 119"/>
              <p:cNvSpPr/>
              <p:nvPr/>
            </p:nvSpPr>
            <p:spPr bwMode="auto">
              <a:xfrm>
                <a:off x="1047030" y="1855029"/>
                <a:ext cx="138100" cy="14609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endParaRPr lang="en-US" dirty="0">
                  <a:latin typeface="Arial" pitchFamily="34" charset="0"/>
                  <a:ea typeface="ＭＳ Ｐゴシック" charset="-128"/>
                  <a:cs typeface="Arial" pitchFamily="34" charset="0"/>
                </a:endParaRPr>
              </a:p>
            </p:txBody>
          </p:sp>
          <p:cxnSp>
            <p:nvCxnSpPr>
              <p:cNvPr id="10422" name="Straight Connector 39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009005" y="1749132"/>
                <a:ext cx="211810" cy="30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0423" name="Oval 397"/>
              <p:cNvSpPr>
                <a:spLocks noChangeArrowheads="1"/>
              </p:cNvSpPr>
              <p:nvPr/>
            </p:nvSpPr>
            <p:spPr bwMode="auto">
              <a:xfrm>
                <a:off x="1043025" y="1508150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</p:grpSp>
        <p:grpSp>
          <p:nvGrpSpPr>
            <p:cNvPr id="10381" name="Group 156"/>
            <p:cNvGrpSpPr>
              <a:grpSpLocks/>
            </p:cNvGrpSpPr>
            <p:nvPr/>
          </p:nvGrpSpPr>
          <p:grpSpPr bwMode="auto">
            <a:xfrm>
              <a:off x="2497979" y="2468875"/>
              <a:ext cx="150736" cy="493064"/>
              <a:chOff x="1038589" y="1508150"/>
              <a:chExt cx="150736" cy="493064"/>
            </a:xfrm>
          </p:grpSpPr>
          <p:sp>
            <p:nvSpPr>
              <p:cNvPr id="117" name="Oval 116"/>
              <p:cNvSpPr/>
              <p:nvPr/>
            </p:nvSpPr>
            <p:spPr bwMode="auto">
              <a:xfrm>
                <a:off x="1037858" y="1855029"/>
                <a:ext cx="146035" cy="14609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endParaRPr lang="en-US" dirty="0">
                  <a:latin typeface="Arial" pitchFamily="34" charset="0"/>
                  <a:ea typeface="ＭＳ Ｐゴシック" charset="-128"/>
                  <a:cs typeface="Arial" pitchFamily="34" charset="0"/>
                </a:endParaRPr>
              </a:p>
            </p:txBody>
          </p:sp>
          <p:cxnSp>
            <p:nvCxnSpPr>
              <p:cNvPr id="10419" name="Straight Connector 393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009005" y="1749132"/>
                <a:ext cx="211810" cy="30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0420" name="Oval 394"/>
              <p:cNvSpPr>
                <a:spLocks noChangeArrowheads="1"/>
              </p:cNvSpPr>
              <p:nvPr/>
            </p:nvSpPr>
            <p:spPr bwMode="auto">
              <a:xfrm>
                <a:off x="1043025" y="1508150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</p:grpSp>
        <p:grpSp>
          <p:nvGrpSpPr>
            <p:cNvPr id="10382" name="Group 160"/>
            <p:cNvGrpSpPr>
              <a:grpSpLocks/>
            </p:cNvGrpSpPr>
            <p:nvPr/>
          </p:nvGrpSpPr>
          <p:grpSpPr bwMode="auto">
            <a:xfrm>
              <a:off x="2651977" y="2468875"/>
              <a:ext cx="150358" cy="493064"/>
              <a:chOff x="1038967" y="1508150"/>
              <a:chExt cx="150358" cy="493064"/>
            </a:xfrm>
          </p:grpSpPr>
          <p:sp>
            <p:nvSpPr>
              <p:cNvPr id="114" name="Oval 113"/>
              <p:cNvSpPr/>
              <p:nvPr/>
            </p:nvSpPr>
            <p:spPr bwMode="auto">
              <a:xfrm>
                <a:off x="1038211" y="1855029"/>
                <a:ext cx="146036" cy="14609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endParaRPr lang="en-US" dirty="0">
                  <a:latin typeface="Arial" pitchFamily="34" charset="0"/>
                  <a:ea typeface="ＭＳ Ｐゴシック" charset="-128"/>
                  <a:cs typeface="Arial" pitchFamily="34" charset="0"/>
                </a:endParaRPr>
              </a:p>
            </p:txBody>
          </p:sp>
          <p:cxnSp>
            <p:nvCxnSpPr>
              <p:cNvPr id="10416" name="Straight Connector 39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009005" y="1749132"/>
                <a:ext cx="211810" cy="30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0417" name="Oval 391"/>
              <p:cNvSpPr>
                <a:spLocks noChangeArrowheads="1"/>
              </p:cNvSpPr>
              <p:nvPr/>
            </p:nvSpPr>
            <p:spPr bwMode="auto">
              <a:xfrm>
                <a:off x="1043025" y="1508150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</p:grpSp>
        <p:grpSp>
          <p:nvGrpSpPr>
            <p:cNvPr id="10383" name="Group 164"/>
            <p:cNvGrpSpPr>
              <a:grpSpLocks/>
            </p:cNvGrpSpPr>
            <p:nvPr/>
          </p:nvGrpSpPr>
          <p:grpSpPr bwMode="auto">
            <a:xfrm>
              <a:off x="2805975" y="2468875"/>
              <a:ext cx="149980" cy="493064"/>
              <a:chOff x="1039345" y="1508150"/>
              <a:chExt cx="149980" cy="493064"/>
            </a:xfrm>
          </p:grpSpPr>
          <p:sp>
            <p:nvSpPr>
              <p:cNvPr id="111" name="Oval 110"/>
              <p:cNvSpPr/>
              <p:nvPr/>
            </p:nvSpPr>
            <p:spPr bwMode="auto">
              <a:xfrm>
                <a:off x="1038564" y="1855029"/>
                <a:ext cx="146036" cy="14609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endParaRPr lang="en-US" dirty="0">
                  <a:latin typeface="Arial" pitchFamily="34" charset="0"/>
                  <a:ea typeface="ＭＳ Ｐゴシック" charset="-128"/>
                  <a:cs typeface="Arial" pitchFamily="34" charset="0"/>
                </a:endParaRPr>
              </a:p>
            </p:txBody>
          </p:sp>
          <p:cxnSp>
            <p:nvCxnSpPr>
              <p:cNvPr id="10413" name="Straight Connector 387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009005" y="1749132"/>
                <a:ext cx="211810" cy="30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0414" name="Oval 388"/>
              <p:cNvSpPr>
                <a:spLocks noChangeArrowheads="1"/>
              </p:cNvSpPr>
              <p:nvPr/>
            </p:nvSpPr>
            <p:spPr bwMode="auto">
              <a:xfrm>
                <a:off x="1043025" y="1508150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</p:grpSp>
        <p:grpSp>
          <p:nvGrpSpPr>
            <p:cNvPr id="10384" name="Group 168"/>
            <p:cNvGrpSpPr>
              <a:grpSpLocks/>
            </p:cNvGrpSpPr>
            <p:nvPr/>
          </p:nvGrpSpPr>
          <p:grpSpPr bwMode="auto">
            <a:xfrm>
              <a:off x="2958385" y="2468875"/>
              <a:ext cx="151190" cy="493064"/>
              <a:chOff x="1038135" y="1508150"/>
              <a:chExt cx="151190" cy="493064"/>
            </a:xfrm>
          </p:grpSpPr>
          <p:sp>
            <p:nvSpPr>
              <p:cNvPr id="108" name="Oval 107"/>
              <p:cNvSpPr/>
              <p:nvPr/>
            </p:nvSpPr>
            <p:spPr bwMode="auto">
              <a:xfrm>
                <a:off x="1038916" y="1855029"/>
                <a:ext cx="146036" cy="14609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endParaRPr lang="en-US" dirty="0">
                  <a:latin typeface="Arial" pitchFamily="34" charset="0"/>
                  <a:ea typeface="ＭＳ Ｐゴシック" charset="-128"/>
                  <a:cs typeface="Arial" pitchFamily="34" charset="0"/>
                </a:endParaRPr>
              </a:p>
            </p:txBody>
          </p:sp>
          <p:cxnSp>
            <p:nvCxnSpPr>
              <p:cNvPr id="10410" name="Straight Connector 38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009005" y="1749132"/>
                <a:ext cx="211810" cy="30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0411" name="Oval 385"/>
              <p:cNvSpPr>
                <a:spLocks noChangeArrowheads="1"/>
              </p:cNvSpPr>
              <p:nvPr/>
            </p:nvSpPr>
            <p:spPr bwMode="auto">
              <a:xfrm>
                <a:off x="1043025" y="1508150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</p:grpSp>
        <p:grpSp>
          <p:nvGrpSpPr>
            <p:cNvPr id="10385" name="Group 172"/>
            <p:cNvGrpSpPr>
              <a:grpSpLocks/>
            </p:cNvGrpSpPr>
            <p:nvPr/>
          </p:nvGrpSpPr>
          <p:grpSpPr bwMode="auto">
            <a:xfrm>
              <a:off x="3112384" y="2468875"/>
              <a:ext cx="150811" cy="493064"/>
              <a:chOff x="1038514" y="1508150"/>
              <a:chExt cx="150811" cy="493064"/>
            </a:xfrm>
          </p:grpSpPr>
          <p:sp>
            <p:nvSpPr>
              <p:cNvPr id="105" name="Oval 104"/>
              <p:cNvSpPr/>
              <p:nvPr/>
            </p:nvSpPr>
            <p:spPr bwMode="auto">
              <a:xfrm>
                <a:off x="1039269" y="1855029"/>
                <a:ext cx="146035" cy="14609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endParaRPr lang="en-US" dirty="0">
                  <a:latin typeface="Arial" pitchFamily="34" charset="0"/>
                  <a:ea typeface="ＭＳ Ｐゴシック" charset="-128"/>
                  <a:cs typeface="Arial" pitchFamily="34" charset="0"/>
                </a:endParaRPr>
              </a:p>
            </p:txBody>
          </p:sp>
          <p:cxnSp>
            <p:nvCxnSpPr>
              <p:cNvPr id="10407" name="Straight Connector 38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009005" y="1749132"/>
                <a:ext cx="211810" cy="30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0408" name="Oval 382"/>
              <p:cNvSpPr>
                <a:spLocks noChangeArrowheads="1"/>
              </p:cNvSpPr>
              <p:nvPr/>
            </p:nvSpPr>
            <p:spPr bwMode="auto">
              <a:xfrm>
                <a:off x="1043025" y="1508150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</p:grpSp>
        <p:grpSp>
          <p:nvGrpSpPr>
            <p:cNvPr id="10386" name="Group 176"/>
            <p:cNvGrpSpPr>
              <a:grpSpLocks/>
            </p:cNvGrpSpPr>
            <p:nvPr/>
          </p:nvGrpSpPr>
          <p:grpSpPr bwMode="auto">
            <a:xfrm>
              <a:off x="3266381" y="2468875"/>
              <a:ext cx="150434" cy="493064"/>
              <a:chOff x="1038891" y="1508150"/>
              <a:chExt cx="150434" cy="493064"/>
            </a:xfrm>
          </p:grpSpPr>
          <p:sp>
            <p:nvSpPr>
              <p:cNvPr id="102" name="Oval 101"/>
              <p:cNvSpPr/>
              <p:nvPr/>
            </p:nvSpPr>
            <p:spPr bwMode="auto">
              <a:xfrm>
                <a:off x="1039622" y="1855029"/>
                <a:ext cx="103178" cy="14609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endParaRPr lang="en-US" dirty="0">
                  <a:latin typeface="Arial" pitchFamily="34" charset="0"/>
                  <a:ea typeface="ＭＳ Ｐゴシック" charset="-128"/>
                  <a:cs typeface="Arial" pitchFamily="34" charset="0"/>
                </a:endParaRPr>
              </a:p>
            </p:txBody>
          </p:sp>
          <p:cxnSp>
            <p:nvCxnSpPr>
              <p:cNvPr id="10404" name="Straight Connector 37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009005" y="1749132"/>
                <a:ext cx="211810" cy="30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0405" name="Oval 379"/>
              <p:cNvSpPr>
                <a:spLocks noChangeArrowheads="1"/>
              </p:cNvSpPr>
              <p:nvPr/>
            </p:nvSpPr>
            <p:spPr bwMode="auto">
              <a:xfrm>
                <a:off x="1043025" y="1508150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</p:grpSp>
        <p:sp>
          <p:nvSpPr>
            <p:cNvPr id="10387" name="Oval 357"/>
            <p:cNvSpPr>
              <a:spLocks noChangeArrowheads="1"/>
            </p:cNvSpPr>
            <p:nvPr/>
          </p:nvSpPr>
          <p:spPr bwMode="auto">
            <a:xfrm>
              <a:off x="2267700" y="1585560"/>
              <a:ext cx="146300" cy="14630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</a:pPr>
              <a:endParaRPr lang="en-US" dirty="0"/>
            </a:p>
          </p:txBody>
        </p:sp>
        <p:sp>
          <p:nvSpPr>
            <p:cNvPr id="10388" name="Oval 358"/>
            <p:cNvSpPr>
              <a:spLocks noChangeArrowheads="1"/>
            </p:cNvSpPr>
            <p:nvPr/>
          </p:nvSpPr>
          <p:spPr bwMode="auto">
            <a:xfrm>
              <a:off x="2267700" y="1739180"/>
              <a:ext cx="146300" cy="14630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</a:pPr>
              <a:endParaRPr lang="en-US" dirty="0"/>
            </a:p>
          </p:txBody>
        </p:sp>
        <p:sp>
          <p:nvSpPr>
            <p:cNvPr id="10389" name="Oval 359"/>
            <p:cNvSpPr>
              <a:spLocks noChangeArrowheads="1"/>
            </p:cNvSpPr>
            <p:nvPr/>
          </p:nvSpPr>
          <p:spPr bwMode="auto">
            <a:xfrm>
              <a:off x="2690155" y="1623965"/>
              <a:ext cx="146300" cy="14630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</a:pPr>
              <a:endParaRPr lang="en-US" dirty="0"/>
            </a:p>
          </p:txBody>
        </p:sp>
        <p:sp>
          <p:nvSpPr>
            <p:cNvPr id="10390" name="Oval 360"/>
            <p:cNvSpPr>
              <a:spLocks noChangeArrowheads="1"/>
            </p:cNvSpPr>
            <p:nvPr/>
          </p:nvSpPr>
          <p:spPr bwMode="auto">
            <a:xfrm>
              <a:off x="2728560" y="1777585"/>
              <a:ext cx="146300" cy="14630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</a:pPr>
              <a:endParaRPr lang="en-US" dirty="0"/>
            </a:p>
          </p:txBody>
        </p:sp>
        <p:sp>
          <p:nvSpPr>
            <p:cNvPr id="10391" name="Oval 361"/>
            <p:cNvSpPr>
              <a:spLocks noChangeArrowheads="1"/>
            </p:cNvSpPr>
            <p:nvPr/>
          </p:nvSpPr>
          <p:spPr bwMode="auto">
            <a:xfrm>
              <a:off x="3189420" y="1662370"/>
              <a:ext cx="146300" cy="14630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</a:pPr>
              <a:endParaRPr lang="en-US" dirty="0"/>
            </a:p>
          </p:txBody>
        </p:sp>
        <p:sp>
          <p:nvSpPr>
            <p:cNvPr id="10392" name="Oval 362"/>
            <p:cNvSpPr>
              <a:spLocks noChangeArrowheads="1"/>
            </p:cNvSpPr>
            <p:nvPr/>
          </p:nvSpPr>
          <p:spPr bwMode="auto">
            <a:xfrm>
              <a:off x="3189420" y="1815990"/>
              <a:ext cx="146300" cy="14630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</a:pPr>
              <a:endParaRPr lang="en-US" dirty="0"/>
            </a:p>
          </p:txBody>
        </p:sp>
        <p:sp>
          <p:nvSpPr>
            <p:cNvPr id="10393" name="Oval 363"/>
            <p:cNvSpPr>
              <a:spLocks noChangeArrowheads="1"/>
            </p:cNvSpPr>
            <p:nvPr/>
          </p:nvSpPr>
          <p:spPr bwMode="auto">
            <a:xfrm>
              <a:off x="2498130" y="1931205"/>
              <a:ext cx="146300" cy="14630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</a:pPr>
              <a:endParaRPr lang="en-US" dirty="0"/>
            </a:p>
          </p:txBody>
        </p:sp>
        <p:sp>
          <p:nvSpPr>
            <p:cNvPr id="10394" name="Oval 364"/>
            <p:cNvSpPr>
              <a:spLocks noChangeArrowheads="1"/>
            </p:cNvSpPr>
            <p:nvPr/>
          </p:nvSpPr>
          <p:spPr bwMode="auto">
            <a:xfrm>
              <a:off x="2498130" y="2084825"/>
              <a:ext cx="146300" cy="14630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</a:pPr>
              <a:endParaRPr lang="en-US" dirty="0"/>
            </a:p>
          </p:txBody>
        </p:sp>
        <p:sp>
          <p:nvSpPr>
            <p:cNvPr id="10395" name="Oval 365"/>
            <p:cNvSpPr>
              <a:spLocks noChangeArrowheads="1"/>
            </p:cNvSpPr>
            <p:nvPr/>
          </p:nvSpPr>
          <p:spPr bwMode="auto">
            <a:xfrm>
              <a:off x="2958990" y="1969610"/>
              <a:ext cx="146300" cy="14630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</a:pPr>
              <a:endParaRPr lang="en-US" dirty="0"/>
            </a:p>
          </p:txBody>
        </p:sp>
        <p:sp>
          <p:nvSpPr>
            <p:cNvPr id="10396" name="Oval 366"/>
            <p:cNvSpPr>
              <a:spLocks noChangeArrowheads="1"/>
            </p:cNvSpPr>
            <p:nvPr/>
          </p:nvSpPr>
          <p:spPr bwMode="auto">
            <a:xfrm>
              <a:off x="2958990" y="2123230"/>
              <a:ext cx="146300" cy="14630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</a:pPr>
              <a:endParaRPr lang="en-US" dirty="0"/>
            </a:p>
          </p:txBody>
        </p:sp>
        <p:sp>
          <p:nvSpPr>
            <p:cNvPr id="10397" name="Oval 415"/>
            <p:cNvSpPr>
              <a:spLocks noChangeArrowheads="1"/>
            </p:cNvSpPr>
            <p:nvPr/>
          </p:nvSpPr>
          <p:spPr bwMode="auto">
            <a:xfrm>
              <a:off x="2920585" y="1316725"/>
              <a:ext cx="146300" cy="14630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</a:pPr>
              <a:endParaRPr lang="en-US" dirty="0"/>
            </a:p>
          </p:txBody>
        </p:sp>
        <p:sp>
          <p:nvSpPr>
            <p:cNvPr id="10398" name="Oval 416"/>
            <p:cNvSpPr>
              <a:spLocks noChangeArrowheads="1"/>
            </p:cNvSpPr>
            <p:nvPr/>
          </p:nvSpPr>
          <p:spPr bwMode="auto">
            <a:xfrm>
              <a:off x="2920585" y="1470345"/>
              <a:ext cx="146300" cy="14630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</a:pPr>
              <a:endParaRPr lang="en-US" dirty="0"/>
            </a:p>
          </p:txBody>
        </p:sp>
        <p:grpSp>
          <p:nvGrpSpPr>
            <p:cNvPr id="10399" name="Group 172"/>
            <p:cNvGrpSpPr>
              <a:grpSpLocks/>
            </p:cNvGrpSpPr>
            <p:nvPr/>
          </p:nvGrpSpPr>
          <p:grpSpPr bwMode="auto">
            <a:xfrm>
              <a:off x="3410854" y="2468875"/>
              <a:ext cx="159581" cy="493064"/>
              <a:chOff x="1029744" y="1508150"/>
              <a:chExt cx="159581" cy="493064"/>
            </a:xfrm>
          </p:grpSpPr>
          <p:sp>
            <p:nvSpPr>
              <p:cNvPr id="99" name="Oval 98"/>
              <p:cNvSpPr/>
              <p:nvPr/>
            </p:nvSpPr>
            <p:spPr bwMode="auto">
              <a:xfrm>
                <a:off x="1030451" y="1855029"/>
                <a:ext cx="146036" cy="14609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endParaRPr lang="en-US" dirty="0">
                  <a:latin typeface="Arial" pitchFamily="34" charset="0"/>
                  <a:ea typeface="ＭＳ Ｐゴシック" charset="-128"/>
                  <a:cs typeface="Arial" pitchFamily="34" charset="0"/>
                </a:endParaRPr>
              </a:p>
            </p:txBody>
          </p:sp>
          <p:cxnSp>
            <p:nvCxnSpPr>
              <p:cNvPr id="10401" name="Straight Connector 41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009005" y="1749132"/>
                <a:ext cx="211810" cy="30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0402" name="Oval 420"/>
              <p:cNvSpPr>
                <a:spLocks noChangeArrowheads="1"/>
              </p:cNvSpPr>
              <p:nvPr/>
            </p:nvSpPr>
            <p:spPr bwMode="auto">
              <a:xfrm>
                <a:off x="1043025" y="1508150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</p:grpSp>
      </p:grpSp>
      <p:grpSp>
        <p:nvGrpSpPr>
          <p:cNvPr id="10247" name="Group 329"/>
          <p:cNvGrpSpPr>
            <a:grpSpLocks/>
          </p:cNvGrpSpPr>
          <p:nvPr/>
        </p:nvGrpSpPr>
        <p:grpSpPr bwMode="auto">
          <a:xfrm>
            <a:off x="3482975" y="1466850"/>
            <a:ext cx="1490663" cy="2187575"/>
            <a:chOff x="423942" y="1201510"/>
            <a:chExt cx="1490793" cy="2189085"/>
          </a:xfrm>
        </p:grpSpPr>
        <p:sp>
          <p:nvSpPr>
            <p:cNvPr id="10316" name="Rectangle 3"/>
            <p:cNvSpPr>
              <a:spLocks noChangeArrowheads="1"/>
            </p:cNvSpPr>
            <p:nvPr/>
          </p:nvSpPr>
          <p:spPr bwMode="auto">
            <a:xfrm>
              <a:off x="424260" y="2968139"/>
              <a:ext cx="1382580" cy="422456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</a:pPr>
              <a:endParaRPr lang="en-US" dirty="0"/>
            </a:p>
          </p:txBody>
        </p:sp>
        <p:grpSp>
          <p:nvGrpSpPr>
            <p:cNvPr id="10317" name="Group 61"/>
            <p:cNvGrpSpPr>
              <a:grpSpLocks/>
            </p:cNvGrpSpPr>
            <p:nvPr/>
          </p:nvGrpSpPr>
          <p:grpSpPr bwMode="auto">
            <a:xfrm>
              <a:off x="769905" y="1547155"/>
              <a:ext cx="530350" cy="492120"/>
              <a:chOff x="842905" y="1508150"/>
              <a:chExt cx="530350" cy="492120"/>
            </a:xfrm>
          </p:grpSpPr>
          <p:sp>
            <p:nvSpPr>
              <p:cNvPr id="184" name="Oval 13"/>
              <p:cNvSpPr/>
              <p:nvPr/>
            </p:nvSpPr>
            <p:spPr bwMode="auto">
              <a:xfrm>
                <a:off x="1038327" y="1853544"/>
                <a:ext cx="146063" cy="146151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endParaRPr lang="en-US" dirty="0">
                  <a:latin typeface="Arial" pitchFamily="34" charset="0"/>
                  <a:ea typeface="ＭＳ Ｐゴシック" charset="-128"/>
                  <a:cs typeface="Arial" pitchFamily="34" charset="0"/>
                </a:endParaRPr>
              </a:p>
            </p:txBody>
          </p:sp>
          <p:cxnSp>
            <p:nvCxnSpPr>
              <p:cNvPr id="10372" name="Straight Connector 37"/>
              <p:cNvCxnSpPr>
                <a:cxnSpLocks noChangeShapeType="1"/>
                <a:endCxn id="10375" idx="3"/>
              </p:cNvCxnSpPr>
              <p:nvPr/>
            </p:nvCxnSpPr>
            <p:spPr bwMode="auto">
              <a:xfrm rot="5400000" flipH="1" flipV="1">
                <a:off x="1137145" y="1761244"/>
                <a:ext cx="124235" cy="9823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0373" name="Straight Connector 3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009005" y="1749132"/>
                <a:ext cx="211810" cy="30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0374" name="Straight Connector 41"/>
              <p:cNvCxnSpPr>
                <a:cxnSpLocks noChangeShapeType="1"/>
                <a:stCxn id="10377" idx="5"/>
              </p:cNvCxnSpPr>
              <p:nvPr/>
            </p:nvCxnSpPr>
            <p:spPr bwMode="auto">
              <a:xfrm rot="16200000" flipH="1">
                <a:off x="948578" y="1767444"/>
                <a:ext cx="126978" cy="8857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0375" name="Oval 50"/>
              <p:cNvSpPr>
                <a:spLocks noChangeArrowheads="1"/>
              </p:cNvSpPr>
              <p:nvPr/>
            </p:nvSpPr>
            <p:spPr bwMode="auto">
              <a:xfrm>
                <a:off x="1226955" y="1623365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sp>
            <p:nvSpPr>
              <p:cNvPr id="10376" name="Oval 51"/>
              <p:cNvSpPr>
                <a:spLocks noChangeArrowheads="1"/>
              </p:cNvSpPr>
              <p:nvPr/>
            </p:nvSpPr>
            <p:spPr bwMode="auto">
              <a:xfrm>
                <a:off x="1043025" y="1508150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sp>
            <p:nvSpPr>
              <p:cNvPr id="10377" name="Oval 52"/>
              <p:cNvSpPr>
                <a:spLocks noChangeArrowheads="1"/>
              </p:cNvSpPr>
              <p:nvPr/>
            </p:nvSpPr>
            <p:spPr bwMode="auto">
              <a:xfrm>
                <a:off x="842905" y="1623365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</p:grpSp>
        <p:grpSp>
          <p:nvGrpSpPr>
            <p:cNvPr id="10318" name="Group 89"/>
            <p:cNvGrpSpPr>
              <a:grpSpLocks/>
            </p:cNvGrpSpPr>
            <p:nvPr/>
          </p:nvGrpSpPr>
          <p:grpSpPr bwMode="auto">
            <a:xfrm>
              <a:off x="1384385" y="1355130"/>
              <a:ext cx="530350" cy="492549"/>
              <a:chOff x="842905" y="1508150"/>
              <a:chExt cx="530350" cy="492549"/>
            </a:xfrm>
          </p:grpSpPr>
          <p:sp>
            <p:nvSpPr>
              <p:cNvPr id="10364" name="Oval 90"/>
              <p:cNvSpPr>
                <a:spLocks noChangeArrowheads="1"/>
              </p:cNvSpPr>
              <p:nvPr/>
            </p:nvSpPr>
            <p:spPr bwMode="auto">
              <a:xfrm>
                <a:off x="1038740" y="1854395"/>
                <a:ext cx="146300" cy="146304"/>
              </a:xfrm>
              <a:prstGeom prst="ellipse">
                <a:avLst/>
              </a:prstGeom>
              <a:solidFill>
                <a:srgbClr val="00B050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cxnSp>
            <p:nvCxnSpPr>
              <p:cNvPr id="10365" name="Straight Connector 91"/>
              <p:cNvCxnSpPr>
                <a:cxnSpLocks noChangeShapeType="1"/>
                <a:endCxn id="10368" idx="3"/>
              </p:cNvCxnSpPr>
              <p:nvPr/>
            </p:nvCxnSpPr>
            <p:spPr bwMode="auto">
              <a:xfrm rot="5400000" flipH="1" flipV="1">
                <a:off x="1137145" y="1761244"/>
                <a:ext cx="124235" cy="9823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0366" name="Straight Connector 9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009005" y="1749132"/>
                <a:ext cx="211810" cy="30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0367" name="Straight Connector 93"/>
              <p:cNvCxnSpPr>
                <a:cxnSpLocks noChangeShapeType="1"/>
                <a:stCxn id="10370" idx="5"/>
              </p:cNvCxnSpPr>
              <p:nvPr/>
            </p:nvCxnSpPr>
            <p:spPr bwMode="auto">
              <a:xfrm rot="16200000" flipH="1">
                <a:off x="948578" y="1767444"/>
                <a:ext cx="126978" cy="8857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0368" name="Oval 94"/>
              <p:cNvSpPr>
                <a:spLocks noChangeArrowheads="1"/>
              </p:cNvSpPr>
              <p:nvPr/>
            </p:nvSpPr>
            <p:spPr bwMode="auto">
              <a:xfrm>
                <a:off x="1226955" y="1623365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sp>
            <p:nvSpPr>
              <p:cNvPr id="10369" name="Oval 95"/>
              <p:cNvSpPr>
                <a:spLocks noChangeArrowheads="1"/>
              </p:cNvSpPr>
              <p:nvPr/>
            </p:nvSpPr>
            <p:spPr bwMode="auto">
              <a:xfrm>
                <a:off x="1043025" y="1508150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sp>
            <p:nvSpPr>
              <p:cNvPr id="10370" name="Oval 96"/>
              <p:cNvSpPr>
                <a:spLocks noChangeArrowheads="1"/>
              </p:cNvSpPr>
              <p:nvPr/>
            </p:nvSpPr>
            <p:spPr bwMode="auto">
              <a:xfrm>
                <a:off x="842905" y="1623365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</p:grpSp>
        <p:cxnSp>
          <p:nvCxnSpPr>
            <p:cNvPr id="10319" name="Straight Connector 99"/>
            <p:cNvCxnSpPr>
              <a:cxnSpLocks noChangeShapeType="1"/>
            </p:cNvCxnSpPr>
            <p:nvPr/>
          </p:nvCxnSpPr>
          <p:spPr bwMode="auto">
            <a:xfrm rot="5400000" flipH="1" flipV="1">
              <a:off x="1312435" y="2292608"/>
              <a:ext cx="124239" cy="9823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320" name="Straight Connector 101"/>
            <p:cNvCxnSpPr>
              <a:cxnSpLocks noChangeShapeType="1"/>
            </p:cNvCxnSpPr>
            <p:nvPr/>
          </p:nvCxnSpPr>
          <p:spPr bwMode="auto">
            <a:xfrm rot="16200000" flipH="1">
              <a:off x="950747" y="2298807"/>
              <a:ext cx="126978" cy="8857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0321" name="Oval 102"/>
            <p:cNvSpPr>
              <a:spLocks noChangeArrowheads="1"/>
            </p:cNvSpPr>
            <p:nvPr/>
          </p:nvSpPr>
          <p:spPr bwMode="auto">
            <a:xfrm>
              <a:off x="1398575" y="2155940"/>
              <a:ext cx="146300" cy="146304"/>
            </a:xfrm>
            <a:prstGeom prst="ellipse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</a:pPr>
              <a:endParaRPr lang="en-US" dirty="0"/>
            </a:p>
          </p:txBody>
        </p:sp>
        <p:sp>
          <p:nvSpPr>
            <p:cNvPr id="10322" name="Oval 104"/>
            <p:cNvSpPr>
              <a:spLocks noChangeArrowheads="1"/>
            </p:cNvSpPr>
            <p:nvPr/>
          </p:nvSpPr>
          <p:spPr bwMode="auto">
            <a:xfrm>
              <a:off x="860905" y="2155940"/>
              <a:ext cx="146300" cy="146304"/>
            </a:xfrm>
            <a:prstGeom prst="ellipse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</a:pPr>
              <a:endParaRPr lang="en-US" dirty="0"/>
            </a:p>
          </p:txBody>
        </p:sp>
        <p:grpSp>
          <p:nvGrpSpPr>
            <p:cNvPr id="10323" name="Group 105"/>
            <p:cNvGrpSpPr>
              <a:grpSpLocks/>
            </p:cNvGrpSpPr>
            <p:nvPr/>
          </p:nvGrpSpPr>
          <p:grpSpPr bwMode="auto">
            <a:xfrm>
              <a:off x="424260" y="1201510"/>
              <a:ext cx="530350" cy="492549"/>
              <a:chOff x="842905" y="1508150"/>
              <a:chExt cx="530350" cy="492549"/>
            </a:xfrm>
          </p:grpSpPr>
          <p:sp>
            <p:nvSpPr>
              <p:cNvPr id="10357" name="Oval 106"/>
              <p:cNvSpPr>
                <a:spLocks noChangeArrowheads="1"/>
              </p:cNvSpPr>
              <p:nvPr/>
            </p:nvSpPr>
            <p:spPr bwMode="auto">
              <a:xfrm>
                <a:off x="1038740" y="1854395"/>
                <a:ext cx="146300" cy="146304"/>
              </a:xfrm>
              <a:prstGeom prst="ellipse">
                <a:avLst/>
              </a:prstGeom>
              <a:solidFill>
                <a:srgbClr val="00B050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cxnSp>
            <p:nvCxnSpPr>
              <p:cNvPr id="10358" name="Straight Connector 107"/>
              <p:cNvCxnSpPr>
                <a:cxnSpLocks noChangeShapeType="1"/>
                <a:endCxn id="10361" idx="3"/>
              </p:cNvCxnSpPr>
              <p:nvPr/>
            </p:nvCxnSpPr>
            <p:spPr bwMode="auto">
              <a:xfrm rot="5400000" flipH="1" flipV="1">
                <a:off x="1137145" y="1761244"/>
                <a:ext cx="124235" cy="9823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0359" name="Straight Connector 10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009005" y="1749132"/>
                <a:ext cx="211810" cy="30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0360" name="Straight Connector 109"/>
              <p:cNvCxnSpPr>
                <a:cxnSpLocks noChangeShapeType="1"/>
                <a:stCxn id="10363" idx="5"/>
              </p:cNvCxnSpPr>
              <p:nvPr/>
            </p:nvCxnSpPr>
            <p:spPr bwMode="auto">
              <a:xfrm rot="16200000" flipH="1">
                <a:off x="948578" y="1767444"/>
                <a:ext cx="126978" cy="8857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0361" name="Oval 110"/>
              <p:cNvSpPr>
                <a:spLocks noChangeArrowheads="1"/>
              </p:cNvSpPr>
              <p:nvPr/>
            </p:nvSpPr>
            <p:spPr bwMode="auto">
              <a:xfrm>
                <a:off x="1226955" y="1623365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sp>
            <p:nvSpPr>
              <p:cNvPr id="10362" name="Oval 111"/>
              <p:cNvSpPr>
                <a:spLocks noChangeArrowheads="1"/>
              </p:cNvSpPr>
              <p:nvPr/>
            </p:nvSpPr>
            <p:spPr bwMode="auto">
              <a:xfrm>
                <a:off x="1043025" y="1508150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sp>
            <p:nvSpPr>
              <p:cNvPr id="10363" name="Oval 112"/>
              <p:cNvSpPr>
                <a:spLocks noChangeArrowheads="1"/>
              </p:cNvSpPr>
              <p:nvPr/>
            </p:nvSpPr>
            <p:spPr bwMode="auto">
              <a:xfrm>
                <a:off x="842905" y="1623365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</p:grpSp>
        <p:grpSp>
          <p:nvGrpSpPr>
            <p:cNvPr id="10324" name="Group 113"/>
            <p:cNvGrpSpPr>
              <a:grpSpLocks/>
            </p:cNvGrpSpPr>
            <p:nvPr/>
          </p:nvGrpSpPr>
          <p:grpSpPr bwMode="auto">
            <a:xfrm>
              <a:off x="1115550" y="2353660"/>
              <a:ext cx="146300" cy="491949"/>
              <a:chOff x="1000335" y="1508151"/>
              <a:chExt cx="146300" cy="491949"/>
            </a:xfrm>
          </p:grpSpPr>
          <p:sp>
            <p:nvSpPr>
              <p:cNvPr id="10354" name="Oval 114"/>
              <p:cNvSpPr>
                <a:spLocks noChangeArrowheads="1"/>
              </p:cNvSpPr>
              <p:nvPr/>
            </p:nvSpPr>
            <p:spPr bwMode="auto">
              <a:xfrm>
                <a:off x="1000335" y="1853796"/>
                <a:ext cx="146300" cy="146304"/>
              </a:xfrm>
              <a:prstGeom prst="ellipse">
                <a:avLst/>
              </a:prstGeom>
              <a:solidFill>
                <a:srgbClr val="00B050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cxnSp>
            <p:nvCxnSpPr>
              <p:cNvPr id="10355" name="Straight Connector 11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966315" y="1749133"/>
                <a:ext cx="211810" cy="30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0356" name="Oval 119"/>
              <p:cNvSpPr>
                <a:spLocks noChangeArrowheads="1"/>
              </p:cNvSpPr>
              <p:nvPr/>
            </p:nvSpPr>
            <p:spPr bwMode="auto">
              <a:xfrm>
                <a:off x="1000335" y="1508151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</p:grpSp>
        <p:grpSp>
          <p:nvGrpSpPr>
            <p:cNvPr id="10325" name="Group 121"/>
            <p:cNvGrpSpPr>
              <a:grpSpLocks/>
            </p:cNvGrpSpPr>
            <p:nvPr/>
          </p:nvGrpSpPr>
          <p:grpSpPr bwMode="auto">
            <a:xfrm>
              <a:off x="501070" y="2353659"/>
              <a:ext cx="150585" cy="492549"/>
              <a:chOff x="1038740" y="1508150"/>
              <a:chExt cx="150585" cy="492549"/>
            </a:xfrm>
          </p:grpSpPr>
          <p:sp>
            <p:nvSpPr>
              <p:cNvPr id="10351" name="Oval 122"/>
              <p:cNvSpPr>
                <a:spLocks noChangeArrowheads="1"/>
              </p:cNvSpPr>
              <p:nvPr/>
            </p:nvSpPr>
            <p:spPr bwMode="auto">
              <a:xfrm>
                <a:off x="1038740" y="1854395"/>
                <a:ext cx="146300" cy="146304"/>
              </a:xfrm>
              <a:prstGeom prst="ellipse">
                <a:avLst/>
              </a:prstGeom>
              <a:solidFill>
                <a:srgbClr val="00B050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cxnSp>
            <p:nvCxnSpPr>
              <p:cNvPr id="10352" name="Straight Connector 123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009005" y="1749132"/>
                <a:ext cx="211810" cy="30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0353" name="Oval 124"/>
              <p:cNvSpPr>
                <a:spLocks noChangeArrowheads="1"/>
              </p:cNvSpPr>
              <p:nvPr/>
            </p:nvSpPr>
            <p:spPr bwMode="auto">
              <a:xfrm>
                <a:off x="1043025" y="1508150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</p:grpSp>
        <p:grpSp>
          <p:nvGrpSpPr>
            <p:cNvPr id="10326" name="Group 127"/>
            <p:cNvGrpSpPr>
              <a:grpSpLocks/>
            </p:cNvGrpSpPr>
            <p:nvPr/>
          </p:nvGrpSpPr>
          <p:grpSpPr bwMode="auto">
            <a:xfrm>
              <a:off x="654690" y="2353659"/>
              <a:ext cx="150585" cy="492549"/>
              <a:chOff x="1038740" y="1508150"/>
              <a:chExt cx="150585" cy="492549"/>
            </a:xfrm>
          </p:grpSpPr>
          <p:sp>
            <p:nvSpPr>
              <p:cNvPr id="10348" name="Oval 128"/>
              <p:cNvSpPr>
                <a:spLocks noChangeArrowheads="1"/>
              </p:cNvSpPr>
              <p:nvPr/>
            </p:nvSpPr>
            <p:spPr bwMode="auto">
              <a:xfrm>
                <a:off x="1038740" y="1854395"/>
                <a:ext cx="146300" cy="146304"/>
              </a:xfrm>
              <a:prstGeom prst="ellipse">
                <a:avLst/>
              </a:prstGeom>
              <a:solidFill>
                <a:srgbClr val="FFC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cxnSp>
            <p:nvCxnSpPr>
              <p:cNvPr id="10349" name="Straight Connector 12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009005" y="1749132"/>
                <a:ext cx="211810" cy="30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0350" name="Oval 130"/>
              <p:cNvSpPr>
                <a:spLocks noChangeArrowheads="1"/>
              </p:cNvSpPr>
              <p:nvPr/>
            </p:nvSpPr>
            <p:spPr bwMode="auto">
              <a:xfrm>
                <a:off x="1043025" y="1508150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</p:grpSp>
        <p:grpSp>
          <p:nvGrpSpPr>
            <p:cNvPr id="10327" name="Group 131"/>
            <p:cNvGrpSpPr>
              <a:grpSpLocks/>
            </p:cNvGrpSpPr>
            <p:nvPr/>
          </p:nvGrpSpPr>
          <p:grpSpPr bwMode="auto">
            <a:xfrm>
              <a:off x="808310" y="2353659"/>
              <a:ext cx="150585" cy="492549"/>
              <a:chOff x="1038740" y="1508150"/>
              <a:chExt cx="150585" cy="492549"/>
            </a:xfrm>
          </p:grpSpPr>
          <p:sp>
            <p:nvSpPr>
              <p:cNvPr id="10345" name="Oval 132"/>
              <p:cNvSpPr>
                <a:spLocks noChangeArrowheads="1"/>
              </p:cNvSpPr>
              <p:nvPr/>
            </p:nvSpPr>
            <p:spPr bwMode="auto">
              <a:xfrm>
                <a:off x="1038740" y="1854395"/>
                <a:ext cx="146300" cy="146304"/>
              </a:xfrm>
              <a:prstGeom prst="ellipse">
                <a:avLst/>
              </a:prstGeom>
              <a:solidFill>
                <a:srgbClr val="00B050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cxnSp>
            <p:nvCxnSpPr>
              <p:cNvPr id="10346" name="Straight Connector 133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009005" y="1749132"/>
                <a:ext cx="211810" cy="30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0347" name="Oval 134"/>
              <p:cNvSpPr>
                <a:spLocks noChangeArrowheads="1"/>
              </p:cNvSpPr>
              <p:nvPr/>
            </p:nvSpPr>
            <p:spPr bwMode="auto">
              <a:xfrm>
                <a:off x="1043025" y="1508150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</p:grpSp>
        <p:grpSp>
          <p:nvGrpSpPr>
            <p:cNvPr id="10328" name="Group 139"/>
            <p:cNvGrpSpPr>
              <a:grpSpLocks/>
            </p:cNvGrpSpPr>
            <p:nvPr/>
          </p:nvGrpSpPr>
          <p:grpSpPr bwMode="auto">
            <a:xfrm>
              <a:off x="1422790" y="2353659"/>
              <a:ext cx="150585" cy="492549"/>
              <a:chOff x="1000335" y="1508150"/>
              <a:chExt cx="150585" cy="492549"/>
            </a:xfrm>
          </p:grpSpPr>
          <p:sp>
            <p:nvSpPr>
              <p:cNvPr id="10342" name="Oval 140"/>
              <p:cNvSpPr>
                <a:spLocks noChangeArrowheads="1"/>
              </p:cNvSpPr>
              <p:nvPr/>
            </p:nvSpPr>
            <p:spPr bwMode="auto">
              <a:xfrm>
                <a:off x="1000335" y="1854395"/>
                <a:ext cx="146300" cy="146304"/>
              </a:xfrm>
              <a:prstGeom prst="ellipse">
                <a:avLst/>
              </a:prstGeom>
              <a:solidFill>
                <a:srgbClr val="00B050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cxnSp>
            <p:nvCxnSpPr>
              <p:cNvPr id="10343" name="Straight Connector 14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970600" y="1749132"/>
                <a:ext cx="211810" cy="30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0344" name="Oval 142"/>
              <p:cNvSpPr>
                <a:spLocks noChangeArrowheads="1"/>
              </p:cNvSpPr>
              <p:nvPr/>
            </p:nvSpPr>
            <p:spPr bwMode="auto">
              <a:xfrm>
                <a:off x="1004620" y="1508150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</p:grpSp>
        <p:grpSp>
          <p:nvGrpSpPr>
            <p:cNvPr id="10329" name="Group 143"/>
            <p:cNvGrpSpPr>
              <a:grpSpLocks/>
            </p:cNvGrpSpPr>
            <p:nvPr/>
          </p:nvGrpSpPr>
          <p:grpSpPr bwMode="auto">
            <a:xfrm>
              <a:off x="1576410" y="2353659"/>
              <a:ext cx="150585" cy="492549"/>
              <a:chOff x="1000335" y="1508150"/>
              <a:chExt cx="150585" cy="492549"/>
            </a:xfrm>
          </p:grpSpPr>
          <p:sp>
            <p:nvSpPr>
              <p:cNvPr id="10339" name="Oval 388"/>
              <p:cNvSpPr>
                <a:spLocks noChangeArrowheads="1"/>
              </p:cNvSpPr>
              <p:nvPr/>
            </p:nvSpPr>
            <p:spPr bwMode="auto">
              <a:xfrm>
                <a:off x="1000335" y="1854395"/>
                <a:ext cx="146300" cy="146304"/>
              </a:xfrm>
              <a:prstGeom prst="ellipse">
                <a:avLst/>
              </a:prstGeom>
              <a:solidFill>
                <a:srgbClr val="FFC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cxnSp>
            <p:nvCxnSpPr>
              <p:cNvPr id="10340" name="Straight Connector 38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970600" y="1749132"/>
                <a:ext cx="211810" cy="30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0341" name="Oval 390"/>
              <p:cNvSpPr>
                <a:spLocks noChangeArrowheads="1"/>
              </p:cNvSpPr>
              <p:nvPr/>
            </p:nvSpPr>
            <p:spPr bwMode="auto">
              <a:xfrm>
                <a:off x="1004620" y="1508150"/>
                <a:ext cx="146300" cy="14630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</p:grpSp>
        <p:sp>
          <p:nvSpPr>
            <p:cNvPr id="143" name="Oval 142"/>
            <p:cNvSpPr/>
            <p:nvPr/>
          </p:nvSpPr>
          <p:spPr bwMode="auto">
            <a:xfrm>
              <a:off x="423942" y="2813935"/>
              <a:ext cx="146063" cy="14615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  <a:defRPr/>
              </a:pPr>
              <a:endParaRPr lang="en-US" dirty="0">
                <a:latin typeface="Arial" pitchFamily="34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144" name="Oval 143"/>
            <p:cNvSpPr/>
            <p:nvPr/>
          </p:nvSpPr>
          <p:spPr bwMode="auto">
            <a:xfrm>
              <a:off x="576355" y="2813935"/>
              <a:ext cx="146063" cy="14615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  <a:defRPr/>
              </a:pPr>
              <a:endParaRPr lang="en-US" dirty="0">
                <a:latin typeface="Arial" pitchFamily="34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145" name="Oval 144"/>
            <p:cNvSpPr/>
            <p:nvPr/>
          </p:nvSpPr>
          <p:spPr bwMode="auto">
            <a:xfrm>
              <a:off x="731944" y="2813935"/>
              <a:ext cx="146063" cy="14615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  <a:defRPr/>
              </a:pPr>
              <a:endParaRPr lang="en-US" dirty="0">
                <a:latin typeface="Arial" pitchFamily="34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146" name="Oval 145"/>
            <p:cNvSpPr/>
            <p:nvPr/>
          </p:nvSpPr>
          <p:spPr bwMode="auto">
            <a:xfrm>
              <a:off x="885945" y="2813935"/>
              <a:ext cx="146063" cy="14615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  <a:defRPr/>
              </a:pPr>
              <a:endParaRPr lang="en-US" dirty="0">
                <a:latin typeface="Arial" pitchFamily="34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147" name="Oval 146"/>
            <p:cNvSpPr/>
            <p:nvPr/>
          </p:nvSpPr>
          <p:spPr bwMode="auto">
            <a:xfrm>
              <a:off x="1038359" y="2813935"/>
              <a:ext cx="146063" cy="14615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  <a:defRPr/>
              </a:pPr>
              <a:endParaRPr lang="en-US" dirty="0">
                <a:latin typeface="Arial" pitchFamily="34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148" name="Oval 147"/>
            <p:cNvSpPr/>
            <p:nvPr/>
          </p:nvSpPr>
          <p:spPr bwMode="auto">
            <a:xfrm>
              <a:off x="1193947" y="2813935"/>
              <a:ext cx="146063" cy="14615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  <a:defRPr/>
              </a:pPr>
              <a:endParaRPr lang="en-US" dirty="0">
                <a:latin typeface="Arial" pitchFamily="34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149" name="Oval 148"/>
            <p:cNvSpPr/>
            <p:nvPr/>
          </p:nvSpPr>
          <p:spPr bwMode="auto">
            <a:xfrm>
              <a:off x="1346360" y="2813935"/>
              <a:ext cx="147650" cy="14615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  <a:defRPr/>
              </a:pPr>
              <a:endParaRPr lang="en-US" dirty="0">
                <a:latin typeface="Arial" pitchFamily="34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150" name="Oval 149"/>
            <p:cNvSpPr/>
            <p:nvPr/>
          </p:nvSpPr>
          <p:spPr bwMode="auto">
            <a:xfrm>
              <a:off x="1498774" y="2813935"/>
              <a:ext cx="147650" cy="14615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  <a:defRPr/>
              </a:pPr>
              <a:endParaRPr lang="en-US" dirty="0">
                <a:latin typeface="Arial" pitchFamily="34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151" name="Oval 150"/>
            <p:cNvSpPr/>
            <p:nvPr/>
          </p:nvSpPr>
          <p:spPr bwMode="auto">
            <a:xfrm>
              <a:off x="1654362" y="2813935"/>
              <a:ext cx="146063" cy="14615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  <a:defRPr/>
              </a:pPr>
              <a:endParaRPr lang="en-US" dirty="0">
                <a:latin typeface="Arial" pitchFamily="34" charset="0"/>
                <a:ea typeface="ＭＳ Ｐゴシック" charset="-128"/>
                <a:cs typeface="Arial" pitchFamily="34" charset="0"/>
              </a:endParaRPr>
            </a:p>
          </p:txBody>
        </p:sp>
      </p:grpSp>
      <p:grpSp>
        <p:nvGrpSpPr>
          <p:cNvPr id="10248" name="Group 435"/>
          <p:cNvGrpSpPr>
            <a:grpSpLocks/>
          </p:cNvGrpSpPr>
          <p:nvPr/>
        </p:nvGrpSpPr>
        <p:grpSpPr bwMode="auto">
          <a:xfrm>
            <a:off x="5162550" y="1541463"/>
            <a:ext cx="1382713" cy="2111375"/>
            <a:chOff x="2190320" y="4120290"/>
            <a:chExt cx="1383150" cy="2112274"/>
          </a:xfrm>
        </p:grpSpPr>
        <p:grpSp>
          <p:nvGrpSpPr>
            <p:cNvPr id="10261" name="Group 265"/>
            <p:cNvGrpSpPr>
              <a:grpSpLocks/>
            </p:cNvGrpSpPr>
            <p:nvPr/>
          </p:nvGrpSpPr>
          <p:grpSpPr bwMode="auto">
            <a:xfrm>
              <a:off x="2190320" y="4273910"/>
              <a:ext cx="1383150" cy="1958654"/>
              <a:chOff x="2382345" y="1431940"/>
              <a:chExt cx="1383150" cy="1958654"/>
            </a:xfrm>
          </p:grpSpPr>
          <p:sp>
            <p:nvSpPr>
              <p:cNvPr id="10264" name="Rectangle 147"/>
              <p:cNvSpPr>
                <a:spLocks noChangeArrowheads="1"/>
              </p:cNvSpPr>
              <p:nvPr/>
            </p:nvSpPr>
            <p:spPr bwMode="auto">
              <a:xfrm>
                <a:off x="2382915" y="2968139"/>
                <a:ext cx="1382580" cy="422455"/>
              </a:xfrm>
              <a:prstGeom prst="rect">
                <a:avLst/>
              </a:prstGeom>
              <a:solidFill>
                <a:srgbClr val="00B0F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grpSp>
            <p:nvGrpSpPr>
              <p:cNvPr id="10265" name="Group 148"/>
              <p:cNvGrpSpPr>
                <a:grpSpLocks/>
              </p:cNvGrpSpPr>
              <p:nvPr/>
            </p:nvGrpSpPr>
            <p:grpSpPr bwMode="auto">
              <a:xfrm>
                <a:off x="2459725" y="2353660"/>
                <a:ext cx="150585" cy="492549"/>
                <a:chOff x="1038740" y="1508150"/>
                <a:chExt cx="150585" cy="492549"/>
              </a:xfrm>
            </p:grpSpPr>
            <p:sp>
              <p:nvSpPr>
                <p:cNvPr id="10313" name="Oval 149"/>
                <p:cNvSpPr>
                  <a:spLocks noChangeArrowheads="1"/>
                </p:cNvSpPr>
                <p:nvPr/>
              </p:nvSpPr>
              <p:spPr bwMode="auto">
                <a:xfrm>
                  <a:off x="1038740" y="1854395"/>
                  <a:ext cx="146300" cy="146304"/>
                </a:xfrm>
                <a:prstGeom prst="ellipse">
                  <a:avLst/>
                </a:prstGeom>
                <a:solidFill>
                  <a:srgbClr val="FFC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</a:pPr>
                  <a:endParaRPr lang="en-US" dirty="0"/>
                </a:p>
              </p:txBody>
            </p:sp>
            <p:cxnSp>
              <p:nvCxnSpPr>
                <p:cNvPr id="10314" name="Straight Connector 150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009005" y="1749132"/>
                  <a:ext cx="211810" cy="306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0315" name="Oval 151"/>
                <p:cNvSpPr>
                  <a:spLocks noChangeArrowheads="1"/>
                </p:cNvSpPr>
                <p:nvPr/>
              </p:nvSpPr>
              <p:spPr bwMode="auto">
                <a:xfrm>
                  <a:off x="1043025" y="1508150"/>
                  <a:ext cx="146300" cy="14630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</a:pPr>
                  <a:endParaRPr lang="en-US" dirty="0"/>
                </a:p>
              </p:txBody>
            </p:sp>
          </p:grpSp>
          <p:grpSp>
            <p:nvGrpSpPr>
              <p:cNvPr id="10266" name="Group 152"/>
              <p:cNvGrpSpPr>
                <a:grpSpLocks/>
              </p:cNvGrpSpPr>
              <p:nvPr/>
            </p:nvGrpSpPr>
            <p:grpSpPr bwMode="auto">
              <a:xfrm>
                <a:off x="2613345" y="2353660"/>
                <a:ext cx="150585" cy="492549"/>
                <a:chOff x="1038740" y="1508150"/>
                <a:chExt cx="150585" cy="492549"/>
              </a:xfrm>
            </p:grpSpPr>
            <p:sp>
              <p:nvSpPr>
                <p:cNvPr id="10310" name="Oval 153"/>
                <p:cNvSpPr>
                  <a:spLocks noChangeArrowheads="1"/>
                </p:cNvSpPr>
                <p:nvPr/>
              </p:nvSpPr>
              <p:spPr bwMode="auto">
                <a:xfrm>
                  <a:off x="1038740" y="1854395"/>
                  <a:ext cx="146300" cy="146304"/>
                </a:xfrm>
                <a:prstGeom prst="ellipse">
                  <a:avLst/>
                </a:prstGeom>
                <a:solidFill>
                  <a:srgbClr val="00B05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</a:pPr>
                  <a:endParaRPr lang="en-US" dirty="0"/>
                </a:p>
              </p:txBody>
            </p:sp>
            <p:cxnSp>
              <p:nvCxnSpPr>
                <p:cNvPr id="10311" name="Straight Connector 154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009005" y="1749132"/>
                  <a:ext cx="211810" cy="306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0312" name="Oval 155"/>
                <p:cNvSpPr>
                  <a:spLocks noChangeArrowheads="1"/>
                </p:cNvSpPr>
                <p:nvPr/>
              </p:nvSpPr>
              <p:spPr bwMode="auto">
                <a:xfrm>
                  <a:off x="1043025" y="1508150"/>
                  <a:ext cx="146300" cy="14630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</a:pPr>
                  <a:endParaRPr lang="en-US" dirty="0"/>
                </a:p>
              </p:txBody>
            </p:sp>
          </p:grpSp>
          <p:grpSp>
            <p:nvGrpSpPr>
              <p:cNvPr id="10267" name="Group 156"/>
              <p:cNvGrpSpPr>
                <a:grpSpLocks/>
              </p:cNvGrpSpPr>
              <p:nvPr/>
            </p:nvGrpSpPr>
            <p:grpSpPr bwMode="auto">
              <a:xfrm>
                <a:off x="2766965" y="2353660"/>
                <a:ext cx="150585" cy="492549"/>
                <a:chOff x="1038740" y="1508150"/>
                <a:chExt cx="150585" cy="492549"/>
              </a:xfrm>
            </p:grpSpPr>
            <p:sp>
              <p:nvSpPr>
                <p:cNvPr id="10307" name="Oval 157"/>
                <p:cNvSpPr>
                  <a:spLocks noChangeArrowheads="1"/>
                </p:cNvSpPr>
                <p:nvPr/>
              </p:nvSpPr>
              <p:spPr bwMode="auto">
                <a:xfrm>
                  <a:off x="1038740" y="1854395"/>
                  <a:ext cx="146300" cy="146304"/>
                </a:xfrm>
                <a:prstGeom prst="ellipse">
                  <a:avLst/>
                </a:prstGeom>
                <a:solidFill>
                  <a:srgbClr val="FFC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</a:pPr>
                  <a:endParaRPr lang="en-US" dirty="0"/>
                </a:p>
              </p:txBody>
            </p:sp>
            <p:cxnSp>
              <p:nvCxnSpPr>
                <p:cNvPr id="10308" name="Straight Connector 158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009005" y="1749132"/>
                  <a:ext cx="211810" cy="306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0309" name="Oval 159"/>
                <p:cNvSpPr>
                  <a:spLocks noChangeArrowheads="1"/>
                </p:cNvSpPr>
                <p:nvPr/>
              </p:nvSpPr>
              <p:spPr bwMode="auto">
                <a:xfrm>
                  <a:off x="1043025" y="1508150"/>
                  <a:ext cx="146300" cy="14630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</a:pPr>
                  <a:endParaRPr lang="en-US" dirty="0"/>
                </a:p>
              </p:txBody>
            </p:sp>
          </p:grpSp>
          <p:grpSp>
            <p:nvGrpSpPr>
              <p:cNvPr id="10268" name="Group 160"/>
              <p:cNvGrpSpPr>
                <a:grpSpLocks/>
              </p:cNvGrpSpPr>
              <p:nvPr/>
            </p:nvGrpSpPr>
            <p:grpSpPr bwMode="auto">
              <a:xfrm>
                <a:off x="2920585" y="2353660"/>
                <a:ext cx="150585" cy="492549"/>
                <a:chOff x="1038740" y="1508150"/>
                <a:chExt cx="150585" cy="492549"/>
              </a:xfrm>
            </p:grpSpPr>
            <p:sp>
              <p:nvSpPr>
                <p:cNvPr id="10304" name="Oval 161"/>
                <p:cNvSpPr>
                  <a:spLocks noChangeArrowheads="1"/>
                </p:cNvSpPr>
                <p:nvPr/>
              </p:nvSpPr>
              <p:spPr bwMode="auto">
                <a:xfrm>
                  <a:off x="1038740" y="1854395"/>
                  <a:ext cx="146300" cy="146304"/>
                </a:xfrm>
                <a:prstGeom prst="ellipse">
                  <a:avLst/>
                </a:prstGeom>
                <a:solidFill>
                  <a:srgbClr val="00B05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</a:pPr>
                  <a:endParaRPr lang="en-US" dirty="0"/>
                </a:p>
              </p:txBody>
            </p:sp>
            <p:cxnSp>
              <p:nvCxnSpPr>
                <p:cNvPr id="10305" name="Straight Connector 162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009005" y="1749132"/>
                  <a:ext cx="211810" cy="306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0306" name="Oval 163"/>
                <p:cNvSpPr>
                  <a:spLocks noChangeArrowheads="1"/>
                </p:cNvSpPr>
                <p:nvPr/>
              </p:nvSpPr>
              <p:spPr bwMode="auto">
                <a:xfrm>
                  <a:off x="1043025" y="1508150"/>
                  <a:ext cx="146300" cy="14630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</a:pPr>
                  <a:endParaRPr lang="en-US" dirty="0"/>
                </a:p>
              </p:txBody>
            </p:sp>
          </p:grpSp>
          <p:grpSp>
            <p:nvGrpSpPr>
              <p:cNvPr id="10269" name="Group 164"/>
              <p:cNvGrpSpPr>
                <a:grpSpLocks/>
              </p:cNvGrpSpPr>
              <p:nvPr/>
            </p:nvGrpSpPr>
            <p:grpSpPr bwMode="auto">
              <a:xfrm>
                <a:off x="3074205" y="2353660"/>
                <a:ext cx="150585" cy="492549"/>
                <a:chOff x="1038740" y="1508150"/>
                <a:chExt cx="150585" cy="492549"/>
              </a:xfrm>
            </p:grpSpPr>
            <p:sp>
              <p:nvSpPr>
                <p:cNvPr id="10301" name="Oval 165"/>
                <p:cNvSpPr>
                  <a:spLocks noChangeArrowheads="1"/>
                </p:cNvSpPr>
                <p:nvPr/>
              </p:nvSpPr>
              <p:spPr bwMode="auto">
                <a:xfrm>
                  <a:off x="1038740" y="1854395"/>
                  <a:ext cx="146300" cy="146304"/>
                </a:xfrm>
                <a:prstGeom prst="ellipse">
                  <a:avLst/>
                </a:prstGeom>
                <a:solidFill>
                  <a:srgbClr val="FFC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</a:pPr>
                  <a:endParaRPr lang="en-US" dirty="0"/>
                </a:p>
              </p:txBody>
            </p:sp>
            <p:cxnSp>
              <p:nvCxnSpPr>
                <p:cNvPr id="10302" name="Straight Connector 166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009005" y="1749132"/>
                  <a:ext cx="211810" cy="306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0303" name="Oval 167"/>
                <p:cNvSpPr>
                  <a:spLocks noChangeArrowheads="1"/>
                </p:cNvSpPr>
                <p:nvPr/>
              </p:nvSpPr>
              <p:spPr bwMode="auto">
                <a:xfrm>
                  <a:off x="1043025" y="1508150"/>
                  <a:ext cx="146300" cy="14630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</a:pPr>
                  <a:endParaRPr lang="en-US" dirty="0"/>
                </a:p>
              </p:txBody>
            </p:sp>
          </p:grpSp>
          <p:grpSp>
            <p:nvGrpSpPr>
              <p:cNvPr id="10270" name="Group 168"/>
              <p:cNvGrpSpPr>
                <a:grpSpLocks/>
              </p:cNvGrpSpPr>
              <p:nvPr/>
            </p:nvGrpSpPr>
            <p:grpSpPr bwMode="auto">
              <a:xfrm>
                <a:off x="3227825" y="2353660"/>
                <a:ext cx="150585" cy="492549"/>
                <a:chOff x="1038740" y="1508150"/>
                <a:chExt cx="150585" cy="492549"/>
              </a:xfrm>
            </p:grpSpPr>
            <p:sp>
              <p:nvSpPr>
                <p:cNvPr id="10298" name="Oval 169"/>
                <p:cNvSpPr>
                  <a:spLocks noChangeArrowheads="1"/>
                </p:cNvSpPr>
                <p:nvPr/>
              </p:nvSpPr>
              <p:spPr bwMode="auto">
                <a:xfrm>
                  <a:off x="1038740" y="1854395"/>
                  <a:ext cx="146300" cy="146304"/>
                </a:xfrm>
                <a:prstGeom prst="ellipse">
                  <a:avLst/>
                </a:prstGeom>
                <a:solidFill>
                  <a:srgbClr val="00B05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</a:pPr>
                  <a:endParaRPr lang="en-US" dirty="0"/>
                </a:p>
              </p:txBody>
            </p:sp>
            <p:cxnSp>
              <p:nvCxnSpPr>
                <p:cNvPr id="10299" name="Straight Connector 170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009005" y="1749132"/>
                  <a:ext cx="211810" cy="306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0300" name="Oval 171"/>
                <p:cNvSpPr>
                  <a:spLocks noChangeArrowheads="1"/>
                </p:cNvSpPr>
                <p:nvPr/>
              </p:nvSpPr>
              <p:spPr bwMode="auto">
                <a:xfrm>
                  <a:off x="1043025" y="1508150"/>
                  <a:ext cx="146300" cy="14630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</a:pPr>
                  <a:endParaRPr lang="en-US" dirty="0"/>
                </a:p>
              </p:txBody>
            </p:sp>
          </p:grpSp>
          <p:grpSp>
            <p:nvGrpSpPr>
              <p:cNvPr id="10271" name="Group 172"/>
              <p:cNvGrpSpPr>
                <a:grpSpLocks/>
              </p:cNvGrpSpPr>
              <p:nvPr/>
            </p:nvGrpSpPr>
            <p:grpSpPr bwMode="auto">
              <a:xfrm>
                <a:off x="3381445" y="2353660"/>
                <a:ext cx="150585" cy="492549"/>
                <a:chOff x="1038740" y="1508150"/>
                <a:chExt cx="150585" cy="492549"/>
              </a:xfrm>
            </p:grpSpPr>
            <p:sp>
              <p:nvSpPr>
                <p:cNvPr id="10295" name="Oval 173"/>
                <p:cNvSpPr>
                  <a:spLocks noChangeArrowheads="1"/>
                </p:cNvSpPr>
                <p:nvPr/>
              </p:nvSpPr>
              <p:spPr bwMode="auto">
                <a:xfrm>
                  <a:off x="1038740" y="1854395"/>
                  <a:ext cx="146300" cy="146304"/>
                </a:xfrm>
                <a:prstGeom prst="ellipse">
                  <a:avLst/>
                </a:prstGeom>
                <a:solidFill>
                  <a:srgbClr val="FFC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</a:pPr>
                  <a:endParaRPr lang="en-US" dirty="0"/>
                </a:p>
              </p:txBody>
            </p:sp>
            <p:cxnSp>
              <p:nvCxnSpPr>
                <p:cNvPr id="10296" name="Straight Connector 174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009005" y="1749132"/>
                  <a:ext cx="211810" cy="306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0297" name="Oval 175"/>
                <p:cNvSpPr>
                  <a:spLocks noChangeArrowheads="1"/>
                </p:cNvSpPr>
                <p:nvPr/>
              </p:nvSpPr>
              <p:spPr bwMode="auto">
                <a:xfrm>
                  <a:off x="1043025" y="1508150"/>
                  <a:ext cx="146300" cy="14630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</a:pPr>
                  <a:endParaRPr lang="en-US" dirty="0"/>
                </a:p>
              </p:txBody>
            </p:sp>
          </p:grpSp>
          <p:grpSp>
            <p:nvGrpSpPr>
              <p:cNvPr id="10272" name="Group 176"/>
              <p:cNvGrpSpPr>
                <a:grpSpLocks/>
              </p:cNvGrpSpPr>
              <p:nvPr/>
            </p:nvGrpSpPr>
            <p:grpSpPr bwMode="auto">
              <a:xfrm>
                <a:off x="3535065" y="2353660"/>
                <a:ext cx="150585" cy="492549"/>
                <a:chOff x="1038740" y="1508150"/>
                <a:chExt cx="150585" cy="492549"/>
              </a:xfrm>
            </p:grpSpPr>
            <p:sp>
              <p:nvSpPr>
                <p:cNvPr id="10292" name="Oval 177"/>
                <p:cNvSpPr>
                  <a:spLocks noChangeArrowheads="1"/>
                </p:cNvSpPr>
                <p:nvPr/>
              </p:nvSpPr>
              <p:spPr bwMode="auto">
                <a:xfrm>
                  <a:off x="1038740" y="1854395"/>
                  <a:ext cx="146300" cy="146304"/>
                </a:xfrm>
                <a:prstGeom prst="ellipse">
                  <a:avLst/>
                </a:prstGeom>
                <a:solidFill>
                  <a:srgbClr val="00B05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</a:pPr>
                  <a:endParaRPr lang="en-US" dirty="0"/>
                </a:p>
              </p:txBody>
            </p:sp>
            <p:cxnSp>
              <p:nvCxnSpPr>
                <p:cNvPr id="10293" name="Straight Connector 178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009005" y="1749132"/>
                  <a:ext cx="211810" cy="306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0294" name="Oval 179"/>
                <p:cNvSpPr>
                  <a:spLocks noChangeArrowheads="1"/>
                </p:cNvSpPr>
                <p:nvPr/>
              </p:nvSpPr>
              <p:spPr bwMode="auto">
                <a:xfrm>
                  <a:off x="1043025" y="1508150"/>
                  <a:ext cx="146300" cy="146304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  <a:buClr>
                      <a:schemeClr val="tx2"/>
                    </a:buClr>
                  </a:pPr>
                  <a:endParaRPr lang="en-US" dirty="0"/>
                </a:p>
              </p:txBody>
            </p:sp>
          </p:grpSp>
          <p:sp>
            <p:nvSpPr>
              <p:cNvPr id="10273" name="Oval 180"/>
              <p:cNvSpPr>
                <a:spLocks noChangeArrowheads="1"/>
              </p:cNvSpPr>
              <p:nvPr/>
            </p:nvSpPr>
            <p:spPr bwMode="auto">
              <a:xfrm>
                <a:off x="2459725" y="1585560"/>
                <a:ext cx="146300" cy="146304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sp>
            <p:nvSpPr>
              <p:cNvPr id="10274" name="Oval 181"/>
              <p:cNvSpPr>
                <a:spLocks noChangeArrowheads="1"/>
              </p:cNvSpPr>
              <p:nvPr/>
            </p:nvSpPr>
            <p:spPr bwMode="auto">
              <a:xfrm>
                <a:off x="2459725" y="1739180"/>
                <a:ext cx="146300" cy="146304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sp>
            <p:nvSpPr>
              <p:cNvPr id="10275" name="Oval 182"/>
              <p:cNvSpPr>
                <a:spLocks noChangeArrowheads="1"/>
              </p:cNvSpPr>
              <p:nvPr/>
            </p:nvSpPr>
            <p:spPr bwMode="auto">
              <a:xfrm>
                <a:off x="3112610" y="1431940"/>
                <a:ext cx="146300" cy="146304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sp>
            <p:nvSpPr>
              <p:cNvPr id="10276" name="Oval 183"/>
              <p:cNvSpPr>
                <a:spLocks noChangeArrowheads="1"/>
              </p:cNvSpPr>
              <p:nvPr/>
            </p:nvSpPr>
            <p:spPr bwMode="auto">
              <a:xfrm>
                <a:off x="3151015" y="1585560"/>
                <a:ext cx="146300" cy="146304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sp>
            <p:nvSpPr>
              <p:cNvPr id="10277" name="Oval 184"/>
              <p:cNvSpPr>
                <a:spLocks noChangeArrowheads="1"/>
              </p:cNvSpPr>
              <p:nvPr/>
            </p:nvSpPr>
            <p:spPr bwMode="auto">
              <a:xfrm>
                <a:off x="3381445" y="1662370"/>
                <a:ext cx="146300" cy="146304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sp>
            <p:nvSpPr>
              <p:cNvPr id="10278" name="Oval 185"/>
              <p:cNvSpPr>
                <a:spLocks noChangeArrowheads="1"/>
              </p:cNvSpPr>
              <p:nvPr/>
            </p:nvSpPr>
            <p:spPr bwMode="auto">
              <a:xfrm>
                <a:off x="3381445" y="1815990"/>
                <a:ext cx="146300" cy="146304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sp>
            <p:nvSpPr>
              <p:cNvPr id="10279" name="Oval 186"/>
              <p:cNvSpPr>
                <a:spLocks noChangeArrowheads="1"/>
              </p:cNvSpPr>
              <p:nvPr/>
            </p:nvSpPr>
            <p:spPr bwMode="auto">
              <a:xfrm>
                <a:off x="2766965" y="1777585"/>
                <a:ext cx="146300" cy="146304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sp>
            <p:nvSpPr>
              <p:cNvPr id="10280" name="Oval 187"/>
              <p:cNvSpPr>
                <a:spLocks noChangeArrowheads="1"/>
              </p:cNvSpPr>
              <p:nvPr/>
            </p:nvSpPr>
            <p:spPr bwMode="auto">
              <a:xfrm>
                <a:off x="2766965" y="1931205"/>
                <a:ext cx="146300" cy="146304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sp>
            <p:nvSpPr>
              <p:cNvPr id="10281" name="Oval 188"/>
              <p:cNvSpPr>
                <a:spLocks noChangeArrowheads="1"/>
              </p:cNvSpPr>
              <p:nvPr/>
            </p:nvSpPr>
            <p:spPr bwMode="auto">
              <a:xfrm>
                <a:off x="3151015" y="1969610"/>
                <a:ext cx="146300" cy="146304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sp>
            <p:nvSpPr>
              <p:cNvPr id="10282" name="Oval 189"/>
              <p:cNvSpPr>
                <a:spLocks noChangeArrowheads="1"/>
              </p:cNvSpPr>
              <p:nvPr/>
            </p:nvSpPr>
            <p:spPr bwMode="auto">
              <a:xfrm>
                <a:off x="3151015" y="2123230"/>
                <a:ext cx="146300" cy="146304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</a:pPr>
                <a:endParaRPr lang="en-US" dirty="0"/>
              </a:p>
            </p:txBody>
          </p:sp>
          <p:sp>
            <p:nvSpPr>
              <p:cNvPr id="215" name="Oval 214"/>
              <p:cNvSpPr/>
              <p:nvPr/>
            </p:nvSpPr>
            <p:spPr bwMode="auto">
              <a:xfrm>
                <a:off x="2382345" y="2814086"/>
                <a:ext cx="146096" cy="14611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endParaRPr lang="en-US" dirty="0">
                  <a:latin typeface="Arial" pitchFamily="34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216" name="Oval 215"/>
              <p:cNvSpPr/>
              <p:nvPr/>
            </p:nvSpPr>
            <p:spPr bwMode="auto">
              <a:xfrm>
                <a:off x="2534793" y="2814086"/>
                <a:ext cx="146096" cy="14611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endParaRPr lang="en-US" dirty="0">
                  <a:latin typeface="Arial" pitchFamily="34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217" name="Oval 216"/>
              <p:cNvSpPr/>
              <p:nvPr/>
            </p:nvSpPr>
            <p:spPr bwMode="auto">
              <a:xfrm>
                <a:off x="2690417" y="2814086"/>
                <a:ext cx="146096" cy="14611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endParaRPr lang="en-US" dirty="0">
                  <a:latin typeface="Arial" pitchFamily="34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218" name="Oval 217"/>
              <p:cNvSpPr/>
              <p:nvPr/>
            </p:nvSpPr>
            <p:spPr bwMode="auto">
              <a:xfrm>
                <a:off x="2844454" y="2814086"/>
                <a:ext cx="146096" cy="14611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endParaRPr lang="en-US" dirty="0">
                  <a:latin typeface="Arial" pitchFamily="34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219" name="Oval 218"/>
              <p:cNvSpPr/>
              <p:nvPr/>
            </p:nvSpPr>
            <p:spPr bwMode="auto">
              <a:xfrm>
                <a:off x="2996902" y="2814086"/>
                <a:ext cx="146096" cy="14611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endParaRPr lang="en-US" dirty="0">
                  <a:latin typeface="Arial" pitchFamily="34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220" name="Oval 219"/>
              <p:cNvSpPr/>
              <p:nvPr/>
            </p:nvSpPr>
            <p:spPr bwMode="auto">
              <a:xfrm>
                <a:off x="3152526" y="2814086"/>
                <a:ext cx="146096" cy="14611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endParaRPr lang="en-US" dirty="0">
                  <a:latin typeface="Arial" pitchFamily="34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221" name="Oval 220"/>
              <p:cNvSpPr/>
              <p:nvPr/>
            </p:nvSpPr>
            <p:spPr bwMode="auto">
              <a:xfrm>
                <a:off x="3304975" y="2814086"/>
                <a:ext cx="147684" cy="14611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endParaRPr lang="en-US" dirty="0">
                  <a:latin typeface="Arial" pitchFamily="34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222" name="Oval 221"/>
              <p:cNvSpPr/>
              <p:nvPr/>
            </p:nvSpPr>
            <p:spPr bwMode="auto">
              <a:xfrm>
                <a:off x="3457423" y="2814086"/>
                <a:ext cx="147684" cy="14611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endParaRPr lang="en-US" dirty="0">
                  <a:latin typeface="Arial" pitchFamily="34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223" name="Oval 222"/>
              <p:cNvSpPr/>
              <p:nvPr/>
            </p:nvSpPr>
            <p:spPr bwMode="auto">
              <a:xfrm>
                <a:off x="3613047" y="2814086"/>
                <a:ext cx="146096" cy="14611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pPr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endParaRPr lang="en-US" dirty="0">
                  <a:latin typeface="Arial" pitchFamily="34" charset="0"/>
                  <a:ea typeface="ＭＳ Ｐゴシック" charset="-128"/>
                  <a:cs typeface="Arial" pitchFamily="34" charset="0"/>
                </a:endParaRPr>
              </a:p>
            </p:txBody>
          </p:sp>
        </p:grpSp>
        <p:sp>
          <p:nvSpPr>
            <p:cNvPr id="10262" name="Oval 432"/>
            <p:cNvSpPr>
              <a:spLocks noChangeArrowheads="1"/>
            </p:cNvSpPr>
            <p:nvPr/>
          </p:nvSpPr>
          <p:spPr bwMode="auto">
            <a:xfrm>
              <a:off x="2459725" y="4120290"/>
              <a:ext cx="146300" cy="14630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</a:pPr>
              <a:endParaRPr lang="en-US" dirty="0"/>
            </a:p>
          </p:txBody>
        </p:sp>
        <p:sp>
          <p:nvSpPr>
            <p:cNvPr id="10263" name="Oval 433"/>
            <p:cNvSpPr>
              <a:spLocks noChangeArrowheads="1"/>
            </p:cNvSpPr>
            <p:nvPr/>
          </p:nvSpPr>
          <p:spPr bwMode="auto">
            <a:xfrm>
              <a:off x="2498130" y="4273910"/>
              <a:ext cx="146300" cy="14630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</a:pPr>
              <a:endParaRPr lang="en-US" dirty="0"/>
            </a:p>
          </p:txBody>
        </p:sp>
      </p:grpSp>
      <p:pic>
        <p:nvPicPr>
          <p:cNvPr id="102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6388" y="3962400"/>
            <a:ext cx="3984625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0" name="Rectangle 5"/>
          <p:cNvSpPr>
            <a:spLocks noChangeArrowheads="1"/>
          </p:cNvSpPr>
          <p:nvPr/>
        </p:nvSpPr>
        <p:spPr bwMode="auto">
          <a:xfrm>
            <a:off x="149225" y="3733800"/>
            <a:ext cx="1355725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TBA flow</a:t>
            </a:r>
          </a:p>
        </p:txBody>
      </p:sp>
      <p:sp>
        <p:nvSpPr>
          <p:cNvPr id="10251" name="Rectangle 5"/>
          <p:cNvSpPr>
            <a:spLocks noChangeArrowheads="1"/>
          </p:cNvSpPr>
          <p:nvPr/>
        </p:nvSpPr>
        <p:spPr bwMode="auto">
          <a:xfrm>
            <a:off x="1844675" y="3733800"/>
            <a:ext cx="1355725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en-US" sz="2400" b="1" i="1" baseline="-25000" dirty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flow</a:t>
            </a:r>
          </a:p>
        </p:txBody>
      </p:sp>
      <p:sp>
        <p:nvSpPr>
          <p:cNvPr id="10252" name="Rectangle 5"/>
          <p:cNvSpPr>
            <a:spLocks noChangeArrowheads="1"/>
          </p:cNvSpPr>
          <p:nvPr/>
        </p:nvSpPr>
        <p:spPr bwMode="auto">
          <a:xfrm>
            <a:off x="3521075" y="3733800"/>
            <a:ext cx="1584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TMI+ TMGa flow</a:t>
            </a:r>
          </a:p>
        </p:txBody>
      </p:sp>
      <p:sp>
        <p:nvSpPr>
          <p:cNvPr id="10253" name="Rectangle 5"/>
          <p:cNvSpPr>
            <a:spLocks noChangeArrowheads="1"/>
          </p:cNvSpPr>
          <p:nvPr/>
        </p:nvSpPr>
        <p:spPr bwMode="auto">
          <a:xfrm>
            <a:off x="5197475" y="3733800"/>
            <a:ext cx="1355725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en-US" sz="2400" b="1" i="1" baseline="-25000" dirty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 flow</a:t>
            </a:r>
          </a:p>
        </p:txBody>
      </p:sp>
      <p:sp>
        <p:nvSpPr>
          <p:cNvPr id="10254" name="Rectangle 8"/>
          <p:cNvSpPr>
            <a:spLocks noChangeArrowheads="1"/>
          </p:cNvSpPr>
          <p:nvPr/>
        </p:nvSpPr>
        <p:spPr bwMode="auto">
          <a:xfrm>
            <a:off x="1447800" y="3810000"/>
            <a:ext cx="396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latin typeface="Calibri" pitchFamily="34" charset="0"/>
              </a:rPr>
              <a:t>→</a:t>
            </a:r>
            <a:endParaRPr lang="en-US" dirty="0"/>
          </a:p>
        </p:txBody>
      </p:sp>
      <p:sp>
        <p:nvSpPr>
          <p:cNvPr id="10255" name="Rectangle 253"/>
          <p:cNvSpPr>
            <a:spLocks noChangeArrowheads="1"/>
          </p:cNvSpPr>
          <p:nvPr/>
        </p:nvSpPr>
        <p:spPr bwMode="auto">
          <a:xfrm>
            <a:off x="3124200" y="3810000"/>
            <a:ext cx="396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latin typeface="Calibri" pitchFamily="34" charset="0"/>
              </a:rPr>
              <a:t>→</a:t>
            </a:r>
            <a:endParaRPr lang="en-US" dirty="0"/>
          </a:p>
        </p:txBody>
      </p:sp>
      <p:sp>
        <p:nvSpPr>
          <p:cNvPr id="10256" name="Rectangle 254"/>
          <p:cNvSpPr>
            <a:spLocks noChangeArrowheads="1"/>
          </p:cNvSpPr>
          <p:nvPr/>
        </p:nvSpPr>
        <p:spPr bwMode="auto">
          <a:xfrm>
            <a:off x="4800600" y="3810000"/>
            <a:ext cx="396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latin typeface="Calibri" pitchFamily="34" charset="0"/>
              </a:rPr>
              <a:t>→</a:t>
            </a:r>
            <a:endParaRPr lang="en-US" dirty="0"/>
          </a:p>
        </p:txBody>
      </p:sp>
      <p:sp>
        <p:nvSpPr>
          <p:cNvPr id="10257" name="Rectangle 5"/>
          <p:cNvSpPr>
            <a:spLocks noChangeArrowheads="1"/>
          </p:cNvSpPr>
          <p:nvPr/>
        </p:nvSpPr>
        <p:spPr bwMode="auto">
          <a:xfrm>
            <a:off x="6751638" y="2732088"/>
            <a:ext cx="23923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InGaAs monolayer ~ 2.9A</a:t>
            </a:r>
          </a:p>
        </p:txBody>
      </p:sp>
      <p:sp>
        <p:nvSpPr>
          <p:cNvPr id="10258" name="Rectangle 256"/>
          <p:cNvSpPr>
            <a:spLocks noChangeArrowheads="1"/>
          </p:cNvSpPr>
          <p:nvPr/>
        </p:nvSpPr>
        <p:spPr bwMode="auto">
          <a:xfrm rot="10800000">
            <a:off x="6477000" y="2924175"/>
            <a:ext cx="396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latin typeface="Calibri" pitchFamily="34" charset="0"/>
              </a:rPr>
              <a:t>→</a:t>
            </a:r>
            <a:endParaRPr lang="en-US" dirty="0"/>
          </a:p>
        </p:txBody>
      </p:sp>
      <p:sp>
        <p:nvSpPr>
          <p:cNvPr id="10259" name="Rectangle 5"/>
          <p:cNvSpPr>
            <a:spLocks noChangeArrowheads="1"/>
          </p:cNvSpPr>
          <p:nvPr/>
        </p:nvSpPr>
        <p:spPr bwMode="auto">
          <a:xfrm>
            <a:off x="6553200" y="3429000"/>
            <a:ext cx="23923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1000" b="1" i="1" dirty="0">
                <a:solidFill>
                  <a:srgbClr val="000000"/>
                </a:solidFill>
                <a:latin typeface="Calibri" pitchFamily="34" charset="0"/>
              </a:rPr>
              <a:t>S.P. DenBaars, P.D. Dapkus</a:t>
            </a:r>
            <a:br>
              <a:rPr lang="en-US" sz="1000" b="1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000" b="1" i="1" dirty="0">
                <a:solidFill>
                  <a:srgbClr val="000000"/>
                </a:solidFill>
                <a:latin typeface="Calibri" pitchFamily="34" charset="0"/>
              </a:rPr>
              <a:t> Journal of Crystal Growth, 98 (1989)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ld_titl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37929</TotalTime>
  <Words>547</Words>
  <Application>Microsoft Office PowerPoint</Application>
  <PresentationFormat>On-screen Show (4:3)</PresentationFormat>
  <Paragraphs>145</Paragraphs>
  <Slides>25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bold_title_template</vt:lpstr>
      <vt:lpstr>thin_line_template</vt:lpstr>
      <vt:lpstr>Equation</vt:lpstr>
      <vt:lpstr>Formation of Sub-10 nm width InGaAs finFETs  of 200 nm Height by Atomic Layer Epitaxy</vt:lpstr>
      <vt:lpstr>Goal: FinFET with 2-4 nm Body Thickness</vt:lpstr>
      <vt:lpstr>Goal: Tall Fins for High Drive Current </vt:lpstr>
      <vt:lpstr>Goal: Fins with Integrated N+ Source/Drain </vt:lpstr>
      <vt:lpstr>Why Not Dry-Etch a 2nm Fin ?</vt:lpstr>
      <vt:lpstr>FinFETs by Atomic Layer Epitaxy</vt:lpstr>
      <vt:lpstr>ALE-Defined finFET: Process Flow</vt:lpstr>
      <vt:lpstr>Fin Template</vt:lpstr>
      <vt:lpstr>Channel Growth by Atomic Layer Epitaxy</vt:lpstr>
      <vt:lpstr>Channel Growth by Atomic Layer Epitaxy</vt:lpstr>
      <vt:lpstr>Dummy Gate: Patterns Source and Drain</vt:lpstr>
      <vt:lpstr>Source Drain Regrowth</vt:lpstr>
      <vt:lpstr>S/D Regrowth: Filling vs. Sidewall Regrowth</vt:lpstr>
      <vt:lpstr>Source Drain Regrowth</vt:lpstr>
      <vt:lpstr>Fin Release</vt:lpstr>
      <vt:lpstr>Fin Release</vt:lpstr>
      <vt:lpstr>Why Not Release Fins Before S/D Regrowth ?</vt:lpstr>
      <vt:lpstr>ALD Gate Dielectric, ALD Gate Metal</vt:lpstr>
      <vt:lpstr>Source and Drain Metal</vt:lpstr>
      <vt:lpstr>TEM Images</vt:lpstr>
      <vt:lpstr>Where is the DC Data ?</vt:lpstr>
      <vt:lpstr>3-D Transistors to Extend Moore's Law</vt:lpstr>
      <vt:lpstr>FinFETs by Atomic Layer Epitaxy</vt:lpstr>
      <vt:lpstr>Slide 24</vt:lpstr>
      <vt:lpstr>Slide 25</vt:lpstr>
    </vt:vector>
  </TitlesOfParts>
  <Company>UC Santa Barbara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 Rodwell</dc:creator>
  <cp:lastModifiedBy>mark rodwell</cp:lastModifiedBy>
  <cp:revision>1568</cp:revision>
  <dcterms:created xsi:type="dcterms:W3CDTF">2007-06-05T06:07:25Z</dcterms:created>
  <dcterms:modified xsi:type="dcterms:W3CDTF">2013-06-25T20:20:43Z</dcterms:modified>
</cp:coreProperties>
</file>