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5" r:id="rId1"/>
    <p:sldMasterId id="2147483697" r:id="rId2"/>
  </p:sldMasterIdLst>
  <p:notesMasterIdLst>
    <p:notesMasterId r:id="rId50"/>
  </p:notesMasterIdLst>
  <p:handoutMasterIdLst>
    <p:handoutMasterId r:id="rId51"/>
  </p:handoutMasterIdLst>
  <p:sldIdLst>
    <p:sldId id="532" r:id="rId3"/>
    <p:sldId id="791" r:id="rId4"/>
    <p:sldId id="790" r:id="rId5"/>
    <p:sldId id="679" r:id="rId6"/>
    <p:sldId id="680" r:id="rId7"/>
    <p:sldId id="681" r:id="rId8"/>
    <p:sldId id="682" r:id="rId9"/>
    <p:sldId id="736" r:id="rId10"/>
    <p:sldId id="685" r:id="rId11"/>
    <p:sldId id="686" r:id="rId12"/>
    <p:sldId id="784" r:id="rId13"/>
    <p:sldId id="793" r:id="rId14"/>
    <p:sldId id="687" r:id="rId15"/>
    <p:sldId id="718" r:id="rId16"/>
    <p:sldId id="789" r:id="rId17"/>
    <p:sldId id="738" r:id="rId18"/>
    <p:sldId id="690" r:id="rId19"/>
    <p:sldId id="691" r:id="rId20"/>
    <p:sldId id="692" r:id="rId21"/>
    <p:sldId id="696" r:id="rId22"/>
    <p:sldId id="740" r:id="rId23"/>
    <p:sldId id="698" r:id="rId24"/>
    <p:sldId id="702" r:id="rId25"/>
    <p:sldId id="694" r:id="rId26"/>
    <p:sldId id="706" r:id="rId27"/>
    <p:sldId id="787" r:id="rId28"/>
    <p:sldId id="795" r:id="rId29"/>
    <p:sldId id="709" r:id="rId30"/>
    <p:sldId id="763" r:id="rId31"/>
    <p:sldId id="722" r:id="rId32"/>
    <p:sldId id="762" r:id="rId33"/>
    <p:sldId id="746" r:id="rId34"/>
    <p:sldId id="747" r:id="rId35"/>
    <p:sldId id="748" r:id="rId36"/>
    <p:sldId id="750" r:id="rId37"/>
    <p:sldId id="764" r:id="rId38"/>
    <p:sldId id="756" r:id="rId39"/>
    <p:sldId id="741" r:id="rId40"/>
    <p:sldId id="792" r:id="rId41"/>
    <p:sldId id="779" r:id="rId42"/>
    <p:sldId id="780" r:id="rId43"/>
    <p:sldId id="782" r:id="rId44"/>
    <p:sldId id="724" r:id="rId45"/>
    <p:sldId id="669" r:id="rId46"/>
    <p:sldId id="765" r:id="rId47"/>
    <p:sldId id="766" r:id="rId48"/>
    <p:sldId id="770" r:id="rId49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2C2"/>
    <a:srgbClr val="B2B2B2"/>
    <a:srgbClr val="CDCDCD"/>
    <a:srgbClr val="DDDDDD"/>
    <a:srgbClr val="33C400"/>
    <a:srgbClr val="F52BCA"/>
    <a:srgbClr val="FFFFFF"/>
    <a:srgbClr val="969696"/>
    <a:srgbClr val="FF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071" autoAdjust="0"/>
    <p:restoredTop sz="86397" autoAdjust="0"/>
  </p:normalViewPr>
  <p:slideViewPr>
    <p:cSldViewPr>
      <p:cViewPr varScale="1">
        <p:scale>
          <a:sx n="105" d="100"/>
          <a:sy n="105" d="100"/>
        </p:scale>
        <p:origin x="32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4805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21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461963"/>
            <a:ext cx="5253038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7836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9794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8977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3379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7535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6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7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8784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931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3550"/>
            <a:ext cx="5251450" cy="394017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3"/>
            <a:ext cx="5135899" cy="41725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639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7098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427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6920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6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32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6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71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141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8991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047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0820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704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5364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49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350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664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822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206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8787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049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851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0850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770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23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444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840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6585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19215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96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24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7388" y="76200"/>
            <a:ext cx="7773987" cy="5484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814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480418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矩形 13"/>
          <p:cNvSpPr/>
          <p:nvPr userDrawn="1"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b="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621DFC6F-F05A-4AC8-A2B8-E418B2FB5219}" type="slidenum">
              <a:rPr lang="en-US" sz="800" b="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b="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" name="Group 186"/>
          <p:cNvGrpSpPr>
            <a:grpSpLocks/>
          </p:cNvGrpSpPr>
          <p:nvPr/>
        </p:nvGrpSpPr>
        <p:grpSpPr bwMode="auto">
          <a:xfrm>
            <a:off x="2133600" y="6629400"/>
            <a:ext cx="60960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439" name="Picture 193" descr="TSC_Logo_Small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94" descr="UCSB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0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wmf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jpe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0.jpeg"/><Relationship Id="rId3" Type="http://schemas.openxmlformats.org/officeDocument/2006/relationships/image" Target="../media/image64.emf"/><Relationship Id="rId7" Type="http://schemas.openxmlformats.org/officeDocument/2006/relationships/image" Target="../media/image1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5.jpeg"/><Relationship Id="rId5" Type="http://schemas.openxmlformats.org/officeDocument/2006/relationships/image" Target="../media/image66.jpe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3.em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tiff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5.jpeg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9.jpeg"/><Relationship Id="rId4" Type="http://schemas.openxmlformats.org/officeDocument/2006/relationships/image" Target="../media/image10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43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9.jpeg"/><Relationship Id="rId5" Type="http://schemas.openxmlformats.org/officeDocument/2006/relationships/image" Target="../media/image105.jpeg"/><Relationship Id="rId4" Type="http://schemas.openxmlformats.org/officeDocument/2006/relationships/image" Target="../media/image10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865" y="848570"/>
            <a:ext cx="7696200" cy="1525220"/>
          </a:xfrm>
        </p:spPr>
        <p:txBody>
          <a:bodyPr/>
          <a:lstStyle/>
          <a:p>
            <a:pPr>
              <a:lnSpc>
                <a:spcPct val="117000"/>
              </a:lnSpc>
            </a:pPr>
            <a:r>
              <a:rPr lang="en-US" sz="3400" dirty="0"/>
              <a:t>50-500GHz Wireless Technologies: Transistors, ICs, and Systems </a:t>
            </a:r>
          </a:p>
        </p:txBody>
      </p:sp>
      <p:sp>
        <p:nvSpPr>
          <p:cNvPr id="2714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2865" y="2720912"/>
            <a:ext cx="6400800" cy="328613"/>
          </a:xfrm>
        </p:spPr>
        <p:txBody>
          <a:bodyPr/>
          <a:lstStyle/>
          <a:p>
            <a:pPr algn="l"/>
            <a:r>
              <a:rPr lang="en-US" i="1" dirty="0"/>
              <a:t>Mark Rodwell, UCSB</a:t>
            </a:r>
          </a:p>
        </p:txBody>
      </p:sp>
      <p:sp>
        <p:nvSpPr>
          <p:cNvPr id="2714629" name="Text Box 5"/>
          <p:cNvSpPr txBox="1">
            <a:spLocks noChangeArrowheads="1"/>
          </p:cNvSpPr>
          <p:nvPr/>
        </p:nvSpPr>
        <p:spPr bwMode="auto">
          <a:xfrm>
            <a:off x="362802" y="0"/>
            <a:ext cx="7624473" cy="282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300" b="0" i="1" dirty="0" smtClean="0">
                <a:latin typeface="Arial" charset="0"/>
              </a:rPr>
              <a:t>Plenary, Asia-Pacific Microwave Conference, December 6, 2015, Nanjing, China</a:t>
            </a:r>
            <a:endParaRPr lang="en-US" sz="1300" b="0" i="1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880" y="3429000"/>
            <a:ext cx="8272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1" dirty="0">
                <a:latin typeface="Calibri" pitchFamily="34" charset="0"/>
              </a:rPr>
              <a:t>J. </a:t>
            </a:r>
            <a:r>
              <a:rPr lang="en-US" sz="2000" b="0" i="1" dirty="0" smtClean="0">
                <a:latin typeface="Calibri" pitchFamily="34" charset="0"/>
              </a:rPr>
              <a:t>Rode*, P</a:t>
            </a:r>
            <a:r>
              <a:rPr lang="en-US" sz="2000" b="0" i="1" dirty="0">
                <a:latin typeface="Calibri" pitchFamily="34" charset="0"/>
              </a:rPr>
              <a:t>. Choudhary, B. Thibeault, W. Mitchell, </a:t>
            </a:r>
            <a:r>
              <a:rPr lang="en-US" sz="2000" b="0" i="1" dirty="0" smtClean="0">
                <a:latin typeface="Calibri" pitchFamily="34" charset="0"/>
              </a:rPr>
              <a:t/>
            </a:r>
            <a:br>
              <a:rPr lang="en-US" sz="2000" b="0" i="1" dirty="0" smtClean="0">
                <a:latin typeface="Calibri" pitchFamily="34" charset="0"/>
              </a:rPr>
            </a:br>
            <a:r>
              <a:rPr lang="en-US" sz="2000" b="0" i="1" dirty="0" smtClean="0">
                <a:latin typeface="Calibri" pitchFamily="34" charset="0"/>
              </a:rPr>
              <a:t>J</a:t>
            </a:r>
            <a:r>
              <a:rPr lang="en-US" sz="2000" b="0" i="1" dirty="0">
                <a:latin typeface="Calibri" pitchFamily="34" charset="0"/>
              </a:rPr>
              <a:t>. Buckwalter, </a:t>
            </a:r>
            <a:r>
              <a:rPr lang="en-US" sz="2000" b="0" i="1" dirty="0" smtClean="0">
                <a:latin typeface="Calibri" pitchFamily="34" charset="0"/>
              </a:rPr>
              <a:t>U</a:t>
            </a:r>
            <a:r>
              <a:rPr lang="en-US" sz="2000" b="0" i="1" dirty="0">
                <a:latin typeface="Calibri" pitchFamily="34" charset="0"/>
              </a:rPr>
              <a:t>. Madhow, A.C. </a:t>
            </a:r>
            <a:r>
              <a:rPr lang="en-US" sz="2000" b="0" i="1" dirty="0" smtClean="0">
                <a:latin typeface="Calibri" pitchFamily="34" charset="0"/>
              </a:rPr>
              <a:t>Gossard : </a:t>
            </a:r>
            <a:r>
              <a:rPr lang="en-US" sz="2000" i="1" dirty="0" smtClean="0">
                <a:latin typeface="Calibri" pitchFamily="34" charset="0"/>
              </a:rPr>
              <a:t>UCSB </a:t>
            </a:r>
            <a:endParaRPr lang="en-US" sz="2000" i="1" dirty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881" y="6399048"/>
            <a:ext cx="8424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1" dirty="0" smtClean="0">
                <a:latin typeface="Calibri" pitchFamily="34" charset="0"/>
              </a:rPr>
              <a:t>* Now with</a:t>
            </a:r>
            <a:r>
              <a:rPr lang="en-US" sz="2000" b="0" i="1" dirty="0">
                <a:latin typeface="Calibri" pitchFamily="34" charset="0"/>
              </a:rPr>
              <a:t> </a:t>
            </a:r>
            <a:r>
              <a:rPr lang="en-US" sz="2000" b="0" i="1" dirty="0" smtClean="0">
                <a:latin typeface="Calibri" pitchFamily="34" charset="0"/>
              </a:rPr>
              <a:t>Intel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880" y="4957043"/>
            <a:ext cx="8272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1" dirty="0">
                <a:latin typeface="Calibri" pitchFamily="34" charset="0"/>
              </a:rPr>
              <a:t>M. </a:t>
            </a:r>
            <a:r>
              <a:rPr lang="en-US" sz="2000" b="0" i="1" dirty="0" smtClean="0">
                <a:latin typeface="Calibri" pitchFamily="34" charset="0"/>
              </a:rPr>
              <a:t>Seo: </a:t>
            </a:r>
            <a:r>
              <a:rPr lang="en-US" sz="2000" i="1" dirty="0" smtClean="0">
                <a:latin typeface="Calibri" pitchFamily="34" charset="0"/>
              </a:rPr>
              <a:t>Sungkyunkwan </a:t>
            </a:r>
            <a:r>
              <a:rPr lang="en-US" sz="2000" i="1" dirty="0">
                <a:latin typeface="Calibri" pitchFamily="34" charset="0"/>
              </a:rPr>
              <a:t>University</a:t>
            </a:r>
            <a:endParaRPr lang="en-US" sz="2000" i="1" dirty="0" smtClean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880" y="4349883"/>
            <a:ext cx="8272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0" i="1">
                <a:latin typeface="Calibri" pitchFamily="34" charset="0"/>
              </a:rPr>
              <a:t>M. Urteaga, J. Hacker, Z. Griffith, B. Brar</a:t>
            </a:r>
            <a:r>
              <a:rPr lang="en-US" sz="2000" b="0" i="1" dirty="0">
                <a:latin typeface="Calibri" pitchFamily="34" charset="0"/>
              </a:rPr>
              <a:t>: </a:t>
            </a:r>
            <a:r>
              <a:rPr lang="en-US" sz="2000" i="1" dirty="0">
                <a:latin typeface="Calibri" pitchFamily="34" charset="0"/>
              </a:rPr>
              <a:t>Teledyne Scientific and Imaging</a:t>
            </a:r>
            <a:endParaRPr lang="en-US" sz="2000" i="1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462187"/>
            <a:ext cx="5116465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350 meters range in 50mm/hr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537527"/>
            <a:ext cx="840755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24 dBm P</a:t>
            </a:r>
            <a:r>
              <a:rPr lang="en-US" sz="36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GaN or InP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113602"/>
            <a:ext cx="689252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 → InP HEMT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4957704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systems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475" y="779055"/>
            <a:ext cx="6375230" cy="3560583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5870222" y="3467406"/>
            <a:ext cx="3195164" cy="1310570"/>
            <a:chOff x="6300225" y="3659430"/>
            <a:chExt cx="2727008" cy="1118545"/>
          </a:xfrm>
        </p:grpSpPr>
        <p:grpSp>
          <p:nvGrpSpPr>
            <p:cNvPr id="3" name="Group 11"/>
            <p:cNvGrpSpPr/>
            <p:nvPr/>
          </p:nvGrpSpPr>
          <p:grpSpPr>
            <a:xfrm>
              <a:off x="6300225" y="3659430"/>
              <a:ext cx="2727008" cy="993993"/>
              <a:chOff x="6416992" y="932675"/>
              <a:chExt cx="2727008" cy="993993"/>
            </a:xfrm>
          </p:grpSpPr>
          <p:pic>
            <p:nvPicPr>
              <p:cNvPr id="34816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16992" y="1239915"/>
                <a:ext cx="2727008" cy="68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16992" y="1124700"/>
                <a:ext cx="2727008" cy="12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16992" y="932675"/>
                <a:ext cx="2727008" cy="153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816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0225" y="4657960"/>
              <a:ext cx="2727008" cy="12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91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/>
              <a:t>340GHz, 160Gb/s spatially multiplexed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888390"/>
            <a:ext cx="5198218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 meters range in 50 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01069" y="4385377"/>
            <a:ext cx="74121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886920"/>
            <a:ext cx="618425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14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InP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386185"/>
            <a:ext cx="612526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7 dB noise figure → InP HEMT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45" y="742365"/>
            <a:ext cx="5478305" cy="35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6" y="146050"/>
            <a:ext cx="8283559" cy="398463"/>
          </a:xfrm>
        </p:spPr>
        <p:txBody>
          <a:bodyPr/>
          <a:lstStyle/>
          <a:p>
            <a:r>
              <a:rPr lang="en-US" sz="3200" dirty="0" smtClean="0"/>
              <a:t>Optimum array size for low system power</a:t>
            </a:r>
            <a:endParaRPr lang="en-US" sz="3200" baseline="-25000" dirty="0" smtClean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2345"/>
              </p:ext>
            </p:extLst>
          </p:nvPr>
        </p:nvGraphicFramePr>
        <p:xfrm>
          <a:off x="3259877" y="2788054"/>
          <a:ext cx="5865823" cy="382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92" name="KGPlot" r:id="rId4" imgW="4902120" imgH="3200400" progId="KGraph_Plot">
                  <p:embed/>
                </p:oleObj>
              </mc:Choice>
              <mc:Fallback>
                <p:oleObj name="KGPlot" r:id="rId4" imgW="4902120" imgH="32004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877" y="2788054"/>
                        <a:ext cx="5865823" cy="3828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401382"/>
              </p:ext>
            </p:extLst>
          </p:nvPr>
        </p:nvGraphicFramePr>
        <p:xfrm>
          <a:off x="321880" y="848570"/>
          <a:ext cx="4419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93" name="Equation" r:id="rId6" imgW="2209680" imgH="457200" progId="Equation.3">
                  <p:embed/>
                </p:oleObj>
              </mc:Choice>
              <mc:Fallback>
                <p:oleObj name="Equation" r:id="rId6" imgW="220968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1880" y="848570"/>
                        <a:ext cx="44196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140977"/>
              </p:ext>
            </p:extLst>
          </p:nvPr>
        </p:nvGraphicFramePr>
        <p:xfrm>
          <a:off x="4899025" y="1125843"/>
          <a:ext cx="358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94" name="Equation" r:id="rId8" imgW="1790640" imgH="203040" progId="Equation.3">
                  <p:embed/>
                </p:oleObj>
              </mc:Choice>
              <mc:Fallback>
                <p:oleObj name="Equation" r:id="rId8" imgW="179064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9025" y="1125843"/>
                        <a:ext cx="3581400" cy="406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702514"/>
              </p:ext>
            </p:extLst>
          </p:nvPr>
        </p:nvGraphicFramePr>
        <p:xfrm>
          <a:off x="169863" y="1835150"/>
          <a:ext cx="8509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95" name="Equation" r:id="rId10" imgW="4254480" imgH="419040" progId="Equation.3">
                  <p:embed/>
                </p:oleObj>
              </mc:Choice>
              <mc:Fallback>
                <p:oleObj name="Equation" r:id="rId10" imgW="425448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9863" y="1835150"/>
                        <a:ext cx="8509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8300" y="5157938"/>
            <a:ext cx="3089787" cy="9971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optimum-size array,</a:t>
            </a:r>
            <a:br>
              <a:rPr lang="en-US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target PA output power</a:t>
            </a:r>
            <a:br>
              <a:rPr lang="en-US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is typically 10-200 mW</a:t>
            </a:r>
            <a:endParaRPr lang="en-US" sz="2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0" y="2712412"/>
            <a:ext cx="2718849" cy="208269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3888945" y="1532243"/>
            <a:ext cx="227685" cy="45475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32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202980"/>
            <a:ext cx="8219372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50-500 GHz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8171" y="4734770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LNAs, III-V PAs → power, efficiency, noise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pic>
        <p:nvPicPr>
          <p:cNvPr id="12" name="Picture 11" descr="system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685" y="855865"/>
            <a:ext cx="5243678" cy="372527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190890" y="3121760"/>
            <a:ext cx="165141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95925" y="5579680"/>
            <a:ext cx="4839031" cy="3877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pic>
        <p:nvPicPr>
          <p:cNvPr id="18" name="Picture 17" descr="2013_6_12_systems_draw6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260" y="1355130"/>
            <a:ext cx="2643116" cy="1613010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808310" y="1009485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backhaul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037270" y="1878009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endpoint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8615" y="6071448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High-gain 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antenna → large area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much too big for monolithic integration</a:t>
            </a:r>
          </a:p>
        </p:txBody>
      </p:sp>
      <p:pic>
        <p:nvPicPr>
          <p:cNvPr id="22" name="Picture 21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65" y="3083355"/>
            <a:ext cx="1639238" cy="1025957"/>
          </a:xfrm>
          <a:prstGeom prst="rect">
            <a:avLst/>
          </a:prstGeom>
        </p:spPr>
      </p:pic>
      <p:pic>
        <p:nvPicPr>
          <p:cNvPr id="13" name="Picture 19" descr="Pictur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341" y="3392925"/>
            <a:ext cx="1292444" cy="7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995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Transistors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64J-R4C5-E10B45L3-Vce_2.00V-Ib_600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6996" y="2200040"/>
            <a:ext cx="4124632" cy="3533260"/>
          </a:xfrm>
          <a:prstGeom prst="rect">
            <a:avLst/>
          </a:prstGeom>
        </p:spPr>
      </p:pic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665" y="2200040"/>
            <a:ext cx="3649877" cy="35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8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425" y="1076255"/>
            <a:ext cx="2884010" cy="2413349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mm-wave CMOS (examples)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099" y="4436655"/>
            <a:ext cx="2246205" cy="2104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448" y="4317788"/>
            <a:ext cx="3253777" cy="229880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2310" y="1326117"/>
            <a:ext cx="2808115" cy="225467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1879" y="848570"/>
            <a:ext cx="8727926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210 GHz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amplifier: 32 nm SOI, positive feedback, 15 dB, 3 stages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Wang et al. (Heydari), JSSC, March 2014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1879" y="3656685"/>
            <a:ext cx="8652031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150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GHz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amplifier: 65 nm bulk CMOS, 8.2 dB, 3 stages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(250GHz f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Seo et al. (UCSB), JSSC, December 2009   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317585" y="2724941"/>
            <a:ext cx="1289605" cy="2492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300 GHz 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endParaRPr lang="en-US" sz="2400" b="0" baseline="-2500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7531905" y="2442366"/>
            <a:ext cx="227685" cy="379474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5087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CMOS won't scale much further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5985" y="848570"/>
            <a:ext cx="364296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Gate dielectric can't be thinned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→ on-current, g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can't increase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320" y="1607520"/>
            <a:ext cx="1973270" cy="1925416"/>
          </a:xfrm>
          <a:prstGeom prst="rect">
            <a:avLst/>
          </a:prstGeom>
        </p:spPr>
      </p:pic>
      <p:pic>
        <p:nvPicPr>
          <p:cNvPr id="10" name="Picture 9" descr="2013_1_2_feb_THz_HBT_HEMT_dra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7218" y="4871004"/>
            <a:ext cx="2210057" cy="188746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45985" y="458706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Tungsten via resistances reduce the gain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53145" y="4897845"/>
            <a:ext cx="3414664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Inac et al, CSICS 2011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70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64250"/>
              </p:ext>
            </p:extLst>
          </p:nvPr>
        </p:nvGraphicFramePr>
        <p:xfrm>
          <a:off x="441284" y="1435754"/>
          <a:ext cx="343852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46" name="KGPlot" r:id="rId5" imgW="5333760" imgH="3555720" progId="KGraph_Plot">
                  <p:embed/>
                </p:oleObj>
              </mc:Choice>
              <mc:Fallback>
                <p:oleObj name="KGPlot" r:id="rId5" imgW="5333760" imgH="3555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84" y="1435754"/>
                        <a:ext cx="3438525" cy="229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47895" y="848570"/>
            <a:ext cx="425012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Shorter gates give no less capacitance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dominated by ends; ~1fF/</a:t>
            </a:r>
            <a:r>
              <a:rPr lang="en-US" sz="2000" b="0" dirty="0" smtClean="0">
                <a:latin typeface="Symbol" pitchFamily="18" charset="2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 total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45984" y="3778796"/>
            <a:ext cx="8500241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Maximum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i="1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minimum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→ upper limit on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i="1" baseline="-25000" dirty="0" smtClean="0">
                <a:latin typeface="Symbol" pitchFamily="18" charset="2"/>
                <a:cs typeface="Calibri" pitchFamily="34" charset="0"/>
              </a:rPr>
              <a:t>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about 350-400 GHz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45985" y="549780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Present finFETs have yet </a:t>
            </a:r>
            <a:r>
              <a:rPr lang="en-US" sz="2000" u="sng" dirty="0" smtClean="0">
                <a:latin typeface="Calibri" pitchFamily="34" charset="0"/>
                <a:cs typeface="Calibri" pitchFamily="34" charset="0"/>
              </a:rPr>
              <a:t>lar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u="sng" dirty="0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end capacitances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79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1880" y="146050"/>
            <a:ext cx="8652029" cy="398463"/>
          </a:xfrm>
        </p:spPr>
        <p:txBody>
          <a:bodyPr/>
          <a:lstStyle/>
          <a:p>
            <a:r>
              <a:rPr lang="en-US" dirty="0" smtClean="0"/>
              <a:t>III-V high-power transmitters, low-noise receivers</a:t>
            </a:r>
            <a:endParaRPr lang="en-US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60" y="3732580"/>
            <a:ext cx="1973270" cy="1973270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880" y="1835205"/>
            <a:ext cx="2486025" cy="183832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3670" y="848570"/>
            <a:ext cx="290231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Cell phones &amp; WiFi: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GaAs PAs, LNAs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77807" y="848570"/>
            <a:ext cx="379475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links need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 transmit power,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low receiver noise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7806" y="1876842"/>
            <a:ext cx="2200955" cy="19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54657" y="2502260"/>
            <a:ext cx="214336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0.47 W @86GHz</a:t>
            </a:r>
          </a:p>
        </p:txBody>
      </p:sp>
      <p:pic>
        <p:nvPicPr>
          <p:cNvPr id="10" name="Picture 9" descr="Picture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7806" y="3926007"/>
            <a:ext cx="2200955" cy="193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54656" y="4229587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0.18 W @220GHz</a:t>
            </a:r>
          </a:p>
        </p:txBody>
      </p:sp>
      <p:pic>
        <p:nvPicPr>
          <p:cNvPr id="12" name="Picture 33" descr="Picture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105" y="6051067"/>
            <a:ext cx="2200955" cy="56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754656" y="6022248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1.9mW @585GHz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848850" y="6354647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M Seo, </a:t>
            </a: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TSC, IMS </a:t>
            </a: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2013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772955" y="4533167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T Reed, UCSB, CSICS </a:t>
            </a: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2013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772955" y="2869843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H Park, UCSB, IMS 2014</a:t>
            </a:r>
            <a:endParaRPr lang="en-US" sz="1200" b="0" dirty="0">
              <a:latin typeface="Calibri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21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Making faster bipolar transistors</a:t>
            </a: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044841"/>
              </p:ext>
            </p:extLst>
          </p:nvPr>
        </p:nvGraphicFramePr>
        <p:xfrm>
          <a:off x="4647895" y="924465"/>
          <a:ext cx="4206240" cy="1920240"/>
        </p:xfrm>
        <a:graphic>
          <a:graphicData uri="http://schemas.openxmlformats.org/drawingml/2006/table">
            <a:tbl>
              <a:tblPr/>
              <a:tblGrid>
                <a:gridCol w="2926080"/>
                <a:gridCol w="128016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 double the bandwidth: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collector junction widths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8300" y="3962400"/>
            <a:ext cx="4495800" cy="26013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junctions. 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Thin layers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High current density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Ultra low resistivity contacts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05" y="3429001"/>
            <a:ext cx="4206029" cy="333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29095" y="3207401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Teledyne: M</a:t>
            </a:r>
            <a:r>
              <a:rPr lang="en-US" sz="1600" b="1" dirty="0">
                <a:latin typeface="Calibri" pitchFamily="34" charset="0"/>
              </a:rPr>
              <a:t>. Urteaga </a:t>
            </a:r>
            <a:r>
              <a:rPr lang="en-US" sz="1600" b="1" i="1" dirty="0">
                <a:latin typeface="Calibri" pitchFamily="34" charset="0"/>
              </a:rPr>
              <a:t>et al</a:t>
            </a:r>
            <a:r>
              <a:rPr lang="en-US" sz="1600" b="1" dirty="0">
                <a:latin typeface="Calibri" pitchFamily="34" charset="0"/>
              </a:rPr>
              <a:t>: 2011 </a:t>
            </a:r>
            <a:r>
              <a:rPr lang="en-US" sz="1600" b="1" dirty="0" smtClean="0">
                <a:latin typeface="Calibri" pitchFamily="34" charset="0"/>
              </a:rPr>
              <a:t>DRC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13" name="Picture 12" descr="asdfasd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85" y="924465"/>
            <a:ext cx="266700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49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The key challenges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5985" y="848570"/>
            <a:ext cx="3794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Obtaining good base contacts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 HBT </a:t>
            </a: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vs. in contact test structure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(emitter contacts are fine)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220162" name="Object 10"/>
          <p:cNvGraphicFramePr>
            <a:graphicFrameLocks noChangeAspect="1"/>
          </p:cNvGraphicFramePr>
          <p:nvPr/>
        </p:nvGraphicFramePr>
        <p:xfrm>
          <a:off x="321880" y="1683415"/>
          <a:ext cx="3187590" cy="4681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48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80" y="1683415"/>
                        <a:ext cx="3187590" cy="4681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2015_2_10_THz_HBT_Draw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80" y="1911100"/>
            <a:ext cx="4010116" cy="4401910"/>
          </a:xfrm>
          <a:prstGeom prst="rect">
            <a:avLst/>
          </a:prstGeom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01355" y="6464800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723789" y="848570"/>
            <a:ext cx="4174225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RC parasitics along finger length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metal resistance, excess junction areas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08660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73670" y="146050"/>
            <a:ext cx="8500239" cy="398463"/>
          </a:xfrm>
        </p:spPr>
        <p:txBody>
          <a:bodyPr/>
          <a:lstStyle/>
          <a:p>
            <a:r>
              <a:rPr lang="en-US" sz="3200" dirty="0" smtClean="0"/>
              <a:t>Why mm-wave wireless ?</a:t>
            </a:r>
            <a:endParaRPr lang="en-US" sz="3200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80" y="1152150"/>
            <a:ext cx="2959905" cy="2959905"/>
          </a:xfrm>
          <a:prstGeom prst="rect">
            <a:avLst/>
          </a:prstGeom>
        </p:spPr>
      </p:pic>
      <p:pic>
        <p:nvPicPr>
          <p:cNvPr id="19" name="Picture 18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198" y="1303940"/>
            <a:ext cx="3284327" cy="2428640"/>
          </a:xfrm>
          <a:prstGeom prst="rect">
            <a:avLst/>
          </a:prstGeom>
        </p:spPr>
      </p:pic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4661" y="4719215"/>
            <a:ext cx="2200955" cy="193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86" y="4732926"/>
            <a:ext cx="1743456" cy="1883664"/>
          </a:xfrm>
          <a:prstGeom prst="rect">
            <a:avLst/>
          </a:prstGeom>
        </p:spPr>
      </p:pic>
      <p:pic>
        <p:nvPicPr>
          <p:cNvPr id="8" name="Picture 7" descr="Picture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1510" y="4719215"/>
            <a:ext cx="2625765" cy="19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double base metal process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3669" y="772675"/>
            <a:ext cx="3263486" cy="5996574"/>
            <a:chOff x="5558635" y="772675"/>
            <a:chExt cx="3263486" cy="5996574"/>
          </a:xfrm>
        </p:grpSpPr>
        <p:pic>
          <p:nvPicPr>
            <p:cNvPr id="15" name="Picture 14" descr="2015_8_25_two_step_base_HBT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34531" y="772675"/>
              <a:ext cx="3187590" cy="5996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5558635" y="494690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5558635" y="251826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5558635" y="115215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81785" y="1000360"/>
            <a:ext cx="523675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Blanket surface clean (UV O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/ HCl)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strips organics, process residues, surface oxides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281785" y="2442365"/>
            <a:ext cx="47813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Blanket base metal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no photoresist; no organic residues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Ru  refractory diffusion barrier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2 nm Pt : penetrates residual oxides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281786" y="4392902"/>
            <a:ext cx="4553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Thick Ti/Au base pad metal  liftoff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thick metal→ low resistivity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200000">
            <a:off x="7269315" y="3201315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extLst>
      <p:ext uri="{BB962C8B-B14F-4D97-AF65-F5344CB8AC3E}">
        <p14:creationId xmlns:p14="http://schemas.microsoft.com/office/powerpoint/2010/main" val="302879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Reducing Emitter Length Effects</a:t>
            </a:r>
          </a:p>
        </p:txBody>
      </p:sp>
      <p:pic>
        <p:nvPicPr>
          <p:cNvPr id="4" name="Picture 4" descr="Y:\Documents\UCSB-Thesis\Publications\blanketbasepaper\Figures\BasePost\63B-BaseP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200" y="1076255"/>
            <a:ext cx="4857280" cy="24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406845" y="1718319"/>
            <a:ext cx="986635" cy="946346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2219255" y="3466843"/>
            <a:ext cx="257211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mall </a:t>
            </a:r>
            <a:r>
              <a:rPr lang="en-US" sz="1800" dirty="0">
                <a:latin typeface="Calibri" pitchFamily="34" charset="0"/>
              </a:rPr>
              <a:t>b</a:t>
            </a:r>
            <a:r>
              <a:rPr lang="en-US" sz="1800" dirty="0" smtClean="0">
                <a:latin typeface="Calibri" pitchFamily="34" charset="0"/>
              </a:rPr>
              <a:t>ase </a:t>
            </a:r>
            <a:r>
              <a:rPr lang="en-US" sz="1800" dirty="0">
                <a:latin typeface="Calibri" pitchFamily="34" charset="0"/>
              </a:rPr>
              <a:t>p</a:t>
            </a:r>
            <a:r>
              <a:rPr lang="en-US" sz="1800" dirty="0" smtClean="0">
                <a:latin typeface="Calibri" pitchFamily="34" charset="0"/>
              </a:rPr>
              <a:t>ost </a:t>
            </a:r>
            <a:r>
              <a:rPr lang="en-US" sz="1800" dirty="0">
                <a:latin typeface="Calibri" pitchFamily="34" charset="0"/>
              </a:rPr>
              <a:t>u</a:t>
            </a:r>
            <a:r>
              <a:rPr lang="en-US" sz="1800" dirty="0" smtClean="0">
                <a:latin typeface="Calibri" pitchFamily="34" charset="0"/>
              </a:rPr>
              <a:t>ndercut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371045" y="2973631"/>
            <a:ext cx="202663" cy="493212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2067465" y="1455730"/>
            <a:ext cx="1621213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large base post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73495" y="2119179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before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8433" y="4635827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after</a:t>
            </a:r>
          </a:p>
        </p:txBody>
      </p:sp>
      <p:pic>
        <p:nvPicPr>
          <p:cNvPr id="12" name="Picture 2" descr="Y:\Documents\UCSB-Thesis\Publications\blanketbasepaper\Figures\BasePost\64J-BasePo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199" y="3960265"/>
            <a:ext cx="4845653" cy="23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3585366" y="6009430"/>
            <a:ext cx="303579" cy="30358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661260" y="6009430"/>
            <a:ext cx="151791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661260" y="5857640"/>
            <a:ext cx="1" cy="15179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797156" y="6502643"/>
            <a:ext cx="25380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l</a:t>
            </a:r>
            <a:r>
              <a:rPr lang="en-US" sz="1800" dirty="0" smtClean="0">
                <a:latin typeface="Calibri" pitchFamily="34" charset="0"/>
              </a:rPr>
              <a:t>arge base post </a:t>
            </a:r>
            <a:r>
              <a:rPr lang="en-US" sz="1800" dirty="0">
                <a:latin typeface="Calibri" pitchFamily="34" charset="0"/>
              </a:rPr>
              <a:t>u</a:t>
            </a:r>
            <a:r>
              <a:rPr lang="en-US" sz="1800" dirty="0" smtClean="0">
                <a:latin typeface="Calibri" pitchFamily="34" charset="0"/>
              </a:rPr>
              <a:t>ndercut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5150" y="4659549"/>
            <a:ext cx="1655261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small base post</a:t>
            </a:r>
          </a:p>
        </p:txBody>
      </p:sp>
      <p:cxnSp>
        <p:nvCxnSpPr>
          <p:cNvPr id="19" name="Straight Arrow Connector 18"/>
          <p:cNvCxnSpPr>
            <a:stCxn id="25" idx="1"/>
          </p:cNvCxnSpPr>
          <p:nvPr/>
        </p:nvCxnSpPr>
        <p:spPr bwMode="auto">
          <a:xfrm flipH="1">
            <a:off x="5406845" y="4407521"/>
            <a:ext cx="986635" cy="1222434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2902310" y="6161220"/>
            <a:ext cx="202663" cy="37947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2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21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 rot="16200000">
            <a:off x="7269315" y="3201315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93480" y="1547854"/>
            <a:ext cx="146379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large emitter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end undercut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93480" y="4112055"/>
            <a:ext cx="146379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small emitter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end undercut</a:t>
            </a:r>
          </a:p>
        </p:txBody>
      </p:sp>
    </p:spTree>
    <p:extLst>
      <p:ext uri="{BB962C8B-B14F-4D97-AF65-F5344CB8AC3E}">
        <p14:creationId xmlns:p14="http://schemas.microsoft.com/office/powerpoint/2010/main" val="887891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Reducing Emitter Length Effects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810" y="886413"/>
            <a:ext cx="8506415" cy="41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880" y="1038203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3695" y="962308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after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2279" y="1813382"/>
            <a:ext cx="1585370" cy="757130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thicker Au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base metal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469375" y="2328418"/>
            <a:ext cx="351856" cy="44998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7076535" y="3960265"/>
            <a:ext cx="1372107" cy="1089529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narrower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collector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junction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697060" y="4074003"/>
            <a:ext cx="379475" cy="113947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22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0090" y="6546781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extLst>
      <p:ext uri="{BB962C8B-B14F-4D97-AF65-F5344CB8AC3E}">
        <p14:creationId xmlns:p14="http://schemas.microsoft.com/office/powerpoint/2010/main" val="24486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>
              <a:lnSpc>
                <a:spcPct val="87000"/>
              </a:lnSpc>
              <a:defRPr/>
            </a:pPr>
            <a:r>
              <a:rPr lang="en-US" sz="29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InP HBTs:  1.07 THz @200nm, ?? @ 130nm</a:t>
            </a:r>
            <a:endParaRPr lang="en-US" sz="29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9" descr="64J-R4C5-E10B45L3-Vce_2.00V-Ib_600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4004" y="772675"/>
            <a:ext cx="2997692" cy="256789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4005" y="3504895"/>
            <a:ext cx="3035800" cy="261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848570"/>
            <a:ext cx="5938111" cy="4405847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74095" y="4643320"/>
            <a:ext cx="328845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6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?</a:t>
            </a:r>
            <a:endParaRPr lang="en-US" sz="80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0090" y="6546781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20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87790"/>
            <a:ext cx="8915400" cy="457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130nm /1.1 THz InP HBT: ICs to 670 GHz</a:t>
            </a:r>
            <a:endParaRPr lang="en-US" sz="2800" b="1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681288"/>
            <a:ext cx="12192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2013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also: 670GHz amplifier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J. Hacker ,  TSC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 (not shown)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</a:t>
            </a: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/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</p:spTree>
    <p:extLst>
      <p:ext uri="{BB962C8B-B14F-4D97-AF65-F5344CB8AC3E}">
        <p14:creationId xmlns:p14="http://schemas.microsoft.com/office/powerpoint/2010/main" val="1794449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Towards a 3 THz InP Bipolar Transistor</a:t>
            </a:r>
          </a:p>
        </p:txBody>
      </p:sp>
      <p:pic>
        <p:nvPicPr>
          <p:cNvPr id="14" name="Picture 13" descr="2014_11_19_for_ON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880" y="848570"/>
            <a:ext cx="5540335" cy="3949167"/>
          </a:xfrm>
          <a:prstGeom prst="rect">
            <a:avLst/>
          </a:prstGeom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21880" y="5098272"/>
            <a:ext cx="8727925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Extreme base doping→ low-resistivity contacts→ high f</a:t>
            </a:r>
            <a:r>
              <a:rPr lang="en-US" sz="2400" i="1" baseline="-25000" dirty="0" smtClean="0">
                <a:latin typeface="Calibri" pitchFamily="34" charset="0"/>
                <a:ea typeface="ＭＳ Ｐゴシック" pitchFamily="34" charset="-128"/>
              </a:rPr>
              <a:t>max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Extreme base doping→ fast Auger (N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rPr>
              <a:t>P</a:t>
            </a:r>
            <a:r>
              <a:rPr lang="en-US" sz="2400" i="1" baseline="30000" dirty="0" smtClean="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rPr>
              <a:t>2</a:t>
            </a: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) recombination→ low </a:t>
            </a:r>
            <a:r>
              <a:rPr lang="en-US" sz="2400" i="1" dirty="0"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Solution: very strong base compositional grading→ high </a:t>
            </a:r>
            <a:r>
              <a:rPr lang="en-US" sz="2400" i="1" dirty="0" smtClean="0"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endParaRPr lang="en-US" sz="2400" b="1" i="1" dirty="0" smtClean="0"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35967"/>
              </p:ext>
            </p:extLst>
          </p:nvPr>
        </p:nvGraphicFramePr>
        <p:xfrm>
          <a:off x="6046185" y="721152"/>
          <a:ext cx="2775935" cy="4076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7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6185" y="721152"/>
                        <a:ext cx="2775935" cy="4076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6772955" y="2973630"/>
            <a:ext cx="1366110" cy="0"/>
          </a:xfrm>
          <a:prstGeom prst="straightConnector1">
            <a:avLst/>
          </a:prstGeom>
          <a:noFill/>
          <a:ln w="1016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8139065" y="3049525"/>
            <a:ext cx="610" cy="1213710"/>
          </a:xfrm>
          <a:prstGeom prst="straightConnector1">
            <a:avLst/>
          </a:prstGeom>
          <a:noFill/>
          <a:ln w="1016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79569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613" y="172631"/>
            <a:ext cx="8183562" cy="398463"/>
          </a:xfrm>
        </p:spPr>
        <p:txBody>
          <a:bodyPr/>
          <a:lstStyle/>
          <a:p>
            <a:r>
              <a:rPr lang="en-US" dirty="0" smtClean="0"/>
              <a:t>1/2-THz SiGe HBTs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7115" y="772675"/>
            <a:ext cx="655352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500 GHz f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SiGe HBTs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Heinemann et al. (IHP), 2010 IEDM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6" y="1228047"/>
            <a:ext cx="2359159" cy="210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785" y="1122290"/>
            <a:ext cx="3824709" cy="23826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783" y="3732580"/>
            <a:ext cx="7721601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16-element multiplier array @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500GHz (1 mW total output)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. Pfeiffer et. al. (Wuppertal / IHP) , 2014 ISSCC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09" y="4491530"/>
            <a:ext cx="2169711" cy="21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5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86800" cy="398463"/>
          </a:xfrm>
          <a:noFill/>
        </p:spPr>
        <p:txBody>
          <a:bodyPr/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Towards a 2 THz SiGe Bipolar Transistor</a:t>
            </a:r>
          </a:p>
        </p:txBody>
      </p:sp>
      <p:pic>
        <p:nvPicPr>
          <p:cNvPr id="32776" name="Picture 27" descr="smallsig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738" y="5881688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83125"/>
              </p:ext>
            </p:extLst>
          </p:nvPr>
        </p:nvGraphicFramePr>
        <p:xfrm>
          <a:off x="3888945" y="893855"/>
          <a:ext cx="4937760" cy="4736100"/>
        </p:xfrm>
        <a:graphic>
          <a:graphicData uri="http://schemas.openxmlformats.org/drawingml/2006/table">
            <a:tbl>
              <a:tblPr/>
              <a:tblGrid>
                <a:gridCol w="2286000"/>
                <a:gridCol w="731520"/>
                <a:gridCol w="731520"/>
                <a:gridCol w="1188720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InP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SiGe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junction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access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0.7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current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mA/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breakdown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2.75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1.3?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t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max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94195" y="1066800"/>
            <a:ext cx="4648200" cy="43916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Similar scaling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InP: 3:1 higher collector velocity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SiGe: good contacts, buried oxides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distinction: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Breakdown  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 has: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thicker collector at same f</a:t>
            </a:r>
            <a:r>
              <a:rPr lang="en-US" sz="2000" b="0" baseline="-25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pitchFamily="34" charset="-128"/>
                <a:sym typeface="Symbol" pitchFamily="18" charset="2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,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wider collector bandgap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requirements: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low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resistivity Ohmic contacts 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note the high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current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densities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281785" y="6009430"/>
            <a:ext cx="5557720" cy="6368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470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3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85700"/>
              </p:ext>
            </p:extLst>
          </p:nvPr>
        </p:nvGraphicFramePr>
        <p:xfrm>
          <a:off x="3581400" y="3918514"/>
          <a:ext cx="5212080" cy="1809036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scaling laws; 2:1 higher bandwidth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(mA/mm),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 eaLnBrk="0" hangingPunct="0">
              <a:lnSpc>
                <a:spcPct val="87000"/>
              </a:lnSpc>
            </a:pPr>
            <a:r>
              <a:rPr lang="en-US" sz="32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Towards at 2.5 THz HEMT</a:t>
            </a:r>
            <a:endParaRPr lang="en-US" sz="32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2013_1_2_feb_THz_HBT_HEM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645" y="3504895"/>
            <a:ext cx="2189085" cy="24627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5985" y="1620853"/>
            <a:ext cx="56162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Xiaobing Mei, et al, IEEE EDL, April 2015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(Northrop-Grumman)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740" y="924465"/>
            <a:ext cx="3478150" cy="261076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70090" y="1000360"/>
            <a:ext cx="523675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First Demonstration of Amplification at 1 THz Using 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25-nm InP High Electron Mobility Transistor Process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8384" y="6237115"/>
            <a:ext cx="804426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1" dirty="0" smtClean="0">
                <a:latin typeface="Calibri" pitchFamily="34" charset="0"/>
              </a:rPr>
              <a:t>Need thinner dielectrics, better contacts</a:t>
            </a:r>
            <a:endParaRPr lang="en-US" sz="2800" b="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15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3957209"/>
            <a:ext cx="2310900" cy="2465839"/>
          </a:xfrm>
          <a:prstGeom prst="rect">
            <a:avLst/>
          </a:prstGeom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</a:rPr>
              <a:t>Towards at 2.5 THz HEMT</a:t>
            </a:r>
          </a:p>
        </p:txBody>
      </p:sp>
      <p:pic>
        <p:nvPicPr>
          <p:cNvPr id="6" name="Picture 5" descr="2013_1_2_feb_THz_HBT_HEM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307" y="3960265"/>
            <a:ext cx="2189085" cy="24627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369" y="3876927"/>
            <a:ext cx="4022435" cy="260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5406" y="1086295"/>
            <a:ext cx="2342704" cy="2424504"/>
          </a:xfrm>
          <a:prstGeom prst="rect">
            <a:avLst/>
          </a:prstGeom>
        </p:spPr>
      </p:pic>
      <p:pic>
        <p:nvPicPr>
          <p:cNvPr id="12" name="Picture 2" descr="C:\Users\Cheng-Ying\Dropbox\DRC 2015 late news\Figures\FIG1 v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65" y="1278320"/>
            <a:ext cx="2744654" cy="206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92"/>
          <a:stretch>
            <a:fillRect/>
          </a:stretch>
        </p:blipFill>
        <p:spPr bwMode="auto">
          <a:xfrm>
            <a:off x="6300225" y="1047890"/>
            <a:ext cx="2726755" cy="262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6772955" y="1059258"/>
            <a:ext cx="2200955" cy="2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altLang="en-US" sz="1100" b="0" dirty="0">
                <a:latin typeface="Arial" charset="0"/>
                <a:cs typeface="Arial" charset="0"/>
              </a:rPr>
              <a:t>C. Y. Huang et al., </a:t>
            </a:r>
            <a:r>
              <a:rPr lang="en-US" altLang="en-US" sz="1100" b="0" dirty="0" smtClean="0">
                <a:latin typeface="Arial" charset="0"/>
                <a:cs typeface="Arial" charset="0"/>
              </a:rPr>
              <a:t>DRC 2015</a:t>
            </a:r>
            <a:endParaRPr lang="en-US" altLang="en-US" sz="1100" b="0" dirty="0">
              <a:latin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697060" y="4946900"/>
            <a:ext cx="986635" cy="0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915675" y="4795110"/>
            <a:ext cx="986635" cy="0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94195" y="848570"/>
            <a:ext cx="27363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VLSI III-V MOS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94195" y="3515247"/>
            <a:ext cx="27363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THz III-V MOS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08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7775" y="2290575"/>
            <a:ext cx="8341413" cy="1735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Links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21" y="2355036"/>
            <a:ext cx="4302709" cy="1529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" y="2366470"/>
            <a:ext cx="3420770" cy="15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Power Amplifiers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" name="Picture 8" descr="Pictur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798" y="2044872"/>
            <a:ext cx="4683157" cy="411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83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220 GHz power amplifiers; 256nm InP HBT</a:t>
            </a:r>
          </a:p>
        </p:txBody>
      </p:sp>
      <p:pic>
        <p:nvPicPr>
          <p:cNvPr id="4" name="Picture 3" descr="Picture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41" y="1228045"/>
            <a:ext cx="3087039" cy="1562234"/>
          </a:xfrm>
          <a:prstGeom prst="rect">
            <a:avLst/>
          </a:prstGeom>
        </p:spPr>
      </p:pic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2525" y="1228046"/>
            <a:ext cx="4494275" cy="511351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985" y="3431697"/>
            <a:ext cx="26670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0090" y="879208"/>
            <a:ext cx="182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90 mW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6630" y="858713"/>
            <a:ext cx="485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180 mW (330 mW design; thermally limited)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090" y="3049525"/>
            <a:ext cx="379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164 mW, 0.43 W/mm, 2.4% PAE</a:t>
            </a: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089" y="6474943"/>
            <a:ext cx="88797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T. Reed (UCSB), Z. Griffith (TSC), IEEE CSIC 2012 &amp; 2013; Teledyne 256nm InP HBT</a:t>
            </a:r>
            <a:endParaRPr lang="en-US" sz="1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73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763353"/>
              </p:ext>
            </p:extLst>
          </p:nvPr>
        </p:nvGraphicFramePr>
        <p:xfrm>
          <a:off x="1740023" y="2439951"/>
          <a:ext cx="5032932" cy="106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14" name="Equation" r:id="rId4" imgW="2044440" imgH="431640" progId="Equation.3">
                  <p:embed/>
                </p:oleObj>
              </mc:Choice>
              <mc:Fallback>
                <p:oleObj name="Equation" r:id="rId4" imgW="2044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023" y="2439951"/>
                        <a:ext cx="5032932" cy="1062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mm-Wave Power Amplifier: </a:t>
            </a:r>
            <a:r>
              <a:rPr lang="en-US" sz="3200" b="1" dirty="0" smtClean="0"/>
              <a:t>Challenges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608684" y="1040467"/>
            <a:ext cx="8668806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needed: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High power / High efficiency / Small die area ( low cost) 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371045" y="1430007"/>
            <a:ext cx="0" cy="3120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276470" y="1448324"/>
            <a:ext cx="0" cy="3120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330379" y="1445117"/>
            <a:ext cx="13936" cy="9835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991570" y="1442005"/>
            <a:ext cx="121432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737155" y="1442005"/>
            <a:ext cx="121432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710425" y="1442005"/>
            <a:ext cx="288401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0090" y="1756896"/>
            <a:ext cx="364296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Extensive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 combining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5105400" y="1785715"/>
            <a:ext cx="356493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Compact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power-combining 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6317585" y="3578376"/>
            <a:ext cx="0" cy="4553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5103265" y="4033746"/>
            <a:ext cx="373502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ff</a:t>
            </a:r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icient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power-combining 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 flipV="1">
            <a:off x="2826415" y="3567065"/>
            <a:ext cx="2428640" cy="1131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482740" y="3578376"/>
            <a:ext cx="136611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45984" y="4033746"/>
            <a:ext cx="6071601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Class E/D/F are poor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@ mm-wave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insufficient f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,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high losses in harmonic terminations 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3054100" y="3578376"/>
            <a:ext cx="0" cy="4553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94195" y="5732255"/>
            <a:ext cx="8670330" cy="4706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Goal: efficient, compact mm-wave power-combiners</a:t>
            </a:r>
          </a:p>
        </p:txBody>
      </p:sp>
    </p:spTree>
    <p:extLst>
      <p:ext uri="{BB962C8B-B14F-4D97-AF65-F5344CB8AC3E}">
        <p14:creationId xmlns:p14="http://schemas.microsoft.com/office/powerpoint/2010/main" val="2311908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Parallel</a:t>
            </a:r>
            <a:r>
              <a:rPr lang="en-US" sz="3200" dirty="0" smtClean="0"/>
              <a:t> Power-Combining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80" y="924465"/>
            <a:ext cx="3152889" cy="135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8540" y="1238110"/>
            <a:ext cx="370332" cy="461772"/>
          </a:xfrm>
          <a:prstGeom prst="rect">
            <a:avLst/>
          </a:prstGeom>
        </p:spPr>
      </p:pic>
      <p:pic>
        <p:nvPicPr>
          <p:cNvPr id="26" name="Picture 25" descr="2013_10_29_oct_mosfe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8540" y="2224745"/>
            <a:ext cx="278892" cy="278892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964840" y="1000360"/>
            <a:ext cx="4933175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Output power: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x V x  I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Parallel connection increases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Load Impedance: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=  V / (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x I)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Parallel connection decreases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95" y="3709084"/>
            <a:ext cx="3768358" cy="19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64840" y="3577483"/>
            <a:ext cx="4933175" cy="2446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High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Low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Needs impedance transformation: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lumped lines, Wilkinson, ...</a:t>
            </a:r>
          </a:p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High insertion loss 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Small bandwidth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Large die area</a:t>
            </a:r>
          </a:p>
        </p:txBody>
      </p:sp>
      <p:pic>
        <p:nvPicPr>
          <p:cNvPr id="30" name="Picture 29" descr="2013_10_29_oct_mosfe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8168" y="4946900"/>
            <a:ext cx="278892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6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225" y="2594155"/>
            <a:ext cx="295933" cy="369085"/>
          </a:xfrm>
          <a:prstGeom prst="rect">
            <a:avLst/>
          </a:prstGeom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Series</a:t>
            </a:r>
            <a:r>
              <a:rPr lang="en-US" sz="3200" dirty="0" smtClean="0"/>
              <a:t> Power-Combining &amp; Stacks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964840" y="1000360"/>
            <a:ext cx="4933175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Parallel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connections:  I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=N x I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Series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connections: V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=N x V</a:t>
            </a:r>
          </a:p>
        </p:txBody>
      </p:sp>
      <p:pic>
        <p:nvPicPr>
          <p:cNvPr id="21" name="Picture 20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325" y="2214680"/>
            <a:ext cx="295933" cy="369085"/>
          </a:xfrm>
          <a:prstGeom prst="rect">
            <a:avLst/>
          </a:prstGeom>
        </p:spPr>
      </p:pic>
      <p:pic>
        <p:nvPicPr>
          <p:cNvPr id="24" name="Picture 23" descr="stac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670" y="3656685"/>
            <a:ext cx="1862938" cy="2996794"/>
          </a:xfrm>
          <a:prstGeom prst="rect">
            <a:avLst/>
          </a:prstGeom>
        </p:spPr>
      </p:pic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2522835" y="4152185"/>
            <a:ext cx="6545269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Local voltage feedback: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drives gates, sets voltage distribution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598730" y="4911135"/>
            <a:ext cx="629928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Design challenge: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need uniform RF voltage distribution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need ~unity RF current gain per element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2522836" y="5973665"/>
            <a:ext cx="6527580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...needed for simultaneous compression of all FETs.</a:t>
            </a:r>
          </a:p>
        </p:txBody>
      </p:sp>
      <p:pic>
        <p:nvPicPr>
          <p:cNvPr id="36" name="Picture 35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62" y="2897735"/>
            <a:ext cx="295933" cy="369085"/>
          </a:xfrm>
          <a:prstGeom prst="rect">
            <a:avLst/>
          </a:prstGeom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964840" y="1922411"/>
            <a:ext cx="4933175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Output power: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x V x I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Load impedance: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=V/I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Small or zero power-combining losses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Small die area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do we drive the gates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40" name="Picture 39" descr="stac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95" y="848570"/>
            <a:ext cx="3525926" cy="262128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 bwMode="auto">
          <a:xfrm>
            <a:off x="6469375" y="1911099"/>
            <a:ext cx="379475" cy="379475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7252" y="6606518"/>
            <a:ext cx="56396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</a:rPr>
              <a:t>Shifrin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>
                <a:latin typeface="Calibri" panose="020F0502020204030204" pitchFamily="34" charset="0"/>
              </a:rPr>
              <a:t>, 1992 </a:t>
            </a:r>
            <a:r>
              <a:rPr lang="en-US" b="0" dirty="0" smtClean="0">
                <a:latin typeface="Calibri" panose="020F0502020204030204" pitchFamily="34" charset="0"/>
              </a:rPr>
              <a:t>IEEE-IMS;</a:t>
            </a:r>
            <a:r>
              <a:rPr lang="en-US" b="0" dirty="0">
                <a:latin typeface="Calibri" panose="020F0502020204030204" pitchFamily="34" charset="0"/>
              </a:rPr>
              <a:t> </a:t>
            </a:r>
            <a:r>
              <a:rPr lang="en-US" b="0" dirty="0" smtClean="0">
                <a:latin typeface="Calibri" panose="020F0502020204030204" pitchFamily="34" charset="0"/>
              </a:rPr>
              <a:t>Rodwell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 smtClean="0">
                <a:latin typeface="Calibri" panose="020F0502020204030204" pitchFamily="34" charset="0"/>
              </a:rPr>
              <a:t>,  </a:t>
            </a:r>
            <a:r>
              <a:rPr lang="en-US" b="0" dirty="0">
                <a:latin typeface="Calibri" panose="020F0502020204030204" pitchFamily="34" charset="0"/>
              </a:rPr>
              <a:t>U.S. Patent 5,945,879, 1999; </a:t>
            </a:r>
            <a:r>
              <a:rPr lang="en-US" b="0" dirty="0" smtClean="0">
                <a:latin typeface="Calibri" panose="020F0502020204030204" pitchFamily="34" charset="0"/>
              </a:rPr>
              <a:t>Pornpromlikit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 smtClean="0">
                <a:latin typeface="Calibri" panose="020F0502020204030204" pitchFamily="34" charset="0"/>
              </a:rPr>
              <a:t>, 2011 CSICS</a:t>
            </a:r>
            <a:endParaRPr lang="en-US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65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Sub-λ/4 </a:t>
            </a:r>
            <a:r>
              <a:rPr lang="en-US" sz="3200" dirty="0" smtClean="0"/>
              <a:t>Baluns for </a:t>
            </a:r>
            <a:r>
              <a:rPr lang="en-US" sz="3200" b="1" dirty="0" smtClean="0"/>
              <a:t>Series</a:t>
            </a:r>
            <a:r>
              <a:rPr lang="en-US" sz="3200" dirty="0" smtClean="0"/>
              <a:t> Combining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236755" y="4415635"/>
            <a:ext cx="3585365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Sub-</a:t>
            </a:r>
            <a:r>
              <a:rPr lang="en-US" sz="240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/4 balun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: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stub→ inductive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tunes  transistor C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!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short lines→ low losses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short lines → small die</a:t>
            </a:r>
          </a:p>
        </p:txBody>
      </p:sp>
      <p:pic>
        <p:nvPicPr>
          <p:cNvPr id="42" name="Picture 41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170" y="4974797"/>
            <a:ext cx="295933" cy="369085"/>
          </a:xfrm>
          <a:prstGeom prst="rect">
            <a:avLst/>
          </a:prstGeom>
        </p:spPr>
      </p:pic>
      <p:pic>
        <p:nvPicPr>
          <p:cNvPr id="43" name="Picture 42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397" y="5278377"/>
            <a:ext cx="295933" cy="369085"/>
          </a:xfrm>
          <a:prstGeom prst="rect">
            <a:avLst/>
          </a:prstGeom>
        </p:spPr>
      </p:pic>
      <p:pic>
        <p:nvPicPr>
          <p:cNvPr id="44" name="Picture 43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855" y="5657852"/>
            <a:ext cx="295933" cy="369085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255055" y="2547829"/>
            <a:ext cx="3642960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Standard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/4 balun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: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long lines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high losses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large die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1223" y="3277210"/>
            <a:ext cx="278892" cy="278892"/>
          </a:xfrm>
          <a:prstGeom prst="rect">
            <a:avLst/>
          </a:prstGeom>
        </p:spPr>
      </p:pic>
      <p:pic>
        <p:nvPicPr>
          <p:cNvPr id="19" name="Picture 18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960" y="1152150"/>
            <a:ext cx="295933" cy="369085"/>
          </a:xfrm>
          <a:prstGeom prst="rect">
            <a:avLst/>
          </a:prstGeom>
        </p:spPr>
      </p:pic>
      <p:pic>
        <p:nvPicPr>
          <p:cNvPr id="20" name="Picture 19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027" y="1911100"/>
            <a:ext cx="295933" cy="369085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236755" y="924465"/>
            <a:ext cx="3888945" cy="1412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Balun combiner: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2:1 series connection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each source sees 25 </a:t>
            </a:r>
            <a:r>
              <a:rPr lang="en-US" sz="2400" b="0" dirty="0" smtClean="0">
                <a:latin typeface="Symbol" pitchFamily="18" charset="2"/>
                <a:cs typeface="Calibri" pitchFamily="34" charset="0"/>
              </a:rPr>
              <a:t>W</a:t>
            </a:r>
            <a:br>
              <a:rPr lang="en-US" sz="2400" b="0" dirty="0" smtClean="0">
                <a:latin typeface="Symbol" pitchFamily="18" charset="2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4:1 increased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Picture 24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7643" y="3605478"/>
            <a:ext cx="278892" cy="2788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558635" y="6606518"/>
            <a:ext cx="22701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</a:rPr>
              <a:t>Park </a:t>
            </a:r>
            <a:r>
              <a:rPr lang="en-US" b="0" i="1" dirty="0" smtClean="0">
                <a:latin typeface="Calibri" panose="020F0502020204030204" pitchFamily="34" charset="0"/>
              </a:rPr>
              <a:t>et </a:t>
            </a:r>
            <a:r>
              <a:rPr lang="en-US" b="0" i="1" dirty="0">
                <a:latin typeface="Calibri" panose="020F0502020204030204" pitchFamily="34" charset="0"/>
              </a:rPr>
              <a:t>al.</a:t>
            </a:r>
            <a:r>
              <a:rPr lang="en-US" b="0" dirty="0">
                <a:latin typeface="Calibri" panose="020F0502020204030204" pitchFamily="34" charset="0"/>
              </a:rPr>
              <a:t>, </a:t>
            </a:r>
            <a:r>
              <a:rPr lang="en-US" b="0" dirty="0" smtClean="0">
                <a:latin typeface="Calibri" panose="020F0502020204030204" pitchFamily="34" charset="0"/>
              </a:rPr>
              <a:t>2013 CSICS,    2014  IEEE-IMS</a:t>
            </a:r>
            <a:endParaRPr lang="en-US" b="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5" y="1413736"/>
            <a:ext cx="4857280" cy="345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5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2:1</a:t>
            </a:r>
            <a:r>
              <a:rPr lang="en-US" sz="3200" dirty="0" smtClean="0"/>
              <a:t> series-connected </a:t>
            </a:r>
            <a:r>
              <a:rPr lang="en-US" sz="3200" dirty="0" smtClean="0">
                <a:solidFill>
                  <a:schemeClr val="tx2"/>
                </a:solidFill>
              </a:rPr>
              <a:t>86GHz</a:t>
            </a:r>
            <a:r>
              <a:rPr lang="en-US" sz="3200" dirty="0" smtClean="0"/>
              <a:t> power amplifier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7479282" y="4400311"/>
            <a:ext cx="301550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</a:rPr>
              <a:t>Daneshgar </a:t>
            </a:r>
            <a:r>
              <a:rPr lang="en-US" sz="1600" b="0" i="1" dirty="0" smtClean="0">
                <a:latin typeface="Calibri" panose="020F0502020204030204" pitchFamily="34" charset="0"/>
              </a:rPr>
              <a:t>et </a:t>
            </a:r>
            <a:r>
              <a:rPr lang="en-US" sz="1600" b="0" i="1" dirty="0">
                <a:latin typeface="Calibri" panose="020F0502020204030204" pitchFamily="34" charset="0"/>
              </a:rPr>
              <a:t>al</a:t>
            </a:r>
            <a:r>
              <a:rPr lang="en-US" sz="1600" b="0" i="1" dirty="0" smtClean="0">
                <a:latin typeface="Calibri" panose="020F0502020204030204" pitchFamily="34" charset="0"/>
              </a:rPr>
              <a:t>.</a:t>
            </a:r>
            <a:r>
              <a:rPr lang="en-US" sz="1600" b="0" dirty="0" smtClean="0">
                <a:latin typeface="Calibri" panose="020F0502020204030204" pitchFamily="34" charset="0"/>
              </a:rPr>
              <a:t>,    2014  IEEE-IMS</a:t>
            </a:r>
            <a:endParaRPr lang="en-US" sz="1600" b="0" dirty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625" y="4161343"/>
            <a:ext cx="5995705" cy="265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7990" y="924465"/>
            <a:ext cx="4875275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20 dB Gain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188mW P</a:t>
            </a:r>
            <a:r>
              <a:rPr lang="en-US" sz="2800" b="0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sat</a:t>
            </a: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1.96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W/mm</a:t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32.8% PAE</a:t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Teledyne 250 nm InP HBT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stages, 1.0 mm</a:t>
            </a:r>
            <a:r>
              <a:rPr lang="en-US" sz="2800" b="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265" y="848569"/>
            <a:ext cx="2864507" cy="32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4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4:1</a:t>
            </a:r>
            <a:r>
              <a:rPr lang="en-US" sz="3200" dirty="0" smtClean="0"/>
              <a:t> series-connected </a:t>
            </a:r>
            <a:r>
              <a:rPr lang="en-US" sz="3200" dirty="0" smtClean="0">
                <a:solidFill>
                  <a:schemeClr val="tx2"/>
                </a:solidFill>
              </a:rPr>
              <a:t>81GHz</a:t>
            </a:r>
            <a:r>
              <a:rPr lang="en-US" sz="3200" dirty="0" smtClean="0"/>
              <a:t> power amplifier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90" y="3040937"/>
            <a:ext cx="3946540" cy="357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7990" y="772675"/>
            <a:ext cx="4875275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17 dB Gain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470 mW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</a:t>
            </a:r>
            <a:r>
              <a:rPr lang="en-US" sz="2800" b="0" baseline="-25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sat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23% PAE</a:t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Teledyne 250 nm InP HBT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stages,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1.0 mm</a:t>
            </a:r>
            <a:r>
              <a:rPr lang="en-US" sz="2800" b="0" baseline="30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(incl pads)</a:t>
            </a: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4314" y="696780"/>
            <a:ext cx="235603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</a:rPr>
              <a:t>Park </a:t>
            </a:r>
            <a:r>
              <a:rPr lang="en-US" sz="1600" b="0" i="1" dirty="0" smtClean="0">
                <a:latin typeface="Calibri" panose="020F0502020204030204" pitchFamily="34" charset="0"/>
              </a:rPr>
              <a:t>et </a:t>
            </a:r>
            <a:r>
              <a:rPr lang="en-US" sz="1600" b="0" i="1" dirty="0">
                <a:latin typeface="Calibri" panose="020F0502020204030204" pitchFamily="34" charset="0"/>
              </a:rPr>
              <a:t>al</a:t>
            </a:r>
            <a:r>
              <a:rPr lang="en-US" sz="1600" b="0" i="1" dirty="0" smtClean="0">
                <a:latin typeface="Calibri" panose="020F0502020204030204" pitchFamily="34" charset="0"/>
              </a:rPr>
              <a:t>.</a:t>
            </a:r>
            <a:r>
              <a:rPr lang="en-US" sz="1600" b="0" dirty="0" smtClean="0">
                <a:latin typeface="Calibri" panose="020F0502020204030204" pitchFamily="34" charset="0"/>
              </a:rPr>
              <a:t>,  2014 IEEE-IMS</a:t>
            </a:r>
            <a:endParaRPr lang="en-US" sz="1600" b="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25" y="3049525"/>
            <a:ext cx="4781385" cy="35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1" y="168275"/>
            <a:ext cx="6770210" cy="669925"/>
          </a:xfrm>
        </p:spPr>
        <p:txBody>
          <a:bodyPr anchorCtr="1"/>
          <a:lstStyle/>
          <a:p>
            <a:r>
              <a:rPr lang="en-US" dirty="0" smtClean="0"/>
              <a:t>Teledyne: 1.9 mW, 585 GHz Power Amplifier</a:t>
            </a: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6081713" y="1163638"/>
            <a:ext cx="151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Output Power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28600" y="4488012"/>
            <a:ext cx="3810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12-Stage Common-base 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2.8 dBm P</a:t>
            </a:r>
            <a:r>
              <a:rPr lang="en-US" sz="1800" baseline="-25000" dirty="0" smtClean="0">
                <a:solidFill>
                  <a:srgbClr val="000000"/>
                </a:solidFill>
              </a:rPr>
              <a:t>sat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&gt;20 dB gain up to 620 GHz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2234" name="Text Box 7"/>
          <p:cNvSpPr txBox="1">
            <a:spLocks noChangeArrowheads="1"/>
          </p:cNvSpPr>
          <p:nvPr/>
        </p:nvSpPr>
        <p:spPr bwMode="auto">
          <a:xfrm>
            <a:off x="473670" y="5927240"/>
            <a:ext cx="7649274" cy="461665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What limits output power in sub-mm-wave amplifiers 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404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445" y="4495565"/>
            <a:ext cx="53435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90" y="1431940"/>
            <a:ext cx="3729465" cy="288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05000" y="1143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S-parameters</a:t>
            </a:r>
          </a:p>
        </p:txBody>
      </p:sp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405" y="1490053"/>
            <a:ext cx="3883317" cy="28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01355" y="620885"/>
            <a:ext cx="7649274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M. Seo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et al.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Teledyne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Scientific: IMS2013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01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Sub-mm-wave PAs: need more current !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0090" y="4719215"/>
            <a:ext cx="3415275" cy="1621495"/>
            <a:chOff x="5330950" y="772675"/>
            <a:chExt cx="3415275" cy="16214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3829" y="1076264"/>
              <a:ext cx="3332396" cy="12143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0950" y="772675"/>
              <a:ext cx="3187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latin typeface="Calibri" pitchFamily="34" charset="0"/>
                </a:rPr>
                <a:t>common-base HBT</a:t>
              </a:r>
              <a:endParaRPr lang="en-US" sz="2000" b="0" dirty="0"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0950" y="1369483"/>
              <a:ext cx="68305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latin typeface="Calibri" pitchFamily="34" charset="0"/>
                </a:rPr>
                <a:t>base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9900" y="2052538"/>
              <a:ext cx="98663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emitter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6010" y="1065903"/>
              <a:ext cx="114540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collector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59590" y="1607520"/>
              <a:ext cx="986635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ground</a:t>
              </a:r>
              <a:br>
                <a:rPr lang="en-US" sz="1800" b="0" dirty="0" smtClean="0">
                  <a:latin typeface="Calibri" pitchFamily="34" charset="0"/>
                </a:rPr>
              </a:br>
              <a:r>
                <a:rPr lang="en-US" sz="1800" b="0" dirty="0" smtClean="0">
                  <a:latin typeface="Calibri" pitchFamily="34" charset="0"/>
                </a:rPr>
                <a:t>plane</a:t>
              </a:r>
              <a:endParaRPr lang="en-US" sz="1800" b="0" dirty="0">
                <a:latin typeface="Calibri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16629" y="4719215"/>
            <a:ext cx="371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HBTs with microstrip combiner</a:t>
            </a:r>
            <a:endParaRPr lang="en-US" sz="2000" b="0" dirty="0">
              <a:latin typeface="Calibri" pitchFamily="34" charset="0"/>
            </a:endParaRPr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/>
          </p:nvPr>
        </p:nvGraphicFramePr>
        <p:xfrm>
          <a:off x="5179160" y="924465"/>
          <a:ext cx="3794750" cy="299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0" name="KGPlot" r:id="rId4" imgW="8623080" imgH="6794280" progId="KGraph_Plot">
                  <p:embed/>
                </p:oleObj>
              </mc:Choice>
              <mc:Fallback>
                <p:oleObj name="KGPlot" r:id="rId4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160" y="924465"/>
                        <a:ext cx="3794750" cy="29939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70089" y="924465"/>
            <a:ext cx="6830551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3 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max emitter length (&gt; 1 THz f</a:t>
            </a:r>
            <a:r>
              <a:rPr lang="en-US" sz="2400" b="0" baseline="-25000" dirty="0" smtClean="0">
                <a:latin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</a:rPr>
              <a:t>)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2 mA/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max current density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I</a:t>
            </a:r>
            <a:r>
              <a:rPr lang="en-US" sz="2400" b="0" baseline="-25000" dirty="0" smtClean="0">
                <a:solidFill>
                  <a:schemeClr val="tx2"/>
                </a:solidFill>
                <a:latin typeface="Calibri" pitchFamily="34" charset="0"/>
              </a:rPr>
              <a:t>max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= 6 mA</a:t>
            </a:r>
            <a:r>
              <a:rPr lang="en-US" sz="2400" b="0" dirty="0" smtClean="0">
                <a:latin typeface="Calibri" pitchFamily="34" charset="0"/>
              </a:rPr>
              <a:t>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Maximum 3 Volt p-p output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Load: 3V/6mA= 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400" b="0" dirty="0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endParaRPr lang="en-US" sz="2400" b="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i="1" dirty="0" smtClean="0">
                <a:latin typeface="Calibri" pitchFamily="34" charset="0"/>
              </a:rPr>
              <a:t>Combiner cannot provide 500 </a:t>
            </a:r>
            <a:r>
              <a:rPr lang="en-US" sz="2400" i="1" dirty="0" smtClean="0">
                <a:latin typeface="Symbol" panose="05050102010706020507" pitchFamily="18" charset="2"/>
              </a:rPr>
              <a:t>W</a:t>
            </a:r>
            <a:r>
              <a:rPr lang="en-US" sz="2400" i="1" dirty="0" smtClean="0">
                <a:latin typeface="Calibri" pitchFamily="34" charset="0"/>
              </a:rPr>
              <a:t> loading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192524" y="5022795"/>
            <a:ext cx="4951476" cy="174611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 bwMode="auto">
          <a:xfrm flipH="1">
            <a:off x="7607800" y="4643320"/>
            <a:ext cx="379475" cy="683055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9433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mm-Waves: high-capacity mobile communications</a:t>
            </a:r>
            <a:endParaRPr lang="en-US" dirty="0"/>
          </a:p>
        </p:txBody>
      </p:sp>
      <p:pic>
        <p:nvPicPr>
          <p:cNvPr id="3" name="Picture 2" descr="Picture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" y="848570"/>
            <a:ext cx="4501896" cy="2200656"/>
          </a:xfrm>
          <a:prstGeom prst="rect">
            <a:avLst/>
          </a:prstGeom>
        </p:spPr>
      </p:pic>
      <p:pic>
        <p:nvPicPr>
          <p:cNvPr id="4" name="Picture 3" descr="Picture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04" y="848570"/>
            <a:ext cx="4578096" cy="2316480"/>
          </a:xfrm>
          <a:prstGeom prst="rect">
            <a:avLst/>
          </a:prstGeom>
        </p:spPr>
      </p:pic>
      <p:pic>
        <p:nvPicPr>
          <p:cNvPr id="6" name="Picture 5" descr="Picture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85" y="3353105"/>
            <a:ext cx="3771900" cy="2333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880" y="5920945"/>
            <a:ext cx="8822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itchFamily="34" charset="0"/>
              </a:rPr>
              <a:t>Needs→ research:</a:t>
            </a:r>
            <a:r>
              <a:rPr lang="en-US" sz="2000" dirty="0" smtClean="0">
                <a:latin typeface="Calibri" pitchFamily="34" charset="0"/>
              </a:rPr>
              <a:t>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b="0" u="sng" dirty="0" smtClean="0">
                <a:latin typeface="Calibri" pitchFamily="34" charset="0"/>
              </a:rPr>
              <a:t>RF front end:</a:t>
            </a:r>
            <a:r>
              <a:rPr lang="en-US" sz="2000" b="0" dirty="0" smtClean="0">
                <a:latin typeface="Calibri" pitchFamily="34" charset="0"/>
              </a:rPr>
              <a:t> phased array ICs, high-power transmitters, low-noise receivers</a:t>
            </a:r>
            <a:r>
              <a:rPr lang="en-US" sz="1400" b="0" dirty="0" smtClean="0">
                <a:latin typeface="Calibri" pitchFamily="34" charset="0"/>
              </a:rPr>
              <a:t/>
            </a:r>
            <a:br>
              <a:rPr lang="en-US" sz="1400" b="0" dirty="0" smtClean="0">
                <a:latin typeface="Calibri" pitchFamily="34" charset="0"/>
              </a:rPr>
            </a:br>
            <a:r>
              <a:rPr lang="en-US" sz="2000" b="0" u="sng" dirty="0" smtClean="0">
                <a:latin typeface="Calibri" pitchFamily="34" charset="0"/>
              </a:rPr>
              <a:t>IF/baseband:</a:t>
            </a:r>
            <a:r>
              <a:rPr lang="en-US" sz="2000" b="0" dirty="0" smtClean="0">
                <a:latin typeface="Calibri" pitchFamily="34" charset="0"/>
              </a:rPr>
              <a:t> ICs for multi-beam beamforming, for ISI/multipath suppression, ...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799686" y="5174585"/>
            <a:ext cx="227685" cy="3035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7" name="Picture 16" descr="Picture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895" y="3400039"/>
            <a:ext cx="4273296" cy="19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70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Multi-finger HBTs: more current, lower f</a:t>
            </a:r>
            <a:r>
              <a:rPr lang="en-US" sz="3200" baseline="-25000" dirty="0" smtClean="0"/>
              <a:t>max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90" y="850390"/>
            <a:ext cx="387064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More current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→ lower cell load resistance</a:t>
            </a:r>
            <a:endParaRPr lang="en-US" sz="2400" b="0" baseline="-250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845" y="4857644"/>
            <a:ext cx="3654275" cy="1910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830" y="2654845"/>
            <a:ext cx="3654275" cy="1760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829" y="1076264"/>
            <a:ext cx="3657600" cy="1214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0950" y="772675"/>
            <a:ext cx="318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one-finger common-base HBT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0950" y="2366470"/>
            <a:ext cx="318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two-finger power cell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0949" y="4567425"/>
            <a:ext cx="37371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four-finger power cell: </a:t>
            </a:r>
            <a:r>
              <a:rPr lang="en-US" sz="1800" i="1" dirty="0" smtClean="0">
                <a:latin typeface="Calibri" pitchFamily="34" charset="0"/>
              </a:rPr>
              <a:t>parasitics</a:t>
            </a:r>
            <a:r>
              <a:rPr lang="en-US" sz="1800" b="0" dirty="0" smtClean="0">
                <a:latin typeface="Calibri" pitchFamily="34" charset="0"/>
              </a:rPr>
              <a:t>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0950" y="1369483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9900" y="2052538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6010" y="1065903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9590" y="1607520"/>
            <a:ext cx="98663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ground</a:t>
            </a:r>
            <a:br>
              <a:rPr lang="en-US" sz="1600" b="0" dirty="0" smtClean="0">
                <a:latin typeface="Calibri" pitchFamily="34" charset="0"/>
              </a:rPr>
            </a:br>
            <a:r>
              <a:rPr lang="en-US" sz="1600" b="0" dirty="0" smtClean="0">
                <a:latin typeface="Calibri" pitchFamily="34" charset="0"/>
              </a:rPr>
              <a:t>plane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0950" y="3049525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8850" y="4025808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1905" y="2670050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0950" y="5022795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8850" y="6313010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6010" y="4860653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46940" y="5971378"/>
            <a:ext cx="303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unequal emitter inductances</a:t>
            </a:r>
            <a:endParaRPr lang="en-US" sz="1800" b="0" dirty="0"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302773" y="5629955"/>
            <a:ext cx="938917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255055" y="6161220"/>
            <a:ext cx="938917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446940" y="5440113"/>
            <a:ext cx="303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Calibri" pitchFamily="34" charset="0"/>
              </a:rPr>
              <a:t>emitter-collector </a:t>
            </a:r>
            <a:r>
              <a:rPr lang="en-US" sz="1800" b="0" dirty="0" smtClean="0">
                <a:latin typeface="Calibri" pitchFamily="34" charset="0"/>
              </a:rPr>
              <a:t>capacitance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089" y="1855282"/>
            <a:ext cx="447780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Reduced f</a:t>
            </a:r>
            <a:r>
              <a:rPr lang="en-US" sz="2400" baseline="-25000" dirty="0" smtClean="0">
                <a:latin typeface="Calibri" pitchFamily="34" charset="0"/>
              </a:rPr>
              <a:t>max</a:t>
            </a:r>
            <a:r>
              <a:rPr lang="en-US" sz="2400" dirty="0" smtClean="0">
                <a:latin typeface="Calibri" pitchFamily="34" charset="0"/>
              </a:rPr>
              <a:t>,  reduced RF gain: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common-lead inductance→ Z</a:t>
            </a:r>
            <a:r>
              <a:rPr lang="en-US" sz="2400" b="0" baseline="-25000" dirty="0" smtClean="0">
                <a:latin typeface="Calibri" pitchFamily="34" charset="0"/>
              </a:rPr>
              <a:t>12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feedback capacitance→ Y</a:t>
            </a:r>
            <a:r>
              <a:rPr lang="en-US" sz="2400" b="0" baseline="-25000" dirty="0" smtClean="0">
                <a:latin typeface="Calibri" pitchFamily="34" charset="0"/>
              </a:rPr>
              <a:t>12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phase imbalance between fingers.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090" y="3504895"/>
            <a:ext cx="447780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Worse at higher frequencies: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less tolerant of cell parasitics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less current per cell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higher required load resistance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Can optimum load be reached ?</a:t>
            </a:r>
            <a:br>
              <a:rPr lang="en-US" sz="2400" b="0" dirty="0" smtClean="0">
                <a:latin typeface="Calibri" pitchFamily="34" charset="0"/>
              </a:rPr>
            </a:br>
            <a:endParaRPr lang="en-US" sz="24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66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440815" cy="609600"/>
          </a:xfrm>
        </p:spPr>
        <p:txBody>
          <a:bodyPr/>
          <a:lstStyle/>
          <a:p>
            <a:r>
              <a:rPr lang="en-US" sz="3200" dirty="0" smtClean="0"/>
              <a:t>Sub-mm-wave transistors: need more current</a:t>
            </a:r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17638"/>
              </p:ext>
            </p:extLst>
          </p:nvPr>
        </p:nvGraphicFramePr>
        <p:xfrm>
          <a:off x="5629352" y="772675"/>
          <a:ext cx="3116873" cy="2459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41" name="KGPlot" r:id="rId3" imgW="8623080" imgH="6794280" progId="KGraph_Plot">
                  <p:embed/>
                </p:oleObj>
              </mc:Choice>
              <mc:Fallback>
                <p:oleObj name="KGPlot" r:id="rId3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352" y="772675"/>
                        <a:ext cx="3116873" cy="24590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70089" y="903552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InP HBTs:</a:t>
            </a:r>
            <a:r>
              <a:rPr lang="en-US" sz="2200" b="0" dirty="0" smtClean="0">
                <a:latin typeface="Calibri" pitchFamily="34" charset="0"/>
              </a:rPr>
              <a:t/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thinner collector→ more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hotter→ improve heat-sinking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or: longer emitters→ thicker base metal</a:t>
            </a:r>
            <a:endParaRPr lang="en-US" sz="2200" b="0" i="1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305" y="3308294"/>
            <a:ext cx="2298130" cy="35359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267" y="2723913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GaN HEMTs: </a:t>
            </a:r>
            <a:br>
              <a:rPr lang="en-US" sz="220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much higher voltage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100+ GHz: large multi-finger FETs not feasible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i="1" dirty="0" smtClean="0">
                <a:latin typeface="Calibri" pitchFamily="34" charset="0"/>
              </a:rPr>
              <a:t>Need high current to exploit high voltage</a:t>
            </a:r>
            <a:r>
              <a:rPr lang="en-US" sz="2200" b="0" dirty="0" smtClean="0">
                <a:latin typeface="Calibri" pitchFamily="34" charset="0"/>
              </a:rPr>
              <a:t>.</a:t>
            </a:r>
            <a:endParaRPr lang="en-US" sz="2200" b="0" i="1" dirty="0" smtClean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090" y="6313010"/>
            <a:ext cx="54592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Need more mA/</a:t>
            </a:r>
            <a:r>
              <a:rPr lang="en-US" sz="2400" i="1" dirty="0" smtClean="0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m or longer fingers</a:t>
            </a:r>
            <a:endParaRPr lang="en-US" sz="2200" b="0" i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090" y="4318827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Example</a:t>
            </a:r>
            <a:r>
              <a:rPr lang="en-US" sz="2200" b="0" dirty="0" smtClean="0">
                <a:latin typeface="Calibri" pitchFamily="34" charset="0"/>
              </a:rPr>
              <a:t>:  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2mA/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m, 100 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 max gate width, 50 Volts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200mA maximum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50 Volts/200mA= 250 </a:t>
            </a:r>
            <a:r>
              <a:rPr lang="en-US" sz="2200" b="0" dirty="0" smtClean="0">
                <a:latin typeface="Symbol" panose="05050102010706020507" pitchFamily="18" charset="2"/>
              </a:rPr>
              <a:t>W</a:t>
            </a:r>
            <a:r>
              <a:rPr lang="en-US" sz="2200" b="0" dirty="0" smtClean="0">
                <a:latin typeface="Calibri" pitchFamily="34" charset="0"/>
              </a:rPr>
              <a:t> load→ unrealizable.</a:t>
            </a:r>
            <a:endParaRPr lang="en-US" sz="2200" b="0" i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57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50-500GHz Wireless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Picture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90" y="2214680"/>
            <a:ext cx="3035800" cy="2252445"/>
          </a:xfrm>
          <a:prstGeom prst="rect">
            <a:avLst/>
          </a:prstGeom>
        </p:spPr>
      </p:pic>
      <p:pic>
        <p:nvPicPr>
          <p:cNvPr id="8" name="Picture 7" descr="Pictur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83856" y="2034064"/>
            <a:ext cx="2296073" cy="2612434"/>
          </a:xfrm>
          <a:prstGeom prst="rect">
            <a:avLst/>
          </a:prstGeom>
        </p:spPr>
      </p:pic>
      <p:pic>
        <p:nvPicPr>
          <p:cNvPr id="9" name="Picture 8" descr="Picture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593" y="2214680"/>
            <a:ext cx="2860185" cy="2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1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r>
              <a:rPr lang="en-US" sz="3200" dirty="0" smtClean="0"/>
              <a:t>50-500 GHz Wireless Electronics </a:t>
            </a:r>
          </a:p>
        </p:txBody>
      </p:sp>
      <p:pic>
        <p:nvPicPr>
          <p:cNvPr id="14" name="Picture 13" descr="2013_6_12_systems_draw6 -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633" y="1187653"/>
            <a:ext cx="3824630" cy="1359408"/>
          </a:xfrm>
          <a:prstGeom prst="rect">
            <a:avLst/>
          </a:prstGeom>
        </p:spPr>
      </p:pic>
      <p:pic>
        <p:nvPicPr>
          <p:cNvPr id="15" name="Picture 14" descr="2013_6_12_systems_draw6 -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234" y="1149249"/>
            <a:ext cx="2857332" cy="1339901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779055"/>
            <a:ext cx="8610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Mobile communication  @ 2Gb/s per user, 1 Tb/s  per base station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systems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660" y="3119966"/>
            <a:ext cx="2110816" cy="1499590"/>
          </a:xfrm>
          <a:prstGeom prst="rect">
            <a:avLst/>
          </a:prstGeom>
        </p:spPr>
      </p:pic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690" y="3158370"/>
            <a:ext cx="2573135" cy="1437103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32235" y="2660900"/>
            <a:ext cx="875634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Requires:  large arrays, complex signal processing, high P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out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low F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069795" y="3250831"/>
            <a:ext cx="292544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beamformers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equalizers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 &amp; PAs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3" name="Picture 13" descr="2012_8_21_FCRP_HBT_dra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750" y="5118820"/>
            <a:ext cx="1438965" cy="157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 descr="2012_8_21_FCRP_HBT_HEMT_draw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092" y="5080415"/>
            <a:ext cx="1597472" cy="16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32234" y="4709611"/>
            <a:ext cx="89117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Transistors may perform well enough even for 1 THz systems.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479" y="5080415"/>
            <a:ext cx="1405360" cy="1598996"/>
          </a:xfrm>
          <a:prstGeom prst="rect">
            <a:avLst/>
          </a:prstGeom>
        </p:spPr>
      </p:pic>
      <p:pic>
        <p:nvPicPr>
          <p:cNvPr id="17" name="Picture 16" descr="64J-R4C5-E10B45L3-Vce_2.00V-Ib_600u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3670" y="5118820"/>
            <a:ext cx="1935161" cy="16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2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dirty="0">
                <a:solidFill>
                  <a:srgbClr val="FFFFFF"/>
                </a:solidFill>
              </a:rPr>
              <a:t>(backup slides follow)</a:t>
            </a:r>
          </a:p>
        </p:txBody>
      </p:sp>
    </p:spTree>
    <p:extLst>
      <p:ext uri="{BB962C8B-B14F-4D97-AF65-F5344CB8AC3E}">
        <p14:creationId xmlns:p14="http://schemas.microsoft.com/office/powerpoint/2010/main" val="2262405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asdfsadfasdfadsf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89" y="924465"/>
            <a:ext cx="68305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asdfasdfdfasdf</a:t>
            </a:r>
            <a:endParaRPr lang="en-US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6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Talk is 40 min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plus 10 min for questions…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35-40 slides 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39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Sub-mm-wave PAs: need more current !</a:t>
            </a:r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447463"/>
              </p:ext>
            </p:extLst>
          </p:nvPr>
        </p:nvGraphicFramePr>
        <p:xfrm>
          <a:off x="5179160" y="924465"/>
          <a:ext cx="3794750" cy="299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22" name="KGPlot" r:id="rId3" imgW="8623080" imgH="6794280" progId="KGraph_Plot">
                  <p:embed/>
                </p:oleObj>
              </mc:Choice>
              <mc:Fallback>
                <p:oleObj name="KGPlot" r:id="rId3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160" y="924465"/>
                        <a:ext cx="3794750" cy="29939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70089" y="772675"/>
            <a:ext cx="6830551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&lt;3 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emitter length for &gt; 1 THz f</a:t>
            </a:r>
            <a:r>
              <a:rPr lang="en-US" sz="2400" b="0" baseline="-25000" dirty="0" smtClean="0">
                <a:latin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2 mA/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max current density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I</a:t>
            </a:r>
            <a:r>
              <a:rPr lang="en-US" sz="2400" b="0" baseline="-25000" dirty="0" smtClean="0">
                <a:solidFill>
                  <a:schemeClr val="tx2"/>
                </a:solidFill>
                <a:latin typeface="Calibri" pitchFamily="34" charset="0"/>
              </a:rPr>
              <a:t>max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= 6 mA</a:t>
            </a:r>
            <a:r>
              <a:rPr lang="en-US" sz="2400" b="0" dirty="0" smtClean="0">
                <a:latin typeface="Calibri" pitchFamily="34" charset="0"/>
              </a:rPr>
              <a:t>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Maximum 3 Volt p-p output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Load: 3V/6mA= 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400" b="0" dirty="0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endParaRPr lang="en-US" sz="2400" b="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86635" y="4026985"/>
            <a:ext cx="7759590" cy="2736386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 bwMode="auto">
          <a:xfrm>
            <a:off x="3585364" y="3886442"/>
            <a:ext cx="834847" cy="766053"/>
          </a:xfrm>
          <a:prstGeom prst="straightConnector1">
            <a:avLst/>
          </a:prstGeom>
          <a:noFill/>
          <a:ln w="1270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95" y="1241252"/>
            <a:ext cx="1373686" cy="4421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35485" y="1797153"/>
            <a:ext cx="98663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 pitchFamily="34" charset="0"/>
              </a:rPr>
              <a:t>emitter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4396" y="886413"/>
            <a:ext cx="114540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 pitchFamily="34" charset="0"/>
              </a:rPr>
              <a:t>collector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2430" y="886413"/>
            <a:ext cx="6830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base</a:t>
            </a:r>
            <a:endParaRPr lang="en-US" sz="1800" b="0" dirty="0">
              <a:latin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8822120" y="1118370"/>
            <a:ext cx="75895" cy="310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8214960" y="1524917"/>
            <a:ext cx="75895" cy="310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683695" y="1152150"/>
            <a:ext cx="75895" cy="310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94195" y="3353105"/>
            <a:ext cx="68305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Calibri" pitchFamily="34" charset="0"/>
              </a:rPr>
              <a:t>Combiner cannot provide 500 </a:t>
            </a:r>
            <a:r>
              <a:rPr lang="en-US" sz="2400" i="1" dirty="0" smtClean="0">
                <a:latin typeface="Symbol" panose="05050102010706020507" pitchFamily="18" charset="2"/>
              </a:rPr>
              <a:t>W</a:t>
            </a:r>
            <a:r>
              <a:rPr lang="en-US" sz="2400" i="1" dirty="0" smtClean="0">
                <a:latin typeface="Calibri" pitchFamily="34" charset="0"/>
              </a:rPr>
              <a:t> loading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790" y="4735444"/>
            <a:ext cx="8531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smtClean="0">
                <a:latin typeface="Calibri" pitchFamily="34" charset="0"/>
              </a:rPr>
              <a:t>ground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plane</a:t>
            </a:r>
            <a:endParaRPr lang="en-US" sz="1800" b="0" dirty="0">
              <a:latin typeface="Calibri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53145" y="5250480"/>
            <a:ext cx="151790" cy="7589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3069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mm-Waves: benefits &amp; challenges</a:t>
            </a:r>
            <a:endParaRPr lang="en-US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0860" y="3872170"/>
            <a:ext cx="3888945" cy="259263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47895" y="924902"/>
            <a:ext cx="42501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Massive # parallel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channels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Picture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434" y="1455730"/>
            <a:ext cx="3061171" cy="1442005"/>
          </a:xfrm>
          <a:prstGeom prst="rect">
            <a:avLst/>
          </a:prstGeom>
        </p:spPr>
      </p:pic>
      <p:pic>
        <p:nvPicPr>
          <p:cNvPr id="20" name="Picture 19" descr="Picture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7872" y="1379835"/>
            <a:ext cx="2308448" cy="1474018"/>
          </a:xfrm>
          <a:prstGeom prst="rect">
            <a:avLst/>
          </a:prstGeom>
        </p:spPr>
      </p:pic>
      <p:pic>
        <p:nvPicPr>
          <p:cNvPr id="23" name="Picture 22" descr="Picture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9" y="3947762"/>
            <a:ext cx="4029456" cy="2365248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647895" y="3486359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1880" y="3485922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phased arrays </a:t>
            </a:r>
            <a:r>
              <a:rPr lang="en-US" sz="105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(overcome high attenuation)</a:t>
            </a:r>
            <a:endParaRPr lang="en-US" sz="12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195" y="1349154"/>
            <a:ext cx="3035800" cy="1776266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5985" y="924465"/>
            <a:ext cx="3870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available spectrum</a:t>
            </a:r>
            <a:endParaRPr lang="en-US" sz="20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85314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15672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001250" y="2138785"/>
            <a:ext cx="1289605" cy="12311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line-of-sight MIMO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4799685" y="1379835"/>
            <a:ext cx="834845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spatial</a:t>
            </a:r>
            <a:b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multiplexing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61209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06746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74280" y="3106884"/>
            <a:ext cx="235213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05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(note high attenuation in foul weather)</a:t>
            </a:r>
            <a:endParaRPr lang="en-US" sz="105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0693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46050"/>
            <a:ext cx="8518297" cy="398463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 LOS MIMO: </a:t>
            </a:r>
            <a:r>
              <a:rPr lang="en-US" sz="2800" dirty="0" smtClean="0">
                <a:solidFill>
                  <a:srgbClr val="FF0000"/>
                </a:solidFill>
              </a:rPr>
              <a:t>multi-channel for high capacity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2991" y="848569"/>
            <a:ext cx="2369258" cy="1745585"/>
          </a:xfrm>
          <a:prstGeom prst="rect">
            <a:avLst/>
          </a:prstGeom>
        </p:spPr>
      </p:pic>
      <p:pic>
        <p:nvPicPr>
          <p:cNvPr id="11" name="Picture 10" descr="Pictur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1165" y="2745945"/>
            <a:ext cx="2357498" cy="1745585"/>
          </a:xfrm>
          <a:prstGeom prst="rect">
            <a:avLst/>
          </a:prstGeom>
        </p:spPr>
      </p:pic>
      <p:pic>
        <p:nvPicPr>
          <p:cNvPr id="12" name="Picture 11" descr="Picture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985" y="772675"/>
            <a:ext cx="5768020" cy="27171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3480" y="6009430"/>
            <a:ext cx="2732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>
                <a:latin typeface="Calibri" pitchFamily="34" charset="0"/>
              </a:rPr>
              <a:t>Torklinson : 2006 Allerton Conference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Sheldon : 2010 IEEE APS-URSI 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Torklinson : 2011 IEEE Trans Wireless Comm.</a:t>
            </a:r>
            <a:endParaRPr lang="en-US" sz="1100" b="0" dirty="0">
              <a:latin typeface="Calibri" pitchFamily="34" charset="0"/>
            </a:endParaRPr>
          </a:p>
        </p:txBody>
      </p:sp>
      <p:pic>
        <p:nvPicPr>
          <p:cNvPr id="8" name="Picture 7" descr="2014_11_7_NSF_wireless_prop_figur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95" y="4383645"/>
            <a:ext cx="6089900" cy="246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0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Spatial Multiplexing: </a:t>
            </a:r>
            <a:r>
              <a:rPr lang="en-US" sz="2800" dirty="0" smtClean="0">
                <a:solidFill>
                  <a:srgbClr val="FF0000"/>
                </a:solidFill>
              </a:rPr>
              <a:t>massive capacity RF networks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Picture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8635" y="1076255"/>
            <a:ext cx="3349868" cy="2049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089" y="924465"/>
            <a:ext cx="683055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multiple independent beams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carrying different data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independently aimed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# beams = # array elements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090" y="3125420"/>
            <a:ext cx="68305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Hardware: multi-beam phased array ICs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7" name="Picture 6" descr="2014_11_7_NSF_wireless_prop_figu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85" y="3754305"/>
            <a:ext cx="8670330" cy="24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7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illimeter-wave imaging </a:t>
            </a:r>
          </a:p>
        </p:txBody>
      </p:sp>
      <p:pic>
        <p:nvPicPr>
          <p:cNvPr id="18" name="Picture 7" descr="VS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50" y="4290981"/>
            <a:ext cx="2580430" cy="249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5375" y="3884370"/>
            <a:ext cx="81207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235 GHz video-rate synthetic aperture radar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45375" y="848570"/>
            <a:ext cx="8652640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10,000-pixel, 94GHz imaging array→ 10,000 elements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 rot="5400000">
            <a:off x="4042137" y="2380909"/>
            <a:ext cx="2132990" cy="19389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Golcuk: Trans MTT, Aug 2014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1373623"/>
            <a:ext cx="2450289" cy="2207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040" y="1306982"/>
            <a:ext cx="1365504" cy="22738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245985" y="2214680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23922" y="4339740"/>
            <a:ext cx="4439247" cy="19943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transmitter, 1 receiver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100,000 pixels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Hz refresh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rate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resolution @ 1km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Watt transmitter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(tube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solid-state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driver)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 flipV="1">
            <a:off x="94195" y="2138785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7456010" y="1911100"/>
            <a:ext cx="1230790" cy="22768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45403" y="1539322"/>
            <a:ext cx="3300822" cy="1883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Demonstrated: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SiGe, 1.3 kW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(UCSD/Rebeiz)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Lower-power designs: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InP, CMOS, SiGe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(UCSB, UCSD, Virginia Poly.)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52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84" y="1163105"/>
            <a:ext cx="4413201" cy="4609033"/>
          </a:xfrm>
          <a:prstGeom prst="rect">
            <a:avLst/>
          </a:prstGeom>
        </p:spPr>
      </p:pic>
      <p:pic>
        <p:nvPicPr>
          <p:cNvPr id="23" name="Picture 22" descr="systems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10" y="903592"/>
            <a:ext cx="8716365" cy="48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05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thin_text_template</Template>
  <TotalTime>9572</TotalTime>
  <Pages>2</Pages>
  <Words>1418</Words>
  <Application>Microsoft Office PowerPoint</Application>
  <PresentationFormat>On-screen Show (4:3)</PresentationFormat>
  <Paragraphs>312</Paragraphs>
  <Slides>47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Arial Narrow</vt:lpstr>
      <vt:lpstr>Calibri</vt:lpstr>
      <vt:lpstr>Impact</vt:lpstr>
      <vt:lpstr>MS PGothic</vt:lpstr>
      <vt:lpstr>MS PGothic</vt:lpstr>
      <vt:lpstr>Symbol</vt:lpstr>
      <vt:lpstr>Tahoma</vt:lpstr>
      <vt:lpstr>Times New Roman</vt:lpstr>
      <vt:lpstr>very_thin-text_template</vt:lpstr>
      <vt:lpstr>1_RSC_PPT_Tmplt1</vt:lpstr>
      <vt:lpstr>KGPlot</vt:lpstr>
      <vt:lpstr>Equation</vt:lpstr>
      <vt:lpstr>50-500GHz Wireless Technologies: Transistors, ICs, and Systems </vt:lpstr>
      <vt:lpstr>Why mm-wave wireless ?</vt:lpstr>
      <vt:lpstr>PowerPoint Presentation</vt:lpstr>
      <vt:lpstr>mm-Waves: high-capacity mobile communications</vt:lpstr>
      <vt:lpstr>mm-Waves: benefits &amp; challenges</vt:lpstr>
      <vt:lpstr>mm-Wave LOS MIMO: multi-channel for high capacity</vt:lpstr>
      <vt:lpstr>Spatial Multiplexing: massive capacity RF networks</vt:lpstr>
      <vt:lpstr>Millimeter-wave imaging </vt:lpstr>
      <vt:lpstr>140 GHz, 10 Gb/s Adaptive Picocell Backhaul</vt:lpstr>
      <vt:lpstr>140 GHz, 10 Gb/s Adaptive Picocell Backhaul</vt:lpstr>
      <vt:lpstr>340GHz, 160Gb/s spatially multiplexed backhaul</vt:lpstr>
      <vt:lpstr>Optimum array size for low system power</vt:lpstr>
      <vt:lpstr>50-500 GHz Wireless Transceiver Architecture</vt:lpstr>
      <vt:lpstr>PowerPoint Presentation</vt:lpstr>
      <vt:lpstr>mm-wave CMOS (examples)</vt:lpstr>
      <vt:lpstr>mm-Wave CMOS won't scale much further</vt:lpstr>
      <vt:lpstr>III-V high-power transmitters, low-noise receivers</vt:lpstr>
      <vt:lpstr>Making faster bipolar transistors</vt:lpstr>
      <vt:lpstr>THz HBTs: The key challenges</vt:lpstr>
      <vt:lpstr>THz HBTs: double base metal process</vt:lpstr>
      <vt:lpstr>Reducing Emitter Length Effects</vt:lpstr>
      <vt:lpstr>Reducing Emitter Length Effects </vt:lpstr>
      <vt:lpstr>PowerPoint Presentation</vt:lpstr>
      <vt:lpstr>130nm /1.1 THz InP HBT: ICs to 670 GHz</vt:lpstr>
      <vt:lpstr>Towards a 3 THz InP Bipolar Transistor</vt:lpstr>
      <vt:lpstr>1/2-THz SiGe HBTs</vt:lpstr>
      <vt:lpstr>Towards a 2 THz SiGe Bipolar Transistor</vt:lpstr>
      <vt:lpstr>PowerPoint Presentation</vt:lpstr>
      <vt:lpstr>Towards at 2.5 THz HEMT</vt:lpstr>
      <vt:lpstr>PowerPoint Presentation</vt:lpstr>
      <vt:lpstr>220 GHz power amplifiers; 256nm InP HBT</vt:lpstr>
      <vt:lpstr>mm-Wave Power Amplifier: Challenges</vt:lpstr>
      <vt:lpstr>Parallel Power-Combining</vt:lpstr>
      <vt:lpstr>Series Power-Combining &amp; Stacks</vt:lpstr>
      <vt:lpstr>Sub-λ/4 Baluns for Series Combining</vt:lpstr>
      <vt:lpstr>2:1 series-connected 86GHz power amplifier</vt:lpstr>
      <vt:lpstr>4:1 series-connected 81GHz power amplifier</vt:lpstr>
      <vt:lpstr>Teledyne: 1.9 mW, 585 GHz Power Amplifier</vt:lpstr>
      <vt:lpstr>Sub-mm-wave PAs: need more current !</vt:lpstr>
      <vt:lpstr>Multi-finger HBTs: more current, lower fmax</vt:lpstr>
      <vt:lpstr>Sub-mm-wave transistors: need more current</vt:lpstr>
      <vt:lpstr>PowerPoint Presentation</vt:lpstr>
      <vt:lpstr>50-500 GHz Wireless Electronics </vt:lpstr>
      <vt:lpstr>PowerPoint Presentation</vt:lpstr>
      <vt:lpstr>asdfsadfasdfadsf</vt:lpstr>
      <vt:lpstr>PowerPoint Presentation</vt:lpstr>
      <vt:lpstr>Sub-mm-wave PAs: need more current 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Watt-Level  mm-Wave and Sub-mm-Wave Solid State Sources</dc:title>
  <dc:creator>mark rodwell</dc:creator>
  <cp:lastModifiedBy>mark rodwell</cp:lastModifiedBy>
  <cp:revision>316</cp:revision>
  <cp:lastPrinted>2002-08-11T02:20:55Z</cp:lastPrinted>
  <dcterms:created xsi:type="dcterms:W3CDTF">2015-06-16T22:02:43Z</dcterms:created>
  <dcterms:modified xsi:type="dcterms:W3CDTF">2015-12-21T23:17:52Z</dcterms:modified>
</cp:coreProperties>
</file>