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106"/>
  </p:notesMasterIdLst>
  <p:handoutMasterIdLst>
    <p:handoutMasterId r:id="rId107"/>
  </p:handoutMasterIdLst>
  <p:sldIdLst>
    <p:sldId id="275" r:id="rId2"/>
    <p:sldId id="359" r:id="rId3"/>
    <p:sldId id="567" r:id="rId4"/>
    <p:sldId id="364" r:id="rId5"/>
    <p:sldId id="374" r:id="rId6"/>
    <p:sldId id="363" r:id="rId7"/>
    <p:sldId id="375" r:id="rId8"/>
    <p:sldId id="281" r:id="rId9"/>
    <p:sldId id="395" r:id="rId10"/>
    <p:sldId id="369" r:id="rId11"/>
    <p:sldId id="370" r:id="rId12"/>
    <p:sldId id="372" r:id="rId13"/>
    <p:sldId id="373" r:id="rId14"/>
    <p:sldId id="377" r:id="rId15"/>
    <p:sldId id="378" r:id="rId16"/>
    <p:sldId id="396" r:id="rId17"/>
    <p:sldId id="397" r:id="rId18"/>
    <p:sldId id="398" r:id="rId19"/>
    <p:sldId id="399" r:id="rId20"/>
    <p:sldId id="400" r:id="rId21"/>
    <p:sldId id="401" r:id="rId22"/>
    <p:sldId id="402" r:id="rId23"/>
    <p:sldId id="403" r:id="rId24"/>
    <p:sldId id="404" r:id="rId25"/>
    <p:sldId id="405" r:id="rId26"/>
    <p:sldId id="406" r:id="rId27"/>
    <p:sldId id="407" r:id="rId28"/>
    <p:sldId id="408" r:id="rId29"/>
    <p:sldId id="409" r:id="rId30"/>
    <p:sldId id="410" r:id="rId31"/>
    <p:sldId id="411" r:id="rId32"/>
    <p:sldId id="492" r:id="rId33"/>
    <p:sldId id="489" r:id="rId34"/>
    <p:sldId id="412" r:id="rId35"/>
    <p:sldId id="452" r:id="rId36"/>
    <p:sldId id="453" r:id="rId37"/>
    <p:sldId id="569" r:id="rId38"/>
    <p:sldId id="455" r:id="rId39"/>
    <p:sldId id="456" r:id="rId40"/>
    <p:sldId id="457" r:id="rId41"/>
    <p:sldId id="458" r:id="rId42"/>
    <p:sldId id="493" r:id="rId43"/>
    <p:sldId id="494" r:id="rId44"/>
    <p:sldId id="499" r:id="rId45"/>
    <p:sldId id="503" r:id="rId46"/>
    <p:sldId id="507" r:id="rId47"/>
    <p:sldId id="506" r:id="rId48"/>
    <p:sldId id="509" r:id="rId49"/>
    <p:sldId id="510" r:id="rId50"/>
    <p:sldId id="516" r:id="rId51"/>
    <p:sldId id="511" r:id="rId52"/>
    <p:sldId id="512" r:id="rId53"/>
    <p:sldId id="513" r:id="rId54"/>
    <p:sldId id="501" r:id="rId55"/>
    <p:sldId id="517" r:id="rId56"/>
    <p:sldId id="524" r:id="rId57"/>
    <p:sldId id="526" r:id="rId58"/>
    <p:sldId id="521" r:id="rId59"/>
    <p:sldId id="520" r:id="rId60"/>
    <p:sldId id="461" r:id="rId61"/>
    <p:sldId id="462" r:id="rId62"/>
    <p:sldId id="529" r:id="rId63"/>
    <p:sldId id="530" r:id="rId64"/>
    <p:sldId id="532" r:id="rId65"/>
    <p:sldId id="534" r:id="rId66"/>
    <p:sldId id="535" r:id="rId67"/>
    <p:sldId id="536" r:id="rId68"/>
    <p:sldId id="537" r:id="rId69"/>
    <p:sldId id="538" r:id="rId70"/>
    <p:sldId id="539" r:id="rId71"/>
    <p:sldId id="540" r:id="rId72"/>
    <p:sldId id="542" r:id="rId73"/>
    <p:sldId id="541" r:id="rId74"/>
    <p:sldId id="544" r:id="rId75"/>
    <p:sldId id="543" r:id="rId76"/>
    <p:sldId id="562" r:id="rId77"/>
    <p:sldId id="563" r:id="rId78"/>
    <p:sldId id="564" r:id="rId79"/>
    <p:sldId id="565" r:id="rId80"/>
    <p:sldId id="566" r:id="rId81"/>
    <p:sldId id="546" r:id="rId82"/>
    <p:sldId id="545" r:id="rId83"/>
    <p:sldId id="547" r:id="rId84"/>
    <p:sldId id="549" r:id="rId85"/>
    <p:sldId id="550" r:id="rId86"/>
    <p:sldId id="531" r:id="rId87"/>
    <p:sldId id="552" r:id="rId88"/>
    <p:sldId id="553" r:id="rId89"/>
    <p:sldId id="557" r:id="rId90"/>
    <p:sldId id="554" r:id="rId91"/>
    <p:sldId id="568" r:id="rId92"/>
    <p:sldId id="560" r:id="rId93"/>
    <p:sldId id="464" r:id="rId94"/>
    <p:sldId id="561" r:id="rId95"/>
    <p:sldId id="467" r:id="rId96"/>
    <p:sldId id="468" r:id="rId97"/>
    <p:sldId id="469" r:id="rId98"/>
    <p:sldId id="470" r:id="rId99"/>
    <p:sldId id="471" r:id="rId100"/>
    <p:sldId id="472" r:id="rId101"/>
    <p:sldId id="473" r:id="rId102"/>
    <p:sldId id="474" r:id="rId103"/>
    <p:sldId id="475" r:id="rId104"/>
    <p:sldId id="476" r:id="rId105"/>
  </p:sldIdLst>
  <p:sldSz cx="12192000" cy="6858000"/>
  <p:notesSz cx="6997700" cy="92710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5162D88-1C03-442A-B3ED-EACB829EFBAB}">
          <p14:sldIdLst>
            <p14:sldId id="275"/>
            <p14:sldId id="359"/>
            <p14:sldId id="567"/>
            <p14:sldId id="364"/>
            <p14:sldId id="374"/>
            <p14:sldId id="363"/>
            <p14:sldId id="375"/>
            <p14:sldId id="281"/>
            <p14:sldId id="395"/>
            <p14:sldId id="369"/>
            <p14:sldId id="370"/>
            <p14:sldId id="372"/>
            <p14:sldId id="373"/>
            <p14:sldId id="377"/>
            <p14:sldId id="378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92"/>
            <p14:sldId id="489"/>
            <p14:sldId id="412"/>
            <p14:sldId id="452"/>
            <p14:sldId id="453"/>
            <p14:sldId id="569"/>
            <p14:sldId id="455"/>
            <p14:sldId id="456"/>
            <p14:sldId id="457"/>
            <p14:sldId id="458"/>
            <p14:sldId id="493"/>
            <p14:sldId id="494"/>
            <p14:sldId id="499"/>
            <p14:sldId id="503"/>
            <p14:sldId id="507"/>
            <p14:sldId id="506"/>
            <p14:sldId id="509"/>
            <p14:sldId id="510"/>
            <p14:sldId id="516"/>
            <p14:sldId id="511"/>
            <p14:sldId id="512"/>
            <p14:sldId id="513"/>
            <p14:sldId id="501"/>
            <p14:sldId id="517"/>
            <p14:sldId id="524"/>
            <p14:sldId id="526"/>
            <p14:sldId id="521"/>
            <p14:sldId id="520"/>
            <p14:sldId id="461"/>
            <p14:sldId id="462"/>
            <p14:sldId id="529"/>
            <p14:sldId id="530"/>
            <p14:sldId id="532"/>
            <p14:sldId id="534"/>
            <p14:sldId id="535"/>
            <p14:sldId id="536"/>
            <p14:sldId id="537"/>
            <p14:sldId id="538"/>
            <p14:sldId id="539"/>
            <p14:sldId id="540"/>
            <p14:sldId id="542"/>
            <p14:sldId id="541"/>
            <p14:sldId id="544"/>
            <p14:sldId id="543"/>
            <p14:sldId id="562"/>
            <p14:sldId id="563"/>
            <p14:sldId id="564"/>
            <p14:sldId id="565"/>
            <p14:sldId id="566"/>
            <p14:sldId id="546"/>
            <p14:sldId id="545"/>
            <p14:sldId id="547"/>
            <p14:sldId id="549"/>
            <p14:sldId id="550"/>
            <p14:sldId id="531"/>
            <p14:sldId id="552"/>
            <p14:sldId id="553"/>
            <p14:sldId id="557"/>
            <p14:sldId id="554"/>
            <p14:sldId id="568"/>
            <p14:sldId id="560"/>
            <p14:sldId id="464"/>
            <p14:sldId id="561"/>
            <p14:sldId id="467"/>
            <p14:sldId id="468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FFFFFF"/>
    <a:srgbClr val="DDDDDD"/>
    <a:srgbClr val="969696"/>
    <a:srgbClr val="FFFFCC"/>
    <a:srgbClr val="CCCCFF"/>
    <a:srgbClr val="66CCFF"/>
    <a:srgbClr val="CCEC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5223" autoAdjust="0"/>
  </p:normalViewPr>
  <p:slideViewPr>
    <p:cSldViewPr>
      <p:cViewPr varScale="1">
        <p:scale>
          <a:sx n="94" d="100"/>
          <a:sy n="94" d="100"/>
        </p:scale>
        <p:origin x="114" y="2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wmf"/><Relationship Id="rId1" Type="http://schemas.openxmlformats.org/officeDocument/2006/relationships/image" Target="../media/image99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image" Target="../media/image111.wmf"/><Relationship Id="rId7" Type="http://schemas.openxmlformats.org/officeDocument/2006/relationships/image" Target="../media/image115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6" Type="http://schemas.openxmlformats.org/officeDocument/2006/relationships/image" Target="../media/image114.wmf"/><Relationship Id="rId11" Type="http://schemas.openxmlformats.org/officeDocument/2006/relationships/image" Target="../media/image119.wmf"/><Relationship Id="rId5" Type="http://schemas.openxmlformats.org/officeDocument/2006/relationships/image" Target="../media/image113.wmf"/><Relationship Id="rId10" Type="http://schemas.openxmlformats.org/officeDocument/2006/relationships/image" Target="../media/image118.wmf"/><Relationship Id="rId4" Type="http://schemas.openxmlformats.org/officeDocument/2006/relationships/image" Target="../media/image112.wmf"/><Relationship Id="rId9" Type="http://schemas.openxmlformats.org/officeDocument/2006/relationships/image" Target="../media/image11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image" Target="../media/image133.wmf"/><Relationship Id="rId1" Type="http://schemas.openxmlformats.org/officeDocument/2006/relationships/image" Target="../media/image132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wmf"/><Relationship Id="rId3" Type="http://schemas.openxmlformats.org/officeDocument/2006/relationships/image" Target="../media/image139.wmf"/><Relationship Id="rId7" Type="http://schemas.openxmlformats.org/officeDocument/2006/relationships/image" Target="../media/image143.wmf"/><Relationship Id="rId12" Type="http://schemas.openxmlformats.org/officeDocument/2006/relationships/image" Target="../media/image148.wmf"/><Relationship Id="rId2" Type="http://schemas.openxmlformats.org/officeDocument/2006/relationships/image" Target="../media/image138.wmf"/><Relationship Id="rId1" Type="http://schemas.openxmlformats.org/officeDocument/2006/relationships/image" Target="../media/image137.wmf"/><Relationship Id="rId6" Type="http://schemas.openxmlformats.org/officeDocument/2006/relationships/image" Target="../media/image142.wmf"/><Relationship Id="rId11" Type="http://schemas.openxmlformats.org/officeDocument/2006/relationships/image" Target="../media/image147.wmf"/><Relationship Id="rId5" Type="http://schemas.openxmlformats.org/officeDocument/2006/relationships/image" Target="../media/image141.wmf"/><Relationship Id="rId10" Type="http://schemas.openxmlformats.org/officeDocument/2006/relationships/image" Target="../media/image146.wmf"/><Relationship Id="rId4" Type="http://schemas.openxmlformats.org/officeDocument/2006/relationships/image" Target="../media/image140.wmf"/><Relationship Id="rId9" Type="http://schemas.openxmlformats.org/officeDocument/2006/relationships/image" Target="../media/image145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3" Type="http://schemas.openxmlformats.org/officeDocument/2006/relationships/image" Target="../media/image139.wmf"/><Relationship Id="rId7" Type="http://schemas.openxmlformats.org/officeDocument/2006/relationships/image" Target="../media/image148.wmf"/><Relationship Id="rId12" Type="http://schemas.openxmlformats.org/officeDocument/2006/relationships/image" Target="../media/image147.wmf"/><Relationship Id="rId2" Type="http://schemas.openxmlformats.org/officeDocument/2006/relationships/image" Target="../media/image138.wmf"/><Relationship Id="rId1" Type="http://schemas.openxmlformats.org/officeDocument/2006/relationships/image" Target="../media/image137.wmf"/><Relationship Id="rId6" Type="http://schemas.openxmlformats.org/officeDocument/2006/relationships/image" Target="../media/image142.wmf"/><Relationship Id="rId11" Type="http://schemas.openxmlformats.org/officeDocument/2006/relationships/image" Target="../media/image146.wmf"/><Relationship Id="rId5" Type="http://schemas.openxmlformats.org/officeDocument/2006/relationships/image" Target="../media/image141.wmf"/><Relationship Id="rId10" Type="http://schemas.openxmlformats.org/officeDocument/2006/relationships/image" Target="../media/image145.wmf"/><Relationship Id="rId4" Type="http://schemas.openxmlformats.org/officeDocument/2006/relationships/image" Target="../media/image140.wmf"/><Relationship Id="rId9" Type="http://schemas.openxmlformats.org/officeDocument/2006/relationships/image" Target="../media/image144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2" Type="http://schemas.openxmlformats.org/officeDocument/2006/relationships/image" Target="../media/image153.wmf"/><Relationship Id="rId1" Type="http://schemas.openxmlformats.org/officeDocument/2006/relationships/image" Target="../media/image15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wmf"/><Relationship Id="rId1" Type="http://schemas.openxmlformats.org/officeDocument/2006/relationships/image" Target="../media/image17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8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wmf"/><Relationship Id="rId1" Type="http://schemas.openxmlformats.org/officeDocument/2006/relationships/image" Target="../media/image227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3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3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wmf"/><Relationship Id="rId1" Type="http://schemas.openxmlformats.org/officeDocument/2006/relationships/image" Target="../media/image2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676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402138"/>
            <a:ext cx="5137150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5797" rIns="93173" bIns="457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1588" y="461963"/>
            <a:ext cx="7002463" cy="3940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17352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79692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3" y="461963"/>
            <a:ext cx="7005638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23540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2366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3" y="461963"/>
            <a:ext cx="7005638" cy="3941762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277" y="4403725"/>
            <a:ext cx="5137150" cy="417195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60437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925" y="479425"/>
            <a:ext cx="7250113" cy="4079875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484" y="4558927"/>
            <a:ext cx="5370233" cy="4323828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86612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925" y="479425"/>
            <a:ext cx="7250113" cy="4079875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2484" y="4558927"/>
            <a:ext cx="5370233" cy="4323828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292942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18422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573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332080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77918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01759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058267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46911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89177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" y="477838"/>
            <a:ext cx="7256463" cy="40830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953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3" y="461963"/>
            <a:ext cx="7005638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15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3" y="461963"/>
            <a:ext cx="7005638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166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763" y="461963"/>
            <a:ext cx="7005638" cy="3941762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901" y="4404032"/>
            <a:ext cx="5135899" cy="4171030"/>
          </a:xfrm>
          <a:noFill/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43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02320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69140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896600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909300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16" y="902054"/>
            <a:ext cx="10907184" cy="2222147"/>
          </a:xfrm>
        </p:spPr>
        <p:txBody>
          <a:bodyPr/>
          <a:lstStyle>
            <a:lvl1pPr marL="0" indent="0">
              <a:buFontTx/>
              <a:buNone/>
              <a:defRPr sz="2800" b="0"/>
            </a:lvl1pPr>
            <a:lvl2pPr marL="409575" indent="0">
              <a:buFontTx/>
              <a:buNone/>
              <a:defRPr sz="2400" b="0"/>
            </a:lvl2pPr>
            <a:lvl3pPr marL="820737" indent="0">
              <a:buFontTx/>
              <a:buNone/>
              <a:defRPr sz="2400" b="0"/>
            </a:lvl3pPr>
            <a:lvl4pPr marL="1230313" indent="0">
              <a:buFontTx/>
              <a:buNone/>
              <a:defRPr sz="2000" b="0"/>
            </a:lvl4pPr>
            <a:lvl5pPr marL="1854200" indent="0">
              <a:buFontTx/>
              <a:buNone/>
              <a:defRPr sz="2000" b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752601"/>
            <a:ext cx="103632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smtClean="0"/>
              <a:t>Title of presentation here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657600"/>
            <a:ext cx="10363200" cy="110799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b="1" i="1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First Name, Last Name</a:t>
            </a:r>
            <a:br>
              <a:rPr lang="en-US" smtClean="0"/>
            </a:br>
            <a:r>
              <a:rPr lang="en-US" smtClean="0"/>
              <a:t>University of XYZ</a:t>
            </a:r>
            <a:r>
              <a:rPr lang="en-US"/>
              <a:t/>
            </a:r>
            <a:br>
              <a:rPr lang="en-US"/>
            </a:br>
            <a:r>
              <a:rPr lang="en-US" smtClean="0"/>
              <a:t>address@ece.xyz.edu</a:t>
            </a: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406400" y="518792"/>
            <a:ext cx="11480800" cy="7004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 bwMode="auto">
          <a:xfrm>
            <a:off x="101600" y="3505200"/>
            <a:ext cx="11887200" cy="1905000"/>
          </a:xfrm>
          <a:prstGeom prst="rect">
            <a:avLst/>
          </a:prstGeom>
          <a:solidFill>
            <a:srgbClr val="FFFFFF">
              <a:alpha val="65098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6096000"/>
            <a:ext cx="2438400" cy="76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664673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161974"/>
            <a:ext cx="762000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2267" y="1720851"/>
            <a:ext cx="9751484" cy="185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609600" y="6858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矩形 13"/>
          <p:cNvSpPr/>
          <p:nvPr userDrawn="1"/>
        </p:nvSpPr>
        <p:spPr>
          <a:xfrm>
            <a:off x="11480800" y="6599468"/>
            <a:ext cx="711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‹#›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1" r:id="rId3"/>
    <p:sldLayoutId id="2147483667" r:id="rId4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8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4.w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5.jpeg"/><Relationship Id="rId4" Type="http://schemas.openxmlformats.org/officeDocument/2006/relationships/image" Target="../media/image284.jpe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34.jpeg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8.jpg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2.jp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84.jpeg"/><Relationship Id="rId9" Type="http://schemas.openxmlformats.org/officeDocument/2006/relationships/image" Target="../media/image8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8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0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8.jpg"/><Relationship Id="rId4" Type="http://schemas.openxmlformats.org/officeDocument/2006/relationships/image" Target="../media/image97.jpe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2.wmf"/><Relationship Id="rId18" Type="http://schemas.openxmlformats.org/officeDocument/2006/relationships/image" Target="../media/image127.jpeg"/><Relationship Id="rId26" Type="http://schemas.openxmlformats.org/officeDocument/2006/relationships/oleObject" Target="../embeddings/oleObject26.bin"/><Relationship Id="rId21" Type="http://schemas.openxmlformats.org/officeDocument/2006/relationships/oleObject" Target="../embeddings/oleObject23.bin"/><Relationship Id="rId34" Type="http://schemas.openxmlformats.org/officeDocument/2006/relationships/image" Target="../media/image130.jpeg"/><Relationship Id="rId7" Type="http://schemas.openxmlformats.org/officeDocument/2006/relationships/image" Target="../media/image109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126.jpeg"/><Relationship Id="rId25" Type="http://schemas.openxmlformats.org/officeDocument/2006/relationships/image" Target="../media/image115.wmf"/><Relationship Id="rId33" Type="http://schemas.openxmlformats.org/officeDocument/2006/relationships/image" Target="../media/image129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25.jpeg"/><Relationship Id="rId20" Type="http://schemas.openxmlformats.org/officeDocument/2006/relationships/image" Target="../media/image113.wmf"/><Relationship Id="rId29" Type="http://schemas.openxmlformats.org/officeDocument/2006/relationships/oleObject" Target="../embeddings/oleObject27.bin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111.wmf"/><Relationship Id="rId24" Type="http://schemas.openxmlformats.org/officeDocument/2006/relationships/oleObject" Target="../embeddings/oleObject25.bin"/><Relationship Id="rId32" Type="http://schemas.openxmlformats.org/officeDocument/2006/relationships/image" Target="../media/image118.wmf"/><Relationship Id="rId37" Type="http://schemas.openxmlformats.org/officeDocument/2006/relationships/image" Target="../media/image119.wmf"/><Relationship Id="rId5" Type="http://schemas.openxmlformats.org/officeDocument/2006/relationships/image" Target="../media/image122.jpeg"/><Relationship Id="rId15" Type="http://schemas.openxmlformats.org/officeDocument/2006/relationships/image" Target="../media/image124.jpeg"/><Relationship Id="rId23" Type="http://schemas.openxmlformats.org/officeDocument/2006/relationships/image" Target="../media/image114.wmf"/><Relationship Id="rId28" Type="http://schemas.openxmlformats.org/officeDocument/2006/relationships/image" Target="../media/image128.jpeg"/><Relationship Id="rId36" Type="http://schemas.openxmlformats.org/officeDocument/2006/relationships/oleObject" Target="../embeddings/oleObject29.bin"/><Relationship Id="rId10" Type="http://schemas.openxmlformats.org/officeDocument/2006/relationships/oleObject" Target="../embeddings/oleObject20.bin"/><Relationship Id="rId19" Type="http://schemas.openxmlformats.org/officeDocument/2006/relationships/oleObject" Target="../embeddings/oleObject22.bin"/><Relationship Id="rId31" Type="http://schemas.openxmlformats.org/officeDocument/2006/relationships/oleObject" Target="../embeddings/oleObject28.bin"/><Relationship Id="rId4" Type="http://schemas.openxmlformats.org/officeDocument/2006/relationships/image" Target="../media/image121.jpeg"/><Relationship Id="rId9" Type="http://schemas.openxmlformats.org/officeDocument/2006/relationships/image" Target="../media/image110.wmf"/><Relationship Id="rId14" Type="http://schemas.openxmlformats.org/officeDocument/2006/relationships/image" Target="../media/image123.jpeg"/><Relationship Id="rId22" Type="http://schemas.openxmlformats.org/officeDocument/2006/relationships/oleObject" Target="../embeddings/oleObject24.bin"/><Relationship Id="rId27" Type="http://schemas.openxmlformats.org/officeDocument/2006/relationships/image" Target="../media/image116.wmf"/><Relationship Id="rId30" Type="http://schemas.openxmlformats.org/officeDocument/2006/relationships/image" Target="../media/image117.wmf"/><Relationship Id="rId35" Type="http://schemas.openxmlformats.org/officeDocument/2006/relationships/image" Target="../media/image131.jpeg"/><Relationship Id="rId8" Type="http://schemas.openxmlformats.org/officeDocument/2006/relationships/oleObject" Target="../embeddings/oleObject19.bin"/><Relationship Id="rId3" Type="http://schemas.openxmlformats.org/officeDocument/2006/relationships/image" Target="../media/image120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wmf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3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2.wmf"/><Relationship Id="rId11" Type="http://schemas.openxmlformats.org/officeDocument/2006/relationships/image" Target="../media/image134.wmf"/><Relationship Id="rId5" Type="http://schemas.openxmlformats.org/officeDocument/2006/relationships/oleObject" Target="../embeddings/oleObject30.bin"/><Relationship Id="rId10" Type="http://schemas.openxmlformats.org/officeDocument/2006/relationships/oleObject" Target="../embeddings/oleObject32.bin"/><Relationship Id="rId4" Type="http://schemas.openxmlformats.org/officeDocument/2006/relationships/image" Target="../media/image135.png"/><Relationship Id="rId9" Type="http://schemas.openxmlformats.org/officeDocument/2006/relationships/image" Target="../media/image136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wmf"/><Relationship Id="rId13" Type="http://schemas.openxmlformats.org/officeDocument/2006/relationships/oleObject" Target="../embeddings/oleObject38.bin"/><Relationship Id="rId18" Type="http://schemas.openxmlformats.org/officeDocument/2006/relationships/image" Target="../media/image144.wmf"/><Relationship Id="rId26" Type="http://schemas.openxmlformats.org/officeDocument/2006/relationships/oleObject" Target="../embeddings/oleObject44.bin"/><Relationship Id="rId3" Type="http://schemas.openxmlformats.org/officeDocument/2006/relationships/oleObject" Target="../embeddings/oleObject33.bin"/><Relationship Id="rId21" Type="http://schemas.openxmlformats.org/officeDocument/2006/relationships/oleObject" Target="../embeddings/oleObject42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141.wmf"/><Relationship Id="rId17" Type="http://schemas.openxmlformats.org/officeDocument/2006/relationships/oleObject" Target="../embeddings/oleObject40.bin"/><Relationship Id="rId25" Type="http://schemas.openxmlformats.org/officeDocument/2006/relationships/image" Target="../media/image149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3.wmf"/><Relationship Id="rId20" Type="http://schemas.openxmlformats.org/officeDocument/2006/relationships/image" Target="../media/image145.wmf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38.wmf"/><Relationship Id="rId11" Type="http://schemas.openxmlformats.org/officeDocument/2006/relationships/oleObject" Target="../embeddings/oleObject37.bin"/><Relationship Id="rId24" Type="http://schemas.openxmlformats.org/officeDocument/2006/relationships/image" Target="../media/image147.wmf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23" Type="http://schemas.openxmlformats.org/officeDocument/2006/relationships/oleObject" Target="../embeddings/oleObject43.bin"/><Relationship Id="rId10" Type="http://schemas.openxmlformats.org/officeDocument/2006/relationships/image" Target="../media/image140.wmf"/><Relationship Id="rId19" Type="http://schemas.openxmlformats.org/officeDocument/2006/relationships/oleObject" Target="../embeddings/oleObject41.bin"/><Relationship Id="rId4" Type="http://schemas.openxmlformats.org/officeDocument/2006/relationships/image" Target="../media/image137.wmf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142.wmf"/><Relationship Id="rId22" Type="http://schemas.openxmlformats.org/officeDocument/2006/relationships/image" Target="../media/image146.wmf"/><Relationship Id="rId27" Type="http://schemas.openxmlformats.org/officeDocument/2006/relationships/image" Target="../media/image148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wmf"/><Relationship Id="rId13" Type="http://schemas.openxmlformats.org/officeDocument/2006/relationships/oleObject" Target="../embeddings/oleObject50.bin"/><Relationship Id="rId18" Type="http://schemas.openxmlformats.org/officeDocument/2006/relationships/image" Target="../media/image143.wmf"/><Relationship Id="rId26" Type="http://schemas.openxmlformats.org/officeDocument/2006/relationships/image" Target="../media/image147.wmf"/><Relationship Id="rId3" Type="http://schemas.openxmlformats.org/officeDocument/2006/relationships/oleObject" Target="../embeddings/oleObject45.bin"/><Relationship Id="rId21" Type="http://schemas.openxmlformats.org/officeDocument/2006/relationships/oleObject" Target="../embeddings/oleObject54.bin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141.wmf"/><Relationship Id="rId17" Type="http://schemas.openxmlformats.org/officeDocument/2006/relationships/oleObject" Target="../embeddings/oleObject52.bin"/><Relationship Id="rId25" Type="http://schemas.openxmlformats.org/officeDocument/2006/relationships/oleObject" Target="../embeddings/oleObject5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48.wmf"/><Relationship Id="rId20" Type="http://schemas.openxmlformats.org/officeDocument/2006/relationships/image" Target="../media/image144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38.wmf"/><Relationship Id="rId11" Type="http://schemas.openxmlformats.org/officeDocument/2006/relationships/oleObject" Target="../embeddings/oleObject49.bin"/><Relationship Id="rId24" Type="http://schemas.openxmlformats.org/officeDocument/2006/relationships/image" Target="../media/image146.wmf"/><Relationship Id="rId5" Type="http://schemas.openxmlformats.org/officeDocument/2006/relationships/oleObject" Target="../embeddings/oleObject46.bin"/><Relationship Id="rId15" Type="http://schemas.openxmlformats.org/officeDocument/2006/relationships/oleObject" Target="../embeddings/oleObject51.bin"/><Relationship Id="rId23" Type="http://schemas.openxmlformats.org/officeDocument/2006/relationships/oleObject" Target="../embeddings/oleObject55.bin"/><Relationship Id="rId10" Type="http://schemas.openxmlformats.org/officeDocument/2006/relationships/image" Target="../media/image140.wmf"/><Relationship Id="rId19" Type="http://schemas.openxmlformats.org/officeDocument/2006/relationships/oleObject" Target="../embeddings/oleObject53.bin"/><Relationship Id="rId4" Type="http://schemas.openxmlformats.org/officeDocument/2006/relationships/image" Target="../media/image137.wmf"/><Relationship Id="rId9" Type="http://schemas.openxmlformats.org/officeDocument/2006/relationships/oleObject" Target="../embeddings/oleObject48.bin"/><Relationship Id="rId14" Type="http://schemas.openxmlformats.org/officeDocument/2006/relationships/image" Target="../media/image142.wmf"/><Relationship Id="rId22" Type="http://schemas.openxmlformats.org/officeDocument/2006/relationships/image" Target="../media/image145.wmf"/><Relationship Id="rId27" Type="http://schemas.openxmlformats.org/officeDocument/2006/relationships/image" Target="../media/image149.w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wmf"/><Relationship Id="rId3" Type="http://schemas.openxmlformats.org/officeDocument/2006/relationships/oleObject" Target="../embeddings/oleObject57.bin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53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152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56.jpeg"/><Relationship Id="rId5" Type="http://schemas.openxmlformats.org/officeDocument/2006/relationships/image" Target="../media/image155.wmf"/><Relationship Id="rId4" Type="http://schemas.openxmlformats.org/officeDocument/2006/relationships/oleObject" Target="../embeddings/oleObject60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58.jpeg"/><Relationship Id="rId5" Type="http://schemas.openxmlformats.org/officeDocument/2006/relationships/image" Target="../media/image157.png"/><Relationship Id="rId4" Type="http://schemas.openxmlformats.org/officeDocument/2006/relationships/image" Target="../media/image104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7.jpeg"/><Relationship Id="rId3" Type="http://schemas.openxmlformats.org/officeDocument/2006/relationships/image" Target="../media/image159.emf"/><Relationship Id="rId7" Type="http://schemas.openxmlformats.org/officeDocument/2006/relationships/image" Target="../media/image163.jpeg"/><Relationship Id="rId12" Type="http://schemas.openxmlformats.org/officeDocument/2006/relationships/image" Target="../media/image9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11" Type="http://schemas.openxmlformats.org/officeDocument/2006/relationships/image" Target="../media/image97.jpeg"/><Relationship Id="rId5" Type="http://schemas.openxmlformats.org/officeDocument/2006/relationships/image" Target="../media/image161.jpeg"/><Relationship Id="rId10" Type="http://schemas.openxmlformats.org/officeDocument/2006/relationships/image" Target="../media/image166.jpeg"/><Relationship Id="rId4" Type="http://schemas.openxmlformats.org/officeDocument/2006/relationships/image" Target="../media/image160.jpeg"/><Relationship Id="rId9" Type="http://schemas.openxmlformats.org/officeDocument/2006/relationships/image" Target="../media/image16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2.jpg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74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173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4.jpeg"/><Relationship Id="rId5" Type="http://schemas.openxmlformats.org/officeDocument/2006/relationships/image" Target="../media/image76.jpeg"/><Relationship Id="rId4" Type="http://schemas.openxmlformats.org/officeDocument/2006/relationships/image" Target="../media/image18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g"/><Relationship Id="rId4" Type="http://schemas.openxmlformats.org/officeDocument/2006/relationships/image" Target="../media/image97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wmf"/><Relationship Id="rId3" Type="http://schemas.openxmlformats.org/officeDocument/2006/relationships/image" Target="../media/image189.wmf"/><Relationship Id="rId7" Type="http://schemas.openxmlformats.org/officeDocument/2006/relationships/image" Target="../media/image19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90.wmf"/><Relationship Id="rId5" Type="http://schemas.openxmlformats.org/officeDocument/2006/relationships/image" Target="../media/image188.wmf"/><Relationship Id="rId4" Type="http://schemas.openxmlformats.org/officeDocument/2006/relationships/oleObject" Target="../embeddings/oleObject63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7" Type="http://schemas.openxmlformats.org/officeDocument/2006/relationships/image" Target="../media/image196.jpe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jpeg"/><Relationship Id="rId5" Type="http://schemas.openxmlformats.org/officeDocument/2006/relationships/image" Target="../media/image191.wmf"/><Relationship Id="rId4" Type="http://schemas.openxmlformats.org/officeDocument/2006/relationships/image" Target="../media/image192.w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wmf"/><Relationship Id="rId5" Type="http://schemas.openxmlformats.org/officeDocument/2006/relationships/image" Target="../media/image197.wmf"/><Relationship Id="rId4" Type="http://schemas.openxmlformats.org/officeDocument/2006/relationships/image" Target="../media/image19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0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wmf"/><Relationship Id="rId3" Type="http://schemas.openxmlformats.org/officeDocument/2006/relationships/image" Target="../media/image202.png"/><Relationship Id="rId7" Type="http://schemas.openxmlformats.org/officeDocument/2006/relationships/oleObject" Target="../embeddings/oleObject6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91.wmf"/><Relationship Id="rId5" Type="http://schemas.openxmlformats.org/officeDocument/2006/relationships/image" Target="../media/image203.jpeg"/><Relationship Id="rId4" Type="http://schemas.openxmlformats.org/officeDocument/2006/relationships/image" Target="../media/image19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91.wmf"/><Relationship Id="rId7" Type="http://schemas.openxmlformats.org/officeDocument/2006/relationships/image" Target="../media/image199.jpeg"/><Relationship Id="rId2" Type="http://schemas.openxmlformats.org/officeDocument/2006/relationships/image" Target="../media/image19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1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5.jpeg"/><Relationship Id="rId5" Type="http://schemas.openxmlformats.org/officeDocument/2006/relationships/image" Target="../media/image192.wmf"/><Relationship Id="rId4" Type="http://schemas.openxmlformats.org/officeDocument/2006/relationships/image" Target="../media/image191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5.emf"/><Relationship Id="rId4" Type="http://schemas.openxmlformats.org/officeDocument/2006/relationships/image" Target="../media/image224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3" Type="http://schemas.openxmlformats.org/officeDocument/2006/relationships/image" Target="../media/image229.jpg"/><Relationship Id="rId7" Type="http://schemas.openxmlformats.org/officeDocument/2006/relationships/image" Target="../media/image22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65.bin"/><Relationship Id="rId5" Type="http://schemas.openxmlformats.org/officeDocument/2006/relationships/image" Target="../media/image231.jpg"/><Relationship Id="rId10" Type="http://schemas.openxmlformats.org/officeDocument/2006/relationships/image" Target="../media/image232.png"/><Relationship Id="rId4" Type="http://schemas.openxmlformats.org/officeDocument/2006/relationships/image" Target="../media/image230.jpg"/><Relationship Id="rId9" Type="http://schemas.openxmlformats.org/officeDocument/2006/relationships/image" Target="../media/image228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35.jpg"/><Relationship Id="rId5" Type="http://schemas.openxmlformats.org/officeDocument/2006/relationships/image" Target="../media/image234.jpg"/><Relationship Id="rId4" Type="http://schemas.openxmlformats.org/officeDocument/2006/relationships/image" Target="../media/image233.w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236.jpeg"/><Relationship Id="rId4" Type="http://schemas.openxmlformats.org/officeDocument/2006/relationships/image" Target="../media/image233.w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8.jpe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eg"/><Relationship Id="rId3" Type="http://schemas.openxmlformats.org/officeDocument/2006/relationships/oleObject" Target="../embeddings/oleObject69.bin"/><Relationship Id="rId7" Type="http://schemas.openxmlformats.org/officeDocument/2006/relationships/image" Target="../media/image24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240.wmf"/><Relationship Id="rId5" Type="http://schemas.openxmlformats.org/officeDocument/2006/relationships/oleObject" Target="../embeddings/oleObject70.bin"/><Relationship Id="rId4" Type="http://schemas.openxmlformats.org/officeDocument/2006/relationships/image" Target="../media/image239.w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emf"/><Relationship Id="rId2" Type="http://schemas.openxmlformats.org/officeDocument/2006/relationships/image" Target="../media/image24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1.png"/><Relationship Id="rId5" Type="http://schemas.openxmlformats.org/officeDocument/2006/relationships/image" Target="../media/image250.png"/><Relationship Id="rId4" Type="http://schemas.openxmlformats.org/officeDocument/2006/relationships/image" Target="../media/image2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5.bin"/><Relationship Id="rId3" Type="http://schemas.openxmlformats.org/officeDocument/2006/relationships/image" Target="../media/image22.jpeg"/><Relationship Id="rId7" Type="http://schemas.openxmlformats.org/officeDocument/2006/relationships/image" Target="../media/image18.wmf"/><Relationship Id="rId12" Type="http://schemas.openxmlformats.org/officeDocument/2006/relationships/image" Target="../media/image2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7.wmf"/><Relationship Id="rId10" Type="http://schemas.openxmlformats.org/officeDocument/2006/relationships/image" Target="../media/image23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9.wmf"/><Relationship Id="rId14" Type="http://schemas.openxmlformats.org/officeDocument/2006/relationships/image" Target="../media/image21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6.png"/><Relationship Id="rId5" Type="http://schemas.openxmlformats.org/officeDocument/2006/relationships/image" Target="../media/image255.png"/><Relationship Id="rId4" Type="http://schemas.openxmlformats.org/officeDocument/2006/relationships/image" Target="../media/image254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png"/><Relationship Id="rId3" Type="http://schemas.openxmlformats.org/officeDocument/2006/relationships/image" Target="../media/image258.png"/><Relationship Id="rId7" Type="http://schemas.openxmlformats.org/officeDocument/2006/relationships/image" Target="../media/image262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png"/><Relationship Id="rId5" Type="http://schemas.openxmlformats.org/officeDocument/2006/relationships/image" Target="../media/image260.png"/><Relationship Id="rId4" Type="http://schemas.openxmlformats.org/officeDocument/2006/relationships/image" Target="../media/image25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7.jpg"/><Relationship Id="rId4" Type="http://schemas.openxmlformats.org/officeDocument/2006/relationships/image" Target="../media/image26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9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g"/><Relationship Id="rId4" Type="http://schemas.openxmlformats.org/officeDocument/2006/relationships/image" Target="../media/image11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4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752601"/>
            <a:ext cx="10363200" cy="1470025"/>
          </a:xfrm>
        </p:spPr>
        <p:txBody>
          <a:bodyPr/>
          <a:lstStyle/>
          <a:p>
            <a:r>
              <a:rPr lang="en-US" dirty="0"/>
              <a:t>Device, Circuit, and Systems Considerations </a:t>
            </a:r>
            <a:br>
              <a:rPr lang="en-US" dirty="0"/>
            </a:br>
            <a:r>
              <a:rPr lang="en-US" dirty="0"/>
              <a:t>for Highly Integrated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30-300GHz </a:t>
            </a:r>
            <a:r>
              <a:rPr lang="en-US" dirty="0"/>
              <a:t>Wireless Systems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657600"/>
            <a:ext cx="10363200" cy="1292662"/>
          </a:xfrm>
        </p:spPr>
        <p:txBody>
          <a:bodyPr/>
          <a:lstStyle/>
          <a:p>
            <a:r>
              <a:rPr lang="en-US" dirty="0"/>
              <a:t>Mark Rodwell, </a:t>
            </a:r>
            <a:br>
              <a:rPr lang="en-US" dirty="0"/>
            </a:br>
            <a:r>
              <a:rPr lang="en-US" dirty="0"/>
              <a:t>	University of California, Santa Barbara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1143000"/>
            <a:ext cx="777240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i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 Course, IEEE BCICTS Conference, San Diego, October 14, 2018</a:t>
            </a:r>
            <a:endParaRPr lang="en-US" sz="1400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09600" y="762000"/>
            <a:ext cx="10972800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635414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Antenna &amp; array basics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930179"/>
              </p:ext>
            </p:extLst>
          </p:nvPr>
        </p:nvGraphicFramePr>
        <p:xfrm>
          <a:off x="496681" y="4372991"/>
          <a:ext cx="6056519" cy="1951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0" name="Equation" r:id="rId3" imgW="3429000" imgH="1091880" progId="Equation.3">
                  <p:embed/>
                </p:oleObj>
              </mc:Choice>
              <mc:Fallback>
                <p:oleObj name="Equation" r:id="rId3" imgW="3429000" imgH="1091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681" y="4372991"/>
                        <a:ext cx="6056519" cy="195160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3361561"/>
              </p:ext>
            </p:extLst>
          </p:nvPr>
        </p:nvGraphicFramePr>
        <p:xfrm>
          <a:off x="533400" y="935719"/>
          <a:ext cx="4959700" cy="2721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" name="Equation" r:id="rId5" imgW="2806560" imgH="1523880" progId="Equation.3">
                  <p:embed/>
                </p:oleObj>
              </mc:Choice>
              <mc:Fallback>
                <p:oleObj name="Equation" r:id="rId5" imgW="2806560" imgH="1523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35719"/>
                        <a:ext cx="4959700" cy="272188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2015_2_12_systems_draw2.jpg"/>
          <p:cNvPicPr>
            <a:picLocks noChangeAspect="1"/>
          </p:cNvPicPr>
          <p:nvPr/>
        </p:nvPicPr>
        <p:blipFill>
          <a:blip r:embed="rId7" cstate="print"/>
          <a:srcRect r="12646"/>
          <a:stretch>
            <a:fillRect/>
          </a:stretch>
        </p:blipFill>
        <p:spPr>
          <a:xfrm>
            <a:off x="6553200" y="1676400"/>
            <a:ext cx="5368215" cy="376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838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57760" cy="609600"/>
          </a:xfrm>
        </p:spPr>
        <p:txBody>
          <a:bodyPr/>
          <a:lstStyle/>
          <a:p>
            <a:r>
              <a:rPr lang="en-US" sz="3200" dirty="0"/>
              <a:t>Concept: Tile for linear arrays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722888" y="5326376"/>
            <a:ext cx="8746224" cy="1190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Terrestrial system: horizontal steering only→ linear array.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Space at edges of linear array: room for III-V PAs, LNAs.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Alternating-sides feed: 2mm pitch→ room for large GaN PAs.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Mounting directly on metal carrier→ heatsinking.</a:t>
            </a:r>
          </a:p>
        </p:txBody>
      </p:sp>
      <p:pic>
        <p:nvPicPr>
          <p:cNvPr id="413698" name="Picture 2" descr="2018_4_6_pack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90" y="998664"/>
            <a:ext cx="6861580" cy="33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35091" y="1278323"/>
            <a:ext cx="1938715" cy="16795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778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9601200" cy="609600"/>
          </a:xfrm>
        </p:spPr>
        <p:txBody>
          <a:bodyPr/>
          <a:lstStyle/>
          <a:p>
            <a:r>
              <a:rPr lang="en-US" sz="2800" dirty="0"/>
              <a:t>Concept: module for small angular scanning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769376" y="4447963"/>
            <a:ext cx="8746224" cy="1190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Terrestrial system: horizontal + vertical steering → rectangular array.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Limited angular steering range (installation)→ spacing &gt;&gt; </a:t>
            </a:r>
            <a:r>
              <a:rPr lang="en-US" sz="2000" b="0" dirty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/2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Endfire  / edge-card geometry: room for III-V PAs, LNAs.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Mounting directly on metal carrier→ heatsinking.</a:t>
            </a:r>
          </a:p>
        </p:txBody>
      </p:sp>
      <p:pic>
        <p:nvPicPr>
          <p:cNvPr id="419842" name="Picture 2" descr="2018_30_30_package_draw_Vivald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985" y="1076256"/>
            <a:ext cx="5291584" cy="3055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808" y="1135363"/>
            <a:ext cx="2552318" cy="2731355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769376" y="6019800"/>
            <a:ext cx="8746224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If Vivaldi's are replaced with dipoles, element spacing can be reduced to </a:t>
            </a:r>
            <a:r>
              <a:rPr lang="en-US" sz="2000" b="0" dirty="0" smtClean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/2.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    → potential for wider angular scanning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04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9601200" cy="609600"/>
          </a:xfrm>
        </p:spPr>
        <p:txBody>
          <a:bodyPr/>
          <a:lstStyle/>
          <a:p>
            <a:r>
              <a:rPr lang="en-US" sz="3200" dirty="0"/>
              <a:t>Concept: module for handset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722888" y="3960265"/>
            <a:ext cx="8746224" cy="23296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Handset transceiver performance: less challenging. 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	No external III-V PAs, LNAs</a:t>
            </a:r>
          </a:p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Handset transceiver is simpler: single-beam, not spatially multiplexed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	Smaller die area→ array pixel fits in </a:t>
            </a:r>
            <a:r>
              <a:rPr lang="en-US" sz="2000" b="0" dirty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/2 × </a:t>
            </a:r>
            <a:r>
              <a:rPr lang="en-US" sz="2000" b="0" dirty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/2</a:t>
            </a:r>
          </a:p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Vertical integration of antenna on low-</a:t>
            </a:r>
            <a:r>
              <a:rPr lang="en-US" sz="2000" b="0" dirty="0">
                <a:latin typeface="Symbol" panose="05050102010706020507" pitchFamily="18" charset="2"/>
                <a:cs typeface="Calibri" pitchFamily="34" charset="0"/>
              </a:rPr>
              <a:t>e</a:t>
            </a:r>
            <a:r>
              <a:rPr lang="en-US" sz="2000" b="0" baseline="-25000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superstrate.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fused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Silica (Rebeiz)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	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possibly also: spin-cast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BCB or polyimide, post-process.</a:t>
            </a:r>
          </a:p>
        </p:txBody>
      </p:sp>
      <p:pic>
        <p:nvPicPr>
          <p:cNvPr id="6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24641" y="1278323"/>
            <a:ext cx="1938715" cy="1679531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866" name="Picture 2" descr="2018_30_30_package_draw_Vivald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734" y="1455731"/>
            <a:ext cx="5839458" cy="129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275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Wireless above 100GHz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3201315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81" y="3492551"/>
            <a:ext cx="3224515" cy="1421268"/>
          </a:xfrm>
          <a:prstGeom prst="rect">
            <a:avLst/>
          </a:prstGeom>
        </p:spPr>
      </p:pic>
      <p:pic>
        <p:nvPicPr>
          <p:cNvPr id="12" name="Picture 7" descr="VSA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2973" y="3431996"/>
            <a:ext cx="1721882" cy="166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65" y="3299793"/>
            <a:ext cx="2654254" cy="19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737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9574213" cy="466725"/>
          </a:xfrm>
        </p:spPr>
        <p:txBody>
          <a:bodyPr/>
          <a:lstStyle/>
          <a:p>
            <a:r>
              <a:rPr lang="en-US" dirty="0" smtClean="0"/>
              <a:t>Wireless above 100 GHz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921775" y="1232018"/>
            <a:ext cx="8633880" cy="462562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 capacities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large available bandwidths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massive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spatial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multiplexing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in base stations and point-point links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Very short range: few 100 meters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short wavelength, high atmospheric losses.  Easily-blocked beams.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IC Technology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All-silicon for short ranges below 250 GHz.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III-V LNAs and PAs for longer-range links.  Just like cell phones today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III-V frequency extenders for 340GHz and beyond</a:t>
            </a:r>
          </a:p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The challenges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spatial multiplexing: computational complexity, </a:t>
            </a:r>
            <a:r>
              <a:rPr lang="en-US" sz="2400" b="0" strike="sngStrike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dynamic range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packaging: fitting signal channels in very small areas </a:t>
            </a:r>
          </a:p>
        </p:txBody>
      </p:sp>
    </p:spTree>
    <p:extLst>
      <p:ext uri="{BB962C8B-B14F-4D97-AF65-F5344CB8AC3E}">
        <p14:creationId xmlns:p14="http://schemas.microsoft.com/office/powerpoint/2010/main" val="279797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b</a:t>
            </a:r>
            <a:r>
              <a:rPr lang="en-US" dirty="0" smtClean="0"/>
              <a:t>eamsteering</a:t>
            </a:r>
            <a:r>
              <a:rPr lang="en-US" dirty="0"/>
              <a:t>, a.k.a. phased array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86" y="2209800"/>
            <a:ext cx="7431024" cy="4543044"/>
          </a:xfrm>
          <a:prstGeom prst="rect">
            <a:avLst/>
          </a:prstGeom>
        </p:spPr>
      </p:pic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6039611"/>
              </p:ext>
            </p:extLst>
          </p:nvPr>
        </p:nvGraphicFramePr>
        <p:xfrm>
          <a:off x="609600" y="848570"/>
          <a:ext cx="8382000" cy="1190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9" name="Equation" r:id="rId4" imgW="4520880" imgH="660240" progId="Equation.3">
                  <p:embed/>
                </p:oleObj>
              </mc:Choice>
              <mc:Fallback>
                <p:oleObj name="Equation" r:id="rId4" imgW="4520880" imgH="660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848570"/>
                        <a:ext cx="8382000" cy="11909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56421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Multipath </a:t>
            </a:r>
            <a:r>
              <a:rPr lang="en-US" dirty="0" smtClean="0"/>
              <a:t>propagation: fading &amp; ISI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800" y="836965"/>
            <a:ext cx="4858343" cy="1296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6200" y="3581400"/>
            <a:ext cx="2951799" cy="31856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2057400"/>
            <a:ext cx="6858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(Delay spread&lt;&lt; symbol period ): fading</a:t>
            </a: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LOS, NLOS arrive with aligned symbol periods.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LOS, NLOS possibly out-of-phase: weak signal.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9190" y="3352800"/>
            <a:ext cx="3309757" cy="32689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9400" y="2057400"/>
            <a:ext cx="533400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(Delay spread </a:t>
            </a:r>
            <a:r>
              <a:rPr lang="en-US" sz="2400" dirty="0" smtClean="0"/>
              <a:t>≥</a:t>
            </a:r>
            <a:r>
              <a:rPr lang="en-US" sz="2400" dirty="0" smtClean="0">
                <a:latin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</a:rPr>
              <a:t>symbol period ): </a:t>
            </a:r>
            <a:r>
              <a:rPr lang="en-US" sz="2400" dirty="0" smtClean="0">
                <a:latin typeface="Calibri" pitchFamily="34" charset="0"/>
              </a:rPr>
              <a:t>ISI</a:t>
            </a: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>
                <a:latin typeface="Calibri" pitchFamily="34" charset="0"/>
              </a:rPr>
              <a:t>     </a:t>
            </a:r>
            <a:r>
              <a:rPr lang="en-US" sz="2400" b="0" dirty="0" smtClean="0">
                <a:latin typeface="Calibri" pitchFamily="34" charset="0"/>
              </a:rPr>
              <a:t>One bit period interferes with another.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     Need adaptive equalization or OFDM.</a:t>
            </a:r>
            <a:endParaRPr lang="en-US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981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Beamforming can suppress ISI</a:t>
            </a:r>
          </a:p>
        </p:txBody>
      </p:sp>
      <p:pic>
        <p:nvPicPr>
          <p:cNvPr id="3" name="Picture 2" descr="2014_1_16_multipath_geometr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43065" y="914400"/>
            <a:ext cx="4891735" cy="2715768"/>
          </a:xfrm>
          <a:prstGeom prst="rect">
            <a:avLst/>
          </a:prstGeom>
        </p:spPr>
      </p:pic>
      <p:pic>
        <p:nvPicPr>
          <p:cNvPr id="4" name="Picture 3" descr="2014_1_16_multipath_geomet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" y="5682097"/>
            <a:ext cx="1480529" cy="718703"/>
          </a:xfrm>
          <a:prstGeom prst="rect">
            <a:avLst/>
          </a:prstGeom>
        </p:spPr>
      </p:pic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255909"/>
              </p:ext>
            </p:extLst>
          </p:nvPr>
        </p:nvGraphicFramePr>
        <p:xfrm>
          <a:off x="2614261" y="5416811"/>
          <a:ext cx="3024539" cy="988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2" name="Equation" r:id="rId5" imgW="1282680" imgH="419040" progId="Equation.3">
                  <p:embed/>
                </p:oleObj>
              </mc:Choice>
              <mc:Fallback>
                <p:oleObj name="Equation" r:id="rId5" imgW="12826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4261" y="5416811"/>
                        <a:ext cx="3024539" cy="9882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4996520"/>
              </p:ext>
            </p:extLst>
          </p:nvPr>
        </p:nvGraphicFramePr>
        <p:xfrm>
          <a:off x="7257300" y="3801284"/>
          <a:ext cx="4553700" cy="2873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3" name="KGPlot" r:id="rId7" imgW="5232240" imgH="3301920" progId="KGraph_Plot">
                  <p:embed/>
                </p:oleObj>
              </mc:Choice>
              <mc:Fallback>
                <p:oleObj name="KGPlot" r:id="rId7" imgW="5232240" imgH="33019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57300" y="3801284"/>
                        <a:ext cx="4553700" cy="28736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4800" y="1066800"/>
            <a:ext cx="5715000" cy="36284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u="sng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 Gbaud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with 10</a:t>
            </a:r>
            <a:r>
              <a:rPr lang="en-US" sz="2400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array beamwidth :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multipath mostly causes fading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not much ISI</a:t>
            </a:r>
          </a:p>
          <a:p>
            <a:pPr>
              <a:buClr>
                <a:srgbClr val="FF0000"/>
              </a:buClr>
            </a:pPr>
            <a:r>
              <a:rPr lang="en-US" sz="240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 Gbaud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with 10</a:t>
            </a:r>
            <a:r>
              <a:rPr lang="en-US" sz="2400" baseline="30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array beamwidth :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significant fading </a:t>
            </a:r>
            <a:r>
              <a:rPr lang="en-US" sz="2400" b="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significant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ISI</a:t>
            </a:r>
          </a:p>
          <a:p>
            <a:pPr>
              <a:buClr>
                <a:srgbClr val="FF0000"/>
              </a:buClr>
            </a:pPr>
            <a:r>
              <a:rPr lang="en-US" sz="240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Solution 1: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adaptive equalization or ODFM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cost, complexity @ high rates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  <a:p>
            <a:pPr>
              <a:buClr>
                <a:srgbClr val="FF0000"/>
              </a:buClr>
            </a:pPr>
            <a:r>
              <a:rPr lang="en-US" sz="2400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Solution 2: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larger arrays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narrower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beamwidth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040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Propagation, rain or shine</a:t>
            </a:r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40" y="838200"/>
            <a:ext cx="5061760" cy="293176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8095" y="4343400"/>
            <a:ext cx="2807505" cy="12280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Rain</a:t>
            </a:r>
            <a:r>
              <a:rPr lang="en-US" sz="1800" b="0" dirty="0" smtClean="0">
                <a:latin typeface="Calibri" pitchFamily="34" charset="0"/>
              </a:rPr>
              <a:t>:</a:t>
            </a:r>
            <a:br>
              <a:rPr lang="en-US" sz="1800" b="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10</a:t>
            </a:r>
            <a:r>
              <a:rPr lang="en-US" sz="1800" b="0" baseline="30000" dirty="0" smtClean="0">
                <a:latin typeface="Calibri" pitchFamily="34" charset="0"/>
              </a:rPr>
              <a:t>-3</a:t>
            </a:r>
            <a:r>
              <a:rPr lang="en-US" sz="1800" b="0" dirty="0" smtClean="0">
                <a:latin typeface="Calibri" pitchFamily="34" charset="0"/>
              </a:rPr>
              <a:t>: 25mm/hr, 11dB/km</a:t>
            </a:r>
            <a:br>
              <a:rPr lang="en-US" sz="1800" b="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10</a:t>
            </a:r>
            <a:r>
              <a:rPr lang="en-US" sz="1800" b="0" baseline="30000" dirty="0" smtClean="0">
                <a:latin typeface="Calibri" pitchFamily="34" charset="0"/>
              </a:rPr>
              <a:t>-4</a:t>
            </a:r>
            <a:r>
              <a:rPr lang="en-US" sz="1800" b="0" dirty="0" smtClean="0">
                <a:latin typeface="Calibri" pitchFamily="34" charset="0"/>
              </a:rPr>
              <a:t>: 50-85mm/hr, 19dB/km</a:t>
            </a:r>
            <a:br>
              <a:rPr lang="en-US" sz="1800" b="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10</a:t>
            </a:r>
            <a:r>
              <a:rPr lang="en-US" sz="1800" b="0" baseline="30000" dirty="0" smtClean="0">
                <a:latin typeface="Calibri" pitchFamily="34" charset="0"/>
              </a:rPr>
              <a:t>-5</a:t>
            </a:r>
            <a:r>
              <a:rPr lang="en-US" sz="1800" b="0" dirty="0" smtClean="0">
                <a:latin typeface="Calibri" pitchFamily="34" charset="0"/>
              </a:rPr>
              <a:t>: 100+mm/hr: 30dB/km</a:t>
            </a:r>
          </a:p>
        </p:txBody>
      </p:sp>
      <p:graphicFrame>
        <p:nvGraphicFramePr>
          <p:cNvPr id="4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135380"/>
              </p:ext>
            </p:extLst>
          </p:nvPr>
        </p:nvGraphicFramePr>
        <p:xfrm>
          <a:off x="3101975" y="3630613"/>
          <a:ext cx="3832225" cy="277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4" name="KGPlot" r:id="rId4" imgW="2844720" imgH="2057400" progId="KGraph_Plot">
                  <p:embed/>
                </p:oleObj>
              </mc:Choice>
              <mc:Fallback>
                <p:oleObj name="KGPlot" r:id="rId4" imgW="2844720" imgH="20574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1975" y="3630613"/>
                        <a:ext cx="3832225" cy="277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111" y="536972"/>
            <a:ext cx="4941289" cy="3196828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6645870" y="457200"/>
            <a:ext cx="4098330" cy="9787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35</a:t>
            </a:r>
            <a:r>
              <a:rPr lang="en-US" sz="2800" baseline="30000" dirty="0" smtClean="0">
                <a:latin typeface="Calibri" pitchFamily="34" charset="0"/>
              </a:rPr>
              <a:t>o</a:t>
            </a:r>
            <a:r>
              <a:rPr lang="en-US" sz="2800" dirty="0" smtClean="0">
                <a:latin typeface="Calibri" pitchFamily="34" charset="0"/>
              </a:rPr>
              <a:t>C, 95% Humidity </a:t>
            </a:r>
            <a:r>
              <a:rPr lang="en-US" sz="1800" b="0" dirty="0" smtClean="0">
                <a:latin typeface="Calibri" pitchFamily="34" charset="0"/>
              </a:rPr>
              <a:t/>
            </a:r>
            <a:br>
              <a:rPr lang="en-US" sz="1800" b="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loss (dB/km)~(frequency/60GHz)</a:t>
            </a:r>
            <a:r>
              <a:rPr lang="en-US" sz="1800" b="0" baseline="30000" dirty="0" smtClean="0">
                <a:latin typeface="Calibri" pitchFamily="34" charset="0"/>
              </a:rPr>
              <a:t>2</a:t>
            </a:r>
            <a:r>
              <a:rPr lang="en-US" sz="1800" b="0" dirty="0" smtClean="0">
                <a:latin typeface="Calibri" pitchFamily="34" charset="0"/>
              </a:rPr>
              <a:t/>
            </a:r>
            <a:br>
              <a:rPr lang="en-US" sz="1800" b="0" dirty="0" smtClean="0">
                <a:latin typeface="Calibri" pitchFamily="34" charset="0"/>
              </a:rPr>
            </a:br>
            <a:r>
              <a:rPr lang="en-US" sz="1800" b="0" dirty="0" smtClean="0">
                <a:latin typeface="Calibri" pitchFamily="34" charset="0"/>
              </a:rPr>
              <a:t>11 dB/km@200 GHz, 5.5dB/km@140GHz  </a:t>
            </a:r>
            <a:endParaRPr lang="en-US" sz="1800" b="0" baseline="30000" dirty="0" smtClean="0">
              <a:latin typeface="Calibri" pitchFamily="34" charset="0"/>
            </a:endParaRPr>
          </a:p>
        </p:txBody>
      </p:sp>
      <p:pic>
        <p:nvPicPr>
          <p:cNvPr id="47" name="Picture 46" descr="Picture3.jpg"/>
          <p:cNvPicPr>
            <a:picLocks noChangeAspect="1"/>
          </p:cNvPicPr>
          <p:nvPr/>
        </p:nvPicPr>
        <p:blipFill>
          <a:blip r:embed="rId7" cstate="print"/>
          <a:srcRect l="1550" r="7011" b="21808"/>
          <a:stretch>
            <a:fillRect/>
          </a:stretch>
        </p:blipFill>
        <p:spPr>
          <a:xfrm>
            <a:off x="7190009" y="4171071"/>
            <a:ext cx="4400944" cy="2610729"/>
          </a:xfrm>
          <a:prstGeom prst="rect">
            <a:avLst/>
          </a:prstGeom>
        </p:spPr>
      </p:pic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7273542" y="3628277"/>
            <a:ext cx="4226965" cy="79132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Extreme Fog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(1g/m</a:t>
            </a:r>
            <a:r>
              <a:rPr lang="en-US" sz="1800" b="0" baseline="30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~(25 dB/km)x(frequency/500 GHz)</a:t>
            </a:r>
            <a:endParaRPr lang="en-US" sz="18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Rectangle 23"/>
          <p:cNvSpPr>
            <a:spLocks noChangeArrowheads="1"/>
          </p:cNvSpPr>
          <p:nvPr/>
        </p:nvSpPr>
        <p:spPr bwMode="auto">
          <a:xfrm>
            <a:off x="-1830" y="5919281"/>
            <a:ext cx="4725620" cy="85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100" b="0" smtClean="0">
                <a:solidFill>
                  <a:srgbClr val="000000"/>
                </a:solidFill>
                <a:latin typeface="Calibri" pitchFamily="34" charset="0"/>
              </a:rPr>
              <a:t>Rosker, Wallace, 2007 IEEE International microwave symposium</a:t>
            </a:r>
            <a:br>
              <a:rPr lang="en-US" sz="1100" b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100" b="0" smtClean="0">
                <a:solidFill>
                  <a:srgbClr val="000000"/>
                </a:solidFill>
                <a:latin typeface="Calibri" pitchFamily="34" charset="0"/>
              </a:rPr>
              <a:t>Olsen</a:t>
            </a:r>
            <a:r>
              <a:rPr lang="en-US" sz="1100" b="0" dirty="0" smtClean="0">
                <a:solidFill>
                  <a:srgbClr val="000000"/>
                </a:solidFill>
                <a:latin typeface="Calibri" pitchFamily="34" charset="0"/>
              </a:rPr>
              <a:t>, Rogers, Hodge,   IEEE Trans Antennas  &amp; Propagation Mar 1978 </a:t>
            </a:r>
            <a:br>
              <a:rPr lang="en-US" sz="11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100" b="0" dirty="0" smtClean="0">
                <a:solidFill>
                  <a:srgbClr val="000000"/>
                </a:solidFill>
                <a:latin typeface="Calibri" pitchFamily="34" charset="0"/>
              </a:rPr>
              <a:t>Liebe, Manabe, Hufford,  IEEE Trans Antennas and Propagation, Dec. 1989 </a:t>
            </a:r>
            <a:br>
              <a:rPr lang="en-US" sz="11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100" b="0" dirty="0" smtClean="0">
                <a:solidFill>
                  <a:srgbClr val="000000"/>
                </a:solidFill>
                <a:latin typeface="Calibri" pitchFamily="34" charset="0"/>
              </a:rPr>
              <a:t>Liebe, IEEE Trans Ant and Pro, Vol 31, No. 1, Jan 1983</a:t>
            </a:r>
            <a:br>
              <a:rPr lang="en-US" sz="11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100" b="0" dirty="0" smtClean="0">
                <a:solidFill>
                  <a:srgbClr val="000000"/>
                </a:solidFill>
                <a:latin typeface="Calibri" pitchFamily="34" charset="0"/>
              </a:rPr>
              <a:t>Karasawa, Maekawa, IEEE Proc, Vol 85 , #6 , June 1997 </a:t>
            </a:r>
          </a:p>
        </p:txBody>
      </p:sp>
    </p:spTree>
    <p:extLst>
      <p:ext uri="{BB962C8B-B14F-4D97-AF65-F5344CB8AC3E}">
        <p14:creationId xmlns:p14="http://schemas.microsoft.com/office/powerpoint/2010/main" val="32764619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Attenuation: Implications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1880" y="5611561"/>
            <a:ext cx="8365225" cy="11908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Hardware favors lower frequencies</a:t>
            </a:r>
            <a:br>
              <a:rPr lang="en-US" sz="20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Propagation environment is similar for 50-250GHz links</a:t>
            </a:r>
            <a:br>
              <a:rPr lang="en-US" sz="20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	...but don't forget </a:t>
            </a:r>
            <a:r>
              <a:rPr lang="en-US" sz="2000" i="1" dirty="0" smtClean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i="1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/R</a:t>
            </a:r>
            <a:r>
              <a:rPr lang="en-US" sz="2000" i="1" baseline="30000" dirty="0" smtClean="0"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 term !</a:t>
            </a:r>
            <a:br>
              <a:rPr lang="en-US" sz="2000" i="1" dirty="0" smtClean="0">
                <a:latin typeface="Calibri" pitchFamily="34" charset="0"/>
                <a:cs typeface="Calibri" pitchFamily="34" charset="0"/>
              </a:rPr>
            </a:br>
            <a:r>
              <a:rPr lang="en-US" sz="2000" i="1" dirty="0" smtClean="0">
                <a:latin typeface="Calibri" pitchFamily="34" charset="0"/>
                <a:cs typeface="Calibri" pitchFamily="34" charset="0"/>
              </a:rPr>
              <a:t>Exclusive use of VLSI Si processes would force use of ~ &lt; 180GHz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1255776"/>
            <a:ext cx="6934200" cy="4346448"/>
          </a:xfrm>
          <a:prstGeom prst="rect">
            <a:avLst/>
          </a:prstGeom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990600"/>
            <a:ext cx="8365225" cy="9138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Worst-case attenuation: ~constant over 50-250 GHz.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10</a:t>
            </a:r>
            <a:r>
              <a:rPr lang="en-US" sz="2000" b="0" baseline="30000" dirty="0" smtClean="0">
                <a:latin typeface="Calibri" pitchFamily="34" charset="0"/>
                <a:cs typeface="Calibri" pitchFamily="34" charset="0"/>
              </a:rPr>
              <a:t>-5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outage rate:  equal losses over 50-300 GHz</a:t>
            </a:r>
            <a:br>
              <a:rPr lang="en-US" sz="20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10</a:t>
            </a:r>
            <a:r>
              <a:rPr lang="en-US" sz="2000" b="0" baseline="30000" dirty="0" smtClean="0">
                <a:latin typeface="Calibri" pitchFamily="34" charset="0"/>
                <a:cs typeface="Calibri" pitchFamily="34" charset="0"/>
              </a:rPr>
              <a:t>-3</a:t>
            </a:r>
            <a:r>
              <a:rPr lang="en-US" sz="2000" b="0" dirty="0" smtClean="0">
                <a:latin typeface="Calibri" pitchFamily="34" charset="0"/>
                <a:cs typeface="Calibri" pitchFamily="34" charset="0"/>
              </a:rPr>
              <a:t> outage rate:  equal losses over 50-200 GHz</a:t>
            </a:r>
          </a:p>
        </p:txBody>
      </p:sp>
    </p:spTree>
    <p:extLst>
      <p:ext uri="{BB962C8B-B14F-4D97-AF65-F5344CB8AC3E}">
        <p14:creationId xmlns:p14="http://schemas.microsoft.com/office/powerpoint/2010/main" val="2674015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20"/>
            <a:ext cx="86106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140-340 GHz:</a:t>
            </a:r>
            <a:b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Possible Systems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327660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66" y="3581374"/>
            <a:ext cx="1440717" cy="15417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18" y="3720807"/>
            <a:ext cx="2590641" cy="1315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89" y="3352496"/>
            <a:ext cx="2608256" cy="19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61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1974"/>
            <a:ext cx="11506200" cy="3984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Spatial Multiplexing: </a:t>
            </a:r>
            <a:r>
              <a:rPr lang="en-US" dirty="0">
                <a:solidFill>
                  <a:srgbClr val="FF0000"/>
                </a:solidFill>
              </a:rPr>
              <a:t>massive capacity RF networks</a:t>
            </a:r>
            <a:endParaRPr lang="en-US" dirty="0"/>
          </a:p>
        </p:txBody>
      </p:sp>
      <p:pic>
        <p:nvPicPr>
          <p:cNvPr id="3" name="Picture 2" descr="Picture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9800" y="1017979"/>
            <a:ext cx="5934497" cy="36302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3733800"/>
            <a:ext cx="10591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multiple independent beams</a:t>
            </a:r>
            <a:r>
              <a:rPr lang="en-US" sz="2800" b="0" dirty="0">
                <a:latin typeface="Calibri" pitchFamily="34" charset="0"/>
              </a:rPr>
              <a:t/>
            </a:r>
            <a:br>
              <a:rPr lang="en-US" sz="2800" b="0" dirty="0">
                <a:latin typeface="Calibri" pitchFamily="34" charset="0"/>
              </a:rPr>
            </a:br>
            <a:r>
              <a:rPr lang="en-US" sz="2800" b="0" dirty="0">
                <a:latin typeface="Calibri" pitchFamily="34" charset="0"/>
              </a:rPr>
              <a:t>   each carrying different data</a:t>
            </a:r>
            <a:br>
              <a:rPr lang="en-US" sz="2800" b="0" dirty="0">
                <a:latin typeface="Calibri" pitchFamily="34" charset="0"/>
              </a:rPr>
            </a:br>
            <a:r>
              <a:rPr lang="en-US" sz="2800" b="0" dirty="0">
                <a:latin typeface="Calibri" pitchFamily="34" charset="0"/>
              </a:rPr>
              <a:t>   each independently aimed</a:t>
            </a:r>
            <a:br>
              <a:rPr lang="en-US" sz="2800" b="0" dirty="0">
                <a:latin typeface="Calibri" pitchFamily="34" charset="0"/>
              </a:rPr>
            </a:br>
            <a:r>
              <a:rPr lang="en-US" sz="2800" b="0" dirty="0">
                <a:latin typeface="Calibri" pitchFamily="34" charset="0"/>
              </a:rPr>
              <a:t>   # beams </a:t>
            </a:r>
            <a:r>
              <a:rPr lang="en-US" sz="2800" b="0" dirty="0" smtClean="0">
                <a:latin typeface="Calibri" pitchFamily="34" charset="0"/>
              </a:rPr>
              <a:t>approaches </a:t>
            </a:r>
            <a:r>
              <a:rPr lang="en-US" sz="2800" b="0" dirty="0">
                <a:latin typeface="Calibri" pitchFamily="34" charset="0"/>
              </a:rPr>
              <a:t># array elements</a:t>
            </a:r>
            <a:br>
              <a:rPr lang="en-US" sz="2800" b="0" dirty="0">
                <a:latin typeface="Calibri" pitchFamily="34" charset="0"/>
              </a:rPr>
            </a:br>
            <a:r>
              <a:rPr lang="en-US" sz="2800" b="0" dirty="0">
                <a:latin typeface="Calibri" pitchFamily="34" charset="0"/>
              </a:rPr>
              <a:t>   </a:t>
            </a:r>
            <a:r>
              <a:rPr lang="en-US" sz="2800" b="0" dirty="0">
                <a:solidFill>
                  <a:schemeClr val="tx2"/>
                </a:solidFill>
                <a:latin typeface="Calibri" pitchFamily="34" charset="0"/>
              </a:rPr>
              <a:t>small: 1000 elements @220 GHz=3 square inches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8601" y="6052268"/>
            <a:ext cx="10134599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Hardware: multi-beam phased array ICs</a:t>
            </a:r>
            <a:endParaRPr lang="en-US" sz="2800" b="0" dirty="0">
              <a:latin typeface="Calibri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8600" y="1016577"/>
          <a:ext cx="3905775" cy="736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9" name="Equation" r:id="rId4" imgW="1955520" imgH="368280" progId="Equation.DSMT4">
                  <p:embed/>
                </p:oleObj>
              </mc:Choice>
              <mc:Fallback>
                <p:oleObj name="Equation" r:id="rId4" imgW="195552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016577"/>
                        <a:ext cx="3905775" cy="7360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9446747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0000"/>
                </a:solidFill>
              </a:rPr>
              <a:t>mm-Wave LOS MIMO: </a:t>
            </a:r>
            <a:r>
              <a:rPr lang="en-US" sz="3600" dirty="0">
                <a:solidFill>
                  <a:srgbClr val="FF0000"/>
                </a:solidFill>
              </a:rPr>
              <a:t>multi-channel for high capacity</a:t>
            </a:r>
            <a:endParaRPr lang="en-US" sz="3600" dirty="0"/>
          </a:p>
        </p:txBody>
      </p:sp>
      <p:pic>
        <p:nvPicPr>
          <p:cNvPr id="3" name="Picture 2" descr="Pictur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4118" y="1029426"/>
            <a:ext cx="3153482" cy="2323374"/>
          </a:xfrm>
          <a:prstGeom prst="rect">
            <a:avLst/>
          </a:prstGeom>
        </p:spPr>
      </p:pic>
      <p:pic>
        <p:nvPicPr>
          <p:cNvPr id="4" name="Picture 3" descr="Picture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39770" y="3673505"/>
            <a:ext cx="3137830" cy="2323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88" y="880432"/>
            <a:ext cx="6446912" cy="4605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6128468"/>
            <a:ext cx="82296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latin typeface="Calibri" pitchFamily="34" charset="0"/>
              </a:rPr>
              <a:t>Massive capacity wireless; physically small</a:t>
            </a:r>
            <a:endParaRPr lang="en-US" sz="2800" b="0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64380" y="6156219"/>
            <a:ext cx="273222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 smtClean="0">
                <a:latin typeface="Calibri" pitchFamily="34" charset="0"/>
              </a:rPr>
              <a:t>Torklinson : 2006 Allerton Conference</a:t>
            </a:r>
            <a:br>
              <a:rPr lang="en-US" sz="1100" b="0" dirty="0" smtClean="0">
                <a:latin typeface="Calibri" pitchFamily="34" charset="0"/>
              </a:rPr>
            </a:br>
            <a:r>
              <a:rPr lang="en-US" sz="1100" b="0" dirty="0" smtClean="0">
                <a:latin typeface="Calibri" pitchFamily="34" charset="0"/>
              </a:rPr>
              <a:t>Sheldon : 2010 IEEE APS-URSI </a:t>
            </a:r>
            <a:br>
              <a:rPr lang="en-US" sz="1100" b="0" dirty="0" smtClean="0">
                <a:latin typeface="Calibri" pitchFamily="34" charset="0"/>
              </a:rPr>
            </a:br>
            <a:r>
              <a:rPr lang="en-US" sz="1100" b="0" dirty="0" smtClean="0">
                <a:latin typeface="Calibri" pitchFamily="34" charset="0"/>
              </a:rPr>
              <a:t>Torklinson : 2011 IEEE Trans Wireless Comm.</a:t>
            </a:r>
            <a:endParaRPr lang="en-US" sz="1100" b="0" dirty="0">
              <a:latin typeface="Calibri" pitchFamily="34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9" y="2994914"/>
          <a:ext cx="2670017" cy="8912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3" name="Equation" r:id="rId6" imgW="1104840" imgH="368280" progId="Equation.DSMT4">
                  <p:embed/>
                </p:oleObj>
              </mc:Choice>
              <mc:Fallback>
                <p:oleObj name="Equation" r:id="rId6" imgW="110484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" y="2994914"/>
                        <a:ext cx="2670017" cy="8912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510228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1353800" cy="398463"/>
          </a:xfrm>
        </p:spPr>
        <p:txBody>
          <a:bodyPr/>
          <a:lstStyle/>
          <a:p>
            <a:r>
              <a:rPr lang="en-US" dirty="0" smtClean="0"/>
              <a:t>mm-wave imaging</a:t>
            </a:r>
            <a:r>
              <a:rPr lang="en-US" dirty="0"/>
              <a:t>: TV-like resolution, small </a:t>
            </a:r>
            <a:r>
              <a:rPr lang="en-US" dirty="0" smtClean="0"/>
              <a:t>array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524000" y="1531625"/>
            <a:ext cx="9144000" cy="212506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18196" y="1531625"/>
            <a:ext cx="2049165" cy="304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What you see in fog</a:t>
            </a:r>
          </a:p>
        </p:txBody>
      </p:sp>
      <p:pic>
        <p:nvPicPr>
          <p:cNvPr id="5" name="Picture 4" descr="Display of RADAR 2.jpg"/>
          <p:cNvPicPr>
            <a:picLocks noChangeAspect="1"/>
          </p:cNvPicPr>
          <p:nvPr/>
        </p:nvPicPr>
        <p:blipFill>
          <a:blip r:embed="rId2" cstate="print"/>
          <a:srcRect l="24734" t="5202" r="23194" b="27168"/>
          <a:stretch>
            <a:fillRect/>
          </a:stretch>
        </p:blipFill>
        <p:spPr>
          <a:xfrm>
            <a:off x="4565870" y="1861239"/>
            <a:ext cx="1530130" cy="1491867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86120" y="1566809"/>
            <a:ext cx="2517040" cy="304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What 10GHz radar shows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462110" y="1531625"/>
            <a:ext cx="2276850" cy="3044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What you want to see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7373711" y="3381542"/>
            <a:ext cx="2896515" cy="2490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200" b="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goal: ~0.2</a:t>
            </a:r>
            <a:r>
              <a:rPr lang="en-US" sz="1200" b="0" i="1" baseline="30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1200" b="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resolution, 10</a:t>
            </a:r>
            <a:r>
              <a:rPr lang="en-US" sz="1200" b="0" i="1" baseline="30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1200" b="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-10</a:t>
            </a:r>
            <a:r>
              <a:rPr lang="en-US" sz="1200" b="0" i="1" baseline="30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6</a:t>
            </a:r>
            <a:r>
              <a:rPr lang="en-US" sz="1200" b="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pixels</a:t>
            </a:r>
          </a:p>
        </p:txBody>
      </p:sp>
      <p:pic>
        <p:nvPicPr>
          <p:cNvPr id="9" name="Picture 8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5355" y="4339741"/>
            <a:ext cx="1214320" cy="2015771"/>
          </a:xfrm>
          <a:prstGeom prst="rect">
            <a:avLst/>
          </a:prstGeom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845880" y="3960265"/>
            <a:ext cx="2580430" cy="33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NxN phased array</a:t>
            </a:r>
            <a:endParaRPr lang="en-US" sz="18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694091" y="971204"/>
            <a:ext cx="6147495" cy="33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mm-waves → high resolution from  small antenna apertures</a:t>
            </a:r>
            <a:endParaRPr lang="en-US" sz="18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091" y="1835205"/>
            <a:ext cx="2242705" cy="16798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7048" y="1835206"/>
            <a:ext cx="2466975" cy="1593795"/>
          </a:xfrm>
          <a:prstGeom prst="rect">
            <a:avLst/>
          </a:prstGeom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3781203" y="4666721"/>
            <a:ext cx="6489023" cy="582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angular resolution = </a:t>
            </a:r>
            <a:r>
              <a:rPr lang="en-US" sz="1800" i="1" dirty="0">
                <a:solidFill>
                  <a:srgbClr val="000000"/>
                </a:solidFill>
                <a:latin typeface="Symbol" panose="05050102010706020507" pitchFamily="18" charset="2"/>
                <a:ea typeface="Calibri" pitchFamily="34" charset="0"/>
                <a:cs typeface="Calibri" pitchFamily="34" charset="0"/>
              </a:rPr>
              <a:t>l </a:t>
            </a: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/D (radians)</a:t>
            </a:r>
            <a:br>
              <a:rPr lang="en-US" sz="1800" i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340 GHz, 35 cm/14 inch aperture → 0.14 degree resolution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2073566" y="5478165"/>
            <a:ext cx="379475" cy="936054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888836" y="5779824"/>
            <a:ext cx="346535" cy="33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</a:t>
            </a:r>
            <a:endParaRPr lang="en-US" sz="18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V="1">
            <a:off x="2149460" y="4259608"/>
            <a:ext cx="758950" cy="1031809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2182401" y="4533865"/>
            <a:ext cx="346535" cy="33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</a:t>
            </a:r>
            <a:endParaRPr lang="en-US" sz="1800" b="0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3705308" y="5579185"/>
            <a:ext cx="6489023" cy="33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1800" i="1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HDTV-like resolution, </a:t>
            </a:r>
            <a:r>
              <a:rPr lang="en-US" sz="1800" i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fits on car</a:t>
            </a:r>
            <a:r>
              <a:rPr lang="en-US" sz="1800" i="1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, plane, </a:t>
            </a:r>
            <a:r>
              <a:rPr lang="en-US" sz="1800" i="1" dirty="0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UAV</a:t>
            </a:r>
            <a:endParaRPr lang="en-US" sz="1800" i="1" dirty="0">
              <a:solidFill>
                <a:schemeClr val="tx2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3437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96400" cy="398463"/>
          </a:xfrm>
        </p:spPr>
        <p:txBody>
          <a:bodyPr/>
          <a:lstStyle/>
          <a:p>
            <a:r>
              <a:rPr lang="en-US" dirty="0"/>
              <a:t>Why </a:t>
            </a:r>
            <a:r>
              <a:rPr lang="en-US" dirty="0" smtClean="0"/>
              <a:t>mm-wave wireless </a:t>
            </a:r>
            <a:r>
              <a:rPr lang="en-US" dirty="0"/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400" y="914400"/>
            <a:ext cx="8439057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3023747"/>
            <a:ext cx="10591800" cy="345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Wireless networks: exploding demand.</a:t>
            </a:r>
          </a:p>
          <a:p>
            <a:r>
              <a:rPr lang="en-US" sz="2800" dirty="0" smtClean="0">
                <a:latin typeface="Calibri" pitchFamily="34" charset="0"/>
              </a:rPr>
              <a:t>Immediate industry response: 5G.</a:t>
            </a:r>
            <a:r>
              <a:rPr lang="en-US" sz="2800" dirty="0">
                <a:latin typeface="Calibri" pitchFamily="34" charset="0"/>
              </a:rPr>
              <a:t/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    </a:t>
            </a:r>
            <a:r>
              <a:rPr lang="en-US" sz="2800" b="0" dirty="0" smtClean="0">
                <a:latin typeface="Calibri" pitchFamily="34" charset="0"/>
              </a:rPr>
              <a:t>28, 38, 57-71(WiGig), 71-86GHz</a:t>
            </a:r>
            <a:br>
              <a:rPr lang="en-US" sz="2800" b="0" dirty="0" smtClean="0">
                <a:latin typeface="Calibri" pitchFamily="34" charset="0"/>
              </a:rPr>
            </a:br>
            <a:r>
              <a:rPr lang="en-US" sz="2800" b="0" dirty="0" smtClean="0">
                <a:latin typeface="Calibri" pitchFamily="34" charset="0"/>
              </a:rPr>
              <a:t>     increased spectrum, extensive beamforming</a:t>
            </a:r>
          </a:p>
          <a:p>
            <a:r>
              <a:rPr lang="en-US" sz="2800" dirty="0" smtClean="0">
                <a:latin typeface="Calibri" pitchFamily="34" charset="0"/>
              </a:rPr>
              <a:t>Next generation (6G ??): above 100GHz..</a:t>
            </a:r>
            <a:r>
              <a:rPr lang="en-US" sz="2800" dirty="0">
                <a:latin typeface="Calibri" pitchFamily="34" charset="0"/>
              </a:rPr>
              <a:t/>
            </a:r>
            <a:br>
              <a:rPr lang="en-US" sz="2800" dirty="0">
                <a:latin typeface="Calibri" pitchFamily="34" charset="0"/>
              </a:rPr>
            </a:br>
            <a:r>
              <a:rPr lang="en-US" sz="2800" dirty="0">
                <a:latin typeface="Calibri" pitchFamily="34" charset="0"/>
              </a:rPr>
              <a:t>     </a:t>
            </a:r>
            <a:r>
              <a:rPr lang="en-US" sz="2800" b="0" dirty="0" smtClean="0">
                <a:latin typeface="Calibri" pitchFamily="34" charset="0"/>
              </a:rPr>
              <a:t>greatly increased spectrum, massive spectral multiplexing</a:t>
            </a:r>
            <a:endParaRPr lang="en-US" sz="2800" b="0" dirty="0">
              <a:latin typeface="Calibri" pitchFamily="34" charset="0"/>
            </a:endParaRPr>
          </a:p>
          <a:p>
            <a:r>
              <a:rPr lang="en-US" sz="2800" dirty="0" smtClean="0">
                <a:latin typeface="Calibri" pitchFamily="34" charset="0"/>
              </a:rPr>
              <a:t>DOD applications: </a:t>
            </a:r>
            <a:r>
              <a:rPr lang="en-US" sz="2800" b="0" dirty="0" smtClean="0">
                <a:latin typeface="Calibri" pitchFamily="34" charset="0"/>
              </a:rPr>
              <a:t>Imaging/sensing/radar, comms.</a:t>
            </a:r>
            <a:endParaRPr lang="en-US" sz="28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257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18588"/>
            <a:ext cx="11566236" cy="3632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140 GHz spatially multiplexed base station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4800" y="4332256"/>
            <a:ext cx="7806133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  <a:t> 1 Tb/s spatially-multiplexed base station 		</a:t>
            </a:r>
            <a:b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0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256 users/face, 4 faces  </a:t>
            </a:r>
            <a:br>
              <a:rPr lang="en-US" sz="20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1024 total users @ 1 user/beam, 1 Gb/s/beam; </a:t>
            </a:r>
            <a:br>
              <a:rPr lang="en-US" sz="20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225 </a:t>
            </a:r>
            <a:r>
              <a:rPr lang="en-US" sz="20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 range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47267" y="5798403"/>
            <a:ext cx="7806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Link budget is feasible, but...</a:t>
            </a:r>
            <a:br>
              <a:rPr lang="en-US" sz="2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		Required component dynamic range ?</a:t>
            </a:r>
            <a:br>
              <a:rPr lang="en-US" sz="2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		Required complexity of back-end beamformer ?</a:t>
            </a:r>
            <a:endParaRPr lang="en-US" sz="2000" b="0" dirty="0">
              <a:solidFill>
                <a:srgbClr val="FF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388" y="5439609"/>
            <a:ext cx="1769551" cy="109855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8382000" y="4876800"/>
            <a:ext cx="13291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Handset: 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8 × 8 array</a:t>
            </a:r>
            <a:b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(9×9mm)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12401159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4" y="838200"/>
            <a:ext cx="11566236" cy="3632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140 GHz spatially multiplexed base station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52400" y="4343400"/>
            <a:ext cx="825707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Each face supports 256 beams @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1Gb/s/beam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.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93167" y="4852516"/>
            <a:ext cx="5380960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225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meters range in 50 mm/hr rain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93021" y="5851046"/>
            <a:ext cx="7409949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16 dBm P</a:t>
            </a:r>
            <a:r>
              <a:rPr lang="en-US" sz="320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(per element)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90805" y="6350311"/>
            <a:ext cx="4032525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3 dB noise figure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93168" y="5348033"/>
            <a:ext cx="9789032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</a:t>
            </a: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margins (20dB total)</a:t>
            </a:r>
            <a:endParaRPr lang="en-US" sz="28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286" y="3962400"/>
            <a:ext cx="3552114" cy="10279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953000"/>
            <a:ext cx="3721100" cy="228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0" y="3581400"/>
            <a:ext cx="3563824" cy="25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9205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140 GHz spatially multiplexed base station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45"/>
          <a:stretch/>
        </p:blipFill>
        <p:spPr>
          <a:xfrm>
            <a:off x="0" y="762000"/>
            <a:ext cx="1219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0635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75 </a:t>
            </a:r>
            <a:r>
              <a:rPr lang="en-US" dirty="0">
                <a:solidFill>
                  <a:srgbClr val="FF0000"/>
                </a:solidFill>
              </a:rPr>
              <a:t>GHz </a:t>
            </a:r>
            <a:r>
              <a:rPr lang="en-US" dirty="0"/>
              <a:t>spatially multiplexed base station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5" t="14445"/>
          <a:stretch/>
        </p:blipFill>
        <p:spPr>
          <a:xfrm>
            <a:off x="76200" y="990600"/>
            <a:ext cx="12115800" cy="5867400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81000" y="1503807"/>
            <a:ext cx="10473573" cy="17727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If we use instead a 75GHz carrier, 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the range increases to 325 meters (vs. 250 meters)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but the handset becomes 16mm×16mm (vs. 9mm×9mm),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hub array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becomes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9mm×655mm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(vs.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5mm×350mm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3200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81000" y="4247007"/>
            <a:ext cx="7100790" cy="8863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Or, use a 4×4 (8mm×8mm) handset array, 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 the range becomes 210 meters.</a:t>
            </a:r>
          </a:p>
        </p:txBody>
      </p:sp>
    </p:spTree>
    <p:extLst>
      <p:ext uri="{BB962C8B-B14F-4D97-AF65-F5344CB8AC3E}">
        <p14:creationId xmlns:p14="http://schemas.microsoft.com/office/powerpoint/2010/main" val="139908635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1201400" cy="3984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75GHz or 140GHz spatially multiplexed femtocells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5" y="1386639"/>
            <a:ext cx="5082754" cy="38711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419600"/>
            <a:ext cx="1718795" cy="2114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13" y="1676400"/>
            <a:ext cx="3019687" cy="33902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90" y="1114952"/>
            <a:ext cx="3065014" cy="251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4743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340 GHz (or even 650 GHz) backhaul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57200" y="5105400"/>
            <a:ext cx="115062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  <a:t>Sub-mm-wave line-of-sight MIMO network backbone</a:t>
            </a:r>
            <a:b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wireless @ optical speed; link network where fiber is too expensive to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place.</a:t>
            </a:r>
            <a: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340 GHz: 640Gb/s  @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500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meters range;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1.6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meter linear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array 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(5Tb/s for 8×8 square array)</a:t>
            </a:r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.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650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GHz: 1.28Tb/s @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500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meter range;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1.6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meter linear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array.</a:t>
            </a:r>
            <a:b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Capacity doubles again if we use both polarizations.</a:t>
            </a:r>
            <a:endParaRPr lang="en-US" sz="240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668" y="1241367"/>
            <a:ext cx="3397136" cy="3635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64919"/>
            <a:ext cx="4948844" cy="3535681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01251" y="903249"/>
            <a:ext cx="227745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linear array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087374" y="922134"/>
            <a:ext cx="227745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square array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39495" y="2508504"/>
            <a:ext cx="3364992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2778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340 GHz 640 Gb/s MIMO backhaul</a:t>
            </a:r>
            <a:endParaRPr lang="en-U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76200" y="4038600"/>
            <a:ext cx="8818485" cy="74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1.6m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MIMO array: 8-elements, each 80 Gb/s QPSK; 640Gb/s total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4 × 4 sub-arrays → 8 degree beamsteering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16967" y="4814935"/>
            <a:ext cx="8094662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500 </a:t>
            </a: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meters range in 50 mm/hr rain; 29 dB/km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6821" y="5813465"/>
            <a:ext cx="7409949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PAs: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82mW 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en-US" sz="320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out</a:t>
            </a: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(per element)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4605" y="6312730"/>
            <a:ext cx="4032525" cy="443198"/>
          </a:xfrm>
          <a:prstGeom prst="rect">
            <a:avLst/>
          </a:prstGeom>
          <a:solidFill>
            <a:schemeClr val="folHlink"/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LNAs: 4 dB noise figure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16968" y="5310452"/>
            <a:ext cx="7714997" cy="387798"/>
          </a:xfrm>
          <a:prstGeom prst="rect">
            <a:avLst/>
          </a:prstGeom>
          <a:solidFill>
            <a:srgbClr val="FF99FF"/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Realistic packaging loss, operating &amp; design margins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66" y="809861"/>
            <a:ext cx="3088305" cy="33049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675" y="1522907"/>
            <a:ext cx="3998925" cy="17239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172284"/>
            <a:ext cx="3920206" cy="27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6727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340 GHz 640 Gb/s MIMO backhaul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445"/>
          <a:stretch/>
        </p:blipFill>
        <p:spPr>
          <a:xfrm>
            <a:off x="0" y="914400"/>
            <a:ext cx="12192000" cy="5867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2971800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8829609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340 GHz </a:t>
            </a:r>
            <a:r>
              <a:rPr lang="en-US" dirty="0" smtClean="0">
                <a:solidFill>
                  <a:srgbClr val="FF0000"/>
                </a:solidFill>
              </a:rPr>
              <a:t>5 Tb/s </a:t>
            </a:r>
            <a:r>
              <a:rPr lang="en-US" dirty="0">
                <a:solidFill>
                  <a:srgbClr val="000000"/>
                </a:solidFill>
              </a:rPr>
              <a:t>MIMO backhaul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67"/>
          <a:stretch/>
        </p:blipFill>
        <p:spPr>
          <a:xfrm>
            <a:off x="0" y="1143000"/>
            <a:ext cx="12192000" cy="571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75" y="3048000"/>
            <a:ext cx="3541725" cy="2770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Rectangle 8"/>
          <p:cNvSpPr/>
          <p:nvPr/>
        </p:nvSpPr>
        <p:spPr bwMode="auto">
          <a:xfrm>
            <a:off x="3505200" y="1524000"/>
            <a:ext cx="2743200" cy="609600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81000" y="3810000"/>
            <a:ext cx="6137706" cy="8863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10mW output per element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...10W total radiated power</a:t>
            </a:r>
          </a:p>
        </p:txBody>
      </p:sp>
    </p:spTree>
    <p:extLst>
      <p:ext uri="{BB962C8B-B14F-4D97-AF65-F5344CB8AC3E}">
        <p14:creationId xmlns:p14="http://schemas.microsoft.com/office/powerpoint/2010/main" val="3862237296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140 GHz,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640 Gb/s MIMO backhaul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214" y="914400"/>
            <a:ext cx="2142386" cy="2683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81000" y="1524000"/>
            <a:ext cx="8610600" cy="17727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8-element 640Gb/s linear array: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link assumptions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2mW (vs. 80mW) power/element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2.6m (vs. 1.6m) linear array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25515" y="914400"/>
            <a:ext cx="8818485" cy="415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/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Why not use a lower-frequency carrier, e.g. 140 GHz ?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075" y="3782291"/>
            <a:ext cx="3541725" cy="27709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81000" y="4191000"/>
            <a:ext cx="7620000" cy="17727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8-element 5Tb/s square array:</a:t>
            </a:r>
            <a:b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same link assumptions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0.25mW (vs. 10mW) power/element</a:t>
            </a:r>
            <a:b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2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requires 2.6m (vs. 1.6m) square array</a:t>
            </a:r>
          </a:p>
        </p:txBody>
      </p:sp>
    </p:spTree>
    <p:extLst>
      <p:ext uri="{BB962C8B-B14F-4D97-AF65-F5344CB8AC3E}">
        <p14:creationId xmlns:p14="http://schemas.microsoft.com/office/powerpoint/2010/main" val="218870894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0972800" cy="398463"/>
          </a:xfrm>
        </p:spPr>
        <p:txBody>
          <a:bodyPr/>
          <a:lstStyle/>
          <a:p>
            <a:r>
              <a:rPr lang="en-US" smtClean="0"/>
              <a:t>A very incomplete history of THz electronics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780395"/>
            <a:ext cx="11277600" cy="578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Calibri" pitchFamily="34" charset="0"/>
              </a:rPr>
              <a:t>1950-1990: </a:t>
            </a:r>
            <a:r>
              <a:rPr lang="en-US" sz="2800">
                <a:latin typeface="Calibri" pitchFamily="34" charset="0"/>
              </a:rPr>
              <a:t>THz GaAs Schottky </a:t>
            </a:r>
            <a:r>
              <a:rPr lang="en-US" sz="2800" smtClean="0">
                <a:latin typeface="Calibri" pitchFamily="34" charset="0"/>
              </a:rPr>
              <a:t>diodes in waveguide</a:t>
            </a:r>
            <a:r>
              <a:rPr lang="en-US" sz="2800">
                <a:latin typeface="Calibri" pitchFamily="34" charset="0"/>
              </a:rPr>
              <a:t/>
            </a:r>
            <a:br>
              <a:rPr lang="en-US" sz="2800">
                <a:latin typeface="Calibri" pitchFamily="34" charset="0"/>
              </a:rPr>
            </a:br>
            <a:r>
              <a:rPr lang="en-US" sz="2800">
                <a:latin typeface="Calibri" pitchFamily="34" charset="0"/>
              </a:rPr>
              <a:t>     </a:t>
            </a:r>
            <a:r>
              <a:rPr lang="en-US" sz="2800" b="0">
                <a:latin typeface="Calibri" pitchFamily="34" charset="0"/>
              </a:rPr>
              <a:t>Multipliers and </a:t>
            </a:r>
            <a:r>
              <a:rPr lang="en-US" sz="2800" b="0" smtClean="0">
                <a:latin typeface="Calibri" pitchFamily="34" charset="0"/>
              </a:rPr>
              <a:t>mixers. Radio astronomy. Instruments. Spectroscopy.</a:t>
            </a:r>
            <a:endParaRPr lang="en-US" sz="2800" smtClean="0">
              <a:latin typeface="Calibri" pitchFamily="34" charset="0"/>
            </a:endParaRPr>
          </a:p>
          <a:p>
            <a:r>
              <a:rPr lang="en-US" sz="2800" smtClean="0">
                <a:latin typeface="Calibri" pitchFamily="34" charset="0"/>
              </a:rPr>
              <a:t>1980's: THz spectroscopy using fs/ps pulsed lasers</a:t>
            </a:r>
            <a:br>
              <a:rPr lang="en-US" sz="2800" smtClean="0">
                <a:latin typeface="Calibri" pitchFamily="34" charset="0"/>
              </a:rPr>
            </a:br>
            <a:r>
              <a:rPr lang="en-US" sz="2800" smtClean="0">
                <a:latin typeface="Calibri" pitchFamily="34" charset="0"/>
              </a:rPr>
              <a:t>     </a:t>
            </a:r>
            <a:r>
              <a:rPr lang="en-US" sz="2800" b="0" smtClean="0">
                <a:latin typeface="Calibri" pitchFamily="34" charset="0"/>
              </a:rPr>
              <a:t>ps/fs pulsed lasers, optical/electrical conversion, time-domain techniques</a:t>
            </a:r>
            <a:br>
              <a:rPr lang="en-US" sz="2800" b="0" smtClean="0">
                <a:latin typeface="Calibri" pitchFamily="34" charset="0"/>
              </a:rPr>
            </a:br>
            <a:r>
              <a:rPr lang="en-US" sz="2800" b="0" smtClean="0">
                <a:latin typeface="Calibri" pitchFamily="34" charset="0"/>
              </a:rPr>
              <a:t>     </a:t>
            </a:r>
            <a:r>
              <a:rPr lang="en-US" sz="2800" smtClean="0">
                <a:solidFill>
                  <a:srgbClr val="FF0000"/>
                </a:solidFill>
                <a:latin typeface="Calibri" pitchFamily="34" charset="0"/>
              </a:rPr>
              <a:t>"optics is fast; electronics is slow"</a:t>
            </a:r>
            <a:endParaRPr lang="en-US" sz="2800" smtClean="0">
              <a:latin typeface="Calibri" pitchFamily="34" charset="0"/>
            </a:endParaRPr>
          </a:p>
          <a:p>
            <a:r>
              <a:rPr lang="en-US" sz="2800" smtClean="0">
                <a:latin typeface="Calibri" pitchFamily="34" charset="0"/>
              </a:rPr>
              <a:t>1985-95: ps pulses using GaAs NLTLs </a:t>
            </a:r>
            <a:r>
              <a:rPr lang="en-US" sz="2800">
                <a:latin typeface="Calibri" pitchFamily="34" charset="0"/>
              </a:rPr>
              <a:t>+ diode </a:t>
            </a:r>
            <a:r>
              <a:rPr lang="en-US" sz="2800" smtClean="0">
                <a:latin typeface="Calibri" pitchFamily="34" charset="0"/>
              </a:rPr>
              <a:t>sampling ICs </a:t>
            </a:r>
            <a:br>
              <a:rPr lang="en-US" sz="2800" smtClean="0">
                <a:latin typeface="Calibri" pitchFamily="34" charset="0"/>
              </a:rPr>
            </a:br>
            <a:r>
              <a:rPr lang="en-US" sz="2800" smtClean="0">
                <a:latin typeface="Calibri" pitchFamily="34" charset="0"/>
              </a:rPr>
              <a:t>     </a:t>
            </a:r>
            <a:r>
              <a:rPr lang="en-US" sz="2800" b="0" smtClean="0">
                <a:latin typeface="Calibri" pitchFamily="34" charset="0"/>
              </a:rPr>
              <a:t>100GHz commercial sampling scopes, fast network analyzers. </a:t>
            </a:r>
            <a:br>
              <a:rPr lang="en-US" sz="2800" b="0" smtClean="0">
                <a:latin typeface="Calibri" pitchFamily="34" charset="0"/>
              </a:rPr>
            </a:br>
            <a:r>
              <a:rPr lang="en-US" sz="2800" b="0" smtClean="0">
                <a:latin typeface="Calibri" pitchFamily="34" charset="0"/>
              </a:rPr>
              <a:t/>
            </a:r>
            <a:br>
              <a:rPr lang="en-US" sz="2800" b="0" smtClean="0">
                <a:latin typeface="Calibri" pitchFamily="34" charset="0"/>
              </a:rPr>
            </a:br>
            <a:r>
              <a:rPr lang="en-US" sz="2800" smtClean="0">
                <a:latin typeface="Calibri" pitchFamily="34" charset="0"/>
              </a:rPr>
              <a:t>1995-2010: THz transistors, THz ICs</a:t>
            </a:r>
            <a:br>
              <a:rPr lang="en-US" sz="2800" smtClean="0">
                <a:latin typeface="Calibri" pitchFamily="34" charset="0"/>
              </a:rPr>
            </a:br>
            <a:r>
              <a:rPr lang="en-US" sz="2800" smtClean="0">
                <a:latin typeface="Calibri" pitchFamily="34" charset="0"/>
              </a:rPr>
              <a:t>      </a:t>
            </a:r>
            <a:r>
              <a:rPr lang="en-US" sz="2800" b="0" smtClean="0">
                <a:latin typeface="Calibri" pitchFamily="34" charset="0"/>
              </a:rPr>
              <a:t>Can we make transistors work at 1THz ? </a:t>
            </a:r>
            <a:br>
              <a:rPr lang="en-US" sz="2800" b="0" smtClean="0">
                <a:latin typeface="Calibri" pitchFamily="34" charset="0"/>
              </a:rPr>
            </a:br>
            <a:r>
              <a:rPr lang="en-US" sz="2800" b="0" smtClean="0">
                <a:latin typeface="Calibri" pitchFamily="34" charset="0"/>
              </a:rPr>
              <a:t>      Abandon classical electrostatic barriers for quantum transitions ?</a:t>
            </a:r>
            <a:br>
              <a:rPr lang="en-US" sz="2800" b="0" smtClean="0">
                <a:latin typeface="Calibri" pitchFamily="34" charset="0"/>
              </a:rPr>
            </a:br>
            <a:r>
              <a:rPr lang="en-US" sz="2800" b="0" smtClean="0">
                <a:latin typeface="Calibri" pitchFamily="34" charset="0"/>
              </a:rPr>
              <a:t>      Can circuit concepts work at 1THz ? (of course, just need </a:t>
            </a:r>
            <a:r>
              <a:rPr lang="en-US" sz="2800" b="0" i="1" smtClean="0">
                <a:latin typeface="Calibri" pitchFamily="34" charset="0"/>
              </a:rPr>
              <a:t>D</a:t>
            </a:r>
            <a:r>
              <a:rPr lang="en-US" sz="2800" b="0" smtClean="0">
                <a:latin typeface="Calibri" pitchFamily="34" charset="0"/>
              </a:rPr>
              <a:t>&lt;&lt;</a:t>
            </a:r>
            <a:r>
              <a:rPr lang="en-US" sz="2800" b="0" smtClean="0">
                <a:latin typeface="Symbol" panose="05050102010706020507" pitchFamily="18" charset="2"/>
              </a:rPr>
              <a:t>l</a:t>
            </a:r>
            <a:r>
              <a:rPr lang="en-US" sz="2800" b="0">
                <a:latin typeface="Calibri" pitchFamily="34" charset="0"/>
              </a:rPr>
              <a:t> </a:t>
            </a:r>
            <a:r>
              <a:rPr lang="en-US" sz="2800" b="0" smtClean="0">
                <a:latin typeface="Calibri" pitchFamily="34" charset="0"/>
              </a:rPr>
              <a:t>!)</a:t>
            </a:r>
          </a:p>
          <a:p>
            <a:r>
              <a:rPr lang="en-US" sz="2800" smtClean="0">
                <a:latin typeface="Calibri" pitchFamily="34" charset="0"/>
              </a:rPr>
              <a:t>Dead end</a:t>
            </a:r>
            <a:r>
              <a:rPr lang="en-US" sz="2800" b="0" smtClean="0">
                <a:latin typeface="Calibri" pitchFamily="34" charset="0"/>
              </a:rPr>
              <a:t>: Detecting </a:t>
            </a:r>
            <a:r>
              <a:rPr lang="en-US" sz="2800" b="0" smtClean="0">
                <a:latin typeface="Calibri" pitchFamily="34" charset="0"/>
              </a:rPr>
              <a:t>poison gas </a:t>
            </a:r>
            <a:endParaRPr lang="en-US" sz="28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776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340 GHz frequency-scanned imaging car radar</a:t>
            </a:r>
          </a:p>
        </p:txBody>
      </p:sp>
      <p:pic>
        <p:nvPicPr>
          <p:cNvPr id="3" name="Picture 2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4451" y="5218783"/>
            <a:ext cx="2375584" cy="1486817"/>
          </a:xfrm>
          <a:prstGeom prst="rect">
            <a:avLst/>
          </a:prstGeom>
        </p:spPr>
      </p:pic>
      <p:pic>
        <p:nvPicPr>
          <p:cNvPr id="4" name="Picture 2" descr="https://encrypted-tbn2.gstatic.com/images?q=tbn:ANd9GcSsKHKTz1aM96E_dlO90BFI2QwXO98w4op6sNH46ggAhJVbz3C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0035" y="5218783"/>
            <a:ext cx="1973270" cy="147804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465" y="859534"/>
            <a:ext cx="4724400" cy="4474466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8600" y="963994"/>
            <a:ext cx="5486400" cy="4875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  <a:t>Imaging for cars, aircraft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drive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safely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@ 65MPH in heavy fog</a:t>
            </a:r>
            <a:b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fly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in 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heavy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dust/fog/smoke</a:t>
            </a:r>
            <a:endParaRPr lang="en-US" sz="2400" dirty="0">
              <a:latin typeface="Calibri" pitchFamily="34" charset="0"/>
              <a:cs typeface="Arial" pitchFamily="34" charset="0"/>
              <a:sym typeface="Symbol" pitchFamily="18" charset="2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Short </a:t>
            </a:r>
            <a: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  <a:t>wavelengths: </a:t>
            </a:r>
            <a:b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HDTV-resolution imaging, </a:t>
            </a:r>
            <a:b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small: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helicopter, drone, car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The </a:t>
            </a:r>
            <a: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  <a:t>challenge: </a:t>
            </a:r>
            <a:r>
              <a:rPr lang="en-US" sz="2400" dirty="0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complexity</a:t>
            </a:r>
            <a: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standard array: # pixels = # RF channels </a:t>
            </a:r>
            <a:b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HDTV image: ~2×10</a:t>
            </a:r>
            <a:r>
              <a:rPr lang="en-US" sz="2400" b="0" baseline="30000" dirty="0">
                <a:latin typeface="Calibri" pitchFamily="34" charset="0"/>
                <a:cs typeface="Arial" pitchFamily="34" charset="0"/>
                <a:sym typeface="Symbol" pitchFamily="18" charset="2"/>
              </a:rPr>
              <a:t>6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 pixels.</a:t>
            </a:r>
            <a:b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Need   2×10</a:t>
            </a:r>
            <a:r>
              <a:rPr lang="en-US" sz="2400" b="0" baseline="30000" dirty="0">
                <a:latin typeface="Calibri" pitchFamily="34" charset="0"/>
                <a:cs typeface="Arial" pitchFamily="34" charset="0"/>
                <a:sym typeface="Symbol" pitchFamily="18" charset="2"/>
              </a:rPr>
              <a:t>6</a:t>
            </a: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 RF channels </a:t>
            </a: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!</a:t>
            </a:r>
            <a:endParaRPr lang="en-US" sz="24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Hardware-efficient </a:t>
            </a:r>
            <a: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  <a:t>imaging</a:t>
            </a:r>
            <a:b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  <a:t># RF channels &lt;&lt; # pixels</a:t>
            </a:r>
            <a:br>
              <a:rPr lang="en-US" sz="2400" b="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several techniques</a:t>
            </a:r>
            <a:endParaRPr lang="en-US" sz="24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19889274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340 GHz frequency-scanned imaging car radar</a:t>
            </a:r>
          </a:p>
        </p:txBody>
      </p:sp>
      <p:pic>
        <p:nvPicPr>
          <p:cNvPr id="3" name="Picture 2" descr="Pictur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5386" y="5218783"/>
            <a:ext cx="2375584" cy="1486817"/>
          </a:xfrm>
          <a:prstGeom prst="rect">
            <a:avLst/>
          </a:prstGeom>
        </p:spPr>
      </p:pic>
      <p:pic>
        <p:nvPicPr>
          <p:cNvPr id="4" name="Picture 2" descr="https://encrypted-tbn2.gstatic.com/images?q=tbn:ANd9GcSsKHKTz1aM96E_dlO90BFI2QwXO98w4op6sNH46ggAhJVbz3C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0970" y="5218783"/>
            <a:ext cx="1973270" cy="1478049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859534"/>
            <a:ext cx="4724400" cy="44744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307576" y="4088758"/>
            <a:ext cx="1651415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86000" y="1973608"/>
            <a:ext cx="60960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8600" y="2507009"/>
            <a:ext cx="3536895" cy="388591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1" y="1981809"/>
            <a:ext cx="307542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Image refresh rate:  60 Hz</a:t>
            </a: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52401" y="2529009"/>
            <a:ext cx="376671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Resolution 64×512 pixels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52400" y="3144764"/>
            <a:ext cx="372831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Angular resolution: 0.14 degrees</a:t>
            </a: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52400" y="4135364"/>
            <a:ext cx="2960210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Aperture: 35 cm by 35 cm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438400" y="3631558"/>
            <a:ext cx="1749550" cy="381000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52401" y="3667951"/>
            <a:ext cx="4150765" cy="36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Angular field of view: 9 by 73 degrees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156035" y="4991251"/>
            <a:ext cx="1036935" cy="26883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56035" y="5537122"/>
            <a:ext cx="1958655" cy="26883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76200" y="4683171"/>
            <a:ext cx="4648200" cy="174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Component requirements: </a:t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44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mW peak power/element,  </a:t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3% pulse duty factor</a:t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6 dB noise figure, </a:t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dB package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losses (each: trx, rcvr)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5 dB manufacturing/aging margin</a:t>
            </a:r>
          </a:p>
        </p:txBody>
      </p:sp>
      <p:sp>
        <p:nvSpPr>
          <p:cNvPr id="18" name="Rectangle 17"/>
          <p:cNvSpPr/>
          <p:nvPr/>
        </p:nvSpPr>
        <p:spPr bwMode="auto">
          <a:xfrm>
            <a:off x="193830" y="855866"/>
            <a:ext cx="7642595" cy="34564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885650"/>
            <a:ext cx="8991600" cy="1191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628" tIns="41315" rIns="82628" bIns="41315">
            <a:spAutoFit/>
          </a:bodyPr>
          <a:lstStyle/>
          <a:p>
            <a:pPr defTabSz="820738"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See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a soccer ball at 300 meters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in heavy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fog</a:t>
            </a:r>
            <a:b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(10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seconds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warning @ 100 km/hr.)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(5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dB SNR, 35 dB/km,  30cm diameter target, 10%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reflectivity)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67374657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340 GHz frequency-scanned imaging car radar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89"/>
          <a:stretch/>
        </p:blipFill>
        <p:spPr>
          <a:xfrm>
            <a:off x="0" y="1066800"/>
            <a:ext cx="12192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5904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mm-wave imaging with crossed linear arrays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828800" y="3505200"/>
            <a:ext cx="8610600" cy="319138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Established approach. </a:t>
            </a:r>
          </a:p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Transmitter illuminates vertical stripe. Receiver detects horizontal stripe.</a:t>
            </a:r>
          </a:p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Requires 1×N arrays to form N×N image.</a:t>
            </a:r>
          </a:p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N</a:t>
            </a:r>
            <a:r>
              <a:rPr lang="en-US" sz="2000" b="0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:1 SNR degradation with single-beam receiver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	Only 1/N of transmitter power is detected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	Receiver directivity is N:1 smaller than if focused on one image pixel</a:t>
            </a:r>
          </a:p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N</a:t>
            </a:r>
            <a:r>
              <a:rPr lang="en-US" sz="2000" b="0" baseline="30000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:1 SNR degradation with multi-beam receiver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	Receiver detects all transmitter power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	Receiver directivity is N:1 smaller than if focused on one image pixel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89" y="807052"/>
            <a:ext cx="7557025" cy="262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5090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Transistors 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8" name="Picture 7" descr="Picture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6800" y="2509979"/>
            <a:ext cx="2955627" cy="2892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7600" y="2503265"/>
            <a:ext cx="2887814" cy="29069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0587" y="2447846"/>
            <a:ext cx="3892952" cy="29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30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328" y="1107700"/>
            <a:ext cx="4899272" cy="3339380"/>
          </a:xfrm>
          <a:prstGeom prst="rect">
            <a:avLst/>
          </a:prstGeom>
        </p:spPr>
      </p:pic>
      <p:sp>
        <p:nvSpPr>
          <p:cNvPr id="36866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150813"/>
            <a:ext cx="9595735" cy="398462"/>
          </a:xfrm>
        </p:spPr>
        <p:txBody>
          <a:bodyPr/>
          <a:lstStyle/>
          <a:p>
            <a:pPr eaLnBrk="1" hangingPunct="1"/>
            <a:r>
              <a:rPr lang="en-US" sz="3600" dirty="0"/>
              <a:t>mm-Wave Wireless Transceiver Architecture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52172" y="4849985"/>
            <a:ext cx="8717935" cy="997196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custom PAs, LNAs → power, efficiency, noise</a:t>
            </a:r>
            <a:br>
              <a:rPr lang="en-US" sz="3600" i="1" dirty="0"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Si CMOS beamformer→ integration scale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137346" y="6194827"/>
            <a:ext cx="6221610" cy="498598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>
                <a:latin typeface="Calibri" pitchFamily="34" charset="0"/>
                <a:cs typeface="Calibri" pitchFamily="34" charset="0"/>
                <a:sym typeface="Symbol" pitchFamily="18" charset="2"/>
              </a:rPr>
              <a:t>...similar to today's cell phones.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956" y="972920"/>
            <a:ext cx="2935704" cy="12830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506" y="2395260"/>
            <a:ext cx="2042095" cy="2185169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6530728" y="762000"/>
            <a:ext cx="0" cy="43528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8816728" y="783920"/>
            <a:ext cx="0" cy="43528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00648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9677400" cy="398463"/>
          </a:xfrm>
        </p:spPr>
        <p:txBody>
          <a:bodyPr/>
          <a:lstStyle/>
          <a:p>
            <a:r>
              <a:rPr lang="en-US" sz="3600" dirty="0"/>
              <a:t>IC Technologies for 100 + GHz systems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75" y="820195"/>
            <a:ext cx="7557025" cy="4285205"/>
          </a:xfrm>
          <a:prstGeom prst="rect">
            <a:avLst/>
          </a:prstGeom>
        </p:spPr>
      </p:pic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28600" y="1219200"/>
            <a:ext cx="4953000" cy="32067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Silicon</a:t>
            </a:r>
            <a:b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baseband processing at all frequencies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RF sections @ 140, 200GHz 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PAs, LNAs in short-range 140, 220 GHz links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GaN</a:t>
            </a: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high-power amplifiers in long-range 140,220GHz links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(possibly 340GHz ?)</a:t>
            </a:r>
          </a:p>
          <a:p>
            <a:pPr>
              <a:buClr>
                <a:srgbClr val="FF0000"/>
              </a:buClr>
            </a:pPr>
            <a:r>
              <a:rPr lang="en-US" sz="1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InP HEMT</a:t>
            </a: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low-noise amplifiers in long-range 140,220GHz links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low-noise amplifiers @ 340, 650GHz</a:t>
            </a:r>
          </a:p>
          <a:p>
            <a:pPr>
              <a:buClr>
                <a:srgbClr val="FF0000"/>
              </a:buClr>
            </a:pPr>
            <a:r>
              <a:rPr lang="en-US" sz="1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InP HBT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medium-power amplifiers 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 long-range 140,220GHz 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links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power amplifiers @340, 650GHz</a:t>
            </a:r>
            <a:b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RF sections @ 340, 650GHz </a:t>
            </a:r>
            <a:endParaRPr lang="en-US" sz="1400" b="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40022"/>
            <a:ext cx="1440717" cy="1541778"/>
          </a:xfrm>
          <a:prstGeom prst="rect">
            <a:avLst/>
          </a:prstGeom>
        </p:spPr>
      </p:pic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446953" y="5669731"/>
            <a:ext cx="3745047" cy="6645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Point-point MIMO: </a:t>
            </a:r>
            <a:b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340GHz: F= </a:t>
            </a:r>
            <a:r>
              <a:rPr lang="en-US" sz="14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4dB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avg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=9.9dBm, P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≅</a:t>
            </a:r>
            <a:r>
              <a:rPr lang="en-US" sz="1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13.9dBm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650GHz: F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sz="14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4dB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avg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=14.5dBm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</a:t>
            </a:r>
            <a:r>
              <a:rPr lang="en-US" sz="1400" b="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≅</a:t>
            </a:r>
            <a:r>
              <a:rPr lang="en-US" sz="1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18.5dBm?</a:t>
            </a:r>
            <a:endParaRPr lang="en-US" sz="140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667000" y="5715000"/>
            <a:ext cx="3810000" cy="6645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MIMO hub:</a:t>
            </a:r>
            <a:b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140GHz: F= </a:t>
            </a:r>
            <a:r>
              <a:rPr lang="en-US" sz="14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4dB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avg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=17.5dBm, P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≅</a:t>
            </a:r>
            <a:r>
              <a:rPr lang="en-US" sz="1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1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1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5</a:t>
            </a:r>
            <a:r>
              <a:rPr lang="en-US" sz="1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en-US" sz="1400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sz="1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220GHz: F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 </a:t>
            </a:r>
            <a:r>
              <a:rPr lang="en-US" sz="1400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4dB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en-US" sz="1400" b="0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avg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=21dBm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P</a:t>
            </a:r>
            <a:r>
              <a:rPr lang="en-US" sz="1400" b="0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sat</a:t>
            </a:r>
            <a:r>
              <a:rPr lang="en-US" sz="1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≅</a:t>
            </a:r>
            <a:r>
              <a:rPr lang="en-US" sz="14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25dBm</a:t>
            </a:r>
            <a:endParaRPr lang="en-US" sz="14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2" y="5357669"/>
            <a:ext cx="2355128" cy="119553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228600" y="5181600"/>
            <a:ext cx="117348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2755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85800" y="161974"/>
            <a:ext cx="9144000" cy="398463"/>
          </a:xfrm>
        </p:spPr>
        <p:txBody>
          <a:bodyPr/>
          <a:lstStyle/>
          <a:p>
            <a:r>
              <a:rPr lang="en-US" sz="3600" dirty="0"/>
              <a:t>mm-wave </a:t>
            </a:r>
            <a:r>
              <a:rPr lang="en-US" sz="3600"/>
              <a:t>CMOS </a:t>
            </a:r>
            <a:r>
              <a:rPr lang="en-US" sz="3600" smtClean="0"/>
              <a:t>(UCSB examples)</a:t>
            </a:r>
            <a:endParaRPr lang="en-US" sz="3600" dirty="0"/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09600" y="876821"/>
            <a:ext cx="10515599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da-DK" sz="240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150 GHz amplifier: </a:t>
            </a:r>
            <a:r>
              <a:rPr lang="da-DK" sz="240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da-DK" sz="240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da-DK" sz="2400" smtClean="0">
                <a:latin typeface="Calibri" pitchFamily="34" charset="0"/>
                <a:cs typeface="Arial" pitchFamily="34" charset="0"/>
                <a:sym typeface="Symbol" pitchFamily="18" charset="2"/>
              </a:rPr>
              <a:t>IBM 65 </a:t>
            </a:r>
            <a:r>
              <a:rPr lang="da-DK" sz="2400">
                <a:latin typeface="Calibri" pitchFamily="34" charset="0"/>
                <a:cs typeface="Arial" pitchFamily="34" charset="0"/>
                <a:sym typeface="Symbol" pitchFamily="18" charset="2"/>
              </a:rPr>
              <a:t>nm bulk CMOS, </a:t>
            </a:r>
            <a:r>
              <a:rPr lang="da-DK" sz="2400" smtClean="0">
                <a:latin typeface="Calibri" pitchFamily="34" charset="0"/>
                <a:cs typeface="Arial" pitchFamily="34" charset="0"/>
                <a:sym typeface="Symbol" pitchFamily="18" charset="2"/>
              </a:rPr>
              <a:t>2.7dB gain per stage</a:t>
            </a:r>
            <a:r>
              <a:rPr lang="da-DK" sz="240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da-DK" sz="1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Seo </a:t>
            </a:r>
            <a:r>
              <a:rPr lang="da-DK" sz="1800" b="0">
                <a:latin typeface="Calibri" pitchFamily="34" charset="0"/>
                <a:cs typeface="Arial" pitchFamily="34" charset="0"/>
                <a:sym typeface="Symbol" pitchFamily="18" charset="2"/>
              </a:rPr>
              <a:t>et al</a:t>
            </a:r>
            <a:r>
              <a:rPr lang="da-DK" sz="1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., </a:t>
            </a:r>
            <a:r>
              <a:rPr lang="da-DK" sz="1800" b="0">
                <a:latin typeface="Calibri" pitchFamily="34" charset="0"/>
                <a:cs typeface="Arial" pitchFamily="34" charset="0"/>
                <a:sym typeface="Symbol" pitchFamily="18" charset="2"/>
              </a:rPr>
              <a:t>JSSC, </a:t>
            </a:r>
            <a:r>
              <a:rPr lang="da-DK" sz="1800" b="0" smtClean="0">
                <a:latin typeface="Calibri" pitchFamily="34" charset="0"/>
                <a:cs typeface="Arial" pitchFamily="34" charset="0"/>
                <a:sym typeface="Symbol" pitchFamily="18" charset="2"/>
              </a:rPr>
              <a:t>Dec. </a:t>
            </a:r>
            <a:r>
              <a:rPr lang="da-DK" sz="1800" b="0">
                <a:latin typeface="Calibri" pitchFamily="34" charset="0"/>
                <a:cs typeface="Arial" pitchFamily="34" charset="0"/>
                <a:sym typeface="Symbol" pitchFamily="18" charset="2"/>
              </a:rPr>
              <a:t>2009   </a:t>
            </a:r>
            <a:endParaRPr lang="en-US" sz="18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533400" y="3907203"/>
            <a:ext cx="8652031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145 </a:t>
            </a:r>
            <a:r>
              <a:rPr lang="en-US" sz="240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GHz </a:t>
            </a:r>
            <a:r>
              <a:rPr lang="en-US" sz="2400" smtClean="0">
                <a:solidFill>
                  <a:schemeClr val="tx2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amplifier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40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GF 45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nm SOI CMOS, 6.3 dB gain  per </a:t>
            </a:r>
            <a:r>
              <a:rPr lang="en-US" sz="240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stage </a:t>
            </a:r>
            <a:r>
              <a:rPr lang="en-US" sz="1800" b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Kim, Simseck, 2017 BCICTS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568" y="4861412"/>
            <a:ext cx="4532701" cy="1349402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6871221" y="4628953"/>
          <a:ext cx="3306839" cy="2061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4" name="KGPlot" r:id="rId5" imgW="5460840" imgH="3403440" progId="KGraph_Plot">
                  <p:embed/>
                </p:oleObj>
              </mc:Choice>
              <mc:Fallback>
                <p:oleObj name="KGPlot" r:id="rId5" imgW="5460840" imgH="3403440" progId="KGraph_Plot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71221" y="4628953"/>
                        <a:ext cx="3306839" cy="2061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752600"/>
            <a:ext cx="1856368" cy="17388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1541618"/>
            <a:ext cx="3253777" cy="22988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3860839" cy="171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95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0" y="161974"/>
            <a:ext cx="9220200" cy="398463"/>
          </a:xfrm>
        </p:spPr>
        <p:txBody>
          <a:bodyPr/>
          <a:lstStyle/>
          <a:p>
            <a:r>
              <a:rPr lang="en-US" sz="3600" dirty="0"/>
              <a:t>140GHz </a:t>
            </a:r>
            <a:r>
              <a:rPr lang="en-US" sz="3600" dirty="0" smtClean="0"/>
              <a:t>MIMO transceiver</a:t>
            </a:r>
            <a:r>
              <a:rPr lang="en-US" sz="3600" dirty="0"/>
              <a:t> </a:t>
            </a:r>
            <a:r>
              <a:rPr lang="en-US" sz="3600" dirty="0" smtClean="0"/>
              <a:t>front-end ICs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9" y="1066800"/>
            <a:ext cx="6188598" cy="2684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33987"/>
            <a:ext cx="6387756" cy="2825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20" y="2540874"/>
            <a:ext cx="3842980" cy="2869326"/>
          </a:xfrm>
          <a:prstGeom prst="rect">
            <a:avLst/>
          </a:prstGeom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7391400" y="1371600"/>
            <a:ext cx="462959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latin typeface="Calibri" pitchFamily="34" charset="0"/>
              </a:rPr>
              <a:t>S. Lee, A. Simseck, UCSB, 2018 </a:t>
            </a:r>
            <a:r>
              <a:rPr lang="en-US" sz="1600" b="0" dirty="0" smtClean="0">
                <a:latin typeface="Calibri" pitchFamily="34" charset="0"/>
              </a:rPr>
              <a:t>BCICTS, to be presented </a:t>
            </a:r>
            <a:endParaRPr lang="en-US" sz="16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54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1" y="76200"/>
            <a:ext cx="9601200" cy="609600"/>
          </a:xfrm>
        </p:spPr>
        <p:txBody>
          <a:bodyPr/>
          <a:lstStyle/>
          <a:p>
            <a:r>
              <a:rPr lang="en-US" sz="3600" dirty="0"/>
              <a:t>mm-Wave CMOS won't scale much further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69985" y="848571"/>
            <a:ext cx="3642960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Gate dielectric can't be thinned 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→ on-current, g</a:t>
            </a:r>
            <a:r>
              <a:rPr lang="en-US" sz="2000" b="0" baseline="-25000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can't increase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UNTITLED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0320" y="1607520"/>
            <a:ext cx="1973270" cy="1925416"/>
          </a:xfrm>
          <a:prstGeom prst="rect">
            <a:avLst/>
          </a:prstGeom>
        </p:spPr>
      </p:pic>
      <p:pic>
        <p:nvPicPr>
          <p:cNvPr id="10" name="Picture 9" descr="2013_1_2_feb_THz_HBT_HEMT_draw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01219" y="4871005"/>
            <a:ext cx="2210057" cy="1887461"/>
          </a:xfrm>
          <a:prstGeom prst="rect">
            <a:avLst/>
          </a:prstGeom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769986" y="4587060"/>
            <a:ext cx="8365225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Tungsten via resistances reduce the gain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2377145" y="4897845"/>
            <a:ext cx="3414664" cy="2767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1400" b="0" dirty="0">
                <a:latin typeface="Calibri" pitchFamily="34" charset="0"/>
                <a:cs typeface="Calibri" pitchFamily="34" charset="0"/>
              </a:rPr>
              <a:t>Inac et al, CSICS 2011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17090" name="Object 5"/>
          <p:cNvGraphicFramePr>
            <a:graphicFrameLocks noChangeAspect="1"/>
          </p:cNvGraphicFramePr>
          <p:nvPr>
            <p:extLst/>
          </p:nvPr>
        </p:nvGraphicFramePr>
        <p:xfrm>
          <a:off x="1965285" y="1435754"/>
          <a:ext cx="3438525" cy="229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5" name="KGPlot" r:id="rId5" imgW="5333760" imgH="3555720" progId="KGraph_Plot">
                  <p:embed/>
                </p:oleObj>
              </mc:Choice>
              <mc:Fallback>
                <p:oleObj name="KGPlot" r:id="rId5" imgW="5333760" imgH="35557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5285" y="1435754"/>
                        <a:ext cx="3438525" cy="2292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6171895" y="848571"/>
            <a:ext cx="4250120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Shorter gates give no less capacitance 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dominated by ends; ~1fF/</a:t>
            </a:r>
            <a:r>
              <a:rPr lang="en-US" sz="2000" b="0" dirty="0">
                <a:latin typeface="Symbol" pitchFamily="18" charset="2"/>
                <a:cs typeface="Calibri" pitchFamily="34" charset="0"/>
              </a:rPr>
              <a:t>m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m total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769985" y="3778797"/>
            <a:ext cx="8500241" cy="6368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Maximum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g</a:t>
            </a:r>
            <a:r>
              <a:rPr lang="en-US" sz="2000" i="1" baseline="-25000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, minimum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C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→ upper limit on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f</a:t>
            </a:r>
            <a:r>
              <a:rPr lang="en-US" sz="2000" i="1" baseline="-25000" dirty="0">
                <a:latin typeface="Symbol" pitchFamily="18" charset="2"/>
                <a:cs typeface="Calibri" pitchFamily="34" charset="0"/>
              </a:rPr>
              <a:t>t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br>
              <a:rPr lang="en-US" sz="2000" dirty="0"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  about 350-400 GHz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.</a:t>
            </a:r>
            <a:endParaRPr lang="en-US" sz="2000" b="0" baseline="-25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769986" y="5497800"/>
            <a:ext cx="8365225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dirty="0">
                <a:latin typeface="Calibri" pitchFamily="34" charset="0"/>
                <a:cs typeface="Calibri" pitchFamily="34" charset="0"/>
              </a:rPr>
              <a:t>Present finFETs have yet </a:t>
            </a:r>
            <a:r>
              <a:rPr lang="en-US" sz="2000" u="sng" dirty="0">
                <a:latin typeface="Calibri" pitchFamily="34" charset="0"/>
                <a:cs typeface="Calibri" pitchFamily="34" charset="0"/>
              </a:rPr>
              <a:t>lar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g</a:t>
            </a:r>
            <a:r>
              <a:rPr lang="en-US" sz="2000" u="sng" dirty="0">
                <a:latin typeface="Calibri" pitchFamily="34" charset="0"/>
                <a:cs typeface="Calibri" pitchFamily="34" charset="0"/>
              </a:rPr>
              <a:t>er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end capacitances</a:t>
            </a:r>
          </a:p>
        </p:txBody>
      </p:sp>
    </p:spTree>
    <p:extLst>
      <p:ext uri="{BB962C8B-B14F-4D97-AF65-F5344CB8AC3E}">
        <p14:creationId xmlns:p14="http://schemas.microsoft.com/office/powerpoint/2010/main" val="20343321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1353800" cy="3984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mm-waves</a:t>
            </a:r>
            <a:r>
              <a:rPr lang="en-US" dirty="0">
                <a:solidFill>
                  <a:srgbClr val="000000"/>
                </a:solidFill>
              </a:rPr>
              <a:t>: high-capacity mobile communications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9144000" cy="2218160"/>
          </a:xfrm>
          <a:prstGeom prst="rect">
            <a:avLst/>
          </a:prstGeom>
          <a:ln>
            <a:noFill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92273" y="875152"/>
            <a:ext cx="87279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Gigabit mobile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communication: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Information anywhere, any time, without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limits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</a:t>
            </a:r>
            <a:endParaRPr lang="en-US" sz="2000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37" y="4316486"/>
            <a:ext cx="8312728" cy="2389114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92274" y="3990201"/>
            <a:ext cx="1147112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Residential/office communication: 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Cellular/internet convergence: competition, low cost, broader 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deployment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98514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609601" y="146051"/>
            <a:ext cx="9888310" cy="398463"/>
          </a:xfrm>
        </p:spPr>
        <p:txBody>
          <a:bodyPr/>
          <a:lstStyle/>
          <a:p>
            <a:r>
              <a:rPr lang="en-US" sz="3200" dirty="0"/>
              <a:t>III-V </a:t>
            </a:r>
            <a:r>
              <a:rPr lang="en-US" sz="3200" dirty="0" smtClean="0"/>
              <a:t>high-power </a:t>
            </a:r>
            <a:r>
              <a:rPr lang="en-US" sz="3200" dirty="0"/>
              <a:t>transmitters, low-noise receivers</a:t>
            </a:r>
          </a:p>
        </p:txBody>
      </p:sp>
      <p:pic>
        <p:nvPicPr>
          <p:cNvPr id="4" name="Picture 3" descr="Pictur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3698177"/>
            <a:ext cx="2626423" cy="2626423"/>
          </a:xfrm>
          <a:prstGeom prst="rect">
            <a:avLst/>
          </a:prstGeo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1600" y="1219200"/>
            <a:ext cx="3008091" cy="2224374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57200" y="848571"/>
            <a:ext cx="444278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Cell phones &amp;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WiFi: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GaAs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PAs, LNAs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6001806" y="848570"/>
            <a:ext cx="5885393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mm-wave links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need: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high transmit power,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low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receiver noise 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1759" y="1540275"/>
            <a:ext cx="2421051" cy="219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8458200" y="2502261"/>
            <a:ext cx="214336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0.47 W @86GHz</a:t>
            </a:r>
          </a:p>
        </p:txBody>
      </p:sp>
      <p:pic>
        <p:nvPicPr>
          <p:cNvPr id="10" name="Picture 9" descr="Picture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1759" y="3829279"/>
            <a:ext cx="2421051" cy="212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8458200" y="4229588"/>
            <a:ext cx="229514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0.18 W @220GHz</a:t>
            </a:r>
          </a:p>
        </p:txBody>
      </p:sp>
      <p:pic>
        <p:nvPicPr>
          <p:cNvPr id="12" name="Picture 33" descr="Picture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0058" y="6022792"/>
            <a:ext cx="2421051" cy="62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8458200" y="6022249"/>
            <a:ext cx="2295149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1.9mW @585GHz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8552393" y="6354648"/>
            <a:ext cx="197327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200" b="0" dirty="0">
                <a:latin typeface="Calibri" pitchFamily="34" charset="0"/>
                <a:ea typeface="ＭＳ Ｐゴシック" charset="-128"/>
                <a:cs typeface="Arial" charset="0"/>
              </a:rPr>
              <a:t>M Seo, TSC, IMS 2013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476498" y="4533168"/>
            <a:ext cx="197327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200" b="0" dirty="0">
                <a:latin typeface="Calibri" pitchFamily="34" charset="0"/>
                <a:ea typeface="ＭＳ Ｐゴシック" charset="-128"/>
                <a:cs typeface="Arial" charset="0"/>
              </a:rPr>
              <a:t>T Reed, UCSB, CSICS 2013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8476498" y="2869844"/>
            <a:ext cx="1973270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200" b="0" dirty="0">
                <a:latin typeface="Calibri" pitchFamily="34" charset="0"/>
                <a:ea typeface="ＭＳ Ｐゴシック" charset="-128"/>
                <a:cs typeface="Arial" charset="0"/>
              </a:rPr>
              <a:t>H Park, UCSB, IMS 2014</a:t>
            </a:r>
          </a:p>
        </p:txBody>
      </p:sp>
    </p:spTree>
    <p:extLst>
      <p:ext uri="{BB962C8B-B14F-4D97-AF65-F5344CB8AC3E}">
        <p14:creationId xmlns:p14="http://schemas.microsoft.com/office/powerpoint/2010/main" val="1604344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34939"/>
            <a:ext cx="7730773" cy="466725"/>
          </a:xfrm>
        </p:spPr>
        <p:txBody>
          <a:bodyPr/>
          <a:lstStyle/>
          <a:p>
            <a:r>
              <a:rPr lang="en-US" sz="3600" dirty="0" smtClean="0"/>
              <a:t>Gallium Nitride Power Technologies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506" y="4431768"/>
            <a:ext cx="3028094" cy="2273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24416" y="4812268"/>
            <a:ext cx="3129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N-polar GaN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</a:rPr>
              <a:t>: Mishra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85800" y="1295400"/>
          <a:ext cx="48641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6" name="KGPlot" r:id="rId5" imgW="4863960" imgH="3276720" progId="KGraph_Plot">
                  <p:embed/>
                </p:oleObj>
              </mc:Choice>
              <mc:Fallback>
                <p:oleObj name="KGPlot" r:id="rId5" imgW="4863960" imgH="327672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5800" y="1295400"/>
                        <a:ext cx="4864100" cy="327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5880100" y="1219200"/>
          <a:ext cx="494030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7" name="KGPlot" r:id="rId7" imgW="4940280" imgH="3276720" progId="KGraph_Plot">
                  <p:embed/>
                </p:oleObj>
              </mc:Choice>
              <mc:Fallback>
                <p:oleObj name="KGPlot" r:id="rId7" imgW="4940280" imgH="327672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880100" y="1219200"/>
                        <a:ext cx="4940300" cy="327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152400" y="859360"/>
            <a:ext cx="8803820" cy="359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GaN is the leading high-frequency power technology</a:t>
            </a:r>
          </a:p>
        </p:txBody>
      </p:sp>
    </p:spTree>
    <p:extLst>
      <p:ext uri="{BB962C8B-B14F-4D97-AF65-F5344CB8AC3E}">
        <p14:creationId xmlns:p14="http://schemas.microsoft.com/office/powerpoint/2010/main" val="70914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609600"/>
          </a:xfrm>
        </p:spPr>
        <p:txBody>
          <a:bodyPr/>
          <a:lstStyle/>
          <a:p>
            <a:r>
              <a:rPr lang="en-US" sz="3200" dirty="0"/>
              <a:t>130nm / 1.1THz InP HBT Technology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2287" y="3429001"/>
            <a:ext cx="4206029" cy="333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346377" y="854657"/>
            <a:ext cx="334123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dirty="0">
                <a:latin typeface="Calibri" pitchFamily="34" charset="0"/>
              </a:rPr>
              <a:t>Teledyne: M. Urteaga </a:t>
            </a:r>
            <a:r>
              <a:rPr lang="en-US" sz="1600" i="1" dirty="0">
                <a:latin typeface="Calibri" pitchFamily="34" charset="0"/>
              </a:rPr>
              <a:t>et al</a:t>
            </a:r>
            <a:r>
              <a:rPr lang="en-US" sz="1600" dirty="0">
                <a:latin typeface="Calibri" pitchFamily="34" charset="0"/>
              </a:rPr>
              <a:t>: 2011 DRC</a:t>
            </a:r>
          </a:p>
        </p:txBody>
      </p:sp>
      <p:pic>
        <p:nvPicPr>
          <p:cNvPr id="12" name="Picture 1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882" y="1228046"/>
            <a:ext cx="3056255" cy="2091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64J-R4C5-E10B45L3-Vce_2.00V-Ib_600u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6102" y="3802459"/>
            <a:ext cx="3297461" cy="2824686"/>
          </a:xfrm>
          <a:prstGeom prst="rect">
            <a:avLst/>
          </a:prstGeom>
        </p:spPr>
      </p:pic>
      <p:pic>
        <p:nvPicPr>
          <p:cNvPr id="15" name="Picture 14" descr="64J-R4C5-E10B45L4-4.jpg"/>
          <p:cNvPicPr>
            <a:picLocks noChangeAspect="1"/>
          </p:cNvPicPr>
          <p:nvPr/>
        </p:nvPicPr>
        <p:blipFill>
          <a:blip r:embed="rId5" cstate="print"/>
          <a:srcRect t="2413" r="3639" b="4627"/>
          <a:stretch>
            <a:fillRect/>
          </a:stretch>
        </p:blipFill>
        <p:spPr>
          <a:xfrm>
            <a:off x="7403743" y="1238236"/>
            <a:ext cx="1868466" cy="2342554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171895" y="846124"/>
            <a:ext cx="318759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dirty="0">
                <a:latin typeface="Calibri" pitchFamily="34" charset="0"/>
                <a:cs typeface="Arial" pitchFamily="34" charset="0"/>
                <a:sym typeface="Symbol" pitchFamily="18" charset="2"/>
              </a:rPr>
              <a:t>Rode (UCSB), IEEE  TED, 2015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515570" y="1993082"/>
            <a:ext cx="1669690" cy="2215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dirty="0">
                <a:latin typeface="Calibri" pitchFamily="34" charset="0"/>
                <a:cs typeface="Arial" pitchFamily="34" charset="0"/>
                <a:sym typeface="Symbol" pitchFamily="18" charset="2"/>
              </a:rPr>
              <a:t>3.5 V breakdown</a:t>
            </a:r>
          </a:p>
        </p:txBody>
      </p:sp>
    </p:spTree>
    <p:extLst>
      <p:ext uri="{BB962C8B-B14F-4D97-AF65-F5344CB8AC3E}">
        <p14:creationId xmlns:p14="http://schemas.microsoft.com/office/powerpoint/2010/main" val="1120814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609600"/>
          </a:xfrm>
        </p:spPr>
        <p:txBody>
          <a:bodyPr/>
          <a:lstStyle/>
          <a:p>
            <a:r>
              <a:rPr lang="en-US" sz="3200" dirty="0"/>
              <a:t>130nm / 1.1THz InP HBT: IC Examples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30" y="5243022"/>
            <a:ext cx="4041081" cy="1308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105" y="5119758"/>
            <a:ext cx="4165732" cy="1496832"/>
          </a:xfrm>
          <a:prstGeom prst="rect">
            <a:avLst/>
          </a:prstGeom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694091" y="4801197"/>
            <a:ext cx="462959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latin typeface="Calibri" pitchFamily="34" charset="0"/>
              </a:rPr>
              <a:t>Teledyne: M. Urteaga </a:t>
            </a:r>
            <a:r>
              <a:rPr lang="en-US" sz="1600" b="0" i="1" dirty="0">
                <a:latin typeface="Calibri" pitchFamily="34" charset="0"/>
              </a:rPr>
              <a:t>et al</a:t>
            </a:r>
            <a:r>
              <a:rPr lang="en-US" sz="1600" b="0" dirty="0">
                <a:latin typeface="Calibri" pitchFamily="34" charset="0"/>
              </a:rPr>
              <a:t>: 2017 IEEE Proceedings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694091" y="4462712"/>
            <a:ext cx="462959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</a:rPr>
              <a:t>Integrated ~600GHz transmitter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694091" y="848571"/>
            <a:ext cx="409833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</a:rPr>
              <a:t>220 GHz 0.18W power amplifier</a:t>
            </a: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694091" y="1228046"/>
            <a:ext cx="462959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latin typeface="Calibri" pitchFamily="34" charset="0"/>
              </a:rPr>
              <a:t>UCSB/Teledyne: T. Reed </a:t>
            </a:r>
            <a:r>
              <a:rPr lang="en-US" sz="1600" b="0" i="1" dirty="0">
                <a:latin typeface="Calibri" pitchFamily="34" charset="0"/>
              </a:rPr>
              <a:t>et al</a:t>
            </a:r>
            <a:r>
              <a:rPr lang="en-US" sz="1600" b="0" dirty="0">
                <a:latin typeface="Calibri" pitchFamily="34" charset="0"/>
              </a:rPr>
              <a:t>: 2013 CSICS</a:t>
            </a:r>
          </a:p>
        </p:txBody>
      </p:sp>
      <p:pic>
        <p:nvPicPr>
          <p:cNvPr id="22" name="Picture 21" descr="Picture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4944" y="1652908"/>
            <a:ext cx="2663156" cy="2340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6171894" y="848571"/>
            <a:ext cx="510570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</a:rPr>
              <a:t>325 </a:t>
            </a:r>
            <a:r>
              <a:rPr lang="en-US" sz="2400" dirty="0" smtClean="0">
                <a:latin typeface="Calibri" pitchFamily="34" charset="0"/>
              </a:rPr>
              <a:t>GHz, 16mW </a:t>
            </a:r>
            <a:r>
              <a:rPr lang="en-US" sz="2400" dirty="0">
                <a:latin typeface="Calibri" pitchFamily="34" charset="0"/>
              </a:rPr>
              <a:t>power amplifier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689" y="1683416"/>
            <a:ext cx="2280847" cy="2271687"/>
          </a:xfrm>
          <a:prstGeom prst="rect">
            <a:avLst/>
          </a:prstGeom>
        </p:spPr>
      </p:pic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6247791" y="1234132"/>
            <a:ext cx="4267809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latin typeface="Calibri" pitchFamily="34" charset="0"/>
              </a:rPr>
              <a:t>UCSB/Teledyne: </a:t>
            </a:r>
            <a:r>
              <a:rPr lang="en-US" sz="1600" b="0" dirty="0" smtClean="0">
                <a:latin typeface="Calibri" pitchFamily="34" charset="0"/>
              </a:rPr>
              <a:t>A. Ahmed, 2018 EuMIC Symp.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133600" y="6629400"/>
            <a:ext cx="2667000" cy="14542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050" dirty="0" smtClean="0">
                <a:latin typeface="Calibri" pitchFamily="34" charset="0"/>
              </a:rPr>
              <a:t> but, only ~1 mW output power</a:t>
            </a:r>
            <a:endParaRPr lang="en-US" sz="105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196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1277600" cy="3984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Transistor scaling laws: ( V,I,R,C,</a:t>
            </a:r>
            <a:r>
              <a:rPr lang="en-US" sz="4800" dirty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dirty="0">
                <a:solidFill>
                  <a:srgbClr val="000000"/>
                </a:solidFill>
              </a:rPr>
              <a:t> ) vs. </a:t>
            </a:r>
            <a:r>
              <a:rPr lang="en-US" dirty="0" smtClean="0">
                <a:solidFill>
                  <a:srgbClr val="000000"/>
                </a:solidFill>
              </a:rPr>
              <a:t>geometry</a:t>
            </a:r>
            <a:endParaRPr lang="en-US" dirty="0"/>
          </a:p>
        </p:txBody>
      </p:sp>
      <p:pic>
        <p:nvPicPr>
          <p:cNvPr id="3" name="Picture 17" descr="device_physic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8887" y="1644650"/>
            <a:ext cx="1095375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7" descr="device_physic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1865" y="3024114"/>
            <a:ext cx="865187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6" descr="device_physic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616450"/>
            <a:ext cx="1624012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838863"/>
              </p:ext>
            </p:extLst>
          </p:nvPr>
        </p:nvGraphicFramePr>
        <p:xfrm>
          <a:off x="3892549" y="4235450"/>
          <a:ext cx="1306513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4" name="Equation" r:id="rId6" imgW="876240" imgH="228600" progId="Equation.3">
                  <p:embed/>
                </p:oleObj>
              </mc:Choice>
              <mc:Fallback>
                <p:oleObj name="Equation" r:id="rId6" imgW="8762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2549" y="4235450"/>
                        <a:ext cx="1306513" cy="33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3886201" y="762000"/>
            <a:ext cx="1465262" cy="91384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</a:rPr>
              <a:t>Bulk and </a:t>
            </a: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18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1800" i="1" dirty="0" smtClean="0">
                <a:solidFill>
                  <a:srgbClr val="000000"/>
                </a:solidFill>
                <a:latin typeface="Calibri" pitchFamily="34" charset="0"/>
              </a:rPr>
              <a:t>Contact </a:t>
            </a:r>
            <a:r>
              <a:rPr lang="en-US" sz="1800" i="1" dirty="0">
                <a:solidFill>
                  <a:srgbClr val="000000"/>
                </a:solidFill>
                <a:latin typeface="Calibri" pitchFamily="34" charset="0"/>
              </a:rPr>
              <a:t>Resistances</a:t>
            </a: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1146174" y="762000"/>
            <a:ext cx="3200400" cy="35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</a:rPr>
              <a:t>Depletion Layers</a:t>
            </a:r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133744"/>
              </p:ext>
            </p:extLst>
          </p:nvPr>
        </p:nvGraphicFramePr>
        <p:xfrm>
          <a:off x="1447800" y="2362200"/>
          <a:ext cx="90487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5" name="Equation" r:id="rId8" imgW="596880" imgH="393480" progId="Equation.3">
                  <p:embed/>
                </p:oleObj>
              </mc:Choice>
              <mc:Fallback>
                <p:oleObj name="Equation" r:id="rId8" imgW="596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2362200"/>
                        <a:ext cx="90487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956690"/>
              </p:ext>
            </p:extLst>
          </p:nvPr>
        </p:nvGraphicFramePr>
        <p:xfrm>
          <a:off x="1362075" y="3898900"/>
          <a:ext cx="6953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6" name="Equation" r:id="rId10" imgW="457200" imgH="393480" progId="Equation.3">
                  <p:embed/>
                </p:oleObj>
              </mc:Choice>
              <mc:Fallback>
                <p:oleObj name="Equation" r:id="rId10" imgW="45720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2075" y="3898900"/>
                        <a:ext cx="69532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0714698"/>
              </p:ext>
            </p:extLst>
          </p:nvPr>
        </p:nvGraphicFramePr>
        <p:xfrm>
          <a:off x="1139825" y="5786437"/>
          <a:ext cx="2136775" cy="61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7" name="Equation" r:id="rId12" imgW="1409400" imgH="406080" progId="Equation.3">
                  <p:embed/>
                </p:oleObj>
              </mc:Choice>
              <mc:Fallback>
                <p:oleObj name="Equation" r:id="rId12" imgW="140940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9825" y="5786437"/>
                        <a:ext cx="2136775" cy="614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6" descr="device_physics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43000" y="1136650"/>
            <a:ext cx="1058863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5" descr="device_physics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95399" y="2965450"/>
            <a:ext cx="86518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6" descr="device_physics.jpg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274763" y="4641850"/>
            <a:ext cx="1011237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6219480" y="2622495"/>
            <a:ext cx="3200400" cy="35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</a:rPr>
              <a:t>Thermal Resistance</a:t>
            </a:r>
          </a:p>
        </p:txBody>
      </p:sp>
      <p:pic>
        <p:nvPicPr>
          <p:cNvPr id="16" name="Picture 7" descr="device_physics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081669" y="3266146"/>
            <a:ext cx="1730164" cy="97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8" descr="device_physics.jpg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03778" y="1331200"/>
            <a:ext cx="2982522" cy="63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44"/>
          <p:cNvSpPr txBox="1">
            <a:spLocks noChangeArrowheads="1"/>
          </p:cNvSpPr>
          <p:nvPr/>
        </p:nvSpPr>
        <p:spPr bwMode="auto">
          <a:xfrm>
            <a:off x="6390190" y="783150"/>
            <a:ext cx="3200621" cy="359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</a:rPr>
              <a:t>Fringing Capacitances</a:t>
            </a:r>
          </a:p>
        </p:txBody>
      </p:sp>
      <p:graphicFrame>
        <p:nvGraphicFramePr>
          <p:cNvPr id="1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157207"/>
              </p:ext>
            </p:extLst>
          </p:nvPr>
        </p:nvGraphicFramePr>
        <p:xfrm>
          <a:off x="8562040" y="2046421"/>
          <a:ext cx="1295489" cy="365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8" name="Equation" r:id="rId19" imgW="850680" imgH="241200" progId="Equation.3">
                  <p:embed/>
                </p:oleObj>
              </mc:Choice>
              <mc:Fallback>
                <p:oleObj name="Equation" r:id="rId19" imgW="850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2040" y="2046421"/>
                        <a:ext cx="1295489" cy="3652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3663491"/>
              </p:ext>
            </p:extLst>
          </p:nvPr>
        </p:nvGraphicFramePr>
        <p:xfrm>
          <a:off x="6466396" y="2046421"/>
          <a:ext cx="1295489" cy="365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39" name="Equation" r:id="rId21" imgW="850680" imgH="241200" progId="Equation.3">
                  <p:embed/>
                </p:oleObj>
              </mc:Choice>
              <mc:Fallback>
                <p:oleObj name="Equation" r:id="rId21" imgW="8506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6396" y="2046421"/>
                        <a:ext cx="1295489" cy="3652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4"/>
          <p:cNvCxnSpPr>
            <a:cxnSpLocks noChangeShapeType="1"/>
          </p:cNvCxnSpPr>
          <p:nvPr/>
        </p:nvCxnSpPr>
        <p:spPr bwMode="auto">
          <a:xfrm rot="5400000">
            <a:off x="2933700" y="3771900"/>
            <a:ext cx="57150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cxnSp>
        <p:nvCxnSpPr>
          <p:cNvPr id="23" name="Straight Connector 29"/>
          <p:cNvCxnSpPr>
            <a:cxnSpLocks noChangeShapeType="1"/>
          </p:cNvCxnSpPr>
          <p:nvPr/>
        </p:nvCxnSpPr>
        <p:spPr bwMode="auto">
          <a:xfrm rot="10800000">
            <a:off x="6336525" y="2507281"/>
            <a:ext cx="44958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4819401"/>
              </p:ext>
            </p:extLst>
          </p:nvPr>
        </p:nvGraphicFramePr>
        <p:xfrm>
          <a:off x="3860800" y="5837238"/>
          <a:ext cx="1490662" cy="182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0" name="Equation" r:id="rId22" imgW="1447560" imgH="177480" progId="Equation.3">
                  <p:embed/>
                </p:oleObj>
              </mc:Choice>
              <mc:Fallback>
                <p:oleObj name="Equation" r:id="rId22" imgW="14475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0800" y="5837238"/>
                        <a:ext cx="1490662" cy="182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367371"/>
              </p:ext>
            </p:extLst>
          </p:nvPr>
        </p:nvGraphicFramePr>
        <p:xfrm>
          <a:off x="9079725" y="780809"/>
          <a:ext cx="1817688" cy="20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1" name="Equation" r:id="rId24" imgW="1765080" imgH="203040" progId="Equation.3">
                  <p:embed/>
                </p:oleObj>
              </mc:Choice>
              <mc:Fallback>
                <p:oleObj name="Equation" r:id="rId24" imgW="17650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9725" y="780809"/>
                        <a:ext cx="1817688" cy="207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150131"/>
              </p:ext>
            </p:extLst>
          </p:nvPr>
        </p:nvGraphicFramePr>
        <p:xfrm>
          <a:off x="9061450" y="1011238"/>
          <a:ext cx="1987550" cy="20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2" name="Equation" r:id="rId26" imgW="1930320" imgH="203040" progId="Equation.3">
                  <p:embed/>
                </p:oleObj>
              </mc:Choice>
              <mc:Fallback>
                <p:oleObj name="Equation" r:id="rId26" imgW="1930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1450" y="1011238"/>
                        <a:ext cx="1987550" cy="207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18" descr="hbt_thermal_resistance3.jpg"/>
          <p:cNvPicPr>
            <a:picLocks noChangeAspect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6311400" y="2965701"/>
            <a:ext cx="145415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254386"/>
              </p:ext>
            </p:extLst>
          </p:nvPr>
        </p:nvGraphicFramePr>
        <p:xfrm>
          <a:off x="7956786" y="3851455"/>
          <a:ext cx="23336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3" name="Equation" r:id="rId29" imgW="1549080" imgH="444240" progId="Equation.3">
                  <p:embed/>
                </p:oleObj>
              </mc:Choice>
              <mc:Fallback>
                <p:oleObj name="Equation" r:id="rId29" imgW="15490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6786" y="3851455"/>
                        <a:ext cx="2333625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853841"/>
              </p:ext>
            </p:extLst>
          </p:nvPr>
        </p:nvGraphicFramePr>
        <p:xfrm>
          <a:off x="7916364" y="2889500"/>
          <a:ext cx="122078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4" name="Equation" r:id="rId31" imgW="812520" imgH="431640" progId="Equation.3">
                  <p:embed/>
                </p:oleObj>
              </mc:Choice>
              <mc:Fallback>
                <p:oleObj name="Equation" r:id="rId31" imgW="8125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6364" y="2889500"/>
                        <a:ext cx="1220787" cy="647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" name="Picture 10" descr="Picture1.jpg"/>
          <p:cNvPicPr>
            <a:picLocks noChangeAspect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9213350" y="2737100"/>
            <a:ext cx="1384300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9060950" y="3118100"/>
            <a:ext cx="9906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2" name="Straight Arrow Connector 31"/>
          <p:cNvCxnSpPr>
            <a:cxnSpLocks noChangeShapeType="1"/>
          </p:cNvCxnSpPr>
          <p:nvPr/>
        </p:nvCxnSpPr>
        <p:spPr bwMode="auto">
          <a:xfrm flipH="1">
            <a:off x="7032695" y="4081885"/>
            <a:ext cx="8382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>
            <a:off x="9975350" y="266090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9213350" y="266090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 type="triangle" w="med" len="med"/>
            <a:tailEnd/>
          </a:ln>
        </p:spPr>
      </p:cxn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6565125" y="4856164"/>
            <a:ext cx="39624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Available quantum states to carry current</a:t>
            </a:r>
            <a:endParaRPr lang="en-US" sz="1800" i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" name="Picture 55" descr="E_K_dispersion.jp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8622526" y="5105400"/>
            <a:ext cx="18018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58" descr="E_K_dispersion.jpg"/>
          <p:cNvPicPr>
            <a:picLocks noChangeAspect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793725" y="5181601"/>
            <a:ext cx="1447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8165325" y="6096001"/>
            <a:ext cx="27432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capacitance,     </a:t>
            </a:r>
            <a:b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transconductance</a:t>
            </a:r>
            <a:b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contact resistance</a:t>
            </a:r>
            <a:endParaRPr lang="en-US" sz="1800" i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9" name="Straight Connector 29"/>
          <p:cNvCxnSpPr>
            <a:cxnSpLocks noChangeShapeType="1"/>
          </p:cNvCxnSpPr>
          <p:nvPr/>
        </p:nvCxnSpPr>
        <p:spPr bwMode="auto">
          <a:xfrm rot="10800000">
            <a:off x="6373100" y="4734770"/>
            <a:ext cx="44958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graphicFrame>
        <p:nvGraphicFramePr>
          <p:cNvPr id="4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878250"/>
              </p:ext>
            </p:extLst>
          </p:nvPr>
        </p:nvGraphicFramePr>
        <p:xfrm>
          <a:off x="9829551" y="2507280"/>
          <a:ext cx="211137" cy="24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45" name="Equation" r:id="rId36" imgW="139680" imgH="164880" progId="Equation.3">
                  <p:embed/>
                </p:oleObj>
              </mc:Choice>
              <mc:Fallback>
                <p:oleObj name="Equation" r:id="rId36" imgW="13968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29551" y="2507280"/>
                        <a:ext cx="211137" cy="247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1" name="Straight Connector 24"/>
          <p:cNvCxnSpPr>
            <a:cxnSpLocks noChangeShapeType="1"/>
          </p:cNvCxnSpPr>
          <p:nvPr/>
        </p:nvCxnSpPr>
        <p:spPr bwMode="auto">
          <a:xfrm rot="5400000">
            <a:off x="571499" y="3771900"/>
            <a:ext cx="57150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64900527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58"/>
          <a:stretch>
            <a:fillRect/>
          </a:stretch>
        </p:blipFill>
        <p:spPr bwMode="auto">
          <a:xfrm>
            <a:off x="5715000" y="992187"/>
            <a:ext cx="5562600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4"/>
          <p:cNvSpPr txBox="1">
            <a:spLocks noChangeArrowheads="1"/>
          </p:cNvSpPr>
          <p:nvPr/>
        </p:nvSpPr>
        <p:spPr bwMode="auto">
          <a:xfrm>
            <a:off x="457200" y="249501"/>
            <a:ext cx="11430000" cy="4985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Frequency </a:t>
            </a:r>
            <a:r>
              <a:rPr lang="en-US" altLang="en-US" sz="3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Limits and </a:t>
            </a:r>
            <a:r>
              <a:rPr lang="en-US" alt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Scaling Laws </a:t>
            </a:r>
            <a:r>
              <a:rPr lang="en-US" altLang="en-US" sz="3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US" alt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(most) </a:t>
            </a:r>
            <a:r>
              <a:rPr lang="en-US" altLang="en-US" sz="36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Electron </a:t>
            </a:r>
            <a:r>
              <a:rPr lang="en-US" altLang="en-US" sz="3600" b="0" dirty="0">
                <a:latin typeface="Calibri" panose="020F0502020204030204" pitchFamily="34" charset="0"/>
                <a:cs typeface="Calibri" panose="020F0502020204030204" pitchFamily="34" charset="0"/>
              </a:rPr>
              <a:t>Devices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4327801"/>
              </p:ext>
            </p:extLst>
          </p:nvPr>
        </p:nvGraphicFramePr>
        <p:xfrm>
          <a:off x="201469" y="955214"/>
          <a:ext cx="5818331" cy="47983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3" name="Equation" r:id="rId5" imgW="2247840" imgH="1854000" progId="Equation.3">
                  <p:embed/>
                </p:oleObj>
              </mc:Choice>
              <mc:Fallback>
                <p:oleObj name="Equation" r:id="rId5" imgW="224784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69" y="955214"/>
                        <a:ext cx="5818331" cy="47983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Text Box 14"/>
          <p:cNvSpPr txBox="1">
            <a:spLocks noChangeArrowheads="1"/>
          </p:cNvSpPr>
          <p:nvPr/>
        </p:nvSpPr>
        <p:spPr bwMode="auto">
          <a:xfrm>
            <a:off x="7435850" y="4495800"/>
            <a:ext cx="4298950" cy="2298843"/>
          </a:xfrm>
          <a:prstGeom prst="rect">
            <a:avLst/>
          </a:prstGeom>
          <a:noFill/>
          <a:ln>
            <a:noFill/>
          </a:ln>
        </p:spPr>
        <p:txBody>
          <a:bodyPr wrap="square" lIns="82048" tIns="41025" rIns="82048" bIns="41025">
            <a:spAutoFit/>
          </a:bodyPr>
          <a:lstStyle>
            <a:lvl1pPr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r>
              <a:rPr lang="en-US" alt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 </a:t>
            </a:r>
            <a:r>
              <a:rPr lang="en-US" alt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</a:t>
            </a:r>
            <a:r>
              <a:rPr lang="en-US" alt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Reduce  </a:t>
            </a:r>
            <a: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thicknesses </a:t>
            </a:r>
            <a: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2:1</a:t>
            </a:r>
            <a:b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Improve </a:t>
            </a:r>
            <a: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contacts 4:1</a:t>
            </a:r>
            <a:b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Reduce </a:t>
            </a:r>
            <a: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width 4:1, </a:t>
            </a:r>
            <a: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Keep </a:t>
            </a:r>
            <a: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 length</a:t>
            </a:r>
            <a:b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400" b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Increase </a:t>
            </a:r>
            <a:r>
              <a:rPr lang="en-US" alt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density   4:1</a:t>
            </a:r>
          </a:p>
        </p:txBody>
      </p:sp>
      <p:cxnSp>
        <p:nvCxnSpPr>
          <p:cNvPr id="11273" name="Straight Connector 14"/>
          <p:cNvCxnSpPr>
            <a:cxnSpLocks noChangeShapeType="1"/>
          </p:cNvCxnSpPr>
          <p:nvPr/>
        </p:nvCxnSpPr>
        <p:spPr bwMode="auto">
          <a:xfrm rot="5400000">
            <a:off x="2992365" y="2971799"/>
            <a:ext cx="685800" cy="533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4" name="Straight Connector 15"/>
          <p:cNvCxnSpPr>
            <a:cxnSpLocks noChangeShapeType="1"/>
          </p:cNvCxnSpPr>
          <p:nvPr/>
        </p:nvCxnSpPr>
        <p:spPr bwMode="auto">
          <a:xfrm rot="5400000">
            <a:off x="3297165" y="2971799"/>
            <a:ext cx="685800" cy="533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5" name="Straight Connector 16"/>
          <p:cNvCxnSpPr>
            <a:cxnSpLocks noChangeShapeType="1"/>
          </p:cNvCxnSpPr>
          <p:nvPr/>
        </p:nvCxnSpPr>
        <p:spPr bwMode="auto">
          <a:xfrm rot="5400000">
            <a:off x="3601965" y="2971799"/>
            <a:ext cx="685800" cy="533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6" name="Straight Connector 17"/>
          <p:cNvCxnSpPr>
            <a:cxnSpLocks noChangeShapeType="1"/>
          </p:cNvCxnSpPr>
          <p:nvPr/>
        </p:nvCxnSpPr>
        <p:spPr bwMode="auto">
          <a:xfrm rot="5400000">
            <a:off x="3830565" y="3047999"/>
            <a:ext cx="685800" cy="533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7" name="Straight Connector 18"/>
          <p:cNvCxnSpPr>
            <a:cxnSpLocks noChangeShapeType="1"/>
          </p:cNvCxnSpPr>
          <p:nvPr/>
        </p:nvCxnSpPr>
        <p:spPr bwMode="auto">
          <a:xfrm rot="5400000">
            <a:off x="4135365" y="3047999"/>
            <a:ext cx="685800" cy="533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78" name="Straight Connector 19"/>
          <p:cNvCxnSpPr>
            <a:cxnSpLocks noChangeShapeType="1"/>
          </p:cNvCxnSpPr>
          <p:nvPr/>
        </p:nvCxnSpPr>
        <p:spPr bwMode="auto">
          <a:xfrm rot="5400000">
            <a:off x="4363965" y="3047999"/>
            <a:ext cx="685800" cy="533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8610600" y="2209800"/>
          <a:ext cx="4318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4" name="Equation" r:id="rId7" imgW="253800" imgH="241200" progId="Equation.3">
                  <p:embed/>
                </p:oleObj>
              </mc:Choice>
              <mc:Fallback>
                <p:oleObj name="Equation" r:id="rId7" imgW="2538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0600" y="2209800"/>
                        <a:ext cx="431800" cy="409575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414" y="2362200"/>
            <a:ext cx="1539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8" name="Object 2"/>
          <p:cNvGraphicFramePr>
            <a:graphicFrameLocks noChangeAspect="1"/>
          </p:cNvGraphicFramePr>
          <p:nvPr/>
        </p:nvGraphicFramePr>
        <p:xfrm>
          <a:off x="7621588" y="3359150"/>
          <a:ext cx="576262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65" name="Equation" r:id="rId10" imgW="393480" imgH="228600" progId="Equation.3">
                  <p:embed/>
                </p:oleObj>
              </mc:Choice>
              <mc:Fallback>
                <p:oleObj name="Equation" r:id="rId10" imgW="393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1588" y="3359150"/>
                        <a:ext cx="576262" cy="334963"/>
                      </a:xfrm>
                      <a:prstGeom prst="rect">
                        <a:avLst/>
                      </a:prstGeom>
                      <a:solidFill>
                        <a:srgbClr val="EAEAEA"/>
                      </a:solidFill>
                      <a:ln w="2857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0" name="Text Box 14"/>
          <p:cNvSpPr txBox="1">
            <a:spLocks noChangeArrowheads="1"/>
          </p:cNvSpPr>
          <p:nvPr/>
        </p:nvSpPr>
        <p:spPr bwMode="auto">
          <a:xfrm>
            <a:off x="6705600" y="990600"/>
            <a:ext cx="2971800" cy="390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048" tIns="41025" rIns="82048" bIns="41025">
            <a:spAutoFit/>
          </a:bodyPr>
          <a:lstStyle>
            <a:lvl1pPr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buClrTx/>
            </a:pPr>
            <a:r>
              <a:rPr lang="en-US" altLang="en-US" sz="2000" i="1" dirty="0">
                <a:latin typeface="Arial" panose="020B0604020202020204" pitchFamily="34" charset="0"/>
              </a:rPr>
              <a:t>PIN photodiode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  <p:cxnSp>
        <p:nvCxnSpPr>
          <p:cNvPr id="17" name="Straight Connector 19"/>
          <p:cNvCxnSpPr>
            <a:cxnSpLocks noChangeShapeType="1"/>
          </p:cNvCxnSpPr>
          <p:nvPr/>
        </p:nvCxnSpPr>
        <p:spPr bwMode="auto">
          <a:xfrm rot="5400000">
            <a:off x="4572000" y="3048000"/>
            <a:ext cx="685800" cy="533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471259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Bipolar Transistor </a:t>
            </a:r>
            <a:r>
              <a:rPr lang="en-US" dirty="0" smtClean="0">
                <a:solidFill>
                  <a:srgbClr val="000000"/>
                </a:solidFill>
              </a:rPr>
              <a:t>Design</a:t>
            </a:r>
            <a:endParaRPr lang="en-US" dirty="0"/>
          </a:p>
        </p:txBody>
      </p:sp>
      <p:graphicFrame>
        <p:nvGraphicFramePr>
          <p:cNvPr id="13" name="Object 8"/>
          <p:cNvGraphicFramePr>
            <a:graphicFrameLocks noChangeAspect="1"/>
          </p:cNvGraphicFramePr>
          <p:nvPr/>
        </p:nvGraphicFramePr>
        <p:xfrm>
          <a:off x="381000" y="762000"/>
          <a:ext cx="20320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8" name="Equation" r:id="rId3" imgW="812520" imgH="241200" progId="Equation.3">
                  <p:embed/>
                </p:oleObj>
              </mc:Choice>
              <mc:Fallback>
                <p:oleObj name="Equation" r:id="rId3" imgW="8125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762000"/>
                        <a:ext cx="2032000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9"/>
          <p:cNvGraphicFramePr>
            <a:graphicFrameLocks noChangeAspect="1"/>
          </p:cNvGraphicFramePr>
          <p:nvPr/>
        </p:nvGraphicFramePr>
        <p:xfrm>
          <a:off x="414339" y="1476376"/>
          <a:ext cx="198913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19" name="Equation" r:id="rId5" imgW="787320" imgH="228600" progId="Equation.3">
                  <p:embed/>
                </p:oleObj>
              </mc:Choice>
              <mc:Fallback>
                <p:oleObj name="Equation" r:id="rId5" imgW="787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9" y="1476376"/>
                        <a:ext cx="1989137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1"/>
          <p:cNvGraphicFramePr>
            <a:graphicFrameLocks noChangeAspect="1"/>
          </p:cNvGraphicFramePr>
          <p:nvPr/>
        </p:nvGraphicFramePr>
        <p:xfrm>
          <a:off x="457200" y="2133600"/>
          <a:ext cx="1919288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0" name="Equation" r:id="rId7" imgW="774360" imgH="228600" progId="Equation.3">
                  <p:embed/>
                </p:oleObj>
              </mc:Choice>
              <mc:Fallback>
                <p:oleObj name="Equation" r:id="rId7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133600"/>
                        <a:ext cx="1919288" cy="566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/>
        </p:nvGraphicFramePr>
        <p:xfrm>
          <a:off x="533400" y="5181601"/>
          <a:ext cx="23304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1" name="Equation" r:id="rId9" imgW="927000" imgH="228600" progId="Equation.3">
                  <p:embed/>
                </p:oleObj>
              </mc:Choice>
              <mc:Fallback>
                <p:oleObj name="Equation" r:id="rId9" imgW="927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181601"/>
                        <a:ext cx="2330450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3"/>
          <p:cNvGraphicFramePr>
            <a:graphicFrameLocks noChangeAspect="1"/>
          </p:cNvGraphicFramePr>
          <p:nvPr/>
        </p:nvGraphicFramePr>
        <p:xfrm>
          <a:off x="488950" y="2743201"/>
          <a:ext cx="65913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2" name="Equation" r:id="rId11" imgW="2603160" imgH="253800" progId="Equation.3">
                  <p:embed/>
                </p:oleObj>
              </mc:Choice>
              <mc:Fallback>
                <p:oleObj name="Equation" r:id="rId11" imgW="2603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2743201"/>
                        <a:ext cx="65913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4"/>
          <p:cNvGraphicFramePr>
            <a:graphicFrameLocks noChangeAspect="1"/>
          </p:cNvGraphicFramePr>
          <p:nvPr/>
        </p:nvGraphicFramePr>
        <p:xfrm>
          <a:off x="533401" y="5651500"/>
          <a:ext cx="5262563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3" name="Equation" r:id="rId13" imgW="2095200" imgH="482400" progId="Equation.3">
                  <p:embed/>
                </p:oleObj>
              </mc:Choice>
              <mc:Fallback>
                <p:oleObj name="Equation" r:id="rId13" imgW="2095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1" y="5651500"/>
                        <a:ext cx="5262563" cy="1206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457200" y="2057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7292445" y="1447800"/>
            <a:ext cx="4670955" cy="4003676"/>
            <a:chOff x="7543800" y="152400"/>
            <a:chExt cx="3200400" cy="2743200"/>
          </a:xfrm>
        </p:grpSpPr>
        <p:sp>
          <p:nvSpPr>
            <p:cNvPr id="21" name="Rectangle 2"/>
            <p:cNvSpPr>
              <a:spLocks noChangeArrowheads="1"/>
            </p:cNvSpPr>
            <p:nvPr/>
          </p:nvSpPr>
          <p:spPr bwMode="auto">
            <a:xfrm>
              <a:off x="7543800" y="152400"/>
              <a:ext cx="3200400" cy="2743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772400" y="152400"/>
              <a:ext cx="2667000" cy="2655888"/>
              <a:chOff x="7772400" y="152400"/>
              <a:chExt cx="2667000" cy="2655888"/>
            </a:xfrm>
          </p:grpSpPr>
          <p:graphicFrame>
            <p:nvGraphicFramePr>
              <p:cNvPr id="23" name="Object 4"/>
              <p:cNvGraphicFramePr>
                <a:graphicFrameLocks noChangeAspect="1"/>
              </p:cNvGraphicFramePr>
              <p:nvPr/>
            </p:nvGraphicFramePr>
            <p:xfrm>
              <a:off x="8763000" y="152400"/>
              <a:ext cx="311150" cy="349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124" name="Equation" r:id="rId15" imgW="203040" imgH="228600" progId="Equation.3">
                      <p:embed/>
                    </p:oleObj>
                  </mc:Choice>
                  <mc:Fallback>
                    <p:oleObj name="Equation" r:id="rId15" imgW="20304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763000" y="152400"/>
                            <a:ext cx="311150" cy="349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" name="Object 5"/>
              <p:cNvGraphicFramePr>
                <a:graphicFrameLocks noChangeAspect="1"/>
              </p:cNvGraphicFramePr>
              <p:nvPr/>
            </p:nvGraphicFramePr>
            <p:xfrm>
              <a:off x="9066213" y="577850"/>
              <a:ext cx="368300" cy="349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125" name="Equation" r:id="rId17" imgW="241200" imgH="228600" progId="Equation.3">
                      <p:embed/>
                    </p:oleObj>
                  </mc:Choice>
                  <mc:Fallback>
                    <p:oleObj name="Equation" r:id="rId17" imgW="2412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66213" y="577850"/>
                            <a:ext cx="368300" cy="349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" name="Object 6"/>
              <p:cNvGraphicFramePr>
                <a:graphicFrameLocks noChangeAspect="1"/>
              </p:cNvGraphicFramePr>
              <p:nvPr/>
            </p:nvGraphicFramePr>
            <p:xfrm>
              <a:off x="9906001" y="654050"/>
              <a:ext cx="252413" cy="349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126" name="Equation" r:id="rId19" imgW="164880" imgH="228600" progId="Equation.3">
                      <p:embed/>
                    </p:oleObj>
                  </mc:Choice>
                  <mc:Fallback>
                    <p:oleObj name="Equation" r:id="rId19" imgW="1648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06001" y="654050"/>
                            <a:ext cx="252413" cy="349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6" name="Object 7"/>
              <p:cNvGraphicFramePr>
                <a:graphicFrameLocks noChangeAspect="1"/>
              </p:cNvGraphicFramePr>
              <p:nvPr/>
            </p:nvGraphicFramePr>
            <p:xfrm>
              <a:off x="8081963" y="577850"/>
              <a:ext cx="252412" cy="349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127" name="Equation" r:id="rId21" imgW="164880" imgH="228600" progId="Equation.3">
                      <p:embed/>
                    </p:oleObj>
                  </mc:Choice>
                  <mc:Fallback>
                    <p:oleObj name="Equation" r:id="rId21" imgW="1648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81963" y="577850"/>
                            <a:ext cx="252412" cy="349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7" name="Object 10"/>
              <p:cNvGraphicFramePr>
                <a:graphicFrameLocks noChangeAspect="1"/>
              </p:cNvGraphicFramePr>
              <p:nvPr/>
            </p:nvGraphicFramePr>
            <p:xfrm>
              <a:off x="8229601" y="2482850"/>
              <a:ext cx="1787525" cy="3254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7128" name="Equation" r:id="rId23" imgW="1180800" imgH="215640" progId="Equation.3">
                      <p:embed/>
                    </p:oleObj>
                  </mc:Choice>
                  <mc:Fallback>
                    <p:oleObj name="Equation" r:id="rId23" imgW="118080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29601" y="2482850"/>
                            <a:ext cx="1787525" cy="32543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28" name="Picture 18"/>
              <p:cNvPicPr>
                <a:picLocks noChangeAspect="1" noChangeArrowheads="1"/>
              </p:cNvPicPr>
              <p:nvPr/>
            </p:nvPicPr>
            <p:blipFill>
              <a:blip r:embed="rId25" cstate="print"/>
              <a:srcRect l="19397" r="18883" b="44878"/>
              <a:stretch>
                <a:fillRect/>
              </a:stretch>
            </p:blipFill>
            <p:spPr bwMode="auto">
              <a:xfrm>
                <a:off x="7772400" y="457200"/>
                <a:ext cx="2667000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aphicFrame>
        <p:nvGraphicFramePr>
          <p:cNvPr id="29" name="Object 19"/>
          <p:cNvGraphicFramePr>
            <a:graphicFrameLocks noChangeAspect="1"/>
          </p:cNvGraphicFramePr>
          <p:nvPr/>
        </p:nvGraphicFramePr>
        <p:xfrm>
          <a:off x="457201" y="3657600"/>
          <a:ext cx="3503613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129" name="Equation" r:id="rId26" imgW="1396800" imgH="507960" progId="Equation.3">
                  <p:embed/>
                </p:oleObj>
              </mc:Choice>
              <mc:Fallback>
                <p:oleObj name="Equation" r:id="rId26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1" y="3657600"/>
                        <a:ext cx="3503613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Line 17"/>
          <p:cNvSpPr>
            <a:spLocks noChangeShapeType="1"/>
          </p:cNvSpPr>
          <p:nvPr/>
        </p:nvSpPr>
        <p:spPr bwMode="auto">
          <a:xfrm>
            <a:off x="457200" y="3581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32" name="Line 17"/>
          <p:cNvSpPr>
            <a:spLocks noChangeShapeType="1"/>
          </p:cNvSpPr>
          <p:nvPr/>
        </p:nvSpPr>
        <p:spPr bwMode="auto">
          <a:xfrm>
            <a:off x="457200" y="50292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48473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9"/>
          <p:cNvSpPr>
            <a:spLocks noChangeArrowheads="1"/>
          </p:cNvSpPr>
          <p:nvPr/>
        </p:nvSpPr>
        <p:spPr bwMode="auto">
          <a:xfrm>
            <a:off x="6477000" y="76200"/>
            <a:ext cx="1752600" cy="533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Bipolar Transistor Design: </a:t>
            </a:r>
            <a:r>
              <a:rPr lang="en-US" dirty="0" smtClean="0">
                <a:solidFill>
                  <a:srgbClr val="000000"/>
                </a:solidFill>
              </a:rPr>
              <a:t>Scaling</a:t>
            </a:r>
            <a:endParaRPr lang="en-US" dirty="0"/>
          </a:p>
        </p:txBody>
      </p:sp>
      <p:sp>
        <p:nvSpPr>
          <p:cNvPr id="4" name="Oval 27"/>
          <p:cNvSpPr>
            <a:spLocks noChangeArrowheads="1"/>
          </p:cNvSpPr>
          <p:nvPr/>
        </p:nvSpPr>
        <p:spPr bwMode="auto">
          <a:xfrm>
            <a:off x="6400800" y="27432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Oval 31"/>
          <p:cNvSpPr>
            <a:spLocks noChangeArrowheads="1"/>
          </p:cNvSpPr>
          <p:nvPr/>
        </p:nvSpPr>
        <p:spPr bwMode="auto">
          <a:xfrm>
            <a:off x="4572000" y="5715000"/>
            <a:ext cx="1066800" cy="11430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Oval 30"/>
          <p:cNvSpPr>
            <a:spLocks noChangeArrowheads="1"/>
          </p:cNvSpPr>
          <p:nvPr/>
        </p:nvSpPr>
        <p:spPr bwMode="auto">
          <a:xfrm>
            <a:off x="1295400" y="5181600"/>
            <a:ext cx="16002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Oval 29"/>
          <p:cNvSpPr>
            <a:spLocks noChangeArrowheads="1"/>
          </p:cNvSpPr>
          <p:nvPr/>
        </p:nvSpPr>
        <p:spPr bwMode="auto">
          <a:xfrm>
            <a:off x="2971800" y="3733800"/>
            <a:ext cx="762000" cy="11430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Oval 28"/>
          <p:cNvSpPr>
            <a:spLocks noChangeArrowheads="1"/>
          </p:cNvSpPr>
          <p:nvPr/>
        </p:nvSpPr>
        <p:spPr bwMode="auto">
          <a:xfrm>
            <a:off x="1295400" y="43434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Oval 26"/>
          <p:cNvSpPr>
            <a:spLocks noChangeArrowheads="1"/>
          </p:cNvSpPr>
          <p:nvPr/>
        </p:nvSpPr>
        <p:spPr bwMode="auto">
          <a:xfrm>
            <a:off x="2057400" y="27432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Oval 25"/>
          <p:cNvSpPr>
            <a:spLocks noChangeArrowheads="1"/>
          </p:cNvSpPr>
          <p:nvPr/>
        </p:nvSpPr>
        <p:spPr bwMode="auto">
          <a:xfrm>
            <a:off x="1524000" y="21336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Oval 24"/>
          <p:cNvSpPr>
            <a:spLocks noChangeArrowheads="1"/>
          </p:cNvSpPr>
          <p:nvPr/>
        </p:nvSpPr>
        <p:spPr bwMode="auto">
          <a:xfrm>
            <a:off x="990600" y="15240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Oval 23"/>
          <p:cNvSpPr>
            <a:spLocks noChangeArrowheads="1"/>
          </p:cNvSpPr>
          <p:nvPr/>
        </p:nvSpPr>
        <p:spPr bwMode="auto">
          <a:xfrm>
            <a:off x="914400" y="7620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3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69027"/>
              </p:ext>
            </p:extLst>
          </p:nvPr>
        </p:nvGraphicFramePr>
        <p:xfrm>
          <a:off x="381000" y="762000"/>
          <a:ext cx="20320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2" name="Equation" r:id="rId3" imgW="812520" imgH="241200" progId="Equation.3">
                  <p:embed/>
                </p:oleObj>
              </mc:Choice>
              <mc:Fallback>
                <p:oleObj name="Equation" r:id="rId3" imgW="8125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762000"/>
                        <a:ext cx="2032000" cy="60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210694"/>
              </p:ext>
            </p:extLst>
          </p:nvPr>
        </p:nvGraphicFramePr>
        <p:xfrm>
          <a:off x="414339" y="1476376"/>
          <a:ext cx="198913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3" name="Equation" r:id="rId5" imgW="787320" imgH="228600" progId="Equation.3">
                  <p:embed/>
                </p:oleObj>
              </mc:Choice>
              <mc:Fallback>
                <p:oleObj name="Equation" r:id="rId5" imgW="787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339" y="1476376"/>
                        <a:ext cx="1989137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70275"/>
              </p:ext>
            </p:extLst>
          </p:nvPr>
        </p:nvGraphicFramePr>
        <p:xfrm>
          <a:off x="457200" y="2133600"/>
          <a:ext cx="1919288" cy="566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4" name="Equation" r:id="rId7" imgW="774360" imgH="228600" progId="Equation.3">
                  <p:embed/>
                </p:oleObj>
              </mc:Choice>
              <mc:Fallback>
                <p:oleObj name="Equation" r:id="rId7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133600"/>
                        <a:ext cx="1919288" cy="566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4623473"/>
              </p:ext>
            </p:extLst>
          </p:nvPr>
        </p:nvGraphicFramePr>
        <p:xfrm>
          <a:off x="533400" y="5181601"/>
          <a:ext cx="2330450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5" name="Equation" r:id="rId9" imgW="927000" imgH="228600" progId="Equation.3">
                  <p:embed/>
                </p:oleObj>
              </mc:Choice>
              <mc:Fallback>
                <p:oleObj name="Equation" r:id="rId9" imgW="927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181601"/>
                        <a:ext cx="2330450" cy="574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93250"/>
              </p:ext>
            </p:extLst>
          </p:nvPr>
        </p:nvGraphicFramePr>
        <p:xfrm>
          <a:off x="488950" y="2743201"/>
          <a:ext cx="65913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6" name="Equation" r:id="rId11" imgW="2603160" imgH="253800" progId="Equation.3">
                  <p:embed/>
                </p:oleObj>
              </mc:Choice>
              <mc:Fallback>
                <p:oleObj name="Equation" r:id="rId11" imgW="26031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950" y="2743201"/>
                        <a:ext cx="65913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612436"/>
              </p:ext>
            </p:extLst>
          </p:nvPr>
        </p:nvGraphicFramePr>
        <p:xfrm>
          <a:off x="533401" y="5651500"/>
          <a:ext cx="5262563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7" name="Equation" r:id="rId13" imgW="2095200" imgH="482400" progId="Equation.3">
                  <p:embed/>
                </p:oleObj>
              </mc:Choice>
              <mc:Fallback>
                <p:oleObj name="Equation" r:id="rId13" imgW="2095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1" y="5651500"/>
                        <a:ext cx="5262563" cy="1206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457200" y="2057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graphicFrame>
        <p:nvGraphicFramePr>
          <p:cNvPr id="2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3075510"/>
              </p:ext>
            </p:extLst>
          </p:nvPr>
        </p:nvGraphicFramePr>
        <p:xfrm>
          <a:off x="457201" y="3657600"/>
          <a:ext cx="3503613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148" name="Equation" r:id="rId15" imgW="1396800" imgH="507960" progId="Equation.3">
                  <p:embed/>
                </p:oleObj>
              </mc:Choice>
              <mc:Fallback>
                <p:oleObj name="Equation" r:id="rId15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1" y="3657600"/>
                        <a:ext cx="3503613" cy="127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Oval 21"/>
          <p:cNvSpPr>
            <a:spLocks noChangeArrowheads="1"/>
          </p:cNvSpPr>
          <p:nvPr/>
        </p:nvSpPr>
        <p:spPr bwMode="auto">
          <a:xfrm>
            <a:off x="4191000" y="3886200"/>
            <a:ext cx="838200" cy="762000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Line 17"/>
          <p:cNvSpPr>
            <a:spLocks noChangeShapeType="1"/>
          </p:cNvSpPr>
          <p:nvPr/>
        </p:nvSpPr>
        <p:spPr bwMode="auto">
          <a:xfrm>
            <a:off x="457200" y="3581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32" name="Line 17"/>
          <p:cNvSpPr>
            <a:spLocks noChangeShapeType="1"/>
          </p:cNvSpPr>
          <p:nvPr/>
        </p:nvSpPr>
        <p:spPr bwMode="auto">
          <a:xfrm>
            <a:off x="457200" y="50292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7292445" y="1447800"/>
            <a:ext cx="4670955" cy="4003676"/>
            <a:chOff x="7543800" y="152400"/>
            <a:chExt cx="3200400" cy="2743200"/>
          </a:xfrm>
        </p:grpSpPr>
        <p:sp>
          <p:nvSpPr>
            <p:cNvPr id="34" name="Rectangle 2"/>
            <p:cNvSpPr>
              <a:spLocks noChangeArrowheads="1"/>
            </p:cNvSpPr>
            <p:nvPr/>
          </p:nvSpPr>
          <p:spPr bwMode="auto">
            <a:xfrm>
              <a:off x="7543800" y="152400"/>
              <a:ext cx="3200400" cy="2743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7772400" y="152400"/>
              <a:ext cx="2667000" cy="2655888"/>
              <a:chOff x="7772400" y="152400"/>
              <a:chExt cx="2667000" cy="2655888"/>
            </a:xfrm>
          </p:grpSpPr>
          <p:graphicFrame>
            <p:nvGraphicFramePr>
              <p:cNvPr id="36" name="Object 4"/>
              <p:cNvGraphicFramePr>
                <a:graphicFrameLocks noChangeAspect="1"/>
              </p:cNvGraphicFramePr>
              <p:nvPr/>
            </p:nvGraphicFramePr>
            <p:xfrm>
              <a:off x="8763000" y="152400"/>
              <a:ext cx="311150" cy="349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49" name="Equation" r:id="rId17" imgW="203040" imgH="228600" progId="Equation.3">
                      <p:embed/>
                    </p:oleObj>
                  </mc:Choice>
                  <mc:Fallback>
                    <p:oleObj name="Equation" r:id="rId17" imgW="20304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763000" y="152400"/>
                            <a:ext cx="311150" cy="349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7" name="Object 5"/>
              <p:cNvGraphicFramePr>
                <a:graphicFrameLocks noChangeAspect="1"/>
              </p:cNvGraphicFramePr>
              <p:nvPr/>
            </p:nvGraphicFramePr>
            <p:xfrm>
              <a:off x="9066213" y="577850"/>
              <a:ext cx="368300" cy="349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50" name="Equation" r:id="rId19" imgW="241200" imgH="228600" progId="Equation.3">
                      <p:embed/>
                    </p:oleObj>
                  </mc:Choice>
                  <mc:Fallback>
                    <p:oleObj name="Equation" r:id="rId19" imgW="24120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066213" y="577850"/>
                            <a:ext cx="368300" cy="349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8" name="Object 6"/>
              <p:cNvGraphicFramePr>
                <a:graphicFrameLocks noChangeAspect="1"/>
              </p:cNvGraphicFramePr>
              <p:nvPr/>
            </p:nvGraphicFramePr>
            <p:xfrm>
              <a:off x="9906001" y="654050"/>
              <a:ext cx="252413" cy="349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51" name="Equation" r:id="rId21" imgW="164880" imgH="228600" progId="Equation.3">
                      <p:embed/>
                    </p:oleObj>
                  </mc:Choice>
                  <mc:Fallback>
                    <p:oleObj name="Equation" r:id="rId21" imgW="1648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06001" y="654050"/>
                            <a:ext cx="252413" cy="349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9" name="Object 7"/>
              <p:cNvGraphicFramePr>
                <a:graphicFrameLocks noChangeAspect="1"/>
              </p:cNvGraphicFramePr>
              <p:nvPr/>
            </p:nvGraphicFramePr>
            <p:xfrm>
              <a:off x="8081963" y="577850"/>
              <a:ext cx="252412" cy="3492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52" name="Equation" r:id="rId23" imgW="164880" imgH="228600" progId="Equation.3">
                      <p:embed/>
                    </p:oleObj>
                  </mc:Choice>
                  <mc:Fallback>
                    <p:oleObj name="Equation" r:id="rId23" imgW="164880" imgH="2286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081963" y="577850"/>
                            <a:ext cx="252412" cy="34925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0" name="Object 10"/>
              <p:cNvGraphicFramePr>
                <a:graphicFrameLocks noChangeAspect="1"/>
              </p:cNvGraphicFramePr>
              <p:nvPr/>
            </p:nvGraphicFramePr>
            <p:xfrm>
              <a:off x="8229601" y="2482850"/>
              <a:ext cx="1787525" cy="32543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8153" name="Equation" r:id="rId25" imgW="1180800" imgH="215640" progId="Equation.3">
                      <p:embed/>
                    </p:oleObj>
                  </mc:Choice>
                  <mc:Fallback>
                    <p:oleObj name="Equation" r:id="rId25" imgW="118080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229601" y="2482850"/>
                            <a:ext cx="1787525" cy="32543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41" name="Picture 18"/>
              <p:cNvPicPr>
                <a:picLocks noChangeAspect="1" noChangeArrowheads="1"/>
              </p:cNvPicPr>
              <p:nvPr/>
            </p:nvPicPr>
            <p:blipFill>
              <a:blip r:embed="rId27" cstate="print"/>
              <a:srcRect l="19397" r="18883" b="44878"/>
              <a:stretch>
                <a:fillRect/>
              </a:stretch>
            </p:blipFill>
            <p:spPr bwMode="auto">
              <a:xfrm>
                <a:off x="7772400" y="457200"/>
                <a:ext cx="2667000" cy="190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10788314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InP Bipolar Transistors ?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6200" y="1600200"/>
            <a:ext cx="6248400" cy="302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itchFamily="18" charset="2"/>
              </a:rPr>
              <a:t>InP: 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better electron transport than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Si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higher electron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velocity: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3.5 vs 1.0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×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10</a:t>
            </a:r>
            <a:r>
              <a:rPr lang="en-US" sz="2400" b="0" baseline="30000" dirty="0" smtClean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7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cm/s 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plus wider bandgap→ higher breakdown field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InGaAs base, base-emitter heterojunction: 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very low base sheet 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resistance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Calibri" panose="020F0502020204030204" pitchFamily="34" charset="0"/>
              <a:sym typeface="Symbol" pitchFamily="18" charset="2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Implications: 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</a:b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H</a:t>
            </a: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igher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(f</a:t>
            </a:r>
            <a:r>
              <a:rPr lang="en-US" sz="2400" b="0" baseline="-2500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  <a:sym typeface="Symbol" pitchFamily="18" charset="2"/>
              </a:rPr>
              <a:t>t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, f</a:t>
            </a:r>
            <a:r>
              <a:rPr lang="en-US" sz="2400" b="0" baseline="-2500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max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) at a given scaling node</a:t>
            </a:r>
            <a:b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Higher 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breakdown* at a given (f</a:t>
            </a:r>
            <a:r>
              <a:rPr lang="en-US" sz="2400" b="0" baseline="-25000" dirty="0">
                <a:solidFill>
                  <a:srgbClr val="000000"/>
                </a:solidFill>
                <a:latin typeface="Symbol" panose="05050102010706020507" pitchFamily="18" charset="2"/>
                <a:cs typeface="Calibri" panose="020F0502020204030204" pitchFamily="34" charset="0"/>
                <a:sym typeface="Symbol" pitchFamily="18" charset="2"/>
              </a:rPr>
              <a:t>t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, f</a:t>
            </a:r>
            <a:r>
              <a:rPr lang="en-US" sz="2400" b="0" baseline="-2500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max</a:t>
            </a:r>
            <a:r>
              <a:rPr lang="en-US" sz="2400" b="0" dirty="0">
                <a:solidFill>
                  <a:srgbClr val="000000"/>
                </a:solidFill>
                <a:latin typeface="Calibri" pitchFamily="34" charset="0"/>
                <a:cs typeface="Calibri" panose="020F0502020204030204" pitchFamily="34" charset="0"/>
                <a:sym typeface="Symbol" pitchFamily="18" charset="2"/>
              </a:rPr>
              <a:t>) </a:t>
            </a:r>
            <a:endParaRPr lang="en-US" sz="2400" dirty="0">
              <a:solidFill>
                <a:srgbClr val="FF0000"/>
              </a:solidFill>
              <a:latin typeface="Calibri" pitchFamily="34" charset="0"/>
              <a:cs typeface="Calibri" panose="020F0502020204030204" pitchFamily="34" charset="0"/>
              <a:sym typeface="Symbol" pitchFamily="18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" t="1599" r="1193" b="1226"/>
          <a:stretch/>
        </p:blipFill>
        <p:spPr>
          <a:xfrm>
            <a:off x="5867400" y="990600"/>
            <a:ext cx="6248400" cy="5029200"/>
          </a:xfrm>
          <a:prstGeom prst="rect">
            <a:avLst/>
          </a:prstGeom>
          <a:ln>
            <a:noFill/>
          </a:ln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6200" y="6117003"/>
            <a:ext cx="8196660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*Breakdown is too complicated to summarize with BVCEO.</a:t>
            </a:r>
            <a:br>
              <a:rPr lang="en-US" sz="16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6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BVCBO vs. BVCEO vs. safe operating area ?</a:t>
            </a:r>
            <a:br>
              <a:rPr lang="en-US" sz="16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600" b="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Bottom line: look at V</a:t>
            </a:r>
            <a:r>
              <a:rPr lang="en-US" sz="1600" b="0" i="1" baseline="-250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ce</a:t>
            </a:r>
            <a:r>
              <a:rPr lang="en-US" sz="1600" b="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 used in published IC data for a given IC technology.</a:t>
            </a:r>
            <a:endParaRPr lang="en-US" sz="1600" b="0" i="1" dirty="0">
              <a:solidFill>
                <a:srgbClr val="FF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71014301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faster </a:t>
            </a:r>
            <a:r>
              <a:rPr lang="en-US" dirty="0" smtClean="0"/>
              <a:t>bipolar </a:t>
            </a:r>
            <a:r>
              <a:rPr lang="en-US" dirty="0"/>
              <a:t>transistors</a:t>
            </a:r>
          </a:p>
        </p:txBody>
      </p:sp>
      <p:graphicFrame>
        <p:nvGraphicFramePr>
          <p:cNvPr id="3" name="Group 3"/>
          <p:cNvGraphicFramePr>
            <a:graphicFrameLocks noGrp="1"/>
          </p:cNvGraphicFramePr>
          <p:nvPr>
            <p:extLst/>
          </p:nvPr>
        </p:nvGraphicFramePr>
        <p:xfrm>
          <a:off x="6171895" y="924465"/>
          <a:ext cx="4206240" cy="1920240"/>
        </p:xfrm>
        <a:graphic>
          <a:graphicData uri="http://schemas.openxmlformats.org/drawingml/2006/table">
            <a:tbl>
              <a:tblPr/>
              <a:tblGrid>
                <a:gridCol w="2926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to double the bandwidth: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 &amp; collector junction widths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)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current density (mA/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m)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collector depletion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base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1.4:1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 &amp; base contact resistivities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1542300" y="3962400"/>
            <a:ext cx="4495800" cy="26681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48" tIns="41025" rIns="82048" bIns="41025">
            <a:spAutoFit/>
          </a:bodyPr>
          <a:lstStyle/>
          <a:p>
            <a:pPr defTabSz="820738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Narrow junctions. </a:t>
            </a:r>
            <a:b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Thin layers</a:t>
            </a:r>
            <a:b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High current density</a:t>
            </a:r>
            <a:b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Ultra low resistivity contacts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9006" y="3429001"/>
            <a:ext cx="4206029" cy="333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853096" y="3207402"/>
            <a:ext cx="334123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dirty="0">
                <a:latin typeface="Calibri" pitchFamily="34" charset="0"/>
              </a:rPr>
              <a:t>Teledyne: M. Urteaga </a:t>
            </a:r>
            <a:r>
              <a:rPr lang="en-US" sz="1600" i="1" dirty="0">
                <a:latin typeface="Calibri" pitchFamily="34" charset="0"/>
              </a:rPr>
              <a:t>et al</a:t>
            </a:r>
            <a:r>
              <a:rPr lang="en-US" sz="1600" dirty="0">
                <a:latin typeface="Calibri" pitchFamily="34" charset="0"/>
              </a:rPr>
              <a:t>: 2011 DRC</a:t>
            </a:r>
          </a:p>
        </p:txBody>
      </p:sp>
      <p:pic>
        <p:nvPicPr>
          <p:cNvPr id="7" name="Picture 6" descr="asdfasdf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985" y="924465"/>
            <a:ext cx="2667000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9767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1353800" cy="398463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mm-wave imaging</a:t>
            </a:r>
            <a:r>
              <a:rPr lang="en-US" dirty="0">
                <a:solidFill>
                  <a:srgbClr val="000000"/>
                </a:solidFill>
              </a:rPr>
              <a:t>: fog/clouds/smoke/dust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656"/>
            <a:ext cx="12192000" cy="501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123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Refractory </a:t>
            </a:r>
            <a:r>
              <a:rPr lang="en-US" dirty="0" smtClean="0"/>
              <a:t>Ohmic Contacts </a:t>
            </a:r>
            <a:r>
              <a:rPr lang="en-US" dirty="0"/>
              <a:t>to In(Ga)As</a:t>
            </a:r>
          </a:p>
        </p:txBody>
      </p:sp>
      <p:sp>
        <p:nvSpPr>
          <p:cNvPr id="3" name="Text Box 44"/>
          <p:cNvSpPr txBox="1">
            <a:spLocks noChangeArrowheads="1"/>
          </p:cNvSpPr>
          <p:nvPr/>
        </p:nvSpPr>
        <p:spPr bwMode="auto">
          <a:xfrm>
            <a:off x="1524000" y="6019800"/>
            <a:ext cx="8839200" cy="2675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2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Refractory: robust under high-current operation / Low penetration depth: ~ 1 </a:t>
            </a:r>
            <a:r>
              <a:rPr lang="en-US" sz="12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nm</a:t>
            </a:r>
            <a:endParaRPr lang="en-US" sz="12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graphicFrame>
        <p:nvGraphicFramePr>
          <p:cNvPr id="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155953"/>
              </p:ext>
            </p:extLst>
          </p:nvPr>
        </p:nvGraphicFramePr>
        <p:xfrm>
          <a:off x="304800" y="904318"/>
          <a:ext cx="3515970" cy="5115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8" name="KGPlot" r:id="rId3" imgW="5308560" imgH="7721640" progId="KGraph_Plot">
                  <p:embed/>
                </p:oleObj>
              </mc:Choice>
              <mc:Fallback>
                <p:oleObj name="KGPlot" r:id="rId3" imgW="5308560" imgH="772164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04318"/>
                        <a:ext cx="3515970" cy="51154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925907"/>
              </p:ext>
            </p:extLst>
          </p:nvPr>
        </p:nvGraphicFramePr>
        <p:xfrm>
          <a:off x="6640807" y="1080089"/>
          <a:ext cx="2884193" cy="4914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99" name="KGPlot" r:id="rId5" imgW="4343400" imgH="7404120" progId="KGraph_Plot">
                  <p:embed/>
                </p:oleObj>
              </mc:Choice>
              <mc:Fallback>
                <p:oleObj name="KGPlot" r:id="rId5" imgW="4343400" imgH="74041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0807" y="1080089"/>
                        <a:ext cx="2884193" cy="491475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9536187"/>
              </p:ext>
            </p:extLst>
          </p:nvPr>
        </p:nvGraphicFramePr>
        <p:xfrm>
          <a:off x="3745207" y="1094485"/>
          <a:ext cx="2884193" cy="4925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00" name="KGPlot" r:id="rId7" imgW="4343400" imgH="7416720" progId="KGraph_Plot">
                  <p:embed/>
                </p:oleObj>
              </mc:Choice>
              <mc:Fallback>
                <p:oleObj name="KGPlot" r:id="rId7" imgW="4343400" imgH="74167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5207" y="1094485"/>
                        <a:ext cx="2884193" cy="49253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30"/>
          <p:cNvCxnSpPr>
            <a:cxnSpLocks noChangeShapeType="1"/>
          </p:cNvCxnSpPr>
          <p:nvPr/>
        </p:nvCxnSpPr>
        <p:spPr bwMode="auto">
          <a:xfrm>
            <a:off x="1143000" y="3657600"/>
            <a:ext cx="8534400" cy="0"/>
          </a:xfrm>
          <a:prstGeom prst="line">
            <a:avLst/>
          </a:prstGeom>
          <a:noFill/>
          <a:ln w="38100" algn="ctr">
            <a:solidFill>
              <a:schemeClr val="accent1"/>
            </a:solidFill>
            <a:prstDash val="dash"/>
            <a:round/>
            <a:headEnd/>
            <a:tailEnd/>
          </a:ln>
        </p:spPr>
      </p:cxnSp>
      <p:sp>
        <p:nvSpPr>
          <p:cNvPr id="8" name="TextBox 31"/>
          <p:cNvSpPr txBox="1">
            <a:spLocks noChangeArrowheads="1"/>
          </p:cNvSpPr>
          <p:nvPr/>
        </p:nvSpPr>
        <p:spPr bwMode="auto">
          <a:xfrm>
            <a:off x="9501393" y="3371469"/>
            <a:ext cx="2309607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32 nm (2.8THz)  node </a:t>
            </a:r>
            <a:br>
              <a:rPr lang="en-US" sz="18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requirements</a:t>
            </a:r>
          </a:p>
        </p:txBody>
      </p:sp>
      <p:sp>
        <p:nvSpPr>
          <p:cNvPr id="9" name="TextBox 21"/>
          <p:cNvSpPr txBox="1">
            <a:spLocks noChangeArrowheads="1"/>
          </p:cNvSpPr>
          <p:nvPr/>
        </p:nvSpPr>
        <p:spPr bwMode="auto">
          <a:xfrm>
            <a:off x="3614472" y="848571"/>
            <a:ext cx="3592778" cy="28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buClr>
                <a:srgbClr val="FF0000"/>
              </a:buClr>
            </a:pP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Baraskar </a:t>
            </a:r>
            <a:r>
              <a:rPr lang="en-US" sz="1400" b="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et al</a:t>
            </a:r>
            <a:r>
              <a:rPr lang="en-US" sz="14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, Journal of Applied Physics, 2013</a:t>
            </a:r>
          </a:p>
        </p:txBody>
      </p:sp>
      <p:sp>
        <p:nvSpPr>
          <p:cNvPr id="10" name="Text Box 44"/>
          <p:cNvSpPr txBox="1">
            <a:spLocks noChangeArrowheads="1"/>
          </p:cNvSpPr>
          <p:nvPr/>
        </p:nvSpPr>
        <p:spPr bwMode="auto">
          <a:xfrm>
            <a:off x="76200" y="6329617"/>
            <a:ext cx="12115800" cy="4521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Why no  ~2THz HBTs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today? </a:t>
            </a: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Problem</a:t>
            </a:r>
            <a:r>
              <a:rPr lang="en-US" sz="2400" i="1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: reproducing these base contacts in full HBT process flow</a:t>
            </a:r>
          </a:p>
        </p:txBody>
      </p:sp>
    </p:spTree>
    <p:extLst>
      <p:ext uri="{BB962C8B-B14F-4D97-AF65-F5344CB8AC3E}">
        <p14:creationId xmlns:p14="http://schemas.microsoft.com/office/powerpoint/2010/main" val="72529658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THz HBTs: The key challenges</a:t>
            </a:r>
            <a:endParaRPr lang="en-US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69985" y="848571"/>
            <a:ext cx="37947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Obtaining good base contacts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in HBT  vs. in contact test structure</a:t>
            </a: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(emitter contacts are fine)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graphicFrame>
        <p:nvGraphicFramePr>
          <p:cNvPr id="220162" name="Object 10"/>
          <p:cNvGraphicFramePr>
            <a:graphicFrameLocks noChangeAspect="1"/>
          </p:cNvGraphicFramePr>
          <p:nvPr/>
        </p:nvGraphicFramePr>
        <p:xfrm>
          <a:off x="1845880" y="1683415"/>
          <a:ext cx="3187590" cy="4681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4" name="KGPlot" r:id="rId4" imgW="5308560" imgH="7797600" progId="KGraph_Plot">
                  <p:embed/>
                </p:oleObj>
              </mc:Choice>
              <mc:Fallback>
                <p:oleObj name="KGPlot" r:id="rId4" imgW="5308560" imgH="77976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5880" y="1683415"/>
                        <a:ext cx="3187590" cy="46811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2015_2_10_THz_HBT_Draw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580" y="1911100"/>
            <a:ext cx="4010116" cy="4401910"/>
          </a:xfrm>
          <a:prstGeom prst="rect">
            <a:avLst/>
          </a:prstGeom>
        </p:spPr>
      </p:pic>
      <p:sp>
        <p:nvSpPr>
          <p:cNvPr id="21" name="TextBox 21"/>
          <p:cNvSpPr txBox="1">
            <a:spLocks noChangeArrowheads="1"/>
          </p:cNvSpPr>
          <p:nvPr/>
        </p:nvSpPr>
        <p:spPr bwMode="auto">
          <a:xfrm>
            <a:off x="2225355" y="6464801"/>
            <a:ext cx="286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buClr>
                <a:srgbClr val="FF0000"/>
              </a:buClr>
            </a:pP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Baraskar </a:t>
            </a:r>
            <a:r>
              <a:rPr lang="en-US" sz="1100" b="0" i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et al</a:t>
            </a:r>
            <a:r>
              <a:rPr lang="en-US" sz="11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, Journal of Applied Physics, 2013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247790" y="848570"/>
            <a:ext cx="4174225" cy="58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RC parasitics along finger length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1800" b="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metal resistance, excess junction areas</a:t>
            </a:r>
            <a:endParaRPr lang="en-US" sz="2400" b="0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952101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1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09600" y="134938"/>
            <a:ext cx="10515600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>
              <a:lnSpc>
                <a:spcPct val="87000"/>
              </a:lnSpc>
              <a:defRPr/>
            </a:pPr>
            <a:r>
              <a:rPr 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InP HBTs:  1.07 THz @200nm, ?? @ 130nm</a:t>
            </a:r>
          </a:p>
        </p:txBody>
      </p:sp>
      <p:pic>
        <p:nvPicPr>
          <p:cNvPr id="10" name="Picture 9" descr="64J-R4C5-E10B45L3-Vce_2.00V-Ib_600u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13539" y="615479"/>
            <a:ext cx="3297461" cy="2824686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0" y="3801215"/>
            <a:ext cx="3339380" cy="287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Picture7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575" y="612817"/>
            <a:ext cx="7903625" cy="5864183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796355" y="4643320"/>
            <a:ext cx="328845" cy="91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6600" dirty="0">
                <a:solidFill>
                  <a:srgbClr val="0000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?</a:t>
            </a:r>
            <a:endParaRPr lang="en-US" sz="8000" b="0" dirty="0">
              <a:solidFill>
                <a:srgbClr val="00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694090" y="6546782"/>
            <a:ext cx="303580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solidFill>
                  <a:srgbClr val="FFFF00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Rode  et al., IEEE  TED, Aug. 2015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4698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1524001" y="3359751"/>
            <a:ext cx="65" cy="1384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87790"/>
            <a:ext cx="10287000" cy="4572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FFFFCC"/>
                </a:solidFill>
                <a:sym typeface="Symbol" pitchFamily="18" charset="2"/>
              </a:rPr>
              <a:t>130nm /1.1 THz InP </a:t>
            </a:r>
            <a:r>
              <a:rPr lang="en-US" sz="2800" b="1" dirty="0" smtClean="0">
                <a:solidFill>
                  <a:srgbClr val="FFFFCC"/>
                </a:solidFill>
                <a:sym typeface="Symbol" pitchFamily="18" charset="2"/>
              </a:rPr>
              <a:t>HBT ICs </a:t>
            </a:r>
            <a:r>
              <a:rPr lang="en-US" sz="2800" b="1" dirty="0">
                <a:solidFill>
                  <a:srgbClr val="FFFFCC"/>
                </a:solidFill>
                <a:sym typeface="Symbol" pitchFamily="18" charset="2"/>
              </a:rPr>
              <a:t>to 670 </a:t>
            </a:r>
            <a:r>
              <a:rPr lang="en-US" sz="2800" b="1" dirty="0" smtClean="0">
                <a:solidFill>
                  <a:srgbClr val="FFFFCC"/>
                </a:solidFill>
                <a:sym typeface="Symbol" pitchFamily="18" charset="2"/>
              </a:rPr>
              <a:t>GHz</a:t>
            </a:r>
            <a:endParaRPr lang="en-US" sz="2800" b="1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52229" name="Text Box 19"/>
          <p:cNvSpPr txBox="1">
            <a:spLocks noChangeArrowheads="1"/>
          </p:cNvSpPr>
          <p:nvPr/>
        </p:nvSpPr>
        <p:spPr bwMode="auto">
          <a:xfrm>
            <a:off x="1828800" y="685801"/>
            <a:ext cx="2438400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614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fundamental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VCO</a:t>
            </a:r>
          </a:p>
        </p:txBody>
      </p:sp>
      <p:sp>
        <p:nvSpPr>
          <p:cNvPr id="52230" name="Text Box 19"/>
          <p:cNvSpPr txBox="1">
            <a:spLocks noChangeArrowheads="1"/>
          </p:cNvSpPr>
          <p:nvPr/>
        </p:nvSpPr>
        <p:spPr bwMode="auto">
          <a:xfrm>
            <a:off x="6477000" y="561976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340 GHz dynamic frequency divider</a:t>
            </a:r>
          </a:p>
        </p:txBody>
      </p:sp>
      <p:pic>
        <p:nvPicPr>
          <p:cNvPr id="52231" name="Picture 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685801"/>
            <a:ext cx="1981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 Box 19"/>
          <p:cNvSpPr txBox="1">
            <a:spLocks noChangeArrowheads="1"/>
          </p:cNvSpPr>
          <p:nvPr/>
        </p:nvSpPr>
        <p:spPr bwMode="auto">
          <a:xfrm>
            <a:off x="1828800" y="2444750"/>
            <a:ext cx="3429000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620 GHz, 20 dB gain amplifier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1828800" y="2681289"/>
            <a:ext cx="1219200" cy="80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 Seo,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2013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also: 670GHz amplifier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J. Hacker , 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2013 (not shown)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1828800" y="1371600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 / UCSB</a:t>
            </a: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6477000" y="1530351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UCSB/TSC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2010</a:t>
            </a:r>
          </a:p>
        </p:txBody>
      </p:sp>
      <p:pic>
        <p:nvPicPr>
          <p:cNvPr id="52236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886201"/>
            <a:ext cx="19812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7" name="Text Box 19"/>
          <p:cNvSpPr txBox="1">
            <a:spLocks noChangeArrowheads="1"/>
          </p:cNvSpPr>
          <p:nvPr/>
        </p:nvSpPr>
        <p:spPr bwMode="auto">
          <a:xfrm>
            <a:off x="1828800" y="3908426"/>
            <a:ext cx="1905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204 GHz static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frequency divider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(ECL master-slave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latch)</a:t>
            </a:r>
          </a:p>
        </p:txBody>
      </p:sp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1828800" y="4876801"/>
            <a:ext cx="121920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Z. Griffith, </a:t>
            </a:r>
            <a:r>
              <a:rPr lang="en-US" sz="1050" i="1" dirty="0" smtClean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TSC / UCSB</a:t>
            </a: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/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 2010</a:t>
            </a:r>
          </a:p>
        </p:txBody>
      </p:sp>
      <p:pic>
        <p:nvPicPr>
          <p:cNvPr id="52239" name="Picture 32" descr="Picture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2163764"/>
            <a:ext cx="2895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0" name="Text Box 19"/>
          <p:cNvSpPr txBox="1">
            <a:spLocks noChangeArrowheads="1"/>
          </p:cNvSpPr>
          <p:nvPr/>
        </p:nvSpPr>
        <p:spPr bwMode="auto">
          <a:xfrm>
            <a:off x="6477000" y="2268539"/>
            <a:ext cx="9906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300 GHz fundamental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</a:t>
            </a:r>
          </a:p>
        </p:txBody>
      </p:sp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6477000" y="3001963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Seo, TSC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2011</a:t>
            </a:r>
          </a:p>
        </p:txBody>
      </p:sp>
      <p:sp>
        <p:nvSpPr>
          <p:cNvPr id="52242" name="Text Box 19"/>
          <p:cNvSpPr txBox="1">
            <a:spLocks noChangeArrowheads="1"/>
          </p:cNvSpPr>
          <p:nvPr/>
        </p:nvSpPr>
        <p:spPr bwMode="auto">
          <a:xfrm>
            <a:off x="5562600" y="3886201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220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180 mW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1" name="Text Box 19"/>
          <p:cNvSpPr txBox="1">
            <a:spLocks noChangeArrowheads="1"/>
          </p:cNvSpPr>
          <p:nvPr/>
        </p:nvSpPr>
        <p:spPr bwMode="auto">
          <a:xfrm>
            <a:off x="55626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T. Reed, UCSB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CSICS 2013</a:t>
            </a:r>
          </a:p>
        </p:txBody>
      </p:sp>
      <p:pic>
        <p:nvPicPr>
          <p:cNvPr id="52244" name="Picture 41" descr="Picture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609600"/>
            <a:ext cx="2057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45" name="Text Box 19"/>
          <p:cNvSpPr txBox="1">
            <a:spLocks noChangeArrowheads="1"/>
          </p:cNvSpPr>
          <p:nvPr/>
        </p:nvSpPr>
        <p:spPr bwMode="auto">
          <a:xfrm>
            <a:off x="6172200" y="5461001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600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Transmitter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PLL + Mixer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47" name="Text Box 19"/>
          <p:cNvSpPr txBox="1">
            <a:spLocks noChangeArrowheads="1"/>
          </p:cNvSpPr>
          <p:nvPr/>
        </p:nvSpPr>
        <p:spPr bwMode="auto">
          <a:xfrm>
            <a:off x="61722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sp>
        <p:nvSpPr>
          <p:cNvPr id="52247" name="Text Box 19"/>
          <p:cNvSpPr txBox="1">
            <a:spLocks noChangeArrowheads="1"/>
          </p:cNvSpPr>
          <p:nvPr/>
        </p:nvSpPr>
        <p:spPr bwMode="auto">
          <a:xfrm>
            <a:off x="1828800" y="5432426"/>
            <a:ext cx="990600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Integrated 300/350GHz Receivers: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LNA/Mixer/VCO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1828800" y="6270625"/>
            <a:ext cx="1219200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M. Seo  TSC</a:t>
            </a:r>
          </a:p>
        </p:txBody>
      </p:sp>
      <p:pic>
        <p:nvPicPr>
          <p:cNvPr id="52249" name="Picture 193" descr="TSC_Logo_Sma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96600" y="0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0" name="Picture 194" descr="UCSB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506200" y="330200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1" name="Picture 53" descr="Picture6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15200" y="5432425"/>
            <a:ext cx="32194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2" name="Picture 55" descr="Picture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76600" y="5426075"/>
            <a:ext cx="22987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 descr="Picture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0800" y="3775076"/>
            <a:ext cx="16002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4" name="Picture 33" descr="Picture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0" y="2667000"/>
            <a:ext cx="27432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55" name="Picture 33" descr="Picture7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9700" y="3756026"/>
            <a:ext cx="1485900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56" name="Text Box 19"/>
          <p:cNvSpPr txBox="1">
            <a:spLocks noChangeArrowheads="1"/>
          </p:cNvSpPr>
          <p:nvPr/>
        </p:nvSpPr>
        <p:spPr bwMode="auto">
          <a:xfrm>
            <a:off x="8153400" y="3886201"/>
            <a:ext cx="9906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81 GHz 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470 mW</a:t>
            </a:r>
            <a:b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</a:br>
            <a:r>
              <a:rPr lang="en-US" sz="1600" i="1" dirty="0">
                <a:solidFill>
                  <a:srgbClr val="FFFFCC"/>
                </a:solidFill>
                <a:ea typeface="ＭＳ Ｐゴシック" pitchFamily="34" charset="-128"/>
                <a:cs typeface="Arial" charset="0"/>
              </a:rPr>
              <a:t>power amplifier </a:t>
            </a:r>
            <a:endParaRPr lang="en-US" sz="1600" i="1" u="sng" dirty="0">
              <a:solidFill>
                <a:srgbClr val="FFFFCC"/>
              </a:solidFill>
              <a:ea typeface="ＭＳ Ｐゴシック" pitchFamily="34" charset="-128"/>
              <a:cs typeface="Arial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8153400" y="4821238"/>
            <a:ext cx="12192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H-C Park UCSB</a:t>
            </a:r>
            <a:b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</a:br>
            <a:r>
              <a:rPr lang="en-US" sz="1050" i="1" dirty="0">
                <a:solidFill>
                  <a:srgbClr val="FFFFCC"/>
                </a:solidFill>
                <a:ea typeface="ＭＳ Ｐゴシック" charset="-128"/>
                <a:cs typeface="Arial" charset="0"/>
              </a:rPr>
              <a:t>IMS 2014</a:t>
            </a:r>
          </a:p>
        </p:txBody>
      </p:sp>
    </p:spTree>
    <p:extLst>
      <p:ext uri="{BB962C8B-B14F-4D97-AF65-F5344CB8AC3E}">
        <p14:creationId xmlns:p14="http://schemas.microsoft.com/office/powerpoint/2010/main" val="3305606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a 2 THz SiGe Bipolar Transistor</a:t>
            </a:r>
          </a:p>
        </p:txBody>
      </p:sp>
      <p:pic>
        <p:nvPicPr>
          <p:cNvPr id="3" name="Picture 27" descr="smallsig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0739" y="5881689"/>
            <a:ext cx="33337" cy="1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994773"/>
              </p:ext>
            </p:extLst>
          </p:nvPr>
        </p:nvGraphicFramePr>
        <p:xfrm>
          <a:off x="5882640" y="978558"/>
          <a:ext cx="5547360" cy="5346042"/>
        </p:xfrm>
        <a:graphic>
          <a:graphicData uri="http://schemas.openxmlformats.org/drawingml/2006/table">
            <a:tbl>
              <a:tblPr/>
              <a:tblGrid>
                <a:gridCol w="2568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8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18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5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InP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SiGe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emitter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junction width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64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18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nm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access resistivity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0.6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W-m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base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contact width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64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18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nm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contact resistivity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2.5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0.7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W-m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collector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53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nm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current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36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itchFamily="34" charset="0"/>
                        </a:rPr>
                        <a:t>125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mA/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m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breakdown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2.75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1.3?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V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t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GHz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max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2000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GHz</a:t>
                      </a:r>
                    </a:p>
                  </a:txBody>
                  <a:tcPr marL="82048" marR="82048" marT="41025" marB="41025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381000" y="1066801"/>
            <a:ext cx="5105400" cy="488413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Similar scaling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InP: 3:1 higher collector velocity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SiGe: good contacts, buried oxides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  <a:t/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sym typeface="Symbol" pitchFamily="18" charset="2"/>
              </a:rPr>
            </a:br>
            <a:endParaRPr lang="en-US" sz="2400" b="0" dirty="0">
              <a:solidFill>
                <a:srgbClr val="000000"/>
              </a:solidFill>
              <a:latin typeface="Calibri" panose="020F0502020204030204" pitchFamily="34" charset="0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400" b="0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Key distinction: Breakdown  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InP has: 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   thicker collector at same f</a:t>
            </a:r>
            <a:r>
              <a:rPr lang="en-US" sz="2400" b="0" baseline="-25000" dirty="0">
                <a:solidFill>
                  <a:srgbClr val="000000"/>
                </a:solidFill>
                <a:latin typeface="Symbol" panose="05050102010706020507" pitchFamily="18" charset="2"/>
                <a:ea typeface="ＭＳ Ｐゴシック" pitchFamily="34" charset="-128"/>
                <a:sym typeface="Symbol" pitchFamily="18" charset="2"/>
              </a:rPr>
              <a:t>t</a:t>
            </a: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, 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   wider collector bandgap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400" b="0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Key requirements:</a:t>
            </a:r>
            <a:endParaRPr lang="en-US" sz="2400" i="1" dirty="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low resistivity Ohmic contacts </a:t>
            </a:r>
            <a:b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</a:b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note the high current </a:t>
            </a:r>
            <a:r>
              <a:rPr lang="en-US" sz="2400" b="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densities</a:t>
            </a:r>
            <a:endParaRPr lang="en-US" sz="2400" b="0" dirty="0">
              <a:solidFill>
                <a:srgbClr val="000000"/>
              </a:solidFill>
              <a:latin typeface="Calibri" panose="020F0502020204030204" pitchFamily="34" charset="0"/>
              <a:sym typeface="Symbol" pitchFamily="18" charset="2"/>
            </a:endParaRPr>
          </a:p>
        </p:txBody>
      </p:sp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304800" y="6144981"/>
            <a:ext cx="5557720" cy="6368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</a:rPr>
              <a:t>Assumes 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collector junction 3:1 wider than emitter.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34" charset="-128"/>
                <a:sym typeface="Symbol" pitchFamily="18" charset="2"/>
              </a:rPr>
              <a:t>Assumes SiGe contacts no wider than junctions</a:t>
            </a:r>
            <a:endParaRPr lang="el-GR" sz="1800" b="0" baseline="-25000">
              <a:solidFill>
                <a:srgbClr val="000000"/>
              </a:solidFill>
              <a:latin typeface="Calibri" panose="020F0502020204030204" pitchFamily="34" charset="0"/>
              <a:ea typeface="ＭＳ Ｐゴシック" pitchFamily="34" charset="-128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241820421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4"/>
            <a:ext cx="11353800" cy="398463"/>
          </a:xfrm>
        </p:spPr>
        <p:txBody>
          <a:bodyPr/>
          <a:lstStyle/>
          <a:p>
            <a:r>
              <a:rPr lang="en-US" sz="3600" dirty="0"/>
              <a:t>Towards the 2 THz / 64nm Node: 1st step = scaling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43" y="1695359"/>
            <a:ext cx="3540557" cy="2648041"/>
          </a:xfrm>
          <a:prstGeom prst="rect">
            <a:avLst/>
          </a:prstGeom>
        </p:spPr>
      </p:pic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302362" y="696780"/>
            <a:ext cx="4495800" cy="26681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48" tIns="41025" rIns="82048" bIns="41025">
            <a:spAutoFit/>
          </a:bodyPr>
          <a:lstStyle/>
          <a:p>
            <a:pPr defTabSz="820738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Narrow junctions. </a:t>
            </a:r>
            <a:b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Thin semiconductor layers</a:t>
            </a:r>
            <a:b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High current density</a:t>
            </a:r>
            <a:br>
              <a:rPr lang="en-US" sz="28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</a:br>
            <a:r>
              <a:rPr lang="en-US" sz="2800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Ultra low resistivity contacts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" y="3504895"/>
            <a:ext cx="8156448" cy="3017520"/>
          </a:xfrm>
          <a:prstGeom prst="rect">
            <a:avLst/>
          </a:prstGeom>
        </p:spPr>
      </p:pic>
      <p:pic>
        <p:nvPicPr>
          <p:cNvPr id="6" name="Picture 5" descr="2015_8_25_two_step_base_HBT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490" y="856633"/>
            <a:ext cx="2634372" cy="2572367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05943" y="6540696"/>
            <a:ext cx="4629595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>
                <a:latin typeface="Calibri" pitchFamily="34" charset="0"/>
              </a:rPr>
              <a:t>Yihao Fang, UCSB, </a:t>
            </a:r>
            <a:r>
              <a:rPr lang="en-US" sz="1600" b="0" dirty="0" smtClean="0">
                <a:latin typeface="Calibri" pitchFamily="34" charset="0"/>
              </a:rPr>
              <a:t>submitted to DRC 2018</a:t>
            </a:r>
            <a:endParaRPr lang="en-US" sz="1600" b="0" dirty="0"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334" y="4367784"/>
            <a:ext cx="3218688" cy="2414016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8458200" y="838200"/>
            <a:ext cx="3505200" cy="3321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Initial DC data with 90nm devices</a:t>
            </a:r>
            <a:endParaRPr lang="en-US" sz="18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23913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FETs (HEMTs): </a:t>
            </a:r>
            <a:r>
              <a:rPr lang="en-US" dirty="0">
                <a:solidFill>
                  <a:srgbClr val="000000"/>
                </a:solidFill>
              </a:rPr>
              <a:t>key for low </a:t>
            </a:r>
            <a:r>
              <a:rPr lang="en-US" dirty="0" smtClean="0">
                <a:solidFill>
                  <a:srgbClr val="000000"/>
                </a:solidFill>
              </a:rPr>
              <a:t>noise</a:t>
            </a:r>
            <a:endParaRPr lang="en-US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400" y="1676400"/>
            <a:ext cx="4800600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>2:1 to 4:1 increase in f</a:t>
            </a:r>
            <a:r>
              <a:rPr lang="en-US" sz="2800" i="1" baseline="-25000" dirty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:</a:t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	improved noise</a:t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>less required transmit </a:t>
            </a: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power</a:t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  smaller PAs</a:t>
            </a:r>
            <a:r>
              <a:rPr lang="en-US" sz="2800" i="1" dirty="0">
                <a:solidFill>
                  <a:srgbClr val="000000"/>
                </a:solidFill>
                <a:latin typeface="Calibri" pitchFamily="34" charset="0"/>
              </a:rPr>
              <a:t>, less DC power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or </a:t>
            </a:r>
            <a:r>
              <a:rPr lang="en-US" sz="2800" i="1" dirty="0" smtClean="0">
                <a:solidFill>
                  <a:srgbClr val="FF0000"/>
                </a:solidFill>
                <a:latin typeface="Calibri" pitchFamily="34" charset="0"/>
              </a:rPr>
              <a:t>higher-frequency </a:t>
            </a:r>
            <a:r>
              <a:rPr lang="en-US" sz="2800" i="1" dirty="0">
                <a:solidFill>
                  <a:srgbClr val="FF0000"/>
                </a:solidFill>
                <a:latin typeface="Calibri" pitchFamily="34" charset="0"/>
              </a:rPr>
              <a:t>systems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130435"/>
              </p:ext>
            </p:extLst>
          </p:nvPr>
        </p:nvGraphicFramePr>
        <p:xfrm>
          <a:off x="4708525" y="1025525"/>
          <a:ext cx="7331075" cy="468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2" name="KGPlot" r:id="rId3" imgW="5143320" imgH="3289320" progId="KGraph_Plot">
                  <p:embed/>
                </p:oleObj>
              </mc:Choice>
              <mc:Fallback>
                <p:oleObj name="KGPlot" r:id="rId3" imgW="5143320" imgH="328932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8525" y="1025525"/>
                        <a:ext cx="7331075" cy="468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255597"/>
              </p:ext>
            </p:extLst>
          </p:nvPr>
        </p:nvGraphicFramePr>
        <p:xfrm>
          <a:off x="5943600" y="1600200"/>
          <a:ext cx="3660942" cy="1892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3" name="Equation" r:id="rId5" imgW="2311200" imgH="1193760" progId="Equation.DSMT4">
                  <p:embed/>
                </p:oleObj>
              </mc:Choice>
              <mc:Fallback>
                <p:oleObj name="Equation" r:id="rId5" imgW="2311200" imgH="1193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600200"/>
                        <a:ext cx="3660942" cy="189286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1085019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 HEMTs: state of the art</a:t>
            </a:r>
            <a:endParaRPr lang="en-US" dirty="0"/>
          </a:p>
        </p:txBody>
      </p:sp>
      <p:pic>
        <p:nvPicPr>
          <p:cNvPr id="3" name="Picture 2" descr="2013_1_2_feb_THz_HBT_HEMT_dra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5669" y="2933406"/>
            <a:ext cx="3205039" cy="36057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69984" y="1905000"/>
            <a:ext cx="7526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>
                <a:latin typeface="Calibri" pitchFamily="34" charset="0"/>
              </a:rPr>
              <a:t>Xiaobing Mei, et al, IEEE EDL, April 2015 </a:t>
            </a:r>
            <a:r>
              <a:rPr lang="en-US" sz="2000" dirty="0">
                <a:solidFill>
                  <a:schemeClr val="tx2"/>
                </a:solidFill>
                <a:latin typeface="Calibri" pitchFamily="34" charset="0"/>
              </a:rPr>
              <a:t>(Northrop-Grumman)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9308" y="3002078"/>
            <a:ext cx="4629418" cy="3474922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694090" y="1000361"/>
            <a:ext cx="844051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First Demonstration of Amplification at 1 THz Using </a:t>
            </a:r>
            <a:br>
              <a:rPr lang="en-US" sz="2400" dirty="0">
                <a:latin typeface="Calibri" pitchFamily="34" charset="0"/>
              </a:rPr>
            </a:br>
            <a:r>
              <a:rPr lang="en-US" sz="2400" dirty="0">
                <a:latin typeface="Calibri" pitchFamily="34" charset="0"/>
              </a:rPr>
              <a:t>25-nm InP High Electron Mobility Transistor Process</a:t>
            </a:r>
          </a:p>
        </p:txBody>
      </p:sp>
    </p:spTree>
    <p:extLst>
      <p:ext uri="{BB962C8B-B14F-4D97-AF65-F5344CB8AC3E}">
        <p14:creationId xmlns:p14="http://schemas.microsoft.com/office/powerpoint/2010/main" val="24981320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FET Scaling Laws (these now broken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  <p:pic>
        <p:nvPicPr>
          <p:cNvPr id="4" name="Picture 3" descr="2014_6_19_feb_THz_HBT_HEMT_dr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196" y="872338"/>
            <a:ext cx="2380488" cy="2709062"/>
          </a:xfrm>
          <a:prstGeom prst="rect">
            <a:avLst/>
          </a:prstGeom>
        </p:spPr>
      </p:pic>
      <p:pic>
        <p:nvPicPr>
          <p:cNvPr id="5" name="Picture 4" descr="UNTITLE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368" y="3680824"/>
            <a:ext cx="3005443" cy="2796176"/>
          </a:xfrm>
          <a:prstGeom prst="rect">
            <a:avLst/>
          </a:prstGeom>
        </p:spPr>
      </p:pic>
      <p:graphicFrame>
        <p:nvGraphicFramePr>
          <p:cNvPr id="6" name="Group 3"/>
          <p:cNvGraphicFramePr>
            <a:graphicFrameLocks noGrp="1"/>
          </p:cNvGraphicFramePr>
          <p:nvPr>
            <p:extLst/>
          </p:nvPr>
        </p:nvGraphicFramePr>
        <p:xfrm>
          <a:off x="4648200" y="914400"/>
          <a:ext cx="6477000" cy="3920070"/>
        </p:xfrm>
        <a:graphic>
          <a:graphicData uri="http://schemas.openxmlformats.org/drawingml/2006/table">
            <a:tbl>
              <a:tblPr/>
              <a:tblGrid>
                <a:gridCol w="4545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1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FET parameter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current density (mA/mm)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specific transconductance (mS/mm)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transport mass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2DEG  electron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dielectric equivalent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state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contact resistivities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525921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FET Scaling Laws (these now broken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/>
          </a:p>
        </p:txBody>
      </p:sp>
      <p:pic>
        <p:nvPicPr>
          <p:cNvPr id="4" name="Picture 3" descr="2014_6_19_feb_THz_HBT_HEMT_dra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196" y="872338"/>
            <a:ext cx="2380488" cy="2709062"/>
          </a:xfrm>
          <a:prstGeom prst="rect">
            <a:avLst/>
          </a:prstGeom>
        </p:spPr>
      </p:pic>
      <p:pic>
        <p:nvPicPr>
          <p:cNvPr id="5" name="Picture 4" descr="UNTITLED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368" y="3680824"/>
            <a:ext cx="3005443" cy="2796176"/>
          </a:xfrm>
          <a:prstGeom prst="rect">
            <a:avLst/>
          </a:prstGeom>
        </p:spPr>
      </p:pic>
      <p:graphicFrame>
        <p:nvGraphicFramePr>
          <p:cNvPr id="6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336107"/>
              </p:ext>
            </p:extLst>
          </p:nvPr>
        </p:nvGraphicFramePr>
        <p:xfrm>
          <a:off x="4648200" y="914400"/>
          <a:ext cx="6477000" cy="3920070"/>
        </p:xfrm>
        <a:graphic>
          <a:graphicData uri="http://schemas.openxmlformats.org/drawingml/2006/table">
            <a:tbl>
              <a:tblPr/>
              <a:tblGrid>
                <a:gridCol w="4545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1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FET parameter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change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current density (mA/mm)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specific transconductance (mS/mm)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transport mass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2DEG  electron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dielectric equivalent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thickness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          channel state density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contact resistivities </a:t>
                      </a:r>
                    </a:p>
                  </a:txBody>
                  <a:tcPr marL="82048" marR="82048" marT="41025" marB="41025" horzOverflow="overflow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29000" y="4985028"/>
            <a:ext cx="86106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Gate dielectric can't be much further scaled.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		Not in CMOS VLSI, not in mm-wave HEMTs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/W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g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 (mS/</a:t>
            </a:r>
            <a:r>
              <a:rPr lang="en-US" sz="2000" i="1" dirty="0" smtClean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m) hard to increase→ C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end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/ g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m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 prevents f</a:t>
            </a:r>
            <a:r>
              <a:rPr lang="en-US" sz="2000" i="1" baseline="-25000" dirty="0" smtClean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 scaling.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Shorter gate lengths degrade electrostatics→ reduced g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m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/G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ds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→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reduced f</a:t>
            </a:r>
            <a:r>
              <a:rPr lang="en-US" sz="2000" i="1" baseline="-25000" dirty="0" smtClean="0">
                <a:solidFill>
                  <a:srgbClr val="000000"/>
                </a:solidFill>
                <a:latin typeface="Calibri" pitchFamily="34" charset="0"/>
              </a:rPr>
              <a:t>max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,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f</a:t>
            </a:r>
            <a:r>
              <a:rPr lang="en-US" sz="2000" i="1" baseline="-25000" dirty="0">
                <a:solidFill>
                  <a:srgbClr val="000000"/>
                </a:solidFill>
                <a:latin typeface="Symbol" pitchFamily="18" charset="2"/>
              </a:rPr>
              <a:t>t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endParaRPr lang="en-US" sz="2000" i="1" dirty="0" smtClean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4223">
            <a:off x="1157101" y="3886403"/>
            <a:ext cx="238403" cy="3497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5777" flipH="1">
            <a:off x="1919101" y="3810203"/>
            <a:ext cx="238403" cy="349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4223" flipH="1" flipV="1">
            <a:off x="2071501" y="2469477"/>
            <a:ext cx="238403" cy="3497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55777" flipV="1">
            <a:off x="1053732" y="2530700"/>
            <a:ext cx="216730" cy="31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30849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mm-waves: benefits &amp; challenges</a:t>
            </a:r>
            <a:endParaRPr lang="en-US" dirty="0"/>
          </a:p>
        </p:txBody>
      </p:sp>
      <p:pic>
        <p:nvPicPr>
          <p:cNvPr id="7" name="Picture 6" descr="Picture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84861" y="3872170"/>
            <a:ext cx="3888945" cy="259263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171895" y="924903"/>
            <a:ext cx="42501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Massive # parallel channels</a:t>
            </a:r>
            <a:endParaRPr lang="en-US" sz="200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9" name="Picture 8" descr="Picture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435" y="1455731"/>
            <a:ext cx="3061171" cy="1442005"/>
          </a:xfrm>
          <a:prstGeom prst="rect">
            <a:avLst/>
          </a:prstGeom>
        </p:spPr>
      </p:pic>
      <p:pic>
        <p:nvPicPr>
          <p:cNvPr id="10" name="Picture 9" descr="Picture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1872" y="1379835"/>
            <a:ext cx="2308448" cy="1474018"/>
          </a:xfrm>
          <a:prstGeom prst="rect">
            <a:avLst/>
          </a:prstGeom>
        </p:spPr>
      </p:pic>
      <p:pic>
        <p:nvPicPr>
          <p:cNvPr id="11" name="Picture 10" descr="Picture1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8859" y="3947762"/>
            <a:ext cx="4029456" cy="2365248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171895" y="3486360"/>
            <a:ext cx="38470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Need mesh networks</a:t>
            </a:r>
            <a:endParaRPr lang="en-US" sz="200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845880" y="3485923"/>
            <a:ext cx="38470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Need phased arrays </a:t>
            </a:r>
            <a:r>
              <a:rPr lang="en-US" sz="105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(overcome high attenuation)</a:t>
            </a:r>
            <a:endParaRPr lang="en-US" sz="120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4" name="Picture 13" descr="Picture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8195" y="1349154"/>
            <a:ext cx="3035800" cy="1776266"/>
          </a:xfrm>
          <a:prstGeom prst="rect">
            <a:avLst/>
          </a:prstGeom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1769986" y="924466"/>
            <a:ext cx="38706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Large available spectrum</a:t>
            </a:r>
            <a:endParaRPr lang="en-US" sz="2000" b="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377145" y="1303941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2680725" y="1303941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8525251" y="2138786"/>
            <a:ext cx="1289605" cy="12311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line-of-sight MIMO</a:t>
            </a:r>
            <a:endParaRPr lang="en-US" sz="80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6323686" y="1379836"/>
            <a:ext cx="834845" cy="24622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spatial</a:t>
            </a:r>
            <a:br>
              <a:rPr lang="en-US" sz="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800" dirty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multiplexing</a:t>
            </a:r>
            <a:endParaRPr lang="en-US" sz="800" baseline="300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>
            <a:off x="3136095" y="1303941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3591465" y="1303941"/>
            <a:ext cx="0" cy="379475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769985" y="3106885"/>
            <a:ext cx="28834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05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(note high attenuation in foul or humid weather)</a:t>
            </a:r>
            <a:endParaRPr lang="en-US" sz="105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76105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"/>
          <p:cNvSpPr>
            <a:spLocks noChangeArrowheads="1"/>
          </p:cNvSpPr>
          <p:nvPr/>
        </p:nvSpPr>
        <p:spPr bwMode="auto">
          <a:xfrm>
            <a:off x="533400" y="152401"/>
            <a:ext cx="98710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</a:pPr>
            <a:r>
              <a:rPr lang="en-US" sz="3600" b="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Towards faster HEMTs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82901" y="1462611"/>
            <a:ext cx="5760699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latin typeface="Calibri" pitchFamily="34" charset="0"/>
              </a:rPr>
              <a:t>Scaling limit: gate insulator thickness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HEMT: InAlAs barrier: tunneling, thermionic leakage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solution: replace InAlAs with high-K dielectric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2nm ZrO</a:t>
            </a:r>
            <a:r>
              <a:rPr lang="en-US" sz="2000" b="0" baseline="-25000" dirty="0" smtClean="0">
                <a:latin typeface="Calibri" pitchFamily="34" charset="0"/>
              </a:rPr>
              <a:t>2</a:t>
            </a:r>
            <a:r>
              <a:rPr lang="en-US" sz="2000" b="0" dirty="0" smtClean="0">
                <a:latin typeface="Calibri" pitchFamily="34" charset="0"/>
              </a:rPr>
              <a:t> (</a:t>
            </a:r>
            <a:r>
              <a:rPr lang="en-US" sz="2000" b="0" dirty="0" smtClean="0">
                <a:latin typeface="Symbol" panose="05050102010706020507" pitchFamily="18" charset="2"/>
              </a:rPr>
              <a:t>e</a:t>
            </a:r>
            <a:r>
              <a:rPr lang="en-US" sz="2000" b="0" baseline="-25000" dirty="0" smtClean="0">
                <a:latin typeface="Calibri" pitchFamily="34" charset="0"/>
              </a:rPr>
              <a:t>r</a:t>
            </a:r>
            <a:r>
              <a:rPr lang="en-US" sz="2000" b="0" dirty="0" smtClean="0">
                <a:latin typeface="Calibri" pitchFamily="34" charset="0"/>
              </a:rPr>
              <a:t>=25): adequately low leakage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latin typeface="Calibri" pitchFamily="34" charset="0"/>
              </a:rPr>
              <a:t>Scaling </a:t>
            </a:r>
            <a:r>
              <a:rPr lang="en-US" sz="2000" dirty="0" smtClean="0">
                <a:latin typeface="Calibri" pitchFamily="34" charset="0"/>
              </a:rPr>
              <a:t>limit: source access resistance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b="0" dirty="0">
                <a:latin typeface="Calibri" pitchFamily="34" charset="0"/>
              </a:rPr>
              <a:t>HEMT: InAlAs </a:t>
            </a:r>
            <a:r>
              <a:rPr lang="en-US" sz="2000" b="0" dirty="0" smtClean="0">
                <a:latin typeface="Calibri" pitchFamily="34" charset="0"/>
              </a:rPr>
              <a:t>barrier is under N+ source/drain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b="0" dirty="0">
                <a:latin typeface="Calibri" pitchFamily="34" charset="0"/>
              </a:rPr>
              <a:t>solution: </a:t>
            </a:r>
            <a:r>
              <a:rPr lang="en-US" sz="2000" b="0" dirty="0" smtClean="0">
                <a:latin typeface="Calibri" pitchFamily="34" charset="0"/>
              </a:rPr>
              <a:t>regrowth, place N+  layer </a:t>
            </a:r>
            <a:r>
              <a:rPr lang="en-US" sz="2000" b="0" u="sng" dirty="0" smtClean="0">
                <a:latin typeface="Calibri" pitchFamily="34" charset="0"/>
              </a:rPr>
              <a:t>on</a:t>
            </a:r>
            <a:r>
              <a:rPr lang="en-US" sz="2000" b="0" dirty="0" smtClean="0">
                <a:latin typeface="Calibri" pitchFamily="34" charset="0"/>
              </a:rPr>
              <a:t> InAs channel</a:t>
            </a:r>
            <a:r>
              <a:rPr lang="en-US" sz="2000" b="0" dirty="0">
                <a:latin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b="0" dirty="0">
                <a:latin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dirty="0">
                <a:latin typeface="Calibri" pitchFamily="34" charset="0"/>
              </a:rPr>
              <a:t>Target ~10nm node</a:t>
            </a:r>
            <a:br>
              <a:rPr lang="en-US" sz="2000" dirty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~0.3nm </a:t>
            </a:r>
            <a:r>
              <a:rPr lang="en-US" sz="2000" b="0" dirty="0">
                <a:latin typeface="Calibri" pitchFamily="34" charset="0"/>
              </a:rPr>
              <a:t>EOT</a:t>
            </a:r>
            <a:r>
              <a:rPr lang="en-US" sz="2000" b="0" dirty="0" smtClean="0">
                <a:latin typeface="Calibri" pitchFamily="34" charset="0"/>
              </a:rPr>
              <a:t>, 3nm thick channel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 1.2 to 1.5 </a:t>
            </a:r>
            <a:r>
              <a:rPr lang="en-US" sz="2000" b="0" dirty="0">
                <a:latin typeface="Calibri" pitchFamily="34" charset="0"/>
              </a:rPr>
              <a:t>THz </a:t>
            </a:r>
            <a:r>
              <a:rPr lang="en-US" sz="2000" b="0" i="1" dirty="0">
                <a:latin typeface="Calibri" pitchFamily="34" charset="0"/>
              </a:rPr>
              <a:t>f</a:t>
            </a:r>
            <a:r>
              <a:rPr lang="en-US" sz="2000" b="0" baseline="-25000" dirty="0">
                <a:latin typeface="Symbol" panose="05050102010706020507" pitchFamily="18" charset="2"/>
              </a:rPr>
              <a:t>t</a:t>
            </a:r>
            <a:r>
              <a:rPr lang="en-US" sz="2000" dirty="0">
                <a:latin typeface="Calibri" pitchFamily="34" charset="0"/>
              </a:rPr>
              <a:t>. 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9418299" y="4572000"/>
            <a:ext cx="685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771" y="1451444"/>
            <a:ext cx="6076629" cy="334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0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9" name="Rectangle 3"/>
          <p:cNvSpPr>
            <a:spLocks noChangeArrowheads="1"/>
          </p:cNvSpPr>
          <p:nvPr/>
        </p:nvSpPr>
        <p:spPr bwMode="auto">
          <a:xfrm>
            <a:off x="609600" y="152401"/>
            <a:ext cx="97948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</a:pPr>
            <a:r>
              <a:rPr lang="en-US" sz="3200" b="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Towards faster </a:t>
            </a:r>
            <a:r>
              <a:rPr lang="en-US" sz="3200" b="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HEMTs: 1st results</a:t>
            </a:r>
            <a:endParaRPr lang="en-US" sz="3200" b="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9000417" y="889206"/>
            <a:ext cx="2808115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400" b="0" dirty="0">
                <a:latin typeface="Calibri" pitchFamily="34" charset="0"/>
              </a:rPr>
              <a:t>Jun Wu, UCSB, IEEE </a:t>
            </a:r>
            <a:r>
              <a:rPr lang="en-US" sz="1400" b="0" dirty="0" smtClean="0">
                <a:latin typeface="Calibri" pitchFamily="34" charset="0"/>
              </a:rPr>
              <a:t>EDL, 2018</a:t>
            </a:r>
            <a:endParaRPr lang="en-US" sz="1400" b="0" dirty="0"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123" y="1115764"/>
            <a:ext cx="3965877" cy="27115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113" y="4191000"/>
            <a:ext cx="3499687" cy="2360823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04800" y="1123212"/>
            <a:ext cx="5029199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latin typeface="Calibri" pitchFamily="34" charset="0"/>
              </a:rPr>
              <a:t>Double regrowth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modulation-doped access regions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N+ contacts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latin typeface="Calibri" pitchFamily="34" charset="0"/>
              </a:rPr>
              <a:t>High-K gate dielectric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3 nm ZrO2.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latin typeface="Calibri" pitchFamily="34" charset="0"/>
              </a:rPr>
              <a:t>Highly scaled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5nm InAs channel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10-30nm gate lengths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2000" b="0" dirty="0">
              <a:latin typeface="Calibri" pitchFamily="34" charset="0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latin typeface="Calibri" pitchFamily="34" charset="0"/>
              </a:rPr>
              <a:t>Things to fix</a:t>
            </a:r>
            <a:r>
              <a:rPr lang="en-US" sz="2000" dirty="0">
                <a:latin typeface="Calibri" pitchFamily="34" charset="0"/>
              </a:rPr>
              <a:t/>
            </a:r>
            <a:br>
              <a:rPr lang="en-US" sz="2000" dirty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S/D contacts too far from gate</a:t>
            </a:r>
            <a:r>
              <a:rPr lang="en-US" sz="2000" b="0" dirty="0">
                <a:latin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widegap barrier under N+ S/D</a:t>
            </a:r>
            <a:br>
              <a:rPr lang="en-US" sz="2000" b="0" dirty="0" smtClean="0">
                <a:latin typeface="Calibri" pitchFamily="34" charset="0"/>
              </a:rPr>
            </a:br>
            <a:r>
              <a:rPr lang="en-US" sz="2000" b="0" dirty="0" smtClean="0">
                <a:latin typeface="Calibri" pitchFamily="34" charset="0"/>
              </a:rPr>
              <a:t>gate too wide: landed partly on access regions</a:t>
            </a:r>
            <a:endParaRPr lang="en-US" sz="2000" b="0" dirty="0">
              <a:latin typeface="Calibri" pitchFamily="34" charset="0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2000" b="0" dirty="0">
              <a:latin typeface="Calibri" pitchFamily="34" charset="0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2000" b="0" dirty="0">
              <a:latin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2083" y="4521577"/>
            <a:ext cx="2169657" cy="21840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55" y="883387"/>
            <a:ext cx="4457045" cy="338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48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Towards faster HEMTs: next </a:t>
            </a:r>
            <a:r>
              <a:rPr lang="en-US" dirty="0" smtClean="0">
                <a:solidFill>
                  <a:srgbClr val="000000"/>
                </a:solidFill>
              </a:rPr>
              <a:t>step</a:t>
            </a:r>
            <a:endParaRPr lang="en-US" dirty="0"/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707486" y="62402"/>
            <a:ext cx="2808115" cy="16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200" b="0" dirty="0">
                <a:latin typeface="Calibri" pitchFamily="34" charset="0"/>
              </a:rPr>
              <a:t>Jun Wu, UCSB, Unpublished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52600" y="4418076"/>
            <a:ext cx="8669720" cy="236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</a:rPr>
              <a:t>Revised process: no N- material between channel and contacts</a:t>
            </a:r>
            <a:br>
              <a:rPr lang="en-US" sz="2400" dirty="0">
                <a:latin typeface="Calibri" pitchFamily="34" charset="0"/>
              </a:rPr>
            </a:br>
            <a:r>
              <a:rPr lang="en-US" sz="2400" dirty="0">
                <a:latin typeface="Calibri" pitchFamily="34" charset="0"/>
              </a:rPr>
              <a:t>	</a:t>
            </a:r>
            <a:r>
              <a:rPr lang="en-US" sz="2400" b="0" dirty="0">
                <a:latin typeface="Calibri" pitchFamily="34" charset="0"/>
              </a:rPr>
              <a:t>reduced source/drain access resistance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</a:rPr>
              <a:t>Revised process: sacrificial layer </a:t>
            </a:r>
            <a:br>
              <a:rPr lang="en-US" sz="2400" dirty="0">
                <a:latin typeface="Calibri" pitchFamily="34" charset="0"/>
              </a:rPr>
            </a:br>
            <a:r>
              <a:rPr lang="en-US" sz="2400" dirty="0">
                <a:latin typeface="Calibri" pitchFamily="34" charset="0"/>
              </a:rPr>
              <a:t>	</a:t>
            </a:r>
            <a:r>
              <a:rPr lang="en-US" sz="2400" b="0" dirty="0">
                <a:latin typeface="Calibri" pitchFamily="34" charset="0"/>
              </a:rPr>
              <a:t>reduces parasitic gate-channel overlap: less gate-source capacitance</a:t>
            </a:r>
            <a:endParaRPr lang="en-US" sz="2400" dirty="0">
              <a:latin typeface="Calibri" pitchFamily="34" charset="0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latin typeface="Calibri" pitchFamily="34" charset="0"/>
              </a:rPr>
              <a:t>Thinner gate dielectric (2nm ZrO</a:t>
            </a:r>
            <a:r>
              <a:rPr lang="en-US" sz="2400" baseline="-25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), thinner channel (3nm InAs)</a:t>
            </a:r>
            <a:br>
              <a:rPr lang="en-US" sz="2400" dirty="0">
                <a:latin typeface="Calibri" pitchFamily="34" charset="0"/>
              </a:rPr>
            </a:br>
            <a:r>
              <a:rPr lang="en-US" sz="2400" dirty="0">
                <a:latin typeface="Calibri" pitchFamily="34" charset="0"/>
              </a:rPr>
              <a:t>	</a:t>
            </a:r>
            <a:r>
              <a:rPr lang="en-US" sz="2400" b="0" dirty="0">
                <a:latin typeface="Calibri" pitchFamily="34" charset="0"/>
              </a:rPr>
              <a:t>higher g</a:t>
            </a:r>
            <a:r>
              <a:rPr lang="en-US" sz="2400" b="0" baseline="-25000" dirty="0">
                <a:latin typeface="Calibri" pitchFamily="34" charset="0"/>
              </a:rPr>
              <a:t>m </a:t>
            </a:r>
            <a:r>
              <a:rPr lang="en-US" sz="2400" b="0" dirty="0">
                <a:latin typeface="Calibri" pitchFamily="34" charset="0"/>
              </a:rPr>
              <a:t>, lower g</a:t>
            </a:r>
            <a:r>
              <a:rPr lang="en-US" sz="2400" b="0" baseline="-25000" dirty="0">
                <a:latin typeface="Calibri" pitchFamily="34" charset="0"/>
              </a:rPr>
              <a:t>ds</a:t>
            </a:r>
            <a:endParaRPr lang="en-US" sz="2400" baseline="-25000" dirty="0">
              <a:latin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889254"/>
            <a:ext cx="5116373" cy="33779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578" y="1117854"/>
            <a:ext cx="3528822" cy="25146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6858000" y="838200"/>
            <a:ext cx="0" cy="29718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33795254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ICs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81" y="2518260"/>
            <a:ext cx="2666185" cy="2884010"/>
          </a:xfrm>
          <a:prstGeom prst="rect">
            <a:avLst/>
          </a:prstGeom>
        </p:spPr>
      </p:pic>
      <p:pic>
        <p:nvPicPr>
          <p:cNvPr id="9" name="Picture 8" descr="Picture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573754" y="2698613"/>
            <a:ext cx="2929472" cy="25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786" y="2518259"/>
            <a:ext cx="2910680" cy="289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09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533400" y="1066800"/>
            <a:ext cx="11277600" cy="3111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Transistor gains are low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2400" b="0" i="1" dirty="0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signal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is significant fraction of </a:t>
            </a:r>
            <a:r>
              <a:rPr lang="en-US" sz="2400" b="0" i="1" dirty="0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max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.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usually must match for optimum gain, noise, or power. </a:t>
            </a:r>
          </a:p>
          <a:p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(Transistor, resistor, capacitor) dimensions are a significant fraction of a wavelength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Even short lengths of random wiring add serious inductance and/or capacitance</a:t>
            </a:r>
            <a:endParaRPr lang="en-US" sz="2400" b="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Transmission-line losses are high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low Q in VCO resonators and filters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high combining losses in PAs: low power, low efficiency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several dB added noise in LNAs.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mm-Wave IC design: the challenges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838200" y="4267200"/>
            <a:ext cx="65532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33400" y="4572000"/>
            <a:ext cx="11277600" cy="7476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First consider the IC wiring stack 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(the next 5-6 slides are very old, predate modern mm-wave CMOS)</a:t>
            </a:r>
          </a:p>
        </p:txBody>
      </p:sp>
    </p:spTree>
    <p:extLst>
      <p:ext uri="{BB962C8B-B14F-4D97-AF65-F5344CB8AC3E}">
        <p14:creationId xmlns:p14="http://schemas.microsoft.com/office/powerpoint/2010/main" val="4138980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1975"/>
            <a:ext cx="11353800" cy="369840"/>
          </a:xfrm>
        </p:spPr>
        <p:txBody>
          <a:bodyPr/>
          <a:lstStyle/>
          <a:p>
            <a:r>
              <a:rPr lang="en-US" sz="3600" dirty="0"/>
              <a:t>III-V MIMIC </a:t>
            </a:r>
            <a:r>
              <a:rPr lang="en-US" sz="3600" dirty="0" smtClean="0"/>
              <a:t>Interconnects: Classic </a:t>
            </a:r>
            <a:r>
              <a:rPr lang="en-US" sz="3600" dirty="0"/>
              <a:t>Substrate Microstrip</a:t>
            </a:r>
          </a:p>
        </p:txBody>
      </p:sp>
      <p:sp>
        <p:nvSpPr>
          <p:cNvPr id="3" name="Rectangle 77"/>
          <p:cNvSpPr>
            <a:spLocks noChangeArrowheads="1"/>
          </p:cNvSpPr>
          <p:nvPr/>
        </p:nvSpPr>
        <p:spPr bwMode="auto">
          <a:xfrm flipV="1">
            <a:off x="6781800" y="5656263"/>
            <a:ext cx="2362200" cy="12065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78"/>
          <p:cNvSpPr>
            <a:spLocks noChangeArrowheads="1"/>
          </p:cNvSpPr>
          <p:nvPr/>
        </p:nvSpPr>
        <p:spPr bwMode="auto">
          <a:xfrm>
            <a:off x="6781800" y="5226051"/>
            <a:ext cx="2362200" cy="430213"/>
          </a:xfrm>
          <a:prstGeom prst="rect">
            <a:avLst/>
          </a:prstGeom>
          <a:solidFill>
            <a:srgbClr val="7B72E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rgbClr val="7B72EC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AutoShape 79"/>
          <p:cNvSpPr>
            <a:spLocks noChangeArrowheads="1"/>
          </p:cNvSpPr>
          <p:nvPr/>
        </p:nvSpPr>
        <p:spPr bwMode="auto">
          <a:xfrm flipV="1">
            <a:off x="7010400" y="5211764"/>
            <a:ext cx="692150" cy="4587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80"/>
          <p:cNvSpPr>
            <a:spLocks noChangeArrowheads="1"/>
          </p:cNvSpPr>
          <p:nvPr/>
        </p:nvSpPr>
        <p:spPr bwMode="auto">
          <a:xfrm>
            <a:off x="7164389" y="5105400"/>
            <a:ext cx="352425" cy="12065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7239000" y="2590800"/>
            <a:ext cx="2376488" cy="1447800"/>
            <a:chOff x="1968" y="624"/>
            <a:chExt cx="1497" cy="912"/>
          </a:xfrm>
        </p:grpSpPr>
        <p:grpSp>
          <p:nvGrpSpPr>
            <p:cNvPr id="8" name="Group 9"/>
            <p:cNvGrpSpPr>
              <a:grpSpLocks/>
            </p:cNvGrpSpPr>
            <p:nvPr/>
          </p:nvGrpSpPr>
          <p:grpSpPr bwMode="auto">
            <a:xfrm>
              <a:off x="1968" y="1112"/>
              <a:ext cx="1497" cy="424"/>
              <a:chOff x="3360" y="3888"/>
              <a:chExt cx="912" cy="240"/>
            </a:xfrm>
          </p:grpSpPr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 flipV="1">
                <a:off x="3360" y="4085"/>
                <a:ext cx="912" cy="43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3360" y="3931"/>
                <a:ext cx="912" cy="154"/>
              </a:xfrm>
              <a:prstGeom prst="rect">
                <a:avLst/>
              </a:prstGeom>
              <a:solidFill>
                <a:srgbClr val="7B72EC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rgbClr val="7B72E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3731" y="3888"/>
                <a:ext cx="136" cy="43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" name="Line 13"/>
            <p:cNvSpPr>
              <a:spLocks noChangeShapeType="1"/>
            </p:cNvSpPr>
            <p:nvPr/>
          </p:nvSpPr>
          <p:spPr bwMode="auto">
            <a:xfrm flipH="1">
              <a:off x="2697" y="720"/>
              <a:ext cx="392" cy="38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 flipH="1">
              <a:off x="2958" y="720"/>
              <a:ext cx="131" cy="46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Line 15"/>
            <p:cNvSpPr>
              <a:spLocks noChangeShapeType="1"/>
            </p:cNvSpPr>
            <p:nvPr/>
          </p:nvSpPr>
          <p:spPr bwMode="auto">
            <a:xfrm flipH="1">
              <a:off x="2478" y="720"/>
              <a:ext cx="611" cy="46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AutoShape 16"/>
            <p:cNvSpPr>
              <a:spLocks noChangeArrowheads="1"/>
            </p:cNvSpPr>
            <p:nvPr/>
          </p:nvSpPr>
          <p:spPr bwMode="auto">
            <a:xfrm flipV="1">
              <a:off x="2478" y="1059"/>
              <a:ext cx="480" cy="2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3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725" y="10800"/>
                  </a:moveTo>
                  <a:cubicBezTo>
                    <a:pt x="10725" y="10758"/>
                    <a:pt x="10758" y="10725"/>
                    <a:pt x="10800" y="10725"/>
                  </a:cubicBezTo>
                  <a:cubicBezTo>
                    <a:pt x="10841" y="10724"/>
                    <a:pt x="10874" y="10758"/>
                    <a:pt x="10875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rot="10800000" wrap="none" lIns="81958" tIns="40977" rIns="81958" bIns="40977" anchor="ctr"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 Box 17"/>
            <p:cNvSpPr txBox="1">
              <a:spLocks noChangeArrowheads="1"/>
            </p:cNvSpPr>
            <p:nvPr/>
          </p:nvSpPr>
          <p:spPr bwMode="auto">
            <a:xfrm>
              <a:off x="2832" y="624"/>
              <a:ext cx="233" cy="1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400" i="1" dirty="0">
                  <a:solidFill>
                    <a:srgbClr val="FF0000"/>
                  </a:solidFill>
                  <a:latin typeface="Arial" charset="0"/>
                </a:rPr>
                <a:t>k</a:t>
              </a:r>
              <a:r>
                <a:rPr lang="en-US" sz="1400" i="1" baseline="-25000" dirty="0">
                  <a:solidFill>
                    <a:srgbClr val="FF0000"/>
                  </a:solidFill>
                  <a:latin typeface="Arial" charset="0"/>
                </a:rPr>
                <a:t>z</a:t>
              </a:r>
              <a:endParaRPr lang="en-US" sz="14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6553200" y="4062414"/>
            <a:ext cx="3962400" cy="236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Strong coupling when substrate approaches ~</a:t>
            </a:r>
            <a:r>
              <a:rPr lang="en-US" i="1" dirty="0">
                <a:solidFill>
                  <a:srgbClr val="000000"/>
                </a:solidFill>
                <a:latin typeface="Symbol" pitchFamily="18" charset="2"/>
              </a:rPr>
              <a:t>l</a:t>
            </a:r>
            <a:r>
              <a:rPr lang="en-US" sz="900" i="1" baseline="-25000" dirty="0">
                <a:solidFill>
                  <a:srgbClr val="000000"/>
                </a:solidFill>
                <a:latin typeface="Arial" charset="0"/>
              </a:rPr>
              <a:t>d 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/ 4 thickness</a:t>
            </a:r>
          </a:p>
        </p:txBody>
      </p:sp>
      <p:grpSp>
        <p:nvGrpSpPr>
          <p:cNvPr id="18" name="Group 40"/>
          <p:cNvGrpSpPr>
            <a:grpSpLocks/>
          </p:cNvGrpSpPr>
          <p:nvPr/>
        </p:nvGrpSpPr>
        <p:grpSpPr bwMode="auto">
          <a:xfrm>
            <a:off x="1828800" y="5486400"/>
            <a:ext cx="2376488" cy="685800"/>
            <a:chOff x="3840" y="1104"/>
            <a:chExt cx="1497" cy="432"/>
          </a:xfrm>
        </p:grpSpPr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 flipV="1">
              <a:off x="3840" y="1460"/>
              <a:ext cx="1497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3840" y="1188"/>
              <a:ext cx="1497" cy="272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4289" y="1112"/>
              <a:ext cx="223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 flipH="1">
              <a:off x="4320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4865" y="1104"/>
              <a:ext cx="223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 flipH="1">
              <a:off x="4512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 flipH="1">
              <a:off x="4416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6" name="Arc 27"/>
            <p:cNvSpPr>
              <a:spLocks/>
            </p:cNvSpPr>
            <p:nvPr/>
          </p:nvSpPr>
          <p:spPr bwMode="auto">
            <a:xfrm flipH="1">
              <a:off x="4176" y="1276"/>
              <a:ext cx="0" cy="8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7" name="Arc 28"/>
            <p:cNvSpPr>
              <a:spLocks/>
            </p:cNvSpPr>
            <p:nvPr/>
          </p:nvSpPr>
          <p:spPr bwMode="auto">
            <a:xfrm>
              <a:off x="4512" y="1276"/>
              <a:ext cx="0" cy="8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 flipH="1">
              <a:off x="4848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 flipH="1">
              <a:off x="5040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 flipH="1">
              <a:off x="4944" y="120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" name="Arc 32"/>
            <p:cNvSpPr>
              <a:spLocks/>
            </p:cNvSpPr>
            <p:nvPr/>
          </p:nvSpPr>
          <p:spPr bwMode="auto">
            <a:xfrm flipH="1">
              <a:off x="4704" y="1276"/>
              <a:ext cx="0" cy="8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" name="Arc 33"/>
            <p:cNvSpPr>
              <a:spLocks/>
            </p:cNvSpPr>
            <p:nvPr/>
          </p:nvSpPr>
          <p:spPr bwMode="auto">
            <a:xfrm>
              <a:off x="5040" y="1276"/>
              <a:ext cx="0" cy="8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roup 3"/>
          <p:cNvGrpSpPr>
            <a:grpSpLocks/>
          </p:cNvGrpSpPr>
          <p:nvPr/>
        </p:nvGrpSpPr>
        <p:grpSpPr bwMode="auto">
          <a:xfrm>
            <a:off x="2362200" y="3276601"/>
            <a:ext cx="2362200" cy="671513"/>
            <a:chOff x="192" y="2169"/>
            <a:chExt cx="1876" cy="423"/>
          </a:xfrm>
        </p:grpSpPr>
        <p:sp>
          <p:nvSpPr>
            <p:cNvPr id="34" name="Rectangle 4"/>
            <p:cNvSpPr>
              <a:spLocks noChangeArrowheads="1"/>
            </p:cNvSpPr>
            <p:nvPr/>
          </p:nvSpPr>
          <p:spPr bwMode="auto">
            <a:xfrm flipV="1">
              <a:off x="192" y="2516"/>
              <a:ext cx="1876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5" name="Rectangle 5"/>
            <p:cNvSpPr>
              <a:spLocks noChangeArrowheads="1"/>
            </p:cNvSpPr>
            <p:nvPr/>
          </p:nvSpPr>
          <p:spPr bwMode="auto">
            <a:xfrm>
              <a:off x="192" y="2245"/>
              <a:ext cx="1876" cy="271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 flipV="1">
              <a:off x="820" y="2236"/>
              <a:ext cx="549" cy="28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85 w 21600"/>
                <a:gd name="T13" fmla="*/ 4484 h 21600"/>
                <a:gd name="T14" fmla="*/ 17115 w 21600"/>
                <a:gd name="T15" fmla="*/ 1711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round/>
              <a:headEnd/>
              <a:tailEnd/>
            </a:ln>
            <a:scene3d>
              <a:camera prst="legacyObliqueTopRight"/>
              <a:lightRig rig="legacyFlat3" dir="b"/>
            </a:scene3d>
            <a:sp3d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7" name="Rectangle 7"/>
            <p:cNvSpPr>
              <a:spLocks noChangeArrowheads="1"/>
            </p:cNvSpPr>
            <p:nvPr/>
          </p:nvSpPr>
          <p:spPr bwMode="auto">
            <a:xfrm>
              <a:off x="942" y="2169"/>
              <a:ext cx="280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4" y="2191"/>
              <a:ext cx="207" cy="40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39" name="Group 57"/>
          <p:cNvGrpSpPr>
            <a:grpSpLocks/>
          </p:cNvGrpSpPr>
          <p:nvPr/>
        </p:nvGrpSpPr>
        <p:grpSpPr bwMode="auto">
          <a:xfrm>
            <a:off x="2667000" y="685801"/>
            <a:ext cx="2514600" cy="1927225"/>
            <a:chOff x="336" y="1824"/>
            <a:chExt cx="1584" cy="1214"/>
          </a:xfrm>
        </p:grpSpPr>
        <p:sp>
          <p:nvSpPr>
            <p:cNvPr id="40" name="Rectangle 45"/>
            <p:cNvSpPr>
              <a:spLocks noChangeArrowheads="1"/>
            </p:cNvSpPr>
            <p:nvPr/>
          </p:nvSpPr>
          <p:spPr bwMode="auto">
            <a:xfrm flipV="1">
              <a:off x="336" y="2770"/>
              <a:ext cx="1488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1" name="Rectangle 46"/>
            <p:cNvSpPr>
              <a:spLocks noChangeArrowheads="1"/>
            </p:cNvSpPr>
            <p:nvPr/>
          </p:nvSpPr>
          <p:spPr bwMode="auto">
            <a:xfrm>
              <a:off x="336" y="2499"/>
              <a:ext cx="1488" cy="271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2" name="Rectangle 48"/>
            <p:cNvSpPr>
              <a:spLocks noChangeArrowheads="1"/>
            </p:cNvSpPr>
            <p:nvPr/>
          </p:nvSpPr>
          <p:spPr bwMode="auto">
            <a:xfrm>
              <a:off x="931" y="2423"/>
              <a:ext cx="222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3" name="Text Box 50"/>
            <p:cNvSpPr txBox="1">
              <a:spLocks noChangeArrowheads="1"/>
            </p:cNvSpPr>
            <p:nvPr/>
          </p:nvSpPr>
          <p:spPr bwMode="auto">
            <a:xfrm>
              <a:off x="1584" y="2558"/>
              <a:ext cx="336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H </a:t>
              </a:r>
            </a:p>
          </p:txBody>
        </p:sp>
        <p:sp>
          <p:nvSpPr>
            <p:cNvPr id="44" name="Line 51"/>
            <p:cNvSpPr>
              <a:spLocks noChangeShapeType="1"/>
            </p:cNvSpPr>
            <p:nvPr/>
          </p:nvSpPr>
          <p:spPr bwMode="auto">
            <a:xfrm flipH="1">
              <a:off x="1680" y="227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5" name="Line 52"/>
            <p:cNvSpPr>
              <a:spLocks noChangeShapeType="1"/>
            </p:cNvSpPr>
            <p:nvPr/>
          </p:nvSpPr>
          <p:spPr bwMode="auto">
            <a:xfrm flipH="1" flipV="1">
              <a:off x="1680" y="2798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6" name="Line 53"/>
            <p:cNvSpPr>
              <a:spLocks noChangeShapeType="1"/>
            </p:cNvSpPr>
            <p:nvPr/>
          </p:nvSpPr>
          <p:spPr bwMode="auto">
            <a:xfrm flipH="1">
              <a:off x="1632" y="1934"/>
              <a:ext cx="288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7" name="Line 54"/>
            <p:cNvSpPr>
              <a:spLocks noChangeShapeType="1"/>
            </p:cNvSpPr>
            <p:nvPr/>
          </p:nvSpPr>
          <p:spPr bwMode="auto">
            <a:xfrm>
              <a:off x="1056" y="1934"/>
              <a:ext cx="192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8" name="Text Box 55"/>
            <p:cNvSpPr txBox="1">
              <a:spLocks noChangeArrowheads="1"/>
            </p:cNvSpPr>
            <p:nvPr/>
          </p:nvSpPr>
          <p:spPr bwMode="auto">
            <a:xfrm>
              <a:off x="1344" y="1824"/>
              <a:ext cx="336" cy="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sz="1600" i="1" dirty="0">
                  <a:solidFill>
                    <a:srgbClr val="FF0000"/>
                  </a:solidFill>
                  <a:latin typeface="Arial" charset="0"/>
                </a:rPr>
                <a:t>W </a:t>
              </a:r>
            </a:p>
          </p:txBody>
        </p:sp>
      </p:grpSp>
      <p:sp>
        <p:nvSpPr>
          <p:cNvPr id="49" name="Text Box 58"/>
          <p:cNvSpPr txBox="1">
            <a:spLocks noChangeArrowheads="1"/>
          </p:cNvSpPr>
          <p:nvPr/>
        </p:nvSpPr>
        <p:spPr bwMode="auto">
          <a:xfrm>
            <a:off x="1752600" y="990600"/>
            <a:ext cx="1524000" cy="452086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Thick Substrate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→ low skin loss</a:t>
            </a:r>
          </a:p>
        </p:txBody>
      </p:sp>
      <p:graphicFrame>
        <p:nvGraphicFramePr>
          <p:cNvPr id="50" name="Object 19"/>
          <p:cNvGraphicFramePr>
            <a:graphicFrameLocks noChangeAspect="1"/>
          </p:cNvGraphicFramePr>
          <p:nvPr/>
        </p:nvGraphicFramePr>
        <p:xfrm>
          <a:off x="1828801" y="1854200"/>
          <a:ext cx="1046163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1" name="Equation" r:id="rId4" imgW="888840" imgH="431640" progId="Equation.3">
                  <p:embed/>
                </p:oleObj>
              </mc:Choice>
              <mc:Fallback>
                <p:oleObj name="Equation" r:id="rId4" imgW="8888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1" y="1854200"/>
                        <a:ext cx="1046163" cy="508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 Box 60"/>
          <p:cNvSpPr txBox="1">
            <a:spLocks noChangeArrowheads="1"/>
          </p:cNvSpPr>
          <p:nvPr/>
        </p:nvSpPr>
        <p:spPr bwMode="auto">
          <a:xfrm>
            <a:off x="5867400" y="838200"/>
            <a:ext cx="1600200" cy="63675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Zero ground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inductance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in package</a:t>
            </a:r>
          </a:p>
        </p:txBody>
      </p:sp>
      <p:pic>
        <p:nvPicPr>
          <p:cNvPr id="52" name="Picture 59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6200" y="914400"/>
            <a:ext cx="2362200" cy="160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3" name="Line 61"/>
          <p:cNvSpPr>
            <a:spLocks noChangeShapeType="1"/>
          </p:cNvSpPr>
          <p:nvPr/>
        </p:nvSpPr>
        <p:spPr bwMode="auto">
          <a:xfrm>
            <a:off x="1676400" y="2514600"/>
            <a:ext cx="8915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4" name="Text Box 62"/>
          <p:cNvSpPr txBox="1">
            <a:spLocks noChangeArrowheads="1"/>
          </p:cNvSpPr>
          <p:nvPr/>
        </p:nvSpPr>
        <p:spPr bwMode="auto">
          <a:xfrm>
            <a:off x="1752600" y="2752725"/>
            <a:ext cx="990600" cy="452086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High via inductance</a:t>
            </a:r>
          </a:p>
        </p:txBody>
      </p:sp>
      <p:sp>
        <p:nvSpPr>
          <p:cNvPr id="55" name="Text Box 66"/>
          <p:cNvSpPr txBox="1">
            <a:spLocks noChangeArrowheads="1"/>
          </p:cNvSpPr>
          <p:nvPr/>
        </p:nvSpPr>
        <p:spPr bwMode="auto">
          <a:xfrm>
            <a:off x="1752600" y="4062414"/>
            <a:ext cx="3924300" cy="236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12 pH  for 100 </a:t>
            </a:r>
            <a:r>
              <a:rPr lang="en-US" i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m substrate -- 7.5 </a:t>
            </a:r>
            <a:r>
              <a:rPr lang="en-US" i="1" dirty="0">
                <a:solidFill>
                  <a:srgbClr val="000000"/>
                </a:solidFill>
                <a:latin typeface="Symbol" pitchFamily="18" charset="2"/>
              </a:rPr>
              <a:t>W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 @ 100 GHz</a:t>
            </a:r>
          </a:p>
        </p:txBody>
      </p:sp>
      <p:sp>
        <p:nvSpPr>
          <p:cNvPr id="56" name="Text Box 68"/>
          <p:cNvSpPr txBox="1">
            <a:spLocks noChangeArrowheads="1"/>
          </p:cNvSpPr>
          <p:nvPr/>
        </p:nvSpPr>
        <p:spPr bwMode="auto">
          <a:xfrm>
            <a:off x="6019800" y="2743200"/>
            <a:ext cx="1600200" cy="452086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TM substrate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mode coupling</a:t>
            </a:r>
          </a:p>
        </p:txBody>
      </p:sp>
      <p:sp>
        <p:nvSpPr>
          <p:cNvPr id="57" name="Text Box 69"/>
          <p:cNvSpPr txBox="1">
            <a:spLocks noChangeArrowheads="1"/>
          </p:cNvSpPr>
          <p:nvPr/>
        </p:nvSpPr>
        <p:spPr bwMode="auto">
          <a:xfrm>
            <a:off x="1752600" y="6248401"/>
            <a:ext cx="26670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i="1" dirty="0">
                <a:solidFill>
                  <a:srgbClr val="000000"/>
                </a:solidFill>
                <a:latin typeface="Arial" charset="0"/>
              </a:rPr>
              <a:t>Line spacings must be </a:t>
            </a:r>
            <a:br>
              <a:rPr lang="en-US" i="1" dirty="0">
                <a:solidFill>
                  <a:srgbClr val="000000"/>
                </a:solidFill>
                <a:latin typeface="Arial" charset="0"/>
              </a:rPr>
            </a:br>
            <a:r>
              <a:rPr lang="en-US" i="1" dirty="0">
                <a:solidFill>
                  <a:srgbClr val="000000"/>
                </a:solidFill>
                <a:latin typeface="Arial" charset="0"/>
              </a:rPr>
              <a:t>~3*(substrate thickness)</a:t>
            </a:r>
          </a:p>
        </p:txBody>
      </p:sp>
      <p:sp>
        <p:nvSpPr>
          <p:cNvPr id="58" name="Line 70"/>
          <p:cNvSpPr>
            <a:spLocks noChangeShapeType="1"/>
          </p:cNvSpPr>
          <p:nvPr/>
        </p:nvSpPr>
        <p:spPr bwMode="auto">
          <a:xfrm>
            <a:off x="1676400" y="4343400"/>
            <a:ext cx="8915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" name="Text Box 71"/>
          <p:cNvSpPr txBox="1">
            <a:spLocks noChangeArrowheads="1"/>
          </p:cNvSpPr>
          <p:nvPr/>
        </p:nvSpPr>
        <p:spPr bwMode="auto">
          <a:xfrm>
            <a:off x="1752600" y="4429125"/>
            <a:ext cx="1447800" cy="452086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lines must be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widely spaced</a:t>
            </a:r>
          </a:p>
        </p:txBody>
      </p:sp>
      <p:sp>
        <p:nvSpPr>
          <p:cNvPr id="60" name="Text Box 72"/>
          <p:cNvSpPr txBox="1">
            <a:spLocks noChangeArrowheads="1"/>
          </p:cNvSpPr>
          <p:nvPr/>
        </p:nvSpPr>
        <p:spPr bwMode="auto">
          <a:xfrm>
            <a:off x="5638800" y="4419600"/>
            <a:ext cx="1676400" cy="452086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ground vias must be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widely spaced</a:t>
            </a:r>
          </a:p>
        </p:txBody>
      </p:sp>
      <p:sp>
        <p:nvSpPr>
          <p:cNvPr id="61" name="Text Box 73"/>
          <p:cNvSpPr txBox="1">
            <a:spLocks noChangeArrowheads="1"/>
          </p:cNvSpPr>
          <p:nvPr/>
        </p:nvSpPr>
        <p:spPr bwMode="auto">
          <a:xfrm>
            <a:off x="4800600" y="6172200"/>
            <a:ext cx="5867400" cy="5136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all factors require very thin substrates for &gt;100 GHz ICs</a:t>
            </a:r>
            <a:br>
              <a:rPr lang="en-US" sz="14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→ lapping to ~50 </a:t>
            </a:r>
            <a:r>
              <a:rPr lang="en-US" sz="1400" i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m substrate thickness typical for 100+ GHz </a:t>
            </a:r>
          </a:p>
        </p:txBody>
      </p:sp>
      <p:sp>
        <p:nvSpPr>
          <p:cNvPr id="62" name="AutoShape 82"/>
          <p:cNvSpPr>
            <a:spLocks noChangeArrowheads="1"/>
          </p:cNvSpPr>
          <p:nvPr/>
        </p:nvSpPr>
        <p:spPr bwMode="auto">
          <a:xfrm flipV="1">
            <a:off x="8147050" y="5211764"/>
            <a:ext cx="692150" cy="4587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3" name="Rectangle 83"/>
          <p:cNvSpPr>
            <a:spLocks noChangeArrowheads="1"/>
          </p:cNvSpPr>
          <p:nvPr/>
        </p:nvSpPr>
        <p:spPr bwMode="auto">
          <a:xfrm>
            <a:off x="8301039" y="5105400"/>
            <a:ext cx="352425" cy="120650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l"/>
          </a:scene3d>
          <a:sp3d extrusionH="1801800" prstMaterial="legacyMatte">
            <a:bevelT w="13500" h="13500" prst="angle"/>
            <a:bevelB w="13500" h="13500" prst="angle"/>
            <a:extrusionClr>
              <a:schemeClr val="bg1"/>
            </a:extrusionClr>
          </a:sp3d>
        </p:spPr>
        <p:txBody>
          <a:bodyPr wrap="none" anchor="ctr">
            <a:flatTx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4" name="Text Box 85"/>
          <p:cNvSpPr txBox="1">
            <a:spLocks noChangeArrowheads="1"/>
          </p:cNvSpPr>
          <p:nvPr/>
        </p:nvSpPr>
        <p:spPr bwMode="auto">
          <a:xfrm>
            <a:off x="5867400" y="1655763"/>
            <a:ext cx="1600200" cy="452086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ground plane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breaks in IC</a:t>
            </a:r>
          </a:p>
        </p:txBody>
      </p:sp>
      <p:pic>
        <p:nvPicPr>
          <p:cNvPr id="65" name="Picture 8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32766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Picture 8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81200" y="13716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9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914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9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16002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9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32766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9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9530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9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48768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Line 95"/>
          <p:cNvSpPr>
            <a:spLocks noChangeShapeType="1"/>
          </p:cNvSpPr>
          <p:nvPr/>
        </p:nvSpPr>
        <p:spPr bwMode="auto">
          <a:xfrm>
            <a:off x="7620000" y="5334000"/>
            <a:ext cx="6096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 type="triangle" w="med" len="med"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6426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Coplanar Waveguide</a:t>
            </a:r>
          </a:p>
        </p:txBody>
      </p:sp>
      <p:sp>
        <p:nvSpPr>
          <p:cNvPr id="3" name="Line 156"/>
          <p:cNvSpPr>
            <a:spLocks noChangeShapeType="1"/>
          </p:cNvSpPr>
          <p:nvPr/>
        </p:nvSpPr>
        <p:spPr bwMode="auto">
          <a:xfrm>
            <a:off x="8305800" y="4648200"/>
            <a:ext cx="0" cy="1524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1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7600" y="762000"/>
            <a:ext cx="29718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4876800"/>
            <a:ext cx="2133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7239000" y="2609850"/>
            <a:ext cx="1489075" cy="1276350"/>
            <a:chOff x="3260" y="96"/>
            <a:chExt cx="938" cy="804"/>
          </a:xfrm>
        </p:grpSpPr>
        <p:grpSp>
          <p:nvGrpSpPr>
            <p:cNvPr id="7" name="Group 16"/>
            <p:cNvGrpSpPr>
              <a:grpSpLocks/>
            </p:cNvGrpSpPr>
            <p:nvPr/>
          </p:nvGrpSpPr>
          <p:grpSpPr bwMode="auto">
            <a:xfrm>
              <a:off x="3260" y="689"/>
              <a:ext cx="829" cy="211"/>
              <a:chOff x="384" y="2496"/>
              <a:chExt cx="1056" cy="288"/>
            </a:xfrm>
          </p:grpSpPr>
          <p:sp>
            <p:nvSpPr>
              <p:cNvPr id="13" name="Rectangle 17"/>
              <p:cNvSpPr>
                <a:spLocks noChangeArrowheads="1"/>
              </p:cNvSpPr>
              <p:nvPr/>
            </p:nvSpPr>
            <p:spPr bwMode="auto">
              <a:xfrm flipV="1">
                <a:off x="384" y="2732"/>
                <a:ext cx="1056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18"/>
              <p:cNvSpPr>
                <a:spLocks noChangeArrowheads="1"/>
              </p:cNvSpPr>
              <p:nvPr/>
            </p:nvSpPr>
            <p:spPr bwMode="auto">
              <a:xfrm>
                <a:off x="384" y="2548"/>
                <a:ext cx="1056" cy="184"/>
              </a:xfrm>
              <a:prstGeom prst="rect">
                <a:avLst/>
              </a:prstGeom>
              <a:solidFill>
                <a:srgbClr val="7B72EC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rgbClr val="7B72E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9"/>
              <p:cNvSpPr>
                <a:spLocks noChangeArrowheads="1"/>
              </p:cNvSpPr>
              <p:nvPr/>
            </p:nvSpPr>
            <p:spPr bwMode="auto">
              <a:xfrm>
                <a:off x="384" y="2496"/>
                <a:ext cx="274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lIns="81958" tIns="40977" rIns="81958" bIns="40977" anchor="ctr">
                <a:flatTx/>
              </a:bodyPr>
              <a:lstStyle/>
              <a:p>
                <a:pPr algn="ctr" defTabSz="820738">
                  <a:lnSpc>
                    <a:spcPct val="100000"/>
                  </a:lnSpc>
                  <a:spcBef>
                    <a:spcPct val="0"/>
                  </a:spcBef>
                  <a:buClrTx/>
                </a:pPr>
                <a:endParaRPr lang="en-US" sz="2500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16" name="Rectangle 20"/>
              <p:cNvSpPr>
                <a:spLocks noChangeArrowheads="1"/>
              </p:cNvSpPr>
              <p:nvPr/>
            </p:nvSpPr>
            <p:spPr bwMode="auto">
              <a:xfrm>
                <a:off x="1166" y="2496"/>
                <a:ext cx="274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21"/>
              <p:cNvSpPr>
                <a:spLocks noChangeArrowheads="1"/>
              </p:cNvSpPr>
              <p:nvPr/>
            </p:nvSpPr>
            <p:spPr bwMode="auto">
              <a:xfrm>
                <a:off x="814" y="2496"/>
                <a:ext cx="157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8" name="Line 22"/>
            <p:cNvSpPr>
              <a:spLocks noChangeShapeType="1"/>
            </p:cNvSpPr>
            <p:nvPr/>
          </p:nvSpPr>
          <p:spPr bwMode="auto">
            <a:xfrm flipH="1">
              <a:off x="3653" y="265"/>
              <a:ext cx="392" cy="381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9" name="Line 23"/>
            <p:cNvSpPr>
              <a:spLocks noChangeShapeType="1"/>
            </p:cNvSpPr>
            <p:nvPr/>
          </p:nvSpPr>
          <p:spPr bwMode="auto">
            <a:xfrm flipH="1">
              <a:off x="3915" y="265"/>
              <a:ext cx="130" cy="46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Line 24"/>
            <p:cNvSpPr>
              <a:spLocks noChangeShapeType="1"/>
            </p:cNvSpPr>
            <p:nvPr/>
          </p:nvSpPr>
          <p:spPr bwMode="auto">
            <a:xfrm flipH="1">
              <a:off x="3435" y="265"/>
              <a:ext cx="610" cy="46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AutoShape 25"/>
            <p:cNvSpPr>
              <a:spLocks noChangeArrowheads="1"/>
            </p:cNvSpPr>
            <p:nvPr/>
          </p:nvSpPr>
          <p:spPr bwMode="auto">
            <a:xfrm flipV="1">
              <a:off x="3435" y="604"/>
              <a:ext cx="480" cy="2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3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725" y="10800"/>
                  </a:moveTo>
                  <a:cubicBezTo>
                    <a:pt x="10725" y="10758"/>
                    <a:pt x="10758" y="10725"/>
                    <a:pt x="10800" y="10725"/>
                  </a:cubicBezTo>
                  <a:cubicBezTo>
                    <a:pt x="10841" y="10724"/>
                    <a:pt x="10874" y="10758"/>
                    <a:pt x="10875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</p:spPr>
          <p:txBody>
            <a:bodyPr rot="10800000" wrap="none" lIns="81958" tIns="40977" rIns="81958" bIns="40977" anchor="ctr"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 Box 26"/>
            <p:cNvSpPr txBox="1">
              <a:spLocks noChangeArrowheads="1"/>
            </p:cNvSpPr>
            <p:nvPr/>
          </p:nvSpPr>
          <p:spPr bwMode="auto">
            <a:xfrm>
              <a:off x="3966" y="96"/>
              <a:ext cx="232" cy="1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300" i="1" dirty="0">
                  <a:solidFill>
                    <a:srgbClr val="FF0000"/>
                  </a:solidFill>
                  <a:latin typeface="Arial" charset="0"/>
                </a:rPr>
                <a:t>k</a:t>
              </a:r>
              <a:r>
                <a:rPr lang="en-US" sz="1300" i="1" baseline="-25000" dirty="0">
                  <a:solidFill>
                    <a:srgbClr val="FF0000"/>
                  </a:solidFill>
                  <a:latin typeface="Arial" charset="0"/>
                </a:rPr>
                <a:t>z</a:t>
              </a:r>
              <a:endParaRPr lang="en-US" sz="1300" i="1" dirty="0">
                <a:solidFill>
                  <a:srgbClr val="FF0000"/>
                </a:solidFill>
                <a:latin typeface="Arial" charset="0"/>
              </a:endParaRPr>
            </a:p>
          </p:txBody>
        </p:sp>
      </p:grpSp>
      <p:grpSp>
        <p:nvGrpSpPr>
          <p:cNvPr id="18" name="Group 29"/>
          <p:cNvGrpSpPr>
            <a:grpSpLocks/>
          </p:cNvGrpSpPr>
          <p:nvPr/>
        </p:nvGrpSpPr>
        <p:grpSpPr bwMode="auto">
          <a:xfrm>
            <a:off x="2362200" y="1720850"/>
            <a:ext cx="1316038" cy="336550"/>
            <a:chOff x="384" y="2496"/>
            <a:chExt cx="1056" cy="288"/>
          </a:xfrm>
        </p:grpSpPr>
        <p:sp>
          <p:nvSpPr>
            <p:cNvPr id="19" name="Rectangle 30"/>
            <p:cNvSpPr>
              <a:spLocks noChangeArrowheads="1"/>
            </p:cNvSpPr>
            <p:nvPr/>
          </p:nvSpPr>
          <p:spPr bwMode="auto">
            <a:xfrm flipV="1">
              <a:off x="384" y="2732"/>
              <a:ext cx="1056" cy="52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0" name="Rectangle 31"/>
            <p:cNvSpPr>
              <a:spLocks noChangeArrowheads="1"/>
            </p:cNvSpPr>
            <p:nvPr/>
          </p:nvSpPr>
          <p:spPr bwMode="auto">
            <a:xfrm>
              <a:off x="384" y="2548"/>
              <a:ext cx="1056" cy="184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1" name="Rectangle 32"/>
            <p:cNvSpPr>
              <a:spLocks noChangeArrowheads="1"/>
            </p:cNvSpPr>
            <p:nvPr/>
          </p:nvSpPr>
          <p:spPr bwMode="auto">
            <a:xfrm>
              <a:off x="384" y="2496"/>
              <a:ext cx="274" cy="52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lIns="81958" tIns="40977" rIns="81958" bIns="40977" anchor="ctr">
              <a:flatTx/>
            </a:bodyPr>
            <a:lstStyle/>
            <a:p>
              <a:pPr algn="ctr" defTabSz="820738">
                <a:lnSpc>
                  <a:spcPct val="100000"/>
                </a:lnSpc>
                <a:spcBef>
                  <a:spcPct val="0"/>
                </a:spcBef>
                <a:buClrTx/>
              </a:pPr>
              <a:endParaRPr lang="en-US" sz="25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22" name="Rectangle 33"/>
            <p:cNvSpPr>
              <a:spLocks noChangeArrowheads="1"/>
            </p:cNvSpPr>
            <p:nvPr/>
          </p:nvSpPr>
          <p:spPr bwMode="auto">
            <a:xfrm>
              <a:off x="1166" y="2496"/>
              <a:ext cx="274" cy="52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Rectangle 34"/>
            <p:cNvSpPr>
              <a:spLocks noChangeArrowheads="1"/>
            </p:cNvSpPr>
            <p:nvPr/>
          </p:nvSpPr>
          <p:spPr bwMode="auto">
            <a:xfrm>
              <a:off x="814" y="2496"/>
              <a:ext cx="157" cy="52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4" name="Group 106"/>
          <p:cNvGrpSpPr>
            <a:grpSpLocks/>
          </p:cNvGrpSpPr>
          <p:nvPr/>
        </p:nvGrpSpPr>
        <p:grpSpPr bwMode="auto">
          <a:xfrm>
            <a:off x="2324100" y="3048000"/>
            <a:ext cx="1562100" cy="1009650"/>
            <a:chOff x="2544" y="1979"/>
            <a:chExt cx="984" cy="636"/>
          </a:xfrm>
        </p:grpSpPr>
        <p:sp>
          <p:nvSpPr>
            <p:cNvPr id="25" name="Text Box 71"/>
            <p:cNvSpPr txBox="1">
              <a:spLocks noChangeArrowheads="1"/>
            </p:cNvSpPr>
            <p:nvPr/>
          </p:nvSpPr>
          <p:spPr bwMode="auto">
            <a:xfrm>
              <a:off x="2544" y="2448"/>
              <a:ext cx="984" cy="1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Parasitic slot mode</a:t>
              </a:r>
            </a:p>
          </p:txBody>
        </p:sp>
        <p:sp>
          <p:nvSpPr>
            <p:cNvPr id="26" name="Rectangle 62"/>
            <p:cNvSpPr>
              <a:spLocks noChangeArrowheads="1"/>
            </p:cNvSpPr>
            <p:nvPr/>
          </p:nvSpPr>
          <p:spPr bwMode="auto">
            <a:xfrm flipV="1">
              <a:off x="2544" y="2329"/>
              <a:ext cx="829" cy="3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7" name="Rectangle 63"/>
            <p:cNvSpPr>
              <a:spLocks noChangeArrowheads="1"/>
            </p:cNvSpPr>
            <p:nvPr/>
          </p:nvSpPr>
          <p:spPr bwMode="auto">
            <a:xfrm>
              <a:off x="2544" y="2193"/>
              <a:ext cx="829" cy="136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64"/>
            <p:cNvSpPr>
              <a:spLocks noChangeArrowheads="1"/>
            </p:cNvSpPr>
            <p:nvPr/>
          </p:nvSpPr>
          <p:spPr bwMode="auto">
            <a:xfrm>
              <a:off x="2544" y="2155"/>
              <a:ext cx="215" cy="3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lIns="81958" tIns="40977" rIns="81958" bIns="40977" anchor="ctr">
              <a:flatTx/>
            </a:bodyPr>
            <a:lstStyle/>
            <a:p>
              <a:pPr algn="ctr" defTabSz="820738">
                <a:lnSpc>
                  <a:spcPct val="100000"/>
                </a:lnSpc>
                <a:spcBef>
                  <a:spcPct val="0"/>
                </a:spcBef>
                <a:buClrTx/>
              </a:pPr>
              <a:endParaRPr lang="en-US" sz="2500" dirty="0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29" name="Rectangle 65"/>
            <p:cNvSpPr>
              <a:spLocks noChangeArrowheads="1"/>
            </p:cNvSpPr>
            <p:nvPr/>
          </p:nvSpPr>
          <p:spPr bwMode="auto">
            <a:xfrm>
              <a:off x="3158" y="2155"/>
              <a:ext cx="215" cy="3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0" name="Rectangle 66"/>
            <p:cNvSpPr>
              <a:spLocks noChangeArrowheads="1"/>
            </p:cNvSpPr>
            <p:nvPr/>
          </p:nvSpPr>
          <p:spPr bwMode="auto">
            <a:xfrm>
              <a:off x="2882" y="2155"/>
              <a:ext cx="123" cy="38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1" name="Text Box 67"/>
            <p:cNvSpPr txBox="1">
              <a:spLocks noChangeArrowheads="1"/>
            </p:cNvSpPr>
            <p:nvPr/>
          </p:nvSpPr>
          <p:spPr bwMode="auto">
            <a:xfrm>
              <a:off x="2640" y="1979"/>
              <a:ext cx="233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-V</a:t>
              </a:r>
            </a:p>
          </p:txBody>
        </p:sp>
        <p:sp>
          <p:nvSpPr>
            <p:cNvPr id="32" name="Text Box 68"/>
            <p:cNvSpPr txBox="1">
              <a:spLocks noChangeArrowheads="1"/>
            </p:cNvSpPr>
            <p:nvPr/>
          </p:nvSpPr>
          <p:spPr bwMode="auto">
            <a:xfrm>
              <a:off x="2941" y="1979"/>
              <a:ext cx="233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0V</a:t>
              </a:r>
            </a:p>
          </p:txBody>
        </p:sp>
        <p:sp>
          <p:nvSpPr>
            <p:cNvPr id="33" name="Text Box 69"/>
            <p:cNvSpPr txBox="1">
              <a:spLocks noChangeArrowheads="1"/>
            </p:cNvSpPr>
            <p:nvPr/>
          </p:nvSpPr>
          <p:spPr bwMode="auto">
            <a:xfrm>
              <a:off x="3247" y="1979"/>
              <a:ext cx="233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+V</a:t>
              </a:r>
            </a:p>
          </p:txBody>
        </p:sp>
        <p:sp>
          <p:nvSpPr>
            <p:cNvPr id="34" name="Text Box 70"/>
            <p:cNvSpPr txBox="1">
              <a:spLocks noChangeArrowheads="1"/>
            </p:cNvSpPr>
            <p:nvPr/>
          </p:nvSpPr>
          <p:spPr bwMode="auto">
            <a:xfrm>
              <a:off x="2850" y="2319"/>
              <a:ext cx="233" cy="1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300" dirty="0">
                  <a:solidFill>
                    <a:srgbClr val="FF0000"/>
                  </a:solidFill>
                  <a:latin typeface="Arial" charset="0"/>
                </a:rPr>
                <a:t>0V</a:t>
              </a:r>
            </a:p>
          </p:txBody>
        </p:sp>
      </p:grpSp>
      <p:pic>
        <p:nvPicPr>
          <p:cNvPr id="35" name="Picture 9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524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9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4225" y="15240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99"/>
          <p:cNvSpPr txBox="1">
            <a:spLocks noChangeArrowheads="1"/>
          </p:cNvSpPr>
          <p:nvPr/>
        </p:nvSpPr>
        <p:spPr bwMode="auto">
          <a:xfrm>
            <a:off x="1447800" y="762000"/>
            <a:ext cx="1524000" cy="630238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ground vias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need (???)  to thin substrate</a:t>
            </a:r>
          </a:p>
        </p:txBody>
      </p:sp>
      <p:sp>
        <p:nvSpPr>
          <p:cNvPr id="38" name="Line 100"/>
          <p:cNvSpPr>
            <a:spLocks noChangeShapeType="1"/>
          </p:cNvSpPr>
          <p:nvPr/>
        </p:nvSpPr>
        <p:spPr bwMode="auto">
          <a:xfrm>
            <a:off x="1524000" y="2286000"/>
            <a:ext cx="89154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9" name="Group 103"/>
          <p:cNvGrpSpPr>
            <a:grpSpLocks/>
          </p:cNvGrpSpPr>
          <p:nvPr/>
        </p:nvGrpSpPr>
        <p:grpSpPr bwMode="auto">
          <a:xfrm>
            <a:off x="5280025" y="1143000"/>
            <a:ext cx="2035175" cy="1103313"/>
            <a:chOff x="2462" y="720"/>
            <a:chExt cx="1282" cy="695"/>
          </a:xfrm>
        </p:grpSpPr>
        <p:sp>
          <p:nvSpPr>
            <p:cNvPr id="40" name="Text Box 27"/>
            <p:cNvSpPr txBox="1">
              <a:spLocks noChangeArrowheads="1"/>
            </p:cNvSpPr>
            <p:nvPr/>
          </p:nvSpPr>
          <p:spPr bwMode="auto">
            <a:xfrm>
              <a:off x="2462" y="1248"/>
              <a:ext cx="1282" cy="1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200" dirty="0">
                  <a:solidFill>
                    <a:srgbClr val="000000"/>
                  </a:solidFill>
                  <a:latin typeface="Arial" charset="0"/>
                </a:rPr>
                <a:t>Parasitic microstrip mode</a:t>
              </a:r>
            </a:p>
          </p:txBody>
        </p:sp>
        <p:grpSp>
          <p:nvGrpSpPr>
            <p:cNvPr id="41" name="Group 5"/>
            <p:cNvGrpSpPr>
              <a:grpSpLocks/>
            </p:cNvGrpSpPr>
            <p:nvPr/>
          </p:nvGrpSpPr>
          <p:grpSpPr bwMode="auto">
            <a:xfrm>
              <a:off x="2558" y="974"/>
              <a:ext cx="829" cy="212"/>
              <a:chOff x="384" y="2496"/>
              <a:chExt cx="1056" cy="288"/>
            </a:xfrm>
          </p:grpSpPr>
          <p:sp>
            <p:nvSpPr>
              <p:cNvPr id="46" name="Rectangle 6"/>
              <p:cNvSpPr>
                <a:spLocks noChangeArrowheads="1"/>
              </p:cNvSpPr>
              <p:nvPr/>
            </p:nvSpPr>
            <p:spPr bwMode="auto">
              <a:xfrm flipV="1">
                <a:off x="384" y="2732"/>
                <a:ext cx="1056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Rectangle 7"/>
              <p:cNvSpPr>
                <a:spLocks noChangeArrowheads="1"/>
              </p:cNvSpPr>
              <p:nvPr/>
            </p:nvSpPr>
            <p:spPr bwMode="auto">
              <a:xfrm>
                <a:off x="384" y="2548"/>
                <a:ext cx="1056" cy="184"/>
              </a:xfrm>
              <a:prstGeom prst="rect">
                <a:avLst/>
              </a:prstGeom>
              <a:solidFill>
                <a:srgbClr val="7B72EC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rgbClr val="7B72EC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8"/>
              <p:cNvSpPr>
                <a:spLocks noChangeArrowheads="1"/>
              </p:cNvSpPr>
              <p:nvPr/>
            </p:nvSpPr>
            <p:spPr bwMode="auto">
              <a:xfrm>
                <a:off x="384" y="2496"/>
                <a:ext cx="274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lIns="81958" tIns="40977" rIns="81958" bIns="40977" anchor="ctr">
                <a:flatTx/>
              </a:bodyPr>
              <a:lstStyle/>
              <a:p>
                <a:pPr algn="ctr" defTabSz="820738">
                  <a:lnSpc>
                    <a:spcPct val="100000"/>
                  </a:lnSpc>
                  <a:spcBef>
                    <a:spcPct val="0"/>
                  </a:spcBef>
                  <a:buClrTx/>
                </a:pPr>
                <a:endParaRPr lang="en-US" sz="2500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49" name="Rectangle 9"/>
              <p:cNvSpPr>
                <a:spLocks noChangeArrowheads="1"/>
              </p:cNvSpPr>
              <p:nvPr/>
            </p:nvSpPr>
            <p:spPr bwMode="auto">
              <a:xfrm>
                <a:off x="1166" y="2496"/>
                <a:ext cx="274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Rectangle 10"/>
              <p:cNvSpPr>
                <a:spLocks noChangeArrowheads="1"/>
              </p:cNvSpPr>
              <p:nvPr/>
            </p:nvSpPr>
            <p:spPr bwMode="auto">
              <a:xfrm>
                <a:off x="814" y="2496"/>
                <a:ext cx="157" cy="52"/>
              </a:xfrm>
              <a:prstGeom prst="rect">
                <a:avLst/>
              </a:prstGeom>
              <a:solidFill>
                <a:schemeClr val="bg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l"/>
              </a:scene3d>
              <a:sp3d extrusionH="1801800" prstMaterial="legacyMatte">
                <a:bevelT w="13500" h="13500" prst="angle"/>
                <a:bevelB w="13500" h="13500" prst="angle"/>
                <a:extrusionClr>
                  <a:schemeClr val="bg1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>
                  <a:buClr>
                    <a:srgbClr val="FF0000"/>
                  </a:buClr>
                </a:pP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2" name="Text Box 11"/>
            <p:cNvSpPr txBox="1">
              <a:spLocks noChangeArrowheads="1"/>
            </p:cNvSpPr>
            <p:nvPr/>
          </p:nvSpPr>
          <p:spPr bwMode="auto">
            <a:xfrm>
              <a:off x="2689" y="720"/>
              <a:ext cx="233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+V</a:t>
              </a:r>
            </a:p>
          </p:txBody>
        </p:sp>
        <p:sp>
          <p:nvSpPr>
            <p:cNvPr id="43" name="Text Box 12"/>
            <p:cNvSpPr txBox="1">
              <a:spLocks noChangeArrowheads="1"/>
            </p:cNvSpPr>
            <p:nvPr/>
          </p:nvSpPr>
          <p:spPr bwMode="auto">
            <a:xfrm>
              <a:off x="2994" y="720"/>
              <a:ext cx="233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+V</a:t>
              </a:r>
            </a:p>
          </p:txBody>
        </p:sp>
        <p:sp>
          <p:nvSpPr>
            <p:cNvPr id="44" name="Text Box 13"/>
            <p:cNvSpPr txBox="1">
              <a:spLocks noChangeArrowheads="1"/>
            </p:cNvSpPr>
            <p:nvPr/>
          </p:nvSpPr>
          <p:spPr bwMode="auto">
            <a:xfrm>
              <a:off x="3344" y="720"/>
              <a:ext cx="232" cy="1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100" dirty="0">
                  <a:solidFill>
                    <a:srgbClr val="FF0000"/>
                  </a:solidFill>
                  <a:latin typeface="Arial" charset="0"/>
                </a:rPr>
                <a:t>+V</a:t>
              </a:r>
            </a:p>
          </p:txBody>
        </p:sp>
        <p:sp>
          <p:nvSpPr>
            <p:cNvPr id="45" name="Text Box 14"/>
            <p:cNvSpPr txBox="1">
              <a:spLocks noChangeArrowheads="1"/>
            </p:cNvSpPr>
            <p:nvPr/>
          </p:nvSpPr>
          <p:spPr bwMode="auto">
            <a:xfrm>
              <a:off x="2864" y="1138"/>
              <a:ext cx="232" cy="1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300" dirty="0">
                  <a:solidFill>
                    <a:srgbClr val="FF0000"/>
                  </a:solidFill>
                  <a:latin typeface="Arial" charset="0"/>
                </a:rPr>
                <a:t>0V</a:t>
              </a:r>
            </a:p>
          </p:txBody>
        </p:sp>
      </p:grpSp>
      <p:sp>
        <p:nvSpPr>
          <p:cNvPr id="51" name="Text Box 91"/>
          <p:cNvSpPr txBox="1">
            <a:spLocks noChangeArrowheads="1"/>
          </p:cNvSpPr>
          <p:nvPr/>
        </p:nvSpPr>
        <p:spPr bwMode="auto">
          <a:xfrm>
            <a:off x="4441825" y="762000"/>
            <a:ext cx="15240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Hard to ground IC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to package</a:t>
            </a:r>
          </a:p>
        </p:txBody>
      </p:sp>
      <p:sp>
        <p:nvSpPr>
          <p:cNvPr id="52" name="Text Box 104"/>
          <p:cNvSpPr txBox="1">
            <a:spLocks noChangeArrowheads="1"/>
          </p:cNvSpPr>
          <p:nvPr/>
        </p:nvSpPr>
        <p:spPr bwMode="auto">
          <a:xfrm>
            <a:off x="6248400" y="2438400"/>
            <a:ext cx="2057400" cy="447675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substrate mode coupling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or substrate losses</a:t>
            </a:r>
          </a:p>
        </p:txBody>
      </p:sp>
      <p:pic>
        <p:nvPicPr>
          <p:cNvPr id="53" name="Picture 1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30480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 Box 107"/>
          <p:cNvSpPr txBox="1">
            <a:spLocks noChangeArrowheads="1"/>
          </p:cNvSpPr>
          <p:nvPr/>
        </p:nvSpPr>
        <p:spPr bwMode="auto">
          <a:xfrm>
            <a:off x="1676400" y="2362200"/>
            <a:ext cx="38100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ground plane breaks → loss of ground integrity</a:t>
            </a:r>
          </a:p>
        </p:txBody>
      </p:sp>
      <p:pic>
        <p:nvPicPr>
          <p:cNvPr id="55" name="Picture 1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30480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Line 109"/>
          <p:cNvSpPr>
            <a:spLocks noChangeShapeType="1"/>
          </p:cNvSpPr>
          <p:nvPr/>
        </p:nvSpPr>
        <p:spPr bwMode="auto">
          <a:xfrm>
            <a:off x="6172200" y="4038600"/>
            <a:ext cx="4114800" cy="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7" name="Text Box 110"/>
          <p:cNvSpPr txBox="1">
            <a:spLocks noChangeArrowheads="1"/>
          </p:cNvSpPr>
          <p:nvPr/>
        </p:nvSpPr>
        <p:spPr bwMode="auto">
          <a:xfrm>
            <a:off x="1447800" y="4170363"/>
            <a:ext cx="6096000" cy="630237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Repairing ground plane with ground straps is effective only in simple ICs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In more complex CPW ICs, ground plane rapidly vanishes 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→ common-lead inductance → strong circuit-circuit coupling</a:t>
            </a:r>
          </a:p>
        </p:txBody>
      </p:sp>
      <p:pic>
        <p:nvPicPr>
          <p:cNvPr id="58" name="Picture 141" descr="aa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8768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 Box 143"/>
          <p:cNvSpPr txBox="1">
            <a:spLocks noChangeArrowheads="1"/>
          </p:cNvSpPr>
          <p:nvPr/>
        </p:nvSpPr>
        <p:spPr bwMode="auto">
          <a:xfrm>
            <a:off x="1447800" y="6530975"/>
            <a:ext cx="2438400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40 Gb/s differential TWA modulator driver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note CPW lines, fragmented ground plane</a:t>
            </a:r>
          </a:p>
        </p:txBody>
      </p:sp>
      <p:sp>
        <p:nvSpPr>
          <p:cNvPr id="60" name="Text Box 144"/>
          <p:cNvSpPr txBox="1">
            <a:spLocks noChangeArrowheads="1"/>
          </p:cNvSpPr>
          <p:nvPr/>
        </p:nvSpPr>
        <p:spPr bwMode="auto">
          <a:xfrm>
            <a:off x="3733800" y="6530975"/>
            <a:ext cx="2438400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35 GHz master-slave latch in CPW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note fragmented ground plane</a:t>
            </a:r>
          </a:p>
        </p:txBody>
      </p:sp>
      <p:pic>
        <p:nvPicPr>
          <p:cNvPr id="61" name="Picture 145" descr="176t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4894263"/>
            <a:ext cx="1752600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" name="Text Box 146"/>
          <p:cNvSpPr txBox="1">
            <a:spLocks noChangeArrowheads="1"/>
          </p:cNvSpPr>
          <p:nvPr/>
        </p:nvSpPr>
        <p:spPr bwMode="auto">
          <a:xfrm>
            <a:off x="5638800" y="6530975"/>
            <a:ext cx="2438400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175 GHz tuned amplifier in CPW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note fragmented ground plane</a:t>
            </a:r>
          </a:p>
        </p:txBody>
      </p:sp>
      <p:sp>
        <p:nvSpPr>
          <p:cNvPr id="63" name="Text Box 147"/>
          <p:cNvSpPr txBox="1">
            <a:spLocks noChangeArrowheads="1"/>
          </p:cNvSpPr>
          <p:nvPr/>
        </p:nvSpPr>
        <p:spPr bwMode="auto">
          <a:xfrm>
            <a:off x="7772400" y="4383088"/>
            <a:ext cx="1828800" cy="265112"/>
          </a:xfrm>
          <a:prstGeom prst="rect">
            <a:avLst/>
          </a:prstGeom>
          <a:solidFill>
            <a:srgbClr val="FF66CC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poor ground integrity</a:t>
            </a:r>
          </a:p>
        </p:txBody>
      </p:sp>
      <p:sp>
        <p:nvSpPr>
          <p:cNvPr id="64" name="Text Box 148"/>
          <p:cNvSpPr txBox="1">
            <a:spLocks noChangeArrowheads="1"/>
          </p:cNvSpPr>
          <p:nvPr/>
        </p:nvSpPr>
        <p:spPr bwMode="auto">
          <a:xfrm>
            <a:off x="7772400" y="4953000"/>
            <a:ext cx="2057400" cy="265113"/>
          </a:xfrm>
          <a:prstGeom prst="rect">
            <a:avLst/>
          </a:prstGeom>
          <a:solidFill>
            <a:srgbClr val="FF66CC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loss of impedance control</a:t>
            </a:r>
          </a:p>
        </p:txBody>
      </p:sp>
      <p:sp>
        <p:nvSpPr>
          <p:cNvPr id="65" name="Text Box 149"/>
          <p:cNvSpPr txBox="1">
            <a:spLocks noChangeArrowheads="1"/>
          </p:cNvSpPr>
          <p:nvPr/>
        </p:nvSpPr>
        <p:spPr bwMode="auto">
          <a:xfrm>
            <a:off x="7772400" y="5602288"/>
            <a:ext cx="1600200" cy="265112"/>
          </a:xfrm>
          <a:prstGeom prst="rect">
            <a:avLst/>
          </a:prstGeom>
          <a:solidFill>
            <a:srgbClr val="FF66CC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ground bounce</a:t>
            </a:r>
          </a:p>
        </p:txBody>
      </p:sp>
      <p:sp>
        <p:nvSpPr>
          <p:cNvPr id="66" name="Text Box 150"/>
          <p:cNvSpPr txBox="1">
            <a:spLocks noChangeArrowheads="1"/>
          </p:cNvSpPr>
          <p:nvPr/>
        </p:nvSpPr>
        <p:spPr bwMode="auto">
          <a:xfrm>
            <a:off x="7772400" y="6211888"/>
            <a:ext cx="2057400" cy="265112"/>
          </a:xfrm>
          <a:prstGeom prst="rect">
            <a:avLst/>
          </a:prstGeom>
          <a:solidFill>
            <a:srgbClr val="FF66CC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coupling, EMI, oscillation</a:t>
            </a:r>
          </a:p>
        </p:txBody>
      </p:sp>
      <p:sp>
        <p:nvSpPr>
          <p:cNvPr id="67" name="Line 151"/>
          <p:cNvSpPr>
            <a:spLocks noChangeShapeType="1"/>
          </p:cNvSpPr>
          <p:nvPr/>
        </p:nvSpPr>
        <p:spPr bwMode="auto">
          <a:xfrm>
            <a:off x="7620000" y="4267200"/>
            <a:ext cx="0" cy="236220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8" name="Picture 1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77425" y="4267200"/>
            <a:ext cx="4714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" name="Picture 1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77425" y="4862513"/>
            <a:ext cx="471488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1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91713" y="54721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1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91713" y="60817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Line 158"/>
          <p:cNvSpPr>
            <a:spLocks noChangeShapeType="1"/>
          </p:cNvSpPr>
          <p:nvPr/>
        </p:nvSpPr>
        <p:spPr bwMode="auto">
          <a:xfrm>
            <a:off x="6172200" y="2362200"/>
            <a:ext cx="0" cy="1524000"/>
          </a:xfrm>
          <a:prstGeom prst="line">
            <a:avLst/>
          </a:prstGeom>
          <a:noFill/>
          <a:ln w="57150">
            <a:solidFill>
              <a:srgbClr val="C0C0C0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3" name="Text Box 159"/>
          <p:cNvSpPr txBox="1">
            <a:spLocks noChangeArrowheads="1"/>
          </p:cNvSpPr>
          <p:nvPr/>
        </p:nvSpPr>
        <p:spPr bwMode="auto">
          <a:xfrm>
            <a:off x="9144000" y="2362200"/>
            <a:ext cx="1371600" cy="1414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III-V: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semi-insulating substrate→ substrate mode coupling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endParaRPr lang="en-US" sz="800" i="1" dirty="0">
              <a:solidFill>
                <a:srgbClr val="000000"/>
              </a:solidFill>
              <a:latin typeface="Arial" charset="0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Silicon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conducting substrate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→ substrate conductivity losses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endParaRPr lang="en-US" sz="800" i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080726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It Has Breaks, It Is Not A Ground Plane !</a:t>
            </a:r>
          </a:p>
        </p:txBody>
      </p:sp>
      <p:pic>
        <p:nvPicPr>
          <p:cNvPr id="3" name="Picture 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4876800"/>
            <a:ext cx="21336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9" descr="aa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48895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0" descr="176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894263"/>
            <a:ext cx="1752600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2057400" y="993775"/>
            <a:ext cx="4114800" cy="2435225"/>
            <a:chOff x="192" y="1008"/>
            <a:chExt cx="2592" cy="1534"/>
          </a:xfrm>
        </p:grpSpPr>
        <p:pic>
          <p:nvPicPr>
            <p:cNvPr id="7" name="Picture 3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2" y="1008"/>
              <a:ext cx="2592" cy="15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32"/>
            <p:cNvSpPr txBox="1">
              <a:spLocks noChangeArrowheads="1"/>
            </p:cNvSpPr>
            <p:nvPr/>
          </p:nvSpPr>
          <p:spPr bwMode="auto">
            <a:xfrm>
              <a:off x="336" y="1152"/>
              <a:ext cx="720" cy="1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sz="1200" i="1" dirty="0">
                  <a:solidFill>
                    <a:srgbClr val="000000"/>
                  </a:solidFill>
                  <a:latin typeface="Arial" charset="0"/>
                </a:rPr>
                <a:t>signal line </a:t>
              </a:r>
            </a:p>
          </p:txBody>
        </p:sp>
        <p:sp>
          <p:nvSpPr>
            <p:cNvPr id="9" name="Text Box 33"/>
            <p:cNvSpPr txBox="1">
              <a:spLocks noChangeArrowheads="1"/>
            </p:cNvSpPr>
            <p:nvPr/>
          </p:nvSpPr>
          <p:spPr bwMode="auto">
            <a:xfrm>
              <a:off x="336" y="1536"/>
              <a:ext cx="720" cy="1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sz="1200" i="1" dirty="0">
                  <a:solidFill>
                    <a:srgbClr val="000000"/>
                  </a:solidFill>
                  <a:latin typeface="Arial" charset="0"/>
                </a:rPr>
                <a:t>signal line </a:t>
              </a:r>
            </a:p>
          </p:txBody>
        </p:sp>
        <p:sp>
          <p:nvSpPr>
            <p:cNvPr id="10" name="Text Box 34"/>
            <p:cNvSpPr txBox="1">
              <a:spLocks noChangeArrowheads="1"/>
            </p:cNvSpPr>
            <p:nvPr/>
          </p:nvSpPr>
          <p:spPr bwMode="auto">
            <a:xfrm>
              <a:off x="336" y="1897"/>
              <a:ext cx="720" cy="1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sz="1200" i="1" dirty="0">
                  <a:solidFill>
                    <a:srgbClr val="000000"/>
                  </a:solidFill>
                  <a:latin typeface="Arial" charset="0"/>
                </a:rPr>
                <a:t>ground plane </a:t>
              </a:r>
            </a:p>
          </p:txBody>
        </p:sp>
      </p:grpSp>
      <p:pic>
        <p:nvPicPr>
          <p:cNvPr id="11" name="Picture 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0" y="1281113"/>
            <a:ext cx="4440238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37"/>
          <p:cNvSpPr txBox="1">
            <a:spLocks noChangeArrowheads="1"/>
          </p:cNvSpPr>
          <p:nvPr/>
        </p:nvSpPr>
        <p:spPr bwMode="auto">
          <a:xfrm>
            <a:off x="3200400" y="3962400"/>
            <a:ext cx="7239000" cy="630238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coupling / EMI due to poor ground system integrity is common in high-frequency systems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whether on PC boards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...or on ICs.</a:t>
            </a:r>
          </a:p>
        </p:txBody>
      </p:sp>
    </p:spTree>
    <p:extLst>
      <p:ext uri="{BB962C8B-B14F-4D97-AF65-F5344CB8AC3E}">
        <p14:creationId xmlns:p14="http://schemas.microsoft.com/office/powerpoint/2010/main" val="1785898089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/>
              <a:t>No clean ground return ? →  interconnects hard to model</a:t>
            </a:r>
            <a:endParaRPr lang="en-US" sz="3200" dirty="0"/>
          </a:p>
        </p:txBody>
      </p:sp>
      <p:pic>
        <p:nvPicPr>
          <p:cNvPr id="13" name="Picture 4" descr="aaa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95" y="2496045"/>
            <a:ext cx="4685705" cy="390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57200" y="990600"/>
            <a:ext cx="5257800" cy="11907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1958" tIns="40977" rIns="81958" bIns="40977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35 GHz static divider</a:t>
            </a: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 interconnects have no clear local ground return</a:t>
            </a:r>
            <a:b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 interconnect  inductance is non-local</a:t>
            </a:r>
            <a:b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 interconnect inductance has no compact model</a:t>
            </a:r>
          </a:p>
        </p:txBody>
      </p:sp>
      <p:pic>
        <p:nvPicPr>
          <p:cNvPr id="15" name="Picture 13" descr="untitle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339" y="2737251"/>
            <a:ext cx="4462577" cy="312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 descr="adc_grpla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54" y="4536744"/>
            <a:ext cx="2677546" cy="186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7924800" y="4127929"/>
            <a:ext cx="1219200" cy="1198626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4953000" y="6653213"/>
            <a:ext cx="2057400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958" tIns="40977" rIns="81958" bIns="40977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altLang="en-US" sz="800" i="1" dirty="0">
                <a:latin typeface="Arial" panose="020B0604020202020204" pitchFamily="34" charset="0"/>
              </a:rPr>
              <a:t>InP 8 GHz clock rate delta-sigma ADC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6400800" y="914400"/>
            <a:ext cx="5486400" cy="174474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1958" tIns="40977" rIns="81958" bIns="40977">
            <a:spAutoFit/>
          </a:bodyPr>
          <a:lstStyle>
            <a:lvl1pPr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defTabSz="820738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8 GHz clock-rate delta-sigma ADC</a:t>
            </a: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 thin-film microstrip wiring</a:t>
            </a:r>
            <a:b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 every interconnect can be modeled as microstrip</a:t>
            </a:r>
            <a:b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 some interconnects are terminated in their Zo</a:t>
            </a:r>
            <a:b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 some interconnects are not terminated</a:t>
            </a:r>
            <a:b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1800" b="0" dirty="0">
                <a:latin typeface="Calibri" panose="020F0502020204030204" pitchFamily="34" charset="0"/>
                <a:cs typeface="Calibri" panose="020F0502020204030204" pitchFamily="34" charset="0"/>
              </a:rPr>
              <a:t>  ...but ALL are precisely modeled</a:t>
            </a:r>
          </a:p>
        </p:txBody>
      </p:sp>
    </p:spTree>
    <p:extLst>
      <p:ext uri="{BB962C8B-B14F-4D97-AF65-F5344CB8AC3E}">
        <p14:creationId xmlns:p14="http://schemas.microsoft.com/office/powerpoint/2010/main" val="305401699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III-V MIMIC </a:t>
            </a:r>
            <a:r>
              <a:rPr lang="en-US" dirty="0" smtClean="0"/>
              <a:t>Interconnects: Thin-Film Microstrip</a:t>
            </a:r>
            <a:endParaRPr lang="en-US" dirty="0"/>
          </a:p>
        </p:txBody>
      </p:sp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304800" y="29352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fewer breaks in ground plane than CPW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31429" r="27858" b="26666"/>
          <a:stretch>
            <a:fillRect/>
          </a:stretch>
        </p:blipFill>
        <p:spPr bwMode="auto">
          <a:xfrm>
            <a:off x="5257800" y="866775"/>
            <a:ext cx="3429000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04800" y="990600"/>
            <a:ext cx="35052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narrow line spacing → IC density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914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2743200"/>
            <a:ext cx="2971800" cy="202882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304800" y="3849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... but ground breaks at device placements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7113" y="3733800"/>
            <a:ext cx="47148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819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04800" y="4902200"/>
            <a:ext cx="36576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still have problem with package grounding</a:t>
            </a:r>
          </a:p>
        </p:txBody>
      </p:sp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7113" y="47863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304800" y="5892800"/>
            <a:ext cx="3657600" cy="812800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thin dielectrics → narrow lines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high line losses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low current capability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no high-Z</a:t>
            </a:r>
            <a:r>
              <a:rPr lang="en-US" sz="1200" i="1" baseline="-25000" dirty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lines</a:t>
            </a:r>
          </a:p>
        </p:txBody>
      </p:sp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7113" y="57769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20"/>
          <p:cNvGrpSpPr>
            <a:grpSpLocks/>
          </p:cNvGrpSpPr>
          <p:nvPr/>
        </p:nvGrpSpPr>
        <p:grpSpPr bwMode="auto">
          <a:xfrm>
            <a:off x="6172200" y="5443538"/>
            <a:ext cx="1447800" cy="1109662"/>
            <a:chOff x="336" y="1824"/>
            <a:chExt cx="1584" cy="1214"/>
          </a:xfrm>
        </p:grpSpPr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 flipV="1">
              <a:off x="336" y="2770"/>
              <a:ext cx="1488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336" y="2499"/>
              <a:ext cx="1488" cy="271"/>
            </a:xfrm>
            <a:prstGeom prst="rect">
              <a:avLst/>
            </a:prstGeom>
            <a:solidFill>
              <a:srgbClr val="7B72EC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rgbClr val="7B72EC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931" y="2423"/>
              <a:ext cx="222" cy="7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l"/>
            </a:scene3d>
            <a:sp3d extrusionH="18018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</p:spPr>
          <p:txBody>
            <a:bodyPr wrap="none" anchor="ctr">
              <a:flatTx/>
            </a:bodyPr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 Box 24"/>
            <p:cNvSpPr txBox="1">
              <a:spLocks noChangeArrowheads="1"/>
            </p:cNvSpPr>
            <p:nvPr/>
          </p:nvSpPr>
          <p:spPr bwMode="auto">
            <a:xfrm>
              <a:off x="1585" y="2559"/>
              <a:ext cx="335" cy="2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i="1" dirty="0">
                  <a:solidFill>
                    <a:srgbClr val="FF0000"/>
                  </a:solidFill>
                  <a:latin typeface="Arial" charset="0"/>
                </a:rPr>
                <a:t>H </a:t>
              </a:r>
            </a:p>
          </p:txBody>
        </p:sp>
        <p:sp>
          <p:nvSpPr>
            <p:cNvPr id="20" name="Line 25"/>
            <p:cNvSpPr>
              <a:spLocks noChangeShapeType="1"/>
            </p:cNvSpPr>
            <p:nvPr/>
          </p:nvSpPr>
          <p:spPr bwMode="auto">
            <a:xfrm flipH="1">
              <a:off x="1680" y="2270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1" name="Line 26"/>
            <p:cNvSpPr>
              <a:spLocks noChangeShapeType="1"/>
            </p:cNvSpPr>
            <p:nvPr/>
          </p:nvSpPr>
          <p:spPr bwMode="auto">
            <a:xfrm flipH="1" flipV="1">
              <a:off x="1680" y="2798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2" name="Line 27"/>
            <p:cNvSpPr>
              <a:spLocks noChangeShapeType="1"/>
            </p:cNvSpPr>
            <p:nvPr/>
          </p:nvSpPr>
          <p:spPr bwMode="auto">
            <a:xfrm flipH="1">
              <a:off x="1632" y="1934"/>
              <a:ext cx="288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Line 28"/>
            <p:cNvSpPr>
              <a:spLocks noChangeShapeType="1"/>
            </p:cNvSpPr>
            <p:nvPr/>
          </p:nvSpPr>
          <p:spPr bwMode="auto">
            <a:xfrm>
              <a:off x="1056" y="1934"/>
              <a:ext cx="192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buClr>
                  <a:srgbClr val="FF0000"/>
                </a:buClr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4" name="Text Box 29"/>
            <p:cNvSpPr txBox="1">
              <a:spLocks noChangeArrowheads="1"/>
            </p:cNvSpPr>
            <p:nvPr/>
          </p:nvSpPr>
          <p:spPr bwMode="auto">
            <a:xfrm>
              <a:off x="1343" y="1824"/>
              <a:ext cx="337" cy="25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81958" tIns="40977" rIns="81958" bIns="40977">
              <a:spAutoFit/>
            </a:bodyPr>
            <a:lstStyle/>
            <a:p>
              <a:pPr defTabSz="820738">
                <a:lnSpc>
                  <a:spcPct val="100000"/>
                </a:lnSpc>
                <a:spcBef>
                  <a:spcPct val="0"/>
                </a:spcBef>
                <a:spcAft>
                  <a:spcPct val="30000"/>
                </a:spcAft>
                <a:buClrTx/>
              </a:pPr>
              <a:r>
                <a:rPr lang="en-US" i="1" dirty="0">
                  <a:solidFill>
                    <a:srgbClr val="FF0000"/>
                  </a:solidFill>
                  <a:latin typeface="Arial" charset="0"/>
                </a:rPr>
                <a:t>W </a:t>
              </a:r>
            </a:p>
          </p:txBody>
        </p:sp>
      </p:grpSp>
      <p:graphicFrame>
        <p:nvGraphicFramePr>
          <p:cNvPr id="25" name="Object 30"/>
          <p:cNvGraphicFramePr>
            <a:graphicFrameLocks noChangeAspect="1"/>
          </p:cNvGraphicFramePr>
          <p:nvPr/>
        </p:nvGraphicFramePr>
        <p:xfrm>
          <a:off x="4524375" y="5791200"/>
          <a:ext cx="1419225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4" name="Equation" r:id="rId7" imgW="1206360" imgH="444240" progId="Equation.3">
                  <p:embed/>
                </p:oleObj>
              </mc:Choice>
              <mc:Fallback>
                <p:oleObj name="Equation" r:id="rId7" imgW="12063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4375" y="5791200"/>
                        <a:ext cx="1419225" cy="5238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57200" y="5373688"/>
            <a:ext cx="3657600" cy="265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algn="r"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...need to flip-chip bond</a:t>
            </a:r>
          </a:p>
        </p:txBody>
      </p:sp>
      <p:sp>
        <p:nvSpPr>
          <p:cNvPr id="27" name="Line 32"/>
          <p:cNvSpPr>
            <a:spLocks noChangeShapeType="1"/>
          </p:cNvSpPr>
          <p:nvPr/>
        </p:nvSpPr>
        <p:spPr bwMode="auto">
          <a:xfrm flipV="1">
            <a:off x="4191000" y="1828800"/>
            <a:ext cx="2286000" cy="205740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Text Box 33"/>
          <p:cNvSpPr txBox="1">
            <a:spLocks noChangeArrowheads="1"/>
          </p:cNvSpPr>
          <p:nvPr/>
        </p:nvSpPr>
        <p:spPr bwMode="auto">
          <a:xfrm>
            <a:off x="304800" y="1944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substrate radiation, no substrate losses</a:t>
            </a:r>
          </a:p>
        </p:txBody>
      </p:sp>
      <p:pic>
        <p:nvPicPr>
          <p:cNvPr id="29" name="Picture 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828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7467600" y="4800600"/>
            <a:ext cx="1371600" cy="327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InP 34 GHz PA </a:t>
            </a:r>
            <a:br>
              <a:rPr lang="en-US" sz="8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(Jon Hacker , Teledyne)</a:t>
            </a:r>
          </a:p>
        </p:txBody>
      </p:sp>
    </p:spTree>
    <p:extLst>
      <p:ext uri="{BB962C8B-B14F-4D97-AF65-F5344CB8AC3E}">
        <p14:creationId xmlns:p14="http://schemas.microsoft.com/office/powerpoint/2010/main" val="406655452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mm-waves: potential applications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" y="1752600"/>
            <a:ext cx="3901664" cy="1719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367" y="1560666"/>
            <a:ext cx="2109354" cy="2257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642" y="1633769"/>
            <a:ext cx="3072843" cy="2195379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33400" y="838200"/>
            <a:ext cx="387064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High-capacity hubs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massive spatial multiplexing</a:t>
            </a:r>
            <a:endParaRPr lang="en-US" sz="2400" b="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568755" y="861536"/>
            <a:ext cx="387064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High-capacity backhaul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massive spatial multiplexing</a:t>
            </a:r>
            <a:endParaRPr lang="en-US" sz="2400" b="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57200" y="3909536"/>
            <a:ext cx="387064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High-resolution imaging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drive through fog/rain/snow</a:t>
            </a:r>
            <a:endParaRPr lang="en-US" sz="2400" b="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4724400"/>
            <a:ext cx="5862249" cy="2041219"/>
          </a:xfrm>
          <a:prstGeom prst="rect">
            <a:avLst/>
          </a:prstGeom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721155" y="3909536"/>
            <a:ext cx="387064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Compact imaging: drones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image through fog/smoke/rain</a:t>
            </a:r>
            <a:endParaRPr lang="en-US" sz="2400" b="0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9919" y="4869180"/>
            <a:ext cx="2011681" cy="176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97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III-V MIMIC </a:t>
            </a:r>
            <a:r>
              <a:rPr lang="en-US" sz="3200" dirty="0" smtClean="0"/>
              <a:t>Interconnects: Inverted </a:t>
            </a:r>
            <a:r>
              <a:rPr lang="en-US" sz="3200" dirty="0"/>
              <a:t>Thin-Film Microstrip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95400" y="29352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breaks in ground plane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295400" y="990600"/>
            <a:ext cx="35052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narrow line spacing → IC density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14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295400" y="3849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... no ground breaks at device placements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819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295400" y="4902200"/>
            <a:ext cx="36576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still have problem with package grounding</a:t>
            </a: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7713" y="47863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295400" y="5892800"/>
            <a:ext cx="3657600" cy="812800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thin dielectrics → narrow lines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high line losses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low current capability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no high-Z</a:t>
            </a:r>
            <a:r>
              <a:rPr lang="en-US" sz="1200" i="1" baseline="-25000" dirty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lines</a:t>
            </a: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7713" y="57769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26"/>
          <p:cNvSpPr txBox="1">
            <a:spLocks noChangeArrowheads="1"/>
          </p:cNvSpPr>
          <p:nvPr/>
        </p:nvSpPr>
        <p:spPr bwMode="auto">
          <a:xfrm>
            <a:off x="1447800" y="5373688"/>
            <a:ext cx="3657600" cy="265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algn="r"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...need to flip-chip bond</a:t>
            </a: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1295400" y="1944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Some substrate radiation / substrate losses</a:t>
            </a:r>
          </a:p>
        </p:txBody>
      </p:sp>
      <p:pic>
        <p:nvPicPr>
          <p:cNvPr id="14" name="Picture 30"/>
          <p:cNvPicPr>
            <a:picLocks noChangeAspect="1" noChangeArrowheads="1"/>
          </p:cNvPicPr>
          <p:nvPr/>
        </p:nvPicPr>
        <p:blipFill>
          <a:blip r:embed="rId4" cstate="print"/>
          <a:srcRect l="23572" t="19048" r="23572" b="39047"/>
          <a:stretch>
            <a:fillRect/>
          </a:stretch>
        </p:blipFill>
        <p:spPr bwMode="auto">
          <a:xfrm>
            <a:off x="6172200" y="914400"/>
            <a:ext cx="3429000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1" descr="div2_on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3276600"/>
            <a:ext cx="1676400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3" descr="div2_pic_IPRM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77200" y="3262313"/>
            <a:ext cx="1752600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733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14513"/>
            <a:ext cx="471488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45"/>
          <p:cNvSpPr>
            <a:spLocks noChangeArrowheads="1"/>
          </p:cNvSpPr>
          <p:nvPr/>
        </p:nvSpPr>
        <p:spPr bwMode="auto">
          <a:xfrm>
            <a:off x="1219200" y="17526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46"/>
          <p:cNvSpPr>
            <a:spLocks noChangeArrowheads="1"/>
          </p:cNvSpPr>
          <p:nvPr/>
        </p:nvSpPr>
        <p:spPr bwMode="auto">
          <a:xfrm>
            <a:off x="1219200" y="27432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Rectangle 47"/>
          <p:cNvSpPr>
            <a:spLocks noChangeArrowheads="1"/>
          </p:cNvSpPr>
          <p:nvPr/>
        </p:nvSpPr>
        <p:spPr bwMode="auto">
          <a:xfrm>
            <a:off x="1219200" y="36576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Picture 48" descr="untitled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5340350"/>
            <a:ext cx="18288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9" descr="adc_grplan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1000" y="5356225"/>
            <a:ext cx="1828800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Line 50"/>
          <p:cNvSpPr>
            <a:spLocks noChangeShapeType="1"/>
          </p:cNvSpPr>
          <p:nvPr/>
        </p:nvSpPr>
        <p:spPr bwMode="auto">
          <a:xfrm>
            <a:off x="7543800" y="5867400"/>
            <a:ext cx="4572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Line 51"/>
          <p:cNvSpPr>
            <a:spLocks noChangeShapeType="1"/>
          </p:cNvSpPr>
          <p:nvPr/>
        </p:nvSpPr>
        <p:spPr bwMode="auto">
          <a:xfrm>
            <a:off x="7543800" y="4114800"/>
            <a:ext cx="4572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Text Box 52"/>
          <p:cNvSpPr txBox="1">
            <a:spLocks noChangeArrowheads="1"/>
          </p:cNvSpPr>
          <p:nvPr/>
        </p:nvSpPr>
        <p:spPr bwMode="auto">
          <a:xfrm>
            <a:off x="6096000" y="4876800"/>
            <a:ext cx="2286000" cy="204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InP 150 GHz master-slave latch</a:t>
            </a:r>
          </a:p>
        </p:txBody>
      </p:sp>
      <p:sp>
        <p:nvSpPr>
          <p:cNvPr id="27" name="Text Box 53"/>
          <p:cNvSpPr txBox="1">
            <a:spLocks noChangeArrowheads="1"/>
          </p:cNvSpPr>
          <p:nvPr/>
        </p:nvSpPr>
        <p:spPr bwMode="auto">
          <a:xfrm>
            <a:off x="5943600" y="6653213"/>
            <a:ext cx="2057400" cy="204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800" i="1" dirty="0">
                <a:solidFill>
                  <a:srgbClr val="000000"/>
                </a:solidFill>
                <a:latin typeface="Arial" charset="0"/>
              </a:rPr>
              <a:t>InP 8 GHz clock rate delta-sigma ADC</a:t>
            </a:r>
          </a:p>
        </p:txBody>
      </p:sp>
    </p:spTree>
    <p:extLst>
      <p:ext uri="{BB962C8B-B14F-4D97-AF65-F5344CB8AC3E}">
        <p14:creationId xmlns:p14="http://schemas.microsoft.com/office/powerpoint/2010/main" val="1930245832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VLSI mm-wave interconnects with ground integrity</a:t>
            </a:r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181100"/>
            <a:ext cx="47244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1790700" y="29352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negligible breaks in ground plane </a:t>
            </a:r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790700" y="990600"/>
            <a:ext cx="35052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narrow line spacing → IC density</a:t>
            </a:r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914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1714500" y="3849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negligible ground breaks @ device placements</a:t>
            </a:r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8194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790700" y="4902200"/>
            <a:ext cx="3657600" cy="265113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still have problem with package grounding</a:t>
            </a:r>
          </a:p>
        </p:txBody>
      </p:sp>
      <p:pic>
        <p:nvPicPr>
          <p:cNvPr id="10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3513" y="47863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790700" y="5892800"/>
            <a:ext cx="3657600" cy="812800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thin dielectrics → narrow lines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high line losses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low current capability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	       → no high-Z</a:t>
            </a:r>
            <a:r>
              <a:rPr lang="en-US" sz="1200" i="1" baseline="-25000" dirty="0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lines</a:t>
            </a:r>
          </a:p>
        </p:txBody>
      </p:sp>
      <p:pic>
        <p:nvPicPr>
          <p:cNvPr id="12" name="Picture 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3513" y="5776913"/>
            <a:ext cx="471487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1943100" y="5373688"/>
            <a:ext cx="3657600" cy="265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algn="r"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...need to flip-chip bond</a:t>
            </a: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1790700" y="1944688"/>
            <a:ext cx="3657600" cy="265112"/>
          </a:xfrm>
          <a:prstGeom prst="rect">
            <a:avLst/>
          </a:prstGeom>
          <a:solidFill>
            <a:schemeClr val="folHlink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no substrate radiation, no substrate losses</a:t>
            </a:r>
          </a:p>
        </p:txBody>
      </p:sp>
      <p:pic>
        <p:nvPicPr>
          <p:cNvPr id="15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828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1714500" y="17526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Rectangle 28"/>
          <p:cNvSpPr>
            <a:spLocks noChangeArrowheads="1"/>
          </p:cNvSpPr>
          <p:nvPr/>
        </p:nvSpPr>
        <p:spPr bwMode="auto">
          <a:xfrm>
            <a:off x="1714500" y="27432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8" name="Picture 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733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30"/>
          <p:cNvSpPr>
            <a:spLocks noChangeArrowheads="1"/>
          </p:cNvSpPr>
          <p:nvPr/>
        </p:nvSpPr>
        <p:spPr bwMode="auto">
          <a:xfrm>
            <a:off x="1714500" y="3657600"/>
            <a:ext cx="3962400" cy="60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6210300" y="3730625"/>
            <a:ext cx="4229100" cy="1374775"/>
          </a:xfrm>
          <a:prstGeom prst="rect">
            <a:avLst/>
          </a:prstGeom>
          <a:solidFill>
            <a:srgbClr val="FFCCCC"/>
          </a:solidFill>
          <a:ln w="12700">
            <a:noFill/>
            <a:miter lim="800000"/>
            <a:headEnd/>
            <a:tailEnd/>
          </a:ln>
        </p:spPr>
        <p:txBody>
          <a:bodyPr lIns="81958" tIns="40977" rIns="81958" bIns="40977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spcAft>
                <a:spcPct val="30000"/>
              </a:spcAft>
              <a:buClrTx/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Also: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Ground  plane at *intermediate level* permits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critical signal paths to cross supply lines, or other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interconnects without coupling.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   (critical signal line is  placed above ground,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    other lines and supplies are placed below ground)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074932089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ICs in Thin-Film (Not Inverted) Microstrip</a:t>
            </a:r>
          </a:p>
        </p:txBody>
      </p:sp>
      <p:pic>
        <p:nvPicPr>
          <p:cNvPr id="3" name="Picture 2" descr="Picture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4426" y="914400"/>
            <a:ext cx="6040532" cy="4035502"/>
          </a:xfrm>
          <a:prstGeom prst="rect">
            <a:avLst/>
          </a:prstGeom>
        </p:spPr>
      </p:pic>
      <p:pic>
        <p:nvPicPr>
          <p:cNvPr id="4" name="Picture 3" descr="Picture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8477" y="990600"/>
            <a:ext cx="5507323" cy="3904799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71500" y="5410200"/>
            <a:ext cx="10629900" cy="9136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Arial Narrow"/>
                <a:cs typeface="Arial" pitchFamily="34" charset="0"/>
              </a:rPr>
              <a:t>Note breaks in ground plane at transistors, resistors, capacitors</a:t>
            </a:r>
            <a:br>
              <a:rPr lang="en-US" sz="2000" i="1" dirty="0" smtClean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Arial Narrow"/>
                <a:cs typeface="Arial" pitchFamily="34" charset="0"/>
              </a:rPr>
              <a:t/>
            </a:r>
            <a:br>
              <a:rPr lang="en-US" sz="2000" i="1" dirty="0" smtClean="0">
                <a:solidFill>
                  <a:srgbClr val="000000"/>
                </a:solidFill>
                <a:latin typeface="Arial Narrow"/>
                <a:cs typeface="Arial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Arial Narrow"/>
                <a:cs typeface="Arial" pitchFamily="34" charset="0"/>
              </a:rPr>
              <a:t>Interconnects within these breaks will be more difficult to model.</a:t>
            </a:r>
            <a:endParaRPr lang="en-US" sz="2000" i="1" dirty="0">
              <a:solidFill>
                <a:srgbClr val="000000"/>
              </a:solidFill>
              <a:latin typeface="Arial Narrow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76259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ICs in Thin-Film Inverted Microstrip</a:t>
            </a:r>
          </a:p>
        </p:txBody>
      </p:sp>
      <p:pic>
        <p:nvPicPr>
          <p:cNvPr id="3" name="Picture 2" descr="Picture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5637" y="1035866"/>
            <a:ext cx="8312727" cy="520527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2900" y="6449010"/>
            <a:ext cx="8648700" cy="359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buClr>
                <a:srgbClr val="FF0000"/>
              </a:buClr>
              <a:defRPr/>
            </a:pPr>
            <a:r>
              <a:rPr lang="en-US" sz="2000" i="1" dirty="0" smtClean="0">
                <a:solidFill>
                  <a:srgbClr val="000000"/>
                </a:solidFill>
                <a:latin typeface="Arial Narrow"/>
                <a:cs typeface="Arial" pitchFamily="34" charset="0"/>
              </a:rPr>
              <a:t>100 GHz differential TASTIS Amp.   512nm InP HBT</a:t>
            </a:r>
            <a:endParaRPr lang="en-US" sz="2000" i="1" dirty="0">
              <a:solidFill>
                <a:srgbClr val="000000"/>
              </a:solidFill>
              <a:latin typeface="Arial Narrow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801180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ICs in Thin-Film Inverted Microstrip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2900" y="6449010"/>
            <a:ext cx="10553700" cy="3596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1836" tIns="40916" rIns="81836" bIns="40916">
            <a:spAutoFit/>
          </a:bodyPr>
          <a:lstStyle/>
          <a:p>
            <a:pPr>
              <a:defRPr/>
            </a:pPr>
            <a:r>
              <a:rPr lang="en-US" sz="2000" i="1" dirty="0" smtClean="0">
                <a:cs typeface="Arial" pitchFamily="34" charset="0"/>
              </a:rPr>
              <a:t>8:1, </a:t>
            </a:r>
            <a:r>
              <a:rPr lang="en-US" sz="2000" i="1" dirty="0">
                <a:cs typeface="Arial" pitchFamily="34" charset="0"/>
              </a:rPr>
              <a:t>205 GHz static </a:t>
            </a:r>
            <a:r>
              <a:rPr lang="en-US" sz="2000" i="1" dirty="0" smtClean="0">
                <a:cs typeface="Arial" pitchFamily="34" charset="0"/>
              </a:rPr>
              <a:t>divider in </a:t>
            </a:r>
            <a:r>
              <a:rPr lang="en-US" sz="2000" i="1" dirty="0">
                <a:cs typeface="Arial" pitchFamily="34" charset="0"/>
              </a:rPr>
              <a:t>256 nm InP HBT</a:t>
            </a:r>
            <a:r>
              <a:rPr lang="en-US" sz="2000" i="1" dirty="0" smtClean="0">
                <a:cs typeface="Arial" pitchFamily="34" charset="0"/>
              </a:rPr>
              <a:t>.  Image taken before top metal (ground plane) deposition</a:t>
            </a:r>
            <a:endParaRPr lang="en-US" sz="2000" i="1" dirty="0">
              <a:cs typeface="Arial" pitchFamily="34" charset="0"/>
            </a:endParaRPr>
          </a:p>
        </p:txBody>
      </p:sp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95297" y="1011146"/>
            <a:ext cx="6197403" cy="424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6096000" y="5381625"/>
            <a:ext cx="4114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47" tIns="45521" rIns="91047" bIns="45521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r>
              <a:rPr lang="en-US" altLang="en-US" sz="1200" b="0" i="1" dirty="0"/>
              <a:t>205 GHz divider, Griffith  et al,  IEEE CSIC, Oct. 2010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55" y="731520"/>
            <a:ext cx="4673803" cy="452628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27" y="5014310"/>
            <a:ext cx="3644809" cy="138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1064446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High Speed ECL </a:t>
            </a:r>
            <a:r>
              <a:rPr lang="en-US" altLang="en-US" dirty="0" smtClean="0"/>
              <a:t>Design: transmission-lines</a:t>
            </a:r>
            <a:endParaRPr lang="en-US" dirty="0"/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04800" y="1053773"/>
            <a:ext cx="6019800" cy="10798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1836" tIns="40916" rIns="81836" bIns="40916">
            <a:spAutoFit/>
          </a:bodyPr>
          <a:lstStyle/>
          <a:p>
            <a:pPr>
              <a:defRPr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Followers associated with inputs, not outputs</a:t>
            </a:r>
            <a:b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Emitters never drive long wires.</a:t>
            </a:r>
            <a:b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(instability with capacitive load)</a:t>
            </a:r>
          </a:p>
        </p:txBody>
      </p:sp>
      <p:pic>
        <p:nvPicPr>
          <p:cNvPr id="4" name="Picture 12" descr="UNTITL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40110"/>
            <a:ext cx="3140630" cy="180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9" descr="UNTITL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365" y="822746"/>
            <a:ext cx="2817924" cy="1934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890" y="1969794"/>
            <a:ext cx="570501" cy="570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490" y="1971294"/>
            <a:ext cx="553212" cy="55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66700" y="3173412"/>
            <a:ext cx="7734300" cy="10798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836" tIns="40916" rIns="81836" bIns="40916">
            <a:spAutoFit/>
          </a:bodyPr>
          <a:lstStyle/>
          <a:p>
            <a:pPr>
              <a:defRPr/>
            </a:pP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Double termination for least ringing, </a:t>
            </a:r>
            <a: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send 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or receive termination for moderate-length lines,  </a:t>
            </a:r>
            <a: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 smtClean="0">
                <a:latin typeface="Calibri" panose="020F0502020204030204" pitchFamily="34" charset="0"/>
                <a:cs typeface="Calibri" panose="020F0502020204030204" pitchFamily="34" charset="0"/>
              </a:rPr>
              <a:t>high-Z 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loading saves power but kills speed.</a:t>
            </a:r>
          </a:p>
        </p:txBody>
      </p:sp>
      <p:pic>
        <p:nvPicPr>
          <p:cNvPr id="9" name="Picture 22" descr="UNTITLED-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5" y="4495800"/>
            <a:ext cx="11105731" cy="15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86529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supply problems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864" y="4049706"/>
            <a:ext cx="4826508" cy="168706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143000" y="5872270"/>
            <a:ext cx="857613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Detuning of individual stages</a:t>
            </a: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Coupling, feedback via supply→ oscillation,  loss of path isolation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3328" y="3200400"/>
            <a:ext cx="857613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</a:rPr>
              <a:t>local resonances between bypass cap and supply interconnects</a:t>
            </a: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solidFill>
                  <a:schemeClr val="accent1"/>
                </a:solidFill>
                <a:latin typeface="Calibri" pitchFamily="34" charset="0"/>
              </a:rPr>
              <a:t>global LC standing-wave resonances on supply bus</a:t>
            </a:r>
            <a:endParaRPr lang="en-US" sz="2400" b="0" dirty="0">
              <a:solidFill>
                <a:schemeClr val="accent1"/>
              </a:solidFill>
              <a:latin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64" y="847671"/>
            <a:ext cx="6661265" cy="213082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1944649" y="931155"/>
            <a:ext cx="1290215" cy="136611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94427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supply problems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0089" y="924465"/>
            <a:ext cx="683055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The supply impedance will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detune individual stages.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1066800"/>
            <a:ext cx="2791877" cy="32565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7" y="3882549"/>
            <a:ext cx="8060131" cy="257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48033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supply problems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1879" y="4646474"/>
            <a:ext cx="85761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Here, the supply is terminated by 50 Ohms through a bias T.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This avoids resonances.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More generally, we must simulate system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for wide range of external supply impedance.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5985" y="924465"/>
            <a:ext cx="8576136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Model the supply in all simulations.</a:t>
            </a:r>
            <a:br>
              <a:rPr lang="en-US" sz="2400" b="0" dirty="0" smtClean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"If it is on the {IC, PCB, probe station}, put it in the simulation."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22" y="1828800"/>
            <a:ext cx="8157556" cy="242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1290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Differential mm-wave stages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76400" y="848570"/>
            <a:ext cx="349117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Common-emitter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486" y="1970065"/>
            <a:ext cx="2578341" cy="34006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8801" y="1152150"/>
            <a:ext cx="189676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M. Seo, Teledyne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2248" y="848570"/>
            <a:ext cx="3840288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Common-base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8771" y="1813526"/>
            <a:ext cx="3246345" cy="3591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10185" y="1152150"/>
            <a:ext cx="311108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>
                <a:latin typeface="Calibri" pitchFamily="34" charset="0"/>
              </a:rPr>
              <a:t>M. Seo, 2013 IMS</a:t>
            </a:r>
            <a:endParaRPr lang="en-US" sz="1600" b="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28800" y="5705850"/>
            <a:ext cx="6981731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Calibri" pitchFamily="34" charset="0"/>
              </a:rPr>
              <a:t>Virtual ground→ avoids ground via inductance </a:t>
            </a:r>
            <a:r>
              <a:rPr lang="en-US" sz="2400" dirty="0">
                <a:sym typeface="Wingdings" panose="05000000000000000000" pitchFamily="2" charset="2"/>
              </a:rPr>
              <a:t>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b="0" dirty="0" smtClean="0">
                <a:latin typeface="Calibri" pitchFamily="34" charset="0"/>
              </a:rPr>
              <a:t>Avoids power-supply coupling  </a:t>
            </a:r>
            <a:r>
              <a:rPr lang="en-US" sz="2400" dirty="0">
                <a:sym typeface="Wingdings" panose="05000000000000000000" pitchFamily="2" charset="2"/>
              </a:rPr>
              <a:t></a:t>
            </a:r>
            <a:r>
              <a:rPr lang="en-US" sz="2400" dirty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0" dirty="0" smtClean="0">
                <a:latin typeface="Calibri" pitchFamily="34" charset="0"/>
              </a:rPr>
              <a:t>Potential problems with common mode </a:t>
            </a:r>
            <a:r>
              <a:rPr lang="en-US" sz="2400" dirty="0" smtClean="0"/>
              <a:t>✘</a:t>
            </a:r>
            <a:endParaRPr lang="en-US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45106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371600" y="701220"/>
            <a:ext cx="9396412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mm-wave</a:t>
            </a: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n-US" sz="8000" dirty="0" smtClean="0">
                <a:solidFill>
                  <a:srgbClr val="000000"/>
                </a:solidFill>
                <a:latin typeface="Calibri" pitchFamily="34" charset="0"/>
              </a:rPr>
              <a:t>fundamentals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084490" y="3201315"/>
            <a:ext cx="1026931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16" name="Picture 15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1182" y="3429001"/>
            <a:ext cx="2759818" cy="16147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473" y="3611680"/>
            <a:ext cx="3088305" cy="1249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276600"/>
            <a:ext cx="2755955" cy="193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110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Pseudo-Differential Stages</a:t>
            </a:r>
          </a:p>
        </p:txBody>
      </p:sp>
      <p:pic>
        <p:nvPicPr>
          <p:cNvPr id="3" name="Picture 2" descr="2015_7_31_act_V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6963" y="838200"/>
            <a:ext cx="2402057" cy="25889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" b="3308"/>
          <a:stretch/>
        </p:blipFill>
        <p:spPr>
          <a:xfrm flipH="1">
            <a:off x="588184" y="3609794"/>
            <a:ext cx="4143678" cy="2948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369" y="3505200"/>
            <a:ext cx="5109935" cy="2803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179" y="1336633"/>
            <a:ext cx="6278686" cy="184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75149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RF-IC Design: Simple &amp; Well-Known Procedures</a:t>
            </a:r>
          </a:p>
        </p:txBody>
      </p:sp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152400" y="914400"/>
            <a:ext cx="4267200" cy="63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571" tIns="41288" rIns="82571" bIns="41288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1:  (over)stabilize at the design frequency</a:t>
            </a:r>
            <a:b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guided by stability circles</a:t>
            </a: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152400" y="2171700"/>
            <a:ext cx="4267200" cy="36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571" tIns="41288" rIns="82571" bIns="41288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 Tune remaining port for maximum gain</a:t>
            </a:r>
          </a:p>
        </p:txBody>
      </p:sp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152400" y="1676400"/>
            <a:ext cx="5257800" cy="36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571" tIns="41288" rIns="82571" bIns="41288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 Tune input for F</a:t>
            </a:r>
            <a:r>
              <a:rPr lang="en-US" sz="1800" b="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(LNAs) or output for </a:t>
            </a:r>
            <a:r>
              <a:rPr lang="en-US" sz="18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800" b="0" baseline="-25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</a:t>
            </a: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(PAs)</a:t>
            </a:r>
          </a:p>
        </p:txBody>
      </p:sp>
      <p:sp>
        <p:nvSpPr>
          <p:cNvPr id="6" name="Rectangle 25"/>
          <p:cNvSpPr>
            <a:spLocks noChangeArrowheads="1"/>
          </p:cNvSpPr>
          <p:nvPr/>
        </p:nvSpPr>
        <p:spPr bwMode="auto">
          <a:xfrm>
            <a:off x="152400" y="2667000"/>
            <a:ext cx="4267200" cy="36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571" tIns="41288" rIns="82571" bIns="41288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Add out-of-band stabilization.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448" y="837831"/>
            <a:ext cx="6809892" cy="3962769"/>
          </a:xfrm>
          <a:prstGeom prst="rect">
            <a:avLst/>
          </a:prstGeom>
        </p:spPr>
      </p:pic>
      <p:sp>
        <p:nvSpPr>
          <p:cNvPr id="15" name="Rectangle 25"/>
          <p:cNvSpPr>
            <a:spLocks noChangeArrowheads="1"/>
          </p:cNvSpPr>
          <p:nvPr/>
        </p:nvSpPr>
        <p:spPr bwMode="auto">
          <a:xfrm>
            <a:off x="304800" y="5811819"/>
            <a:ext cx="10820400" cy="514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571" tIns="41288" rIns="82571" bIns="41288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seems simple: so where are the challenges ? </a:t>
            </a:r>
            <a:endParaRPr lang="en-US" sz="2800" b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34044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533400" y="1066800"/>
            <a:ext cx="11277600" cy="3111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Transistor gains are low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: </a:t>
            </a:r>
            <a:r>
              <a:rPr lang="en-US" sz="2400" b="0" i="1" dirty="0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signal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 is significant fraction of </a:t>
            </a:r>
            <a:r>
              <a:rPr lang="en-US" sz="2400" b="0" i="1" dirty="0" smtClean="0">
                <a:latin typeface="Calibri" pitchFamily="34" charset="0"/>
                <a:cs typeface="Calibri" pitchFamily="34" charset="0"/>
              </a:rPr>
              <a:t>f</a:t>
            </a:r>
            <a:r>
              <a:rPr lang="en-US" sz="2400" b="0" baseline="-25000" dirty="0" smtClean="0">
                <a:latin typeface="Calibri" pitchFamily="34" charset="0"/>
                <a:cs typeface="Calibri" pitchFamily="34" charset="0"/>
              </a:rPr>
              <a:t>max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.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usually must match for optimum gain, noise, or power. </a:t>
            </a:r>
          </a:p>
          <a:p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(Transistor, resistor, capacitor) dimensions are a significant fraction of a wavelength</a:t>
            </a: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Even short lengths of random wiring add serious inductance and/or capacitance</a:t>
            </a:r>
            <a:endParaRPr lang="en-US" sz="2400" b="0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Transmission-line losses are high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low Q in VCO resonators and filters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high combining losses in PAs: low power, low efficiency</a:t>
            </a:r>
            <a:br>
              <a:rPr lang="en-US" sz="2400" b="0" dirty="0" smtClean="0">
                <a:latin typeface="Calibri" pitchFamily="34" charset="0"/>
                <a:cs typeface="Calibri" pitchFamily="34" charset="0"/>
              </a:rPr>
            </a:br>
            <a:r>
              <a:rPr lang="en-US" sz="2400" b="0" dirty="0" smtClean="0">
                <a:latin typeface="Calibri" pitchFamily="34" charset="0"/>
                <a:cs typeface="Calibri" pitchFamily="34" charset="0"/>
              </a:rPr>
              <a:t>	several dB added noise in LNAs.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mm-Wave IC design: the challenges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838200" y="4267200"/>
            <a:ext cx="65532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381000" y="1905000"/>
            <a:ext cx="11125200" cy="838200"/>
          </a:xfrm>
          <a:prstGeom prst="rect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520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Multi-finger transistor cell layout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76" y="838200"/>
            <a:ext cx="3773424" cy="1420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76" y="2459736"/>
            <a:ext cx="3773424" cy="1786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768" y="4373880"/>
            <a:ext cx="3761232" cy="1950720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1109254"/>
              </p:ext>
            </p:extLst>
          </p:nvPr>
        </p:nvGraphicFramePr>
        <p:xfrm>
          <a:off x="409575" y="882650"/>
          <a:ext cx="6067425" cy="437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1" name="Equation" r:id="rId6" imgW="2692080" imgH="1942920" progId="Equation.DSMT4">
                  <p:embed/>
                </p:oleObj>
              </mc:Choice>
              <mc:Fallback>
                <p:oleObj name="Equation" r:id="rId6" imgW="2692080" imgH="1942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9575" y="882650"/>
                        <a:ext cx="6067425" cy="4375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52560"/>
              </p:ext>
            </p:extLst>
          </p:nvPr>
        </p:nvGraphicFramePr>
        <p:xfrm>
          <a:off x="152400" y="5876925"/>
          <a:ext cx="8499475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2" name="Equation" r:id="rId8" imgW="3771720" imgH="368280" progId="Equation.DSMT4">
                  <p:embed/>
                </p:oleObj>
              </mc:Choice>
              <mc:Fallback>
                <p:oleObj name="Equation" r:id="rId8" imgW="37717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2400" y="5876925"/>
                        <a:ext cx="8499475" cy="82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8594" y="762000"/>
            <a:ext cx="2061006" cy="33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88483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Sub-mm-wave PAs: need more </a:t>
            </a:r>
            <a:r>
              <a:rPr lang="en-US" dirty="0" smtClean="0"/>
              <a:t>current</a:t>
            </a:r>
            <a:endParaRPr lang="en-US" dirty="0"/>
          </a:p>
        </p:txBody>
      </p:sp>
      <p:graphicFrame>
        <p:nvGraphicFramePr>
          <p:cNvPr id="1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1733005"/>
              </p:ext>
            </p:extLst>
          </p:nvPr>
        </p:nvGraphicFramePr>
        <p:xfrm>
          <a:off x="6722375" y="961628"/>
          <a:ext cx="4174225" cy="32933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1" name="KGPlot" r:id="rId3" imgW="8623080" imgH="6794280" progId="KGraph_Plot">
                  <p:embed/>
                </p:oleObj>
              </mc:Choice>
              <mc:Fallback>
                <p:oleObj name="KGPlot" r:id="rId3" imgW="8623080" imgH="679428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2375" y="961628"/>
                        <a:ext cx="4174225" cy="32933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12601" y="924466"/>
            <a:ext cx="6830551" cy="293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latin typeface="Calibri" pitchFamily="34" charset="0"/>
              </a:rPr>
              <a:t>3 </a:t>
            </a:r>
            <a:r>
              <a:rPr lang="en-US" sz="2400" b="0" dirty="0">
                <a:latin typeface="Symbol" panose="05050102010706020507" pitchFamily="18" charset="2"/>
              </a:rPr>
              <a:t>m</a:t>
            </a:r>
            <a:r>
              <a:rPr lang="en-US" sz="2400" b="0" dirty="0">
                <a:latin typeface="Calibri" pitchFamily="34" charset="0"/>
              </a:rPr>
              <a:t>m max emitter length (&gt; 1 THz f</a:t>
            </a:r>
            <a:r>
              <a:rPr lang="en-US" sz="2400" b="0" baseline="-25000" dirty="0">
                <a:latin typeface="Calibri" pitchFamily="34" charset="0"/>
              </a:rPr>
              <a:t>max</a:t>
            </a:r>
            <a:r>
              <a:rPr lang="en-US" sz="2400" b="0" dirty="0">
                <a:latin typeface="Calibri" pitchFamily="34" charset="0"/>
              </a:rPr>
              <a:t>)</a:t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>
                <a:latin typeface="Calibri" pitchFamily="34" charset="0"/>
              </a:rPr>
              <a:t>2 mA/</a:t>
            </a:r>
            <a:r>
              <a:rPr lang="en-US" sz="2400" b="0" dirty="0">
                <a:latin typeface="Symbol" panose="05050102010706020507" pitchFamily="18" charset="2"/>
              </a:rPr>
              <a:t>m</a:t>
            </a:r>
            <a:r>
              <a:rPr lang="en-US" sz="2400" b="0" dirty="0">
                <a:latin typeface="Calibri" pitchFamily="34" charset="0"/>
              </a:rPr>
              <a:t>m max current </a:t>
            </a:r>
            <a:r>
              <a:rPr lang="en-US" sz="2400" b="0" dirty="0" smtClean="0">
                <a:latin typeface="Calibri" pitchFamily="34" charset="0"/>
              </a:rPr>
              <a:t>density: </a:t>
            </a:r>
            <a:r>
              <a:rPr lang="en-US" sz="2400" b="0" dirty="0" smtClean="0">
                <a:solidFill>
                  <a:schemeClr val="tx2"/>
                </a:solidFill>
                <a:latin typeface="Calibri" pitchFamily="34" charset="0"/>
              </a:rPr>
              <a:t>I</a:t>
            </a:r>
            <a:r>
              <a:rPr lang="en-US" sz="2400" b="0" baseline="-25000" dirty="0" smtClean="0">
                <a:solidFill>
                  <a:schemeClr val="tx2"/>
                </a:solidFill>
                <a:latin typeface="Calibri" pitchFamily="34" charset="0"/>
              </a:rPr>
              <a:t>max</a:t>
            </a:r>
            <a:r>
              <a:rPr lang="en-US" sz="2400" b="0" dirty="0">
                <a:solidFill>
                  <a:schemeClr val="tx2"/>
                </a:solidFill>
                <a:latin typeface="Calibri" pitchFamily="34" charset="0"/>
              </a:rPr>
              <a:t>= 6 mA</a:t>
            </a:r>
            <a:r>
              <a:rPr lang="en-US" sz="2400" b="0" dirty="0">
                <a:latin typeface="Calibri" pitchFamily="34" charset="0"/>
              </a:rPr>
              <a:t> </a:t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>
                <a:latin typeface="Calibri" pitchFamily="34" charset="0"/>
              </a:rPr>
              <a:t>Maximum 3 Volt p-p output </a:t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>
                <a:latin typeface="Calibri" pitchFamily="34" charset="0"/>
              </a:rPr>
              <a:t>Load: 3V/6mA= </a:t>
            </a:r>
            <a:r>
              <a:rPr lang="en-US" sz="2400" b="0" dirty="0">
                <a:solidFill>
                  <a:schemeClr val="tx2"/>
                </a:solidFill>
                <a:latin typeface="Calibri" pitchFamily="34" charset="0"/>
              </a:rPr>
              <a:t>500 </a:t>
            </a:r>
            <a:r>
              <a:rPr lang="en-US" sz="2400" b="0" dirty="0">
                <a:solidFill>
                  <a:schemeClr val="tx2"/>
                </a:solidFill>
                <a:latin typeface="Symbol" panose="05050102010706020507" pitchFamily="18" charset="2"/>
              </a:rPr>
              <a:t>W</a:t>
            </a:r>
            <a:endParaRPr lang="en-US" sz="2400" b="0" dirty="0">
              <a:solidFill>
                <a:schemeClr val="tx2"/>
              </a:solidFill>
              <a:latin typeface="Calibri" pitchFamily="34" charset="0"/>
            </a:endParaRPr>
          </a:p>
          <a:p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i="1" dirty="0">
                <a:latin typeface="Calibri" pitchFamily="34" charset="0"/>
              </a:rPr>
              <a:t>Combiner cannot provide 500 </a:t>
            </a:r>
            <a:r>
              <a:rPr lang="en-US" sz="2400" i="1" dirty="0">
                <a:latin typeface="Symbol" panose="05050102010706020507" pitchFamily="18" charset="2"/>
              </a:rPr>
              <a:t>W</a:t>
            </a:r>
            <a:r>
              <a:rPr lang="en-US" sz="2400" i="1" dirty="0">
                <a:latin typeface="Calibri" pitchFamily="34" charset="0"/>
              </a:rPr>
              <a:t> loading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332" y="4300119"/>
            <a:ext cx="5599176" cy="236037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4" y="4301139"/>
            <a:ext cx="5096264" cy="260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01580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mm-wave </a:t>
            </a:r>
            <a:r>
              <a:rPr lang="en-US" dirty="0"/>
              <a:t>PAs: need more </a:t>
            </a:r>
            <a:r>
              <a:rPr lang="en-US" dirty="0" smtClean="0"/>
              <a:t>current</a:t>
            </a:r>
            <a:endParaRPr 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2047312"/>
              </p:ext>
            </p:extLst>
          </p:nvPr>
        </p:nvGraphicFramePr>
        <p:xfrm>
          <a:off x="5562600" y="2570104"/>
          <a:ext cx="3116873" cy="2459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5" name="KGPlot" r:id="rId3" imgW="8623080" imgH="6794280" progId="KGraph_Plot">
                  <p:embed/>
                </p:oleObj>
              </mc:Choice>
              <mc:Fallback>
                <p:oleObj name="KGPlot" r:id="rId3" imgW="8623080" imgH="679428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2570104"/>
                        <a:ext cx="3116873" cy="245909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6060" y="1008609"/>
            <a:ext cx="3058811" cy="47063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0089" y="903552"/>
            <a:ext cx="545926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alibri" pitchFamily="34" charset="0"/>
              </a:rPr>
              <a:t>InP HBTs:</a:t>
            </a:r>
            <a:r>
              <a:rPr lang="en-US" sz="2200" b="0" dirty="0" smtClean="0">
                <a:latin typeface="Calibri" pitchFamily="34" charset="0"/>
              </a:rPr>
              <a:t/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thinner collector→ more current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hotter→ improve heat-sinking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or: longer emitters→ thicker base metal</a:t>
            </a:r>
            <a:endParaRPr lang="en-US" sz="2200" b="0" i="1" dirty="0" smtClean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7" y="2723913"/>
            <a:ext cx="545926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alibri" pitchFamily="34" charset="0"/>
              </a:rPr>
              <a:t>GaN HEMTs: </a:t>
            </a:r>
            <a:br>
              <a:rPr lang="en-US" sz="220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much higher voltage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100+ GHz: large multi-finger FETs not feasible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i="1" dirty="0" smtClean="0">
                <a:latin typeface="Calibri" pitchFamily="34" charset="0"/>
              </a:rPr>
              <a:t>Need high current to exploit high voltage</a:t>
            </a:r>
            <a:r>
              <a:rPr lang="en-US" sz="2200" b="0" dirty="0" smtClean="0">
                <a:latin typeface="Calibri" pitchFamily="34" charset="0"/>
              </a:rPr>
              <a:t>.</a:t>
            </a:r>
            <a:endParaRPr lang="en-US" sz="2200" b="0" i="1" dirty="0" smtClean="0">
              <a:latin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0090" y="6313010"/>
            <a:ext cx="545926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</a:rPr>
              <a:t>Need more mA/</a:t>
            </a:r>
            <a:r>
              <a:rPr lang="en-US" sz="2400" i="1" dirty="0" smtClean="0">
                <a:solidFill>
                  <a:schemeClr val="tx2"/>
                </a:solidFill>
                <a:latin typeface="Symbol" panose="05050102010706020507" pitchFamily="18" charset="2"/>
              </a:rPr>
              <a:t>m</a:t>
            </a:r>
            <a:r>
              <a:rPr lang="en-US" sz="2400" i="1" dirty="0" smtClean="0">
                <a:solidFill>
                  <a:schemeClr val="tx2"/>
                </a:solidFill>
                <a:latin typeface="Calibri" pitchFamily="34" charset="0"/>
              </a:rPr>
              <a:t>m or longer fingers</a:t>
            </a:r>
            <a:endParaRPr lang="en-US" sz="2200" b="0" i="1" dirty="0" smtClean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0090" y="4318827"/>
            <a:ext cx="5459263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Calibri" pitchFamily="34" charset="0"/>
              </a:rPr>
              <a:t>Example</a:t>
            </a:r>
            <a:r>
              <a:rPr lang="en-US" sz="2200" b="0" dirty="0" smtClean="0">
                <a:latin typeface="Calibri" pitchFamily="34" charset="0"/>
              </a:rPr>
              <a:t>:  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2mA/</a:t>
            </a:r>
            <a:r>
              <a:rPr lang="en-US" sz="2200" b="0" dirty="0" smtClean="0">
                <a:latin typeface="Symbol" panose="05050102010706020507" pitchFamily="18" charset="2"/>
              </a:rPr>
              <a:t>m</a:t>
            </a:r>
            <a:r>
              <a:rPr lang="en-US" sz="2200" b="0" dirty="0" smtClean="0">
                <a:latin typeface="Calibri" pitchFamily="34" charset="0"/>
              </a:rPr>
              <a:t>m, 100 </a:t>
            </a:r>
            <a:r>
              <a:rPr lang="en-US" sz="2200" b="0" dirty="0" smtClean="0">
                <a:latin typeface="Symbol" panose="05050102010706020507" pitchFamily="18" charset="2"/>
              </a:rPr>
              <a:t>m</a:t>
            </a:r>
            <a:r>
              <a:rPr lang="en-US" sz="2200" b="0" dirty="0" smtClean="0">
                <a:latin typeface="Calibri" pitchFamily="34" charset="0"/>
              </a:rPr>
              <a:t>m max gate width, 50 Volts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200mA maximum current</a:t>
            </a:r>
            <a:br>
              <a:rPr lang="en-US" sz="2200" b="0" dirty="0" smtClean="0">
                <a:latin typeface="Calibri" pitchFamily="34" charset="0"/>
              </a:rPr>
            </a:br>
            <a:r>
              <a:rPr lang="en-US" sz="2200" b="0" dirty="0" smtClean="0">
                <a:latin typeface="Calibri" pitchFamily="34" charset="0"/>
              </a:rPr>
              <a:t>50 Volts/200mA= 250 </a:t>
            </a:r>
            <a:r>
              <a:rPr lang="en-US" sz="2200" b="0" dirty="0" smtClean="0">
                <a:latin typeface="Symbol" panose="05050102010706020507" pitchFamily="18" charset="2"/>
              </a:rPr>
              <a:t>W</a:t>
            </a:r>
            <a:r>
              <a:rPr lang="en-US" sz="2200" b="0" dirty="0" smtClean="0">
                <a:latin typeface="Calibri" pitchFamily="34" charset="0"/>
              </a:rPr>
              <a:t> load→ unrealizable.</a:t>
            </a:r>
            <a:endParaRPr lang="en-US" sz="2200" b="0" i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331654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2"/>
                </a:solidFill>
              </a:rPr>
              <a:t>4:1</a:t>
            </a:r>
            <a:r>
              <a:rPr lang="en-US" sz="3200" dirty="0"/>
              <a:t> series-connected </a:t>
            </a:r>
            <a:r>
              <a:rPr lang="en-US" sz="3200" dirty="0">
                <a:solidFill>
                  <a:schemeClr val="tx2"/>
                </a:solidFill>
              </a:rPr>
              <a:t>81GHz</a:t>
            </a:r>
            <a:r>
              <a:rPr lang="en-US" sz="3200" dirty="0"/>
              <a:t> power amplifier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066800"/>
            <a:ext cx="5252844" cy="475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09600" y="5913870"/>
            <a:ext cx="8458200" cy="86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17 dB </a:t>
            </a: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Gain,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470 </a:t>
            </a:r>
            <a:r>
              <a:rPr lang="en-US" sz="2800" b="0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mW</a:t>
            </a:r>
            <a:r>
              <a:rPr lang="en-US" sz="2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800" b="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P</a:t>
            </a:r>
            <a:r>
              <a:rPr lang="en-US" sz="2800" b="0" baseline="-25000" dirty="0" smtClean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sat</a:t>
            </a:r>
            <a:r>
              <a:rPr lang="en-US" sz="2800" b="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2800" b="0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, 23</a:t>
            </a:r>
            <a:r>
              <a:rPr lang="en-US" sz="2800" b="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% PAE</a:t>
            </a:r>
            <a:br>
              <a:rPr lang="en-US" sz="2800" b="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</a:br>
            <a:r>
              <a:rPr lang="en-US" sz="2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Teledyne 250 nm InP </a:t>
            </a:r>
            <a:r>
              <a:rPr lang="en-US" sz="28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HBT, 2 </a:t>
            </a:r>
            <a:r>
              <a:rPr lang="en-US" sz="28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stages, </a:t>
            </a:r>
            <a:r>
              <a:rPr lang="en-US" sz="2800" b="0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1.0 mm</a:t>
            </a:r>
            <a:r>
              <a:rPr lang="en-US" sz="2800" b="0" baseline="30000" dirty="0">
                <a:solidFill>
                  <a:schemeClr val="tx2"/>
                </a:solidFill>
                <a:latin typeface="Calibri" pitchFamily="34" charset="0"/>
                <a:cs typeface="Arial" charset="0"/>
              </a:rPr>
              <a:t>2</a:t>
            </a:r>
            <a:r>
              <a:rPr lang="en-US" sz="2000" b="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(incl pads</a:t>
            </a:r>
            <a:r>
              <a:rPr lang="en-US" sz="2000" b="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  <a:endParaRPr lang="en-US" sz="2800" b="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759770" y="67068"/>
            <a:ext cx="2356030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latin typeface="Calibri" panose="020F0502020204030204" pitchFamily="34" charset="0"/>
              </a:rPr>
              <a:t>Park </a:t>
            </a:r>
            <a:r>
              <a:rPr lang="en-US" sz="1600" b="0" i="1" dirty="0">
                <a:latin typeface="Calibri" panose="020F0502020204030204" pitchFamily="34" charset="0"/>
              </a:rPr>
              <a:t>et al.</a:t>
            </a:r>
            <a:r>
              <a:rPr lang="en-US" sz="1600" b="0" dirty="0">
                <a:latin typeface="Calibri" panose="020F0502020204030204" pitchFamily="34" charset="0"/>
              </a:rPr>
              <a:t>,  2014 IEEE-IMS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66800"/>
            <a:ext cx="6364024" cy="47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75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90 mW, 220 GHz Power Amplifier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31430" y="6311198"/>
            <a:ext cx="5730287" cy="30777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Reed (UCSB) and Griffith (Teledyne): CSIC </a:t>
            </a: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2012. Teledyne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250 nm  InP HBT  </a:t>
            </a:r>
          </a:p>
        </p:txBody>
      </p:sp>
      <p:graphicFrame>
        <p:nvGraphicFramePr>
          <p:cNvPr id="4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995815883"/>
              </p:ext>
            </p:extLst>
          </p:nvPr>
        </p:nvGraphicFramePr>
        <p:xfrm>
          <a:off x="7417308" y="972503"/>
          <a:ext cx="4241292" cy="2842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8" name="KGPlot" r:id="rId3" imgW="4962144" imgH="3345180" progId="KGraph_Plot">
                  <p:embed/>
                </p:oleObj>
              </mc:Choice>
              <mc:Fallback>
                <p:oleObj name="KGPlot" r:id="rId3" imgW="4962144" imgH="3345180" progId="KGraph_Plot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17308" y="972503"/>
                        <a:ext cx="4241292" cy="28428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8421399"/>
              </p:ext>
            </p:extLst>
          </p:nvPr>
        </p:nvGraphicFramePr>
        <p:xfrm>
          <a:off x="7248906" y="3709035"/>
          <a:ext cx="4333494" cy="2996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9" name="KGPlot" r:id="rId5" imgW="4949952" imgH="3433572" progId="KGraph_Plot">
                  <p:embed/>
                </p:oleObj>
              </mc:Choice>
              <mc:Fallback>
                <p:oleObj name="KGPlot" r:id="rId5" imgW="4949952" imgH="3433572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48906" y="3709035"/>
                        <a:ext cx="4333494" cy="2996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Picture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4436" y="4589558"/>
            <a:ext cx="6207038" cy="1476707"/>
          </a:xfrm>
          <a:prstGeom prst="rect">
            <a:avLst/>
          </a:prstGeom>
        </p:spPr>
      </p:pic>
      <p:pic>
        <p:nvPicPr>
          <p:cNvPr id="7" name="Picture 6" descr="Picture2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71131" y="899203"/>
            <a:ext cx="6504727" cy="3291797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641476" y="1277938"/>
            <a:ext cx="2221634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active area, 1.02 x 0.85 mm</a:t>
            </a:r>
            <a:b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die: 2.42 x 1.22 mm</a:t>
            </a:r>
          </a:p>
        </p:txBody>
      </p:sp>
    </p:spTree>
    <p:extLst>
      <p:ext uri="{BB962C8B-B14F-4D97-AF65-F5344CB8AC3E}">
        <p14:creationId xmlns:p14="http://schemas.microsoft.com/office/powerpoint/2010/main" val="3563684640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/>
              <a:t>214 </a:t>
            </a:r>
            <a:r>
              <a:rPr lang="en-US" altLang="en-US" sz="3600" dirty="0" smtClean="0"/>
              <a:t>GHz, </a:t>
            </a:r>
            <a:r>
              <a:rPr lang="en-US" altLang="en-US" sz="3600" dirty="0"/>
              <a:t>180mW Power Amplifier (330 mW design) </a:t>
            </a:r>
            <a:endParaRPr lang="en-US" sz="3600" dirty="0"/>
          </a:p>
        </p:txBody>
      </p:sp>
      <p:pic>
        <p:nvPicPr>
          <p:cNvPr id="3" name="Picture 11" descr="Pictur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2525"/>
            <a:ext cx="5254625" cy="597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5715000" y="5732463"/>
            <a:ext cx="1576388" cy="2873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1400" b="0" dirty="0">
                <a:solidFill>
                  <a:srgbClr val="000000"/>
                </a:solidFill>
                <a:latin typeface="Arial" panose="020B0604020202020204" pitchFamily="34" charset="0"/>
              </a:rPr>
              <a:t>2.3 mm x 2.5 mm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779463"/>
            <a:ext cx="4340225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657600"/>
            <a:ext cx="454660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791200" y="6627168"/>
            <a:ext cx="60960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0" dirty="0" smtClean="0">
                <a:latin typeface="Calibri" panose="020F0502020204030204" pitchFamily="34" charset="0"/>
              </a:rPr>
              <a:t>T. Reed, Z. Griffith, </a:t>
            </a:r>
            <a:r>
              <a:rPr lang="en-US" altLang="en-US" b="0" dirty="0">
                <a:latin typeface="Calibri" panose="020F0502020204030204" pitchFamily="34" charset="0"/>
              </a:rPr>
              <a:t>2014 CSICS http://ieeexplore.ieee.org/xpls/abs_all.jsp?arnumber=6659187&amp;tag=1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810" y="2744225"/>
            <a:ext cx="1897367" cy="114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50550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220GHz PA </a:t>
            </a:r>
            <a:r>
              <a:rPr lang="en-US" dirty="0" smtClean="0"/>
              <a:t>Design; in development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16" y="838200"/>
            <a:ext cx="5663184" cy="4224528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1A71151-7E7C-4F77-8386-718CD3964EF5}"/>
              </a:ext>
            </a:extLst>
          </p:cNvPr>
          <p:cNvCxnSpPr>
            <a:cxnSpLocks/>
          </p:cNvCxnSpPr>
          <p:nvPr/>
        </p:nvCxnSpPr>
        <p:spPr bwMode="auto">
          <a:xfrm flipV="1">
            <a:off x="10835891" y="3810000"/>
            <a:ext cx="213109" cy="154618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/>
          </a:ln>
          <a:effectLst>
            <a:outerShdw blurRad="25400" dist="12700" dir="1800000" algn="ctr" rotWithShape="0">
              <a:srgbClr val="FFFF00"/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CD5EE41-35B6-445A-8DF9-7C17F03A6432}"/>
              </a:ext>
            </a:extLst>
          </p:cNvPr>
          <p:cNvCxnSpPr>
            <a:cxnSpLocks/>
            <a:stCxn id="6" idx="0"/>
          </p:cNvCxnSpPr>
          <p:nvPr/>
        </p:nvCxnSpPr>
        <p:spPr bwMode="auto">
          <a:xfrm flipH="1" flipV="1">
            <a:off x="7543800" y="2640111"/>
            <a:ext cx="3068002" cy="2686196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/>
          </a:ln>
          <a:effectLst>
            <a:outerShdw blurRad="25400" dist="12700" dir="1800000" algn="ctr" rotWithShape="0">
              <a:srgbClr val="FFFF00"/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6D45EC0-47B7-434A-A2EB-E3C712D67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7542" y="5326307"/>
            <a:ext cx="985253" cy="1301003"/>
          </a:xfrm>
          <a:prstGeom prst="rect">
            <a:avLst/>
          </a:prstGeom>
        </p:spPr>
      </p:pic>
      <p:sp>
        <p:nvSpPr>
          <p:cNvPr id="7" name="Rectangle: Rounded Corners 38">
            <a:extLst>
              <a:ext uri="{FF2B5EF4-FFF2-40B4-BE49-F238E27FC236}">
                <a16:creationId xmlns:a16="http://schemas.microsoft.com/office/drawing/2014/main" id="{7811092E-D85C-4868-941A-8F39335E8F77}"/>
              </a:ext>
            </a:extLst>
          </p:cNvPr>
          <p:cNvSpPr/>
          <p:nvPr/>
        </p:nvSpPr>
        <p:spPr bwMode="auto">
          <a:xfrm>
            <a:off x="10109083" y="6002668"/>
            <a:ext cx="485854" cy="42091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Unit cell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5A07AC6-5746-4EC0-8C03-657080C56C17}"/>
              </a:ext>
            </a:extLst>
          </p:cNvPr>
          <p:cNvGrpSpPr/>
          <p:nvPr/>
        </p:nvGrpSpPr>
        <p:grpSpPr>
          <a:xfrm>
            <a:off x="7920688" y="5382309"/>
            <a:ext cx="2154165" cy="1445211"/>
            <a:chOff x="7569263" y="5382309"/>
            <a:chExt cx="2154165" cy="14452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67F4CF-6ADB-4736-A711-60C5A0FDD1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07" r="1644"/>
            <a:stretch/>
          </p:blipFill>
          <p:spPr>
            <a:xfrm>
              <a:off x="7569263" y="5382309"/>
              <a:ext cx="2154165" cy="1445211"/>
            </a:xfrm>
            <a:prstGeom prst="rect">
              <a:avLst/>
            </a:prstGeom>
          </p:spPr>
        </p:pic>
        <p:sp>
          <p:nvSpPr>
            <p:cNvPr id="10" name="Rectangle: Rounded Corners 29">
              <a:extLst>
                <a:ext uri="{FF2B5EF4-FFF2-40B4-BE49-F238E27FC236}">
                  <a16:creationId xmlns:a16="http://schemas.microsoft.com/office/drawing/2014/main" id="{446E1EE9-23A8-4F74-8D84-F9E7E338DED1}"/>
                </a:ext>
              </a:extLst>
            </p:cNvPr>
            <p:cNvSpPr/>
            <p:nvPr/>
          </p:nvSpPr>
          <p:spPr bwMode="auto">
            <a:xfrm>
              <a:off x="8211650" y="5434726"/>
              <a:ext cx="372084" cy="259282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S21</a:t>
              </a:r>
            </a:p>
          </p:txBody>
        </p:sp>
        <p:sp>
          <p:nvSpPr>
            <p:cNvPr id="11" name="Rectangle: Rounded Corners 30">
              <a:extLst>
                <a:ext uri="{FF2B5EF4-FFF2-40B4-BE49-F238E27FC236}">
                  <a16:creationId xmlns:a16="http://schemas.microsoft.com/office/drawing/2014/main" id="{CF6A8A90-2990-4DFF-88C5-8866DE639CFA}"/>
                </a:ext>
              </a:extLst>
            </p:cNvPr>
            <p:cNvSpPr/>
            <p:nvPr/>
          </p:nvSpPr>
          <p:spPr bwMode="auto">
            <a:xfrm>
              <a:off x="8489065" y="5975273"/>
              <a:ext cx="372084" cy="259282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S22</a:t>
              </a:r>
            </a:p>
          </p:txBody>
        </p:sp>
        <p:sp>
          <p:nvSpPr>
            <p:cNvPr id="12" name="Rectangle: Rounded Corners 31">
              <a:extLst>
                <a:ext uri="{FF2B5EF4-FFF2-40B4-BE49-F238E27FC236}">
                  <a16:creationId xmlns:a16="http://schemas.microsoft.com/office/drawing/2014/main" id="{A9872B57-4538-4995-A04D-96146280EF26}"/>
                </a:ext>
              </a:extLst>
            </p:cNvPr>
            <p:cNvSpPr/>
            <p:nvPr/>
          </p:nvSpPr>
          <p:spPr bwMode="auto">
            <a:xfrm>
              <a:off x="8428106" y="6371474"/>
              <a:ext cx="372084" cy="259282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accent1"/>
                  </a:solidFill>
                </a:rPr>
                <a:t>S11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4A642E8-19BB-43EB-8E72-C5B3392AB33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814853" y="5564367"/>
              <a:ext cx="396797" cy="0"/>
            </a:xfrm>
            <a:prstGeom prst="straightConnector1">
              <a:avLst/>
            </a:prstGeom>
            <a:ln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D5A7533-8F84-4F04-9BD0-192EE7E3E0C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61149" y="6104914"/>
              <a:ext cx="215951" cy="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E9E8857-C592-4892-A4FB-7B9EF82253A5}"/>
                </a:ext>
              </a:extLst>
            </p:cNvPr>
            <p:cNvCxnSpPr/>
            <p:nvPr/>
          </p:nvCxnSpPr>
          <p:spPr bwMode="auto">
            <a:xfrm>
              <a:off x="8728774" y="6501115"/>
              <a:ext cx="240350" cy="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: Rounded Corners 42">
            <a:extLst>
              <a:ext uri="{FF2B5EF4-FFF2-40B4-BE49-F238E27FC236}">
                <a16:creationId xmlns:a16="http://schemas.microsoft.com/office/drawing/2014/main" id="{43D35709-F810-4589-8C3B-CD87F1079A33}"/>
              </a:ext>
            </a:extLst>
          </p:cNvPr>
          <p:cNvSpPr/>
          <p:nvPr/>
        </p:nvSpPr>
        <p:spPr bwMode="auto">
          <a:xfrm>
            <a:off x="11441804" y="5340808"/>
            <a:ext cx="747752" cy="1128897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r>
              <a:rPr lang="en-US" sz="1400" dirty="0"/>
              <a:t>Max P</a:t>
            </a:r>
            <a:r>
              <a:rPr lang="en-US" sz="1400" baseline="-25000" dirty="0"/>
              <a:t>sat</a:t>
            </a:r>
          </a:p>
          <a:p>
            <a:r>
              <a:rPr lang="en-US" sz="1400" dirty="0"/>
              <a:t>Gain</a:t>
            </a:r>
          </a:p>
          <a:p>
            <a:r>
              <a:rPr lang="en-US" sz="1400" dirty="0"/>
              <a:t>Linearity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F60D14-981A-47CA-A17D-DF3CD6F8D8D6}"/>
              </a:ext>
            </a:extLst>
          </p:cNvPr>
          <p:cNvSpPr txBox="1"/>
          <p:nvPr/>
        </p:nvSpPr>
        <p:spPr>
          <a:xfrm>
            <a:off x="61870" y="837845"/>
            <a:ext cx="5614853" cy="355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Technology: 250nm InP HBT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Combining techniques investigated: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FF0000"/>
              </a:buClr>
            </a:pP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8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Series, 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Balun, Wilkinson</a:t>
            </a:r>
          </a:p>
          <a:p>
            <a:pPr lvl="1">
              <a:buClr>
                <a:srgbClr val="FF0000"/>
              </a:buClr>
            </a:pPr>
            <a:r>
              <a:rPr lang="en-US" sz="1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Branched </a:t>
            </a:r>
            <a:r>
              <a:rPr lang="en-US" sz="1800" dirty="0" smtClean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/4 network </a:t>
            </a:r>
            <a:r>
              <a:rPr lang="en-US" sz="18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r>
              <a:rPr lang="en-US" sz="2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cells investigated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FF0000"/>
              </a:buClr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CE, Cascode</a:t>
            </a:r>
          </a:p>
          <a:p>
            <a:pPr lvl="1">
              <a:buClr>
                <a:srgbClr val="FF0000"/>
              </a:buClr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- CB with grounded base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buClr>
                <a:srgbClr val="FF0000"/>
              </a:buClr>
            </a:pP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CB with </a:t>
            </a:r>
            <a:r>
              <a:rPr lang="en-US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optimized base impedance</a:t>
            </a:r>
            <a:endParaRPr lang="en-US" sz="1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>
                <a:srgbClr val="FF0000"/>
              </a:buClr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9C6510-D064-457A-96B9-B618F746D769}"/>
              </a:ext>
            </a:extLst>
          </p:cNvPr>
          <p:cNvGrpSpPr/>
          <p:nvPr/>
        </p:nvGrpSpPr>
        <p:grpSpPr>
          <a:xfrm>
            <a:off x="5438376" y="5428073"/>
            <a:ext cx="2379623" cy="1429119"/>
            <a:chOff x="3010568" y="2327104"/>
            <a:chExt cx="2379623" cy="14291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BCFFEE5-7DCF-45F8-BD4F-26A9DDAA43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38" r="873"/>
            <a:stretch/>
          </p:blipFill>
          <p:spPr>
            <a:xfrm>
              <a:off x="3010568" y="2327104"/>
              <a:ext cx="2379623" cy="1429119"/>
            </a:xfrm>
            <a:prstGeom prst="rect">
              <a:avLst/>
            </a:prstGeom>
          </p:spPr>
        </p:pic>
        <p:sp>
          <p:nvSpPr>
            <p:cNvPr id="20" name="Rectangle: Rounded Corners 53">
              <a:extLst>
                <a:ext uri="{FF2B5EF4-FFF2-40B4-BE49-F238E27FC236}">
                  <a16:creationId xmlns:a16="http://schemas.microsoft.com/office/drawing/2014/main" id="{BE4F1DA5-01F9-481D-B7C0-BE5D04D3D6EC}"/>
                </a:ext>
              </a:extLst>
            </p:cNvPr>
            <p:cNvSpPr/>
            <p:nvPr/>
          </p:nvSpPr>
          <p:spPr bwMode="auto">
            <a:xfrm>
              <a:off x="3869990" y="2404579"/>
              <a:ext cx="372084" cy="259282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/>
                <a:t>P</a:t>
              </a:r>
              <a:r>
                <a:rPr lang="en-US" sz="1400" baseline="-25000" dirty="0"/>
                <a:t>out</a:t>
              </a:r>
            </a:p>
          </p:txBody>
        </p:sp>
        <p:sp>
          <p:nvSpPr>
            <p:cNvPr id="21" name="Rectangle: Rounded Corners 54">
              <a:extLst>
                <a:ext uri="{FF2B5EF4-FFF2-40B4-BE49-F238E27FC236}">
                  <a16:creationId xmlns:a16="http://schemas.microsoft.com/office/drawing/2014/main" id="{C5FBA3D5-3163-46B8-835F-3A5EDD51535E}"/>
                </a:ext>
              </a:extLst>
            </p:cNvPr>
            <p:cNvSpPr/>
            <p:nvPr/>
          </p:nvSpPr>
          <p:spPr bwMode="auto">
            <a:xfrm>
              <a:off x="4082461" y="3160730"/>
              <a:ext cx="372084" cy="259282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chemeClr val="accent1"/>
                  </a:solidFill>
                </a:rPr>
                <a:t>PAE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470054A-272F-44ED-8A54-99EB94E7A1F4}"/>
                </a:ext>
              </a:extLst>
            </p:cNvPr>
            <p:cNvCxnSpPr/>
            <p:nvPr/>
          </p:nvCxnSpPr>
          <p:spPr bwMode="auto">
            <a:xfrm>
              <a:off x="4424141" y="3290371"/>
              <a:ext cx="240350" cy="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C33F6F4-28E8-471F-88B1-656C293C40B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508485" y="2534220"/>
              <a:ext cx="411969" cy="0"/>
            </a:xfrm>
            <a:prstGeom prst="straightConnector1">
              <a:avLst/>
            </a:prstGeom>
            <a:ln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4" name="Rectangle: Rounded Corners 57">
              <a:extLst>
                <a:ext uri="{FF2B5EF4-FFF2-40B4-BE49-F238E27FC236}">
                  <a16:creationId xmlns:a16="http://schemas.microsoft.com/office/drawing/2014/main" id="{6282FD88-90BC-465D-AACA-C9DA9B6C873A}"/>
                </a:ext>
              </a:extLst>
            </p:cNvPr>
            <p:cNvSpPr/>
            <p:nvPr/>
          </p:nvSpPr>
          <p:spPr bwMode="auto">
            <a:xfrm>
              <a:off x="3524072" y="2574386"/>
              <a:ext cx="372084" cy="259282"/>
            </a:xfrm>
            <a:prstGeom prst="round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tx2"/>
                </a:buClr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000" b="1" kern="1200">
                  <a:solidFill>
                    <a:schemeClr val="tx1"/>
                  </a:solidFill>
                  <a:latin typeface="Arial Narrow" pitchFamily="34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Gain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3A9001B-5298-438A-BD98-BD5EA54E391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248916" y="2704027"/>
              <a:ext cx="286889" cy="0"/>
            </a:xfrm>
            <a:prstGeom prst="straightConnector1">
              <a:avLst/>
            </a:prstGeom>
            <a:ln>
              <a:solidFill>
                <a:schemeClr val="tx2"/>
              </a:solidFill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E0C02CC8-FBE1-4C9E-B692-1D099078A9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44798251"/>
                  </p:ext>
                </p:extLst>
              </p:nvPr>
            </p:nvGraphicFramePr>
            <p:xfrm>
              <a:off x="152400" y="4038600"/>
              <a:ext cx="2577492" cy="269530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50207">
                      <a:extLst>
                        <a:ext uri="{9D8B030D-6E8A-4147-A177-3AD203B41FA5}">
                          <a16:colId xmlns:a16="http://schemas.microsoft.com/office/drawing/2014/main" val="2030685687"/>
                        </a:ext>
                      </a:extLst>
                    </a:gridCol>
                    <a:gridCol w="1127285">
                      <a:extLst>
                        <a:ext uri="{9D8B030D-6E8A-4147-A177-3AD203B41FA5}">
                          <a16:colId xmlns:a16="http://schemas.microsoft.com/office/drawing/2014/main" val="3511330277"/>
                        </a:ext>
                      </a:extLst>
                    </a:gridCol>
                  </a:tblGrid>
                  <a:tr h="203551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400" dirty="0">
                              <a:effectLst/>
                            </a:rPr>
                            <a:t>Technology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200" dirty="0">
                              <a:effectLst/>
                            </a:rPr>
                            <a:t>250-nm InP HBT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56744139"/>
                      </a:ext>
                    </a:extLst>
                  </a:tr>
                  <a:tr h="203551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400" dirty="0">
                              <a:effectLst/>
                            </a:rPr>
                            <a:t>Freq, GHz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205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69642166"/>
                      </a:ext>
                    </a:extLst>
                  </a:tr>
                  <a:tr h="203551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400" dirty="0">
                              <a:effectLst/>
                            </a:rPr>
                            <a:t>#cells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8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21530071"/>
                      </a:ext>
                    </a:extLst>
                  </a:tr>
                  <a:tr h="203551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400" dirty="0">
                              <a:effectLst/>
                            </a:rPr>
                            <a:t>VCC, V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2.25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91487662"/>
                      </a:ext>
                    </a:extLst>
                  </a:tr>
                  <a:tr h="203551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400" dirty="0">
                              <a:effectLst/>
                            </a:rPr>
                            <a:t>J</a:t>
                          </a:r>
                          <a:r>
                            <a:rPr lang="en-AU" sz="1400" baseline="-25000" dirty="0">
                              <a:effectLst/>
                            </a:rPr>
                            <a:t>bias</a:t>
                          </a:r>
                          <a:r>
                            <a:rPr lang="en-AU" sz="1400" baseline="0" dirty="0">
                              <a:effectLst/>
                            </a:rPr>
                            <a:t>,mA/um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1.33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30935295"/>
                      </a:ext>
                    </a:extLst>
                  </a:tr>
                  <a:tr h="203551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400" dirty="0">
                              <a:effectLst/>
                            </a:rPr>
                            <a:t>S21, dB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15.9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9517556"/>
                      </a:ext>
                    </a:extLst>
                  </a:tr>
                  <a:tr h="345951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400" dirty="0">
                              <a:effectLst/>
                            </a:rPr>
                            <a:t>P</a:t>
                          </a:r>
                          <a:r>
                            <a:rPr lang="en-AU" sz="1400" baseline="-25000" dirty="0">
                              <a:effectLst/>
                            </a:rPr>
                            <a:t>out </a:t>
                          </a:r>
                          <a:r>
                            <a:rPr lang="en-AU" sz="1400" baseline="0" dirty="0">
                              <a:effectLst/>
                            </a:rPr>
                            <a:t>,</a:t>
                          </a:r>
                          <a:r>
                            <a:rPr lang="en-AU" sz="1400" baseline="0" dirty="0" smtClean="0">
                              <a:effectLst/>
                            </a:rPr>
                            <a:t>dB</a:t>
                          </a:r>
                          <a:r>
                            <a:rPr lang="en-AU" sz="1400" baseline="-25000" dirty="0" smtClean="0">
                              <a:effectLst/>
                            </a:rPr>
                            <a:t>m</a:t>
                          </a:r>
                          <a:r>
                            <a:rPr lang="en-AU" sz="1400" dirty="0" smtClean="0">
                              <a:effectLst/>
                            </a:rPr>
                            <a:t> </a:t>
                          </a:r>
                          <a:endParaRPr lang="en-US" sz="1400" b="1" baseline="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17.8*, 20.7**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38096828"/>
                      </a:ext>
                    </a:extLst>
                  </a:tr>
                  <a:tr h="203551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400" dirty="0">
                              <a:effectLst/>
                            </a:rPr>
                            <a:t>PAE </a:t>
                          </a:r>
                          <a:r>
                            <a:rPr lang="en-AU" sz="1400" dirty="0" smtClean="0">
                              <a:effectLst/>
                            </a:rPr>
                            <a:t>%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6.8*,12.9**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88624773"/>
                      </a:ext>
                    </a:extLst>
                  </a:tr>
                  <a:tr h="203551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BW</a:t>
                          </a:r>
                          <a:r>
                            <a:rPr lang="en-US" sz="1400" b="1" baseline="-250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3dB</a:t>
                          </a: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, GHz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35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277999253"/>
                      </a:ext>
                    </a:extLst>
                  </a:tr>
                  <a:tr h="321239">
                    <a:tc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AU" sz="1400" dirty="0">
                              <a:effectLst/>
                            </a:rPr>
                            <a:t>area, µm</a:t>
                          </a:r>
                          <a14:m>
                            <m:oMath xmlns:m="http://schemas.openxmlformats.org/officeDocument/2006/math">
                              <m:r>
                                <a:rPr lang="en-AU" sz="1400">
                                  <a:effectLst/>
                                  <a:latin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AU" sz="1400" dirty="0">
                              <a:effectLst/>
                            </a:rPr>
                            <a:t>µm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750×717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68128201"/>
                      </a:ext>
                    </a:extLst>
                  </a:tr>
                  <a:tr h="321239"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*at</a:t>
                          </a:r>
                          <a:r>
                            <a:rPr lang="en-US" sz="1400" b="1" baseline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 1dB compression, **at 2dB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0C02CC8-FBE1-4C9E-B692-1D099078A91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44798251"/>
                  </p:ext>
                </p:extLst>
              </p:nvPr>
            </p:nvGraphicFramePr>
            <p:xfrm>
              <a:off x="152400" y="4038600"/>
              <a:ext cx="2577492" cy="269530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450207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2030685687"/>
                        </a:ext>
                      </a:extLst>
                    </a:gridCol>
                    <a:gridCol w="1127285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3511330277"/>
                        </a:ext>
                      </a:extLst>
                    </a:gridCol>
                  </a:tblGrid>
                  <a:tr h="213360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400" dirty="0">
                              <a:effectLst/>
                            </a:rPr>
                            <a:t>Technology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200" dirty="0">
                              <a:effectLst/>
                            </a:rPr>
                            <a:t>250-nm InP HBT</a:t>
                          </a:r>
                          <a:endParaRPr lang="en-US" sz="12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356744139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400" dirty="0">
                              <a:effectLst/>
                            </a:rPr>
                            <a:t>Freq, GHz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205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4269642166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400" dirty="0">
                              <a:effectLst/>
                            </a:rPr>
                            <a:t>#cells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8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721530071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400" dirty="0">
                              <a:effectLst/>
                            </a:rPr>
                            <a:t>VCC, V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2.25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191487662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400" dirty="0">
                              <a:effectLst/>
                            </a:rPr>
                            <a:t>J</a:t>
                          </a:r>
                          <a:r>
                            <a:rPr lang="en-AU" sz="1400" baseline="-25000" dirty="0">
                              <a:effectLst/>
                            </a:rPr>
                            <a:t>bias</a:t>
                          </a:r>
                          <a:r>
                            <a:rPr lang="en-AU" sz="1400" baseline="0" dirty="0">
                              <a:effectLst/>
                            </a:rPr>
                            <a:t>,mA/um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1.33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130935295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400" dirty="0">
                              <a:effectLst/>
                            </a:rPr>
                            <a:t>S21, dB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15.9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59517556"/>
                      </a:ext>
                    </a:extLst>
                  </a:tr>
                  <a:tr h="345951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400" dirty="0">
                              <a:effectLst/>
                            </a:rPr>
                            <a:t>P</a:t>
                          </a:r>
                          <a:r>
                            <a:rPr lang="en-AU" sz="1400" baseline="-25000" dirty="0">
                              <a:effectLst/>
                            </a:rPr>
                            <a:t>out </a:t>
                          </a:r>
                          <a:r>
                            <a:rPr lang="en-AU" sz="1400" baseline="0" dirty="0">
                              <a:effectLst/>
                            </a:rPr>
                            <a:t>,</a:t>
                          </a:r>
                          <a:r>
                            <a:rPr lang="en-AU" sz="1400" baseline="0" dirty="0" smtClean="0">
                              <a:effectLst/>
                            </a:rPr>
                            <a:t>dB</a:t>
                          </a:r>
                          <a:r>
                            <a:rPr lang="en-AU" sz="1400" baseline="-25000" dirty="0" smtClean="0">
                              <a:effectLst/>
                            </a:rPr>
                            <a:t>m</a:t>
                          </a:r>
                          <a:r>
                            <a:rPr lang="en-AU" sz="1400" dirty="0" smtClean="0">
                              <a:effectLst/>
                            </a:rPr>
                            <a:t> </a:t>
                          </a:r>
                          <a:endParaRPr lang="en-US" sz="1400" b="1" baseline="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17.8*, 20.7**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438096828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AU" sz="1400" dirty="0">
                              <a:effectLst/>
                            </a:rPr>
                            <a:t>PAE </a:t>
                          </a:r>
                          <a:r>
                            <a:rPr lang="en-AU" sz="1400" dirty="0" smtClean="0">
                              <a:effectLst/>
                            </a:rPr>
                            <a:t>%</a:t>
                          </a:r>
                          <a:endParaRPr lang="en-US" sz="1400" b="1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6.8*,12.9**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88624773"/>
                      </a:ext>
                    </a:extLst>
                  </a:tr>
                  <a:tr h="213360">
                    <a:tc>
                      <a:txBody>
                        <a:bodyPr/>
                        <a:lstStyle/>
                        <a:p>
                          <a:pPr marL="0" marR="0" lvl="0" indent="0" algn="ctr" defTabSz="727314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BW</a:t>
                          </a:r>
                          <a:r>
                            <a:rPr lang="en-US" sz="1400" b="1" baseline="-250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3dB</a:t>
                          </a:r>
                          <a:r>
                            <a:rPr lang="en-US" sz="1400" b="1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, GHz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35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277999253"/>
                      </a:ext>
                    </a:extLst>
                  </a:tr>
                  <a:tr h="3212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 rotWithShape="0">
                          <a:blip r:embed="rId6"/>
                          <a:stretch>
                            <a:fillRect l="-840" t="-654717" r="-79412" b="-1169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750×717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968128201"/>
                      </a:ext>
                    </a:extLst>
                  </a:tr>
                  <a:tr h="321239">
                    <a:tc gridSpan="2">
                      <a:txBody>
                        <a:bodyPr/>
                        <a:lstStyle/>
                        <a:p>
                          <a:pPr marL="0" marR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*at</a:t>
                          </a:r>
                          <a:r>
                            <a:rPr lang="en-US" sz="1400" b="1" baseline="0" dirty="0" smtClean="0">
                              <a:solidFill>
                                <a:schemeClr val="tx1"/>
                              </a:solidFill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 1dB compression, **at 2dB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marL="0" marR="0" indent="0"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F021DAE-80B1-4635-A567-7DA16B6171A3}"/>
              </a:ext>
            </a:extLst>
          </p:cNvPr>
          <p:cNvCxnSpPr>
            <a:cxnSpLocks/>
            <a:endCxn id="16" idx="1"/>
          </p:cNvCxnSpPr>
          <p:nvPr/>
        </p:nvCxnSpPr>
        <p:spPr bwMode="auto">
          <a:xfrm flipV="1">
            <a:off x="10894258" y="5905257"/>
            <a:ext cx="547546" cy="35644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" name="Rectangle: Rounded Corners 63">
            <a:extLst>
              <a:ext uri="{FF2B5EF4-FFF2-40B4-BE49-F238E27FC236}">
                <a16:creationId xmlns:a16="http://schemas.microsoft.com/office/drawing/2014/main" id="{41138B0B-714C-4F08-A2E9-190720FF9A16}"/>
              </a:ext>
            </a:extLst>
          </p:cNvPr>
          <p:cNvSpPr/>
          <p:nvPr/>
        </p:nvSpPr>
        <p:spPr bwMode="auto">
          <a:xfrm>
            <a:off x="6172200" y="970167"/>
            <a:ext cx="1676400" cy="553833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b="1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/>
              <a:t>8 to 1 combiner</a:t>
            </a:r>
          </a:p>
          <a:p>
            <a:pPr algn="ctr"/>
            <a:r>
              <a:rPr lang="en-US" sz="1400" dirty="0"/>
              <a:t>ONLY 0.7dB loss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CD5EE41-35B6-445A-8DF9-7C17F03A6432}"/>
              </a:ext>
            </a:extLst>
          </p:cNvPr>
          <p:cNvCxnSpPr>
            <a:cxnSpLocks/>
          </p:cNvCxnSpPr>
          <p:nvPr/>
        </p:nvCxnSpPr>
        <p:spPr bwMode="auto">
          <a:xfrm>
            <a:off x="7086600" y="1524000"/>
            <a:ext cx="381000" cy="361804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/>
          </a:ln>
          <a:effectLst>
            <a:outerShdw blurRad="25400" dist="12700" dir="1800000" algn="ctr" rotWithShape="0">
              <a:srgbClr val="FFFF00"/>
            </a:outerShdw>
          </a:effectLst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214397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mm-Wave Wireless Needs Phased Arrays </a:t>
            </a:r>
          </a:p>
        </p:txBody>
      </p:sp>
      <p:pic>
        <p:nvPicPr>
          <p:cNvPr id="3" name="Picture 7" descr="mscul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5029" y="1047890"/>
            <a:ext cx="652885" cy="13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9"/>
          <p:cNvSpPr>
            <a:spLocks noChangeArrowheads="1"/>
          </p:cNvSpPr>
          <p:nvPr/>
        </p:nvSpPr>
        <p:spPr bwMode="auto">
          <a:xfrm>
            <a:off x="9644193" y="1124700"/>
            <a:ext cx="1450241" cy="998530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4378212"/>
              </p:ext>
            </p:extLst>
          </p:nvPr>
        </p:nvGraphicFramePr>
        <p:xfrm>
          <a:off x="7753200" y="1146175"/>
          <a:ext cx="3297237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1" name="Equation" r:id="rId4" imgW="1536480" imgH="482400" progId="Equation.3">
                  <p:embed/>
                </p:oleObj>
              </mc:Choice>
              <mc:Fallback>
                <p:oleObj name="Equation" r:id="rId4" imgW="15364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3200" y="1146175"/>
                        <a:ext cx="3297237" cy="969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164567" y="1060204"/>
            <a:ext cx="2301143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isotropic antenna 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weak signal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short range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8367" y="2660900"/>
            <a:ext cx="3416833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highly directional antenna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strong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signal,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must be aimed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9865475" y="4276109"/>
            <a:ext cx="1873846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no </a:t>
            </a:r>
            <a:r>
              <a:rPr lang="en-US" sz="18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good for mobile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872740" y="5195630"/>
            <a:ext cx="3735388" cy="1508125"/>
            <a:chOff x="1373405" y="5195630"/>
            <a:chExt cx="3735388" cy="1508125"/>
          </a:xfrm>
        </p:grpSpPr>
        <p:graphicFrame>
          <p:nvGraphicFramePr>
            <p:cNvPr id="9" name="Object 18"/>
            <p:cNvGraphicFramePr>
              <a:graphicFrameLocks noChangeAspect="1"/>
            </p:cNvGraphicFramePr>
            <p:nvPr/>
          </p:nvGraphicFramePr>
          <p:xfrm>
            <a:off x="1373405" y="5195630"/>
            <a:ext cx="904875" cy="1508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42" name="FreeHand.Doc" r:id="rId6" imgW="3507480" imgH="5845680" progId="">
                    <p:embed/>
                  </p:oleObj>
                </mc:Choice>
                <mc:Fallback>
                  <p:oleObj name="FreeHand.Doc" r:id="rId6" imgW="3507480" imgH="58456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3405" y="5195630"/>
                          <a:ext cx="904875" cy="1508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19"/>
            <p:cNvGraphicFramePr>
              <a:graphicFrameLocks noChangeAspect="1"/>
            </p:cNvGraphicFramePr>
            <p:nvPr/>
          </p:nvGraphicFramePr>
          <p:xfrm>
            <a:off x="3735605" y="5348030"/>
            <a:ext cx="1373188" cy="1077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43" name="FreeHand.Doc" r:id="rId8" imgW="4791240" imgH="3761640" progId="">
                    <p:embed/>
                  </p:oleObj>
                </mc:Choice>
                <mc:Fallback>
                  <p:oleObj name="FreeHand.Doc" r:id="rId8" imgW="4791240" imgH="37616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5605" y="5348030"/>
                          <a:ext cx="1373188" cy="10779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Line 20"/>
            <p:cNvSpPr>
              <a:spLocks noChangeShapeType="1"/>
            </p:cNvSpPr>
            <p:nvPr/>
          </p:nvSpPr>
          <p:spPr bwMode="auto">
            <a:xfrm flipH="1">
              <a:off x="4040405" y="5881430"/>
              <a:ext cx="304800" cy="38100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2" name="Line 21"/>
            <p:cNvSpPr>
              <a:spLocks noChangeShapeType="1"/>
            </p:cNvSpPr>
            <p:nvPr/>
          </p:nvSpPr>
          <p:spPr bwMode="auto">
            <a:xfrm flipH="1" flipV="1">
              <a:off x="1876643" y="5949692"/>
              <a:ext cx="411162" cy="160338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 dirty="0"/>
            </a:p>
          </p:txBody>
        </p:sp>
        <p:sp>
          <p:nvSpPr>
            <p:cNvPr id="13" name="Line 22"/>
            <p:cNvSpPr>
              <a:spLocks noChangeShapeType="1"/>
            </p:cNvSpPr>
            <p:nvPr/>
          </p:nvSpPr>
          <p:spPr bwMode="auto">
            <a:xfrm>
              <a:off x="2333843" y="5957630"/>
              <a:ext cx="1630362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88367" y="5080415"/>
            <a:ext cx="2699585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beam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steering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arrays</a:t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strong signal, </a:t>
            </a: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steerable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7528149" y="6559341"/>
            <a:ext cx="4257576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dirty="0" smtClean="0">
                <a:solidFill>
                  <a:srgbClr val="000000"/>
                </a:solidFill>
              </a:rPr>
              <a:t>32-element </a:t>
            </a:r>
            <a:r>
              <a:rPr lang="en-US" sz="1800" b="1" i="1" dirty="0">
                <a:solidFill>
                  <a:srgbClr val="000000"/>
                </a:solidFill>
              </a:rPr>
              <a:t>array → </a:t>
            </a:r>
            <a:r>
              <a:rPr lang="en-US" sz="1800" b="1" i="1" dirty="0" smtClean="0">
                <a:solidFill>
                  <a:srgbClr val="000000"/>
                </a:solidFill>
              </a:rPr>
              <a:t>30 (45?) dB </a:t>
            </a:r>
            <a:r>
              <a:rPr lang="en-US" sz="1800" b="1" i="1" dirty="0">
                <a:solidFill>
                  <a:srgbClr val="000000"/>
                </a:solidFill>
              </a:rPr>
              <a:t>increased </a:t>
            </a:r>
            <a:r>
              <a:rPr lang="en-US" sz="1800" b="1" i="1" dirty="0" smtClean="0">
                <a:solidFill>
                  <a:srgbClr val="000000"/>
                </a:solidFill>
              </a:rPr>
              <a:t>SNR</a:t>
            </a:r>
            <a:endParaRPr lang="en-US" sz="1800" b="1" i="1" dirty="0">
              <a:solidFill>
                <a:srgbClr val="000000"/>
              </a:solidFill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5794545" y="4572986"/>
            <a:ext cx="6016455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b="1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must </a:t>
            </a:r>
            <a:r>
              <a:rPr lang="en-US" sz="1800" b="1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be precisely aimed →too expensive for telecom operators</a:t>
            </a:r>
          </a:p>
        </p:txBody>
      </p:sp>
      <p:pic>
        <p:nvPicPr>
          <p:cNvPr id="17" name="Picture 16" descr="Picture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798955" y="3128471"/>
            <a:ext cx="3523488" cy="1030224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 bwMode="auto">
          <a:xfrm>
            <a:off x="2952575" y="2584090"/>
            <a:ext cx="8410695" cy="0"/>
          </a:xfrm>
          <a:prstGeom prst="line">
            <a:avLst/>
          </a:prstGeom>
          <a:noFill/>
          <a:ln w="76200" cap="flat" cmpd="sng" algn="ctr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2990980" y="4965200"/>
            <a:ext cx="8410695" cy="0"/>
          </a:xfrm>
          <a:prstGeom prst="line">
            <a:avLst/>
          </a:prstGeom>
          <a:noFill/>
          <a:ln w="76200" cap="flat" cmpd="sng" algn="ctr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Picture 7" descr="mscul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5280" y="1047890"/>
            <a:ext cx="652885" cy="136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Line 12"/>
          <p:cNvSpPr>
            <a:spLocks noChangeShapeType="1"/>
          </p:cNvSpPr>
          <p:nvPr/>
        </p:nvSpPr>
        <p:spPr bwMode="auto">
          <a:xfrm>
            <a:off x="4104724" y="1508750"/>
            <a:ext cx="1175305" cy="549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22" name="Oval 9"/>
          <p:cNvSpPr>
            <a:spLocks noChangeArrowheads="1"/>
          </p:cNvSpPr>
          <p:nvPr/>
        </p:nvSpPr>
        <p:spPr bwMode="auto">
          <a:xfrm>
            <a:off x="8943755" y="3352190"/>
            <a:ext cx="912571" cy="768100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2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834940"/>
              </p:ext>
            </p:extLst>
          </p:nvPr>
        </p:nvGraphicFramePr>
        <p:xfrm>
          <a:off x="7211378" y="3236913"/>
          <a:ext cx="3979862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4" name="Equation" r:id="rId11" imgW="1854000" imgH="482400" progId="Equation.3">
                  <p:embed/>
                </p:oleObj>
              </mc:Choice>
              <mc:Fallback>
                <p:oleObj name="Equation" r:id="rId11" imgW="18540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1378" y="3236913"/>
                        <a:ext cx="3979862" cy="969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Oval 9"/>
          <p:cNvSpPr>
            <a:spLocks noChangeArrowheads="1"/>
          </p:cNvSpPr>
          <p:nvPr/>
        </p:nvSpPr>
        <p:spPr bwMode="auto">
          <a:xfrm>
            <a:off x="8367680" y="5694894"/>
            <a:ext cx="1843440" cy="652885"/>
          </a:xfrm>
          <a:prstGeom prst="ellipse">
            <a:avLst/>
          </a:pr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 wrap="square" lIns="0" tIns="0" rIns="0" bIns="0" anchor="ctr">
            <a:no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25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9734576"/>
              </p:ext>
            </p:extLst>
          </p:nvPr>
        </p:nvGraphicFramePr>
        <p:xfrm>
          <a:off x="7139940" y="5549900"/>
          <a:ext cx="3941763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45" name="Equation" r:id="rId13" imgW="1930320" imgH="457200" progId="Equation.3">
                  <p:embed/>
                </p:oleObj>
              </mc:Choice>
              <mc:Fallback>
                <p:oleObj name="Equation" r:id="rId13" imgW="19303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9940" y="5549900"/>
                        <a:ext cx="3941763" cy="912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8411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370 GHz dynamic divider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33487"/>
            <a:ext cx="4752975" cy="4391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704975"/>
            <a:ext cx="2428875" cy="2257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253" y="1383290"/>
            <a:ext cx="4113068" cy="2996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5749544"/>
            <a:ext cx="4157735" cy="727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825" y="5867400"/>
            <a:ext cx="4600575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20373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570 GHz oscillator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46" y="838200"/>
            <a:ext cx="4029075" cy="4657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933463" y="2699955"/>
            <a:ext cx="5796582" cy="2062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1066800"/>
            <a:ext cx="2276475" cy="17240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895600"/>
            <a:ext cx="4962525" cy="3819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68" y="5494546"/>
            <a:ext cx="4995364" cy="9824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678" y="6490421"/>
            <a:ext cx="4329545" cy="268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3935" y="1066755"/>
            <a:ext cx="2503265" cy="15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0477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326 GHz series-connected PA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828800"/>
            <a:ext cx="2831282" cy="2789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627" y="3701967"/>
            <a:ext cx="4069773" cy="2660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794" y="1045002"/>
            <a:ext cx="3864387" cy="2612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00200"/>
            <a:ext cx="2663952" cy="3657600"/>
          </a:xfrm>
          <a:prstGeom prst="rect">
            <a:avLst/>
          </a:prstGeom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828800" y="5715000"/>
            <a:ext cx="4191000" cy="3416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18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16mW Psat; 1.3% PAE, 16.6dB gain</a:t>
            </a:r>
            <a:endParaRPr lang="en-US" altLang="en-US" sz="18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828800" y="6135368"/>
            <a:ext cx="4191000" cy="3416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altLang="en-US" sz="1800" b="0" dirty="0" smtClean="0">
                <a:solidFill>
                  <a:srgbClr val="000000"/>
                </a:solidFill>
                <a:latin typeface="Arial" panose="020B0604020202020204" pitchFamily="34" charset="0"/>
              </a:rPr>
              <a:t>A. Ahmed, 2018 BCICTS </a:t>
            </a:r>
            <a:endParaRPr lang="en-US" altLang="en-US" sz="1800" b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99211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"/>
            <a:ext cx="12192000" cy="6857999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52588" y="701219"/>
            <a:ext cx="86106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 Narrow" pitchFamily="34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FF0000"/>
              </a:buClr>
            </a:pPr>
            <a:r>
              <a:rPr lang="en-US" altLang="en-US" sz="8000" dirty="0">
                <a:solidFill>
                  <a:srgbClr val="000000"/>
                </a:solidFill>
                <a:latin typeface="Calibri" pitchFamily="34" charset="0"/>
              </a:rPr>
              <a:t>Systems &amp; Packages</a:t>
            </a:r>
            <a:endParaRPr lang="en-US" altLang="en-US" sz="4800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694090" y="2821840"/>
            <a:ext cx="8803820" cy="212506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938" y="2979593"/>
            <a:ext cx="2980113" cy="16514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92" y="2991452"/>
            <a:ext cx="3205771" cy="187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230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Beamforming for massive spatial multiplexing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4953000"/>
            <a:ext cx="1203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Pure digital beamforming: </a:t>
            </a:r>
            <a:br>
              <a:rPr lang="en-US" sz="2400" dirty="0">
                <a:latin typeface="Calibri" pitchFamily="34" charset="0"/>
              </a:rPr>
            </a:br>
            <a:r>
              <a:rPr lang="en-US" sz="2400" b="0" dirty="0">
                <a:latin typeface="Calibri" pitchFamily="34" charset="0"/>
              </a:rPr>
              <a:t>d</a:t>
            </a:r>
            <a:r>
              <a:rPr lang="en-US" sz="2400" b="0" dirty="0" smtClean="0">
                <a:latin typeface="Calibri" pitchFamily="34" charset="0"/>
              </a:rPr>
              <a:t>ynamic </a:t>
            </a:r>
            <a:r>
              <a:rPr lang="en-US" sz="2400" b="0" dirty="0">
                <a:latin typeface="Calibri" pitchFamily="34" charset="0"/>
              </a:rPr>
              <a:t>range &amp; phase noise requirements</a:t>
            </a:r>
            <a:r>
              <a:rPr lang="en-US" sz="2400" b="0" dirty="0" smtClean="0">
                <a:latin typeface="Calibri" pitchFamily="34" charset="0"/>
              </a:rPr>
              <a:t>: both appear to be manageable </a:t>
            </a:r>
            <a:r>
              <a:rPr lang="en-US" sz="2400" dirty="0" smtClean="0">
                <a:solidFill>
                  <a:schemeClr val="accent1"/>
                </a:solidFill>
                <a:sym typeface="Wingdings" panose="05000000000000000000" pitchFamily="2" charset="2"/>
              </a:rPr>
              <a:t>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</a:t>
            </a:r>
            <a:r>
              <a:rPr lang="en-US" sz="2400" b="0" dirty="0">
                <a:latin typeface="Calibri" pitchFamily="34" charset="0"/>
              </a:rPr>
              <a:t/>
            </a:r>
            <a:br>
              <a:rPr lang="en-US" sz="2400" b="0" dirty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Digital back-end processing requirements (die area, DC power): being investigated </a:t>
            </a:r>
            <a:r>
              <a:rPr lang="en-US" sz="2400" b="0" dirty="0" smtClean="0">
                <a:solidFill>
                  <a:srgbClr val="FF0000"/>
                </a:solidFill>
                <a:latin typeface="Calibri" pitchFamily="34" charset="0"/>
              </a:rPr>
              <a:t>???</a:t>
            </a:r>
            <a:endParaRPr lang="en-US" sz="2400" b="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2400" dirty="0">
                <a:latin typeface="Calibri" pitchFamily="34" charset="0"/>
              </a:rPr>
              <a:t>Pure RF beamforming: (focal plane, Butler matrixes, RF beamforming)</a:t>
            </a:r>
            <a:br>
              <a:rPr lang="en-US" sz="2400" dirty="0">
                <a:latin typeface="Calibri" pitchFamily="34" charset="0"/>
              </a:rPr>
            </a:br>
            <a:r>
              <a:rPr lang="en-US" sz="2400" b="0" dirty="0" smtClean="0">
                <a:latin typeface="Calibri" pitchFamily="34" charset="0"/>
              </a:rPr>
              <a:t>Established approach in DOD systems (high dynamic range). Issues of array tiling.</a:t>
            </a:r>
            <a:endParaRPr lang="en-US" sz="2400" b="0" dirty="0">
              <a:latin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837437"/>
            <a:ext cx="10058400" cy="41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53674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533400" y="146051"/>
            <a:ext cx="9888615" cy="398463"/>
          </a:xfrm>
        </p:spPr>
        <p:txBody>
          <a:bodyPr/>
          <a:lstStyle/>
          <a:p>
            <a:r>
              <a:rPr lang="en-US" sz="3600" dirty="0" smtClean="0"/>
              <a:t>Large arrays formed from small tile models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2489"/>
            <a:ext cx="6871855" cy="20555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364645"/>
            <a:ext cx="2552318" cy="27313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527" y="3622509"/>
            <a:ext cx="2933481" cy="2778291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7391400" y="2345829"/>
            <a:ext cx="464820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Point-point MIMO, MIMO hub, imaging</a:t>
            </a:r>
            <a:br>
              <a:rPr lang="en-US" sz="2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     </a:t>
            </a: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all require relative large arrays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Modular assembly</a:t>
            </a:r>
            <a: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>
                <a:latin typeface="Calibri" pitchFamily="34" charset="0"/>
                <a:cs typeface="Arial" pitchFamily="34" charset="0"/>
                <a:sym typeface="Symbol" pitchFamily="18" charset="2"/>
              </a:rPr>
              <a:t>     </a:t>
            </a:r>
            <a:r>
              <a:rPr lang="en-US" sz="2000" b="0" dirty="0" smtClean="0">
                <a:latin typeface="Calibri" pitchFamily="34" charset="0"/>
                <a:cs typeface="Arial" pitchFamily="34" charset="0"/>
                <a:sym typeface="Symbol" pitchFamily="18" charset="2"/>
              </a:rPr>
              <a:t>large array formed from many small tiles</a:t>
            </a:r>
            <a:endParaRPr lang="en-US" sz="2000" b="0" dirty="0">
              <a:latin typeface="Calibri" pitchFamily="34" charset="0"/>
              <a:cs typeface="Arial" pitchFamily="34" charset="0"/>
              <a:sym typeface="Symbol" pitchFamily="18" charset="2"/>
            </a:endParaRP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2000" b="0" dirty="0">
              <a:solidFill>
                <a:srgbClr val="FF0000"/>
              </a:solidFill>
              <a:latin typeface="Calibri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6383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1" y="76200"/>
            <a:ext cx="9601200" cy="609600"/>
          </a:xfrm>
        </p:spPr>
        <p:txBody>
          <a:bodyPr/>
          <a:lstStyle/>
          <a:p>
            <a:r>
              <a:rPr lang="en-US" sz="3200" dirty="0"/>
              <a:t>The mm-wave module design problem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905000" y="914401"/>
            <a:ext cx="8365225" cy="442249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How to make the IC electronics fit ?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100+ GHz arrays:  </a:t>
            </a:r>
            <a:r>
              <a:rPr lang="en-US" sz="2000" b="0" dirty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000" b="0" baseline="-25000" dirty="0">
                <a:latin typeface="Symbol" panose="05050102010706020507" pitchFamily="18" charset="2"/>
                <a:cs typeface="Calibri" pitchFamily="34" charset="0"/>
              </a:rPr>
              <a:t>0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>/2 element spacing is very small. 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Antennas on or above IC → IC channel spacing = antenna spacing 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→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limited IC area to place circuits </a:t>
            </a:r>
          </a:p>
          <a:p>
            <a:r>
              <a:rPr lang="en-US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How to avoid catastrophic signal distribution losses ?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long-range, high-gain arrays: array size can be large. 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ICs beside array → very long wires between beam former and antenna 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→ </a:t>
            </a:r>
            <a:r>
              <a:rPr lang="en-US" sz="2000" i="1" dirty="0">
                <a:latin typeface="Calibri" pitchFamily="34" charset="0"/>
                <a:cs typeface="Calibri" pitchFamily="34" charset="0"/>
              </a:rPr>
              <a:t>potential for very high signal distribution losses</a:t>
            </a:r>
            <a:endParaRPr lang="en-US" sz="2000" b="0" dirty="0">
              <a:latin typeface="Calibri" pitchFamily="34" charset="0"/>
              <a:cs typeface="Calibri" pitchFamily="34" charset="0"/>
            </a:endParaRPr>
          </a:p>
          <a:p>
            <a:r>
              <a:rPr lang="en-US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How to remove the heat ?</a:t>
            </a:r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100+ GHz arrays: element spacing is very small. </a:t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 If antenna spacing = IC channel spacing, then power density is very large</a:t>
            </a:r>
            <a:endParaRPr lang="en-US" sz="2000" i="1" dirty="0">
              <a:latin typeface="Calibri" pitchFamily="34" charset="0"/>
              <a:cs typeface="Calibri" pitchFamily="34" charset="0"/>
            </a:endParaRPr>
          </a:p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/>
            </a:r>
            <a:br>
              <a:rPr lang="en-US" sz="2000" b="0" dirty="0">
                <a:latin typeface="Calibri" pitchFamily="34" charset="0"/>
                <a:cs typeface="Calibri" pitchFamily="34" charset="0"/>
              </a:rPr>
            </a:br>
            <a:r>
              <a:rPr lang="en-US" sz="2000" b="0" dirty="0">
                <a:latin typeface="Calibri" pitchFamily="34" charset="0"/>
                <a:cs typeface="Calibri" pitchFamily="34" charset="0"/>
              </a:rPr>
              <a:t>  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830" y="5056296"/>
            <a:ext cx="3205771" cy="1649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4901633"/>
            <a:ext cx="2453301" cy="1489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958" y="4724400"/>
            <a:ext cx="2428242" cy="194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23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85855" cy="609600"/>
          </a:xfrm>
        </p:spPr>
        <p:txBody>
          <a:bodyPr/>
          <a:lstStyle/>
          <a:p>
            <a:r>
              <a:rPr lang="en-US" sz="3600" dirty="0"/>
              <a:t>mm-wave/sub-mm-wave packaging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76200" y="1295400"/>
            <a:ext cx="5257800" cy="15971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in two planes...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in only one.</a:t>
            </a:r>
          </a:p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Not all systems steer over 180 degrees...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     ...some steer a smaller angular range</a:t>
            </a:r>
          </a:p>
        </p:txBody>
      </p:sp>
      <p:pic>
        <p:nvPicPr>
          <p:cNvPr id="411650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56545" y="1143000"/>
            <a:ext cx="6706855" cy="223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0" y="4267200"/>
            <a:ext cx="4353264" cy="245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8600" y="4495800"/>
            <a:ext cx="8746224" cy="126470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Arrays can often be linear (1D), instead of rectangular (2D)</a:t>
            </a:r>
            <a:br>
              <a:rPr lang="en-US" sz="2400" b="0" dirty="0">
                <a:latin typeface="Calibri" pitchFamily="34" charset="0"/>
                <a:cs typeface="Calibri" pitchFamily="34" charset="0"/>
              </a:rPr>
            </a:br>
            <a:r>
              <a:rPr lang="en-US" sz="2400" b="0" dirty="0">
                <a:latin typeface="Calibri" pitchFamily="34" charset="0"/>
                <a:cs typeface="Calibri" pitchFamily="34" charset="0"/>
              </a:rPr>
              <a:t>Element spacing can often be greater than </a:t>
            </a:r>
            <a:r>
              <a:rPr lang="en-US" sz="2400" b="0" dirty="0">
                <a:latin typeface="Symbol" panose="05050102010706020507" pitchFamily="18" charset="2"/>
                <a:cs typeface="Calibri" pitchFamily="34" charset="0"/>
              </a:rPr>
              <a:t>l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/2.</a:t>
            </a:r>
          </a:p>
          <a:p>
            <a:r>
              <a:rPr lang="en-US" sz="2400" b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→ Array packaging then greatly simplified</a:t>
            </a:r>
            <a:r>
              <a:rPr lang="en-US" sz="2400" b="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4890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833655" cy="609600"/>
          </a:xfrm>
        </p:spPr>
        <p:txBody>
          <a:bodyPr/>
          <a:lstStyle/>
          <a:p>
            <a:r>
              <a:rPr lang="en-US" sz="3200" dirty="0"/>
              <a:t>Background: split-block waveguides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693176" y="5533873"/>
            <a:ext cx="10194024" cy="93230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Waveguides are manufactured (milled or die cast) from a set of pieces </a:t>
            </a:r>
          </a:p>
          <a:p>
            <a:r>
              <a:rPr lang="en-US" sz="2400" b="0" dirty="0">
                <a:latin typeface="Calibri" pitchFamily="34" charset="0"/>
                <a:cs typeface="Calibri" pitchFamily="34" charset="0"/>
              </a:rPr>
              <a:t>Precision pins aid alignment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83" y="858982"/>
            <a:ext cx="6871855" cy="401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14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57760" cy="609600"/>
          </a:xfrm>
        </p:spPr>
        <p:txBody>
          <a:bodyPr/>
          <a:lstStyle/>
          <a:p>
            <a:r>
              <a:rPr lang="en-US" sz="3200" dirty="0"/>
              <a:t>Concept: Tile for mm-wave arrays</a:t>
            </a:r>
          </a:p>
        </p:txBody>
      </p:sp>
      <p:sp>
        <p:nvSpPr>
          <p:cNvPr id="2054" name="Text Box 3"/>
          <p:cNvSpPr txBox="1">
            <a:spLocks noChangeArrowheads="1"/>
          </p:cNvSpPr>
          <p:nvPr/>
        </p:nvSpPr>
        <p:spPr bwMode="auto">
          <a:xfrm>
            <a:off x="1722888" y="5174585"/>
            <a:ext cx="8746224" cy="165250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39" tIns="41020" rIns="82039" bIns="41020">
            <a:spAutoFit/>
          </a:bodyPr>
          <a:lstStyle/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Split-block assembly.   Modules tile into larger array</a:t>
            </a:r>
          </a:p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IC area can be much larger than antenna area→ electronics can fit</a:t>
            </a:r>
          </a:p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Low-loss waveguide feeds, efficient waveguide horn antennas</a:t>
            </a:r>
          </a:p>
          <a:p>
            <a:r>
              <a:rPr lang="en-US" sz="2000" b="0" dirty="0">
                <a:latin typeface="Calibri" pitchFamily="34" charset="0"/>
                <a:cs typeface="Calibri" pitchFamily="34" charset="0"/>
              </a:rPr>
              <a:t>Efficient heat-sinking: permits W-level GaN, InP, SiGe PAs for  long range</a:t>
            </a:r>
          </a:p>
        </p:txBody>
      </p:sp>
      <p:pic>
        <p:nvPicPr>
          <p:cNvPr id="412674" name="Picture 2" descr="2018_2_12__WG_Pack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91" y="1018081"/>
            <a:ext cx="6959295" cy="38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2018_4_6_mm_wave_link_example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07342" y="969243"/>
            <a:ext cx="1686989" cy="192849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260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heme/theme1.xml><?xml version="1.0" encoding="utf-8"?>
<a:theme xmlns:a="http://schemas.openxmlformats.org/drawingml/2006/main" name="very_thin-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UMP_template_wide_2018_4_20.pptx" id="{96A266E9-601E-45E4-95F8-C6F02C0EBDDA}" vid="{52CC944E-CF07-4F56-AA91-00B95BA83069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JUMP_template_wide</Template>
  <TotalTime>2233</TotalTime>
  <Pages>2</Pages>
  <Words>2716</Words>
  <Application>Microsoft Office PowerPoint</Application>
  <PresentationFormat>Widescreen</PresentationFormat>
  <Paragraphs>590</Paragraphs>
  <Slides>104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104</vt:i4>
      </vt:variant>
    </vt:vector>
  </HeadingPairs>
  <TitlesOfParts>
    <vt:vector size="119" baseType="lpstr">
      <vt:lpstr>ＭＳ Ｐゴシック</vt:lpstr>
      <vt:lpstr>SimSun</vt:lpstr>
      <vt:lpstr>Arial</vt:lpstr>
      <vt:lpstr>Arial Narrow</vt:lpstr>
      <vt:lpstr>Calibri</vt:lpstr>
      <vt:lpstr>Cambria Math</vt:lpstr>
      <vt:lpstr>Impact</vt:lpstr>
      <vt:lpstr>Symbol</vt:lpstr>
      <vt:lpstr>Tahoma</vt:lpstr>
      <vt:lpstr>Times New Roman</vt:lpstr>
      <vt:lpstr>Wingdings</vt:lpstr>
      <vt:lpstr>very_thin-text_template</vt:lpstr>
      <vt:lpstr>Equation</vt:lpstr>
      <vt:lpstr>FreeHand.Doc</vt:lpstr>
      <vt:lpstr>KGPlot</vt:lpstr>
      <vt:lpstr>Device, Circuit, and Systems Considerations  for Highly Integrated  30-300GHz Wireless Systems </vt:lpstr>
      <vt:lpstr>Why mm-wave wireless ?</vt:lpstr>
      <vt:lpstr>A very incomplete history of THz electronics</vt:lpstr>
      <vt:lpstr>mm-waves: high-capacity mobile communications</vt:lpstr>
      <vt:lpstr>mm-wave imaging: fog/clouds/smoke/dust</vt:lpstr>
      <vt:lpstr>mm-waves: benefits &amp; challenges</vt:lpstr>
      <vt:lpstr>mm-waves: potential applications</vt:lpstr>
      <vt:lpstr>PowerPoint Presentation</vt:lpstr>
      <vt:lpstr>mm-Wave Wireless Needs Phased Arrays </vt:lpstr>
      <vt:lpstr>Antenna &amp; array basics</vt:lpstr>
      <vt:lpstr>Electronic beamsteering, a.k.a. phased array</vt:lpstr>
      <vt:lpstr>Multipath propagation: fading &amp; ISI</vt:lpstr>
      <vt:lpstr>Beamforming can suppress ISI</vt:lpstr>
      <vt:lpstr>Propagation, rain or shine</vt:lpstr>
      <vt:lpstr>Atmospheric Attenuation: Implications</vt:lpstr>
      <vt:lpstr>PowerPoint Presentation</vt:lpstr>
      <vt:lpstr>Spatial Multiplexing: massive capacity RF networks</vt:lpstr>
      <vt:lpstr>mm-Wave LOS MIMO: multi-channel for high capacity</vt:lpstr>
      <vt:lpstr>mm-wave imaging: TV-like resolution, small array</vt:lpstr>
      <vt:lpstr>140 GHz spatially multiplexed base station</vt:lpstr>
      <vt:lpstr>140 GHz spatially multiplexed base station</vt:lpstr>
      <vt:lpstr>140 GHz spatially multiplexed base station</vt:lpstr>
      <vt:lpstr>75 GHz spatially multiplexed base station</vt:lpstr>
      <vt:lpstr>75GHz or 140GHz spatially multiplexed femtocells</vt:lpstr>
      <vt:lpstr>340 GHz (or even 650 GHz) backhaul</vt:lpstr>
      <vt:lpstr>340 GHz 640 Gb/s MIMO backhaul</vt:lpstr>
      <vt:lpstr>340 GHz 640 Gb/s MIMO backhaul</vt:lpstr>
      <vt:lpstr>340 GHz 5 Tb/s MIMO backhaul</vt:lpstr>
      <vt:lpstr>140 GHz, 640 Gb/s MIMO backhaul</vt:lpstr>
      <vt:lpstr>340 GHz frequency-scanned imaging car radar</vt:lpstr>
      <vt:lpstr>340 GHz frequency-scanned imaging car radar</vt:lpstr>
      <vt:lpstr>340 GHz frequency-scanned imaging car radar</vt:lpstr>
      <vt:lpstr>mm-wave imaging with crossed linear arrays</vt:lpstr>
      <vt:lpstr>PowerPoint Presentation</vt:lpstr>
      <vt:lpstr>mm-Wave Wireless Transceiver Architecture</vt:lpstr>
      <vt:lpstr>IC Technologies for 100 + GHz systems</vt:lpstr>
      <vt:lpstr>mm-wave CMOS (UCSB examples)</vt:lpstr>
      <vt:lpstr>140GHz MIMO transceiver front-end ICs</vt:lpstr>
      <vt:lpstr>mm-Wave CMOS won't scale much further</vt:lpstr>
      <vt:lpstr>III-V high-power transmitters, low-noise receivers</vt:lpstr>
      <vt:lpstr>Gallium Nitride Power Technologies</vt:lpstr>
      <vt:lpstr>130nm / 1.1THz InP HBT Technology</vt:lpstr>
      <vt:lpstr>130nm / 1.1THz InP HBT: IC Examples</vt:lpstr>
      <vt:lpstr>Transistor scaling laws: ( V,I,R,C,t ) vs. geometry</vt:lpstr>
      <vt:lpstr>PowerPoint Presentation</vt:lpstr>
      <vt:lpstr>Bipolar Transistor Design</vt:lpstr>
      <vt:lpstr>Bipolar Transistor Design: Scaling</vt:lpstr>
      <vt:lpstr>Why InP Bipolar Transistors ?</vt:lpstr>
      <vt:lpstr>Making faster bipolar transistors</vt:lpstr>
      <vt:lpstr>Refractory Ohmic Contacts to In(Ga)As</vt:lpstr>
      <vt:lpstr>THz HBTs: The key challenges</vt:lpstr>
      <vt:lpstr>PowerPoint Presentation</vt:lpstr>
      <vt:lpstr>130nm /1.1 THz InP HBT ICs to 670 GHz</vt:lpstr>
      <vt:lpstr>Towards a 2 THz SiGe Bipolar Transistor</vt:lpstr>
      <vt:lpstr>Towards the 2 THz / 64nm Node: 1st step = scaling</vt:lpstr>
      <vt:lpstr>FETs (HEMTs): key for low noise</vt:lpstr>
      <vt:lpstr>InP HEMTs: state of the art</vt:lpstr>
      <vt:lpstr>FET Scaling Laws (these now broken)</vt:lpstr>
      <vt:lpstr>FET Scaling Laws (these now broken)</vt:lpstr>
      <vt:lpstr>PowerPoint Presentation</vt:lpstr>
      <vt:lpstr>PowerPoint Presentation</vt:lpstr>
      <vt:lpstr>Towards faster HEMTs: next step</vt:lpstr>
      <vt:lpstr>PowerPoint Presentation</vt:lpstr>
      <vt:lpstr>mm-Wave IC design: the challenges</vt:lpstr>
      <vt:lpstr>III-V MIMIC Interconnects: Classic Substrate Microstrip</vt:lpstr>
      <vt:lpstr>Coplanar Waveguide</vt:lpstr>
      <vt:lpstr>If It Has Breaks, It Is Not A Ground Plane !</vt:lpstr>
      <vt:lpstr>No clean ground return ? →  interconnects hard to model</vt:lpstr>
      <vt:lpstr>III-V MIMIC Interconnects: Thin-Film Microstrip</vt:lpstr>
      <vt:lpstr>III-V MIMIC Interconnects: Inverted Thin-Film Microstrip</vt:lpstr>
      <vt:lpstr>VLSI mm-wave interconnects with ground integrity</vt:lpstr>
      <vt:lpstr>ICs in Thin-Film (Not Inverted) Microstrip</vt:lpstr>
      <vt:lpstr>ICs in Thin-Film Inverted Microstrip</vt:lpstr>
      <vt:lpstr>ICs in Thin-Film Inverted Microstrip</vt:lpstr>
      <vt:lpstr>High Speed ECL Design: transmission-lines</vt:lpstr>
      <vt:lpstr>Power supply problems</vt:lpstr>
      <vt:lpstr>Power supply problems</vt:lpstr>
      <vt:lpstr>Power supply problems</vt:lpstr>
      <vt:lpstr>Differential mm-wave stages</vt:lpstr>
      <vt:lpstr>Pseudo-Differential Stages</vt:lpstr>
      <vt:lpstr>RF-IC Design: Simple &amp; Well-Known Procedures</vt:lpstr>
      <vt:lpstr>mm-Wave IC design: the challenges</vt:lpstr>
      <vt:lpstr>Multi-finger transistor cell layout</vt:lpstr>
      <vt:lpstr>Sub-mm-wave PAs: need more current</vt:lpstr>
      <vt:lpstr>mm-wave PAs: need more current</vt:lpstr>
      <vt:lpstr>4:1 series-connected 81GHz power amplifier</vt:lpstr>
      <vt:lpstr>90 mW, 220 GHz Power Amplifier</vt:lpstr>
      <vt:lpstr>214 GHz, 180mW Power Amplifier (330 mW design) </vt:lpstr>
      <vt:lpstr>220GHz PA Design; in development</vt:lpstr>
      <vt:lpstr>370 GHz dynamic divider</vt:lpstr>
      <vt:lpstr>570 GHz oscillator</vt:lpstr>
      <vt:lpstr>326 GHz series-connected PA</vt:lpstr>
      <vt:lpstr>PowerPoint Presentation</vt:lpstr>
      <vt:lpstr>Beamforming for massive spatial multiplexing </vt:lpstr>
      <vt:lpstr>Large arrays formed from small tile models</vt:lpstr>
      <vt:lpstr>The mm-wave module design problem</vt:lpstr>
      <vt:lpstr>mm-wave/sub-mm-wave packaging</vt:lpstr>
      <vt:lpstr>Background: split-block waveguides</vt:lpstr>
      <vt:lpstr>Concept: Tile for mm-wave arrays</vt:lpstr>
      <vt:lpstr>Concept: Tile for linear arrays</vt:lpstr>
      <vt:lpstr>Concept: module for small angular scanning</vt:lpstr>
      <vt:lpstr>Concept: module for handset</vt:lpstr>
      <vt:lpstr>PowerPoint Presentation</vt:lpstr>
      <vt:lpstr>Wireless above 100 GHz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rodwell</dc:creator>
  <cp:lastModifiedBy>rodwell</cp:lastModifiedBy>
  <cp:revision>95</cp:revision>
  <cp:lastPrinted>2002-08-11T02:20:55Z</cp:lastPrinted>
  <dcterms:created xsi:type="dcterms:W3CDTF">2018-07-18T23:12:05Z</dcterms:created>
  <dcterms:modified xsi:type="dcterms:W3CDTF">2019-03-30T02:19:41Z</dcterms:modified>
</cp:coreProperties>
</file>