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415" r:id="rId2"/>
    <p:sldId id="444" r:id="rId3"/>
    <p:sldId id="452" r:id="rId4"/>
    <p:sldId id="484" r:id="rId5"/>
    <p:sldId id="454" r:id="rId6"/>
    <p:sldId id="455" r:id="rId7"/>
    <p:sldId id="463" r:id="rId8"/>
    <p:sldId id="457" r:id="rId9"/>
    <p:sldId id="458" r:id="rId10"/>
    <p:sldId id="459" r:id="rId11"/>
    <p:sldId id="460" r:id="rId12"/>
    <p:sldId id="464" r:id="rId13"/>
    <p:sldId id="465" r:id="rId14"/>
    <p:sldId id="466" r:id="rId15"/>
    <p:sldId id="467" r:id="rId16"/>
    <p:sldId id="468" r:id="rId17"/>
    <p:sldId id="472" r:id="rId18"/>
    <p:sldId id="473" r:id="rId19"/>
    <p:sldId id="474" r:id="rId20"/>
    <p:sldId id="445" r:id="rId21"/>
    <p:sldId id="477" r:id="rId22"/>
    <p:sldId id="446" r:id="rId23"/>
    <p:sldId id="483" r:id="rId24"/>
    <p:sldId id="475" r:id="rId25"/>
    <p:sldId id="476" r:id="rId26"/>
    <p:sldId id="485" r:id="rId27"/>
    <p:sldId id="489" r:id="rId28"/>
    <p:sldId id="491" r:id="rId29"/>
    <p:sldId id="493" r:id="rId30"/>
    <p:sldId id="494" r:id="rId31"/>
    <p:sldId id="495" r:id="rId32"/>
    <p:sldId id="496" r:id="rId33"/>
    <p:sldId id="497" r:id="rId34"/>
    <p:sldId id="506" r:id="rId35"/>
    <p:sldId id="498" r:id="rId36"/>
    <p:sldId id="502" r:id="rId37"/>
    <p:sldId id="508" r:id="rId38"/>
    <p:sldId id="522" r:id="rId39"/>
    <p:sldId id="523" r:id="rId40"/>
    <p:sldId id="478" r:id="rId41"/>
    <p:sldId id="512" r:id="rId42"/>
    <p:sldId id="509" r:id="rId43"/>
    <p:sldId id="479" r:id="rId44"/>
    <p:sldId id="519" r:id="rId45"/>
    <p:sldId id="520" r:id="rId46"/>
    <p:sldId id="443" r:id="rId47"/>
    <p:sldId id="526" r:id="rId48"/>
    <p:sldId id="525" r:id="rId49"/>
    <p:sldId id="515" r:id="rId50"/>
    <p:sldId id="488" r:id="rId51"/>
    <p:sldId id="492" r:id="rId52"/>
    <p:sldId id="500" r:id="rId53"/>
    <p:sldId id="501" r:id="rId54"/>
    <p:sldId id="518" r:id="rId55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  <a:srgbClr val="969696"/>
    <a:srgbClr val="FFFFCC"/>
    <a:srgbClr val="CCCCFF"/>
    <a:srgbClr val="66CCFF"/>
    <a:srgbClr val="CCE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43" autoAdjust="0"/>
  </p:normalViewPr>
  <p:slideViewPr>
    <p:cSldViewPr>
      <p:cViewPr varScale="1">
        <p:scale>
          <a:sx n="133" d="100"/>
          <a:sy n="133" d="100"/>
        </p:scale>
        <p:origin x="845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2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sur\Box%20Sync\PROJECTS\E2CDA\Rg%20calcul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91301924201652"/>
          <c:y val="6.1732930726061473E-2"/>
          <c:w val="0.75311209966605464"/>
          <c:h val="0.81426463770736113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Sheet1!$C$5</c:f>
              <c:strCache>
                <c:ptCount val="1"/>
                <c:pt idx="0">
                  <c:v>1500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941-4364-B4D5-2C7072EB6163}"/>
              </c:ext>
            </c:extLst>
          </c:dPt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Sheet1!$C$6:$C$33</c:f>
              <c:numCache>
                <c:formatCode>General</c:formatCode>
                <c:ptCount val="28"/>
                <c:pt idx="0">
                  <c:v>6</c:v>
                </c:pt>
                <c:pt idx="4">
                  <c:v>7</c:v>
                </c:pt>
                <c:pt idx="8">
                  <c:v>8</c:v>
                </c:pt>
                <c:pt idx="12">
                  <c:v>9</c:v>
                </c:pt>
                <c:pt idx="16">
                  <c:v>10</c:v>
                </c:pt>
                <c:pt idx="20">
                  <c:v>11</c:v>
                </c:pt>
                <c:pt idx="24">
                  <c:v>12</c:v>
                </c:pt>
              </c:numCache>
            </c:numRef>
          </c:xVal>
          <c:yVal>
            <c:numRef>
              <c:f>Sheet1!$G$6:$G$33</c:f>
              <c:numCache>
                <c:formatCode>General</c:formatCode>
                <c:ptCount val="28"/>
                <c:pt idx="0">
                  <c:v>682</c:v>
                </c:pt>
                <c:pt idx="4">
                  <c:v>588</c:v>
                </c:pt>
                <c:pt idx="8">
                  <c:v>473</c:v>
                </c:pt>
                <c:pt idx="12">
                  <c:v>414</c:v>
                </c:pt>
                <c:pt idx="16">
                  <c:v>374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941-4364-B4D5-2C7072EB6163}"/>
            </c:ext>
          </c:extLst>
        </c:ser>
        <c:ser>
          <c:idx val="2"/>
          <c:order val="1"/>
          <c:tx>
            <c:strRef>
              <c:f>Sheet1!$J$5</c:f>
              <c:strCache>
                <c:ptCount val="1"/>
                <c:pt idx="0">
                  <c:v>2500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Sheet1!$J$6:$J$33</c:f>
              <c:numCache>
                <c:formatCode>General</c:formatCode>
                <c:ptCount val="28"/>
                <c:pt idx="0">
                  <c:v>6</c:v>
                </c:pt>
                <c:pt idx="4">
                  <c:v>7</c:v>
                </c:pt>
                <c:pt idx="8">
                  <c:v>8</c:v>
                </c:pt>
                <c:pt idx="12">
                  <c:v>9</c:v>
                </c:pt>
                <c:pt idx="16">
                  <c:v>10</c:v>
                </c:pt>
                <c:pt idx="20">
                  <c:v>11</c:v>
                </c:pt>
                <c:pt idx="24">
                  <c:v>12</c:v>
                </c:pt>
              </c:numCache>
            </c:numRef>
          </c:xVal>
          <c:yVal>
            <c:numRef>
              <c:f>Sheet1!$N$6:$N$33</c:f>
              <c:numCache>
                <c:formatCode>General</c:formatCode>
                <c:ptCount val="28"/>
                <c:pt idx="4">
                  <c:v>1185</c:v>
                </c:pt>
                <c:pt idx="5">
                  <c:v>1160</c:v>
                </c:pt>
                <c:pt idx="6">
                  <c:v>1266</c:v>
                </c:pt>
                <c:pt idx="8">
                  <c:v>946</c:v>
                </c:pt>
                <c:pt idx="9">
                  <c:v>944</c:v>
                </c:pt>
                <c:pt idx="10">
                  <c:v>682</c:v>
                </c:pt>
                <c:pt idx="12">
                  <c:v>853</c:v>
                </c:pt>
                <c:pt idx="13">
                  <c:v>792</c:v>
                </c:pt>
                <c:pt idx="14">
                  <c:v>639</c:v>
                </c:pt>
                <c:pt idx="16">
                  <c:v>714</c:v>
                </c:pt>
                <c:pt idx="17">
                  <c:v>691</c:v>
                </c:pt>
                <c:pt idx="18">
                  <c:v>649</c:v>
                </c:pt>
                <c:pt idx="21">
                  <c:v>581</c:v>
                </c:pt>
                <c:pt idx="24">
                  <c:v>536</c:v>
                </c:pt>
                <c:pt idx="25">
                  <c:v>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941-4364-B4D5-2C7072EB6163}"/>
            </c:ext>
          </c:extLst>
        </c:ser>
        <c:ser>
          <c:idx val="0"/>
          <c:order val="2"/>
          <c:tx>
            <c:strRef>
              <c:f>Sheet1!$Q$5</c:f>
              <c:strCache>
                <c:ptCount val="1"/>
                <c:pt idx="0">
                  <c:v>3500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Sheet1!$Q$6:$Q$33</c:f>
              <c:numCache>
                <c:formatCode>General</c:formatCode>
                <c:ptCount val="28"/>
                <c:pt idx="0">
                  <c:v>6</c:v>
                </c:pt>
                <c:pt idx="4">
                  <c:v>7</c:v>
                </c:pt>
                <c:pt idx="8">
                  <c:v>8</c:v>
                </c:pt>
                <c:pt idx="12">
                  <c:v>9</c:v>
                </c:pt>
                <c:pt idx="16">
                  <c:v>10</c:v>
                </c:pt>
                <c:pt idx="20">
                  <c:v>11</c:v>
                </c:pt>
                <c:pt idx="24">
                  <c:v>12</c:v>
                </c:pt>
              </c:numCache>
            </c:numRef>
          </c:xVal>
          <c:yVal>
            <c:numRef>
              <c:f>Sheet1!$U$6:$U$33</c:f>
              <c:numCache>
                <c:formatCode>General</c:formatCode>
                <c:ptCount val="28"/>
                <c:pt idx="8">
                  <c:v>1120</c:v>
                </c:pt>
                <c:pt idx="12">
                  <c:v>1030</c:v>
                </c:pt>
                <c:pt idx="16">
                  <c:v>800</c:v>
                </c:pt>
                <c:pt idx="20">
                  <c:v>730</c:v>
                </c:pt>
                <c:pt idx="24">
                  <c:v>620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941-4364-B4D5-2C7072EB6163}"/>
            </c:ext>
          </c:extLst>
        </c:ser>
        <c:ser>
          <c:idx val="3"/>
          <c:order val="3"/>
          <c:tx>
            <c:strRef>
              <c:f>Sheet1!$X$5</c:f>
              <c:strCache>
                <c:ptCount val="1"/>
                <c:pt idx="0">
                  <c:v>4500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941-4364-B4D5-2C7072EB6163}"/>
              </c:ext>
            </c:extLst>
          </c:dPt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Sheet1!$X$6:$X$33</c:f>
              <c:numCache>
                <c:formatCode>General</c:formatCode>
                <c:ptCount val="28"/>
                <c:pt idx="0">
                  <c:v>6</c:v>
                </c:pt>
                <c:pt idx="4">
                  <c:v>7</c:v>
                </c:pt>
                <c:pt idx="8">
                  <c:v>8</c:v>
                </c:pt>
                <c:pt idx="12">
                  <c:v>9</c:v>
                </c:pt>
                <c:pt idx="16">
                  <c:v>10</c:v>
                </c:pt>
                <c:pt idx="20">
                  <c:v>11</c:v>
                </c:pt>
                <c:pt idx="24">
                  <c:v>12</c:v>
                </c:pt>
              </c:numCache>
            </c:numRef>
          </c:xVal>
          <c:yVal>
            <c:numRef>
              <c:f>Sheet1!$AB$6:$AB$33</c:f>
              <c:numCache>
                <c:formatCode>General</c:formatCode>
                <c:ptCount val="28"/>
                <c:pt idx="8">
                  <c:v>1358</c:v>
                </c:pt>
                <c:pt idx="9">
                  <c:v>1318</c:v>
                </c:pt>
                <c:pt idx="12">
                  <c:v>1192</c:v>
                </c:pt>
                <c:pt idx="13">
                  <c:v>1040</c:v>
                </c:pt>
                <c:pt idx="16">
                  <c:v>897</c:v>
                </c:pt>
                <c:pt idx="17">
                  <c:v>850</c:v>
                </c:pt>
                <c:pt idx="20">
                  <c:v>769</c:v>
                </c:pt>
                <c:pt idx="24">
                  <c:v>660</c:v>
                </c:pt>
                <c:pt idx="25">
                  <c:v>722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F941-4364-B4D5-2C7072EB6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90516528"/>
        <c:axId val="-1790519248"/>
      </c:scatterChart>
      <c:valAx>
        <c:axId val="-1790516528"/>
        <c:scaling>
          <c:orientation val="minMax"/>
          <c:max val="12.5"/>
          <c:min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template length (µm)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529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90519248"/>
        <c:crosses val="autoZero"/>
        <c:crossBetween val="midCat"/>
      </c:valAx>
      <c:valAx>
        <c:axId val="-179051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grown 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529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90516528"/>
        <c:crosses val="autoZero"/>
        <c:crossBetween val="midCat"/>
      </c:valAx>
      <c:spPr>
        <a:noFill/>
        <a:ln>
          <a:solidFill>
            <a:srgbClr val="00529B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92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461963"/>
            <a:ext cx="5253038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74322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47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588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4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21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3213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733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501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5575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9385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1686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041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1587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093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2256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1547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477838"/>
            <a:ext cx="5443537" cy="40830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65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77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1924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5936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66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44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370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2416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463550"/>
            <a:ext cx="5249863" cy="39385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2499"/>
            <a:ext cx="5135899" cy="417409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2431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3939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479425"/>
            <a:ext cx="5440363" cy="40798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484" y="4558927"/>
            <a:ext cx="5370233" cy="432382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483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479425"/>
            <a:ext cx="5440363" cy="40798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484" y="4558927"/>
            <a:ext cx="5370233" cy="432382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3264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54857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04329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401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1366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929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1" tIns="46471" rIns="92941" bIns="46471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1F497D"/>
                </a:buClr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5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881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685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6435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8201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51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emf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6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7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jpg"/><Relationship Id="rId4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I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7" Type="http://schemas.openxmlformats.org/officeDocument/2006/relationships/image" Target="../media/image9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0.jpeg"/><Relationship Id="rId5" Type="http://schemas.openxmlformats.org/officeDocument/2006/relationships/image" Target="../media/image99.wmf"/><Relationship Id="rId4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jpeg"/><Relationship Id="rId4" Type="http://schemas.openxmlformats.org/officeDocument/2006/relationships/image" Target="../media/image1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30.jpeg"/><Relationship Id="rId5" Type="http://schemas.openxmlformats.org/officeDocument/2006/relationships/image" Target="../media/image129.png"/><Relationship Id="rId4" Type="http://schemas.openxmlformats.org/officeDocument/2006/relationships/image" Target="../media/image8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png"/><Relationship Id="rId5" Type="http://schemas.openxmlformats.org/officeDocument/2006/relationships/image" Target="../media/image12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7696200" cy="1219200"/>
          </a:xfrm>
        </p:spPr>
        <p:txBody>
          <a:bodyPr/>
          <a:lstStyle/>
          <a:p>
            <a:pPr>
              <a:lnSpc>
                <a:spcPct val="117000"/>
              </a:lnSpc>
            </a:pPr>
            <a:r>
              <a:rPr lang="en-US" sz="3600" dirty="0"/>
              <a:t>Transistors: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mm-Wave </a:t>
            </a:r>
            <a:r>
              <a:rPr lang="en-US" sz="3600" dirty="0"/>
              <a:t>and Low-Power VLSI</a:t>
            </a:r>
            <a:endParaRPr lang="en-US" sz="3400" dirty="0"/>
          </a:p>
        </p:txBody>
      </p:sp>
      <p:sp>
        <p:nvSpPr>
          <p:cNvPr id="271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83203"/>
            <a:ext cx="6400800" cy="332399"/>
          </a:xfrm>
        </p:spPr>
        <p:txBody>
          <a:bodyPr/>
          <a:lstStyle/>
          <a:p>
            <a:pPr algn="l"/>
            <a:r>
              <a:rPr lang="en-US" i="1" dirty="0"/>
              <a:t>Mark Rodwell, </a:t>
            </a:r>
            <a:r>
              <a:rPr lang="en-US" i="1" dirty="0" smtClean="0"/>
              <a:t>UCSB</a:t>
            </a:r>
            <a:endParaRPr lang="en-US" i="1" dirty="0"/>
          </a:p>
        </p:txBody>
      </p:sp>
      <p:sp>
        <p:nvSpPr>
          <p:cNvPr id="2714629" name="Text Box 5"/>
          <p:cNvSpPr txBox="1">
            <a:spLocks noChangeArrowheads="1"/>
          </p:cNvSpPr>
          <p:nvPr/>
        </p:nvSpPr>
        <p:spPr bwMode="auto">
          <a:xfrm>
            <a:off x="0" y="0"/>
            <a:ext cx="8174038" cy="282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300" b="0" i="1" dirty="0">
                <a:latin typeface="Arial" charset="0"/>
              </a:rPr>
              <a:t>Plenary, Compound Semiconductor Week, May 29th, 2018 - June 1st, </a:t>
            </a:r>
            <a:r>
              <a:rPr lang="en-US" sz="1300" b="0" i="1" dirty="0" smtClean="0">
                <a:latin typeface="Arial" charset="0"/>
              </a:rPr>
              <a:t>2018, MIT</a:t>
            </a:r>
            <a:endParaRPr lang="en-US" sz="1300" b="0" i="1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880" y="4207032"/>
            <a:ext cx="827255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Calibri" pitchFamily="34" charset="0"/>
              </a:rPr>
              <a:t>InP HBT:</a:t>
            </a:r>
            <a:r>
              <a:rPr lang="en-US" sz="1800" b="0" i="1" dirty="0" smtClean="0">
                <a:latin typeface="Calibri" pitchFamily="34" charset="0"/>
              </a:rPr>
              <a:t/>
            </a:r>
            <a:br>
              <a:rPr lang="en-US" sz="1800" b="0" i="1" dirty="0" smtClean="0">
                <a:latin typeface="Calibri" pitchFamily="34" charset="0"/>
              </a:rPr>
            </a:br>
            <a:r>
              <a:rPr lang="en-US" sz="1800" b="0" i="1" dirty="0" smtClean="0">
                <a:latin typeface="Calibri" pitchFamily="34" charset="0"/>
              </a:rPr>
              <a:t>Y.  Fang, J. Rode*: </a:t>
            </a:r>
            <a:r>
              <a:rPr lang="en-US" sz="1800" i="1" dirty="0" smtClean="0">
                <a:latin typeface="Calibri" pitchFamily="34" charset="0"/>
              </a:rPr>
              <a:t>UCSB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880" y="4835301"/>
            <a:ext cx="84243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Calibri" pitchFamily="34" charset="0"/>
              </a:rPr>
              <a:t>InP MOS-HEMT</a:t>
            </a:r>
            <a:r>
              <a:rPr lang="en-US" sz="1800" b="0" i="1" dirty="0" smtClean="0">
                <a:latin typeface="Calibri" pitchFamily="34" charset="0"/>
              </a:rPr>
              <a:t/>
            </a:r>
            <a:br>
              <a:rPr lang="en-US" sz="1800" b="0" i="1" dirty="0" smtClean="0">
                <a:latin typeface="Calibri" pitchFamily="34" charset="0"/>
              </a:rPr>
            </a:br>
            <a:r>
              <a:rPr lang="en-US" sz="1800" b="0" i="1" dirty="0" smtClean="0">
                <a:latin typeface="Calibri" pitchFamily="34" charset="0"/>
              </a:rPr>
              <a:t>J. Wu: </a:t>
            </a:r>
            <a:r>
              <a:rPr lang="en-US" sz="1800" i="1" dirty="0" smtClean="0">
                <a:latin typeface="Calibri" pitchFamily="34" charset="0"/>
              </a:rPr>
              <a:t>UCSB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881" y="3255901"/>
            <a:ext cx="842434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Calibri" pitchFamily="34" charset="0"/>
              </a:rPr>
              <a:t>Low-voltage devices</a:t>
            </a:r>
            <a:r>
              <a:rPr lang="en-US" sz="1800" b="0" i="1" dirty="0" smtClean="0">
                <a:latin typeface="Calibri" pitchFamily="34" charset="0"/>
              </a:rPr>
              <a:t> </a:t>
            </a:r>
            <a:r>
              <a:rPr lang="en-US" sz="1800" b="0" i="1" dirty="0">
                <a:latin typeface="Calibri" pitchFamily="34" charset="0"/>
              </a:rPr>
              <a:t/>
            </a:r>
            <a:br>
              <a:rPr lang="en-US" sz="1800" b="0" i="1" dirty="0">
                <a:latin typeface="Calibri" pitchFamily="34" charset="0"/>
              </a:rPr>
            </a:br>
            <a:r>
              <a:rPr lang="en-US" sz="1800" b="0" i="1" dirty="0">
                <a:latin typeface="Calibri" pitchFamily="34" charset="0"/>
              </a:rPr>
              <a:t>B. Markman, H.-Y. Tseng, S. Brunelli, S. Choi, A. Goswani, C. Palmstrøm, </a:t>
            </a:r>
            <a:r>
              <a:rPr lang="en-US" sz="1800" b="0" i="1" dirty="0" smtClean="0">
                <a:latin typeface="Calibri" pitchFamily="34" charset="0"/>
              </a:rPr>
              <a:t>J. Klamkin: </a:t>
            </a:r>
            <a:r>
              <a:rPr lang="en-US" sz="1800" i="1" dirty="0" smtClean="0">
                <a:latin typeface="Calibri" pitchFamily="34" charset="0"/>
              </a:rPr>
              <a:t>UCSB</a:t>
            </a:r>
            <a:r>
              <a:rPr lang="en-US" sz="1800" b="0" i="1" dirty="0" smtClean="0">
                <a:latin typeface="Calibri" pitchFamily="34" charset="0"/>
              </a:rPr>
              <a:t/>
            </a:r>
            <a:br>
              <a:rPr lang="en-US" sz="1800" b="0" i="1" dirty="0" smtClean="0">
                <a:latin typeface="Calibri" pitchFamily="34" charset="0"/>
              </a:rPr>
            </a:br>
            <a:r>
              <a:rPr lang="en-US" sz="1800" b="0" i="1" dirty="0" smtClean="0">
                <a:latin typeface="Calibri" pitchFamily="34" charset="0"/>
              </a:rPr>
              <a:t>P. Long, J. Huang, E. Wilson, S. Mehrotra, C.Y.-Chen, M. Povolotskyi, G. Klimeck: </a:t>
            </a:r>
            <a:r>
              <a:rPr lang="en-US" sz="1800" i="1" dirty="0" smtClean="0">
                <a:latin typeface="Calibri" pitchFamily="34" charset="0"/>
              </a:rPr>
              <a:t>Purdue </a:t>
            </a:r>
            <a:endParaRPr lang="en-US" sz="1800" b="0" i="1" dirty="0" smtClean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881" y="6399048"/>
            <a:ext cx="842434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1" dirty="0" smtClean="0">
                <a:latin typeface="Calibri" pitchFamily="34" charset="0"/>
              </a:rPr>
              <a:t>Now with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smtClean="0">
                <a:latin typeface="Calibri" pitchFamily="34" charset="0"/>
              </a:rPr>
              <a:t>*Intel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484370"/>
            <a:ext cx="842434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Calibri" pitchFamily="34" charset="0"/>
              </a:rPr>
              <a:t>Millimeter-wave systems design, mm-wave ICs.</a:t>
            </a:r>
            <a:r>
              <a:rPr lang="en-US" sz="1800" b="0" i="1" dirty="0" smtClean="0">
                <a:latin typeface="Calibri" pitchFamily="34" charset="0"/>
              </a:rPr>
              <a:t/>
            </a:r>
            <a:br>
              <a:rPr lang="en-US" sz="1800" b="0" i="1" dirty="0" smtClean="0">
                <a:latin typeface="Calibri" pitchFamily="34" charset="0"/>
              </a:rPr>
            </a:br>
            <a:r>
              <a:rPr lang="en-US" sz="1800" b="0" i="1" dirty="0">
                <a:latin typeface="Calibri" pitchFamily="34" charset="0"/>
              </a:rPr>
              <a:t>M. Abdelghany, A. Farid, </a:t>
            </a:r>
            <a:r>
              <a:rPr lang="en-US" sz="1800" b="0" i="1" dirty="0" smtClean="0">
                <a:latin typeface="Calibri" pitchFamily="34" charset="0"/>
              </a:rPr>
              <a:t>A. Ahmed, U. Madhow : </a:t>
            </a:r>
            <a:r>
              <a:rPr lang="en-US" sz="1800" i="1" dirty="0" smtClean="0">
                <a:latin typeface="Calibri" pitchFamily="34" charset="0"/>
              </a:rPr>
              <a:t>UCSB </a:t>
            </a:r>
            <a:br>
              <a:rPr lang="en-US" sz="1800" i="1" dirty="0" smtClean="0">
                <a:latin typeface="Calibri" pitchFamily="34" charset="0"/>
              </a:rPr>
            </a:br>
            <a:r>
              <a:rPr lang="en-US" sz="1800" b="0" i="1" dirty="0" smtClean="0">
                <a:latin typeface="Calibri" pitchFamily="34" charset="0"/>
              </a:rPr>
              <a:t>A. Niknejad: </a:t>
            </a:r>
            <a:r>
              <a:rPr lang="en-US" sz="1800" i="1" dirty="0" smtClean="0">
                <a:latin typeface="Calibri" pitchFamily="34" charset="0"/>
              </a:rPr>
              <a:t>UC Berkeley</a:t>
            </a:r>
            <a:endParaRPr lang="en-US" sz="1800" i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260975" y="935046"/>
          <a:ext cx="3179763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0" name="KGPlot" r:id="rId4" imgW="3975120" imgH="3352680" progId="KGraph_Plot">
                  <p:embed/>
                </p:oleObj>
              </mc:Choice>
              <mc:Fallback>
                <p:oleObj name="KGPlot" r:id="rId4" imgW="3975120" imgH="335268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60975" y="935046"/>
                        <a:ext cx="3179763" cy="268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330825" y="3565533"/>
          <a:ext cx="3038475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1" name="KGPlot" r:id="rId6" imgW="3797280" imgH="3352680" progId="KGraph_Plot">
                  <p:embed/>
                </p:oleObj>
              </mc:Choice>
              <mc:Fallback>
                <p:oleObj name="KGPlot" r:id="rId6" imgW="3797280" imgH="335268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0825" y="3565533"/>
                        <a:ext cx="3038475" cy="268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dirty="0" smtClean="0"/>
              <a:t>Heterojunctions increase the </a:t>
            </a:r>
            <a:r>
              <a:rPr lang="en-US" dirty="0" smtClean="0">
                <a:solidFill>
                  <a:schemeClr val="tx2"/>
                </a:solidFill>
              </a:rPr>
              <a:t>tunneling probability</a:t>
            </a:r>
            <a:endParaRPr lang="en-US" b="0" baseline="-25000" dirty="0" smtClean="0">
              <a:solidFill>
                <a:schemeClr val="tx2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9730" y="6171363"/>
            <a:ext cx="893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Added heterojunctions→ greater built-in potential→greater field→ thinner barrier</a:t>
            </a:r>
            <a:endParaRPr lang="en-US" sz="2000" b="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2" y="1102071"/>
            <a:ext cx="4125468" cy="215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" y="3753081"/>
            <a:ext cx="5103876" cy="1962912"/>
          </a:xfrm>
          <a:prstGeom prst="rect">
            <a:avLst/>
          </a:prstGeom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94195" y="6616590"/>
            <a:ext cx="549940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Key facts: 2nm thick channel, design for V</a:t>
            </a:r>
            <a:r>
              <a:rPr lang="en-US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DD</a:t>
            </a:r>
            <a:r>
              <a:rPr lang="en-US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=70mV.</a:t>
            </a:r>
            <a:endParaRPr lang="en-US" sz="900" b="0" i="1" baseline="-250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121" y="723920"/>
            <a:ext cx="663783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Source HJ: S. Brocard, </a:t>
            </a:r>
            <a:r>
              <a:rPr lang="nl-NL" sz="1400" b="0" i="1" smtClean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., EDL, 2/2014;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Channel 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HJ: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 Long </a:t>
            </a:r>
            <a:r>
              <a:rPr lang="en-US" sz="1400" b="0" i="1" dirty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., EDL 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3/2016</a:t>
            </a:r>
            <a:endParaRPr lang="en-US" sz="1400" b="0" i="1" baseline="-250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8970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dirty="0" smtClean="0"/>
              <a:t>Heterojunctions increase the </a:t>
            </a:r>
            <a:r>
              <a:rPr lang="en-US" dirty="0" smtClean="0">
                <a:solidFill>
                  <a:schemeClr val="tx2"/>
                </a:solidFill>
              </a:rPr>
              <a:t>on-current</a:t>
            </a:r>
            <a:endParaRPr lang="en-US" b="0" baseline="-25000" dirty="0" smtClean="0">
              <a:solidFill>
                <a:schemeClr val="tx2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9730" y="6171363"/>
            <a:ext cx="893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Added heterojunctions→ greater built-in potential→greater field→ thinner barrier</a:t>
            </a:r>
            <a:endParaRPr lang="en-US" sz="2000" b="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2" y="1102071"/>
            <a:ext cx="4125468" cy="215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" y="3753081"/>
            <a:ext cx="5103876" cy="1962912"/>
          </a:xfrm>
          <a:prstGeom prst="rect">
            <a:avLst/>
          </a:prstGeom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94195" y="6616590"/>
            <a:ext cx="549940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Key facts: 2nm thick channel, design for V</a:t>
            </a:r>
            <a:r>
              <a:rPr lang="en-US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DD</a:t>
            </a:r>
            <a:r>
              <a:rPr lang="en-US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=70mV.</a:t>
            </a:r>
            <a:endParaRPr lang="en-US" sz="900" b="0" i="1" baseline="-250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406845" y="858713"/>
          <a:ext cx="3068352" cy="286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4" name="KGPlot" r:id="rId6" imgW="3835440" imgH="3576960" progId="KGraph_Plot">
                  <p:embed/>
                </p:oleObj>
              </mc:Choice>
              <mc:Fallback>
                <p:oleObj name="KGPlot" r:id="rId6" imgW="3835440" imgH="3576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6845" y="858713"/>
                        <a:ext cx="3068352" cy="286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06845" y="3461585"/>
          <a:ext cx="3068352" cy="286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5" name="KGPlot" r:id="rId8" imgW="3835440" imgH="3576960" progId="KGraph_Plot">
                  <p:embed/>
                </p:oleObj>
              </mc:Choice>
              <mc:Fallback>
                <p:oleObj name="KGPlot" r:id="rId8" imgW="3835440" imgH="3576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06845" y="3461585"/>
                        <a:ext cx="3068352" cy="286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5121" y="723920"/>
            <a:ext cx="663783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Source HJ: S. Brocard, </a:t>
            </a:r>
            <a:r>
              <a:rPr lang="nl-NL" sz="1400" b="0" i="1" smtClean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., EDL, 2/2014;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Channel 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HJ: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 Long </a:t>
            </a:r>
            <a:r>
              <a:rPr lang="en-US" sz="1400" b="0" i="1" dirty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., EDL 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3/2016</a:t>
            </a:r>
            <a:endParaRPr lang="en-US" sz="1400" b="0" i="1" baseline="-250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6155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Temp\Dropbox\lowVDD\iedm\dos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5055" y="998526"/>
            <a:ext cx="2771000" cy="4458244"/>
          </a:xfrm>
          <a:prstGeom prst="rect">
            <a:avLst/>
          </a:prstGeom>
          <a:noFill/>
          <a:ln>
            <a:noFill/>
          </a:ln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11137"/>
            <a:ext cx="8077200" cy="398463"/>
          </a:xfrm>
        </p:spPr>
        <p:txBody>
          <a:bodyPr/>
          <a:lstStyle/>
          <a:p>
            <a:pPr eaLnBrk="1" hangingPunct="1"/>
            <a:r>
              <a:rPr lang="en-US" dirty="0" smtClean="0"/>
              <a:t>Role of the resonant bound states</a:t>
            </a:r>
            <a:endParaRPr lang="en-US" b="0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1880" y="5554060"/>
            <a:ext cx="86697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 smtClean="0">
                <a:latin typeface="Calibri" pitchFamily="34" charset="0"/>
              </a:rPr>
              <a:t>On-state: bound states increase transmission</a:t>
            </a:r>
            <a:br>
              <a:rPr lang="en-US" sz="2400" i="1" dirty="0" smtClean="0">
                <a:latin typeface="Calibri" pitchFamily="34" charset="0"/>
              </a:rPr>
            </a:br>
            <a:r>
              <a:rPr lang="en-US" sz="2400" i="1" dirty="0" smtClean="0">
                <a:latin typeface="Calibri" pitchFamily="34" charset="0"/>
              </a:rPr>
              <a:t>Off-sate: evanescent tails of bound states increases leakage</a:t>
            </a:r>
            <a:br>
              <a:rPr lang="en-US" sz="2400" i="1" dirty="0" smtClean="0">
                <a:latin typeface="Calibri" pitchFamily="34" charset="0"/>
              </a:rPr>
            </a:br>
            <a:r>
              <a:rPr lang="en-US" sz="2400" i="1" dirty="0" smtClean="0">
                <a:solidFill>
                  <a:schemeClr val="tx2"/>
                </a:solidFill>
                <a:latin typeface="Calibri" pitchFamily="34" charset="0"/>
              </a:rPr>
              <a:t>→ Keep the bound state energies near the well edge energies  </a:t>
            </a:r>
          </a:p>
        </p:txBody>
      </p:sp>
      <p:pic>
        <p:nvPicPr>
          <p:cNvPr id="4" name="Picture 3" descr="C:\Temp\Dropbox\lowVDD\iedm\dos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985" y="1019921"/>
            <a:ext cx="2732220" cy="4458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6911" y="772675"/>
            <a:ext cx="8611104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P. Long </a:t>
            </a:r>
            <a:r>
              <a:rPr lang="en-US" sz="1200" b="0" i="1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et </a:t>
            </a:r>
            <a:r>
              <a:rPr lang="en-US" sz="1200" b="0" i="1" dirty="0">
                <a:latin typeface="Calibri" pitchFamily="34" charset="0"/>
                <a:cs typeface="Arial" pitchFamily="34" charset="0"/>
                <a:sym typeface="Symbol" pitchFamily="18" charset="2"/>
              </a:rPr>
              <a:t>al</a:t>
            </a:r>
            <a:r>
              <a:rPr lang="en-US" sz="12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., </a:t>
            </a:r>
            <a:r>
              <a:rPr lang="en-US" sz="1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2016 IEDM:  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Resonances in TFETs: Avci &amp; Young (Intel) 2013 IEDM</a:t>
            </a:r>
            <a:endParaRPr lang="en-US" sz="1200" i="1" baseline="-25000" dirty="0">
              <a:solidFill>
                <a:srgbClr val="FF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089901" y="1303940"/>
            <a:ext cx="75894" cy="75895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25400" algn="ctr" rotWithShape="0">
              <a:schemeClr val="tx1"/>
            </a:outerShdw>
          </a:effec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165185" y="2518260"/>
            <a:ext cx="152400" cy="91074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25400" algn="ctr" rotWithShape="0">
              <a:schemeClr val="tx1"/>
            </a:outerShdw>
          </a:effectLst>
        </p:spPr>
      </p:cxnSp>
      <p:sp>
        <p:nvSpPr>
          <p:cNvPr id="15" name="TextBox 14"/>
          <p:cNvSpPr txBox="1"/>
          <p:nvPr/>
        </p:nvSpPr>
        <p:spPr>
          <a:xfrm rot="16200000">
            <a:off x="6268126" y="2716042"/>
            <a:ext cx="378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b="0" dirty="0" smtClean="0">
                <a:latin typeface="Calibri" pitchFamily="34" charset="0"/>
              </a:rPr>
              <a:t>local density of states, 1/eV</a:t>
            </a:r>
            <a:endParaRPr lang="en-US" sz="2000" b="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05" y="1228045"/>
            <a:ext cx="2125060" cy="42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1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398463"/>
          </a:xfrm>
        </p:spPr>
        <p:txBody>
          <a:bodyPr/>
          <a:lstStyle/>
          <a:p>
            <a:r>
              <a:rPr lang="en-US" sz="2800" dirty="0" smtClean="0"/>
              <a:t>Preferred semiconductors under gate dielectric</a:t>
            </a:r>
            <a:endParaRPr lang="en-US" sz="28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048000"/>
            <a:ext cx="3101543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InGaAs: 64mV/dec.</a:t>
            </a:r>
            <a:endParaRPr lang="en-US" sz="2400" b="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9857" y="914400"/>
            <a:ext cx="3101543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InAs: 61mV/dec.</a:t>
            </a:r>
            <a:endParaRPr lang="en-US" sz="2400" b="0" dirty="0" smtClean="0"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2" t="7922" b="2614"/>
          <a:stretch>
            <a:fillRect/>
          </a:stretch>
        </p:blipFill>
        <p:spPr bwMode="auto">
          <a:xfrm>
            <a:off x="3352800" y="914400"/>
            <a:ext cx="2355719" cy="191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7200" y="4953000"/>
            <a:ext cx="3101543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InP: 67*mV/dec.</a:t>
            </a:r>
            <a:endParaRPr lang="en-US" sz="2400" b="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09600" y="5292661"/>
            <a:ext cx="2819400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*Note InP/InGaAs band offset</a:t>
            </a:r>
            <a:endParaRPr lang="en-US" sz="9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09600" y="3429051"/>
            <a:ext cx="1676400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Lee </a:t>
            </a:r>
            <a:r>
              <a:rPr lang="en-US" sz="11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al.</a:t>
            </a: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2014 DRC</a:t>
            </a:r>
            <a:endParaRPr lang="en-US" sz="9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2438400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Lee </a:t>
            </a:r>
            <a:r>
              <a:rPr lang="en-US" sz="11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al.</a:t>
            </a: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2014 VLSI Symposium</a:t>
            </a:r>
            <a:endParaRPr lang="en-US" sz="9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09600" y="5562651"/>
            <a:ext cx="2819400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Huang </a:t>
            </a:r>
            <a:r>
              <a:rPr lang="en-US" sz="11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al.</a:t>
            </a: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2014 Lester Eastman Conference</a:t>
            </a:r>
            <a:endParaRPr lang="en-US" sz="9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6553200"/>
            <a:ext cx="89154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Gate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dielectrics: </a:t>
            </a:r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Chobpattana </a:t>
            </a:r>
            <a:r>
              <a:rPr lang="en-US" sz="1200" b="0" i="1" dirty="0">
                <a:solidFill>
                  <a:srgbClr val="000000"/>
                </a:solidFill>
                <a:latin typeface="Calibri" pitchFamily="34" charset="0"/>
              </a:rPr>
              <a:t>et al. </a:t>
            </a:r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(Stemmer), APL 5/2014, APL 10/2014,  Carter </a:t>
            </a:r>
            <a:r>
              <a:rPr lang="en-US" sz="1200" b="0" i="1" dirty="0">
                <a:solidFill>
                  <a:srgbClr val="000000"/>
                </a:solidFill>
                <a:latin typeface="Calibri" pitchFamily="34" charset="0"/>
              </a:rPr>
              <a:t>et al. </a:t>
            </a:r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(Rodwell) Applied Physics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Express 8/2011</a:t>
            </a:r>
            <a:endParaRPr lang="en-US" sz="1600" b="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1980"/>
            <a:ext cx="1815830" cy="15110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57" y="2943412"/>
            <a:ext cx="2000250" cy="17787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0"/>
            <a:ext cx="1802860" cy="14137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6" y="4881664"/>
            <a:ext cx="1919591" cy="16666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51" y="4876800"/>
            <a:ext cx="1763949" cy="15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17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398463"/>
          </a:xfrm>
        </p:spPr>
        <p:txBody>
          <a:bodyPr/>
          <a:lstStyle/>
          <a:p>
            <a:r>
              <a:rPr lang="en-US" sz="2800" dirty="0" smtClean="0"/>
              <a:t>Target 3HJ tunnel transistor design</a:t>
            </a:r>
            <a:endParaRPr lang="en-US" sz="2800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86805" y="4267200"/>
            <a:ext cx="8704795" cy="108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Design	</a:t>
            </a:r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Source well (N</a:t>
            </a:r>
            <a:r>
              <a:rPr lang="en-US" sz="1800" b="0" baseline="-250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A</a:t>
            </a:r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=5×10</a:t>
            </a:r>
            <a:r>
              <a:rPr lang="en-US" sz="1800" b="0" baseline="300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19</a:t>
            </a:r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/cm</a:t>
            </a:r>
            <a:r>
              <a:rPr lang="en-US" sz="1800" b="0" baseline="300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3</a:t>
            </a:r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)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	</a:t>
            </a:r>
            <a:r>
              <a:rPr lang="en-US" sz="1800" b="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Channel well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1)	</a:t>
            </a:r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4.0nm </a:t>
            </a:r>
            <a:r>
              <a:rPr lang="en-US" sz="18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p-Ga</a:t>
            </a:r>
            <a:r>
              <a:rPr lang="en-US" sz="1800" b="0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0.47</a:t>
            </a:r>
            <a:r>
              <a:rPr lang="en-US" sz="18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800" b="0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0.53</a:t>
            </a:r>
            <a:r>
              <a:rPr lang="en-US" sz="18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4.5nm i-Ga</a:t>
            </a:r>
            <a:r>
              <a:rPr lang="en-US" sz="1800" b="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0.47</a:t>
            </a: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800" b="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0.53</a:t>
            </a: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2)	</a:t>
            </a:r>
            <a:r>
              <a:rPr lang="en-US" sz="18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4.0nm p-Ga</a:t>
            </a:r>
            <a:r>
              <a:rPr lang="en-US" sz="1800" b="0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0.74</a:t>
            </a:r>
            <a:r>
              <a:rPr lang="en-US" sz="18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800" b="0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0.26</a:t>
            </a:r>
            <a:r>
              <a:rPr lang="en-US" sz="18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As, </a:t>
            </a: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1.9% tensile strain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4.0nm i-Ga</a:t>
            </a:r>
            <a:r>
              <a:rPr lang="en-US" sz="1800" b="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0.23</a:t>
            </a: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800" b="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0.77</a:t>
            </a: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As, </a:t>
            </a: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1.6% compressive strain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3)	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4.0nm p-GaAs, </a:t>
            </a: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3.8% tensile strain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3.5nm i-InAs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3.1% compressive strain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63205" y="3657364"/>
            <a:ext cx="1618195" cy="3050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=5×10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/cm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5638800"/>
            <a:ext cx="7866595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Design 3: highest current, no semiconductor alloys.</a:t>
            </a:r>
            <a:endParaRPr lang="en-US" sz="2400" b="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213564"/>
            <a:ext cx="7866595" cy="4158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Need design revision: P-InP → P-InAlAs in source</a:t>
            </a:r>
            <a:endParaRPr lang="en-US" sz="2400" i="1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380115" y="762051"/>
            <a:ext cx="1676400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Long </a:t>
            </a:r>
            <a:r>
              <a:rPr lang="en-US" sz="11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al.</a:t>
            </a: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2017 DRC</a:t>
            </a:r>
            <a:endParaRPr lang="en-US" sz="9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52" y="838200"/>
            <a:ext cx="5718048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0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398463"/>
          </a:xfrm>
        </p:spPr>
        <p:txBody>
          <a:bodyPr/>
          <a:lstStyle/>
          <a:p>
            <a:r>
              <a:rPr lang="en-US" dirty="0" smtClean="0"/>
              <a:t>Target 3HJ tunnel transistor design: simulations</a:t>
            </a:r>
            <a:endParaRPr lang="en-US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86805" y="4267200"/>
            <a:ext cx="8704795" cy="108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800" b="0" dirty="0" smtClean="0">
                <a:latin typeface="Calibri" pitchFamily="34" charset="0"/>
                <a:cs typeface="Arial" charset="0"/>
              </a:rPr>
              <a:t>Design	Ballistic (SS, </a:t>
            </a:r>
            <a:r>
              <a:rPr lang="en-US" sz="1800" b="0" i="1" dirty="0" smtClean="0">
                <a:latin typeface="Calibri" pitchFamily="34" charset="0"/>
                <a:cs typeface="Arial" charset="0"/>
              </a:rPr>
              <a:t>I</a:t>
            </a:r>
            <a:r>
              <a:rPr lang="en-US" sz="1800" b="0" baseline="-25000" dirty="0" smtClean="0">
                <a:latin typeface="Calibri" pitchFamily="34" charset="0"/>
                <a:cs typeface="Arial" charset="0"/>
              </a:rPr>
              <a:t>on</a:t>
            </a:r>
            <a:r>
              <a:rPr lang="en-US" sz="1800" b="0" dirty="0" smtClean="0">
                <a:latin typeface="Calibri" pitchFamily="34" charset="0"/>
                <a:cs typeface="Arial" charset="0"/>
              </a:rPr>
              <a:t> @ </a:t>
            </a:r>
            <a:r>
              <a:rPr lang="en-US" sz="1800" b="0" i="1" dirty="0" smtClean="0">
                <a:latin typeface="Calibri" pitchFamily="34" charset="0"/>
                <a:cs typeface="Arial" charset="0"/>
              </a:rPr>
              <a:t>I</a:t>
            </a:r>
            <a:r>
              <a:rPr lang="en-US" sz="1800" b="0" baseline="-25000" dirty="0" smtClean="0">
                <a:latin typeface="Calibri" pitchFamily="34" charset="0"/>
                <a:cs typeface="Arial" charset="0"/>
              </a:rPr>
              <a:t>off</a:t>
            </a:r>
            <a:r>
              <a:rPr lang="en-US" sz="1800" b="0" dirty="0" smtClean="0">
                <a:latin typeface="Calibri" pitchFamily="34" charset="0"/>
                <a:cs typeface="Arial" charset="0"/>
              </a:rPr>
              <a:t>=1nA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0" dirty="0" smtClean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m, </a:t>
            </a:r>
            <a:r>
              <a:rPr lang="en-US" sz="1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b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=0.3V)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With phonon-assisted tunneling</a:t>
            </a:r>
            <a:b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</a:br>
            <a:r>
              <a:rPr lang="en-US" sz="1800" b="0" dirty="0" smtClean="0">
                <a:latin typeface="Calibri" pitchFamily="34" charset="0"/>
                <a:cs typeface="Arial" charset="0"/>
              </a:rPr>
              <a:t>1)	15mV/dec.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0.18mA/</a:t>
            </a:r>
            <a:r>
              <a:rPr lang="en-US" sz="1800" b="0" dirty="0" smtClean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			</a:t>
            </a:r>
            <a:r>
              <a:rPr lang="en-US" sz="1800" b="0" dirty="0" smtClean="0">
                <a:latin typeface="Calibri" pitchFamily="34" charset="0"/>
                <a:cs typeface="Arial" charset="0"/>
              </a:rPr>
              <a:t>20mV/dec.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0.14mA/</a:t>
            </a:r>
            <a:r>
              <a:rPr lang="en-US" sz="1800" b="0" dirty="0" smtClean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b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en-US" sz="1800" b="0" dirty="0">
                <a:latin typeface="Calibri" pitchFamily="34" charset="0"/>
                <a:cs typeface="Arial" charset="0"/>
              </a:rPr>
              <a:t>	</a:t>
            </a:r>
            <a:r>
              <a:rPr lang="en-US" sz="1800" b="0" dirty="0" smtClean="0">
                <a:latin typeface="Calibri" pitchFamily="34" charset="0"/>
                <a:cs typeface="Arial" charset="0"/>
              </a:rPr>
              <a:t>14mV/dec.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0.43mA/</a:t>
            </a:r>
            <a:r>
              <a:rPr lang="en-US" sz="1800" b="0" dirty="0" smtClean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0" dirty="0" smtClean="0">
                <a:latin typeface="Calibri" pitchFamily="34" charset="0"/>
                <a:cs typeface="Arial" charset="0"/>
              </a:rPr>
              <a:t>26mV/dec.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0.36mA/</a:t>
            </a:r>
            <a:r>
              <a:rPr lang="en-US" sz="1800" b="0" dirty="0" smtClean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	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  <a:r>
              <a:rPr lang="en-US" sz="1800" b="0" dirty="0">
                <a:latin typeface="Calibri" pitchFamily="34" charset="0"/>
                <a:cs typeface="Arial" charset="0"/>
              </a:rPr>
              <a:t>	</a:t>
            </a:r>
            <a:r>
              <a:rPr lang="en-US" sz="1800" b="0" dirty="0" smtClean="0">
                <a:latin typeface="Calibri" pitchFamily="34" charset="0"/>
                <a:cs typeface="Arial" charset="0"/>
              </a:rPr>
              <a:t>14mV/dec.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0.61mA/</a:t>
            </a:r>
            <a:r>
              <a:rPr lang="en-US" sz="1800" b="0" dirty="0" smtClean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34mV/dec.</a:t>
            </a: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0.39mA/</a:t>
            </a:r>
            <a:r>
              <a:rPr lang="en-US" sz="1800" dirty="0" smtClean="0">
                <a:solidFill>
                  <a:schemeClr val="tx2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2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5638800"/>
            <a:ext cx="7866595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Design 3: highest current, no semiconductor alloys.</a:t>
            </a:r>
            <a:endParaRPr lang="en-US" sz="2400" b="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115" y="762051"/>
            <a:ext cx="1676400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Long </a:t>
            </a:r>
            <a:r>
              <a:rPr lang="en-US" sz="11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al.</a:t>
            </a: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2017 DRC</a:t>
            </a:r>
            <a:endParaRPr lang="en-US" sz="9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5" y="874776"/>
            <a:ext cx="3840480" cy="331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36" y="914400"/>
            <a:ext cx="3499104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42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64" y="4340352"/>
            <a:ext cx="2828544" cy="2517648"/>
          </a:xfrm>
          <a:prstGeom prst="rect">
            <a:avLst/>
          </a:prstGeom>
        </p:spPr>
      </p:pic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7724775" cy="398463"/>
          </a:xfrm>
        </p:spPr>
        <p:txBody>
          <a:bodyPr/>
          <a:lstStyle/>
          <a:p>
            <a:r>
              <a:rPr lang="en-US" altLang="en-US" sz="3200" dirty="0" smtClean="0"/>
              <a:t>Base III-V MOS Technology at UCSB</a:t>
            </a: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3461196" y="4241282"/>
            <a:ext cx="1859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Y. Huang et al., </a:t>
            </a:r>
            <a:r>
              <a:rPr lang="en-US" altLang="en-US" sz="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DRC 2015</a:t>
            </a:r>
            <a:endParaRPr lang="en-US" altLang="en-US" sz="9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49701"/>
            <a:ext cx="2275064" cy="2279765"/>
          </a:xfrm>
          <a:prstGeom prst="rect">
            <a:avLst/>
          </a:prstGeom>
        </p:spPr>
      </p:pic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311554" y="4004285"/>
            <a:ext cx="5084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Good DC MOSFET with 12nm </a:t>
            </a:r>
            <a:r>
              <a:rPr lang="en-US" altLang="en-US" sz="1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L</a:t>
            </a:r>
            <a:r>
              <a:rPr lang="en-US" altLang="en-US" sz="1400" baseline="-2500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2.5 nm thick channel</a:t>
            </a:r>
            <a:endParaRPr lang="en-US" alt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98620"/>
            <a:ext cx="3048000" cy="2323364"/>
          </a:xfrm>
          <a:prstGeom prst="rect">
            <a:avLst/>
          </a:prstGeom>
        </p:spPr>
      </p:pic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4438205" y="762000"/>
            <a:ext cx="4629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22nm </a:t>
            </a:r>
            <a:r>
              <a:rPr lang="en-US" alt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</a:t>
            </a:r>
            <a:r>
              <a:rPr lang="en-US" altLang="en-US" sz="1400" i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 0.5 mA/</a:t>
            </a:r>
            <a:r>
              <a:rPr lang="en-US" altLang="en-US" sz="1400" dirty="0" smtClean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m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 </a:t>
            </a:r>
            <a:r>
              <a:rPr lang="en-US" alt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ON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@ 100nA/</a:t>
            </a:r>
            <a:r>
              <a:rPr lang="en-US" altLang="en-US" sz="1400" dirty="0" smtClean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m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 </a:t>
            </a:r>
            <a:r>
              <a:rPr lang="en-US" alt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OFF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&amp; 0.5V </a:t>
            </a:r>
            <a:r>
              <a:rPr lang="en-US" altLang="en-US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DD</a:t>
            </a:r>
            <a:endParaRPr lang="en-US" altLang="en-US" sz="1400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Box 20"/>
          <p:cNvSpPr txBox="1">
            <a:spLocks noChangeArrowheads="1"/>
          </p:cNvSpPr>
          <p:nvPr/>
        </p:nvSpPr>
        <p:spPr bwMode="auto">
          <a:xfrm rot="5400000">
            <a:off x="7948702" y="1926670"/>
            <a:ext cx="1859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 Lee </a:t>
            </a:r>
            <a:r>
              <a:rPr lang="en-US" altLang="en-US" sz="9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al., </a:t>
            </a:r>
            <a:r>
              <a:rPr lang="en-US" altLang="en-US" sz="9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VLSI 2014</a:t>
            </a:r>
            <a:endParaRPr lang="en-US" altLang="en-US" sz="9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 rot="16200000">
            <a:off x="-927936" y="1805504"/>
            <a:ext cx="242864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900" b="0" dirty="0" smtClean="0">
                <a:solidFill>
                  <a:srgbClr val="000000"/>
                </a:solidFill>
                <a:latin typeface="Calibri" pitchFamily="34" charset="0"/>
              </a:rPr>
              <a:t>V. Chobpattanna, S. Stemmer</a:t>
            </a:r>
            <a:r>
              <a:rPr lang="en-US" sz="900" i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9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900" b="0" dirty="0" smtClean="0">
                <a:solidFill>
                  <a:srgbClr val="000000"/>
                </a:solidFill>
                <a:latin typeface="Calibri" pitchFamily="34" charset="0"/>
              </a:rPr>
              <a:t>FET data: S Lee, 2014 VLSI Symp.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228600" y="759023"/>
            <a:ext cx="3718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Gate dielectrics with very low trap density</a:t>
            </a:r>
            <a:endParaRPr lang="en-US" alt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267200" y="1239330"/>
            <a:ext cx="0" cy="2037270"/>
          </a:xfrm>
          <a:prstGeom prst="line">
            <a:avLst/>
          </a:prstGeom>
          <a:noFill/>
          <a:ln w="76200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04800" y="3866386"/>
            <a:ext cx="4951208" cy="19814"/>
          </a:xfrm>
          <a:prstGeom prst="line">
            <a:avLst/>
          </a:prstGeom>
          <a:noFill/>
          <a:ln w="76200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9" y="1088455"/>
            <a:ext cx="3300263" cy="2721545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85" y="3733800"/>
            <a:ext cx="3436215" cy="3053774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26" name="Straight Connector 25"/>
          <p:cNvCxnSpPr/>
          <p:nvPr/>
        </p:nvCxnSpPr>
        <p:spPr bwMode="auto">
          <a:xfrm>
            <a:off x="5257800" y="4134930"/>
            <a:ext cx="0" cy="2037270"/>
          </a:xfrm>
          <a:prstGeom prst="line">
            <a:avLst/>
          </a:prstGeom>
          <a:noFill/>
          <a:ln w="76200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93357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398080" y="152400"/>
            <a:ext cx="8517320" cy="398463"/>
          </a:xfrm>
        </p:spPr>
        <p:txBody>
          <a:bodyPr/>
          <a:lstStyle/>
          <a:p>
            <a:r>
              <a:rPr lang="en-US" dirty="0" smtClean="0"/>
              <a:t>How to build the device? No easy approach.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6068" y="2531280"/>
            <a:ext cx="1561368" cy="179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00" y="2819400"/>
            <a:ext cx="2057400" cy="1424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05" y="2732231"/>
            <a:ext cx="1651695" cy="12301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427886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Memišević, et al </a:t>
            </a:r>
            <a:b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2016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IEEE Silicon Nanoelectronics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4278868"/>
            <a:ext cx="2590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Fujimatsu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Saito, Miyamoto, 2012 IEEE IPRM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" y="4694468"/>
            <a:ext cx="8610600" cy="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Target growth &amp; process flow: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emplate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ssisted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elective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pitaxy (TASE)</a:t>
            </a:r>
            <a:endParaRPr lang="en-US" sz="2000" dirty="0" smtClean="0">
              <a:latin typeface="Calibri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5192237"/>
            <a:ext cx="8851392" cy="1589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715" y="762000"/>
            <a:ext cx="2461285" cy="1408584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10605" y="755067"/>
            <a:ext cx="7866595" cy="99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All TFETs:</a:t>
            </a: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need junction perpendicular to gate dielectric.</a:t>
            </a:r>
            <a:b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en-US" sz="22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how ?</a:t>
            </a:r>
            <a:endParaRPr lang="en-US" sz="2200" i="1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2401" y="1974267"/>
            <a:ext cx="2819400" cy="3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Example processes:</a:t>
            </a:r>
            <a:endParaRPr lang="en-US" sz="2200" b="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15405" y="2286000"/>
            <a:ext cx="2303995" cy="3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gated mesa edge</a:t>
            </a:r>
            <a:endParaRPr lang="en-US" sz="2200" b="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106205" y="2286000"/>
            <a:ext cx="1465795" cy="3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nanowire</a:t>
            </a:r>
            <a:endParaRPr lang="en-US" sz="2200" b="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5020043"/>
            <a:ext cx="4038600" cy="2377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50" b="0" dirty="0" smtClean="0">
                <a:latin typeface="Calibri" pitchFamily="34" charset="0"/>
              </a:rPr>
              <a:t>L. Czornomaz et al. (IBM Zurich ),  2015 &amp; 2016 VLSI Symposia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200" y="2590800"/>
            <a:ext cx="2057400" cy="1548843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011205" y="2286000"/>
            <a:ext cx="3751795" cy="3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vertical etched ridge</a:t>
            </a:r>
            <a:endParaRPr lang="en-US" sz="2200" b="0" dirty="0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3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11137"/>
            <a:ext cx="8153400" cy="398463"/>
          </a:xfrm>
        </p:spPr>
        <p:txBody>
          <a:bodyPr/>
          <a:lstStyle/>
          <a:p>
            <a:r>
              <a:rPr lang="en-US" dirty="0" smtClean="0"/>
              <a:t>TFETs by template-assisted epitaxy</a:t>
            </a:r>
            <a:endParaRPr lang="en-US" b="0" baseline="-25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817" y="762000"/>
            <a:ext cx="6268583" cy="2560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325" y="3429000"/>
            <a:ext cx="7986675" cy="2560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190768"/>
            <a:ext cx="65532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0" dirty="0" smtClean="0">
                <a:latin typeface="Calibri" pitchFamily="34" charset="0"/>
              </a:rPr>
              <a:t>TASE: L. Czornomaz et al. (IBM Zurich ),  2015 &amp; 2016 VLSI Symposia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6495568"/>
            <a:ext cx="88392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alibri" pitchFamily="34" charset="0"/>
              </a:rPr>
              <a:t>This conference: see </a:t>
            </a:r>
            <a:r>
              <a:rPr lang="en-US" sz="1400" dirty="0">
                <a:latin typeface="Calibri" pitchFamily="34" charset="0"/>
              </a:rPr>
              <a:t>paper Fr2B7</a:t>
            </a:r>
            <a:r>
              <a:rPr lang="en-US" sz="1400" dirty="0" smtClean="0">
                <a:latin typeface="Calibri" pitchFamily="34" charset="0"/>
              </a:rPr>
              <a:t>, Nanostructures session,  S. Brunelli </a:t>
            </a:r>
            <a:r>
              <a:rPr lang="en-US" sz="1400" i="1" dirty="0" smtClean="0">
                <a:latin typeface="Calibri" pitchFamily="34" charset="0"/>
              </a:rPr>
              <a:t>et al.</a:t>
            </a:r>
            <a:r>
              <a:rPr lang="en-US" sz="1400" dirty="0">
                <a:latin typeface="Calibri" pitchFamily="34" charset="0"/>
              </a:rPr>
              <a:t>,  Towards Horizontal Heterojunctions </a:t>
            </a:r>
            <a:r>
              <a:rPr lang="en-US" sz="1400" dirty="0" smtClean="0">
                <a:latin typeface="Calibri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9226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1246632"/>
            <a:ext cx="3297936" cy="4925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7724775" cy="398463"/>
          </a:xfrm>
        </p:spPr>
        <p:txBody>
          <a:bodyPr/>
          <a:lstStyle/>
          <a:p>
            <a:r>
              <a:rPr lang="en-US" dirty="0" smtClean="0"/>
              <a:t>MOCVD TASE</a:t>
            </a: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7307CBB-A036-454B-A0BA-02EF800C848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93938" y="2822531"/>
          <a:ext cx="4869060" cy="361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7538A4B-3B0E-47C2-9E27-6CC40CF667B0}"/>
              </a:ext>
            </a:extLst>
          </p:cNvPr>
          <p:cNvSpPr txBox="1"/>
          <p:nvPr/>
        </p:nvSpPr>
        <p:spPr>
          <a:xfrm>
            <a:off x="3506676" y="914400"/>
            <a:ext cx="510392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Growth in the template cavity appears to be limited by diffusion mechanisms</a:t>
            </a:r>
          </a:p>
          <a:p>
            <a:endParaRPr lang="en-US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Template length influences growth rate with inverse proportionality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E9EE3-983E-42C7-8765-6E917FD0ED9D}"/>
              </a:ext>
            </a:extLst>
          </p:cNvPr>
          <p:cNvSpPr txBox="1"/>
          <p:nvPr/>
        </p:nvSpPr>
        <p:spPr>
          <a:xfrm>
            <a:off x="6645509" y="3286751"/>
            <a:ext cx="17526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Summary of four growth runs of different time</a:t>
            </a:r>
            <a:endParaRPr lang="en-US" sz="1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495568"/>
            <a:ext cx="88392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alibri" pitchFamily="34" charset="0"/>
              </a:rPr>
              <a:t>This conference: see </a:t>
            </a:r>
            <a:r>
              <a:rPr lang="en-US" sz="1400" dirty="0">
                <a:latin typeface="Calibri" pitchFamily="34" charset="0"/>
              </a:rPr>
              <a:t>paper Fr2B7</a:t>
            </a:r>
            <a:r>
              <a:rPr lang="en-US" sz="1400" dirty="0" smtClean="0">
                <a:latin typeface="Calibri" pitchFamily="34" charset="0"/>
              </a:rPr>
              <a:t>, Nanostructures session,  S. Brunelli </a:t>
            </a:r>
            <a:r>
              <a:rPr lang="en-US" sz="1400" i="1" dirty="0" smtClean="0">
                <a:latin typeface="Calibri" pitchFamily="34" charset="0"/>
              </a:rPr>
              <a:t>et al.</a:t>
            </a:r>
            <a:r>
              <a:rPr lang="en-US" sz="1400" dirty="0">
                <a:latin typeface="Calibri" pitchFamily="34" charset="0"/>
              </a:rPr>
              <a:t>,  Towards Horizontal Heterojunctions </a:t>
            </a:r>
            <a:r>
              <a:rPr lang="en-US" sz="1400" dirty="0" smtClean="0">
                <a:latin typeface="Calibri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5777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smtClean="0">
                <a:solidFill>
                  <a:srgbClr val="000000"/>
                </a:solidFill>
                <a:latin typeface="Calibri" pitchFamily="34" charset="0"/>
              </a:rPr>
              <a:t>VLSI Transistors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86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TFETs: horizontal heterojunctions by TASE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348"/>
            <a:ext cx="9144000" cy="4326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210605" y="5479467"/>
                <a:ext cx="7866595" cy="1024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628" tIns="41315" rIns="82628" bIns="41315">
                <a:spAutoFit/>
              </a:bodyPr>
              <a:lstStyle/>
              <a:p>
                <a:pPr defTabSz="820738">
                  <a:buClr>
                    <a:srgbClr val="FF0000"/>
                  </a:buClr>
                </a:pPr>
                <a:r>
                  <a:rPr lang="en-US" sz="2200" dirty="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Heterojunctions </a:t>
                </a:r>
                <a:r>
                  <a:rPr lang="en-US" sz="2200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by </a:t>
                </a:r>
                <a:r>
                  <a:rPr lang="en-US" sz="2200" dirty="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pseudo-ALE</a:t>
                </a:r>
                <a:br>
                  <a:rPr lang="en-US" sz="2200" dirty="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</a:br>
                <a:r>
                  <a:rPr lang="en-US" sz="2200" dirty="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en-US" sz="2200" b="0" dirty="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InP with ~1.25nm strained InAs layers</a:t>
                </a:r>
                <a:r>
                  <a:rPr lang="en-US" sz="2200" b="0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/>
                </a:r>
                <a:br>
                  <a:rPr lang="en-US" sz="2200" b="0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</a:br>
                <a:r>
                  <a:rPr lang="en-US" sz="2200" b="0" dirty="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	110 wafer, clean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acc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0</m:t>
                    </m:r>
                  </m:oMath>
                </a14:m>
                <a:r>
                  <a:rPr lang="en-US" sz="2200" b="0" dirty="0" smtClean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 growth facets</a:t>
                </a:r>
                <a:endParaRPr lang="en-US" sz="2200" i="1" dirty="0" smtClean="0">
                  <a:latin typeface="Calibri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05" y="5479467"/>
                <a:ext cx="7866595" cy="1024464"/>
              </a:xfrm>
              <a:prstGeom prst="rect">
                <a:avLst/>
              </a:prstGeom>
              <a:blipFill rotWithShape="0">
                <a:blip r:embed="rId4"/>
                <a:stretch>
                  <a:fillRect l="-1163" t="-8333" b="-95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8600" y="6495568"/>
            <a:ext cx="88392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alibri" pitchFamily="34" charset="0"/>
              </a:rPr>
              <a:t>This conference: see </a:t>
            </a:r>
            <a:r>
              <a:rPr lang="en-US" sz="1400" dirty="0">
                <a:latin typeface="Calibri" pitchFamily="34" charset="0"/>
              </a:rPr>
              <a:t>paper Fr2B7</a:t>
            </a:r>
            <a:r>
              <a:rPr lang="en-US" sz="1400" dirty="0" smtClean="0">
                <a:latin typeface="Calibri" pitchFamily="34" charset="0"/>
              </a:rPr>
              <a:t>, Nanostructures session,  S. Brunelli </a:t>
            </a:r>
            <a:r>
              <a:rPr lang="en-US" sz="1400" i="1" dirty="0" smtClean="0">
                <a:latin typeface="Calibri" pitchFamily="34" charset="0"/>
              </a:rPr>
              <a:t>et al.</a:t>
            </a:r>
            <a:r>
              <a:rPr lang="en-US" sz="1400" dirty="0">
                <a:latin typeface="Calibri" pitchFamily="34" charset="0"/>
              </a:rPr>
              <a:t>,  Towards Horizontal Heterojunctions </a:t>
            </a:r>
            <a:r>
              <a:rPr lang="en-US" sz="1400" dirty="0" smtClean="0">
                <a:latin typeface="Calibri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09963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InAs &amp; GaAs heterojunctions in InP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0605" y="6324600"/>
            <a:ext cx="7866595" cy="3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Working now on better control of the layer thicknesses...</a:t>
            </a:r>
            <a:endParaRPr lang="en-US" sz="2200" b="0" i="1" dirty="0" smtClean="0">
              <a:latin typeface="Calibr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283"/>
            <a:ext cx="9067800" cy="53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99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4" y="1676400"/>
            <a:ext cx="8906713" cy="132770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TASE-fabricated TFET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57613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First step: simple MOSFET with regrowth S/D contacts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ALE-deposited gate dielectric and metals</a:t>
            </a:r>
            <a:endParaRPr lang="en-US" sz="24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69182"/>
            <a:ext cx="3319272" cy="26554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5257800" y="2743200"/>
            <a:ext cx="533400" cy="8382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1000" y="4385405"/>
            <a:ext cx="4724400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Remaining steps for 3HJ-TFET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horizontal GaAs/InAs/InP HJ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P+ InGaAs doping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...growth &amp; fabrication</a:t>
            </a:r>
            <a:endParaRPr lang="en-US" sz="24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4827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7724775" cy="398463"/>
          </a:xfrm>
        </p:spPr>
        <p:txBody>
          <a:bodyPr/>
          <a:lstStyle/>
          <a:p>
            <a:r>
              <a:rPr lang="en-US" dirty="0" smtClean="0"/>
              <a:t>Alterative process: vertical ridge </a:t>
            </a:r>
            <a:endParaRPr lang="en-US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38200"/>
            <a:ext cx="5008418" cy="4156364"/>
          </a:xfrm>
          <a:prstGeom prst="rect">
            <a:avLst/>
          </a:prstGeom>
        </p:spPr>
      </p:pic>
      <p:sp>
        <p:nvSpPr>
          <p:cNvPr id="98" name="Rectangle 5"/>
          <p:cNvSpPr>
            <a:spLocks noChangeArrowheads="1"/>
          </p:cNvSpPr>
          <p:nvPr/>
        </p:nvSpPr>
        <p:spPr bwMode="auto">
          <a:xfrm>
            <a:off x="152401" y="1184364"/>
            <a:ext cx="3810000" cy="226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Drain pads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support narrow vertical ridge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→ target 5-10 nm ridge</a:t>
            </a:r>
          </a:p>
          <a:p>
            <a:pPr defTabSz="820738">
              <a:buClr>
                <a:srgbClr val="FF0000"/>
              </a:buClr>
            </a:pPr>
            <a:r>
              <a:rPr lang="en-US" sz="2400" dirty="0" smtClean="0">
                <a:latin typeface="Calibri" pitchFamily="34" charset="0"/>
                <a:cs typeface="Arial" charset="0"/>
              </a:rPr>
              <a:t>Wrap-around gate</a:t>
            </a:r>
            <a:r>
              <a:rPr lang="en-US" sz="2400" b="0" dirty="0" smtClean="0">
                <a:latin typeface="Calibri" pitchFamily="34" charset="0"/>
                <a:cs typeface="Arial" charset="0"/>
              </a:rPr>
              <a:t/>
            </a:r>
            <a:br>
              <a:rPr lang="en-US" sz="2400" b="0" dirty="0" smtClean="0"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latin typeface="Calibri" pitchFamily="34" charset="0"/>
                <a:cs typeface="Arial" charset="0"/>
              </a:rPr>
              <a:t>wraps over drain</a:t>
            </a:r>
            <a:r>
              <a:rPr lang="en-US" sz="2400" b="0" dirty="0">
                <a:latin typeface="Calibri" pitchFamily="34" charset="0"/>
                <a:cs typeface="Arial" charset="0"/>
              </a:rPr>
              <a:t/>
            </a:r>
            <a:br>
              <a:rPr lang="en-US" sz="2400" b="0" dirty="0"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latin typeface="Calibri" pitchFamily="34" charset="0"/>
                <a:cs typeface="Arial" charset="0"/>
              </a:rPr>
              <a:t>no need for planarization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848" y="4038600"/>
            <a:ext cx="3197352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E3C18D-AF19-4A2C-BA65-24D7B58BC507}"/>
              </a:ext>
            </a:extLst>
          </p:cNvPr>
          <p:cNvSpPr txBox="1"/>
          <p:nvPr/>
        </p:nvSpPr>
        <p:spPr>
          <a:xfrm>
            <a:off x="1143000" y="571971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18nm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1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smtClean="0">
                <a:solidFill>
                  <a:srgbClr val="000000"/>
                </a:solidFill>
                <a:latin typeface="Calibri" pitchFamily="34" charset="0"/>
              </a:rPr>
              <a:t>THz transistors</a:t>
            </a:r>
            <a:endParaRPr lang="en-US" altLang="en-US" sz="4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24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98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5612" y="146050"/>
            <a:ext cx="8442401" cy="398463"/>
          </a:xfrm>
        </p:spPr>
        <p:txBody>
          <a:bodyPr/>
          <a:lstStyle/>
          <a:p>
            <a:r>
              <a:rPr lang="en-US" dirty="0" smtClean="0"/>
              <a:t>Transistors for mm-wave, sub-mm-wave wireless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1879" y="1056326"/>
            <a:ext cx="8576135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Massive growth in use of radio communication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sub-5GHz spectrum almost used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up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Next generation 5G, coming soon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 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28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38, 57-71(WiGig), and 71-86GHz.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Some degree of spatial multiplexing (multiple beams)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Research now explores the next generation (6G?)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100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+ GHz carriers: 140, 220, 340GHz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maybe 650GHz 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massive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spatial multiplexing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This will drive transistor development: 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PAs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for transmitters,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GaN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InP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HBT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SiGe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HBT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LNAs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for receivers: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InP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HEMT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InP MOS-HEMT 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endParaRPr lang="en-US" sz="24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688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95335" y="76200"/>
            <a:ext cx="7681865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100-340GHz wireless communications</a:t>
            </a:r>
            <a:endParaRPr lang="en-US" sz="2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8" y="1152150"/>
            <a:ext cx="8312727" cy="2016509"/>
          </a:xfrm>
          <a:prstGeom prst="rect">
            <a:avLst/>
          </a:prstGeom>
          <a:ln>
            <a:noFill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5984" y="875151"/>
            <a:ext cx="8727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Gigabit mobile communication.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5985" y="3277210"/>
            <a:ext cx="8727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Information anywhere, any time, without limits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7200" y="3857484"/>
            <a:ext cx="82296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4038307"/>
            <a:ext cx="7557025" cy="2171922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45985" y="3933379"/>
            <a:ext cx="8727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Gigabit residential/office communication. 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5985" y="6352401"/>
            <a:ext cx="8727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Cellular/internet convergence: competition, low cost, broader deployment</a:t>
            </a:r>
          </a:p>
        </p:txBody>
      </p:sp>
    </p:spTree>
    <p:extLst>
      <p:ext uri="{BB962C8B-B14F-4D97-AF65-F5344CB8AC3E}">
        <p14:creationId xmlns:p14="http://schemas.microsoft.com/office/powerpoint/2010/main" val="296641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140/220 GHz spatially multiplexed base station</a:t>
            </a:r>
            <a:endParaRPr lang="en-US" sz="2800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3535942"/>
            <a:ext cx="8272272" cy="25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10 Tb/s spatially-multiplexed base station</a:t>
            </a:r>
            <a:r>
              <a:rPr lang="en-US" sz="2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Each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face supports 256 beams @ 10Gb/s/beam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00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meters range in 50 mm/hr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rain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Realistic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packaging loss, operating &amp; design margins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Key device specifications: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140 GHz: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PAs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b="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sat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=21.5 dBm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LNAs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F=4 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dB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220 GHz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PAs: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b="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sat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=25 dBm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LNAs: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F=4 dB </a:t>
            </a:r>
            <a:endParaRPr lang="en-US" sz="2400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990600"/>
            <a:ext cx="8314944" cy="2487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609600" y="990600"/>
            <a:ext cx="457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54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340 GHz, 650 GHz spatially-multiplexed backhaul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5" y="1087526"/>
            <a:ext cx="4110535" cy="439887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4400" y="1965133"/>
            <a:ext cx="4401910" cy="260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2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340 GHz: </a:t>
            </a:r>
            <a: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640Gb/s  @ 240 meters; </a:t>
            </a:r>
            <a:b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1.2 meter, 8-element array</a:t>
            </a:r>
            <a:b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F= </a:t>
            </a:r>
            <a:r>
              <a:rPr lang="en-US" sz="22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4dB</a:t>
            </a: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200" b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sat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≅</a:t>
            </a:r>
            <a:r>
              <a:rPr lang="en-US" sz="22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14dBm</a:t>
            </a:r>
            <a:endParaRPr lang="en-US" sz="2200" b="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2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650 GHz:</a:t>
            </a:r>
            <a: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200" b="0" dirty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200" b="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1.28Tb/s @ 240 meters; </a:t>
            </a:r>
            <a:b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1.2 meter, 16-element array</a:t>
            </a:r>
            <a:br>
              <a:rPr lang="en-US" sz="22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F= </a:t>
            </a:r>
            <a:r>
              <a:rPr lang="en-US" sz="22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4dB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P</a:t>
            </a:r>
            <a:r>
              <a:rPr lang="en-US" sz="2200" b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avg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=14.5dBm, P</a:t>
            </a:r>
            <a:r>
              <a:rPr lang="en-US" sz="2200" b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sat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≅</a:t>
            </a:r>
            <a:r>
              <a:rPr lang="en-US" sz="22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18.5dBm</a:t>
            </a:r>
            <a:endParaRPr lang="en-US" sz="220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9157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28" y="1107700"/>
            <a:ext cx="4899272" cy="3339380"/>
          </a:xfrm>
          <a:prstGeom prst="rect">
            <a:avLst/>
          </a:prstGeom>
        </p:spPr>
      </p:pic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150813"/>
            <a:ext cx="8219372" cy="3984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mm-Wave Wireless Transceiver Architecture</a:t>
            </a:r>
            <a:endParaRPr lang="en-US" sz="32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8171" y="4849985"/>
            <a:ext cx="8717935" cy="997196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tabLst>
                <a:tab pos="173038" algn="l"/>
                <a:tab pos="630238" algn="l"/>
                <a:tab pos="1719263" algn="l"/>
              </a:tabLst>
            </a:pPr>
            <a:r>
              <a:rPr lang="en-US" sz="3600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custom PAs, LNA</a:t>
            </a:r>
            <a:r>
              <a:rPr lang="en-US" sz="3600" b="1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s → power, efficiency, noise</a:t>
            </a:r>
            <a:br>
              <a:rPr lang="en-US" sz="3600" b="1" i="1" dirty="0"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US" sz="3600" b="1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Si CMOS beamformer→ integration scale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346" y="6194827"/>
            <a:ext cx="6221610" cy="498598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tabLst>
                <a:tab pos="173038" algn="l"/>
                <a:tab pos="630238" algn="l"/>
                <a:tab pos="1719263" algn="l"/>
              </a:tabLst>
            </a:pPr>
            <a:r>
              <a:rPr lang="en-US" sz="3600" b="1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...similar to today's cell phones.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6" y="972919"/>
            <a:ext cx="2935704" cy="12830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5" y="2395259"/>
            <a:ext cx="2042095" cy="21851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5006728" y="762000"/>
            <a:ext cx="0" cy="43528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292728" y="783920"/>
            <a:ext cx="0" cy="43528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04793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Moore's law scaling nearly over ?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" y="3552278"/>
            <a:ext cx="2428639" cy="1214320"/>
            <a:chOff x="1080830" y="1986995"/>
            <a:chExt cx="1752600" cy="914400"/>
          </a:xfrm>
        </p:grpSpPr>
        <p:pic>
          <p:nvPicPr>
            <p:cNvPr id="3" name="Picture 21" descr="Picture1.jpg"/>
            <p:cNvPicPr>
              <a:picLocks noChangeAspect="1"/>
            </p:cNvPicPr>
            <p:nvPr/>
          </p:nvPicPr>
          <p:blipFill>
            <a:blip r:embed="rId2" cstate="print"/>
            <a:srcRect l="3754" r="9911" b="19786"/>
            <a:stretch>
              <a:fillRect/>
            </a:stretch>
          </p:blipFill>
          <p:spPr bwMode="auto">
            <a:xfrm>
              <a:off x="1080830" y="1986995"/>
              <a:ext cx="1752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 bwMode="auto">
            <a:xfrm flipV="1">
              <a:off x="1614230" y="2672795"/>
              <a:ext cx="914400" cy="76200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>
              <a:outerShdw blurRad="76200" dist="25400" dir="2700000" algn="ctr" rotWithShape="0">
                <a:schemeClr val="tx1"/>
              </a:outerShdw>
            </a:effectLst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2071430" y="2291795"/>
              <a:ext cx="7620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>
              <a:outerShdw blurRad="76200" dist="25400" dir="2700000" algn="ctr" rotWithShape="0">
                <a:schemeClr val="tx1"/>
              </a:outerShdw>
            </a:effectLst>
          </p:spPr>
        </p:cxn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1550" y="3172801"/>
            <a:ext cx="866057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Cannot make FET gates much shorter</a:t>
            </a:r>
            <a:endParaRPr lang="en-US" sz="2800" i="1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11" name="Picture 10" descr="delay_analy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75" y="1236457"/>
            <a:ext cx="1745585" cy="140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icture6.jpg"/>
          <p:cNvPicPr>
            <a:picLocks noChangeAspect="1"/>
          </p:cNvPicPr>
          <p:nvPr/>
        </p:nvPicPr>
        <p:blipFill>
          <a:blip r:embed="rId4" cstate="print"/>
          <a:srcRect t="7590"/>
          <a:stretch>
            <a:fillRect/>
          </a:stretch>
        </p:blipFill>
        <p:spPr bwMode="auto">
          <a:xfrm>
            <a:off x="2446940" y="1160562"/>
            <a:ext cx="1214320" cy="17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048000" y="3591139"/>
            <a:ext cx="5867400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Oxide tunneling: minimum oxide thickness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→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minimum gate length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given electrostatics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Source-drain tunneling: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minimum gate length</a:t>
            </a:r>
            <a:endParaRPr lang="en-US" sz="2400" b="0" dirty="0">
              <a:solidFill>
                <a:srgbClr val="FF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78020" y="781087"/>
            <a:ext cx="835699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Power density: becoming excessive</a:t>
            </a:r>
            <a:endParaRPr lang="en-US" sz="2800" i="1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889554" y="1243472"/>
            <a:ext cx="5254445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C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wire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DD</a:t>
            </a:r>
            <a:r>
              <a:rPr lang="en-US" sz="2400" b="0" i="1" baseline="30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switching energy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:</a:t>
            </a:r>
            <a:r>
              <a:rPr lang="en-US" sz="2400" b="0" i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  <a:br>
              <a:rPr lang="en-US" sz="2400" b="0" i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</a:br>
            <a:r>
              <a:rPr lang="en-US" sz="2400" b="0" i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→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want 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low</a:t>
            </a:r>
            <a:r>
              <a:rPr lang="en-US" sz="2400" b="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b="0" i="1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V</a:t>
            </a:r>
            <a:r>
              <a:rPr lang="en-US" sz="2400" b="0" i="1" baseline="-2500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DD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</a:p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Static leakage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I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off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&gt; I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on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exp(-qV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DD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/kT)</a:t>
            </a:r>
            <a:b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</a:b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  →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want high</a:t>
            </a:r>
            <a:r>
              <a:rPr lang="en-US" sz="2400" b="0" i="1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V</a:t>
            </a:r>
            <a:r>
              <a:rPr lang="en-US" sz="2400" b="0" i="1" baseline="-2500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DD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52400" y="5181600"/>
            <a:ext cx="8258175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Reducing gate length reduces power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: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	integration density </a:t>
            </a:r>
            <a:r>
              <a:rPr lang="en-US" sz="2400" dirty="0" smtClean="0"/>
              <a:t>↑,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wiring capacitance </a:t>
            </a:r>
            <a:r>
              <a:rPr lang="en-US" sz="2400" dirty="0" smtClean="0"/>
              <a:t>↓,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switching energy </a:t>
            </a:r>
            <a:r>
              <a:rPr lang="en-US" sz="2400" dirty="0" smtClean="0"/>
              <a:t>↓.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	</a:t>
            </a:r>
            <a:endParaRPr lang="en-US" sz="2400" b="0" dirty="0">
              <a:solidFill>
                <a:srgbClr val="FF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2400" y="6373201"/>
            <a:ext cx="825817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Reduce power by reducing voltage or increasing density</a:t>
            </a:r>
            <a:endParaRPr lang="en-US" sz="2800" i="1" dirty="0">
              <a:solidFill>
                <a:srgbClr val="FF0000"/>
              </a:solidFill>
              <a:latin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4821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395" y="1466802"/>
            <a:ext cx="2688306" cy="209687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mm-wave CMOS (examples)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1879" y="848570"/>
            <a:ext cx="8727926" cy="9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260 GHz amplifier, Feedback-enhanced-gain: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65nm bulk CMOS, 2.3 dB gain  per stage  (350GHz 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max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)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Momeni  ISSCC, March 2013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1879" y="3810304"/>
            <a:ext cx="8652031" cy="9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145 GHz amplifier, conventional neutralized design: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45 nm SOI CMOS, 6.3 dB gain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per stage, ~1.5mW P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sat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Kim et al. (UCSB), 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submitted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000640" y="1790045"/>
            <a:ext cx="1289605" cy="2492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350 GHz f</a:t>
            </a:r>
            <a:r>
              <a:rPr lang="en-US" sz="1800" b="0" baseline="-25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max</a:t>
            </a:r>
            <a:endParaRPr lang="en-US" sz="2400" b="0" baseline="-2500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7835485" y="2066723"/>
            <a:ext cx="87619" cy="782867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14" y="1835205"/>
            <a:ext cx="2341271" cy="1749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604" y="1683415"/>
            <a:ext cx="2412791" cy="1814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4" y="5029200"/>
            <a:ext cx="3405485" cy="1013825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347220" y="4628953"/>
          <a:ext cx="3306839" cy="2061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KGPlot" r:id="rId8" imgW="5460840" imgH="3403440" progId="KGraph_Plot">
                  <p:embed/>
                </p:oleObj>
              </mc:Choice>
              <mc:Fallback>
                <p:oleObj name="KGPlot" r:id="rId8" imgW="5460840" imgH="34034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7220" y="4628953"/>
                        <a:ext cx="3306839" cy="2061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1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/>
              <a:t>mm-Wave CMOS won't scale much further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5985" y="848570"/>
            <a:ext cx="3642960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Gate dielectric can't be thinned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latin typeface="Calibri" pitchFamily="34" charset="0"/>
                <a:cs typeface="Calibri" pitchFamily="34" charset="0"/>
              </a:rPr>
              <a:t>→ on-current, g</a:t>
            </a:r>
            <a:r>
              <a:rPr lang="en-US" sz="2000" b="0" baseline="-25000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 can't increase</a:t>
            </a:r>
            <a:endParaRPr lang="en-US" sz="2000" b="0" baseline="-25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UNTITLED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320" y="1607520"/>
            <a:ext cx="1973270" cy="1925416"/>
          </a:xfrm>
          <a:prstGeom prst="rect">
            <a:avLst/>
          </a:prstGeom>
        </p:spPr>
      </p:pic>
      <p:pic>
        <p:nvPicPr>
          <p:cNvPr id="10" name="Picture 9" descr="2013_1_2_feb_THz_HBT_HEMT_dra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7218" y="4871004"/>
            <a:ext cx="2210057" cy="1887461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5985" y="4587060"/>
            <a:ext cx="8365225" cy="359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Tungsten via resistances reduce the gain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53145" y="4897845"/>
            <a:ext cx="3414664" cy="27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400" b="0" dirty="0">
                <a:latin typeface="Calibri" pitchFamily="34" charset="0"/>
                <a:cs typeface="Calibri" pitchFamily="34" charset="0"/>
              </a:rPr>
              <a:t>Inac et al, CSICS 2011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7090" name="Object 5"/>
          <p:cNvGraphicFramePr>
            <a:graphicFrameLocks noChangeAspect="1"/>
          </p:cNvGraphicFramePr>
          <p:nvPr>
            <p:extLst/>
          </p:nvPr>
        </p:nvGraphicFramePr>
        <p:xfrm>
          <a:off x="441284" y="1435754"/>
          <a:ext cx="3438525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KGPlot" r:id="rId5" imgW="5333760" imgH="3555720" progId="KGraph_Plot">
                  <p:embed/>
                </p:oleObj>
              </mc:Choice>
              <mc:Fallback>
                <p:oleObj name="KGPlot" r:id="rId5" imgW="5333760" imgH="35557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84" y="1435754"/>
                        <a:ext cx="3438525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647895" y="848570"/>
            <a:ext cx="4250120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Shorter gates give no less capacitance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latin typeface="Calibri" pitchFamily="34" charset="0"/>
                <a:cs typeface="Calibri" pitchFamily="34" charset="0"/>
              </a:rPr>
              <a:t>dominated by ends; ~1fF/</a:t>
            </a:r>
            <a:r>
              <a:rPr lang="en-US" sz="2000" b="0" dirty="0">
                <a:latin typeface="Symbol" pitchFamily="18" charset="2"/>
                <a:cs typeface="Calibri" pitchFamily="34" charset="0"/>
              </a:rPr>
              <a:t>m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m total</a:t>
            </a:r>
            <a:endParaRPr lang="en-US" sz="2000" b="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45984" y="3778796"/>
            <a:ext cx="8500241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Maximum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i="1" baseline="-25000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minimum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→ upper limit on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i="1" baseline="-25000" dirty="0">
                <a:latin typeface="Symbol" pitchFamily="18" charset="2"/>
                <a:cs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  about 350-400 GHz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  <a:endParaRPr lang="en-US" sz="2000" b="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5985" y="5497800"/>
            <a:ext cx="8365225" cy="359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Present finFETs have yet </a:t>
            </a:r>
            <a:r>
              <a:rPr lang="en-US" sz="2000" u="sng" dirty="0">
                <a:latin typeface="Calibri" pitchFamily="34" charset="0"/>
                <a:cs typeface="Calibri" pitchFamily="34" charset="0"/>
              </a:rPr>
              <a:t>lar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u="sng" dirty="0">
                <a:latin typeface="Calibri" pitchFamily="34" charset="0"/>
                <a:cs typeface="Calibri" pitchFamily="34" charset="0"/>
              </a:rPr>
              <a:t>er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end capacitances</a:t>
            </a:r>
          </a:p>
        </p:txBody>
      </p:sp>
    </p:spTree>
    <p:extLst>
      <p:ext uri="{BB962C8B-B14F-4D97-AF65-F5344CB8AC3E}">
        <p14:creationId xmlns:p14="http://schemas.microsoft.com/office/powerpoint/2010/main" val="3894978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7730773" cy="466725"/>
          </a:xfrm>
        </p:spPr>
        <p:txBody>
          <a:bodyPr/>
          <a:lstStyle/>
          <a:p>
            <a:r>
              <a:rPr lang="en-US" sz="3200" dirty="0" smtClean="0"/>
              <a:t>Gallium </a:t>
            </a:r>
            <a:r>
              <a:rPr lang="en-US" sz="3200" dirty="0"/>
              <a:t>n</a:t>
            </a:r>
            <a:r>
              <a:rPr lang="en-US" sz="3200" dirty="0" smtClean="0"/>
              <a:t>itride mm-wave power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7" y="4362489"/>
            <a:ext cx="2752813" cy="2067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68" y="4339740"/>
            <a:ext cx="4692318" cy="1489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985" y="3960265"/>
            <a:ext cx="31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N-polar GaN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: Mishra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1897" y="3960265"/>
            <a:ext cx="31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nm AlN/GaN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: Xing/Jena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77250" y="1498507"/>
          <a:ext cx="3654470" cy="246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KGPlot" r:id="rId6" imgW="4863960" imgH="3276720" progId="KGraph_Plot">
                  <p:embed/>
                </p:oleObj>
              </mc:Choice>
              <mc:Fallback>
                <p:oleObj name="KGPlot" r:id="rId6" imgW="4863960" imgH="32767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7250" y="1498507"/>
                        <a:ext cx="3654470" cy="246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427344" y="1498507"/>
          <a:ext cx="3711721" cy="246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KGPlot" r:id="rId8" imgW="4940280" imgH="3276720" progId="KGraph_Plot">
                  <p:embed/>
                </p:oleObj>
              </mc:Choice>
              <mc:Fallback>
                <p:oleObj name="KGPlot" r:id="rId8" imgW="4940280" imgH="32767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7344" y="1498507"/>
                        <a:ext cx="3711721" cy="246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0090" y="1019995"/>
            <a:ext cx="8803820" cy="359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GaN is the leading high-frequency power technology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813050" y="2897735"/>
            <a:ext cx="379475" cy="227685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722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864424" cy="609600"/>
          </a:xfrm>
        </p:spPr>
        <p:txBody>
          <a:bodyPr/>
          <a:lstStyle/>
          <a:p>
            <a:r>
              <a:rPr lang="en-US" sz="3200" dirty="0" smtClean="0"/>
              <a:t>130nm / 1.1THz InP HBT Technology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86" y="3429001"/>
            <a:ext cx="4206029" cy="333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22376" y="854656"/>
            <a:ext cx="334123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1" dirty="0" smtClean="0">
                <a:latin typeface="Calibri" pitchFamily="34" charset="0"/>
              </a:rPr>
              <a:t>Teledyne: M</a:t>
            </a:r>
            <a:r>
              <a:rPr lang="en-US" sz="1600" b="1" dirty="0">
                <a:latin typeface="Calibri" pitchFamily="34" charset="0"/>
              </a:rPr>
              <a:t>. Urteaga </a:t>
            </a:r>
            <a:r>
              <a:rPr lang="en-US" sz="1600" b="1" i="1" dirty="0">
                <a:latin typeface="Calibri" pitchFamily="34" charset="0"/>
              </a:rPr>
              <a:t>et al</a:t>
            </a:r>
            <a:r>
              <a:rPr lang="en-US" sz="1600" b="1" dirty="0">
                <a:latin typeface="Calibri" pitchFamily="34" charset="0"/>
              </a:rPr>
              <a:t>: 2011 </a:t>
            </a:r>
            <a:r>
              <a:rPr lang="en-US" sz="1600" b="1" dirty="0" smtClean="0">
                <a:latin typeface="Calibri" pitchFamily="34" charset="0"/>
              </a:rPr>
              <a:t>DRC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1" y="1228045"/>
            <a:ext cx="3056255" cy="209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64J-R4C5-E10B45L3-Vce_2.00V-Ib_600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2101" y="3802459"/>
            <a:ext cx="3297461" cy="2824686"/>
          </a:xfrm>
          <a:prstGeom prst="rect">
            <a:avLst/>
          </a:prstGeom>
        </p:spPr>
      </p:pic>
      <p:pic>
        <p:nvPicPr>
          <p:cNvPr id="15" name="Picture 14" descr="64J-R4C5-E10B45L4-4.jpg"/>
          <p:cNvPicPr>
            <a:picLocks noChangeAspect="1"/>
          </p:cNvPicPr>
          <p:nvPr/>
        </p:nvPicPr>
        <p:blipFill>
          <a:blip r:embed="rId5" cstate="print"/>
          <a:srcRect t="2413" r="3639" b="4627"/>
          <a:stretch>
            <a:fillRect/>
          </a:stretch>
        </p:blipFill>
        <p:spPr>
          <a:xfrm>
            <a:off x="5879743" y="1238236"/>
            <a:ext cx="1868466" cy="234255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647895" y="846123"/>
            <a:ext cx="318759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Rode (UCSB), </a:t>
            </a:r>
            <a:r>
              <a:rPr lang="en-US" sz="1600" dirty="0">
                <a:latin typeface="Calibri" pitchFamily="34" charset="0"/>
                <a:cs typeface="Arial" pitchFamily="34" charset="0"/>
                <a:sym typeface="Symbol" pitchFamily="18" charset="2"/>
              </a:rPr>
              <a:t>IEEE  TED, </a:t>
            </a:r>
            <a:r>
              <a:rPr lang="en-US" sz="16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2015</a:t>
            </a:r>
            <a:endParaRPr lang="en-US" sz="16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91570" y="1993081"/>
            <a:ext cx="1669690" cy="2215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3.5 V breakdown</a:t>
            </a:r>
            <a:endParaRPr lang="en-US" sz="16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75641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THz transistor measurements</a:t>
            </a:r>
            <a:endParaRPr lang="en-US" sz="32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1879" y="762000"/>
            <a:ext cx="857613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Problems with simple pads: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Substrate resonances @ &gt;35 GHz → make pads small, grounds close(!)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Ambiguity in series-first or shunt-first pad stripping.  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Our present HBTs, stripping order makes only a minor difference.</a:t>
            </a: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20" y="2133600"/>
            <a:ext cx="1399847" cy="1561368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4801" y="4572000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On-wafer LRL is much better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 pad-stripping.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Still must avoid substrate resonances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thinned substrate with TSV's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or thin-film microstrip wiring</a:t>
            </a: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381" r="6429"/>
          <a:stretch>
            <a:fillRect/>
          </a:stretch>
        </p:blipFill>
        <p:spPr bwMode="auto">
          <a:xfrm>
            <a:off x="5356153" y="4190036"/>
            <a:ext cx="3491068" cy="259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0"/>
            <a:ext cx="2515772" cy="1986517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306969"/>
              </p:ext>
            </p:extLst>
          </p:nvPr>
        </p:nvGraphicFramePr>
        <p:xfrm>
          <a:off x="304800" y="1981200"/>
          <a:ext cx="3550343" cy="237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KGPlot" r:id="rId7" imgW="4724280" imgH="3162240" progId="KGraph_Plot">
                  <p:embed/>
                </p:oleObj>
              </mc:Choice>
              <mc:Fallback>
                <p:oleObj name="KGPlot" r:id="rId7" imgW="4724280" imgH="31622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1981200"/>
                        <a:ext cx="3550343" cy="2375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14400" y="3657600"/>
            <a:ext cx="2890693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(publication used parallel elements outside)</a:t>
            </a:r>
            <a:endParaRPr lang="en-US" sz="11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7467600" y="2286000"/>
            <a:ext cx="0" cy="129540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7467600" y="2365064"/>
            <a:ext cx="82907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220 </a:t>
            </a:r>
            <a:r>
              <a:rPr lang="en-US" sz="1600" smtClean="0">
                <a:solidFill>
                  <a:schemeClr val="tx2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105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00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57760" cy="609600"/>
          </a:xfrm>
        </p:spPr>
        <p:txBody>
          <a:bodyPr/>
          <a:lstStyle/>
          <a:p>
            <a:r>
              <a:rPr lang="en-US" sz="3200" dirty="0" smtClean="0"/>
              <a:t>130nm / 1.1THz InP HBT: IC Examples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9" y="5243021"/>
            <a:ext cx="4041081" cy="1308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05" y="5119758"/>
            <a:ext cx="4165732" cy="1496832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0090" y="4801196"/>
            <a:ext cx="462959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itchFamily="34" charset="0"/>
              </a:rPr>
              <a:t>Teledyne: M</a:t>
            </a:r>
            <a:r>
              <a:rPr lang="en-US" sz="1600" b="0" dirty="0">
                <a:latin typeface="Calibri" pitchFamily="34" charset="0"/>
              </a:rPr>
              <a:t>. Urteaga </a:t>
            </a:r>
            <a:r>
              <a:rPr lang="en-US" sz="1600" b="0" i="1" dirty="0">
                <a:latin typeface="Calibri" pitchFamily="34" charset="0"/>
              </a:rPr>
              <a:t>et al</a:t>
            </a:r>
            <a:r>
              <a:rPr lang="en-US" sz="1600" b="0" dirty="0">
                <a:latin typeface="Calibri" pitchFamily="34" charset="0"/>
              </a:rPr>
              <a:t>: </a:t>
            </a:r>
            <a:r>
              <a:rPr lang="en-US" sz="1600" b="0" dirty="0" smtClean="0">
                <a:latin typeface="Calibri" pitchFamily="34" charset="0"/>
              </a:rPr>
              <a:t>2017 IEEE Proceedings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70090" y="4462711"/>
            <a:ext cx="462959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1" dirty="0" smtClean="0">
                <a:latin typeface="Calibri" pitchFamily="34" charset="0"/>
              </a:rPr>
              <a:t>Integrated ~600GHz transmitter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70091" y="848570"/>
            <a:ext cx="409833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1" dirty="0" smtClean="0">
                <a:latin typeface="Calibri" pitchFamily="34" charset="0"/>
              </a:rPr>
              <a:t>220 GHz 0.18W power amplifier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70090" y="1228045"/>
            <a:ext cx="462959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itchFamily="34" charset="0"/>
              </a:rPr>
              <a:t>UCSB/Teledyne: T. Reed </a:t>
            </a:r>
            <a:r>
              <a:rPr lang="en-US" sz="1600" b="0" i="1" dirty="0">
                <a:latin typeface="Calibri" pitchFamily="34" charset="0"/>
              </a:rPr>
              <a:t>et al</a:t>
            </a:r>
            <a:r>
              <a:rPr lang="en-US" sz="1600" b="0" dirty="0">
                <a:latin typeface="Calibri" pitchFamily="34" charset="0"/>
              </a:rPr>
              <a:t>: </a:t>
            </a:r>
            <a:r>
              <a:rPr lang="en-US" sz="1600" b="0" dirty="0" smtClean="0">
                <a:latin typeface="Calibri" pitchFamily="34" charset="0"/>
              </a:rPr>
              <a:t>2013 CSICS</a:t>
            </a:r>
            <a:endParaRPr lang="en-US" sz="1600" b="0" dirty="0">
              <a:latin typeface="Calibri" pitchFamily="34" charset="0"/>
            </a:endParaRPr>
          </a:p>
        </p:txBody>
      </p:sp>
      <p:pic>
        <p:nvPicPr>
          <p:cNvPr id="22" name="Picture 21" descr="Pictur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944" y="1652908"/>
            <a:ext cx="2663156" cy="234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7894" y="848570"/>
            <a:ext cx="426750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1" dirty="0" smtClean="0">
                <a:latin typeface="Calibri" pitchFamily="34" charset="0"/>
              </a:rPr>
              <a:t>325 GHz, 16mW power amplifier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88" y="1683415"/>
            <a:ext cx="2280847" cy="2271687"/>
          </a:xfrm>
          <a:prstGeom prst="rect">
            <a:avLst/>
          </a:prstGeom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723790" y="1234131"/>
            <a:ext cx="341527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itchFamily="34" charset="0"/>
              </a:rPr>
              <a:t>UCSB/Teledyne: (A. Ahmed, submitted)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48200" y="4800600"/>
            <a:ext cx="2667000" cy="1938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latin typeface="Calibri" pitchFamily="34" charset="0"/>
              </a:rPr>
              <a:t> but, only ~1 mW output power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29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57760" cy="609600"/>
          </a:xfrm>
        </p:spPr>
        <p:txBody>
          <a:bodyPr/>
          <a:lstStyle/>
          <a:p>
            <a:r>
              <a:rPr lang="en-US" sz="3200" dirty="0"/>
              <a:t>InP HBT: Towards the 2 THz / 64nm Node</a:t>
            </a:r>
            <a:endParaRPr lang="en-US" sz="3200" dirty="0" smtClean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5460" y="6629400"/>
            <a:ext cx="4629595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latin typeface="Calibri" pitchFamily="34" charset="0"/>
              </a:rPr>
              <a:t>Yihao Fang, UCSB, to be submitted</a:t>
            </a:r>
            <a:endParaRPr lang="en-US" sz="1200" b="0" dirty="0">
              <a:latin typeface="Calibri" pitchFamily="34" charset="0"/>
            </a:endParaRPr>
          </a:p>
        </p:txBody>
      </p:sp>
      <p:pic>
        <p:nvPicPr>
          <p:cNvPr id="9" name="Picture 8" descr="A close up of a phone&#10;&#10;Description generated with high confidence">
            <a:extLst>
              <a:ext uri="{FF2B5EF4-FFF2-40B4-BE49-F238E27FC236}">
                <a16:creationId xmlns:a16="http://schemas.microsoft.com/office/drawing/2014/main" id="{6326F8AF-AB1F-4F61-9001-2A4C31810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3750244" cy="28126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488C3ED-6859-4D2C-9077-FE593D77A5CA}"/>
              </a:ext>
            </a:extLst>
          </p:cNvPr>
          <p:cNvGrpSpPr/>
          <p:nvPr/>
        </p:nvGrpSpPr>
        <p:grpSpPr>
          <a:xfrm>
            <a:off x="5791200" y="3810000"/>
            <a:ext cx="2226742" cy="2819400"/>
            <a:chOff x="870122" y="1524000"/>
            <a:chExt cx="3886200" cy="4920531"/>
          </a:xfrm>
        </p:grpSpPr>
        <p:pic>
          <p:nvPicPr>
            <p:cNvPr id="17" name="Picture 16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13F8CA49-8FF4-4074-B7D4-B945C974B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09" t="10019" r="10312" b="14048"/>
            <a:stretch/>
          </p:blipFill>
          <p:spPr>
            <a:xfrm>
              <a:off x="870122" y="1524000"/>
              <a:ext cx="3886200" cy="4920531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A49CDD1E-2215-44E2-AC1A-08BF008BF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94" t="87629" r="27951" b="7667"/>
            <a:stretch/>
          </p:blipFill>
          <p:spPr>
            <a:xfrm>
              <a:off x="886598" y="1524000"/>
              <a:ext cx="3244678" cy="3048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0457"/>
            <a:ext cx="2425931" cy="2369127"/>
          </a:xfrm>
          <a:prstGeom prst="rect">
            <a:avLst/>
          </a:prstGeom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1879" y="762000"/>
            <a:ext cx="5469321" cy="23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Thin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semiconductor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layers (transit time)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High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current density (CV/I)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Narrow junctions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(heat)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Ultra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low resistivity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contacts (RC)</a:t>
            </a:r>
            <a:b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Low base metal resistance (RC)</a:t>
            </a:r>
            <a:b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5nm P+ spike: low-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  <a:sym typeface="Symbol" pitchFamily="18" charset="2"/>
              </a:rPr>
              <a:t>r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contacts, good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62000" y="3429000"/>
            <a:ext cx="24384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latin typeface="Calibri" pitchFamily="34" charset="0"/>
              </a:rPr>
              <a:t>90 nm HBT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019800" y="3429000"/>
            <a:ext cx="24384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latin typeface="Calibri" pitchFamily="34" charset="0"/>
              </a:rPr>
              <a:t>45 nm emitter</a:t>
            </a:r>
            <a:endParaRPr lang="en-US" sz="2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58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57760" cy="609600"/>
          </a:xfrm>
        </p:spPr>
        <p:txBody>
          <a:bodyPr/>
          <a:lstStyle/>
          <a:p>
            <a:r>
              <a:rPr lang="en-US" sz="3200" dirty="0"/>
              <a:t>InP HBT: Towards the 2 THz / 64nm Node</a:t>
            </a:r>
            <a:endParaRPr lang="en-US" sz="3200" dirty="0" smtClean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96000" y="762051"/>
            <a:ext cx="2892855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 smtClean="0">
                <a:latin typeface="Calibri" pitchFamily="34" charset="0"/>
              </a:rPr>
              <a:t>Yihao Fang, UCSB, to be submitted</a:t>
            </a:r>
            <a:endParaRPr lang="en-US" sz="1100" b="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4" y="1066800"/>
            <a:ext cx="3894613" cy="2920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16" y="1100724"/>
            <a:ext cx="3894613" cy="291284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1879" y="762000"/>
            <a:ext cx="3030921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Good </a:t>
            </a:r>
            <a:r>
              <a:rPr lang="en-US" sz="2000" smtClean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even at 90nm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 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198449"/>
              </p:ext>
            </p:extLst>
          </p:nvPr>
        </p:nvGraphicFramePr>
        <p:xfrm>
          <a:off x="4927888" y="4267200"/>
          <a:ext cx="3905250" cy="244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KGPlot" r:id="rId5" imgW="5753160" imgH="3594240" progId="KGraph_Plot">
                  <p:embed/>
                </p:oleObj>
              </mc:Choice>
              <mc:Fallback>
                <p:oleObj name="KGPlot" r:id="rId5" imgW="5753160" imgH="35942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888" y="4267200"/>
                        <a:ext cx="3905250" cy="2443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9079" y="4382110"/>
            <a:ext cx="2282921" cy="232349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4066401"/>
            <a:ext cx="411480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...because of doping pulse, grade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06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at </a:t>
            </a:r>
            <a:r>
              <a:rPr lang="en-US" smtClean="0"/>
              <a:t>65nm: base contacts, base metal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5985" y="848570"/>
            <a:ext cx="3794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Obtaining good base contacts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 HBT  vs. in contact test structure</a:t>
            </a:r>
            <a:r>
              <a:rPr lang="en-US" sz="18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(emitter contacts are fine)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220162" name="Object 10"/>
          <p:cNvGraphicFramePr>
            <a:graphicFrameLocks noChangeAspect="1"/>
          </p:cNvGraphicFramePr>
          <p:nvPr/>
        </p:nvGraphicFramePr>
        <p:xfrm>
          <a:off x="321880" y="1683415"/>
          <a:ext cx="3187590" cy="468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KGPlot" r:id="rId4" imgW="5308560" imgH="7797600" progId="KGraph_Plot">
                  <p:embed/>
                </p:oleObj>
              </mc:Choice>
              <mc:Fallback>
                <p:oleObj name="KGPlot" r:id="rId4" imgW="5308560" imgH="77976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80" y="1683415"/>
                        <a:ext cx="3187590" cy="4681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2015_2_10_THz_HBT_Draw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911100"/>
            <a:ext cx="4010116" cy="4401910"/>
          </a:xfrm>
          <a:prstGeom prst="rect">
            <a:avLst/>
          </a:prstGeom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23789" y="848570"/>
            <a:ext cx="4174225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RC parasitics along finger length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metal resistance, excess junction areas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7287005" y="3338455"/>
            <a:ext cx="318759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Rode  et al., IEEE  TED, Aug. 2015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 rot="16200000">
            <a:off x="1815174" y="3682759"/>
            <a:ext cx="359277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Clr>
                <a:srgbClr val="FF0000"/>
              </a:buClr>
            </a:pPr>
            <a:r>
              <a:rPr lang="en-US" sz="14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Baraskar </a:t>
            </a:r>
            <a:r>
              <a:rPr lang="en-US" sz="1400" b="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et al</a:t>
            </a:r>
            <a:r>
              <a:rPr lang="en-US" sz="14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Journal of Applied Physics, 2013</a:t>
            </a:r>
          </a:p>
        </p:txBody>
      </p:sp>
    </p:spTree>
    <p:extLst>
      <p:ext uri="{BB962C8B-B14F-4D97-AF65-F5344CB8AC3E}">
        <p14:creationId xmlns:p14="http://schemas.microsoft.com/office/powerpoint/2010/main" val="234357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at </a:t>
            </a:r>
            <a:r>
              <a:rPr lang="en-US" smtClean="0"/>
              <a:t>65nm: Base contact penetration</a:t>
            </a:r>
            <a:endParaRPr lang="en-US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6200" y="774883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TLM test samples:</a:t>
            </a:r>
            <a:b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ultra-clean surfaces</a:t>
            </a:r>
            <a:b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non-penetrating contacts</a:t>
            </a:r>
            <a:b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refractories: Ru, Mo, Ir, W</a:t>
            </a:r>
            <a:b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→ ~6×10</a:t>
            </a:r>
            <a:r>
              <a:rPr lang="en-US" sz="2400" b="0" baseline="30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-9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0" smtClean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  <a:sym typeface="Symbol" pitchFamily="18" charset="2"/>
              </a:rPr>
              <a:t>W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-cm</a:t>
            </a:r>
            <a:r>
              <a:rPr lang="en-US" sz="2400" b="0" baseline="30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resistivity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HBT emitter: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first process step</a:t>
            </a:r>
            <a:b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ultra-clean </a:t>
            </a:r>
            <a: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surfaces</a:t>
            </a:r>
            <a:b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refractory Mo contacts</a:t>
            </a:r>
            <a: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~1-2×10</a:t>
            </a:r>
            <a:r>
              <a:rPr lang="en-US" sz="2400" b="0" baseline="30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-8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  <a:sym typeface="Symbol" pitchFamily="18" charset="2"/>
              </a:rPr>
              <a:t>W</a:t>
            </a:r>
            <a: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-cm</a:t>
            </a:r>
            <a:r>
              <a:rPr lang="en-US" sz="2400" b="0" baseline="300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resistivity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HBT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base: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late process </a:t>
            </a:r>
            <a: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step</a:t>
            </a:r>
            <a:b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UV-O</a:t>
            </a:r>
            <a:r>
              <a:rPr lang="en-US" sz="2400" b="0" baseline="-25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/HCl cleaning not enough</a:t>
            </a:r>
            <a: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controlled-penetration contacts: 1nm Pt→ 3nm reaction depth</a:t>
            </a:r>
            <a:b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→ incompatible with thin &amp; pulse-doped base designs</a:t>
            </a:r>
            <a:endParaRPr lang="en-US" sz="2400" b="0">
              <a:solidFill>
                <a:srgbClr val="FF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04010" y="6629400"/>
            <a:ext cx="318759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Rode  et al., IEEE  TED, Aug. 2015</a:t>
            </a:r>
          </a:p>
        </p:txBody>
      </p:sp>
      <p:pic>
        <p:nvPicPr>
          <p:cNvPr id="10" name="Picture 9" descr="Picture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0" y="775753"/>
            <a:ext cx="5105400" cy="44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15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3D: increasing integration density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1879" y="762000"/>
            <a:ext cx="857613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Planar FETs: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7nm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node uses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15nm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gate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;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can't get much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shorter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&gt; 15nm minimum transistor pitch.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934200" y="1066800"/>
            <a:ext cx="1828800" cy="249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200" b="0" dirty="0">
                <a:latin typeface="Calibri" pitchFamily="34" charset="0"/>
                <a:cs typeface="Calibri" pitchFamily="34" charset="0"/>
              </a:rPr>
              <a:t>R. Xie </a:t>
            </a:r>
            <a:r>
              <a:rPr lang="en-US" sz="1200" b="0" i="1" dirty="0">
                <a:latin typeface="Calibri" pitchFamily="34" charset="0"/>
                <a:cs typeface="Calibri" pitchFamily="34" charset="0"/>
              </a:rPr>
              <a:t>et </a:t>
            </a:r>
            <a:r>
              <a:rPr lang="en-US" sz="1200" b="0" i="1" dirty="0" smtClean="0">
                <a:latin typeface="Calibri" pitchFamily="34" charset="0"/>
                <a:cs typeface="Calibri" pitchFamily="34" charset="0"/>
              </a:rPr>
              <a:t>al.</a:t>
            </a:r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, 2016 IEDM</a:t>
            </a:r>
            <a:endParaRPr lang="en-US" sz="12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4938401" cy="2227032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857613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If oriented vertically, minimum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transistor pitch is ~6nm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physical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limit; fabrication might be difficult/impossible</a:t>
            </a:r>
            <a:endParaRPr lang="en-US" sz="24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4696801"/>
            <a:ext cx="857613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Perhaps it can be done ?</a:t>
            </a:r>
            <a:endParaRPr lang="en-US" sz="24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13315"/>
            <a:ext cx="3419004" cy="1492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52" y="5132317"/>
            <a:ext cx="3637448" cy="15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1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Next: </a:t>
            </a:r>
            <a:r>
              <a:rPr lang="en-US" sz="3200" dirty="0"/>
              <a:t>regrowth instead of scaling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8" y="1447800"/>
            <a:ext cx="2964873" cy="2040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2AF16-0283-4FD3-9698-0BAFA92A6A8D}"/>
              </a:ext>
            </a:extLst>
          </p:cNvPr>
          <p:cNvSpPr txBox="1"/>
          <p:nvPr/>
        </p:nvSpPr>
        <p:spPr>
          <a:xfrm>
            <a:off x="304800" y="860258"/>
            <a:ext cx="198118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Goal: regrown-base HBT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sz="1400" b="0" dirty="0" smtClean="0"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f</a:t>
            </a:r>
            <a:r>
              <a:rPr lang="en-US" sz="1400" b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endParaRPr lang="en-US" sz="14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65204"/>
            <a:ext cx="1403087" cy="2040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32AF16-0283-4FD3-9698-0BAFA92A6A8D}"/>
              </a:ext>
            </a:extLst>
          </p:cNvPr>
          <p:cNvSpPr txBox="1"/>
          <p:nvPr/>
        </p:nvSpPr>
        <p:spPr>
          <a:xfrm>
            <a:off x="533400" y="3880273"/>
            <a:ext cx="229351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Goal: pedestal-collector HBT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increased  f</a:t>
            </a:r>
            <a:r>
              <a:rPr lang="en-US" sz="1400" b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endParaRPr lang="en-US" sz="14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2AF16-0283-4FD3-9698-0BAFA92A6A8D}"/>
              </a:ext>
            </a:extLst>
          </p:cNvPr>
          <p:cNvSpPr txBox="1"/>
          <p:nvPr/>
        </p:nvSpPr>
        <p:spPr>
          <a:xfrm>
            <a:off x="3124200" y="3863269"/>
            <a:ext cx="293144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1st step :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collector growth in dielectric window </a:t>
            </a:r>
            <a:endParaRPr lang="en-US" sz="14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F18E7B6C-6569-4AC8-8366-A1FCE03C8E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0" y="4419600"/>
            <a:ext cx="2731861" cy="23232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32AF16-0283-4FD3-9698-0BAFA92A6A8D}"/>
              </a:ext>
            </a:extLst>
          </p:cNvPr>
          <p:cNvSpPr txBox="1"/>
          <p:nvPr/>
        </p:nvSpPr>
        <p:spPr>
          <a:xfrm>
            <a:off x="6248400" y="3863269"/>
            <a:ext cx="195976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step: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base lateral overgrowth,</a:t>
            </a:r>
            <a:endParaRPr lang="en-US" sz="14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2AF16-0283-4FD3-9698-0BAFA92A6A8D}"/>
              </a:ext>
            </a:extLst>
          </p:cNvPr>
          <p:cNvSpPr txBox="1"/>
          <p:nvPr/>
        </p:nvSpPr>
        <p:spPr>
          <a:xfrm>
            <a:off x="6360444" y="5352568"/>
            <a:ext cx="278922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or base confined lateral overgrowth</a:t>
            </a:r>
            <a:endParaRPr lang="en-US" sz="14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44" y="5638800"/>
            <a:ext cx="2026657" cy="1099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25" y="4343400"/>
            <a:ext cx="2127625" cy="1061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AA4D32-E4C9-4AC7-B6AD-4D6DFA4A4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3455" y="1600200"/>
            <a:ext cx="3567545" cy="2303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99B254-0A1B-42FD-8E9C-A0434969ABE0}"/>
              </a:ext>
            </a:extLst>
          </p:cNvPr>
          <p:cNvSpPr txBox="1"/>
          <p:nvPr/>
        </p:nvSpPr>
        <p:spPr>
          <a:xfrm>
            <a:off x="4788478" y="838200"/>
            <a:ext cx="321177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Intrinsic/extrinsic base junction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metamorphic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p-GaAs/p-InGaAs </a:t>
            </a:r>
            <a:b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electron barrier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  high </a:t>
            </a:r>
            <a:r>
              <a:rPr lang="en-US" sz="1400" b="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intrinsic doping→ low Auger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 high </a:t>
            </a:r>
            <a:r>
              <a:rPr lang="en-US" sz="1400" b="0" dirty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b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7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mm-wave PAs: </a:t>
            </a:r>
            <a:r>
              <a:rPr lang="en-US" sz="3200" smtClean="0"/>
              <a:t>need higher current density</a:t>
            </a:r>
            <a:endParaRPr lang="en-US" sz="3200" dirty="0" smtClean="0"/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568779"/>
              </p:ext>
            </p:extLst>
          </p:nvPr>
        </p:nvGraphicFramePr>
        <p:xfrm>
          <a:off x="5179160" y="762000"/>
          <a:ext cx="3794750" cy="299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KGPlot" r:id="rId3" imgW="8623080" imgH="6794280" progId="KGraph_Plot">
                  <p:embed/>
                </p:oleObj>
              </mc:Choice>
              <mc:Fallback>
                <p:oleObj name="KGPlot" r:id="rId3" imgW="8623080" imgH="679428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160" y="762000"/>
                        <a:ext cx="3794750" cy="29939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70089" y="924465"/>
            <a:ext cx="6830551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 pitchFamily="34" charset="0"/>
              </a:rPr>
              <a:t>3 </a:t>
            </a:r>
            <a:r>
              <a:rPr lang="en-US" sz="2400" b="0" dirty="0" smtClean="0">
                <a:latin typeface="Symbol" panose="05050102010706020507" pitchFamily="18" charset="2"/>
              </a:rPr>
              <a:t>m</a:t>
            </a:r>
            <a:r>
              <a:rPr lang="en-US" sz="2400" b="0" dirty="0" smtClean="0">
                <a:latin typeface="Calibri" pitchFamily="34" charset="0"/>
              </a:rPr>
              <a:t>m max emitter length (&gt; 1 THz f</a:t>
            </a:r>
            <a:r>
              <a:rPr lang="en-US" sz="2400" b="0" baseline="-25000" dirty="0" smtClean="0">
                <a:latin typeface="Calibri" pitchFamily="34" charset="0"/>
              </a:rPr>
              <a:t>max</a:t>
            </a:r>
            <a:r>
              <a:rPr lang="en-US" sz="2400" b="0" dirty="0" smtClean="0">
                <a:latin typeface="Calibri" pitchFamily="34" charset="0"/>
              </a:rPr>
              <a:t>)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2 mA/</a:t>
            </a:r>
            <a:r>
              <a:rPr lang="en-US" sz="2400" b="0" dirty="0" smtClean="0">
                <a:latin typeface="Symbol" panose="05050102010706020507" pitchFamily="18" charset="2"/>
              </a:rPr>
              <a:t>m</a:t>
            </a:r>
            <a:r>
              <a:rPr lang="en-US" sz="2400" b="0" dirty="0" smtClean="0">
                <a:latin typeface="Calibri" pitchFamily="34" charset="0"/>
              </a:rPr>
              <a:t>m max current density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</a:rPr>
              <a:t>I</a:t>
            </a:r>
            <a:r>
              <a:rPr lang="en-US" sz="2400" b="0" baseline="-25000" dirty="0" smtClean="0">
                <a:solidFill>
                  <a:schemeClr val="tx2"/>
                </a:solidFill>
                <a:latin typeface="Calibri" pitchFamily="34" charset="0"/>
              </a:rPr>
              <a:t>max</a:t>
            </a: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</a:rPr>
              <a:t>= 6 mA</a:t>
            </a:r>
            <a:r>
              <a:rPr lang="en-US" sz="2400" b="0" dirty="0" smtClean="0">
                <a:latin typeface="Calibri" pitchFamily="34" charset="0"/>
              </a:rPr>
              <a:t> 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Maximum 3 Volt p-p output 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>
                <a:latin typeface="Calibri" pitchFamily="34" charset="0"/>
              </a:rPr>
              <a:t/>
            </a:r>
            <a:br>
              <a:rPr lang="en-US" sz="2400" b="0" dirty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Load: 3V/6mA= </a:t>
            </a:r>
            <a:r>
              <a:rPr lang="en-US" sz="2400" b="0" smtClean="0">
                <a:solidFill>
                  <a:schemeClr val="tx2"/>
                </a:solidFill>
                <a:latin typeface="Calibri" pitchFamily="34" charset="0"/>
              </a:rPr>
              <a:t>500 </a:t>
            </a:r>
            <a:r>
              <a:rPr lang="en-US" sz="2400" b="0" smtClean="0">
                <a:solidFill>
                  <a:schemeClr val="tx2"/>
                </a:solidFill>
                <a:latin typeface="Symbol" panose="05050102010706020507" pitchFamily="18" charset="2"/>
              </a:rPr>
              <a:t>W</a:t>
            </a:r>
            <a:endParaRPr lang="en-US" sz="2400" b="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70297"/>
            <a:ext cx="3877949" cy="1959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95855"/>
            <a:ext cx="1205155" cy="19335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2489" y="3810000"/>
            <a:ext cx="83643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Calibri" pitchFamily="34" charset="0"/>
              </a:rPr>
              <a:t>1) Transmission-line combiner: </a:t>
            </a:r>
            <a:r>
              <a:rPr lang="en-US" sz="2400" i="1" dirty="0" smtClean="0">
                <a:latin typeface="Calibri" pitchFamily="34" charset="0"/>
              </a:rPr>
              <a:t>cannot provide 500 </a:t>
            </a:r>
            <a:r>
              <a:rPr lang="en-US" sz="2400" i="1" smtClean="0">
                <a:latin typeface="Symbol" panose="05050102010706020507" pitchFamily="18" charset="2"/>
              </a:rPr>
              <a:t>W</a:t>
            </a:r>
            <a:r>
              <a:rPr lang="en-US" sz="2400" i="1" smtClean="0">
                <a:latin typeface="Calibri" pitchFamily="34" charset="0"/>
              </a:rPr>
              <a:t> loading</a:t>
            </a:r>
            <a:br>
              <a:rPr lang="en-US" sz="2400" i="1" smtClean="0">
                <a:latin typeface="Calibri" pitchFamily="34" charset="0"/>
              </a:rPr>
            </a:br>
            <a:r>
              <a:rPr lang="en-US" sz="2400" i="1" smtClean="0">
                <a:latin typeface="Calibri" pitchFamily="34" charset="0"/>
              </a:rPr>
              <a:t>2) Lumped multi-finger layouts: parasitics, reduced gain, f</a:t>
            </a:r>
            <a:r>
              <a:rPr lang="en-US" sz="2400" i="1" baseline="-25000" smtClean="0">
                <a:latin typeface="Calibri" pitchFamily="34" charset="0"/>
              </a:rPr>
              <a:t>max</a:t>
            </a:r>
            <a:endParaRPr lang="en-US" sz="2400" i="1" baseline="-25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1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8" name="Rectangle 3"/>
          <p:cNvSpPr>
            <a:spLocks noChangeArrowheads="1"/>
          </p:cNvSpPr>
          <p:nvPr/>
        </p:nvSpPr>
        <p:spPr bwMode="auto">
          <a:xfrm>
            <a:off x="430565" y="152400"/>
            <a:ext cx="795143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34" tIns="45567" rIns="91134" bIns="45567" anchor="ctr"/>
          <a:lstStyle/>
          <a:p>
            <a:pPr defTabSz="927100">
              <a:lnSpc>
                <a:spcPct val="87000"/>
              </a:lnSpc>
              <a:spcBef>
                <a:spcPct val="0"/>
              </a:spcBef>
              <a:buClrTx/>
            </a:pPr>
            <a:r>
              <a:rPr lang="en-US" sz="29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HEMTs: key </a:t>
            </a:r>
            <a:r>
              <a:rPr lang="en-US" sz="29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US" sz="29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</a:t>
            </a:r>
            <a:r>
              <a:rPr lang="en-US" sz="29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noise</a:t>
            </a:r>
            <a:endParaRPr lang="en-US" sz="29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317585" y="1123616"/>
          <a:ext cx="2750520" cy="142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4" imgW="2311200" imgH="1193760" progId="Equation.3">
                  <p:embed/>
                </p:oleObj>
              </mc:Choice>
              <mc:Fallback>
                <p:oleObj name="Equation" r:id="rId4" imgW="23112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585" y="1123616"/>
                        <a:ext cx="2750520" cy="14221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45269" y="2869199"/>
            <a:ext cx="2378975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Hand-derived modified </a:t>
            </a:r>
            <a:r>
              <a:rPr lang="en-US" sz="1400" b="0" dirty="0">
                <a:solidFill>
                  <a:srgbClr val="000000"/>
                </a:solidFill>
                <a:latin typeface="Calibri" pitchFamily="34" charset="0"/>
              </a:rPr>
              <a:t>Fukui Expression, 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fits </a:t>
            </a:r>
            <a:r>
              <a:rPr lang="en-US" sz="1400" b="0" dirty="0">
                <a:solidFill>
                  <a:srgbClr val="000000"/>
                </a:solidFill>
                <a:latin typeface="Calibri" pitchFamily="34" charset="0"/>
              </a:rPr>
              <a:t>CAD simulation 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extremely well.</a:t>
            </a:r>
            <a:endParaRPr lang="en-US" sz="1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5985" y="4918365"/>
            <a:ext cx="882212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2:1 to 4:1 increase in f</a:t>
            </a:r>
            <a:r>
              <a:rPr lang="en-US" sz="2400" i="1" baseline="-25000" dirty="0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 → improved noise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→ less required transmit power→ easier PAs, less DC power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or enable higher-frequency systems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441689"/>
              </p:ext>
            </p:extLst>
          </p:nvPr>
        </p:nvGraphicFramePr>
        <p:xfrm>
          <a:off x="152400" y="952110"/>
          <a:ext cx="5729723" cy="3665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KGPlot" r:id="rId6" imgW="4863960" imgH="3111480" progId="KGraph_Plot">
                  <p:embed/>
                </p:oleObj>
              </mc:Choice>
              <mc:Fallback>
                <p:oleObj name="KGPlot" r:id="rId6" imgW="4863960" imgH="311148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52110"/>
                        <a:ext cx="5729723" cy="3665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462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faster </a:t>
            </a:r>
            <a:r>
              <a:rPr lang="en-US" dirty="0" smtClean="0"/>
              <a:t>HEMTs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853011"/>
            <a:ext cx="7696200" cy="25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</a:rPr>
              <a:t>Scaling limit: gate insulator thickness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HEMT: InAlAs barrier: tunneling, thermionic leakage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solution: replace InAlAs with high-K dielectric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2nm ZrO</a:t>
            </a:r>
            <a:r>
              <a:rPr lang="en-US" sz="2400" b="0" baseline="-25000" dirty="0" smtClean="0">
                <a:latin typeface="Calibri" pitchFamily="34" charset="0"/>
              </a:rPr>
              <a:t>2</a:t>
            </a:r>
            <a:r>
              <a:rPr lang="en-US" sz="2400" b="0" dirty="0" smtClean="0">
                <a:latin typeface="Calibri" pitchFamily="34" charset="0"/>
              </a:rPr>
              <a:t> (</a:t>
            </a:r>
            <a:r>
              <a:rPr lang="en-US" sz="2400" b="0" dirty="0" smtClean="0">
                <a:latin typeface="Symbol" panose="05050102010706020507" pitchFamily="18" charset="2"/>
              </a:rPr>
              <a:t>e</a:t>
            </a:r>
            <a:r>
              <a:rPr lang="en-US" sz="2400" b="0" baseline="-25000" dirty="0" smtClean="0">
                <a:latin typeface="Calibri" pitchFamily="34" charset="0"/>
              </a:rPr>
              <a:t>r</a:t>
            </a:r>
            <a:r>
              <a:rPr lang="en-US" sz="2400" b="0" dirty="0" smtClean="0">
                <a:latin typeface="Calibri" pitchFamily="34" charset="0"/>
              </a:rPr>
              <a:t>=25): adequately low leakage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latin typeface="Calibri" pitchFamily="34" charset="0"/>
              </a:rPr>
              <a:t>Scaling </a:t>
            </a:r>
            <a:r>
              <a:rPr lang="en-US" sz="2400" dirty="0" smtClean="0">
                <a:latin typeface="Calibri" pitchFamily="34" charset="0"/>
              </a:rPr>
              <a:t>limit: source access resistance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b="0" dirty="0">
                <a:latin typeface="Calibri" pitchFamily="34" charset="0"/>
              </a:rPr>
              <a:t>HEMT: InAlAs </a:t>
            </a:r>
            <a:r>
              <a:rPr lang="en-US" sz="2400" b="0" dirty="0" smtClean="0">
                <a:latin typeface="Calibri" pitchFamily="34" charset="0"/>
              </a:rPr>
              <a:t>barrier is under N+ source/drain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b="0" dirty="0">
                <a:latin typeface="Calibri" pitchFamily="34" charset="0"/>
              </a:rPr>
              <a:t>solution: </a:t>
            </a:r>
            <a:r>
              <a:rPr lang="en-US" sz="2400" b="0" dirty="0" smtClean="0">
                <a:latin typeface="Calibri" pitchFamily="34" charset="0"/>
              </a:rPr>
              <a:t>regrowth, placing N+  layer </a:t>
            </a:r>
            <a:r>
              <a:rPr lang="en-US" sz="2400" b="0" u="sng" dirty="0" smtClean="0">
                <a:latin typeface="Calibri" pitchFamily="34" charset="0"/>
              </a:rPr>
              <a:t>on</a:t>
            </a:r>
            <a:r>
              <a:rPr lang="en-US" sz="2400" b="0" dirty="0" smtClean="0">
                <a:latin typeface="Calibri" pitchFamily="34" charset="0"/>
              </a:rPr>
              <a:t> InAs channel</a:t>
            </a:r>
            <a:r>
              <a:rPr lang="en-US" sz="2400" dirty="0" smtClean="0">
                <a:latin typeface="Calibri" pitchFamily="34" charset="0"/>
              </a:rPr>
              <a:t>  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8679"/>
            <a:ext cx="5524208" cy="3044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3121" y="3962400"/>
            <a:ext cx="2386623" cy="2402425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59685" y="6409051"/>
            <a:ext cx="2808115" cy="2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itchFamily="34" charset="0"/>
              </a:rPr>
              <a:t>Jun Wu, UCSB, IEEE EDL</a:t>
            </a:r>
            <a:endParaRPr lang="en-US" sz="16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72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"/>
          <p:cNvSpPr>
            <a:spLocks noChangeArrowheads="1"/>
          </p:cNvSpPr>
          <p:nvPr/>
        </p:nvSpPr>
        <p:spPr bwMode="auto">
          <a:xfrm>
            <a:off x="354670" y="152400"/>
            <a:ext cx="802733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34" tIns="45567" rIns="91134" bIns="45567" anchor="ctr"/>
          <a:lstStyle/>
          <a:p>
            <a:pPr defTabSz="927100" eaLnBrk="0" hangingPunct="0">
              <a:lnSpc>
                <a:spcPct val="87000"/>
              </a:lnSpc>
            </a:pP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Towards faster HEMTs</a:t>
            </a:r>
            <a:endParaRPr lang="en-US" sz="32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43" y="980184"/>
            <a:ext cx="4362465" cy="2982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569" y="4095580"/>
            <a:ext cx="3849656" cy="2596905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59685" y="76200"/>
            <a:ext cx="2808115" cy="2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itchFamily="34" charset="0"/>
              </a:rPr>
              <a:t>Jun Wu, UCSB, </a:t>
            </a:r>
            <a:r>
              <a:rPr lang="en-US" sz="1600" b="0" smtClean="0">
                <a:latin typeface="Calibri" pitchFamily="34" charset="0"/>
              </a:rPr>
              <a:t>IEEE EDL, 2018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1" y="4683508"/>
            <a:ext cx="5029199" cy="20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dirty="0" smtClean="0">
                <a:latin typeface="Calibri" pitchFamily="34" charset="0"/>
              </a:rPr>
              <a:t>Double regrowth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b="0" dirty="0" smtClean="0">
                <a:latin typeface="Calibri" pitchFamily="34" charset="0"/>
              </a:rPr>
              <a:t>modulation-doped access regions</a:t>
            </a:r>
            <a:br>
              <a:rPr lang="en-US" sz="1800" b="0" dirty="0" smtClean="0">
                <a:latin typeface="Calibri" pitchFamily="34" charset="0"/>
              </a:rPr>
            </a:br>
            <a:r>
              <a:rPr lang="en-US" sz="1800" b="0" dirty="0" smtClean="0">
                <a:latin typeface="Calibri" pitchFamily="34" charset="0"/>
              </a:rPr>
              <a:t>N+ contacts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dirty="0" smtClean="0">
                <a:latin typeface="Calibri" pitchFamily="34" charset="0"/>
              </a:rPr>
              <a:t>High-K gate dielectric: </a:t>
            </a:r>
            <a:r>
              <a:rPr lang="en-US" sz="1800" b="0" dirty="0" smtClean="0">
                <a:latin typeface="Calibri" pitchFamily="34" charset="0"/>
              </a:rPr>
              <a:t>3 nm ZrO2.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dirty="0" smtClean="0">
                <a:latin typeface="Calibri" pitchFamily="34" charset="0"/>
              </a:rPr>
              <a:t>Highly scaled</a:t>
            </a:r>
            <a:r>
              <a:rPr lang="en-US" sz="1800" dirty="0">
                <a:latin typeface="Calibri" pitchFamily="34" charset="0"/>
              </a:rPr>
              <a:t/>
            </a:r>
            <a:br>
              <a:rPr lang="en-US" sz="1800" dirty="0">
                <a:latin typeface="Calibri" pitchFamily="34" charset="0"/>
              </a:rPr>
            </a:br>
            <a:r>
              <a:rPr lang="en-US" sz="1800" b="0" dirty="0" smtClean="0">
                <a:latin typeface="Calibri" pitchFamily="34" charset="0"/>
              </a:rPr>
              <a:t>5nm InAs channel</a:t>
            </a:r>
            <a:br>
              <a:rPr lang="en-US" sz="1800" b="0" dirty="0" smtClean="0">
                <a:latin typeface="Calibri" pitchFamily="34" charset="0"/>
              </a:rPr>
            </a:br>
            <a:r>
              <a:rPr lang="en-US" sz="1800" b="0" dirty="0" smtClean="0">
                <a:latin typeface="Calibri" pitchFamily="34" charset="0"/>
              </a:rPr>
              <a:t>10-30nm gate lengths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7" y="838200"/>
            <a:ext cx="4457045" cy="338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93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"/>
          <p:cNvSpPr>
            <a:spLocks noChangeArrowheads="1"/>
          </p:cNvSpPr>
          <p:nvPr/>
        </p:nvSpPr>
        <p:spPr bwMode="auto">
          <a:xfrm>
            <a:off x="457200" y="152400"/>
            <a:ext cx="802733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34" tIns="45567" rIns="91134" bIns="45567" anchor="ctr"/>
          <a:lstStyle/>
          <a:p>
            <a:pPr defTabSz="927100" eaLnBrk="0" hangingPunct="0">
              <a:lnSpc>
                <a:spcPct val="87000"/>
              </a:lnSpc>
            </a:pP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Towards faster HEMTs: next step</a:t>
            </a:r>
            <a:endParaRPr lang="en-US" sz="32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83485" y="62401"/>
            <a:ext cx="2808115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latin typeface="Calibri" pitchFamily="34" charset="0"/>
              </a:rPr>
              <a:t>Jun Wu, UCSB, Unpublished</a:t>
            </a:r>
            <a:endParaRPr lang="en-US" sz="1200" b="0" dirty="0"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4418076"/>
            <a:ext cx="866972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</a:rPr>
              <a:t>Revised process: no N- material between channel and contacts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	</a:t>
            </a:r>
            <a:r>
              <a:rPr lang="en-US" sz="2400" b="0" dirty="0" smtClean="0">
                <a:latin typeface="Calibri" pitchFamily="34" charset="0"/>
              </a:rPr>
              <a:t>reduced source/drain access resistance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latin typeface="Calibri" pitchFamily="34" charset="0"/>
              </a:rPr>
              <a:t>Revised process: </a:t>
            </a:r>
            <a:r>
              <a:rPr lang="en-US" sz="2400" dirty="0" smtClean="0">
                <a:latin typeface="Calibri" pitchFamily="34" charset="0"/>
              </a:rPr>
              <a:t>sacrificial layer 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	</a:t>
            </a:r>
            <a:r>
              <a:rPr lang="en-US" sz="2400" b="0" dirty="0" smtClean="0">
                <a:latin typeface="Calibri" pitchFamily="34" charset="0"/>
              </a:rPr>
              <a:t>reduces parasitic gate-channel overlap: less gate-source capacitance</a:t>
            </a:r>
            <a:endParaRPr lang="en-US" sz="2400" dirty="0">
              <a:latin typeface="Calibri" pitchFamily="34" charset="0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</a:rPr>
              <a:t>Thinner gate dielectric (2nm </a:t>
            </a:r>
            <a:r>
              <a:rPr lang="en-US" sz="2400" smtClean="0">
                <a:latin typeface="Calibri" pitchFamily="34" charset="0"/>
              </a:rPr>
              <a:t>ZrO</a:t>
            </a:r>
            <a:r>
              <a:rPr lang="en-US" sz="2400" baseline="-25000" smtClean="0">
                <a:latin typeface="Calibri" pitchFamily="34" charset="0"/>
              </a:rPr>
              <a:t>2</a:t>
            </a:r>
            <a:r>
              <a:rPr lang="en-US" sz="2400" smtClean="0">
                <a:latin typeface="Calibri" pitchFamily="34" charset="0"/>
              </a:rPr>
              <a:t>), thinner channel (3nm InAs)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	</a:t>
            </a:r>
            <a:r>
              <a:rPr lang="en-US" sz="2400" b="0" dirty="0" smtClean="0">
                <a:latin typeface="Calibri" pitchFamily="34" charset="0"/>
              </a:rPr>
              <a:t>higher g</a:t>
            </a:r>
            <a:r>
              <a:rPr lang="en-US" sz="2400" b="0" baseline="-25000" dirty="0" smtClean="0">
                <a:latin typeface="Calibri" pitchFamily="34" charset="0"/>
              </a:rPr>
              <a:t>m </a:t>
            </a:r>
            <a:r>
              <a:rPr lang="en-US" sz="2400" b="0" dirty="0" smtClean="0">
                <a:latin typeface="Calibri" pitchFamily="34" charset="0"/>
              </a:rPr>
              <a:t>, lower g</a:t>
            </a:r>
            <a:r>
              <a:rPr lang="en-US" sz="2400" b="0" baseline="-25000" dirty="0" smtClean="0">
                <a:latin typeface="Calibri" pitchFamily="34" charset="0"/>
              </a:rPr>
              <a:t>ds</a:t>
            </a:r>
            <a:endParaRPr lang="en-US" sz="2400" baseline="-250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5116373" cy="3377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78" y="990600"/>
            <a:ext cx="3528822" cy="2514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5334000" y="838200"/>
            <a:ext cx="0" cy="2971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243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buClr>
                <a:srgbClr val="FF0000"/>
              </a:buClr>
            </a:pPr>
            <a:r>
              <a:rPr lang="en-US" altLang="en-US" sz="8000" dirty="0">
                <a:solidFill>
                  <a:srgbClr val="000000"/>
                </a:solidFill>
                <a:latin typeface="Calibri" pitchFamily="34" charset="0"/>
              </a:rPr>
              <a:t>Transistors: </a:t>
            </a:r>
            <a:br>
              <a:rPr lang="en-US" altLang="en-US" sz="80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8000" dirty="0">
                <a:solidFill>
                  <a:srgbClr val="000000"/>
                </a:solidFill>
                <a:latin typeface="Calibri" pitchFamily="34" charset="0"/>
              </a:rPr>
              <a:t>mm-Wave </a:t>
            </a: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Low-Power VLSI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46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0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devices for VLSI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1879" y="914400"/>
            <a:ext cx="857613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Low-voltage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transistors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low voltage → low CV</a:t>
            </a:r>
            <a:r>
              <a:rPr lang="en-US" sz="2400" b="0" baseline="30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→ low switching power.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dirty="0">
                <a:latin typeface="Calibri" pitchFamily="34" charset="0"/>
                <a:cs typeface="Arial" pitchFamily="34" charset="0"/>
                <a:sym typeface="Symbol" pitchFamily="18" charset="2"/>
              </a:rPr>
              <a:t>NC FETs</a:t>
            </a:r>
            <a:r>
              <a:rPr lang="en-US" sz="2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high-current TFETs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3D integration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more transistors/cm</a:t>
            </a:r>
            <a:r>
              <a:rPr lang="en-US" sz="2400" b="0" baseline="30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→smaller IC→ shorter wires→ less power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process-intensive: can universities contribute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?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nm-scale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memory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easier than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nm logic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 don't need good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off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at low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V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DD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just need to change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 physical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state,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then measure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it.</a:t>
            </a:r>
            <a:endParaRPr lang="en-US" sz="2400" b="0" i="1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4803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nm and THz Transistors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1879" y="1056326"/>
            <a:ext cx="8576135" cy="52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The transistor was demonstrated 70 years ago.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most easy things have been done.</a:t>
            </a:r>
            <a:r>
              <a:rPr lang="en-US" sz="2400" b="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nm technologies need advanced tools: hard for universities.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what should we do next ?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VLSI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low 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voltage logic:  </a:t>
            </a:r>
            <a:r>
              <a:rPr lang="en-US" sz="240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NCFETs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40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high-current TFETs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3D integration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atomic-scale memory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High-frequency transistors: 100-340GHz</a:t>
            </a:r>
            <a:br>
              <a:rPr lang="en-US" sz="24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power 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transistors:  </a:t>
            </a:r>
            <a:r>
              <a:rPr lang="en-US" sz="240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GaN HEMT, InP HBT</a:t>
            </a:r>
            <a: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low-noise 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transistors: </a:t>
            </a:r>
            <a:r>
              <a:rPr lang="en-US" sz="240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InP HEMT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Beyond-220GHz transistors: </a:t>
            </a:r>
            <a:r>
              <a:rPr lang="en-US" sz="240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InP HBT &amp; HEMT</a:t>
            </a:r>
            <a:endParaRPr lang="en-US" sz="2400" dirty="0" smtClean="0">
              <a:solidFill>
                <a:srgbClr val="FF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Power conversion and control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81349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0"/>
            <a:ext cx="8610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800" dirty="0">
                <a:solidFill>
                  <a:srgbClr val="FFFFFF"/>
                </a:solidFill>
              </a:rPr>
              <a:t>(backup slides follow)</a:t>
            </a:r>
          </a:p>
        </p:txBody>
      </p:sp>
    </p:spTree>
    <p:extLst>
      <p:ext uri="{BB962C8B-B14F-4D97-AF65-F5344CB8AC3E}">
        <p14:creationId xmlns:p14="http://schemas.microsoft.com/office/powerpoint/2010/main" val="371713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4_10_30_NSF_FET_draw.jpg"/>
          <p:cNvPicPr>
            <a:picLocks noChangeAspect="1"/>
          </p:cNvPicPr>
          <p:nvPr/>
        </p:nvPicPr>
        <p:blipFill>
          <a:blip r:embed="rId3" cstate="print"/>
          <a:srcRect r="5230"/>
          <a:stretch>
            <a:fillRect/>
          </a:stretch>
        </p:blipFill>
        <p:spPr>
          <a:xfrm>
            <a:off x="625460" y="924464"/>
            <a:ext cx="7854381" cy="435949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FETs: truncating the thermal distribution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45985" y="5402270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Source bandgap truncates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thermal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distribution</a:t>
            </a:r>
            <a:r>
              <a:rPr lang="en-US" sz="240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 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93480" y="4762183"/>
            <a:ext cx="15179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J. Appenzeller </a:t>
            </a:r>
            <a:r>
              <a:rPr lang="en-US" sz="12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al.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b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IEEE TED, Dec. 2005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0090" y="3049525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T-FET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0090" y="848570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Normal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5985" y="5904716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Must cross bandgap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tunneling </a:t>
            </a:r>
            <a:r>
              <a:rPr lang="en-US" sz="2000">
                <a:solidFill>
                  <a:srgbClr val="C00000"/>
                </a:solidFill>
              </a:rPr>
              <a:t>✘</a:t>
            </a:r>
            <a:endParaRPr lang="en-US" sz="2000" b="0" dirty="0" smtClean="0">
              <a:solidFill>
                <a:srgbClr val="C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45985" y="6360086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Fix (?): GaSb/InAs broken-gap heterojunction 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7712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2734120" cy="1953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100-340 GHz: benefits &amp; challenges</a:t>
            </a:r>
            <a:endParaRPr lang="en-US" dirty="0"/>
          </a:p>
        </p:txBody>
      </p:sp>
      <p:pic>
        <p:nvPicPr>
          <p:cNvPr id="7" name="Picture 6" descr="Picture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0860" y="3872170"/>
            <a:ext cx="3888945" cy="259263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7895" y="924902"/>
            <a:ext cx="4250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Massive # parallel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channels</a:t>
            </a:r>
            <a:endParaRPr lang="en-US" sz="2000" b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20" name="Picture 19" descr="Picture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485" y="1493038"/>
            <a:ext cx="2793222" cy="1783562"/>
          </a:xfrm>
          <a:prstGeom prst="rect">
            <a:avLst/>
          </a:prstGeom>
        </p:spPr>
      </p:pic>
      <p:pic>
        <p:nvPicPr>
          <p:cNvPr id="23" name="Picture 22" descr="Picture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859" y="3947762"/>
            <a:ext cx="4029456" cy="2365248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647895" y="3486359"/>
            <a:ext cx="38470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Need mesh networks</a:t>
            </a:r>
            <a:endParaRPr lang="en-US" sz="2000" b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21880" y="3485922"/>
            <a:ext cx="38470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Need phased arrays </a:t>
            </a: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(overcome high attenuation)</a:t>
            </a:r>
            <a:endParaRPr lang="en-US" sz="1200" b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95" y="1349154"/>
            <a:ext cx="3035800" cy="177626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5985" y="924465"/>
            <a:ext cx="38706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Large available spectrum</a:t>
            </a:r>
            <a:endParaRPr lang="en-US" sz="2000" b="0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53145" y="1303940"/>
            <a:ext cx="0" cy="37947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156725" y="1303940"/>
            <a:ext cx="0" cy="37947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939995" y="3267417"/>
            <a:ext cx="1289605" cy="16158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line-of-sight MIMO</a:t>
            </a:r>
            <a:endParaRPr lang="en-US" sz="1050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799685" y="1379835"/>
            <a:ext cx="834845" cy="3231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spatial</a:t>
            </a:r>
            <a:br>
              <a:rPr lang="en-US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en-US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multiplexing</a:t>
            </a:r>
            <a:endParaRPr lang="en-US" sz="1050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612095" y="1303940"/>
            <a:ext cx="0" cy="37947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067465" y="1303940"/>
            <a:ext cx="0" cy="37947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5985" y="3106884"/>
            <a:ext cx="28834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(note high attenuation in foul or humid weather)</a:t>
            </a:r>
            <a:endParaRPr lang="en-US" sz="1050" b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6244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5776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100-340GHz: radar and imaging</a:t>
            </a:r>
            <a:endParaRPr lang="en-US" sz="28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3352800"/>
            <a:ext cx="88392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340 GHz TV-resolution radar: </a:t>
            </a:r>
            <a:r>
              <a:rPr lang="en-US" sz="2000" u="sng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see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through fog and rain.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        drive safely in fog at 100 km/hr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self-driving: complements LIDAR, but works in bad weather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60 GHz Doppler / ranging radar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 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long-range  but low-resolution: detects objects, but can't recognize them 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0" y="762000"/>
            <a:ext cx="8158100" cy="2464749"/>
          </a:xfrm>
          <a:prstGeom prst="rect">
            <a:avLst/>
          </a:prstGeom>
        </p:spPr>
      </p:pic>
      <p:pic>
        <p:nvPicPr>
          <p:cNvPr id="5" name="Picture 7" descr="VS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653" y="5181600"/>
            <a:ext cx="1565347" cy="15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69" y="5285535"/>
            <a:ext cx="1964531" cy="1307306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5181600"/>
            <a:ext cx="6678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Imaging for  drones, small aircraft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   small, light aperture, high resolution.	</a:t>
            </a:r>
          </a:p>
        </p:txBody>
      </p:sp>
    </p:spTree>
    <p:extLst>
      <p:ext uri="{BB962C8B-B14F-4D97-AF65-F5344CB8AC3E}">
        <p14:creationId xmlns:p14="http://schemas.microsoft.com/office/powerpoint/2010/main" val="1135714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Effect of order of pad stripping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834231"/>
              </p:ext>
            </p:extLst>
          </p:nvPr>
        </p:nvGraphicFramePr>
        <p:xfrm>
          <a:off x="386239" y="990600"/>
          <a:ext cx="8371523" cy="560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KGPlot" r:id="rId3" imgW="4724280" imgH="3162240" progId="KGraph_Plot">
                  <p:embed/>
                </p:oleObj>
              </mc:Choice>
              <mc:Fallback>
                <p:oleObj name="KGPlot" r:id="rId3" imgW="4724280" imgH="31622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39" y="990600"/>
                        <a:ext cx="8371523" cy="5601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10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Effect of order of pad stripping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03250" y="1536700"/>
          <a:ext cx="793750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KGPlot" r:id="rId3" imgW="4927320" imgH="3162240" progId="KGraph_Plot">
                  <p:embed/>
                </p:oleObj>
              </mc:Choice>
              <mc:Fallback>
                <p:oleObj name="KGPlot" r:id="rId3" imgW="4927320" imgH="31622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250" y="1536700"/>
                        <a:ext cx="7937500" cy="509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7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47663" y="134938"/>
            <a:ext cx="853598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27100">
              <a:lnSpc>
                <a:spcPct val="87000"/>
              </a:lnSpc>
              <a:defRPr/>
            </a:pPr>
            <a:r>
              <a:rPr lang="en-US" sz="29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InP HBTs:  1.07 THz @200nm, ?? @ 130nm</a:t>
            </a:r>
            <a:endParaRPr lang="en-US" sz="29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64J-R4C5-E10B45L3-Vce_2.00V-Ib_600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004" y="772675"/>
            <a:ext cx="2997692" cy="256789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4005" y="3504895"/>
            <a:ext cx="3035800" cy="261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Picture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848570"/>
            <a:ext cx="5938111" cy="4405847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74095" y="4643320"/>
            <a:ext cx="328845" cy="9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6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?</a:t>
            </a:r>
            <a:endParaRPr lang="en-US" sz="80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0090" y="6546781"/>
            <a:ext cx="303580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>
                <a:solidFill>
                  <a:srgbClr val="FFFF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Rode  et al., IEEE  TED, Aug.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043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47450" y="152400"/>
            <a:ext cx="8491750" cy="533400"/>
          </a:xfrm>
        </p:spPr>
        <p:txBody>
          <a:bodyPr/>
          <a:lstStyle/>
          <a:p>
            <a:r>
              <a:rPr lang="en-US" dirty="0" smtClean="0"/>
              <a:t>Tunnel FETs: are prospects good ?</a:t>
            </a:r>
            <a:endParaRPr lang="en-US" b="0" dirty="0" smtClean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/>
          </p:nvPr>
        </p:nvGraphicFramePr>
        <p:xfrm>
          <a:off x="269695" y="2062890"/>
          <a:ext cx="51371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7" name="Equation" r:id="rId4" imgW="2946240" imgH="660240" progId="Equation.3">
                  <p:embed/>
                </p:oleObj>
              </mc:Choice>
              <mc:Fallback>
                <p:oleObj name="Equation" r:id="rId4" imgW="2946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95" y="2062890"/>
                        <a:ext cx="5137150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>
            <p:extLst/>
          </p:nvPr>
        </p:nvGraphicFramePr>
        <p:xfrm>
          <a:off x="246125" y="3501845"/>
          <a:ext cx="38941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8" name="Equation" r:id="rId6" imgW="2222280" imgH="228600" progId="Equation.3">
                  <p:embed/>
                </p:oleObj>
              </mc:Choice>
              <mc:Fallback>
                <p:oleObj name="Equation" r:id="rId6" imgW="222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25" y="3501845"/>
                        <a:ext cx="38941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2014_10_30_NSF_FET_dra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45269" y="772675"/>
            <a:ext cx="1973271" cy="6013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020" y="6267753"/>
            <a:ext cx="6200565" cy="4247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For high I</a:t>
            </a:r>
            <a:r>
              <a:rPr lang="en-US" sz="2400" baseline="-25000" dirty="0" smtClean="0">
                <a:latin typeface="Calibri" pitchFamily="34" charset="0"/>
              </a:rPr>
              <a:t>on</a:t>
            </a:r>
            <a:r>
              <a:rPr lang="en-US" sz="2400" dirty="0" smtClean="0">
                <a:latin typeface="Calibri" pitchFamily="34" charset="0"/>
              </a:rPr>
              <a:t>, tunnel barrier must be *very* thin.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245985" y="4117067"/>
          <a:ext cx="3538537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9" name="Equation" r:id="rId9" imgW="2019240" imgH="863280" progId="Equation.3">
                  <p:embed/>
                </p:oleObj>
              </mc:Choice>
              <mc:Fallback>
                <p:oleObj name="Equation" r:id="rId9" imgW="20192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85" y="4117067"/>
                        <a:ext cx="3538537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4195" y="848570"/>
            <a:ext cx="6200565" cy="10895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Real TFET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nonzero barrier energy: quantization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nonzero barrier thickness: electrostatics</a:t>
            </a:r>
          </a:p>
        </p:txBody>
      </p:sp>
    </p:spTree>
    <p:extLst>
      <p:ext uri="{BB962C8B-B14F-4D97-AF65-F5344CB8AC3E}">
        <p14:creationId xmlns:p14="http://schemas.microsoft.com/office/powerpoint/2010/main" val="7626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81000" y="146050"/>
            <a:ext cx="7800975" cy="398463"/>
          </a:xfrm>
        </p:spPr>
        <p:txBody>
          <a:bodyPr/>
          <a:lstStyle/>
          <a:p>
            <a:r>
              <a:rPr lang="en-US" sz="2800" dirty="0" smtClean="0"/>
              <a:t>TFET on-currents are low, TFET logic is slow</a:t>
            </a:r>
            <a:endParaRPr lang="en-US" sz="2800" dirty="0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/>
          </p:nvPr>
        </p:nvGraphicFramePr>
        <p:xfrm>
          <a:off x="19050" y="1294250"/>
          <a:ext cx="2687638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1" name="KGPlot" r:id="rId4" imgW="2984400" imgH="3263760" progId="KGraph_Plot">
                  <p:embed/>
                </p:oleObj>
              </mc:Choice>
              <mc:Fallback>
                <p:oleObj name="KGPlot" r:id="rId4" imgW="2984400" imgH="326376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1294250"/>
                        <a:ext cx="2687638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/>
          </p:nvPr>
        </p:nvGraphicFramePr>
        <p:xfrm>
          <a:off x="2750520" y="1294250"/>
          <a:ext cx="2797175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2" name="KGPlot" r:id="rId6" imgW="3111480" imgH="3416040" progId="KGraph_Plot">
                  <p:embed/>
                </p:oleObj>
              </mc:Choice>
              <mc:Fallback>
                <p:oleObj name="KGPlot" r:id="rId6" imgW="3111480" imgH="34160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520" y="1294250"/>
                        <a:ext cx="2797175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496105" y="3089947"/>
            <a:ext cx="68305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3.0%</a:t>
            </a:r>
            <a:endParaRPr lang="en-US" sz="24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98385" y="741402"/>
            <a:ext cx="8348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NEMO simulation:</a:t>
            </a: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GaSb/InAs tunnel finFET: 2nm thick body, 1nm thick dielectric @ </a:t>
            </a:r>
            <a:r>
              <a:rPr lang="en-US" sz="1600" b="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e</a:t>
            </a:r>
            <a:r>
              <a:rPr lang="en-US" sz="1600" b="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</a:t>
            </a: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=12, 12nm </a:t>
            </a:r>
            <a:r>
              <a:rPr lang="en-US" sz="1600" b="0" i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1600" b="0" i="1" baseline="-25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</a:t>
            </a:r>
            <a:endParaRPr lang="en-US" sz="16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5506200" y="1143000"/>
            <a:ext cx="3619500" cy="3171825"/>
            <a:chOff x="5506200" y="888992"/>
            <a:chExt cx="3619500" cy="3171825"/>
          </a:xfrm>
        </p:grpSpPr>
        <p:graphicFrame>
          <p:nvGraphicFramePr>
            <p:cNvPr id="72709" name="Object 5"/>
            <p:cNvGraphicFramePr>
              <a:graphicFrameLocks noChangeAspect="1"/>
            </p:cNvGraphicFramePr>
            <p:nvPr/>
          </p:nvGraphicFramePr>
          <p:xfrm>
            <a:off x="5506200" y="888992"/>
            <a:ext cx="3619500" cy="317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53" name="KGPlot" r:id="rId8" imgW="4025880" imgH="3527280" progId="KGraph_Plot">
                    <p:embed/>
                  </p:oleObj>
                </mc:Choice>
                <mc:Fallback>
                  <p:oleObj name="KGPlot" r:id="rId8" imgW="4025880" imgH="352728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6200" y="888992"/>
                          <a:ext cx="3619500" cy="3171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7456010" y="2290575"/>
              <a:ext cx="1442005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4863">
                <a:buClr>
                  <a:srgbClr val="FF0000"/>
                </a:buClr>
                <a:tabLst>
                  <a:tab pos="173038" algn="l"/>
                  <a:tab pos="630238" algn="l"/>
                  <a:tab pos="1719263" algn="l"/>
                </a:tabLst>
              </a:pPr>
              <a:r>
                <a:rPr lang="en-US" sz="2400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10 </a:t>
              </a:r>
              <a:r>
                <a:rPr lang="en-US" sz="2400" dirty="0" smtClean="0">
                  <a:solidFill>
                    <a:schemeClr val="tx2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sz="2400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A/</a:t>
              </a:r>
              <a:r>
                <a:rPr lang="en-US" sz="2400" dirty="0" smtClean="0">
                  <a:solidFill>
                    <a:schemeClr val="tx2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sz="2400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m</a:t>
              </a:r>
              <a:endParaRPr lang="en-US" sz="2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214961" y="1531625"/>
              <a:ext cx="227684" cy="75895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97775" y="4620587"/>
            <a:ext cx="258043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Experimental:</a:t>
            </a: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Tabulation </a:t>
            </a:r>
            <a:r>
              <a:rPr lang="en-US" sz="16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from </a:t>
            </a: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Zhao et al., </a:t>
            </a:r>
            <a:b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MIT, IEEE EDL, 7/2017</a:t>
            </a:r>
            <a:endParaRPr lang="en-US" sz="16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880" y="6009430"/>
            <a:ext cx="2102235" cy="757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Low current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→ slow logic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b="17792"/>
          <a:stretch/>
        </p:blipFill>
        <p:spPr>
          <a:xfrm>
            <a:off x="2906826" y="4381792"/>
            <a:ext cx="3105823" cy="2323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4272" y="5613275"/>
            <a:ext cx="2823475" cy="457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3048000" y="4620587"/>
            <a:ext cx="533400" cy="256213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429000" y="4724400"/>
            <a:ext cx="22860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875202" y="5077787"/>
            <a:ext cx="401397" cy="865813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5" y="848570"/>
            <a:ext cx="2372448" cy="2294587"/>
          </a:xfrm>
          <a:prstGeom prst="rect">
            <a:avLst/>
          </a:prstGeom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[110]</a:t>
            </a:r>
            <a:r>
              <a:rPr lang="en-US" dirty="0" smtClean="0"/>
              <a:t> gives more on-current than </a:t>
            </a:r>
            <a:r>
              <a:rPr lang="en-US" dirty="0" smtClean="0">
                <a:solidFill>
                  <a:schemeClr val="accent1"/>
                </a:solidFill>
              </a:rPr>
              <a:t>[100]</a:t>
            </a:r>
            <a:endParaRPr lang="en-US" b="0" dirty="0" smtClean="0">
              <a:solidFill>
                <a:schemeClr val="accent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63079" y="6009430"/>
            <a:ext cx="3296425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high confinement mass</a:t>
            </a:r>
            <a:b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low transport mass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463165" y="6020146"/>
            <a:ext cx="3296425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low confinement mass</a:t>
            </a:r>
            <a:b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high transport mass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48850" y="89620"/>
            <a:ext cx="2200955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P. Long </a:t>
            </a:r>
            <a:r>
              <a:rPr lang="en-US" sz="1400" b="0" i="1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., EDL  3/2016</a:t>
            </a:r>
            <a:endParaRPr lang="en-US" sz="1050" b="0" i="1" baseline="-2500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5" y="3187389"/>
            <a:ext cx="3096768" cy="2846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05" y="3353105"/>
            <a:ext cx="3078480" cy="2700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2150"/>
            <a:ext cx="2772168" cy="17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69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dirty="0" smtClean="0"/>
              <a:t>Heterojunctions increase the</a:t>
            </a:r>
            <a:r>
              <a:rPr lang="en-US" dirty="0" smtClean="0">
                <a:solidFill>
                  <a:schemeClr val="tx2"/>
                </a:solidFill>
              </a:rPr>
              <a:t> junction field</a:t>
            </a:r>
            <a:r>
              <a:rPr lang="en-US" dirty="0" smtClean="0"/>
              <a:t>.</a:t>
            </a:r>
            <a:endParaRPr lang="en-US" b="0" baseline="-25000" dirty="0" smtClean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9730" y="6171363"/>
            <a:ext cx="893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Added heterojunctions→ greater built-in potential→greater field→ thinner barrier</a:t>
            </a:r>
            <a:endParaRPr lang="en-US" sz="2000" b="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2" y="1102071"/>
            <a:ext cx="4125468" cy="215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" y="3753081"/>
            <a:ext cx="5103876" cy="196291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380038" y="935046"/>
          <a:ext cx="3048000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6" name="KGPlot" r:id="rId6" imgW="3809880" imgH="3327120" progId="KGraph_Plot">
                  <p:embed/>
                </p:oleObj>
              </mc:Choice>
              <mc:Fallback>
                <p:oleObj name="KGPlot" r:id="rId6" imgW="3809880" imgH="33271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80038" y="935046"/>
                        <a:ext cx="3048000" cy="266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394741" y="3464738"/>
          <a:ext cx="3047904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KGPlot" r:id="rId8" imgW="3809880" imgH="3429000" progId="KGraph_Plot">
                  <p:embed/>
                </p:oleObj>
              </mc:Choice>
              <mc:Fallback>
                <p:oleObj name="KGPlot" r:id="rId8" imgW="3809880" imgH="3429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4741" y="3464738"/>
                        <a:ext cx="3047904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35121" y="723920"/>
            <a:ext cx="663783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Source HJ: S. Brocard, </a:t>
            </a:r>
            <a:r>
              <a:rPr lang="nl-NL" sz="1400" b="0" i="1" smtClean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nl-NL" sz="1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., EDL, 2/2014;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Channel 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HJ: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 Long </a:t>
            </a:r>
            <a:r>
              <a:rPr lang="en-US" sz="1400" b="0" i="1" dirty="0"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4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., EDL  </a:t>
            </a:r>
            <a:r>
              <a:rPr lang="en-US" sz="1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3/2016</a:t>
            </a:r>
            <a:endParaRPr lang="en-US" sz="1400" b="0" i="1" baseline="-250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94195" y="6616590"/>
            <a:ext cx="549940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Key facts: 2nm thick channel, design for V</a:t>
            </a:r>
            <a:r>
              <a:rPr lang="en-US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DD</a:t>
            </a:r>
            <a:r>
              <a:rPr lang="en-US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=70mV.</a:t>
            </a:r>
            <a:endParaRPr lang="en-US" sz="900" b="0" i="1" baseline="-2500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11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very_thin_text_template</Template>
  <TotalTime>642</TotalTime>
  <Pages>2</Pages>
  <Words>1528</Words>
  <Application>Microsoft Office PowerPoint</Application>
  <PresentationFormat>On-screen Show (4:3)</PresentationFormat>
  <Paragraphs>250</Paragraphs>
  <Slides>54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MS PGothic</vt:lpstr>
      <vt:lpstr>MS PGothic</vt:lpstr>
      <vt:lpstr>Arial</vt:lpstr>
      <vt:lpstr>Arial Narrow</vt:lpstr>
      <vt:lpstr>Calibri</vt:lpstr>
      <vt:lpstr>Cambria Math</vt:lpstr>
      <vt:lpstr>Impact</vt:lpstr>
      <vt:lpstr>Symbol</vt:lpstr>
      <vt:lpstr>Tahoma</vt:lpstr>
      <vt:lpstr>Times New Roman</vt:lpstr>
      <vt:lpstr>Wingdings</vt:lpstr>
      <vt:lpstr>very_thin-text_template</vt:lpstr>
      <vt:lpstr>Equation</vt:lpstr>
      <vt:lpstr>KGPlot</vt:lpstr>
      <vt:lpstr>Transistors:  mm-Wave and Low-Power VLSI</vt:lpstr>
      <vt:lpstr>PowerPoint Presentation</vt:lpstr>
      <vt:lpstr>Why is Moore's law scaling nearly over ?</vt:lpstr>
      <vt:lpstr>3D: increasing integration density</vt:lpstr>
      <vt:lpstr>Tunnel FETs: truncating the thermal distribution</vt:lpstr>
      <vt:lpstr>Tunnel FETs: are prospects good ?</vt:lpstr>
      <vt:lpstr>TFET on-currents are low, TFET logic is slow</vt:lpstr>
      <vt:lpstr>[110] gives more on-current than [100]</vt:lpstr>
      <vt:lpstr>Heterojunctions increase the junction field.</vt:lpstr>
      <vt:lpstr>Heterojunctions increase the tunneling probability</vt:lpstr>
      <vt:lpstr>Heterojunctions increase the on-current</vt:lpstr>
      <vt:lpstr>Role of the resonant bound states</vt:lpstr>
      <vt:lpstr>Preferred semiconductors under gate dielectric</vt:lpstr>
      <vt:lpstr>Target 3HJ tunnel transistor design</vt:lpstr>
      <vt:lpstr>Target 3HJ tunnel transistor design: simulations</vt:lpstr>
      <vt:lpstr>Base III-V MOS Technology at UCSB</vt:lpstr>
      <vt:lpstr>How to build the device? No easy approach.</vt:lpstr>
      <vt:lpstr>TFETs by template-assisted epitaxy</vt:lpstr>
      <vt:lpstr>MOCVD TASE</vt:lpstr>
      <vt:lpstr>TFETs: horizontal heterojunctions by TASE</vt:lpstr>
      <vt:lpstr>Horizontal InAs &amp; GaAs heterojunctions in InP</vt:lpstr>
      <vt:lpstr>Towards a TASE-fabricated TFET</vt:lpstr>
      <vt:lpstr>Alterative process: vertical ridge </vt:lpstr>
      <vt:lpstr>PowerPoint Presentation</vt:lpstr>
      <vt:lpstr>Transistors for mm-wave, sub-mm-wave wireless</vt:lpstr>
      <vt:lpstr>100-340GHz wireless communications</vt:lpstr>
      <vt:lpstr>140/220 GHz spatially multiplexed base station</vt:lpstr>
      <vt:lpstr>340 GHz, 650 GHz spatially-multiplexed backhaul</vt:lpstr>
      <vt:lpstr>mm-Wave Wireless Transceiver Architecture</vt:lpstr>
      <vt:lpstr>mm-wave CMOS (examples)</vt:lpstr>
      <vt:lpstr>mm-Wave CMOS won't scale much further</vt:lpstr>
      <vt:lpstr>Gallium nitride mm-wave power </vt:lpstr>
      <vt:lpstr>130nm / 1.1THz InP HBT Technology</vt:lpstr>
      <vt:lpstr>THz transistor measurements</vt:lpstr>
      <vt:lpstr>130nm / 1.1THz InP HBT: IC Examples</vt:lpstr>
      <vt:lpstr>InP HBT: Towards the 2 THz / 64nm Node</vt:lpstr>
      <vt:lpstr>InP HBT: Towards the 2 THz / 64nm Node</vt:lpstr>
      <vt:lpstr>Challenges at 65nm: base contacts, base metal</vt:lpstr>
      <vt:lpstr>Challenges at 65nm: Base contact penetration</vt:lpstr>
      <vt:lpstr>Next: regrowth instead of scaling</vt:lpstr>
      <vt:lpstr>mm-wave PAs: need higher current density</vt:lpstr>
      <vt:lpstr>PowerPoint Presentation</vt:lpstr>
      <vt:lpstr>Towards faster HEMTs</vt:lpstr>
      <vt:lpstr>PowerPoint Presentation</vt:lpstr>
      <vt:lpstr>PowerPoint Presentation</vt:lpstr>
      <vt:lpstr>PowerPoint Presentation</vt:lpstr>
      <vt:lpstr>Electron devices for VLSI</vt:lpstr>
      <vt:lpstr>nm and THz Transistors</vt:lpstr>
      <vt:lpstr>PowerPoint Presentation</vt:lpstr>
      <vt:lpstr>100-340 GHz: benefits &amp; challenges</vt:lpstr>
      <vt:lpstr>100-340GHz: radar and imaging</vt:lpstr>
      <vt:lpstr>Effect of order of pad stripping</vt:lpstr>
      <vt:lpstr>Effect of order of pad stripping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asdfasdfasdf</dc:title>
  <dc:creator>mark rodwell</dc:creator>
  <cp:lastModifiedBy>rodwell</cp:lastModifiedBy>
  <cp:revision>76</cp:revision>
  <cp:lastPrinted>2002-08-11T02:20:55Z</cp:lastPrinted>
  <dcterms:created xsi:type="dcterms:W3CDTF">2018-05-27T18:56:35Z</dcterms:created>
  <dcterms:modified xsi:type="dcterms:W3CDTF">2019-06-12T16:11:31Z</dcterms:modified>
</cp:coreProperties>
</file>