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9" r:id="rId2"/>
  </p:sldMasterIdLst>
  <p:notesMasterIdLst>
    <p:notesMasterId r:id="rId47"/>
  </p:notesMasterIdLst>
  <p:handoutMasterIdLst>
    <p:handoutMasterId r:id="rId48"/>
  </p:handoutMasterIdLst>
  <p:sldIdLst>
    <p:sldId id="275" r:id="rId3"/>
    <p:sldId id="343" r:id="rId4"/>
    <p:sldId id="344" r:id="rId5"/>
    <p:sldId id="345" r:id="rId6"/>
    <p:sldId id="346" r:id="rId7"/>
    <p:sldId id="347" r:id="rId8"/>
    <p:sldId id="285" r:id="rId9"/>
    <p:sldId id="289" r:id="rId10"/>
    <p:sldId id="290" r:id="rId11"/>
    <p:sldId id="291" r:id="rId12"/>
    <p:sldId id="292" r:id="rId13"/>
    <p:sldId id="293" r:id="rId14"/>
    <p:sldId id="294" r:id="rId15"/>
    <p:sldId id="296" r:id="rId16"/>
    <p:sldId id="297" r:id="rId17"/>
    <p:sldId id="298" r:id="rId18"/>
    <p:sldId id="299" r:id="rId19"/>
    <p:sldId id="342" r:id="rId20"/>
    <p:sldId id="349" r:id="rId21"/>
    <p:sldId id="351" r:id="rId22"/>
    <p:sldId id="350" r:id="rId23"/>
    <p:sldId id="320" r:id="rId24"/>
    <p:sldId id="321" r:id="rId25"/>
    <p:sldId id="352" r:id="rId26"/>
    <p:sldId id="353" r:id="rId27"/>
    <p:sldId id="329" r:id="rId28"/>
    <p:sldId id="330" r:id="rId29"/>
    <p:sldId id="355" r:id="rId30"/>
    <p:sldId id="332" r:id="rId31"/>
    <p:sldId id="335" r:id="rId32"/>
    <p:sldId id="336" r:id="rId33"/>
    <p:sldId id="337" r:id="rId34"/>
    <p:sldId id="333" r:id="rId35"/>
    <p:sldId id="361" r:id="rId36"/>
    <p:sldId id="338" r:id="rId37"/>
    <p:sldId id="339" r:id="rId38"/>
    <p:sldId id="340" r:id="rId39"/>
    <p:sldId id="341" r:id="rId40"/>
    <p:sldId id="356" r:id="rId41"/>
    <p:sldId id="357" r:id="rId42"/>
    <p:sldId id="358" r:id="rId43"/>
    <p:sldId id="359" r:id="rId44"/>
    <p:sldId id="360" r:id="rId45"/>
    <p:sldId id="362" r:id="rId46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4" autoAdjust="0"/>
    <p:restoredTop sz="94524" autoAdjust="0"/>
  </p:normalViewPr>
  <p:slideViewPr>
    <p:cSldViewPr>
      <p:cViewPr varScale="1">
        <p:scale>
          <a:sx n="94" d="100"/>
          <a:sy n="94" d="100"/>
        </p:scale>
        <p:origin x="114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92"/>
    </p:cViewPr>
  </p:sorterViewPr>
  <p:notesViewPr>
    <p:cSldViewPr>
      <p:cViewPr varScale="1">
        <p:scale>
          <a:sx n="90" d="100"/>
          <a:sy n="90" d="100"/>
        </p:scale>
        <p:origin x="37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0382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201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63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2110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2637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978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684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477838"/>
            <a:ext cx="7256463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4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8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665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" y="479425"/>
            <a:ext cx="725011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893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42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847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2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25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093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36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253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98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6858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7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jpeg"/><Relationship Id="rId9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jpeg"/><Relationship Id="rId3" Type="http://schemas.openxmlformats.org/officeDocument/2006/relationships/image" Target="../media/image54.emf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11" Type="http://schemas.openxmlformats.org/officeDocument/2006/relationships/image" Target="../media/image38.jpeg"/><Relationship Id="rId5" Type="http://schemas.openxmlformats.org/officeDocument/2006/relationships/image" Target="../media/image56.jpeg"/><Relationship Id="rId15" Type="http://schemas.openxmlformats.org/officeDocument/2006/relationships/image" Target="../media/image65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100-340GHz </a:t>
            </a:r>
            <a:r>
              <a:rPr lang="en-US"/>
              <a:t>wireless communications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and </a:t>
            </a:r>
            <a:r>
              <a:rPr lang="en-US"/>
              <a:t>imaging </a:t>
            </a:r>
            <a:br>
              <a:rPr lang="en-US"/>
            </a:b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91768"/>
            <a:ext cx="11658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Microelectronics Reliability and Qualification Workshop, The Aerospace Corporation, El Segundo, CA, Feb. 5-7, 2019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1201400" cy="2462213"/>
          </a:xfrm>
        </p:spPr>
        <p:txBody>
          <a:bodyPr/>
          <a:lstStyle/>
          <a:p>
            <a:r>
              <a:rPr lang="en-US" sz="2000">
                <a:solidFill>
                  <a:srgbClr val="FF0000"/>
                </a:solidFill>
              </a:rPr>
              <a:t>M. Rodwell, UC Santa </a:t>
            </a:r>
            <a:r>
              <a:rPr lang="en-US" sz="2000" smtClean="0">
                <a:solidFill>
                  <a:srgbClr val="FF0000"/>
                </a:solidFill>
              </a:rPr>
              <a:t>Barbara </a:t>
            </a:r>
            <a:r>
              <a:rPr lang="en-US" sz="2000" smtClean="0"/>
              <a:t>; A. Niknejad, UC Berkeley; </a:t>
            </a:r>
            <a:endParaRPr lang="en-US" sz="2000"/>
          </a:p>
          <a:p>
            <a:endParaRPr lang="en-US" sz="2000" smtClean="0"/>
          </a:p>
          <a:p>
            <a:r>
              <a:rPr lang="en-US" sz="2000" smtClean="0"/>
              <a:t>J</a:t>
            </a:r>
            <a:r>
              <a:rPr lang="en-US" sz="2000"/>
              <a:t>. Buckwalter, U. Madhow, U. Mishra, S. Stemmer, UC Santa Barbara; </a:t>
            </a:r>
            <a:br>
              <a:rPr lang="en-US" sz="2000"/>
            </a:br>
            <a:r>
              <a:rPr lang="en-US" sz="2000"/>
              <a:t>E. Alon, B. Nikolic, V. Stojanovic, UC Berkeley; </a:t>
            </a:r>
            <a:br>
              <a:rPr lang="en-US" sz="2000"/>
            </a:br>
            <a:r>
              <a:rPr lang="en-US" sz="2000"/>
              <a:t>D. Jena, A. Molnar, C. Studer, H. Xing, Cornell; </a:t>
            </a:r>
            <a:br>
              <a:rPr lang="en-US" sz="2000"/>
            </a:br>
            <a:r>
              <a:rPr lang="en-US" sz="2000"/>
              <a:t>A. Molisch, H. Hashemi, USC; </a:t>
            </a:r>
            <a:br>
              <a:rPr lang="en-US" sz="2000"/>
            </a:br>
            <a:r>
              <a:rPr lang="en-US" sz="2000" smtClean="0"/>
              <a:t>H</a:t>
            </a:r>
            <a:r>
              <a:rPr lang="en-US" sz="2000"/>
              <a:t>. Krishnaswamy, Columbia; </a:t>
            </a:r>
            <a:r>
              <a:rPr lang="en-US" sz="2000" smtClean="0"/>
              <a:t>G</a:t>
            </a:r>
            <a:r>
              <a:rPr lang="en-US" sz="2000"/>
              <a:t>. Rebeiz, UC San Diego; </a:t>
            </a:r>
            <a:r>
              <a:rPr lang="en-US" sz="2000" smtClean="0"/>
              <a:t>D</a:t>
            </a:r>
            <a:r>
              <a:rPr lang="en-US" sz="2000"/>
              <a:t>. Katabi, MIT;  </a:t>
            </a:r>
            <a:r>
              <a:rPr lang="en-US" sz="2000" smtClean="0"/>
              <a:t>S</a:t>
            </a:r>
            <a:r>
              <a:rPr lang="en-US" sz="2000"/>
              <a:t>. Rangan, NYU; A. Arbabian, Stanford; S. Chowdhury, UC Davis; </a:t>
            </a:r>
            <a:r>
              <a:rPr lang="en-US" sz="2000" smtClean="0"/>
              <a:t>K</a:t>
            </a:r>
            <a:r>
              <a:rPr lang="en-US" sz="2000"/>
              <a:t>. O, UT </a:t>
            </a:r>
            <a:r>
              <a:rPr lang="en-US" sz="2000" smtClean="0"/>
              <a:t>Dallas</a:t>
            </a:r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932557" y="6193036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904589"/>
            <a:ext cx="10663497" cy="37918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vl="0">
              <a:buClr>
                <a:srgbClr val="FF0000"/>
              </a:buClr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Suppose we instead use a 75GHz carrier:</a:t>
            </a:r>
            <a:b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	keep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size: 8mm×8mm (4×4) </a:t>
            </a:r>
            <a:b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	keep the same # base station array elements</a:t>
            </a:r>
            <a:b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→ same Friss transmission losses</a:t>
            </a:r>
            <a:b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Also: same 4-9's foul-weather losses 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buClr>
                <a:srgbClr val="FF0000"/>
              </a:buClr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Then:</a:t>
            </a:r>
            <a:b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	almost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the same range (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210 meters vs. 225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meters)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	larger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array dimensions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9mm×655mm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(vs.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5mm×350mm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5562600"/>
            <a:ext cx="10363200" cy="4431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but, today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75GHz ICs are easier than 140GHz ICs…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1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(or even 650 GHz) backhaul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5105400"/>
            <a:ext cx="11506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Sub-mm-wave line-of-sight MIMO network backbone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wireless @ optical speed; link network where fiber is too expensive to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place.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340 GHz: 640Gb/s  @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500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meters range;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1.6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meter linear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array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(5Tb/s for 8×8 square array)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650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GHz: 1.28Tb/s @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500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meter range;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1.6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meter linear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array.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Capacity doubles again if we use both polarizations.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68" y="1241367"/>
            <a:ext cx="3397136" cy="363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64919"/>
            <a:ext cx="4948844" cy="353568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01251" y="903249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linear array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087374" y="922134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square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508504"/>
            <a:ext cx="336499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36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MIMO 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4038600"/>
            <a:ext cx="8818485" cy="74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1.6m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MIMO array: 8-elements, each 80 Gb/s QPSK; 640Gb/s total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 × 4 sub-arrays → 8 degree beamsteering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6967" y="4814935"/>
            <a:ext cx="809466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meters range in 50 mm/hr rain; 29 dB/km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6821" y="5813465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82mW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out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4605" y="6312730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LNAs: 4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6968" y="5310452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Realistic packaging loss, operating &amp; design margins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66" y="809861"/>
            <a:ext cx="3088305" cy="3304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75" y="1522907"/>
            <a:ext cx="3998925" cy="1723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172284"/>
            <a:ext cx="3920206" cy="2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66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340 GHz </a:t>
            </a:r>
            <a:r>
              <a:rPr lang="en-US">
                <a:solidFill>
                  <a:srgbClr val="FF0000"/>
                </a:solidFill>
              </a:rPr>
              <a:t>5 Tb/s </a:t>
            </a:r>
            <a:r>
              <a:rPr lang="en-US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610600" cy="1329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8-element 640Gb/s linear array: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requires 80mW power/element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requires 1.6m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linear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4191000"/>
            <a:ext cx="7620000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8-element 5Tb/s square array: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same link assumptions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requires 10mW power/element</a:t>
            </a:r>
            <a:b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...10W total radiated power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requires 1.6m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square array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500m range in 50mm/hr. rain.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7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 GHz frequency-scanned imaging car radar</a:t>
            </a: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451" y="5218783"/>
            <a:ext cx="2375584" cy="1486817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0035" y="5218783"/>
            <a:ext cx="1973270" cy="14780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65" y="859534"/>
            <a:ext cx="4724400" cy="4474466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963994"/>
            <a:ext cx="5486400" cy="48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Imaging for cars, aircraft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drive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safely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@ 65MPH in heavy fog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fly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heavy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dust/fog/smoke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Short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wavelengths: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HDTV-resolution imaging,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small: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helicopter, drone, car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challenge: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complexity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standard array: # pixels = # RF channels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HDTV image: ~2×10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 pixels.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Need   2×10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 RF channels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Hardware-efficient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imaging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# RF channels &lt;&lt; # pixels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several techniques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4229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 GHz frequency-scanned imaging car radar</a:t>
            </a: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5386" y="5218783"/>
            <a:ext cx="2375584" cy="1486817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0970" y="5218783"/>
            <a:ext cx="1973270" cy="14780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59534"/>
            <a:ext cx="4724400" cy="44744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07576" y="4088758"/>
            <a:ext cx="1651415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1973608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250700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1" y="1981809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1" y="2529009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Resolution 64×512 pixels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" y="3144764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resolution: 0.14 degrees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" y="4135364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Aperture: 35 cm by 35 cm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631558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1" y="3667951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by 73 degrees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56035" y="4991251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6035" y="5537122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6200" y="4683171"/>
            <a:ext cx="4648200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44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mW peak power/element, 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6 dB noise figure,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dB package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losses (each: trx, rcvr)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3830" y="855866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885650"/>
            <a:ext cx="89916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See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 soccer ball at 300 meters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in heavy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fog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(10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seconds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warning @ 100 km/hr.)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(5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dB SNR, 35 dB/km,  30cm diameter target, 10%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reflectivity)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04873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Transistors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98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28" y="1107700"/>
            <a:ext cx="4899272" cy="3339380"/>
          </a:xfrm>
          <a:prstGeom prst="rect">
            <a:avLst/>
          </a:prstGeom>
        </p:spPr>
      </p:pic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0813"/>
            <a:ext cx="9595735" cy="398462"/>
          </a:xfrm>
        </p:spPr>
        <p:txBody>
          <a:bodyPr/>
          <a:lstStyle/>
          <a:p>
            <a:pPr eaLnBrk="1" hangingPunct="1"/>
            <a:r>
              <a:rPr lang="en-US" sz="3600" dirty="0"/>
              <a:t>mm-Wave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52172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custom PAs, LNAs → power, efficiency, noise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37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56" y="972920"/>
            <a:ext cx="2935704" cy="12830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06" y="2395260"/>
            <a:ext cx="2042095" cy="21851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530728" y="76200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8816728" y="78392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3244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146051"/>
            <a:ext cx="11048999" cy="398463"/>
          </a:xfrm>
        </p:spPr>
        <p:txBody>
          <a:bodyPr/>
          <a:lstStyle/>
          <a:p>
            <a:r>
              <a:rPr lang="en-US" sz="3200" dirty="0" smtClean="0"/>
              <a:t>100-1000 GHz transistors and ICs</a:t>
            </a:r>
            <a:endParaRPr lang="en-US" sz="32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6200" y="762000"/>
          <a:ext cx="11900264" cy="42142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1864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616848">
                <a:tc>
                  <a:txBody>
                    <a:bodyPr/>
                    <a:lstStyle/>
                    <a:p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</a:p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ICs to (GHz)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complexity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 </a:t>
                      </a:r>
                      <a:b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 ?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271226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CMOS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en-US" sz="2000" b="0" baseline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multichannel 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poor: 1-5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looking 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SiGe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multichannel 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OK: 20-100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depends on $$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58634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SiGe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multichannel 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OK: 20-100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852983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InP HBT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PA, frequency converters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poor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good: 100-200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InP HEMT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LNA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weak: 20-50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GaN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excellent: 0.1-1W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600GHz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  <a:tr h="468692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CNT, 2D, plasmonics etc. : no evidence or theory suggesting that these are useful or superior for 100-2000GHz</a:t>
                      </a:r>
                      <a:b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ICs with useful performance, 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hero experiments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9793129"/>
                  </a:ext>
                </a:extLst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" y="5386626"/>
            <a:ext cx="11658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THz transistors exist today; further R&amp;D will further extend their bandwidth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The challenge: driving the (reduced cost→ larger market→ reduced cost) cycle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6940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/>
          <a:lstStyle/>
          <a:p>
            <a:r>
              <a:rPr lang="en-US" sz="3600"/>
              <a:t>130nm</a:t>
            </a:r>
            <a:r>
              <a:rPr lang="en-US" sz="3600" dirty="0"/>
              <a:t> / </a:t>
            </a:r>
            <a:r>
              <a:rPr lang="en-US" sz="3600"/>
              <a:t>1.1THz</a:t>
            </a:r>
            <a:r>
              <a:rPr lang="en-US" sz="3600" dirty="0"/>
              <a:t> </a:t>
            </a:r>
            <a:r>
              <a:rPr lang="en-US" sz="3600"/>
              <a:t>InP</a:t>
            </a:r>
            <a:r>
              <a:rPr lang="en-US" sz="3600" dirty="0"/>
              <a:t> </a:t>
            </a:r>
            <a:r>
              <a:rPr lang="en-US" sz="3600"/>
              <a:t>HBT</a:t>
            </a:r>
            <a:r>
              <a:rPr lang="en-US" sz="3600" dirty="0"/>
              <a:t> Technology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83" y="3724954"/>
            <a:ext cx="3823663" cy="3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" y="1586039"/>
            <a:ext cx="3056255" cy="230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29200"/>
            <a:ext cx="4445189" cy="1438977"/>
          </a:xfrm>
          <a:prstGeom prst="rect">
            <a:avLst/>
          </a:prstGeom>
        </p:spPr>
      </p:pic>
      <p:pic>
        <p:nvPicPr>
          <p:cNvPr id="11" name="Picture 10" descr="Pictur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844" y="1926370"/>
            <a:ext cx="2663156" cy="234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53" y="1926370"/>
            <a:ext cx="2280847" cy="2271687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029200" y="4801197"/>
            <a:ext cx="4629595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0" dirty="0">
                <a:latin typeface="Calibri" pitchFamily="34" charset="0"/>
              </a:rPr>
              <a:t>Teledyne: M. Urteaga </a:t>
            </a:r>
            <a:r>
              <a:rPr lang="en-US" sz="1100" b="0" i="1" dirty="0">
                <a:latin typeface="Calibri" pitchFamily="34" charset="0"/>
              </a:rPr>
              <a:t>et al</a:t>
            </a:r>
            <a:r>
              <a:rPr lang="en-US" sz="1100" b="0" dirty="0">
                <a:latin typeface="Calibri" pitchFamily="34" charset="0"/>
              </a:rPr>
              <a:t>: 2017 IEEE Proceedings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953000" y="4462712"/>
            <a:ext cx="46295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</a:rPr>
              <a:t>Integrated ~600GHz transmitter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969470" y="866001"/>
            <a:ext cx="26505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</a:rPr>
              <a:t>220 </a:t>
            </a:r>
            <a:r>
              <a:rPr lang="en-US" sz="2000" dirty="0" smtClean="0">
                <a:latin typeface="Calibri" pitchFamily="34" charset="0"/>
              </a:rPr>
              <a:t>GHz, </a:t>
            </a:r>
            <a:r>
              <a:rPr lang="en-US" sz="2000" dirty="0">
                <a:latin typeface="Calibri" pitchFamily="34" charset="0"/>
              </a:rPr>
              <a:t>0.18W 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power </a:t>
            </a:r>
            <a:r>
              <a:rPr lang="en-US" sz="2000" dirty="0">
                <a:latin typeface="Calibri" pitchFamily="34" charset="0"/>
              </a:rPr>
              <a:t>amplifier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047805" y="1447851"/>
            <a:ext cx="2572195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0" dirty="0">
                <a:latin typeface="Calibri" pitchFamily="34" charset="0"/>
              </a:rPr>
              <a:t>UCSB/Teledyne: T. Reed </a:t>
            </a:r>
            <a:r>
              <a:rPr lang="en-US" sz="1100" b="0" i="1" dirty="0">
                <a:latin typeface="Calibri" pitchFamily="34" charset="0"/>
              </a:rPr>
              <a:t>et al</a:t>
            </a:r>
            <a:r>
              <a:rPr lang="en-US" sz="1100" b="0" dirty="0">
                <a:latin typeface="Calibri" pitchFamily="34" charset="0"/>
              </a:rPr>
              <a:t>: 2013 CSICS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991600" y="866001"/>
            <a:ext cx="2819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</a:rPr>
              <a:t>325 </a:t>
            </a:r>
            <a:r>
              <a:rPr lang="en-US" sz="2000" dirty="0" smtClean="0">
                <a:latin typeface="Calibri" pitchFamily="34" charset="0"/>
              </a:rPr>
              <a:t>GHz, 16mW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power </a:t>
            </a:r>
            <a:r>
              <a:rPr lang="en-US" sz="2000" dirty="0">
                <a:latin typeface="Calibri" pitchFamily="34" charset="0"/>
              </a:rPr>
              <a:t>amplifier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9067800" y="1447901"/>
            <a:ext cx="24384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0" dirty="0">
                <a:latin typeface="Calibri" pitchFamily="34" charset="0"/>
              </a:rPr>
              <a:t>UCSB/Teledyne: </a:t>
            </a:r>
            <a:r>
              <a:rPr lang="en-US" sz="1100" b="0" dirty="0" smtClean="0">
                <a:latin typeface="Calibri" pitchFamily="34" charset="0"/>
              </a:rPr>
              <a:t/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A. Ahmed, 2018 EuMIC Symp.</a:t>
            </a:r>
            <a:endParaRPr lang="en-US" sz="1100" b="0" dirty="0">
              <a:latin typeface="Calibri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27" y="5139354"/>
            <a:ext cx="2586592" cy="929415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007070" y="914400"/>
            <a:ext cx="26505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1.1THz f</a:t>
            </a:r>
            <a:r>
              <a:rPr lang="en-US" sz="2000" baseline="-25000" dirty="0" smtClean="0">
                <a:latin typeface="Calibri" pitchFamily="34" charset="0"/>
              </a:rPr>
              <a:t>max</a:t>
            </a:r>
            <a:r>
              <a:rPr lang="en-US" sz="2000" dirty="0" smtClean="0">
                <a:latin typeface="Calibri" pitchFamily="34" charset="0"/>
              </a:rPr>
              <a:t> HBT,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3.5 V breakdown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2572195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nb-NO" sz="1100" b="0" smtClean="0">
                <a:latin typeface="Calibri" pitchFamily="34" charset="0"/>
              </a:rPr>
              <a:t>Teledyne/UCSB:  </a:t>
            </a:r>
            <a:r>
              <a:rPr lang="nb-NO" sz="1100" b="0">
                <a:latin typeface="Calibri" pitchFamily="34" charset="0"/>
              </a:rPr>
              <a:t>M. Urteaga et al: 2011 DRC</a:t>
            </a:r>
            <a:endParaRPr lang="nb-NO" sz="11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21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96400" cy="398463"/>
          </a:xfrm>
        </p:spPr>
        <p:txBody>
          <a:bodyPr/>
          <a:lstStyle/>
          <a:p>
            <a:r>
              <a:rPr lang="en-US"/>
              <a:t>Why </a:t>
            </a:r>
            <a:r>
              <a:rPr lang="en-US" smtClean="0"/>
              <a:t>100-340GHz </a:t>
            </a:r>
            <a:r>
              <a:rPr lang="en-US" dirty="0" smtClean="0"/>
              <a:t>wireless </a:t>
            </a:r>
            <a:r>
              <a:rPr lang="en-US" dirty="0"/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914400"/>
            <a:ext cx="843905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3023747"/>
            <a:ext cx="105918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Wireless networks: exploding demand.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Immediate industry response: 5G.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28, 38, 57-71(WiGig), 71-86GHz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increased spectrum, extensive beamforming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Next generation (6G ??): above 100GHz.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greatly increased spectrum, massive spectral multiplexing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Also TV-like imaging/sensing/radar: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cars, airplanes, drones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47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025" y="4732805"/>
            <a:ext cx="2313117" cy="1896595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33400" y="161974"/>
            <a:ext cx="11049000" cy="398463"/>
          </a:xfrm>
        </p:spPr>
        <p:txBody>
          <a:bodyPr/>
          <a:lstStyle/>
          <a:p>
            <a:r>
              <a:rPr lang="en-US" sz="3600" dirty="0" smtClean="0"/>
              <a:t>Challenges at the 64nm/2THz &amp; 32nm/3THz Nodes</a:t>
            </a:r>
            <a:endParaRPr lang="en-US" sz="3600" dirty="0"/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>
            <p:extLst/>
          </p:nvPr>
        </p:nvGraphicFramePr>
        <p:xfrm>
          <a:off x="5638800" y="762000"/>
          <a:ext cx="2394884" cy="351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KGPlot" r:id="rId5" imgW="5308560" imgH="7797600" progId="KGraph_Plot">
                  <p:embed/>
                </p:oleObj>
              </mc:Choice>
              <mc:Fallback>
                <p:oleObj name="KGPlot" r:id="rId5" imgW="5308560" imgH="7797600" progId="KGraph_Plot">
                  <p:embed/>
                  <p:pic>
                    <p:nvPicPr>
                      <p:cNvPr id="2201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762000"/>
                        <a:ext cx="2394884" cy="3516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1"/>
          <p:cNvSpPr txBox="1">
            <a:spLocks noChangeArrowheads="1"/>
          </p:cNvSpPr>
          <p:nvPr/>
        </p:nvSpPr>
        <p:spPr bwMode="auto">
          <a:xfrm rot="5400000">
            <a:off x="6611437" y="2224088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5943600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Need high base contact doping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&gt;10</a:t>
            </a:r>
            <a:r>
              <a:rPr lang="en-US" sz="2400" b="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20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/cm</a:t>
            </a:r>
            <a:r>
              <a:rPr lang="en-US" sz="2400" b="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for good contacts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Auger recombination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very low </a:t>
            </a:r>
            <a:r>
              <a:rPr lang="en-US" sz="2400" b="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  <a:sym typeface="Symbol" pitchFamily="18" charset="2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Need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moderate contact penetration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Pd or Pt contacts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react with 3++ nm of base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penetrate surface contaminants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too deep for thin base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Solution: base regrowth: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thin, moderately-doped intrinsic base</a:t>
            </a:r>
            <a:b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thick, heavily-doped extrinsic base</a:t>
            </a:r>
            <a:endParaRPr lang="en-US" sz="2400" dirty="0" smtClean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" name="Picture 9" descr="Picture7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943" y="914400"/>
            <a:ext cx="3487057" cy="300925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775200" y="3720001"/>
            <a:ext cx="303580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DCC25B-10CD-493E-8BE9-EC7CDEBC2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195" y="4672831"/>
            <a:ext cx="1897805" cy="2185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46" y="4737399"/>
            <a:ext cx="2325354" cy="18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0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FETs (</a:t>
            </a:r>
            <a:r>
              <a:rPr lang="en-US" smtClean="0">
                <a:solidFill>
                  <a:srgbClr val="000000"/>
                </a:solidFill>
              </a:rPr>
              <a:t>HEMTs</a:t>
            </a:r>
            <a:r>
              <a:rPr lang="en-US" dirty="0" smtClean="0">
                <a:solidFill>
                  <a:srgbClr val="000000"/>
                </a:solidFill>
              </a:rPr>
              <a:t>): </a:t>
            </a:r>
            <a:r>
              <a:rPr lang="en-US" dirty="0">
                <a:solidFill>
                  <a:srgbClr val="000000"/>
                </a:solidFill>
              </a:rPr>
              <a:t>key for low </a:t>
            </a:r>
            <a:r>
              <a:rPr lang="en-US" dirty="0" smtClean="0">
                <a:solidFill>
                  <a:srgbClr val="000000"/>
                </a:solidFill>
              </a:rPr>
              <a:t>noise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1138959"/>
            <a:ext cx="4800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8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	improved noise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less required transmit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power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smaller </a:t>
            </a:r>
            <a:r>
              <a:rPr lang="en-US" sz="2800" i="1" smtClean="0">
                <a:solidFill>
                  <a:srgbClr val="000000"/>
                </a:solidFill>
                <a:latin typeface="Calibri" pitchFamily="34" charset="0"/>
              </a:rPr>
              <a:t>PAs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, less DC power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or </a:t>
            </a:r>
            <a:r>
              <a:rPr lang="en-US" sz="2800" i="1" dirty="0" smtClean="0">
                <a:solidFill>
                  <a:srgbClr val="FF0000"/>
                </a:solidFill>
                <a:latin typeface="Calibri" pitchFamily="34" charset="0"/>
              </a:rPr>
              <a:t>higher-frequency 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systems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41813"/>
              </p:ext>
            </p:extLst>
          </p:nvPr>
        </p:nvGraphicFramePr>
        <p:xfrm>
          <a:off x="5041755" y="762000"/>
          <a:ext cx="6664614" cy="4263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KGPlot" r:id="rId3" imgW="5143320" imgH="3289320" progId="KGraph_Plot">
                  <p:embed/>
                </p:oleObj>
              </mc:Choice>
              <mc:Fallback>
                <p:oleObj name="KGPlot" r:id="rId3" imgW="5143320" imgH="3289320" progId="KGraph_Plot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755" y="762000"/>
                        <a:ext cx="6664614" cy="4263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0077"/>
              </p:ext>
            </p:extLst>
          </p:nvPr>
        </p:nvGraphicFramePr>
        <p:xfrm>
          <a:off x="6110007" y="1447800"/>
          <a:ext cx="3328129" cy="172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2311200" imgH="1193760" progId="Equation.DSMT4">
                  <p:embed/>
                </p:oleObj>
              </mc:Choice>
              <mc:Fallback>
                <p:oleObj name="Equation" r:id="rId5" imgW="2311200" imgH="11937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0007" y="1447800"/>
                        <a:ext cx="3328129" cy="17207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14800" y="6248400"/>
            <a:ext cx="4326143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Calibri" pitchFamily="34" charset="0"/>
              </a:rPr>
              <a:t>Xiaobing Mei, et al, IEEE </a:t>
            </a:r>
            <a:r>
              <a:rPr lang="en-US" sz="1100" b="0">
                <a:latin typeface="Calibri" pitchFamily="34" charset="0"/>
              </a:rPr>
              <a:t>EDL</a:t>
            </a:r>
            <a:r>
              <a:rPr lang="en-US" sz="1100" b="0" dirty="0">
                <a:latin typeface="Calibri" pitchFamily="34" charset="0"/>
              </a:rPr>
              <a:t>, April 2015 </a:t>
            </a:r>
            <a:r>
              <a:rPr lang="en-US" sz="1100" dirty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3983" y="5486400"/>
            <a:ext cx="457421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First Demonstration of Amplification at 1 THz Using </a:t>
            </a:r>
            <a:br>
              <a:rPr lang="en-US" sz="1200" dirty="0">
                <a:latin typeface="Calibri" pitchFamily="34" charset="0"/>
              </a:rPr>
            </a:br>
            <a:r>
              <a:rPr lang="en-US" sz="1200" dirty="0">
                <a:latin typeface="Calibri" pitchFamily="34" charset="0"/>
              </a:rPr>
              <a:t>25-nm InP High Electron Mobility Transistor Process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471747"/>
            <a:ext cx="2874505" cy="215765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127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533400" y="152401"/>
            <a:ext cx="98710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marL="0" marR="0" lvl="0" indent="0" algn="l" defTabSz="927100" rtl="0" eaLnBrk="0" fontAlgn="base" latinLnBrk="0" hangingPunct="0">
              <a:lnSpc>
                <a:spcPct val="87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Towards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faster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HEMTs: MOS-HEMTs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2901" y="849367"/>
            <a:ext cx="576069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Scaling limit: gate insulator thickness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HEMT: InAlAs barrier: tunneling, thermionic leakage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solution: replace InAlAs with high-K dielectric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2nm ZrO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=25): adequately low leakage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Scaling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limit: source access resistance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HEMT: InAlAs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barrier is under N+ source/drain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solution: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regrowth, place N+  layer 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InAs channel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Target ~10nm node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~0.3nm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EOT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3nm thick channel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1.2 to 1.5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THz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418299" y="4572000"/>
            <a:ext cx="685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71" y="838200"/>
            <a:ext cx="6076629" cy="3349156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83885" y="5410199"/>
            <a:ext cx="280811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Jun Wu, UCSB, IEEE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EDL, 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638041"/>
            <a:ext cx="2892304" cy="195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876" y="4711100"/>
            <a:ext cx="1793105" cy="18049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09600" y="4343400"/>
            <a:ext cx="10210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52" y="4777356"/>
            <a:ext cx="2708748" cy="1852044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229600" y="159401"/>
            <a:ext cx="3352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smtClean="0">
                <a:latin typeface="Calibri" pitchFamily="34" charset="0"/>
              </a:rPr>
              <a:t>1st demonstration: Fraunhofer IAF</a:t>
            </a:r>
            <a:endParaRPr lang="en-US" sz="16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07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ICs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1" y="2518260"/>
            <a:ext cx="2666185" cy="2884010"/>
          </a:xfrm>
          <a:prstGeom prst="rect">
            <a:avLst/>
          </a:prstGeom>
        </p:spPr>
      </p:pic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73754" y="2698613"/>
            <a:ext cx="2929472" cy="25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6" y="2518259"/>
            <a:ext cx="2910680" cy="28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24001" y="3359751"/>
            <a:ext cx="65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87790"/>
            <a:ext cx="10287000" cy="457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130nm /1.1 THz InP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HBT ICs </a:t>
            </a:r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to 670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GHz</a:t>
            </a:r>
            <a:endParaRPr lang="en-US" sz="28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438150" y="685801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5086350" y="561976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685801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43815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38150" y="2681289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0000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>
                <a:solidFill>
                  <a:srgbClr val="FF0000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0000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>
                <a:solidFill>
                  <a:srgbClr val="FF0000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0000"/>
                </a:solidFill>
                <a:ea typeface="ＭＳ Ｐゴシック" charset="-128"/>
                <a:cs typeface="Arial" charset="0"/>
              </a:rPr>
              <a:t>IMS 2013 (not shown)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43815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5086350" y="153035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2150" y="3886201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438150" y="3908426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38150" y="487680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 / UCSB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2163764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5086350" y="2268539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08635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17195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17195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781550" y="5461001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78155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438150" y="5432426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43815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4395" y="76200"/>
            <a:ext cx="173140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49000" y="459740"/>
            <a:ext cx="991986" cy="45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455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595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0150" y="3775076"/>
            <a:ext cx="1600200" cy="140652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5735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3756026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76275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76275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1303684"/>
            <a:ext cx="2560402" cy="419376"/>
          </a:xfrm>
          <a:prstGeom prst="rect">
            <a:avLst/>
          </a:prstGeom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8839200" y="304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530 </a:t>
            </a: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GHz dynamic frequency divider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9753600" y="762000"/>
            <a:ext cx="1219200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IEICE letter 2015</a:t>
            </a:r>
            <a:endParaRPr lang="en-US" sz="1050" i="1" dirty="0">
              <a:solidFill>
                <a:srgbClr val="FFFFCC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17996"/>
          <a:stretch/>
        </p:blipFill>
        <p:spPr>
          <a:xfrm>
            <a:off x="9426765" y="3146650"/>
            <a:ext cx="1606005" cy="1501550"/>
          </a:xfrm>
          <a:prstGeom prst="rect">
            <a:avLst/>
          </a:prstGeom>
        </p:spPr>
      </p:pic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9372600" y="2162175"/>
            <a:ext cx="203835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94 GHz ultra low power phased-array pixel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9372600" y="2619375"/>
            <a:ext cx="2133600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S-K. Kim, UCSB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IEEE JSSC 2017</a:t>
            </a:r>
            <a:endParaRPr lang="en-US" sz="1050" i="1" dirty="0">
              <a:solidFill>
                <a:srgbClr val="FFFFCC"/>
              </a:solidFill>
              <a:ea typeface="ＭＳ Ｐゴシック" charset="-128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6705600" y="5243514"/>
            <a:ext cx="1276350" cy="1035050"/>
          </a:xfrm>
          <a:prstGeom prst="straightConnector1">
            <a:avLst/>
          </a:prstGeom>
          <a:noFill/>
          <a:ln w="1778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0390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600" dirty="0"/>
              <a:t>140GHz </a:t>
            </a:r>
            <a:r>
              <a:rPr lang="en-US" sz="3600" dirty="0" smtClean="0"/>
              <a:t>MIMO transceiver</a:t>
            </a:r>
            <a:r>
              <a:rPr lang="en-US" sz="3600" dirty="0"/>
              <a:t> </a:t>
            </a:r>
            <a:r>
              <a:rPr lang="en-US" sz="3600" dirty="0" smtClean="0"/>
              <a:t>front-end ICs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9" y="1066800"/>
            <a:ext cx="6188598" cy="2684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33987"/>
            <a:ext cx="6387756" cy="2825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20" y="2540874"/>
            <a:ext cx="3842980" cy="2869326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391400" y="1371600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S. Lee, A. Simseck, UCSB, 2018 </a:t>
            </a:r>
            <a:r>
              <a:rPr lang="en-US" sz="1600" b="0" dirty="0" smtClean="0">
                <a:latin typeface="Calibri" pitchFamily="34" charset="0"/>
              </a:rPr>
              <a:t>BCICTS, to be presented </a:t>
            </a:r>
            <a:endParaRPr lang="en-US" sz="16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69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Systems &amp; Packages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92" y="2991452"/>
            <a:ext cx="3205771" cy="18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Beamforming for massive spatial multiplexing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Pure digital beamforming: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ynamic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range &amp; phase noise requirements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both appear to be manageable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  <a:sym typeface="Wingdings" panose="05000000000000000000" pitchFamily="2" charset="2"/>
              </a:rPr>
              <a:t>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Digital back-end processing requirements (die area, DC power): being investigated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Pure RF beamforming: (focal plane, Butler matrixes, RF beamforming)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Established approach in DOD systems (high dynamic range). Issues of array tiling.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837437"/>
            <a:ext cx="10058400" cy="41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15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200" dirty="0"/>
              <a:t>The mm-wave module design problem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07" y="4081239"/>
            <a:ext cx="4693569" cy="2414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35" y="838200"/>
            <a:ext cx="3951065" cy="239935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50175" y="1012129"/>
            <a:ext cx="10956025" cy="37884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How to make the IC electronics </a:t>
            </a:r>
            <a:r>
              <a:rPr kumimoji="0" lang="en-US" sz="28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fit </a:t>
            </a:r>
            <a:r>
              <a:rPr kumimoji="0" lang="en-US" sz="2800" b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?</a:t>
            </a:r>
            <a:r>
              <a:rPr lang="en-US" sz="2800" b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0" smtClean="0">
                <a:latin typeface="Calibri" pitchFamily="34" charset="0"/>
                <a:cs typeface="Calibri" pitchFamily="34" charset="0"/>
              </a:rPr>
              <a:t>  </a:t>
            </a:r>
            <a:br>
              <a:rPr lang="en-US" sz="2800" b="0" smtClean="0">
                <a:latin typeface="Calibri" pitchFamily="34" charset="0"/>
                <a:cs typeface="Calibri" pitchFamily="34" charset="0"/>
              </a:rPr>
            </a:br>
            <a:r>
              <a:rPr lang="en-US" sz="2800" b="0" smtClean="0">
                <a:latin typeface="Calibri" pitchFamily="34" charset="0"/>
                <a:cs typeface="Calibri" pitchFamily="34" charset="0"/>
              </a:rPr>
              <a:t>     </a:t>
            </a: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kumimoji="0" lang="en-US" sz="2800" b="0" u="none" strike="noStrike" kern="1200" cap="none" spc="0" normalizeH="0" baseline="-25000" noProof="0" smtClean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cs typeface="Calibri" pitchFamily="34" charset="0"/>
              </a:rPr>
              <a:t>0</a:t>
            </a: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/2 spacing=</a:t>
            </a:r>
            <a:r>
              <a:rPr kumimoji="0" lang="en-US" sz="2800" b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1mm @ 150GHz </a:t>
            </a: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b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H</a:t>
            </a:r>
            <a:r>
              <a:rPr kumimoji="0" lang="en-US" sz="2800" b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ow to fit large power amplifier die ? </a:t>
            </a:r>
            <a:br>
              <a:rPr kumimoji="0" lang="en-US" sz="2800" b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Catastrophic losses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?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</a:t>
            </a:r>
            <a:r>
              <a:rPr lang="en-US" sz="2800" b="0" smtClean="0">
                <a:latin typeface="Calibri" pitchFamily="34" charset="0"/>
                <a:cs typeface="Calibri" pitchFamily="34" charset="0"/>
              </a:rPr>
              <a:t>Wire bonds, flip-chip bonds</a:t>
            </a: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</a:t>
            </a:r>
            <a:r>
              <a:rPr lang="en-US" sz="2800" b="0" smtClean="0">
                <a:latin typeface="Calibri" pitchFamily="34" charset="0"/>
                <a:cs typeface="Calibri" pitchFamily="34" charset="0"/>
              </a:rPr>
              <a:t>If large apertures, losses on any long interconnects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How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to remove the heat ?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</a:t>
            </a:r>
            <a:r>
              <a:rPr lang="en-US" sz="2800" b="0" smtClean="0">
                <a:latin typeface="Calibri" pitchFamily="34" charset="0"/>
                <a:cs typeface="Calibri" pitchFamily="34" charset="0"/>
              </a:rPr>
              <a:t>High power densities</a:t>
            </a:r>
            <a:r>
              <a:rPr kumimoji="0" lang="en-US" sz="2800" b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79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85855" cy="609600"/>
          </a:xfrm>
        </p:spPr>
        <p:txBody>
          <a:bodyPr/>
          <a:lstStyle/>
          <a:p>
            <a:r>
              <a:rPr lang="en-US" sz="3600" dirty="0"/>
              <a:t>mm-wave/sub-mm-wave packaging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76200" y="129540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Not all systems steer in two planes...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...some steer in only one.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Not all systems steer over 180 degrees...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41165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545" y="1143000"/>
            <a:ext cx="6706855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4267200"/>
            <a:ext cx="4353264" cy="24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4495800"/>
            <a:ext cx="8746224" cy="1264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Arrays can often be linear (1D), instead of rectangular (2D)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Element spacing can often be greater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itchFamily="34" charset="0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/2.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→ Array packaging then greatly simplified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09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353800" cy="39846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100-340GHz</a:t>
            </a:r>
            <a:r>
              <a:rPr lang="en-US" dirty="0">
                <a:solidFill>
                  <a:srgbClr val="000000"/>
                </a:solidFill>
              </a:rPr>
              <a:t>: high-capacity communications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9144000" cy="2218160"/>
          </a:xfrm>
          <a:prstGeom prst="rect">
            <a:avLst/>
          </a:prstGeom>
          <a:ln>
            <a:noFill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2273" y="875152"/>
            <a:ext cx="8727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Gigabit mobile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communication: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Information anywhere, any time, without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limits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4316486"/>
            <a:ext cx="8312728" cy="238911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2274" y="3990201"/>
            <a:ext cx="114711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Residential/office communication: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Cellular/internet convergence: competition, low cost, broader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deployment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66955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Wireless above 100GHz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01315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81" y="3492551"/>
            <a:ext cx="3224515" cy="1421268"/>
          </a:xfrm>
          <a:prstGeom prst="rect">
            <a:avLst/>
          </a:prstGeom>
        </p:spPr>
      </p:pic>
      <p:pic>
        <p:nvPicPr>
          <p:cNvPr id="12" name="Picture 7" descr="VS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973" y="3431996"/>
            <a:ext cx="1721882" cy="166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5" y="3299793"/>
            <a:ext cx="2654254" cy="1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37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9574213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0120" y="914400"/>
            <a:ext cx="10996080" cy="5382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Massive capacities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large available bandwidths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massive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spatial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multiplexing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in base stations and point-point links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Very short range: few 100 meters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short wavelength, high atmospheric losses.  Easily-blocked beams.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IC Technology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All-silicon for short ranges below 250 GHz.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III-V LNAs and PAs for longer-range links.  Just like cell phones today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III-V frequency extenders for 340GHz and beyond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The challenges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spatial multiplexing: computational complexity, </a:t>
            </a:r>
            <a:r>
              <a:rPr kumimoji="0" lang="en-US" sz="2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dynamic range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packaging: fitting signal channels in very small areas </a:t>
            </a:r>
          </a:p>
        </p:txBody>
      </p:sp>
    </p:spTree>
    <p:extLst>
      <p:ext uri="{BB962C8B-B14F-4D97-AF65-F5344CB8AC3E}">
        <p14:creationId xmlns:p14="http://schemas.microsoft.com/office/powerpoint/2010/main" val="9478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228600"/>
            <a:ext cx="86106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 case of questions 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40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linear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326376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Terrestrial system: horizontal steering only→ linear array.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Space at edges of linear array: room for III-V PAs, LNAs.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Alternating-sides feed: 2mm pitch→ room for large GaN PAs.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3698" name="Picture 2" descr="2018_4_6_pack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0" y="998664"/>
            <a:ext cx="686158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509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47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140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6106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2mW (vs. 80mW)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linear array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140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4191000"/>
            <a:ext cx="76200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5Tb/s square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0.25mW (vs. 10mW)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square array</a:t>
            </a:r>
          </a:p>
        </p:txBody>
      </p:sp>
    </p:spTree>
    <p:extLst>
      <p:ext uri="{BB962C8B-B14F-4D97-AF65-F5344CB8AC3E}">
        <p14:creationId xmlns:p14="http://schemas.microsoft.com/office/powerpoint/2010/main" val="2212886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7620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4445"/>
          <a:stretch/>
        </p:blipFill>
        <p:spPr>
          <a:xfrm>
            <a:off x="76200" y="990600"/>
            <a:ext cx="12115800" cy="58674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473573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If we use instead a 75GHz carrier,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the range increases to 325 meters (vs. 250 meters)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but the handset becomes 16mm×16mm (vs. 9mm×9mm),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and the hub array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becomes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9mm×655mm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(vs.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5mm×350mm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4247007"/>
            <a:ext cx="7100790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Or, use a 4×4 (8mm×8mm) handset array,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and the range becomes 210 meters.</a:t>
            </a:r>
          </a:p>
        </p:txBody>
      </p:sp>
    </p:spTree>
    <p:extLst>
      <p:ext uri="{BB962C8B-B14F-4D97-AF65-F5344CB8AC3E}">
        <p14:creationId xmlns:p14="http://schemas.microsoft.com/office/powerpoint/2010/main" val="3123742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MIMO backhaul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914400"/>
            <a:ext cx="12192000" cy="586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29718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5350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</a:t>
            </a:r>
            <a:r>
              <a:rPr lang="en-US" dirty="0" smtClean="0">
                <a:solidFill>
                  <a:srgbClr val="FF0000"/>
                </a:solidFill>
              </a:rPr>
              <a:t>5 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048000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3505200" y="1524000"/>
            <a:ext cx="2743200" cy="6096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1000" y="3810000"/>
            <a:ext cx="6137706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requires 10mW output per element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...10W total radiated power</a:t>
            </a:r>
          </a:p>
        </p:txBody>
      </p:sp>
    </p:spTree>
    <p:extLst>
      <p:ext uri="{BB962C8B-B14F-4D97-AF65-F5344CB8AC3E}">
        <p14:creationId xmlns:p14="http://schemas.microsoft.com/office/powerpoint/2010/main" val="977193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33655" cy="609600"/>
          </a:xfrm>
        </p:spPr>
        <p:txBody>
          <a:bodyPr/>
          <a:lstStyle/>
          <a:p>
            <a:r>
              <a:rPr lang="en-US" sz="3200" dirty="0"/>
              <a:t>Background: split-block waveguides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693176" y="5533873"/>
            <a:ext cx="10194024" cy="932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Waveguides are manufactured (milled or die cast) from a set of pieces 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Precision pins aid alignment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83" y="858982"/>
            <a:ext cx="6871855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10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100-340GHz </a:t>
            </a:r>
            <a:r>
              <a:rPr lang="en-US" dirty="0"/>
              <a:t>imaging: fog/clouds/smoke/dust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656"/>
            <a:ext cx="12192000" cy="50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97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mm-wave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174585"/>
            <a:ext cx="8746224" cy="1652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Split-block assembly.   Modules tile into larger array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IC area can be much larger than antenna area→ electronics can fit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Low-loss waveguide feeds, efficient waveguide horn antennas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Efficient heat-sinking: permits W-level GaN, InP, SiGe PAs for  long range</a:t>
            </a:r>
          </a:p>
        </p:txBody>
      </p:sp>
      <p:pic>
        <p:nvPicPr>
          <p:cNvPr id="412674" name="Picture 2" descr="2018_2_12__WG_Pack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1" y="1018081"/>
            <a:ext cx="6959295" cy="38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07342" y="969243"/>
            <a:ext cx="1686989" cy="192849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81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linear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326376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steering only→ linear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Space at edges of linear array: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Alternating-sides feed: 2mm pitch→ room for large GaN PAs.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3698" name="Picture 2" descr="2018_4_6_pack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0" y="998664"/>
            <a:ext cx="686158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509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601200" cy="609600"/>
          </a:xfrm>
        </p:spPr>
        <p:txBody>
          <a:bodyPr/>
          <a:lstStyle/>
          <a:p>
            <a:r>
              <a:rPr lang="en-US" sz="2800" dirty="0"/>
              <a:t>Concept: module for small angular scanning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69376" y="4447963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+ vertical steering → rectangular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Limited angular steering range (installation)→ spacing &gt;&gt;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Endfire  / edge-card geometry: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9842" name="Picture 2" descr="2018_30_30_package_draw_Vival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85" y="1076256"/>
            <a:ext cx="5291584" cy="30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08" y="1135363"/>
            <a:ext cx="2552318" cy="27313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9376" y="6019800"/>
            <a:ext cx="8746224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If Vivaldi's are replaced with dipoles, element spacing can be reduced to 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/2.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→ potential for wider angular scanning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2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601200" cy="609600"/>
          </a:xfrm>
        </p:spPr>
        <p:txBody>
          <a:bodyPr/>
          <a:lstStyle/>
          <a:p>
            <a:r>
              <a:rPr lang="en-US" sz="3200" dirty="0"/>
              <a:t>Concept: module for handset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3960265"/>
            <a:ext cx="8746224" cy="2329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Handset transceiver performance: less challenging.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No external III-V PAs, LNAs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Handset transceiver is simpler: single-beam, not spatially multiplexed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Smaller die area→ array pixel fits in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 ×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Vertical integration of antenna on low-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superstrate.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fused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Silica (Rebeiz)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possibly also: spin-cast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BCB or polyimide, post-process.</a:t>
            </a:r>
          </a:p>
        </p:txBody>
      </p:sp>
      <p:pic>
        <p:nvPicPr>
          <p:cNvPr id="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464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6" name="Picture 2" descr="2018_30_30_package_draw_Vival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34" y="1455731"/>
            <a:ext cx="5839458" cy="129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71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7730773" cy="466725"/>
          </a:xfrm>
        </p:spPr>
        <p:txBody>
          <a:bodyPr/>
          <a:lstStyle/>
          <a:p>
            <a:r>
              <a:rPr lang="en-US" sz="3600" dirty="0" smtClean="0"/>
              <a:t>Gallium Nitride Power Technologies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6" y="4431768"/>
            <a:ext cx="3028094" cy="2273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4416" y="4812268"/>
            <a:ext cx="31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N-polar 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Mishra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85800" y="1295400"/>
          <a:ext cx="486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KGPlot" r:id="rId5" imgW="4863960" imgH="3276720" progId="KGraph_Plot">
                  <p:embed/>
                </p:oleObj>
              </mc:Choice>
              <mc:Fallback>
                <p:oleObj name="KGPlot" r:id="rId5" imgW="4863960" imgH="3276720" progId="KGraph_Plo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1295400"/>
                        <a:ext cx="48641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880100" y="1219200"/>
          <a:ext cx="49403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KGPlot" r:id="rId7" imgW="4940280" imgH="3276720" progId="KGraph_Plot">
                  <p:embed/>
                </p:oleObj>
              </mc:Choice>
              <mc:Fallback>
                <p:oleObj name="KGPlot" r:id="rId7" imgW="4940280" imgH="3276720" progId="KGraph_Plo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0100" y="1219200"/>
                        <a:ext cx="49403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859360"/>
            <a:ext cx="8803820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GaN is the leading high-frequency power technology</a:t>
            </a:r>
          </a:p>
        </p:txBody>
      </p:sp>
    </p:spTree>
    <p:extLst>
      <p:ext uri="{BB962C8B-B14F-4D97-AF65-F5344CB8AC3E}">
        <p14:creationId xmlns:p14="http://schemas.microsoft.com/office/powerpoint/2010/main" val="10546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100-340GHz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benefits &amp; challenges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819151"/>
            <a:ext cx="11064241" cy="59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6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140-340GHz</a:t>
            </a:r>
            <a:r>
              <a:rPr lang="en-US" dirty="0" smtClean="0"/>
              <a:t>: ComSenTer target applications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67" y="1560666"/>
            <a:ext cx="2109354" cy="225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2" y="1633769"/>
            <a:ext cx="3072843" cy="21953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4724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MIMO hub: 128 beams/face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, 1/10Gb/s/user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140 GHz 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68755" y="832247"/>
            <a:ext cx="539464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Point-point MIMO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340GHz: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Tb/s links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massive spatial multiplexing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847" y="3909536"/>
            <a:ext cx="566915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220, 340GHz imaging: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drive/fly in fog/rain/snow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300m, 512×64 image, 60Hz, 15dB SNR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4724400"/>
            <a:ext cx="5862249" cy="2041219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21155" y="3909536"/>
            <a:ext cx="493744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Ultra-compact imaging: drones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unlike visible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image through fog/smoke/rain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19" y="4869180"/>
            <a:ext cx="2011681" cy="1760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84" y="6186135"/>
            <a:ext cx="2132872" cy="278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742289"/>
            <a:ext cx="1892705" cy="3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140-340 GHz: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alt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Applications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4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8588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332256"/>
            <a:ext cx="780613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 1 Tb/s spatially-multiplexed base station 		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256 users/face, 4 faces 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		1024 total users @ 1 user/beam, 1 Gb/s/beam;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	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225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m range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7267" y="5798403"/>
            <a:ext cx="7806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Link budget is feasible, but...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		Required component dynamic range ?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		Required complexity of back-end beamformer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88" y="5439609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91400" y="4876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Handset: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8 × 8 array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sym typeface="Symbol" pitchFamily="18" charset="2"/>
              </a:rPr>
              <a:t>(9×9mm)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pic>
        <p:nvPicPr>
          <p:cNvPr id="8" name="Picture 2" descr="2018_4_6_pack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83833" y="3292633"/>
            <a:ext cx="387318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1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4" y="838200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434340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marL="0" marR="0" lvl="0" indent="0" algn="l" defTabSz="8207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Each face supports 256 beams @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1Gb/s/beam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3167" y="4852516"/>
            <a:ext cx="5380960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225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meters range in 50 mm/hr rain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3021" y="5851046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PAs: 16 dBm P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out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0805" y="6350311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LNAs: 3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3168" y="5348033"/>
            <a:ext cx="978903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Realistic packaging loss, operating &amp; design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margins (20dB total)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86" y="3962400"/>
            <a:ext cx="3552114" cy="1027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953000"/>
            <a:ext cx="37211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3581400"/>
            <a:ext cx="3563824" cy="2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5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powerpoint_wide</Template>
  <TotalTime>48</TotalTime>
  <Pages>2</Pages>
  <Words>1145</Words>
  <Application>Microsoft Office PowerPoint</Application>
  <PresentationFormat>Widescreen</PresentationFormat>
  <Paragraphs>223</Paragraphs>
  <Slides>44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Arial Narrow</vt:lpstr>
      <vt:lpstr>Calibri</vt:lpstr>
      <vt:lpstr>Impact</vt:lpstr>
      <vt:lpstr>Symbol</vt:lpstr>
      <vt:lpstr>Tahoma</vt:lpstr>
      <vt:lpstr>Times New Roman</vt:lpstr>
      <vt:lpstr>Wingdings</vt:lpstr>
      <vt:lpstr>very_thin-text_template</vt:lpstr>
      <vt:lpstr>1_very_thin-text_template</vt:lpstr>
      <vt:lpstr>KGPlot</vt:lpstr>
      <vt:lpstr>Equation</vt:lpstr>
      <vt:lpstr>100-340GHz wireless communications  and imaging  </vt:lpstr>
      <vt:lpstr>Why 100-340GHz wireless ?</vt:lpstr>
      <vt:lpstr>100-340GHz: high-capacity communications</vt:lpstr>
      <vt:lpstr>100-340GHz imaging: fog/clouds/smoke/dust</vt:lpstr>
      <vt:lpstr>100-340GHz: benefits &amp; challenges</vt:lpstr>
      <vt:lpstr>140-340GHz: ComSenTer target applications</vt:lpstr>
      <vt:lpstr>PowerPoint Presentation</vt:lpstr>
      <vt:lpstr>140 GHz spatially multiplexed base station</vt:lpstr>
      <vt:lpstr>140 GHz spatially multiplexed base station</vt:lpstr>
      <vt:lpstr>75 GHz spatially multiplexed base station</vt:lpstr>
      <vt:lpstr>340 GHz (or even 650 GHz) backhaul</vt:lpstr>
      <vt:lpstr>340 GHz 640 Gb/s MIMO backhaul</vt:lpstr>
      <vt:lpstr>340 GHz 5 Tb/s MIMO backhaul</vt:lpstr>
      <vt:lpstr>340 GHz frequency-scanned imaging car radar</vt:lpstr>
      <vt:lpstr>340 GHz frequency-scanned imaging car radar</vt:lpstr>
      <vt:lpstr>PowerPoint Presentation</vt:lpstr>
      <vt:lpstr>mm-Wave Wireless Transceiver Architecture</vt:lpstr>
      <vt:lpstr>100-1000 GHz transistors and ICs</vt:lpstr>
      <vt:lpstr>130nm / 1.1THz InP HBT Technology</vt:lpstr>
      <vt:lpstr>Challenges at the 64nm/2THz &amp; 32nm/3THz Nodes</vt:lpstr>
      <vt:lpstr>FETs (HEMTs): key for low noise</vt:lpstr>
      <vt:lpstr>PowerPoint Presentation</vt:lpstr>
      <vt:lpstr>PowerPoint Presentation</vt:lpstr>
      <vt:lpstr>130nm /1.1 THz InP HBT ICs to 670 GHz</vt:lpstr>
      <vt:lpstr>140GHz MIMO transceiver front-end ICs</vt:lpstr>
      <vt:lpstr>PowerPoint Presentation</vt:lpstr>
      <vt:lpstr>Beamforming for massive spatial multiplexing </vt:lpstr>
      <vt:lpstr>The mm-wave module design problem</vt:lpstr>
      <vt:lpstr>mm-wave/sub-mm-wave packaging</vt:lpstr>
      <vt:lpstr>PowerPoint Presentation</vt:lpstr>
      <vt:lpstr>Wireless above 100 GHz</vt:lpstr>
      <vt:lpstr>PowerPoint Presentation</vt:lpstr>
      <vt:lpstr>Concept: Tile for linear arrays</vt:lpstr>
      <vt:lpstr>140 GHz, 640 Gb/s MIMO backhaul</vt:lpstr>
      <vt:lpstr>140 GHz spatially multiplexed base station</vt:lpstr>
      <vt:lpstr>75 GHz spatially multiplexed base station</vt:lpstr>
      <vt:lpstr>340 GHz 640 Gb/s MIMO backhaul</vt:lpstr>
      <vt:lpstr>340 GHz 5 Tb/s MIMO backhaul</vt:lpstr>
      <vt:lpstr>Background: split-block waveguides</vt:lpstr>
      <vt:lpstr>Concept: Tile for mm-wave arrays</vt:lpstr>
      <vt:lpstr>Concept: Tile for linear arrays</vt:lpstr>
      <vt:lpstr>Concept: module for small angular scanning</vt:lpstr>
      <vt:lpstr>Concept: module for handset</vt:lpstr>
      <vt:lpstr>Gallium Nitride Power Technologies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100-340GHz wireless communications  and imaging</dc:title>
  <dc:creator>rodwell</dc:creator>
  <cp:lastModifiedBy>rodwell</cp:lastModifiedBy>
  <cp:revision>9</cp:revision>
  <cp:lastPrinted>2002-08-11T02:20:55Z</cp:lastPrinted>
  <dcterms:created xsi:type="dcterms:W3CDTF">2019-02-07T00:32:46Z</dcterms:created>
  <dcterms:modified xsi:type="dcterms:W3CDTF">2019-02-07T15:32:35Z</dcterms:modified>
</cp:coreProperties>
</file>