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9" r:id="rId2"/>
  </p:sldMasterIdLst>
  <p:notesMasterIdLst>
    <p:notesMasterId r:id="rId44"/>
  </p:notesMasterIdLst>
  <p:handoutMasterIdLst>
    <p:handoutMasterId r:id="rId45"/>
  </p:handoutMasterIdLst>
  <p:sldIdLst>
    <p:sldId id="275" r:id="rId3"/>
    <p:sldId id="426" r:id="rId4"/>
    <p:sldId id="425" r:id="rId5"/>
    <p:sldId id="360" r:id="rId6"/>
    <p:sldId id="361" r:id="rId7"/>
    <p:sldId id="428" r:id="rId8"/>
    <p:sldId id="391" r:id="rId9"/>
    <p:sldId id="364" r:id="rId10"/>
    <p:sldId id="365" r:id="rId11"/>
    <p:sldId id="430" r:id="rId12"/>
    <p:sldId id="432" r:id="rId13"/>
    <p:sldId id="416" r:id="rId14"/>
    <p:sldId id="370" r:id="rId15"/>
    <p:sldId id="374" r:id="rId16"/>
    <p:sldId id="434" r:id="rId17"/>
    <p:sldId id="439" r:id="rId18"/>
    <p:sldId id="442" r:id="rId19"/>
    <p:sldId id="390" r:id="rId20"/>
    <p:sldId id="359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</p:sldIdLst>
  <p:sldSz cx="12192000" cy="6858000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808080"/>
    <a:srgbClr val="DDDDDD"/>
    <a:srgbClr val="969696"/>
    <a:srgbClr val="FFFFCC"/>
    <a:srgbClr val="CCCCFF"/>
    <a:srgbClr val="66CCFF"/>
    <a:srgbClr val="CCE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24" autoAdjust="0"/>
  </p:normalViewPr>
  <p:slideViewPr>
    <p:cSldViewPr>
      <p:cViewPr varScale="1">
        <p:scale>
          <a:sx n="119" d="100"/>
          <a:sy n="119" d="100"/>
        </p:scale>
        <p:origin x="96" y="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41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41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588" y="461963"/>
            <a:ext cx="7002463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73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159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58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33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50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7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87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33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557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69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8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60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36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40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3630"/>
            <a:ext cx="4156364" cy="5430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" y="25704"/>
            <a:ext cx="3516006" cy="8886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76800"/>
            <a:ext cx="8991600" cy="193101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 bwMode="auto">
          <a:xfrm>
            <a:off x="3200400" y="4876800"/>
            <a:ext cx="89154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88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82296"/>
            <a:ext cx="1856232" cy="13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958246"/>
            <a:ext cx="12192000" cy="38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548525"/>
            <a:ext cx="12192000" cy="27432"/>
          </a:xfrm>
          <a:prstGeom prst="rect">
            <a:avLst/>
          </a:prstGeom>
          <a:gradFill flip="none" rotWithShape="1">
            <a:gsLst>
              <a:gs pos="15000">
                <a:srgbClr val="008B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6117336"/>
            <a:ext cx="9144000" cy="5303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72750" y="2563058"/>
            <a:ext cx="9846500" cy="1731884"/>
            <a:chOff x="1444870" y="2514600"/>
            <a:chExt cx="9846500" cy="173188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4870" y="2514600"/>
              <a:ext cx="2279951" cy="173188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394" y="2615850"/>
              <a:ext cx="3788232" cy="12594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5072745" y="3694940"/>
              <a:ext cx="62186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r>
                <a:rPr lang="en-US" sz="2600" b="0" dirty="0" smtClean="0">
                  <a:solidFill>
                    <a:srgbClr val="1C1C1C">
                      <a:lumMod val="50000"/>
                      <a:lumOff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Joint University Microelectronics Program</a:t>
              </a:r>
              <a:endParaRPr lang="en-US" sz="2600" b="0" dirty="0">
                <a:solidFill>
                  <a:srgbClr val="1C1C1C">
                    <a:lumMod val="50000"/>
                    <a:lumOff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11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7620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61974"/>
            <a:ext cx="822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7620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/>
          <a:stretch/>
        </p:blipFill>
        <p:spPr>
          <a:xfrm>
            <a:off x="9930613" y="170947"/>
            <a:ext cx="2016258" cy="370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" y="21296"/>
            <a:ext cx="898395" cy="8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g"/><Relationship Id="rId2" Type="http://schemas.openxmlformats.org/officeDocument/2006/relationships/image" Target="../media/image8.jpeg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23" Type="http://schemas.openxmlformats.org/officeDocument/2006/relationships/image" Target="../media/image29.jpeg"/><Relationship Id="rId10" Type="http://schemas.openxmlformats.org/officeDocument/2006/relationships/image" Target="../media/image16.jp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Relationship Id="rId22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g"/><Relationship Id="rId2" Type="http://schemas.openxmlformats.org/officeDocument/2006/relationships/image" Target="../media/image8.jpeg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23" Type="http://schemas.openxmlformats.org/officeDocument/2006/relationships/image" Target="../media/image29.jpeg"/><Relationship Id="rId10" Type="http://schemas.openxmlformats.org/officeDocument/2006/relationships/image" Target="../media/image16.jp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Relationship Id="rId2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0.jp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12" Type="http://schemas.openxmlformats.org/officeDocument/2006/relationships/image" Target="../media/image3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32.wmf"/><Relationship Id="rId5" Type="http://schemas.openxmlformats.org/officeDocument/2006/relationships/image" Target="../media/image36.jpe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5.jpe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35.jpeg"/><Relationship Id="rId7" Type="http://schemas.openxmlformats.org/officeDocument/2006/relationships/image" Target="../media/image43.png"/><Relationship Id="rId12" Type="http://schemas.openxmlformats.org/officeDocument/2006/relationships/image" Target="../media/image31.wmf"/><Relationship Id="rId17" Type="http://schemas.openxmlformats.org/officeDocument/2006/relationships/image" Target="../media/image34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2.jpe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1.wmf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34.jp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6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0.jp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12" Type="http://schemas.openxmlformats.org/officeDocument/2006/relationships/image" Target="../media/image3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32.wmf"/><Relationship Id="rId5" Type="http://schemas.openxmlformats.org/officeDocument/2006/relationships/image" Target="../media/image36.jpe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5.jpe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35.jpeg"/><Relationship Id="rId7" Type="http://schemas.openxmlformats.org/officeDocument/2006/relationships/image" Target="../media/image43.png"/><Relationship Id="rId12" Type="http://schemas.openxmlformats.org/officeDocument/2006/relationships/image" Target="../media/image31.wmf"/><Relationship Id="rId17" Type="http://schemas.openxmlformats.org/officeDocument/2006/relationships/image" Target="../media/image34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2.jpe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1.wmf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34.jp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47545"/>
            <a:ext cx="10363200" cy="1470025"/>
          </a:xfrm>
        </p:spPr>
        <p:txBody>
          <a:bodyPr/>
          <a:lstStyle/>
          <a:p>
            <a:r>
              <a:rPr lang="en-US"/>
              <a:t>100-300GHz Wireless Communications: Systems, Arrays, ICs, and Transistors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477000"/>
            <a:ext cx="8287643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was supported in part by the Semiconductor Research Corporation (SRC) and DARPA.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0058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Joint EuCNC &amp; 6G </a:t>
            </a:r>
            <a:r>
              <a:rPr lang="en-US" sz="180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Summit, June  8-11, 2021 (online meeting)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545750"/>
            <a:ext cx="11506200" cy="861774"/>
          </a:xfrm>
        </p:spPr>
        <p:txBody>
          <a:bodyPr/>
          <a:lstStyle/>
          <a:p>
            <a:r>
              <a:rPr lang="en-US" smtClean="0"/>
              <a:t>Mark </a:t>
            </a:r>
            <a:r>
              <a:rPr lang="en-US" smtClean="0"/>
              <a:t>Rodwell,University </a:t>
            </a:r>
            <a:r>
              <a:rPr lang="en-US" smtClean="0"/>
              <a:t>of California, Santa Barbara, </a:t>
            </a:r>
            <a:r>
              <a:rPr lang="en-US"/>
              <a:t>rodwell@ece.ucsb.edu</a:t>
            </a:r>
            <a:br>
              <a:rPr lang="en-US"/>
            </a:br>
            <a:r>
              <a:rPr lang="en-US"/>
              <a:t>Ali </a:t>
            </a:r>
            <a:r>
              <a:rPr lang="en-US"/>
              <a:t>Niknejad</a:t>
            </a:r>
            <a:r>
              <a:rPr lang="en-US" smtClean="0"/>
              <a:t>, </a:t>
            </a:r>
            <a:r>
              <a:rPr lang="en-US"/>
              <a:t>University of California, Berkeley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962400"/>
            <a:ext cx="11277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144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716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8288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700" i="1" kern="0" dirty="0" smtClean="0"/>
              <a:t>Debdeep </a:t>
            </a:r>
            <a:r>
              <a:rPr lang="en-US" sz="1700" i="1" kern="0" dirty="0"/>
              <a:t>Jena, Alyosha </a:t>
            </a:r>
            <a:r>
              <a:rPr lang="en-US" sz="1700" i="1" kern="0" dirty="0" smtClean="0"/>
              <a:t>Molnar</a:t>
            </a:r>
            <a:r>
              <a:rPr lang="en-US" sz="1700" b="0" i="1" kern="0" dirty="0" smtClean="0"/>
              <a:t>, </a:t>
            </a:r>
            <a:r>
              <a:rPr lang="en-US" sz="1700" i="1" kern="0" dirty="0" smtClean="0"/>
              <a:t>Christoph Studer, Huili </a:t>
            </a:r>
            <a:r>
              <a:rPr lang="en-US" sz="1700" i="1" kern="0" dirty="0"/>
              <a:t>Xing</a:t>
            </a:r>
            <a:r>
              <a:rPr lang="en-US" sz="1700" b="0" i="1" kern="0" dirty="0"/>
              <a:t>: Cornell University</a:t>
            </a:r>
            <a:br>
              <a:rPr lang="en-US" sz="1700" b="0" i="1" kern="0" dirty="0"/>
            </a:br>
            <a:r>
              <a:rPr lang="en-US" sz="1700" i="1" kern="0" dirty="0" smtClean="0"/>
              <a:t>Muhannad Bakir</a:t>
            </a:r>
            <a:r>
              <a:rPr lang="en-US" sz="1700" b="0" i="1" kern="0" dirty="0" smtClean="0"/>
              <a:t>: Georgia Tech</a:t>
            </a:r>
            <a:r>
              <a:rPr lang="en-US" sz="1700" b="0" i="1" kern="0" dirty="0"/>
              <a:t/>
            </a:r>
            <a:br>
              <a:rPr lang="en-US" sz="1700" b="0" i="1" kern="0" dirty="0"/>
            </a:br>
            <a:r>
              <a:rPr lang="en-US" sz="1700" i="1" kern="0" dirty="0" smtClean="0">
                <a:solidFill>
                  <a:srgbClr val="FF0000"/>
                </a:solidFill>
              </a:rPr>
              <a:t>Sundeep Rangan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New York University</a:t>
            </a:r>
            <a:br>
              <a:rPr lang="en-US" sz="1700" b="0" i="1" kern="0" dirty="0"/>
            </a:br>
            <a:r>
              <a:rPr lang="en-US" sz="1700" i="1" kern="0" dirty="0"/>
              <a:t>Amin Arbabian, Srabanti Chowdhury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Stanford</a:t>
            </a:r>
            <a:br>
              <a:rPr lang="en-US" sz="1700" b="0" i="1" kern="0" dirty="0"/>
            </a:br>
            <a:r>
              <a:rPr lang="en-US" sz="1700" i="1" kern="0" dirty="0"/>
              <a:t>Elad Alon, </a:t>
            </a:r>
            <a:r>
              <a:rPr lang="en-US" sz="1700" i="1" kern="0" dirty="0">
                <a:solidFill>
                  <a:schemeClr val="accent1"/>
                </a:solidFill>
              </a:rPr>
              <a:t>Ali </a:t>
            </a:r>
            <a:r>
              <a:rPr lang="en-US" sz="1700" i="1" kern="0" dirty="0" smtClean="0">
                <a:solidFill>
                  <a:schemeClr val="accent1"/>
                </a:solidFill>
              </a:rPr>
              <a:t>Niknejad</a:t>
            </a:r>
            <a:r>
              <a:rPr lang="en-US" sz="1700" i="1" kern="0" dirty="0" smtClean="0"/>
              <a:t>, Borivoje Nikolic</a:t>
            </a:r>
            <a:r>
              <a:rPr lang="en-US" sz="1700" i="1" kern="0" dirty="0"/>
              <a:t> 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University of California, </a:t>
            </a:r>
            <a:r>
              <a:rPr lang="en-US" sz="1700" b="0" i="1" kern="0" dirty="0" smtClean="0"/>
              <a:t>Berkeley</a:t>
            </a:r>
            <a:br>
              <a:rPr lang="en-US" sz="1700" b="0" i="1" kern="0" dirty="0" smtClean="0"/>
            </a:br>
            <a:r>
              <a:rPr lang="en-US" sz="1700" i="1" kern="0" dirty="0" smtClean="0"/>
              <a:t>Danijela Cabric, Tim Fisher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University of California, </a:t>
            </a:r>
            <a:r>
              <a:rPr lang="en-US" sz="1700" b="0" i="1" kern="0" dirty="0" smtClean="0"/>
              <a:t>Los Angeles</a:t>
            </a:r>
            <a:r>
              <a:rPr lang="en-US" sz="1700" b="0" i="1" kern="0" dirty="0"/>
              <a:t/>
            </a:r>
            <a:br>
              <a:rPr lang="en-US" sz="1700" b="0" i="1" kern="0" dirty="0"/>
            </a:br>
            <a:r>
              <a:rPr lang="en-US" sz="1700" i="1" kern="0" dirty="0" smtClean="0"/>
              <a:t>Andrew Kummel, Gabriel Rebeiz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University of California, San Diego</a:t>
            </a:r>
            <a:br>
              <a:rPr lang="en-US" sz="1700" b="0" i="1" kern="0" dirty="0"/>
            </a:br>
            <a:r>
              <a:rPr lang="en-US" sz="1700" i="1" kern="0" dirty="0"/>
              <a:t>Jim Buckwalter, Upamanyu Madhow, </a:t>
            </a:r>
            <a:r>
              <a:rPr lang="en-US" sz="1700" i="1" kern="0" dirty="0">
                <a:solidFill>
                  <a:srgbClr val="FF0000"/>
                </a:solidFill>
              </a:rPr>
              <a:t>Umesh </a:t>
            </a:r>
            <a:r>
              <a:rPr lang="en-US" sz="1700" i="1" kern="0" dirty="0" smtClean="0">
                <a:solidFill>
                  <a:srgbClr val="FF0000"/>
                </a:solidFill>
              </a:rPr>
              <a:t>Mishra</a:t>
            </a:r>
            <a:r>
              <a:rPr lang="en-US" sz="1700" i="1" kern="0" dirty="0" smtClean="0"/>
              <a:t>, </a:t>
            </a:r>
            <a:r>
              <a:rPr lang="en-US" sz="1700" i="1" kern="0" dirty="0"/>
              <a:t>Mark </a:t>
            </a:r>
            <a:r>
              <a:rPr lang="en-US" sz="1700" i="1" kern="0" dirty="0" smtClean="0"/>
              <a:t>Rodwell, Susanne Stemmer</a:t>
            </a:r>
            <a:r>
              <a:rPr lang="en-US" sz="1700" b="0" i="1" kern="0" dirty="0" smtClean="0"/>
              <a:t>: </a:t>
            </a:r>
            <a:r>
              <a:rPr lang="en-US" sz="1700" b="0" i="1" dirty="0"/>
              <a:t>University of California, Santa </a:t>
            </a:r>
            <a:r>
              <a:rPr lang="en-US" sz="1700" b="0" i="1" dirty="0" smtClean="0"/>
              <a:t>Barbara</a:t>
            </a:r>
            <a:br>
              <a:rPr lang="en-US" sz="1700" b="0" i="1" dirty="0" smtClean="0"/>
            </a:br>
            <a:r>
              <a:rPr lang="en-US" sz="1700" i="1" dirty="0" smtClean="0"/>
              <a:t>Andreas Molisch</a:t>
            </a:r>
            <a:r>
              <a:rPr lang="en-US" sz="1700" b="0" i="1" dirty="0" smtClean="0"/>
              <a:t>: </a:t>
            </a:r>
            <a:r>
              <a:rPr lang="en-US" sz="1700" b="0" i="1" dirty="0"/>
              <a:t>University of </a:t>
            </a:r>
            <a:r>
              <a:rPr lang="en-US" sz="1700" b="0" i="1" dirty="0" smtClean="0"/>
              <a:t>Southern California</a:t>
            </a:r>
            <a:r>
              <a:rPr lang="en-US" sz="1700" b="0" i="1" dirty="0"/>
              <a:t/>
            </a:r>
            <a:br>
              <a:rPr lang="en-US" sz="1700" b="0" i="1" dirty="0"/>
            </a:br>
            <a:r>
              <a:rPr lang="en-US" sz="1700" i="1" dirty="0"/>
              <a:t>Kenneth O</a:t>
            </a:r>
            <a:r>
              <a:rPr lang="en-US" sz="1700" b="0" i="1" dirty="0"/>
              <a:t>: University of Texas, </a:t>
            </a:r>
            <a:r>
              <a:rPr lang="en-US" sz="1700" b="0" i="1" dirty="0" smtClean="0"/>
              <a:t>Dallas</a:t>
            </a:r>
            <a:endParaRPr lang="en-US" sz="1700" b="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519723"/>
            <a:ext cx="1694922" cy="118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52" y="890532"/>
            <a:ext cx="2974848" cy="1749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579044"/>
          </a:xfrm>
        </p:spPr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1066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ADCs/DACs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3-4 bit ADC/DACs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Madhow, Studer, Rodwell)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Linearity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Amplifier P</a:t>
            </a:r>
            <a:r>
              <a:rPr lang="en-US" sz="2400" b="0" baseline="-25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1dB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be only 3dB above average power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(Madhow)</a:t>
            </a:r>
            <a:endParaRPr lang="en-US" sz="24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Requirements same as for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SISO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Alon, Madhow, Niknejad, Rodwell)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beamforming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beamspace algorithm=complexity ~N× log(N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Madhow</a:t>
            </a:r>
            <a:r>
              <a:rPr lang="en-US" sz="16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Studer)</a:t>
            </a:r>
          </a:p>
          <a:p>
            <a:pPr>
              <a:buClr>
                <a:srgbClr val="FF0000"/>
              </a:buClr>
            </a:pP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beamforming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low-resolution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Studer)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estimation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fast beamspace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Studer)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Efficiently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true-time-delay problem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"rainbow" FFT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Madhow, 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Cabric, Studer)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031985" y="3406631"/>
            <a:ext cx="2360979" cy="11970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9790176" y="3657600"/>
            <a:ext cx="7254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0386"/>
            <a:ext cx="1165121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125200" cy="565029"/>
          </a:xfrm>
        </p:spPr>
        <p:txBody>
          <a:bodyPr/>
          <a:lstStyle/>
          <a:p>
            <a:r>
              <a:rPr lang="en-US" dirty="0" smtClean="0"/>
              <a:t>100-1000 GHz Transistors and ICs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74990"/>
              </p:ext>
            </p:extLst>
          </p:nvPr>
        </p:nvGraphicFramePr>
        <p:xfrm>
          <a:off x="533400" y="990600"/>
          <a:ext cx="10437224" cy="4214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1864">
                  <a:extLst>
                    <a:ext uri="{9D8B030D-6E8A-4147-A177-3AD203B41FA5}">
                      <a16:colId xmlns:a16="http://schemas.microsoft.com/office/drawing/2014/main" val="100908508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9626419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49551981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4217024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03778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29232982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510916447"/>
                    </a:ext>
                  </a:extLst>
                </a:gridCol>
              </a:tblGrid>
              <a:tr h="616848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ICs to (GHz)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complexity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</a:t>
                      </a:r>
                      <a:b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?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71226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n-US" sz="2000" b="0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weak: 10-30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easy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863625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SiGe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OK: 20-100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 on $$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858634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SiGe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OK: 20-100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852983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InP HBT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PA, converters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ok*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good: 100-200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410851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InP HEMT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weak: 20-50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085578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GaN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excellent: 0.1-1W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600GHz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928022"/>
                  </a:ext>
                </a:extLst>
              </a:tr>
              <a:tr h="46869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ICs with useful performance, 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hero experiments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*can be addressed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9793129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5266866"/>
            <a:ext cx="110315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There are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THz transistors today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; their bandwidth will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increase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Challenge: reducing costs, increasing market size</a:t>
            </a:r>
            <a:endParaRPr lang="en-US" sz="2800" b="0" baseline="30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818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09601" y="76200"/>
            <a:ext cx="9601200" cy="609600"/>
          </a:xfrm>
        </p:spPr>
        <p:txBody>
          <a:bodyPr/>
          <a:lstStyle/>
          <a:p>
            <a:r>
              <a:rPr lang="en-US" sz="3600" dirty="0"/>
              <a:t>The mm-wave module design problem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36522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How to make the IC electronics fit ?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to avoid catastrophic signal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losses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?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to remove the heat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38200"/>
            <a:ext cx="3205771" cy="1649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48589"/>
            <a:ext cx="2453301" cy="148981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2974898"/>
            <a:ext cx="5257800" cy="159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Not all systems steer in two planes...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latin typeface="Calibri" pitchFamily="34" charset="0"/>
                <a:cs typeface="Calibri" pitchFamily="34" charset="0"/>
              </a:rPr>
              <a:t>     ...some steer in only one.</a:t>
            </a:r>
          </a:p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Not all systems steer over 180 degrees...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latin typeface="Calibri" pitchFamily="34" charset="0"/>
                <a:cs typeface="Calibri" pitchFamily="34" charset="0"/>
              </a:rPr>
              <a:t>     ...some steer a smaller angular range</a:t>
            </a:r>
          </a:p>
        </p:txBody>
      </p:sp>
      <p:pic>
        <p:nvPicPr>
          <p:cNvPr id="12" name="Picture 2" descr="2018_4_6_mm_wave_link_examp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545" y="2683174"/>
            <a:ext cx="5542855" cy="18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2018_4_6_mm_wave_link_exampl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2475" y="4564370"/>
            <a:ext cx="3957514" cy="22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2018_4_6_pack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4902779"/>
            <a:ext cx="3200977" cy="15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9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dirty="0" smtClean="0"/>
              <a:t>140GHz hub: packaging challenges</a:t>
            </a:r>
            <a:endParaRPr lang="en-US" sz="39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67200" y="975086"/>
            <a:ext cx="4962352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IC-package interconnects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Difficult at &gt; 100 GHz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7200" y="2487361"/>
            <a:ext cx="4962352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Removing heat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Thermal vias are marginal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67200" y="3856029"/>
            <a:ext cx="4962352" cy="91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Interconnect density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Dense wiring for DC, LO, IF, control.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Hard to fit these all in.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1616" y="5237764"/>
            <a:ext cx="7757984" cy="1467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Economies of scale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Advanced packaging standards require sophisticated tools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High-volume orders only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Hard for small-volume orders (research, universities)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Packaging industry is moving offshore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38200"/>
            <a:ext cx="1557251" cy="1180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869916"/>
            <a:ext cx="2143447" cy="1035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191000" cy="3600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304" y="3443831"/>
            <a:ext cx="2666090" cy="1509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25918"/>
            <a:ext cx="2029779" cy="1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5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4939"/>
            <a:ext cx="10668000" cy="466725"/>
          </a:xfrm>
        </p:spPr>
        <p:txBody>
          <a:bodyPr/>
          <a:lstStyle/>
          <a:p>
            <a:r>
              <a:rPr lang="en-US" sz="3200" dirty="0" smtClean="0"/>
              <a:t>140GHz hub</a:t>
            </a:r>
            <a:r>
              <a:rPr lang="en-US" sz="3200" dirty="0"/>
              <a:t>: </a:t>
            </a:r>
            <a:r>
              <a:rPr lang="en-US" sz="3200" dirty="0" smtClean="0"/>
              <a:t>ICs &amp; Antennas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143" y="886696"/>
            <a:ext cx="1801092" cy="295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08784-EA80-463D-84A1-72AB1EB97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54" t="5040" r="23454" b="3916"/>
          <a:stretch/>
        </p:blipFill>
        <p:spPr>
          <a:xfrm rot="16200000">
            <a:off x="381327" y="3852205"/>
            <a:ext cx="2294579" cy="258156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64860"/>
            <a:ext cx="332403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110mW InP Power Amplifier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20.8% PAE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3367439"/>
            <a:ext cx="332403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190mW InP Power Amplifier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16.7% PAE 	   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504E23-F8B4-4690-98A5-9CFB23E12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16200" y="1509099"/>
            <a:ext cx="2957428" cy="133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67E07-5B91-41C5-9A9C-D66F9E01EA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3912298"/>
            <a:ext cx="2971800" cy="1345502"/>
          </a:xfrm>
          <a:prstGeom prst="rect">
            <a:avLst/>
          </a:prstGeom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72365" y="864860"/>
            <a:ext cx="3324035" cy="91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CMOS Transmitter IC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22nm SOI CMOS. 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943600" y="3352800"/>
            <a:ext cx="332403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Receiver IC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22nm SOI CMOS.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3410" y="2727320"/>
            <a:ext cx="5143709" cy="2537328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12472" y="859360"/>
            <a:ext cx="2584764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LTCC Array module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4" name="Straight Arrow Connector 3"/>
          <p:cNvCxnSpPr>
            <a:stCxn id="7" idx="0"/>
          </p:cNvCxnSpPr>
          <p:nvPr/>
        </p:nvCxnSpPr>
        <p:spPr bwMode="auto">
          <a:xfrm>
            <a:off x="3104978" y="2362985"/>
            <a:ext cx="633595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7" idx="0"/>
          </p:cNvCxnSpPr>
          <p:nvPr/>
        </p:nvCxnSpPr>
        <p:spPr bwMode="auto">
          <a:xfrm>
            <a:off x="3104978" y="2362985"/>
            <a:ext cx="1314622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7" idx="0"/>
          </p:cNvCxnSpPr>
          <p:nvPr/>
        </p:nvCxnSpPr>
        <p:spPr bwMode="auto">
          <a:xfrm>
            <a:off x="3104978" y="2362985"/>
            <a:ext cx="1924222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7" idx="0"/>
          </p:cNvCxnSpPr>
          <p:nvPr/>
        </p:nvCxnSpPr>
        <p:spPr bwMode="auto">
          <a:xfrm>
            <a:off x="3104978" y="2362985"/>
            <a:ext cx="2457622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4" idx="3"/>
          </p:cNvCxnSpPr>
          <p:nvPr/>
        </p:nvCxnSpPr>
        <p:spPr bwMode="auto">
          <a:xfrm flipH="1">
            <a:off x="5486400" y="2177298"/>
            <a:ext cx="529800" cy="586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stCxn id="14" idx="3"/>
          </p:cNvCxnSpPr>
          <p:nvPr/>
        </p:nvCxnSpPr>
        <p:spPr bwMode="auto">
          <a:xfrm flipH="1">
            <a:off x="4876800" y="2177298"/>
            <a:ext cx="1139400" cy="586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4" idx="3"/>
          </p:cNvCxnSpPr>
          <p:nvPr/>
        </p:nvCxnSpPr>
        <p:spPr bwMode="auto">
          <a:xfrm flipH="1">
            <a:off x="4191000" y="2177298"/>
            <a:ext cx="1825200" cy="293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14" idx="3"/>
          </p:cNvCxnSpPr>
          <p:nvPr/>
        </p:nvCxnSpPr>
        <p:spPr bwMode="auto">
          <a:xfrm flipH="1" flipV="1">
            <a:off x="3657600" y="2118698"/>
            <a:ext cx="2358600" cy="586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3276600" y="6263039"/>
            <a:ext cx="2537329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5797236" y="6166398"/>
            <a:ext cx="473893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1 cm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79" y="4582798"/>
            <a:ext cx="1062881" cy="5701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90" y="2110248"/>
            <a:ext cx="1143219" cy="570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833" y="6308518"/>
            <a:ext cx="212436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itchFamily="34" charset="0"/>
                <a:cs typeface="Calibri" pitchFamily="34" charset="0"/>
              </a:rPr>
              <a:t>Teledyne InP HBT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943600" y="5257800"/>
            <a:ext cx="27432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GlobalFoundries 22nm SOI CMOS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3212472" y="6597897"/>
            <a:ext cx="212436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Kyocera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1600" y="1752600"/>
            <a:ext cx="3148760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00630" cy="447626"/>
          </a:xfrm>
        </p:spPr>
        <p:txBody>
          <a:bodyPr/>
          <a:lstStyle/>
          <a:p>
            <a:r>
              <a:rPr lang="en-US" sz="3200" dirty="0" smtClean="0"/>
              <a:t>8-Channel 140GHz MIMO hub modules being tested.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858000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2358" y="2073005"/>
            <a:ext cx="5296477" cy="297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877949" cy="2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76200" y="803055"/>
            <a:ext cx="2209800" cy="41614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28819"/>
          </a:xfrm>
        </p:spPr>
        <p:txBody>
          <a:bodyPr/>
          <a:lstStyle/>
          <a:p>
            <a:r>
              <a:rPr lang="en-US" sz="3600" dirty="0" smtClean="0"/>
              <a:t>ICs for 210GHz and 280GHz MIMO links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066800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210GHz and 280GHz transceivers in development.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210GHz transmitter, receiver: M. Seo et al, 2021 IMS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200GHz high-efficiency power amplifier: A. Ahmed et al, 2021 IMS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270GHz high-efficiency power amplifier: A. Ahmed et al, 2021 RFIC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4-channel 210GHz tranmistter and receiver arrays: to be tested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280GHz transmitter and receiver ICs: being designed.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05" y="2954624"/>
            <a:ext cx="3701995" cy="367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76" y="883467"/>
            <a:ext cx="3673885" cy="1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868680"/>
            <a:ext cx="2987040" cy="179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mtClean="0"/>
              <a:t>A few key IC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4526280" cy="1861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791837"/>
            <a:ext cx="5349240" cy="1296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" y="5105400"/>
            <a:ext cx="6213348" cy="146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112639"/>
            <a:ext cx="3744468" cy="1059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0" y="2678431"/>
            <a:ext cx="4629150" cy="225285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84873" y="2087999"/>
            <a:ext cx="233452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smtClean="0">
                <a:latin typeface="Calibri" pitchFamily="34" charset="0"/>
              </a:rPr>
              <a:t>IMS2021, RFIC201, JSSC submission</a:t>
            </a:r>
            <a:endParaRPr lang="en-US" sz="1100" b="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4873" y="4495800"/>
            <a:ext cx="233452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smtClean="0">
                <a:latin typeface="Calibri" pitchFamily="34" charset="0"/>
              </a:rPr>
              <a:t>ISSCC2021</a:t>
            </a:r>
            <a:endParaRPr lang="en-US" sz="1100" b="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6553200"/>
            <a:ext cx="5791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smtClean="0">
                <a:latin typeface="Calibri" pitchFamily="34" charset="0"/>
              </a:rPr>
              <a:t>IMS2021, RFIC2021, IMS2020, EuMIC2020, RFIC2019, EuMIC2021 submission</a:t>
            </a:r>
            <a:endParaRPr lang="en-US" sz="11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5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34939"/>
            <a:ext cx="9574212" cy="466725"/>
          </a:xfrm>
        </p:spPr>
        <p:txBody>
          <a:bodyPr/>
          <a:lstStyle/>
          <a:p>
            <a:r>
              <a:rPr lang="en-US" dirty="0" smtClean="0"/>
              <a:t>Wireless above 100 GHz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936977"/>
            <a:ext cx="10668000" cy="5290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 capacities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 available bandwidths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multiplexing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base stations and point-point links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short range: few 100 meters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short wavelength, high atmospheric losses.  Easily-blocked beams.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Technology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All-CMOS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short ranges below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GHz.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SiGe, GaN, or III-V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 and PAs for longer-range links.  Just like cell phones today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SiGe or III-V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frequency extenders for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220GHz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beyond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challenges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digital beamformer computational complexity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packaging: fitting signal channels in very small areas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mesh networking to accommodate beam blockage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driving the technologies to low cost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55501"/>
            <a:ext cx="861060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800" dirty="0" smtClean="0">
                <a:solidFill>
                  <a:schemeClr val="bg1"/>
                </a:solidFill>
                <a:latin typeface="Calibri" pitchFamily="34" charset="0"/>
              </a:rPr>
              <a:t>(backup files follow)</a:t>
            </a:r>
            <a:endParaRPr lang="en-US" altLang="en-US" sz="105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3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8758728" cy="340060"/>
          </a:xfrm>
        </p:spPr>
        <p:txBody>
          <a:bodyPr/>
          <a:lstStyle/>
          <a:p>
            <a:r>
              <a:rPr lang="en-US" sz="3600"/>
              <a:t>Collaborators (ComSenTer Wireless Team)</a:t>
            </a:r>
            <a:endParaRPr lang="en-US" sz="36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5891470" y="2747246"/>
            <a:ext cx="1465164" cy="655348"/>
            <a:chOff x="149230" y="3366149"/>
            <a:chExt cx="1465164" cy="655348"/>
          </a:xfrm>
        </p:grpSpPr>
        <p:sp>
          <p:nvSpPr>
            <p:cNvPr id="99" name="Rectangle 98"/>
            <p:cNvSpPr/>
            <p:nvPr/>
          </p:nvSpPr>
          <p:spPr bwMode="auto">
            <a:xfrm>
              <a:off x="149230" y="3373083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10500" r="17437" b="25556"/>
            <a:stretch/>
          </p:blipFill>
          <p:spPr>
            <a:xfrm>
              <a:off x="151530" y="3366149"/>
              <a:ext cx="446717" cy="612113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46007" y="3621387"/>
              <a:ext cx="1068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Elad Alon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Berkeley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2400" y="1991192"/>
            <a:ext cx="1670178" cy="613398"/>
            <a:chOff x="1642606" y="2725852"/>
            <a:chExt cx="1670178" cy="613398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1642606" y="2725852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6665" r="23333" b="18535"/>
            <a:stretch/>
          </p:blipFill>
          <p:spPr>
            <a:xfrm>
              <a:off x="1642606" y="2740592"/>
              <a:ext cx="449113" cy="592819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2036999" y="2769863"/>
              <a:ext cx="127578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Upamanyu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Madhow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149798" y="1992023"/>
            <a:ext cx="1464880" cy="641950"/>
            <a:chOff x="339725" y="3257693"/>
            <a:chExt cx="1464880" cy="641950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339725" y="3257693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10001" r="23334" b="16196"/>
            <a:stretch/>
          </p:blipFill>
          <p:spPr>
            <a:xfrm>
              <a:off x="339726" y="3267218"/>
              <a:ext cx="449113" cy="621494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36218" y="3330256"/>
              <a:ext cx="10683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James Buckwalter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4746" y="900518"/>
            <a:ext cx="15254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95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002923" y="5267792"/>
            <a:ext cx="1450369" cy="643954"/>
            <a:chOff x="143349" y="1705979"/>
            <a:chExt cx="1450369" cy="643954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143349" y="1705979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t="7143" r="18000" b="27458"/>
            <a:stretch/>
          </p:blipFill>
          <p:spPr>
            <a:xfrm>
              <a:off x="143864" y="1705979"/>
              <a:ext cx="447600" cy="602667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525331" y="1949823"/>
              <a:ext cx="1068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Borivoje Nikolic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 Berkeley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149798" y="1244708"/>
            <a:ext cx="1463149" cy="658476"/>
            <a:chOff x="455613" y="2514601"/>
            <a:chExt cx="1463149" cy="658476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455613" y="2514601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9" t="6457" r="5281" b="16401"/>
            <a:stretch/>
          </p:blipFill>
          <p:spPr>
            <a:xfrm>
              <a:off x="459185" y="2522719"/>
              <a:ext cx="445542" cy="601482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851962" y="2772967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Tahoma" panose="020B0604030504040204" pitchFamily="34" charset="0"/>
                  <a:cs typeface="Tahoma" panose="020B0604030504040204" pitchFamily="34" charset="0"/>
                </a:rPr>
                <a:t>Ali Niknejad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Tahoma" panose="020B0604030504040204" pitchFamily="34" charset="0"/>
                  <a:cs typeface="Tahoma" panose="020B0604030504040204" pitchFamily="34" charset="0"/>
                </a:rPr>
                <a:t>UC Berkeley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9084988" y="1218712"/>
            <a:ext cx="1448593" cy="641483"/>
            <a:chOff x="347762" y="2667297"/>
            <a:chExt cx="1448593" cy="641483"/>
          </a:xfrm>
        </p:grpSpPr>
        <p:sp>
          <p:nvSpPr>
            <p:cNvPr id="165" name="Rectangle 164"/>
            <p:cNvSpPr/>
            <p:nvPr/>
          </p:nvSpPr>
          <p:spPr bwMode="auto">
            <a:xfrm>
              <a:off x="347762" y="2667297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18076" r="40000" b="21831"/>
            <a:stretch/>
          </p:blipFill>
          <p:spPr>
            <a:xfrm>
              <a:off x="347762" y="2673681"/>
              <a:ext cx="441077" cy="588103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>
            <a:xfrm>
              <a:off x="735389" y="2908670"/>
              <a:ext cx="105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Umesh Mishra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9067800" y="4158532"/>
            <a:ext cx="1482122" cy="664944"/>
            <a:chOff x="133978" y="3023144"/>
            <a:chExt cx="1482122" cy="664944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135787" y="3024605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6" t="10000" r="20433" b="31111"/>
            <a:stretch/>
          </p:blipFill>
          <p:spPr>
            <a:xfrm>
              <a:off x="133978" y="3023144"/>
              <a:ext cx="453058" cy="615694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>
            <a:xfrm>
              <a:off x="547713" y="3118701"/>
              <a:ext cx="10683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Srabanti Chowdhury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Davis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66204" y="1231772"/>
            <a:ext cx="1448593" cy="655300"/>
            <a:chOff x="135252" y="2379916"/>
            <a:chExt cx="1448593" cy="655300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135252" y="2382686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77" name="Picture 17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2" t="11112" r="33368" b="51110"/>
            <a:stretch/>
          </p:blipFill>
          <p:spPr>
            <a:xfrm>
              <a:off x="135252" y="2379916"/>
              <a:ext cx="441077" cy="599865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502766" y="2635106"/>
              <a:ext cx="1068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Gabriel Rebeiz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 Diego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52400" y="1229192"/>
            <a:ext cx="1482121" cy="636568"/>
            <a:chOff x="7535920" y="4592950"/>
            <a:chExt cx="1482121" cy="636568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7537707" y="459295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6667" r="23333" b="25259"/>
            <a:stretch/>
          </p:blipFill>
          <p:spPr>
            <a:xfrm>
              <a:off x="7535920" y="4592950"/>
              <a:ext cx="476581" cy="60830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>
            <a:xfrm>
              <a:off x="7949654" y="4798631"/>
              <a:ext cx="1068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Sundeep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Rangan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9067800" y="2667000"/>
            <a:ext cx="1524000" cy="632808"/>
            <a:chOff x="3200400" y="5208288"/>
            <a:chExt cx="1524000" cy="632808"/>
          </a:xfrm>
        </p:grpSpPr>
        <p:sp>
          <p:nvSpPr>
            <p:cNvPr id="201" name="Rectangle 200"/>
            <p:cNvSpPr/>
            <p:nvPr/>
          </p:nvSpPr>
          <p:spPr bwMode="auto">
            <a:xfrm>
              <a:off x="3200400" y="521487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656013" y="5257800"/>
              <a:ext cx="10683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Susanne Stemmer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</a:p>
          </p:txBody>
        </p:sp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882" y="5208288"/>
              <a:ext cx="488165" cy="632808"/>
            </a:xfrm>
            <a:prstGeom prst="rect">
              <a:avLst/>
            </a:prstGeom>
          </p:spPr>
        </p:pic>
      </p:grpSp>
      <p:sp>
        <p:nvSpPr>
          <p:cNvPr id="204" name="TextBox 203"/>
          <p:cNvSpPr txBox="1"/>
          <p:nvPr/>
        </p:nvSpPr>
        <p:spPr>
          <a:xfrm>
            <a:off x="3048000" y="910036"/>
            <a:ext cx="15254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95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ICs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8915400" y="907547"/>
            <a:ext cx="15254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95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Transistors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0515600" y="1076792"/>
            <a:ext cx="1525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N-polar GaN HEMTs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140, 210GHz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0515600" y="1752600"/>
            <a:ext cx="1525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AlN/GaN HEMTs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140, 210GHz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0515600" y="3352800"/>
            <a:ext cx="10241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GaN HEMTs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Si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10515600" y="4006132"/>
            <a:ext cx="133110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Diamond cooling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GaN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1600200" y="1229192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Networks, Applications,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MIMO, Power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600200" y="1947460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 algorithms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Imaging algorithms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Compressive imaging 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600200" y="2695661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 algorithms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VLSI 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</a:t>
            </a:r>
            <a:b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beamforming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572000" y="1152992"/>
            <a:ext cx="17416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CMOS: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hub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arrays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MIMO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273357" y="1143000"/>
            <a:ext cx="18668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CMOS: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handset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arrays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572000" y="1947460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efficient  PAs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III-V arrays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3124200" y="2753192"/>
            <a:ext cx="1450369" cy="644452"/>
            <a:chOff x="6922044" y="5763150"/>
            <a:chExt cx="1450369" cy="644452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6922044" y="5780576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7423550" y="6024420"/>
              <a:ext cx="948863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Kenneth 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UT Dallas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224" name="Picture 22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9" t="6764" r="30756" b="34516"/>
            <a:stretch/>
          </p:blipFill>
          <p:spPr>
            <a:xfrm>
              <a:off x="6926802" y="5763150"/>
              <a:ext cx="496748" cy="627941"/>
            </a:xfrm>
            <a:prstGeom prst="rect">
              <a:avLst/>
            </a:prstGeom>
          </p:spPr>
        </p:pic>
      </p:grpSp>
      <p:grpSp>
        <p:nvGrpSpPr>
          <p:cNvPr id="236" name="Group 235"/>
          <p:cNvGrpSpPr/>
          <p:nvPr/>
        </p:nvGrpSpPr>
        <p:grpSpPr>
          <a:xfrm>
            <a:off x="5877735" y="1973327"/>
            <a:ext cx="1451727" cy="632144"/>
            <a:chOff x="6888291" y="4161657"/>
            <a:chExt cx="1451727" cy="632144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6891425" y="4161657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7333" r="31334" b="55334"/>
            <a:stretch/>
          </p:blipFill>
          <p:spPr>
            <a:xfrm>
              <a:off x="6888291" y="4168467"/>
              <a:ext cx="446667" cy="625334"/>
            </a:xfrm>
            <a:prstGeom prst="rect">
              <a:avLst/>
            </a:prstGeom>
          </p:spPr>
        </p:pic>
        <p:sp>
          <p:nvSpPr>
            <p:cNvPr id="235" name="TextBox 234"/>
            <p:cNvSpPr txBox="1"/>
            <p:nvPr/>
          </p:nvSpPr>
          <p:spPr>
            <a:xfrm>
              <a:off x="7315200" y="4181384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Alyosha Molnar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9101252" y="3396532"/>
            <a:ext cx="1514995" cy="609600"/>
            <a:chOff x="9026506" y="2590800"/>
            <a:chExt cx="1514995" cy="609600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9027403" y="259080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9" t="5733" r="18696" b="54638"/>
            <a:stretch/>
          </p:blipFill>
          <p:spPr>
            <a:xfrm>
              <a:off x="9026506" y="2595327"/>
              <a:ext cx="495676" cy="605073"/>
            </a:xfrm>
            <a:prstGeom prst="rect">
              <a:avLst/>
            </a:prstGeom>
          </p:spPr>
        </p:pic>
        <p:sp>
          <p:nvSpPr>
            <p:cNvPr id="237" name="TextBox 236"/>
            <p:cNvSpPr txBox="1"/>
            <p:nvPr/>
          </p:nvSpPr>
          <p:spPr>
            <a:xfrm>
              <a:off x="9525000" y="2817218"/>
              <a:ext cx="1016501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Debdeep Jena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9090641" y="1905000"/>
            <a:ext cx="1507694" cy="612116"/>
            <a:chOff x="9015895" y="1828800"/>
            <a:chExt cx="1507694" cy="612116"/>
          </a:xfrm>
        </p:grpSpPr>
        <p:grpSp>
          <p:nvGrpSpPr>
            <p:cNvPr id="144" name="Group 143"/>
            <p:cNvGrpSpPr/>
            <p:nvPr/>
          </p:nvGrpSpPr>
          <p:grpSpPr>
            <a:xfrm>
              <a:off x="9015895" y="1828800"/>
              <a:ext cx="1449422" cy="612116"/>
              <a:chOff x="4978432" y="1277560"/>
              <a:chExt cx="1449422" cy="612116"/>
            </a:xfrm>
          </p:grpSpPr>
          <p:sp>
            <p:nvSpPr>
              <p:cNvPr id="146" name="Rectangle 145"/>
              <p:cNvSpPr/>
              <p:nvPr/>
            </p:nvSpPr>
            <p:spPr bwMode="auto">
              <a:xfrm>
                <a:off x="4979261" y="1280076"/>
                <a:ext cx="1448593" cy="609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74" t="8260" r="25652" b="47682"/>
              <a:stretch/>
            </p:blipFill>
            <p:spPr>
              <a:xfrm>
                <a:off x="4978432" y="1277560"/>
                <a:ext cx="479730" cy="607658"/>
              </a:xfrm>
              <a:prstGeom prst="rect">
                <a:avLst/>
              </a:prstGeom>
            </p:spPr>
          </p:pic>
        </p:grpSp>
        <p:sp>
          <p:nvSpPr>
            <p:cNvPr id="238" name="TextBox 237"/>
            <p:cNvSpPr txBox="1"/>
            <p:nvPr/>
          </p:nvSpPr>
          <p:spPr>
            <a:xfrm>
              <a:off x="9507088" y="1865713"/>
              <a:ext cx="101650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Huili (Grace) Xing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52400" y="2753192"/>
            <a:ext cx="1524000" cy="652359"/>
            <a:chOff x="304800" y="2590800"/>
            <a:chExt cx="1524000" cy="652359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350155" y="2604205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590800"/>
              <a:ext cx="499421" cy="652359"/>
            </a:xfrm>
            <a:prstGeom prst="rect">
              <a:avLst/>
            </a:prstGeom>
          </p:spPr>
        </p:pic>
        <p:sp>
          <p:nvSpPr>
            <p:cNvPr id="243" name="TextBox 242"/>
            <p:cNvSpPr txBox="1"/>
            <p:nvPr/>
          </p:nvSpPr>
          <p:spPr>
            <a:xfrm>
              <a:off x="812299" y="2664869"/>
              <a:ext cx="101650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Christoph Studer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000195" y="6096000"/>
            <a:ext cx="1458857" cy="609600"/>
            <a:chOff x="2529444" y="4194780"/>
            <a:chExt cx="1458857" cy="609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2530715" y="419478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8" t="2439" r="28788" b="39024"/>
            <a:stretch/>
          </p:blipFill>
          <p:spPr>
            <a:xfrm>
              <a:off x="2529444" y="4194780"/>
              <a:ext cx="457200" cy="609600"/>
            </a:xfrm>
            <a:prstGeom prst="rect">
              <a:avLst/>
            </a:prstGeom>
          </p:spPr>
        </p:pic>
        <p:sp>
          <p:nvSpPr>
            <p:cNvPr id="244" name="TextBox 243"/>
            <p:cNvSpPr txBox="1"/>
            <p:nvPr/>
          </p:nvSpPr>
          <p:spPr>
            <a:xfrm>
              <a:off x="2971800" y="4400490"/>
              <a:ext cx="1016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Amin Arbabian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Stanford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66181" y="3519560"/>
            <a:ext cx="1536120" cy="616364"/>
            <a:chOff x="318581" y="3357168"/>
            <a:chExt cx="1536120" cy="616364"/>
          </a:xfrm>
        </p:grpSpPr>
        <p:sp>
          <p:nvSpPr>
            <p:cNvPr id="184" name="Rectangle 183"/>
            <p:cNvSpPr/>
            <p:nvPr/>
          </p:nvSpPr>
          <p:spPr bwMode="auto">
            <a:xfrm>
              <a:off x="362778" y="3363932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3357168"/>
              <a:ext cx="516712" cy="616364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>
            <a:xfrm>
              <a:off x="838200" y="3393013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Andreas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Molisch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USC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7315200" y="1914992"/>
            <a:ext cx="18668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N-path mixers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ADCs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572000" y="2709460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140-300GHz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SiGe 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315200" y="2678048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automation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equalizers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10515600" y="2514600"/>
            <a:ext cx="133110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transistors in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novel materials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598746" y="3457661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100-300GHz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propagation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315200" y="3505200"/>
            <a:ext cx="990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advanced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382852" y="5224060"/>
            <a:ext cx="18184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VLSI design automation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VLSI MIMO processors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382852" y="6052268"/>
            <a:ext cx="18184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140GHz radar chipsets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arrays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1385097" y="5237860"/>
            <a:ext cx="8444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demo.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066800" y="6066068"/>
            <a:ext cx="10206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Compressive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1200" y="5334000"/>
            <a:ext cx="5524893" cy="647231"/>
            <a:chOff x="5791200" y="5257800"/>
            <a:chExt cx="5524893" cy="647231"/>
          </a:xfrm>
        </p:grpSpPr>
        <p:grpSp>
          <p:nvGrpSpPr>
            <p:cNvPr id="160" name="Group 159"/>
            <p:cNvGrpSpPr/>
            <p:nvPr/>
          </p:nvGrpSpPr>
          <p:grpSpPr>
            <a:xfrm>
              <a:off x="7609666" y="5257800"/>
              <a:ext cx="1543875" cy="647231"/>
              <a:chOff x="1808925" y="1240969"/>
              <a:chExt cx="1543875" cy="647231"/>
            </a:xfrm>
          </p:grpSpPr>
          <p:sp>
            <p:nvSpPr>
              <p:cNvPr id="161" name="Rectangle 160"/>
              <p:cNvSpPr/>
              <p:nvPr/>
            </p:nvSpPr>
            <p:spPr bwMode="auto">
              <a:xfrm>
                <a:off x="1808925" y="1240969"/>
                <a:ext cx="1448593" cy="609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62" name="Picture 161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80" b="20662"/>
              <a:stretch/>
            </p:blipFill>
            <p:spPr>
              <a:xfrm>
                <a:off x="1808925" y="1240969"/>
                <a:ext cx="457200" cy="609600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2209006" y="1488090"/>
                <a:ext cx="1143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Mark Rodwell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UC Santa Barbara</a:t>
                </a:r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9029893" y="5272871"/>
              <a:ext cx="2286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THz HBTs for PAs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THz HEMTs for LNAs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791200" y="5267792"/>
              <a:ext cx="181846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140/210/280GHz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arrays for demos.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990600" y="1099268"/>
            <a:ext cx="15891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3516257" y="1099268"/>
            <a:ext cx="48657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10069457" y="1099268"/>
            <a:ext cx="15891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52400" y="4274101"/>
            <a:ext cx="1480102" cy="626522"/>
            <a:chOff x="152400" y="4946101"/>
            <a:chExt cx="1480102" cy="626522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152400" y="4946101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6001" y="5154786"/>
              <a:ext cx="1016501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Danijela Cabric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UCLA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953000"/>
              <a:ext cx="462370" cy="61962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908308" y="3591348"/>
            <a:ext cx="1468033" cy="619592"/>
            <a:chOff x="5908308" y="4191000"/>
            <a:chExt cx="1468033" cy="619592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5908308" y="4200992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359840" y="4280778"/>
              <a:ext cx="1016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Tim Fisher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lang="en-US" sz="900" b="0" dirty="0" smtClean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UCLA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54"/>
            <a:stretch/>
          </p:blipFill>
          <p:spPr>
            <a:xfrm>
              <a:off x="5910215" y="4191000"/>
              <a:ext cx="513946" cy="570359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4610392" y="3596080"/>
            <a:ext cx="9522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high-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frequency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391400" y="4343400"/>
            <a:ext cx="914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advanced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25396" y="3581400"/>
            <a:ext cx="1468033" cy="609600"/>
            <a:chOff x="3429000" y="3733800"/>
            <a:chExt cx="1468033" cy="609600"/>
          </a:xfrm>
        </p:grpSpPr>
        <p:sp>
          <p:nvSpPr>
            <p:cNvPr id="129" name="Rectangle 128"/>
            <p:cNvSpPr/>
            <p:nvPr/>
          </p:nvSpPr>
          <p:spPr bwMode="auto">
            <a:xfrm>
              <a:off x="3429000" y="373380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80532" y="3733800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buClr>
                  <a:srgbClr val="FF0000"/>
                </a:buClr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Muhannad </a:t>
              </a:r>
              <a:r>
                <a:rPr lang="en-US" sz="1100" dirty="0" smtClean="0">
                  <a:solidFill>
                    <a:srgbClr val="000000"/>
                  </a:solidFill>
                </a:rPr>
                <a:t> Bakir </a:t>
              </a:r>
              <a:br>
                <a:rPr lang="en-US" sz="1100" dirty="0" smtClean="0">
                  <a:solidFill>
                    <a:srgbClr val="000000"/>
                  </a:solidFill>
                </a:rPr>
              </a:b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Georgia</a:t>
              </a:r>
              <a:r>
                <a:rPr kumimoji="0" lang="en-US" sz="9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Tech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44114" y="3761509"/>
              <a:ext cx="415636" cy="58189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67400" y="4343400"/>
            <a:ext cx="1487597" cy="609600"/>
            <a:chOff x="6172200" y="6248400"/>
            <a:chExt cx="1487597" cy="6096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6211204" y="624840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603499" y="6248400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Andrew</a:t>
              </a:r>
              <a:r>
                <a:rPr kumimoji="0" lang="en-US" sz="11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Kummel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UCSD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72200" y="6248400"/>
              <a:ext cx="419100" cy="594360"/>
            </a:xfrm>
            <a:prstGeom prst="rect">
              <a:avLst/>
            </a:prstGeom>
          </p:spPr>
        </p:pic>
      </p:grpSp>
      <p:sp>
        <p:nvSpPr>
          <p:cNvPr id="148" name="TextBox 147"/>
          <p:cNvSpPr txBox="1"/>
          <p:nvPr/>
        </p:nvSpPr>
        <p:spPr>
          <a:xfrm>
            <a:off x="1674946" y="4191000"/>
            <a:ext cx="98827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algorithms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(funding via CONIX)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8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47545"/>
            <a:ext cx="10363200" cy="1470025"/>
          </a:xfrm>
        </p:spPr>
        <p:txBody>
          <a:bodyPr/>
          <a:lstStyle/>
          <a:p>
            <a:r>
              <a:rPr lang="en-US"/>
              <a:t>100-300GHz Wireless Communications: Systems, Arrays, ICs, and Transistors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477000"/>
            <a:ext cx="8287643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was supported in part by the Semiconductor Research Corporation (SRC) and DARPA.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0058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Joint EuCNC &amp; 6G </a:t>
            </a:r>
            <a:r>
              <a:rPr lang="en-US" sz="180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Summit, June  8-11, 2021 (online meeting)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545750"/>
            <a:ext cx="10363200" cy="861774"/>
          </a:xfrm>
        </p:spPr>
        <p:txBody>
          <a:bodyPr/>
          <a:lstStyle/>
          <a:p>
            <a:r>
              <a:rPr lang="en-US" smtClean="0"/>
              <a:t>Mark Rodwell,</a:t>
            </a:r>
            <a:br>
              <a:rPr lang="en-US" smtClean="0"/>
            </a:br>
            <a:r>
              <a:rPr lang="en-US" smtClean="0"/>
              <a:t>University of California, Santa Barbara, rodwell@ece.ucsb.edu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11277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144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716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8288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700" i="1" kern="0" dirty="0" smtClean="0"/>
              <a:t>Debdeep </a:t>
            </a:r>
            <a:r>
              <a:rPr lang="en-US" sz="1700" i="1" kern="0" dirty="0"/>
              <a:t>Jena, Alyosha </a:t>
            </a:r>
            <a:r>
              <a:rPr lang="en-US" sz="1700" i="1" kern="0" dirty="0" smtClean="0"/>
              <a:t>Molnar</a:t>
            </a:r>
            <a:r>
              <a:rPr lang="en-US" sz="1700" b="0" i="1" kern="0" dirty="0" smtClean="0"/>
              <a:t>, </a:t>
            </a:r>
            <a:r>
              <a:rPr lang="en-US" sz="1700" i="1" kern="0" dirty="0" smtClean="0"/>
              <a:t>Christoph Studer, Huili </a:t>
            </a:r>
            <a:r>
              <a:rPr lang="en-US" sz="1700" i="1" kern="0" dirty="0"/>
              <a:t>Xing</a:t>
            </a:r>
            <a:r>
              <a:rPr lang="en-US" sz="1700" b="0" i="1" kern="0" dirty="0"/>
              <a:t>: Cornell University</a:t>
            </a:r>
            <a:br>
              <a:rPr lang="en-US" sz="1700" b="0" i="1" kern="0" dirty="0"/>
            </a:br>
            <a:r>
              <a:rPr lang="en-US" sz="1700" i="1" kern="0" dirty="0" smtClean="0"/>
              <a:t>Muhannad Bakir</a:t>
            </a:r>
            <a:r>
              <a:rPr lang="en-US" sz="1700" b="0" i="1" kern="0" dirty="0" smtClean="0"/>
              <a:t>: Georgia Tech</a:t>
            </a:r>
            <a:r>
              <a:rPr lang="en-US" sz="1700" b="0" i="1" kern="0" dirty="0"/>
              <a:t/>
            </a:r>
            <a:br>
              <a:rPr lang="en-US" sz="1700" b="0" i="1" kern="0" dirty="0"/>
            </a:br>
            <a:r>
              <a:rPr lang="en-US" sz="1700" i="1" kern="0" dirty="0" smtClean="0">
                <a:solidFill>
                  <a:srgbClr val="FF0000"/>
                </a:solidFill>
              </a:rPr>
              <a:t>Sundeep Rangan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New York University</a:t>
            </a:r>
            <a:br>
              <a:rPr lang="en-US" sz="1700" b="0" i="1" kern="0" dirty="0"/>
            </a:br>
            <a:r>
              <a:rPr lang="en-US" sz="1700" i="1" kern="0" dirty="0"/>
              <a:t>Amin Arbabian, Srabanti Chowdhury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Stanford</a:t>
            </a:r>
            <a:br>
              <a:rPr lang="en-US" sz="1700" b="0" i="1" kern="0" dirty="0"/>
            </a:br>
            <a:r>
              <a:rPr lang="en-US" sz="1700" i="1" kern="0" dirty="0"/>
              <a:t>Elad Alon, </a:t>
            </a:r>
            <a:r>
              <a:rPr lang="en-US" sz="1700" i="1" kern="0" dirty="0">
                <a:solidFill>
                  <a:schemeClr val="accent1"/>
                </a:solidFill>
              </a:rPr>
              <a:t>Ali </a:t>
            </a:r>
            <a:r>
              <a:rPr lang="en-US" sz="1700" i="1" kern="0" dirty="0" smtClean="0">
                <a:solidFill>
                  <a:schemeClr val="accent1"/>
                </a:solidFill>
              </a:rPr>
              <a:t>Niknejad</a:t>
            </a:r>
            <a:r>
              <a:rPr lang="en-US" sz="1700" i="1" kern="0" dirty="0" smtClean="0"/>
              <a:t>, Borivoje Nikolic</a:t>
            </a:r>
            <a:r>
              <a:rPr lang="en-US" sz="1700" i="1" kern="0" dirty="0"/>
              <a:t> 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University of California, </a:t>
            </a:r>
            <a:r>
              <a:rPr lang="en-US" sz="1700" b="0" i="1" kern="0" dirty="0" smtClean="0"/>
              <a:t>Berkeley</a:t>
            </a:r>
            <a:br>
              <a:rPr lang="en-US" sz="1700" b="0" i="1" kern="0" dirty="0" smtClean="0"/>
            </a:br>
            <a:r>
              <a:rPr lang="en-US" sz="1700" i="1" kern="0" dirty="0" smtClean="0"/>
              <a:t>Danijela Cabric, Tim Fisher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University of California, </a:t>
            </a:r>
            <a:r>
              <a:rPr lang="en-US" sz="1700" b="0" i="1" kern="0" dirty="0" smtClean="0"/>
              <a:t>Los Angeles</a:t>
            </a:r>
            <a:r>
              <a:rPr lang="en-US" sz="1700" b="0" i="1" kern="0" dirty="0"/>
              <a:t/>
            </a:r>
            <a:br>
              <a:rPr lang="en-US" sz="1700" b="0" i="1" kern="0" dirty="0"/>
            </a:br>
            <a:r>
              <a:rPr lang="en-US" sz="1700" i="1" kern="0" dirty="0" smtClean="0"/>
              <a:t>Andrew Kummel, Gabriel Rebeiz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University of California, San Diego</a:t>
            </a:r>
            <a:br>
              <a:rPr lang="en-US" sz="1700" b="0" i="1" kern="0" dirty="0"/>
            </a:br>
            <a:r>
              <a:rPr lang="en-US" sz="1700" i="1" kern="0" dirty="0"/>
              <a:t>Jim Buckwalter, Upamanyu Madhow, </a:t>
            </a:r>
            <a:r>
              <a:rPr lang="en-US" sz="1700" i="1" kern="0" dirty="0">
                <a:solidFill>
                  <a:srgbClr val="FF0000"/>
                </a:solidFill>
              </a:rPr>
              <a:t>Umesh </a:t>
            </a:r>
            <a:r>
              <a:rPr lang="en-US" sz="1700" i="1" kern="0" dirty="0" smtClean="0">
                <a:solidFill>
                  <a:srgbClr val="FF0000"/>
                </a:solidFill>
              </a:rPr>
              <a:t>Mishra</a:t>
            </a:r>
            <a:r>
              <a:rPr lang="en-US" sz="1700" i="1" kern="0" dirty="0" smtClean="0"/>
              <a:t>, </a:t>
            </a:r>
            <a:r>
              <a:rPr lang="en-US" sz="1700" i="1" kern="0" dirty="0"/>
              <a:t>Mark </a:t>
            </a:r>
            <a:r>
              <a:rPr lang="en-US" sz="1700" i="1" kern="0" dirty="0" smtClean="0"/>
              <a:t>Rodwell, Susanne Stemmer</a:t>
            </a:r>
            <a:r>
              <a:rPr lang="en-US" sz="1700" b="0" i="1" kern="0" dirty="0" smtClean="0"/>
              <a:t>: </a:t>
            </a:r>
            <a:r>
              <a:rPr lang="en-US" sz="1700" b="0" i="1" dirty="0"/>
              <a:t>University of California, Santa </a:t>
            </a:r>
            <a:r>
              <a:rPr lang="en-US" sz="1700" b="0" i="1" dirty="0" smtClean="0"/>
              <a:t>Barbara</a:t>
            </a:r>
            <a:br>
              <a:rPr lang="en-US" sz="1700" b="0" i="1" dirty="0" smtClean="0"/>
            </a:br>
            <a:r>
              <a:rPr lang="en-US" sz="1700" i="1" dirty="0" smtClean="0"/>
              <a:t>Andreas Molisch</a:t>
            </a:r>
            <a:r>
              <a:rPr lang="en-US" sz="1700" b="0" i="1" dirty="0" smtClean="0"/>
              <a:t>: </a:t>
            </a:r>
            <a:r>
              <a:rPr lang="en-US" sz="1700" b="0" i="1" dirty="0"/>
              <a:t>University of </a:t>
            </a:r>
            <a:r>
              <a:rPr lang="en-US" sz="1700" b="0" i="1" dirty="0" smtClean="0"/>
              <a:t>Southern California</a:t>
            </a:r>
            <a:r>
              <a:rPr lang="en-US" sz="1700" b="0" i="1" dirty="0"/>
              <a:t/>
            </a:r>
            <a:br>
              <a:rPr lang="en-US" sz="1700" b="0" i="1" dirty="0"/>
            </a:br>
            <a:r>
              <a:rPr lang="en-US" sz="1700" i="1" dirty="0"/>
              <a:t>Kenneth O</a:t>
            </a:r>
            <a:r>
              <a:rPr lang="en-US" sz="1700" b="0" i="1" dirty="0"/>
              <a:t>: University of Texas, </a:t>
            </a:r>
            <a:r>
              <a:rPr lang="en-US" sz="1700" b="0" i="1" dirty="0" smtClean="0"/>
              <a:t>Dallas</a:t>
            </a:r>
            <a:endParaRPr lang="en-US" sz="1700" b="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4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37"/>
            <a:ext cx="8758728" cy="340060"/>
          </a:xfrm>
        </p:spPr>
        <p:txBody>
          <a:bodyPr/>
          <a:lstStyle/>
          <a:p>
            <a:r>
              <a:rPr lang="en-US" sz="3600"/>
              <a:t>Collaborators (ComSenTer Wireless Team)</a:t>
            </a:r>
            <a:endParaRPr lang="en-US" sz="36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5891470" y="2747246"/>
            <a:ext cx="1465164" cy="655348"/>
            <a:chOff x="149230" y="3366149"/>
            <a:chExt cx="1465164" cy="655348"/>
          </a:xfrm>
        </p:grpSpPr>
        <p:sp>
          <p:nvSpPr>
            <p:cNvPr id="99" name="Rectangle 98"/>
            <p:cNvSpPr/>
            <p:nvPr/>
          </p:nvSpPr>
          <p:spPr bwMode="auto">
            <a:xfrm>
              <a:off x="149230" y="3373083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2" t="10500" r="17437" b="25556"/>
            <a:stretch/>
          </p:blipFill>
          <p:spPr>
            <a:xfrm>
              <a:off x="151530" y="3366149"/>
              <a:ext cx="446717" cy="612113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46007" y="3621387"/>
              <a:ext cx="1068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Elad Alon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Berkeley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2400" y="1991192"/>
            <a:ext cx="1670178" cy="613398"/>
            <a:chOff x="1642606" y="2725852"/>
            <a:chExt cx="1670178" cy="613398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1642606" y="2725852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6665" r="23333" b="18535"/>
            <a:stretch/>
          </p:blipFill>
          <p:spPr>
            <a:xfrm>
              <a:off x="1642606" y="2740592"/>
              <a:ext cx="449113" cy="592819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2036999" y="2769863"/>
              <a:ext cx="127578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Upamanyu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Madhow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149798" y="1992023"/>
            <a:ext cx="1464880" cy="641950"/>
            <a:chOff x="339725" y="3257693"/>
            <a:chExt cx="1464880" cy="641950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339725" y="3257693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10001" r="23334" b="16196"/>
            <a:stretch/>
          </p:blipFill>
          <p:spPr>
            <a:xfrm>
              <a:off x="339726" y="3267218"/>
              <a:ext cx="449113" cy="621494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36218" y="3330256"/>
              <a:ext cx="10683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James Buckwalter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4746" y="900518"/>
            <a:ext cx="15254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95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002923" y="5267792"/>
            <a:ext cx="1450369" cy="643954"/>
            <a:chOff x="143349" y="1705979"/>
            <a:chExt cx="1450369" cy="643954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143349" y="1705979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t="7143" r="18000" b="27458"/>
            <a:stretch/>
          </p:blipFill>
          <p:spPr>
            <a:xfrm>
              <a:off x="143864" y="1705979"/>
              <a:ext cx="447600" cy="602667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525331" y="1949823"/>
              <a:ext cx="1068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Borivoje Nikolic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 Berkeley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149798" y="1244708"/>
            <a:ext cx="1463149" cy="658476"/>
            <a:chOff x="455613" y="2514601"/>
            <a:chExt cx="1463149" cy="658476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455613" y="2514601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9" t="6457" r="5281" b="16401"/>
            <a:stretch/>
          </p:blipFill>
          <p:spPr>
            <a:xfrm>
              <a:off x="459185" y="2522719"/>
              <a:ext cx="445542" cy="601482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851962" y="2772967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Tahoma" panose="020B0604030504040204" pitchFamily="34" charset="0"/>
                  <a:cs typeface="Tahoma" panose="020B0604030504040204" pitchFamily="34" charset="0"/>
                </a:rPr>
                <a:t>Ali Niknejad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Tahoma" panose="020B0604030504040204" pitchFamily="34" charset="0"/>
                  <a:cs typeface="Tahoma" panose="020B0604030504040204" pitchFamily="34" charset="0"/>
                </a:rPr>
                <a:t>UC Berkeley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9084988" y="1218712"/>
            <a:ext cx="1448593" cy="641483"/>
            <a:chOff x="347762" y="2667297"/>
            <a:chExt cx="1448593" cy="641483"/>
          </a:xfrm>
        </p:grpSpPr>
        <p:sp>
          <p:nvSpPr>
            <p:cNvPr id="165" name="Rectangle 164"/>
            <p:cNvSpPr/>
            <p:nvPr/>
          </p:nvSpPr>
          <p:spPr bwMode="auto">
            <a:xfrm>
              <a:off x="347762" y="2667297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18076" r="40000" b="21831"/>
            <a:stretch/>
          </p:blipFill>
          <p:spPr>
            <a:xfrm>
              <a:off x="347762" y="2673681"/>
              <a:ext cx="441077" cy="588103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>
            <a:xfrm>
              <a:off x="735389" y="2908670"/>
              <a:ext cx="105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Umesh Mishra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9067800" y="4158532"/>
            <a:ext cx="1482122" cy="664944"/>
            <a:chOff x="133978" y="3023144"/>
            <a:chExt cx="1482122" cy="664944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135787" y="3024605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6" t="10000" r="20433" b="31111"/>
            <a:stretch/>
          </p:blipFill>
          <p:spPr>
            <a:xfrm>
              <a:off x="133978" y="3023144"/>
              <a:ext cx="453058" cy="615694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>
            <a:xfrm>
              <a:off x="547713" y="3118701"/>
              <a:ext cx="10683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Srabanti Chowdhury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Davis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66204" y="1231772"/>
            <a:ext cx="1448593" cy="655300"/>
            <a:chOff x="135252" y="2379916"/>
            <a:chExt cx="1448593" cy="655300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135252" y="2382686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77" name="Picture 17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2" t="11112" r="33368" b="51110"/>
            <a:stretch/>
          </p:blipFill>
          <p:spPr>
            <a:xfrm>
              <a:off x="135252" y="2379916"/>
              <a:ext cx="441077" cy="599865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502766" y="2635106"/>
              <a:ext cx="1068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Gabriel Rebeiz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 Diego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52400" y="1229192"/>
            <a:ext cx="1482121" cy="636568"/>
            <a:chOff x="7535920" y="4592950"/>
            <a:chExt cx="1482121" cy="636568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7537707" y="459295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6667" r="23333" b="25259"/>
            <a:stretch/>
          </p:blipFill>
          <p:spPr>
            <a:xfrm>
              <a:off x="7535920" y="4592950"/>
              <a:ext cx="476581" cy="60830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>
            <a:xfrm>
              <a:off x="7949654" y="4798631"/>
              <a:ext cx="1068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Sundeep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Rangan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9067800" y="2667000"/>
            <a:ext cx="1524000" cy="632808"/>
            <a:chOff x="3200400" y="5208288"/>
            <a:chExt cx="1524000" cy="632808"/>
          </a:xfrm>
        </p:grpSpPr>
        <p:sp>
          <p:nvSpPr>
            <p:cNvPr id="201" name="Rectangle 200"/>
            <p:cNvSpPr/>
            <p:nvPr/>
          </p:nvSpPr>
          <p:spPr bwMode="auto">
            <a:xfrm>
              <a:off x="3200400" y="521487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656013" y="5257800"/>
              <a:ext cx="106838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Susanne Stemmer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UC Santa Barbara</a:t>
              </a:r>
            </a:p>
          </p:txBody>
        </p:sp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882" y="5208288"/>
              <a:ext cx="488165" cy="632808"/>
            </a:xfrm>
            <a:prstGeom prst="rect">
              <a:avLst/>
            </a:prstGeom>
          </p:spPr>
        </p:pic>
      </p:grpSp>
      <p:sp>
        <p:nvSpPr>
          <p:cNvPr id="204" name="TextBox 203"/>
          <p:cNvSpPr txBox="1"/>
          <p:nvPr/>
        </p:nvSpPr>
        <p:spPr>
          <a:xfrm>
            <a:off x="3048000" y="910036"/>
            <a:ext cx="15254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95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ICs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8915400" y="907547"/>
            <a:ext cx="15254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95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Transistors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0515600" y="1076792"/>
            <a:ext cx="1525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N-polar GaN HEMTs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140, 210GHz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0515600" y="1752600"/>
            <a:ext cx="1525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AlN/GaN HEMTs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140, 210GHz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0515600" y="3352800"/>
            <a:ext cx="10241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GaN HEMTs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Si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10515600" y="4006132"/>
            <a:ext cx="133110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Diamond cooling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GaN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1600200" y="1229192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Networks, Applications,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MIMO, Power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600200" y="1947460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 algorithms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Imaging algorithms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Compressive imaging 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600200" y="2695661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 algorithms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VLSI 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</a:t>
            </a:r>
            <a:b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beamforming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572000" y="1152992"/>
            <a:ext cx="17416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CMOS: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hub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arrays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MIMO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273357" y="1143000"/>
            <a:ext cx="18668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CMOS: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handset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mm-wave arrays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572000" y="1947460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efficient  PAs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III-V arrays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3124200" y="2753192"/>
            <a:ext cx="1450369" cy="644452"/>
            <a:chOff x="6922044" y="5763150"/>
            <a:chExt cx="1450369" cy="644452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6922044" y="5780576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7423550" y="6024420"/>
              <a:ext cx="948863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Kenneth 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UT Dallas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224" name="Picture 22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9" t="6764" r="30756" b="34516"/>
            <a:stretch/>
          </p:blipFill>
          <p:spPr>
            <a:xfrm>
              <a:off x="6926802" y="5763150"/>
              <a:ext cx="496748" cy="627941"/>
            </a:xfrm>
            <a:prstGeom prst="rect">
              <a:avLst/>
            </a:prstGeom>
          </p:spPr>
        </p:pic>
      </p:grpSp>
      <p:grpSp>
        <p:nvGrpSpPr>
          <p:cNvPr id="236" name="Group 235"/>
          <p:cNvGrpSpPr/>
          <p:nvPr/>
        </p:nvGrpSpPr>
        <p:grpSpPr>
          <a:xfrm>
            <a:off x="5877735" y="1973327"/>
            <a:ext cx="1451727" cy="632144"/>
            <a:chOff x="6888291" y="4161657"/>
            <a:chExt cx="1451727" cy="632144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6891425" y="4161657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7333" r="31334" b="55334"/>
            <a:stretch/>
          </p:blipFill>
          <p:spPr>
            <a:xfrm>
              <a:off x="6888291" y="4168467"/>
              <a:ext cx="446667" cy="625334"/>
            </a:xfrm>
            <a:prstGeom prst="rect">
              <a:avLst/>
            </a:prstGeom>
          </p:spPr>
        </p:pic>
        <p:sp>
          <p:nvSpPr>
            <p:cNvPr id="235" name="TextBox 234"/>
            <p:cNvSpPr txBox="1"/>
            <p:nvPr/>
          </p:nvSpPr>
          <p:spPr>
            <a:xfrm>
              <a:off x="7315200" y="4181384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Alyosha Molnar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9101252" y="3396532"/>
            <a:ext cx="1514995" cy="609600"/>
            <a:chOff x="9026506" y="2590800"/>
            <a:chExt cx="1514995" cy="609600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9027403" y="259080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9" t="5733" r="18696" b="54638"/>
            <a:stretch/>
          </p:blipFill>
          <p:spPr>
            <a:xfrm>
              <a:off x="9026506" y="2595327"/>
              <a:ext cx="495676" cy="605073"/>
            </a:xfrm>
            <a:prstGeom prst="rect">
              <a:avLst/>
            </a:prstGeom>
          </p:spPr>
        </p:pic>
        <p:sp>
          <p:nvSpPr>
            <p:cNvPr id="237" name="TextBox 236"/>
            <p:cNvSpPr txBox="1"/>
            <p:nvPr/>
          </p:nvSpPr>
          <p:spPr>
            <a:xfrm>
              <a:off x="9525000" y="2817218"/>
              <a:ext cx="1016501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Debdeep Jena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9090641" y="1905000"/>
            <a:ext cx="1507694" cy="612116"/>
            <a:chOff x="9015895" y="1828800"/>
            <a:chExt cx="1507694" cy="612116"/>
          </a:xfrm>
        </p:grpSpPr>
        <p:grpSp>
          <p:nvGrpSpPr>
            <p:cNvPr id="144" name="Group 143"/>
            <p:cNvGrpSpPr/>
            <p:nvPr/>
          </p:nvGrpSpPr>
          <p:grpSpPr>
            <a:xfrm>
              <a:off x="9015895" y="1828800"/>
              <a:ext cx="1449422" cy="612116"/>
              <a:chOff x="4978432" y="1277560"/>
              <a:chExt cx="1449422" cy="612116"/>
            </a:xfrm>
          </p:grpSpPr>
          <p:sp>
            <p:nvSpPr>
              <p:cNvPr id="146" name="Rectangle 145"/>
              <p:cNvSpPr/>
              <p:nvPr/>
            </p:nvSpPr>
            <p:spPr bwMode="auto">
              <a:xfrm>
                <a:off x="4979261" y="1280076"/>
                <a:ext cx="1448593" cy="609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74" t="8260" r="25652" b="47682"/>
              <a:stretch/>
            </p:blipFill>
            <p:spPr>
              <a:xfrm>
                <a:off x="4978432" y="1277560"/>
                <a:ext cx="479730" cy="607658"/>
              </a:xfrm>
              <a:prstGeom prst="rect">
                <a:avLst/>
              </a:prstGeom>
            </p:spPr>
          </p:pic>
        </p:grpSp>
        <p:sp>
          <p:nvSpPr>
            <p:cNvPr id="238" name="TextBox 237"/>
            <p:cNvSpPr txBox="1"/>
            <p:nvPr/>
          </p:nvSpPr>
          <p:spPr>
            <a:xfrm>
              <a:off x="9507088" y="1865713"/>
              <a:ext cx="101650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Huili (Grace) Xing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52400" y="2753192"/>
            <a:ext cx="1524000" cy="652359"/>
            <a:chOff x="304800" y="2590800"/>
            <a:chExt cx="1524000" cy="652359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350155" y="2604205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590800"/>
              <a:ext cx="499421" cy="652359"/>
            </a:xfrm>
            <a:prstGeom prst="rect">
              <a:avLst/>
            </a:prstGeom>
          </p:spPr>
        </p:pic>
        <p:sp>
          <p:nvSpPr>
            <p:cNvPr id="243" name="TextBox 242"/>
            <p:cNvSpPr txBox="1"/>
            <p:nvPr/>
          </p:nvSpPr>
          <p:spPr>
            <a:xfrm>
              <a:off x="812299" y="2664869"/>
              <a:ext cx="101650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Christoph Studer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Cornell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000195" y="6096000"/>
            <a:ext cx="1458857" cy="609600"/>
            <a:chOff x="2529444" y="4194780"/>
            <a:chExt cx="1458857" cy="609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2530715" y="419478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8" t="2439" r="28788" b="39024"/>
            <a:stretch/>
          </p:blipFill>
          <p:spPr>
            <a:xfrm>
              <a:off x="2529444" y="4194780"/>
              <a:ext cx="457200" cy="609600"/>
            </a:xfrm>
            <a:prstGeom prst="rect">
              <a:avLst/>
            </a:prstGeom>
          </p:spPr>
        </p:pic>
        <p:sp>
          <p:nvSpPr>
            <p:cNvPr id="244" name="TextBox 243"/>
            <p:cNvSpPr txBox="1"/>
            <p:nvPr/>
          </p:nvSpPr>
          <p:spPr>
            <a:xfrm>
              <a:off x="2971800" y="4400490"/>
              <a:ext cx="1016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Amin Arbabian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Stanford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66181" y="3519560"/>
            <a:ext cx="1536120" cy="616364"/>
            <a:chOff x="318581" y="3357168"/>
            <a:chExt cx="1536120" cy="616364"/>
          </a:xfrm>
        </p:grpSpPr>
        <p:sp>
          <p:nvSpPr>
            <p:cNvPr id="184" name="Rectangle 183"/>
            <p:cNvSpPr/>
            <p:nvPr/>
          </p:nvSpPr>
          <p:spPr bwMode="auto">
            <a:xfrm>
              <a:off x="362778" y="3363932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3357168"/>
              <a:ext cx="516712" cy="616364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>
            <a:xfrm>
              <a:off x="838200" y="3393013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Andreas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Molisch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USC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7315200" y="1914992"/>
            <a:ext cx="18668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N-path mixers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ADCs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572000" y="2709460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140-300GHz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SiGe 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315200" y="2678048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automation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equalizers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10515600" y="2514600"/>
            <a:ext cx="133110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transistors in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novel materials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598746" y="3457661"/>
            <a:ext cx="1525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100-300GHz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propagation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315200" y="3505200"/>
            <a:ext cx="990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advanced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382852" y="5224060"/>
            <a:ext cx="18184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VLSI design automation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VLSI MIMO processors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382852" y="6052268"/>
            <a:ext cx="18184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140GHz radar chipsets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arrays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1385097" y="5237860"/>
            <a:ext cx="8444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demo.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066800" y="6066068"/>
            <a:ext cx="10206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Compressive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1200" y="5334000"/>
            <a:ext cx="5524893" cy="647231"/>
            <a:chOff x="5791200" y="5257800"/>
            <a:chExt cx="5524893" cy="647231"/>
          </a:xfrm>
        </p:grpSpPr>
        <p:grpSp>
          <p:nvGrpSpPr>
            <p:cNvPr id="160" name="Group 159"/>
            <p:cNvGrpSpPr/>
            <p:nvPr/>
          </p:nvGrpSpPr>
          <p:grpSpPr>
            <a:xfrm>
              <a:off x="7609666" y="5257800"/>
              <a:ext cx="1543875" cy="647231"/>
              <a:chOff x="1808925" y="1240969"/>
              <a:chExt cx="1543875" cy="647231"/>
            </a:xfrm>
          </p:grpSpPr>
          <p:sp>
            <p:nvSpPr>
              <p:cNvPr id="161" name="Rectangle 160"/>
              <p:cNvSpPr/>
              <p:nvPr/>
            </p:nvSpPr>
            <p:spPr bwMode="auto">
              <a:xfrm>
                <a:off x="1808925" y="1240969"/>
                <a:ext cx="1448593" cy="609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62" name="Picture 161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80" b="20662"/>
              <a:stretch/>
            </p:blipFill>
            <p:spPr>
              <a:xfrm>
                <a:off x="1808925" y="1240969"/>
                <a:ext cx="457200" cy="609600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2209006" y="1488090"/>
                <a:ext cx="1143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Mark Rodwell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UC Santa Barbara</a:t>
                </a:r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9029893" y="5272871"/>
              <a:ext cx="2286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THz HBTs for PAs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THz HEMTs for LNAs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791200" y="5267792"/>
              <a:ext cx="181846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140/210/280GHz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arrays for demos.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990600" y="1099268"/>
            <a:ext cx="15891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3516257" y="1099268"/>
            <a:ext cx="48657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10069457" y="1099268"/>
            <a:ext cx="15891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52400" y="4274101"/>
            <a:ext cx="1480102" cy="626522"/>
            <a:chOff x="152400" y="4946101"/>
            <a:chExt cx="1480102" cy="626522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152400" y="4946101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6001" y="5154786"/>
              <a:ext cx="1016501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Danijela Cabric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UCLA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953000"/>
              <a:ext cx="462370" cy="61962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908308" y="3591348"/>
            <a:ext cx="1468033" cy="619592"/>
            <a:chOff x="5908308" y="4191000"/>
            <a:chExt cx="1468033" cy="619592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5908308" y="4200992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359840" y="4280778"/>
              <a:ext cx="1016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Tim Fisher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lang="en-US" sz="900" b="0" dirty="0" smtClean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UCLA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54"/>
            <a:stretch/>
          </p:blipFill>
          <p:spPr>
            <a:xfrm>
              <a:off x="5910215" y="4191000"/>
              <a:ext cx="513946" cy="570359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4610392" y="3596080"/>
            <a:ext cx="9522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high-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frequency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391400" y="4343400"/>
            <a:ext cx="914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advanced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25396" y="3581400"/>
            <a:ext cx="1468033" cy="609600"/>
            <a:chOff x="3429000" y="3733800"/>
            <a:chExt cx="1468033" cy="609600"/>
          </a:xfrm>
        </p:grpSpPr>
        <p:sp>
          <p:nvSpPr>
            <p:cNvPr id="129" name="Rectangle 128"/>
            <p:cNvSpPr/>
            <p:nvPr/>
          </p:nvSpPr>
          <p:spPr bwMode="auto">
            <a:xfrm>
              <a:off x="3429000" y="373380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80532" y="3733800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buClr>
                  <a:srgbClr val="FF0000"/>
                </a:buClr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Muhannad </a:t>
              </a:r>
              <a:r>
                <a:rPr lang="en-US" sz="1100" dirty="0" smtClean="0">
                  <a:solidFill>
                    <a:srgbClr val="000000"/>
                  </a:solidFill>
                </a:rPr>
                <a:t> Bakir </a:t>
              </a:r>
              <a:br>
                <a:rPr lang="en-US" sz="1100" dirty="0" smtClean="0">
                  <a:solidFill>
                    <a:srgbClr val="000000"/>
                  </a:solidFill>
                </a:rPr>
              </a:b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Georgia</a:t>
              </a:r>
              <a:r>
                <a:rPr kumimoji="0" lang="en-US" sz="9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Tech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44114" y="3761509"/>
              <a:ext cx="415636" cy="58189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67400" y="4343400"/>
            <a:ext cx="1487597" cy="609600"/>
            <a:chOff x="6172200" y="6248400"/>
            <a:chExt cx="1487597" cy="6096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6211204" y="6248400"/>
              <a:ext cx="1448593" cy="60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603499" y="6248400"/>
              <a:ext cx="1016501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Andrew</a:t>
              </a:r>
              <a:r>
                <a:rPr kumimoji="0" lang="en-US" sz="11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Kummel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UCSD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72200" y="6248400"/>
              <a:ext cx="419100" cy="594360"/>
            </a:xfrm>
            <a:prstGeom prst="rect">
              <a:avLst/>
            </a:prstGeom>
          </p:spPr>
        </p:pic>
      </p:grpSp>
      <p:sp>
        <p:nvSpPr>
          <p:cNvPr id="148" name="TextBox 147"/>
          <p:cNvSpPr txBox="1"/>
          <p:nvPr/>
        </p:nvSpPr>
        <p:spPr>
          <a:xfrm>
            <a:off x="1674946" y="4191000"/>
            <a:ext cx="98827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MIMO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algorithms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(funding via CONIX)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137"/>
            <a:ext cx="8682528" cy="305845"/>
          </a:xfrm>
        </p:spPr>
        <p:txBody>
          <a:bodyPr/>
          <a:lstStyle/>
          <a:p>
            <a:r>
              <a:rPr lang="en-US" smtClean="0"/>
              <a:t>Sponsors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1" y="1295019"/>
            <a:ext cx="11307318" cy="48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328271"/>
            <a:ext cx="2883408" cy="14752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68" y="4550305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02705"/>
            <a:ext cx="2235109" cy="1802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/>
              <a:t>Beyond-5G Wireless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44" y="4623534"/>
            <a:ext cx="3446503" cy="1755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30" y="3903457"/>
            <a:ext cx="1268563" cy="1201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35" y="3745468"/>
            <a:ext cx="765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ComSenTer:  100-300GHz carriers, massive spatial multiplexing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Terabit hubs and backhaul links, high-resolution imaging radar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42237" y="5020115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8" imgW="660240" imgH="177480" progId="Equation.DSMT4">
                    <p:embed/>
                  </p:oleObj>
                </mc:Choice>
                <mc:Fallback>
                  <p:oleObj name="Equation" r:id="rId8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6024216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10" imgW="545760" imgH="164880" progId="Equation.DSMT4">
                    <p:embed/>
                  </p:oleObj>
                </mc:Choice>
                <mc:Fallback>
                  <p:oleObj name="Equation" r:id="rId10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715677" y="36576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28600" y="936010"/>
            <a:ext cx="6363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Wireless networks: exploding demand.</a:t>
            </a:r>
          </a:p>
          <a:p>
            <a:r>
              <a:rPr lang="en-US" sz="2000" dirty="0">
                <a:latin typeface="Calibri" pitchFamily="34" charset="0"/>
              </a:rPr>
              <a:t>Immediate industry response: 5G.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b="0" dirty="0">
                <a:latin typeface="Calibri" pitchFamily="34" charset="0"/>
              </a:rPr>
              <a:t>~10-100GHz carriers.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increased spectrum, extensive beamforming</a:t>
            </a:r>
          </a:p>
          <a:p>
            <a:r>
              <a:rPr lang="en-US" sz="2000" dirty="0">
                <a:latin typeface="Calibri" pitchFamily="34" charset="0"/>
              </a:rPr>
              <a:t>Next generation (6G ??): above 100GHz..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b="0" dirty="0">
                <a:latin typeface="Calibri" pitchFamily="34" charset="0"/>
              </a:rPr>
              <a:t>greatly increased spectrum, massive spatial multiplexing</a:t>
            </a:r>
          </a:p>
          <a:p>
            <a:r>
              <a:rPr lang="en-US" sz="2000" dirty="0">
                <a:latin typeface="Calibri" pitchFamily="34" charset="0"/>
              </a:rPr>
              <a:t>JUMP Centers</a:t>
            </a:r>
            <a:r>
              <a:rPr lang="en-US" sz="2000" b="0" dirty="0">
                <a:latin typeface="Calibri" pitchFamily="34" charset="0"/>
              </a:rPr>
              <a:t>: research commercialized in 15 years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4" y="838200"/>
            <a:ext cx="2566416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88" y="2209800"/>
            <a:ext cx="3639312" cy="137769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0901362" y="4735513"/>
            <a:ext cx="1062038" cy="293687"/>
            <a:chOff x="5791200" y="6488113"/>
            <a:chExt cx="1062038" cy="293687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14" imgW="596880" imgH="164880" progId="Equation.DSMT4">
                    <p:embed/>
                  </p:oleObj>
                </mc:Choice>
                <mc:Fallback>
                  <p:oleObj name="Equation" r:id="rId14" imgW="596880" imgH="16488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1134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68" y="1385265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37665"/>
            <a:ext cx="2235109" cy="18026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87" y="1309064"/>
            <a:ext cx="2198232" cy="218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Benefits of Short Wavelengths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44" y="1458494"/>
            <a:ext cx="3446503" cy="1755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666" y="4572000"/>
            <a:ext cx="2517334" cy="19495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6283"/>
            <a:ext cx="2247336" cy="21293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35" y="840635"/>
            <a:ext cx="112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spatial multiplexing, massive # of parallel channels. </a:t>
            </a:r>
            <a:r>
              <a:rPr lang="en-US" sz="20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more spectrum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9740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fine angular resolution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448800" y="1461465"/>
            <a:ext cx="1352550" cy="317500"/>
            <a:chOff x="9448800" y="1295400"/>
            <a:chExt cx="1352550" cy="3175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287000" y="133985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9448800" y="1295400"/>
            <a:ext cx="13525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Equation" r:id="rId9" imgW="761760" imgH="177480" progId="Equation.DSMT4">
                    <p:embed/>
                  </p:oleObj>
                </mc:Choice>
                <mc:Fallback>
                  <p:oleObj name="Equation" r:id="rId9" imgW="761760" imgH="17748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448800" y="1295400"/>
                          <a:ext cx="135255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8001000" y="1855075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11" imgW="660240" imgH="177480" progId="Equation.DSMT4">
                    <p:embed/>
                  </p:oleObj>
                </mc:Choice>
                <mc:Fallback>
                  <p:oleObj name="Equation" r:id="rId11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2859176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Equation" r:id="rId13" imgW="545760" imgH="164880" progId="Equation.DSMT4">
                    <p:embed/>
                  </p:oleObj>
                </mc:Choice>
                <mc:Fallback>
                  <p:oleObj name="Equation" r:id="rId13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791200" y="6488113"/>
            <a:ext cx="1062038" cy="293687"/>
            <a:chOff x="5791200" y="6488113"/>
            <a:chExt cx="1062038" cy="29368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Equation" r:id="rId15" imgW="596880" imgH="164880" progId="Equation.DSMT4">
                    <p:embed/>
                  </p:oleObj>
                </mc:Choice>
                <mc:Fallback>
                  <p:oleObj name="Equation" r:id="rId15" imgW="596880" imgH="1648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993157" y="38100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924800" y="4191000"/>
            <a:ext cx="19050" cy="241952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20050" y="3886200"/>
            <a:ext cx="4019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losses in foul or humid weather.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/R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 losses.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ICs: poorer PAs &amp; LNAs.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 easily blocked.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5486400"/>
            <a:ext cx="356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100-340GHz wireless: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terabit capacity,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range, 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intermittent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92" y="4495800"/>
            <a:ext cx="2883408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161975"/>
            <a:ext cx="9253717" cy="395046"/>
          </a:xfrm>
        </p:spPr>
        <p:txBody>
          <a:bodyPr/>
          <a:lstStyle/>
          <a:p>
            <a:r>
              <a:rPr lang="en-US" dirty="0" smtClean="0"/>
              <a:t>Potential 100-300GHz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" y="1752600"/>
            <a:ext cx="3901664" cy="1719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7" y="1560666"/>
            <a:ext cx="2109354" cy="225731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1140023"/>
            <a:ext cx="487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140GHz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MIMO Hub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72200" y="1063823"/>
            <a:ext cx="5394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210 or 280GHz MIMO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Backhaul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6847" y="3909536"/>
            <a:ext cx="5973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140 or 210GHz Imaging Radar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23" y="4800316"/>
            <a:ext cx="1268563" cy="1201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4755407"/>
            <a:ext cx="2883408" cy="14752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548" y="4022216"/>
            <a:ext cx="3134960" cy="22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3400"/>
            <a:ext cx="1769551" cy="1098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4474"/>
            <a:ext cx="9558873" cy="3001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dirty="0" smtClean="0"/>
              <a:t>140GHz massive MIMO hub</a:t>
            </a:r>
            <a:endParaRPr lang="en-US" sz="39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960120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0.5-5 </a:t>
            </a: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Tb/s spatially-multiplexed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140GHz base </a:t>
            </a: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station 		</a:t>
            </a:r>
            <a:b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128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users/face, 4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faces.  P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1dB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=21 dB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PAs, F=8dB LNAs  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512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total users @ 1 user/beam, 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Gb/s/beam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;</a:t>
            </a:r>
            <a:b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230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in 50mm/hr rain with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17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dB total margins</a:t>
            </a:r>
            <a:endParaRPr lang="en-US" sz="28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515600" y="4495800"/>
            <a:ext cx="132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Handset: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8 × 8 array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(9×9mm)</a:t>
            </a:r>
            <a:endParaRPr lang="en-US" sz="20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100442"/>
            <a:ext cx="3974738" cy="19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06901"/>
            <a:ext cx="9144001" cy="336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dirty="0" smtClean="0"/>
              <a:t>140GHz </a:t>
            </a:r>
            <a:r>
              <a:rPr lang="en-US" sz="3900" dirty="0" smtClean="0">
                <a:solidFill>
                  <a:srgbClr val="FF0000"/>
                </a:solidFill>
              </a:rPr>
              <a:t>moderate</a:t>
            </a:r>
            <a:r>
              <a:rPr lang="en-US" sz="3900" dirty="0" smtClean="0"/>
              <a:t>-MIMO hub</a:t>
            </a:r>
            <a:endParaRPr lang="en-US" sz="39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468606"/>
            <a:ext cx="1174713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If demo uses 32-element array (four 1×8 modules):</a:t>
            </a:r>
            <a:b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16 users/array.  P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1dB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=21 dB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PAs, F=8dB LNAs  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Gb/s/beam→ 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 total capacity</a:t>
            </a:r>
            <a:b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70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in 50mm/hr rain with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17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dB total margins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varies as (# hub elements)</a:t>
            </a:r>
            <a:r>
              <a:rPr lang="en-US" sz="2800" b="0" baseline="30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0.5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→  (Service area/element) is constant</a:t>
            </a:r>
            <a:endParaRPr lang="en-US" sz="28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3400"/>
            <a:ext cx="1769551" cy="10985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515600" y="4495800"/>
            <a:ext cx="132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Handset: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8 × 8 array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(9×9mm)</a:t>
            </a:r>
            <a:endParaRPr lang="en-US" sz="20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100442"/>
            <a:ext cx="3974738" cy="19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1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210 GHz, </a:t>
            </a:r>
            <a:r>
              <a:rPr lang="en-US" sz="3600" dirty="0">
                <a:solidFill>
                  <a:srgbClr val="000000"/>
                </a:solidFill>
              </a:rPr>
              <a:t>640 Gb/s MIMO </a:t>
            </a:r>
            <a:r>
              <a:rPr lang="en-US" sz="3600" dirty="0" smtClean="0">
                <a:solidFill>
                  <a:srgbClr val="000000"/>
                </a:solidFill>
              </a:rPr>
              <a:t>Backhaul</a:t>
            </a:r>
            <a:endParaRPr lang="en-US" sz="3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2422" y="4800600"/>
            <a:ext cx="5029200" cy="11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8-element MIMO array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3.1 m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baseline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80Gb/s/subarray→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640Gb/s total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4 × 4 sub-arrays → 8 degree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beamsteering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4683171"/>
            <a:ext cx="5029200" cy="20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Key link parameters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500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meters range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 in 50 mm/hr rain; 23 dB/km</a:t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dB total margins: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packaging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loss,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obstruction, operating,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design, aging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000" b="0" dirty="0">
                <a:solidFill>
                  <a:schemeClr val="tx2"/>
                </a:solidFill>
                <a:latin typeface="Calibri" pitchFamily="34" charset="0"/>
              </a:rPr>
              <a:t>PAs: </a:t>
            </a:r>
            <a:r>
              <a:rPr lang="fr-FR" sz="2000" b="0" dirty="0" smtClean="0">
                <a:solidFill>
                  <a:schemeClr val="tx2"/>
                </a:solidFill>
                <a:latin typeface="Calibri" pitchFamily="34" charset="0"/>
              </a:rPr>
              <a:t>18dBm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=P</a:t>
            </a:r>
            <a:r>
              <a:rPr lang="fr-FR" sz="2000" b="0" baseline="-25000" dirty="0" smtClean="0">
                <a:solidFill>
                  <a:srgbClr val="000000"/>
                </a:solidFill>
                <a:latin typeface="Calibri" pitchFamily="34" charset="0"/>
              </a:rPr>
              <a:t>1dB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fr-FR" sz="2000" b="0" dirty="0">
                <a:solidFill>
                  <a:srgbClr val="000000"/>
                </a:solidFill>
                <a:latin typeface="Calibri" pitchFamily="34" charset="0"/>
              </a:rPr>
              <a:t>(per 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element)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LNAs: 6dB noise figure</a:t>
            </a:r>
            <a:endParaRPr lang="fr-FR" sz="20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0367"/>
            <a:ext cx="3397136" cy="363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9495" y="2149671"/>
            <a:ext cx="3364992" cy="762000"/>
          </a:xfrm>
          <a:prstGeom prst="rect">
            <a:avLst/>
          </a:prstGeom>
        </p:spPr>
      </p:pic>
      <p:pic>
        <p:nvPicPr>
          <p:cNvPr id="10" name="Picture 2" descr="2018_30_30_package_draw_Viva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7325"/>
            <a:ext cx="4810531" cy="27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8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Systems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94090" y="2821840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38" y="2979593"/>
            <a:ext cx="2980113" cy="1651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9" y="3016122"/>
            <a:ext cx="2255941" cy="1578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17" y="2971800"/>
            <a:ext cx="2064083" cy="16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137"/>
            <a:ext cx="8682528" cy="305845"/>
          </a:xfrm>
        </p:spPr>
        <p:txBody>
          <a:bodyPr/>
          <a:lstStyle/>
          <a:p>
            <a:r>
              <a:rPr lang="en-US" smtClean="0"/>
              <a:t>Sponsors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1" y="1295019"/>
            <a:ext cx="11307318" cy="48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3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519723"/>
            <a:ext cx="1694922" cy="118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52" y="890532"/>
            <a:ext cx="2974848" cy="1749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579044"/>
          </a:xfrm>
        </p:spPr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1066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ADCs/DACs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3-4 bit ADC/DACs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Madhow, Studer, Rodwell)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Linearity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Amplifier P</a:t>
            </a:r>
            <a:r>
              <a:rPr lang="en-US" sz="2400" b="0" baseline="-25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1dB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be only 3dB above average power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(Madhow)</a:t>
            </a:r>
            <a:endParaRPr lang="en-US" sz="24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Requirements same as for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SISO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Alon, Madhow, Niknejad, Rodwell)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beamforming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beamspace algorithm=complexity ~N× log(N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Madhow</a:t>
            </a:r>
            <a:r>
              <a:rPr lang="en-US" sz="16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Studer)</a:t>
            </a:r>
          </a:p>
          <a:p>
            <a:pPr>
              <a:buClr>
                <a:srgbClr val="FF0000"/>
              </a:buClr>
            </a:pP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beamforming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low-resolution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Studer)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estimation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fast beamspace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Studer)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Efficiently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true-time-delay problem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"rainbow" FFT </a:t>
            </a:r>
            <a:r>
              <a:rPr lang="en-US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 </a:t>
            </a:r>
            <a: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Madhow, 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Cabric, Studer)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031985" y="3406631"/>
            <a:ext cx="2360979" cy="11970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9790176" y="3657600"/>
            <a:ext cx="7254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0386"/>
            <a:ext cx="1165121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28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Transistors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509979"/>
            <a:ext cx="2955627" cy="2892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7600" y="2503265"/>
            <a:ext cx="2887814" cy="2906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587" y="2447846"/>
            <a:ext cx="3892952" cy="29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125200" cy="565029"/>
          </a:xfrm>
        </p:spPr>
        <p:txBody>
          <a:bodyPr/>
          <a:lstStyle/>
          <a:p>
            <a:r>
              <a:rPr lang="en-US" dirty="0" smtClean="0"/>
              <a:t>100-1000 GHz Transistors and ICs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990600"/>
          <a:ext cx="10437224" cy="4214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1864">
                  <a:extLst>
                    <a:ext uri="{9D8B030D-6E8A-4147-A177-3AD203B41FA5}">
                      <a16:colId xmlns:a16="http://schemas.microsoft.com/office/drawing/2014/main" val="100908508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9626419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49551981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4217024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03778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29232982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510916447"/>
                    </a:ext>
                  </a:extLst>
                </a:gridCol>
              </a:tblGrid>
              <a:tr h="616848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ICs to (GHz)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complexity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</a:t>
                      </a:r>
                      <a:b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?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71226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n-US" sz="2000" b="0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weak: 10-30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easy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863625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SiGe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OK: 20-100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 on $$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858634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SiGe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OK: 20-100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852983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InP HBT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PA, converters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ok*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good: 100-200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410851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InP HEMT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weak: 20-50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085578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GaN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excellent: 0.1-1W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600GHz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928022"/>
                  </a:ext>
                </a:extLst>
              </a:tr>
              <a:tr h="46869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ICs with useful performance, 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hero experiments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*can be addressed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9793129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5266866"/>
            <a:ext cx="110315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There are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THz transistors today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; their bandwidth will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increase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Challenge: reducing costs, increasing market size</a:t>
            </a:r>
            <a:endParaRPr lang="en-US" sz="2800" b="0" baseline="30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800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20"/>
            <a:ext cx="92440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ICs </a:t>
            </a:r>
            <a: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  <a:t>and Packages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5" b="13803"/>
          <a:stretch/>
        </p:blipFill>
        <p:spPr>
          <a:xfrm>
            <a:off x="380442" y="2572619"/>
            <a:ext cx="3268981" cy="1765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2292" y="2030557"/>
            <a:ext cx="1752600" cy="2873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596" y="2598427"/>
            <a:ext cx="2284804" cy="1713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2572620"/>
            <a:ext cx="1775901" cy="1681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4765" y="2557536"/>
            <a:ext cx="952435" cy="16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09601" y="76200"/>
            <a:ext cx="9601200" cy="609600"/>
          </a:xfrm>
        </p:spPr>
        <p:txBody>
          <a:bodyPr/>
          <a:lstStyle/>
          <a:p>
            <a:r>
              <a:rPr lang="en-US" sz="3600" dirty="0"/>
              <a:t>The mm-wave module design problem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36522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How to make the IC electronics fit ?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to avoid catastrophic signal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losses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?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to remove the heat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38200"/>
            <a:ext cx="3205771" cy="1649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48589"/>
            <a:ext cx="2453301" cy="148981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2974898"/>
            <a:ext cx="5257800" cy="159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Not all systems steer in two planes...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latin typeface="Calibri" pitchFamily="34" charset="0"/>
                <a:cs typeface="Calibri" pitchFamily="34" charset="0"/>
              </a:rPr>
              <a:t>     ...some steer in only one.</a:t>
            </a:r>
          </a:p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Not all systems steer over 180 degrees...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latin typeface="Calibri" pitchFamily="34" charset="0"/>
                <a:cs typeface="Calibri" pitchFamily="34" charset="0"/>
              </a:rPr>
              <a:t>     ...some steer a smaller angular range</a:t>
            </a:r>
          </a:p>
        </p:txBody>
      </p:sp>
      <p:pic>
        <p:nvPicPr>
          <p:cNvPr id="12" name="Picture 2" descr="2018_4_6_mm_wave_link_examp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545" y="2683174"/>
            <a:ext cx="5542855" cy="18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2018_4_6_mm_wave_link_exampl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2475" y="4564370"/>
            <a:ext cx="3957514" cy="22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2018_4_6_pack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4902779"/>
            <a:ext cx="3200977" cy="15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6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dirty="0" smtClean="0"/>
              <a:t>140GHz hub: packaging challenges</a:t>
            </a:r>
            <a:endParaRPr lang="en-US" sz="39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67200" y="975086"/>
            <a:ext cx="4962352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IC-package interconnects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Difficult at &gt; 100 GHz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7200" y="2487361"/>
            <a:ext cx="4962352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Removing heat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Thermal vias are marginal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67200" y="3856029"/>
            <a:ext cx="4962352" cy="91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Interconnect density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Dense wiring for DC, LO, IF, control.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Hard to fit these all in.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1616" y="5237764"/>
            <a:ext cx="7757984" cy="1467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Economies of scale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Advanced packaging standards require sophisticated tools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High-volume orders only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Hard for small-volume orders (research, universities)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Packaging industry is moving offshore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38200"/>
            <a:ext cx="1557251" cy="1180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869916"/>
            <a:ext cx="2143447" cy="1035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191000" cy="3600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304" y="3443831"/>
            <a:ext cx="2666090" cy="1509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25918"/>
            <a:ext cx="2029779" cy="1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47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4939"/>
            <a:ext cx="10668000" cy="466725"/>
          </a:xfrm>
        </p:spPr>
        <p:txBody>
          <a:bodyPr/>
          <a:lstStyle/>
          <a:p>
            <a:r>
              <a:rPr lang="en-US" sz="3200" dirty="0" smtClean="0"/>
              <a:t>140GHz hub</a:t>
            </a:r>
            <a:r>
              <a:rPr lang="en-US" sz="3200" dirty="0"/>
              <a:t>: </a:t>
            </a:r>
            <a:r>
              <a:rPr lang="en-US" sz="3200" dirty="0" smtClean="0"/>
              <a:t>ICs &amp; Antennas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143" y="886696"/>
            <a:ext cx="1801092" cy="295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08784-EA80-463D-84A1-72AB1EB97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54" t="5040" r="23454" b="3916"/>
          <a:stretch/>
        </p:blipFill>
        <p:spPr>
          <a:xfrm rot="16200000">
            <a:off x="381327" y="3852205"/>
            <a:ext cx="2294579" cy="258156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864860"/>
            <a:ext cx="332403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110mW InP Power Amplifier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20.8% PAE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3367439"/>
            <a:ext cx="332403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190mW InP Power Amplifier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16.7% PAE 	   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504E23-F8B4-4690-98A5-9CFB23E12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16200" y="1509099"/>
            <a:ext cx="2957428" cy="133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67E07-5B91-41C5-9A9C-D66F9E01EA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3912298"/>
            <a:ext cx="2971800" cy="1345502"/>
          </a:xfrm>
          <a:prstGeom prst="rect">
            <a:avLst/>
          </a:prstGeom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972365" y="864860"/>
            <a:ext cx="3324035" cy="91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CMOS Transmitter IC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22nm SOI CMOS. 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943600" y="3352800"/>
            <a:ext cx="332403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Receiver IC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22nm SOI CMOS.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3410" y="2727320"/>
            <a:ext cx="5143709" cy="2537328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12472" y="859360"/>
            <a:ext cx="2584764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LTCC Array module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4" name="Straight Arrow Connector 3"/>
          <p:cNvCxnSpPr>
            <a:stCxn id="7" idx="0"/>
          </p:cNvCxnSpPr>
          <p:nvPr/>
        </p:nvCxnSpPr>
        <p:spPr bwMode="auto">
          <a:xfrm>
            <a:off x="3104978" y="2362985"/>
            <a:ext cx="633595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7" idx="0"/>
          </p:cNvCxnSpPr>
          <p:nvPr/>
        </p:nvCxnSpPr>
        <p:spPr bwMode="auto">
          <a:xfrm>
            <a:off x="3104978" y="2362985"/>
            <a:ext cx="1314622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7" idx="0"/>
          </p:cNvCxnSpPr>
          <p:nvPr/>
        </p:nvCxnSpPr>
        <p:spPr bwMode="auto">
          <a:xfrm>
            <a:off x="3104978" y="2362985"/>
            <a:ext cx="1924222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7" idx="0"/>
          </p:cNvCxnSpPr>
          <p:nvPr/>
        </p:nvCxnSpPr>
        <p:spPr bwMode="auto">
          <a:xfrm>
            <a:off x="3104978" y="2362985"/>
            <a:ext cx="2457622" cy="38099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4" idx="3"/>
          </p:cNvCxnSpPr>
          <p:nvPr/>
        </p:nvCxnSpPr>
        <p:spPr bwMode="auto">
          <a:xfrm flipH="1">
            <a:off x="5486400" y="2177298"/>
            <a:ext cx="529800" cy="586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stCxn id="14" idx="3"/>
          </p:cNvCxnSpPr>
          <p:nvPr/>
        </p:nvCxnSpPr>
        <p:spPr bwMode="auto">
          <a:xfrm flipH="1">
            <a:off x="4876800" y="2177298"/>
            <a:ext cx="1139400" cy="586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4" idx="3"/>
          </p:cNvCxnSpPr>
          <p:nvPr/>
        </p:nvCxnSpPr>
        <p:spPr bwMode="auto">
          <a:xfrm flipH="1">
            <a:off x="4191000" y="2177298"/>
            <a:ext cx="1825200" cy="293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14" idx="3"/>
          </p:cNvCxnSpPr>
          <p:nvPr/>
        </p:nvCxnSpPr>
        <p:spPr bwMode="auto">
          <a:xfrm flipH="1" flipV="1">
            <a:off x="3657600" y="2118698"/>
            <a:ext cx="2358600" cy="586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3276600" y="6263039"/>
            <a:ext cx="2537329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5797236" y="6166398"/>
            <a:ext cx="473893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1 cm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79" y="4582798"/>
            <a:ext cx="1062881" cy="5701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90" y="2110248"/>
            <a:ext cx="1143219" cy="570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833" y="6308518"/>
            <a:ext cx="212436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itchFamily="34" charset="0"/>
                <a:cs typeface="Calibri" pitchFamily="34" charset="0"/>
              </a:rPr>
              <a:t>Teledyne InP HBT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943600" y="5257800"/>
            <a:ext cx="27432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GlobalFoundries 22nm SOI CMOS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3212472" y="6597897"/>
            <a:ext cx="212436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Kyocera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1600" y="1752600"/>
            <a:ext cx="3148760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00630" cy="447626"/>
          </a:xfrm>
        </p:spPr>
        <p:txBody>
          <a:bodyPr/>
          <a:lstStyle/>
          <a:p>
            <a:r>
              <a:rPr lang="en-US" sz="3200" dirty="0" smtClean="0"/>
              <a:t>8-Channel 140GHz MIMO hub modules being tested.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858000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2358" y="2073005"/>
            <a:ext cx="5296477" cy="297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877949" cy="2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76200" y="803055"/>
            <a:ext cx="2209800" cy="41614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28819"/>
          </a:xfrm>
        </p:spPr>
        <p:txBody>
          <a:bodyPr/>
          <a:lstStyle/>
          <a:p>
            <a:r>
              <a:rPr lang="en-US" sz="3600" dirty="0" smtClean="0"/>
              <a:t>ICs for 210GHz and 280GHz MIMO links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066800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210GHz and 280GHz transceivers in development.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210GHz transmitter, receiver: M. Seo et al, 2021 IMS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200GHz high-efficiency power amplifier: A. Ahmed et al, 2021 IMS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270GHz high-efficiency power amplifier: A. Ahmed et al, 2021 RFIC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4-channel 210GHz tranmistter and receiver arrays: to be tested</a:t>
            </a:r>
          </a:p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280GHz transmitter and receiver ICs: being designed.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05" y="2954624"/>
            <a:ext cx="3701995" cy="367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76" y="883467"/>
            <a:ext cx="3673885" cy="1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868680"/>
            <a:ext cx="2987040" cy="179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mtClean="0"/>
              <a:t>A few key IC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4526280" cy="1861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791837"/>
            <a:ext cx="5349240" cy="1296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" y="5105400"/>
            <a:ext cx="6213348" cy="146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112639"/>
            <a:ext cx="3744468" cy="1059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0" y="2678431"/>
            <a:ext cx="4629150" cy="22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328271"/>
            <a:ext cx="2883408" cy="14752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68" y="4550305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02705"/>
            <a:ext cx="2235109" cy="1802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/>
              <a:t>Beyond-5G Wireless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44" y="4623534"/>
            <a:ext cx="3446503" cy="1755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430" y="3903457"/>
            <a:ext cx="1268563" cy="1201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35" y="3745468"/>
            <a:ext cx="765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ComSenTer:  100-300GHz carriers, massive spatial multiplexing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Terabit hubs and backhaul links, high-resolution imaging radar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42237" y="5020115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5" name="Equation" r:id="rId8" imgW="660240" imgH="177480" progId="Equation.DSMT4">
                    <p:embed/>
                  </p:oleObj>
                </mc:Choice>
                <mc:Fallback>
                  <p:oleObj name="Equation" r:id="rId8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6024216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6" name="Equation" r:id="rId10" imgW="545760" imgH="164880" progId="Equation.DSMT4">
                    <p:embed/>
                  </p:oleObj>
                </mc:Choice>
                <mc:Fallback>
                  <p:oleObj name="Equation" r:id="rId10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715677" y="36576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28600" y="936010"/>
            <a:ext cx="6363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Wireless networks: exploding demand.</a:t>
            </a:r>
          </a:p>
          <a:p>
            <a:r>
              <a:rPr lang="en-US" sz="2000" dirty="0">
                <a:latin typeface="Calibri" pitchFamily="34" charset="0"/>
              </a:rPr>
              <a:t>Immediate industry response: 5G.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b="0" dirty="0">
                <a:latin typeface="Calibri" pitchFamily="34" charset="0"/>
              </a:rPr>
              <a:t>~10-100GHz carriers.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increased spectrum, extensive beamforming</a:t>
            </a:r>
          </a:p>
          <a:p>
            <a:r>
              <a:rPr lang="en-US" sz="2000" dirty="0">
                <a:latin typeface="Calibri" pitchFamily="34" charset="0"/>
              </a:rPr>
              <a:t>Next generation (6G ??): above 100GHz..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b="0" dirty="0">
                <a:latin typeface="Calibri" pitchFamily="34" charset="0"/>
              </a:rPr>
              <a:t>greatly increased spectrum, massive spatial multiplexing</a:t>
            </a:r>
          </a:p>
          <a:p>
            <a:r>
              <a:rPr lang="en-US" sz="2000" dirty="0">
                <a:latin typeface="Calibri" pitchFamily="34" charset="0"/>
              </a:rPr>
              <a:t>JUMP Centers</a:t>
            </a:r>
            <a:r>
              <a:rPr lang="en-US" sz="2000" b="0" dirty="0">
                <a:latin typeface="Calibri" pitchFamily="34" charset="0"/>
              </a:rPr>
              <a:t>: research commercialized in 15 years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4" y="838200"/>
            <a:ext cx="2566416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88" y="2209800"/>
            <a:ext cx="3639312" cy="137769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0901362" y="4735513"/>
            <a:ext cx="1062038" cy="293687"/>
            <a:chOff x="5791200" y="6488113"/>
            <a:chExt cx="1062038" cy="293687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7" name="Equation" r:id="rId14" imgW="596880" imgH="164880" progId="Equation.DSMT4">
                    <p:embed/>
                  </p:oleObj>
                </mc:Choice>
                <mc:Fallback>
                  <p:oleObj name="Equation" r:id="rId14" imgW="596880" imgH="16488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958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71600" y="701219"/>
            <a:ext cx="95488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100-300GHz Wireless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2667000"/>
            <a:ext cx="8931753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91" y="2898571"/>
            <a:ext cx="1789632" cy="1967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23" y="3050971"/>
            <a:ext cx="2235109" cy="1802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242" y="3021872"/>
            <a:ext cx="3791153" cy="19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34939"/>
            <a:ext cx="9574212" cy="466725"/>
          </a:xfrm>
        </p:spPr>
        <p:txBody>
          <a:bodyPr/>
          <a:lstStyle/>
          <a:p>
            <a:r>
              <a:rPr lang="en-US" dirty="0" smtClean="0"/>
              <a:t>Wireless above 100 GHz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936977"/>
            <a:ext cx="10668000" cy="5290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 capacities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 available bandwidths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multiplexing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base stations and point-point links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short range: few 100 meters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short wavelength, high atmospheric losses.  Easily-blocked beams.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Technology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All-CMOS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short ranges below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GHz.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SiGe, GaN, or III-V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 and PAs for longer-range links.  Just like cell phones today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SiGe or III-V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frequency extenders for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220GHz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beyond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challenges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digital beamformer computational complexity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packaging: fitting signal channels in very small areas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mesh networking to accommodate beam blockage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driving the technologies to low cost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68" y="1385265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37665"/>
            <a:ext cx="2235109" cy="18026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87" y="1309064"/>
            <a:ext cx="2198232" cy="218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Benefits of Short Wavelengths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44" y="1458494"/>
            <a:ext cx="3446503" cy="1755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666" y="4572000"/>
            <a:ext cx="2517334" cy="19495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6283"/>
            <a:ext cx="2247336" cy="21293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35" y="840635"/>
            <a:ext cx="112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spatial multiplexing, massive # of parallel channels. </a:t>
            </a:r>
            <a:r>
              <a:rPr lang="en-US" sz="20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more spectrum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9740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fine angular resolution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448800" y="1461465"/>
            <a:ext cx="1352550" cy="317500"/>
            <a:chOff x="9448800" y="1295400"/>
            <a:chExt cx="1352550" cy="3175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287000" y="133985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9448800" y="1295400"/>
            <a:ext cx="13525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6" name="Equation" r:id="rId9" imgW="761760" imgH="177480" progId="Equation.DSMT4">
                    <p:embed/>
                  </p:oleObj>
                </mc:Choice>
                <mc:Fallback>
                  <p:oleObj name="Equation" r:id="rId9" imgW="761760" imgH="17748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448800" y="1295400"/>
                          <a:ext cx="135255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8001000" y="1855075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7" name="Equation" r:id="rId11" imgW="660240" imgH="177480" progId="Equation.DSMT4">
                    <p:embed/>
                  </p:oleObj>
                </mc:Choice>
                <mc:Fallback>
                  <p:oleObj name="Equation" r:id="rId11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2859176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8" name="Equation" r:id="rId13" imgW="545760" imgH="164880" progId="Equation.DSMT4">
                    <p:embed/>
                  </p:oleObj>
                </mc:Choice>
                <mc:Fallback>
                  <p:oleObj name="Equation" r:id="rId13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791200" y="6488113"/>
            <a:ext cx="1062038" cy="293687"/>
            <a:chOff x="5791200" y="6488113"/>
            <a:chExt cx="1062038" cy="29368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9" name="Equation" r:id="rId15" imgW="596880" imgH="164880" progId="Equation.DSMT4">
                    <p:embed/>
                  </p:oleObj>
                </mc:Choice>
                <mc:Fallback>
                  <p:oleObj name="Equation" r:id="rId15" imgW="596880" imgH="1648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993157" y="38100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924800" y="4191000"/>
            <a:ext cx="19050" cy="241952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20050" y="3886200"/>
            <a:ext cx="4019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losses in foul or humid weather.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/R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 losses.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ICs: poorer PAs &amp; LNAs.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 easily blocked.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5486400"/>
            <a:ext cx="356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100-340GHz wireless: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terabit capacity,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range, 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intermittent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92" y="4495800"/>
            <a:ext cx="2883408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161975"/>
            <a:ext cx="9253717" cy="395046"/>
          </a:xfrm>
        </p:spPr>
        <p:txBody>
          <a:bodyPr/>
          <a:lstStyle/>
          <a:p>
            <a:r>
              <a:rPr lang="en-US" dirty="0" smtClean="0"/>
              <a:t>Potential 100-300GHz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" y="1752600"/>
            <a:ext cx="3901664" cy="1719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7" y="1560666"/>
            <a:ext cx="2109354" cy="225731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1140023"/>
            <a:ext cx="487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140GHz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MIMO Hub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72200" y="1063823"/>
            <a:ext cx="5394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210 or 280GHz MIMO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Backhaul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6847" y="3909536"/>
            <a:ext cx="5973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140 or 210GHz Imaging Radar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23" y="4800316"/>
            <a:ext cx="1268563" cy="1201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4755407"/>
            <a:ext cx="2883408" cy="14752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548" y="4022216"/>
            <a:ext cx="3134960" cy="22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3400"/>
            <a:ext cx="1769551" cy="1098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4474"/>
            <a:ext cx="9558873" cy="3001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dirty="0" smtClean="0"/>
              <a:t>140GHz massive MIMO hub</a:t>
            </a:r>
            <a:endParaRPr lang="en-US" sz="39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960120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0.5-5 </a:t>
            </a: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Tb/s spatially-multiplexed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140GHz base </a:t>
            </a: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station 		</a:t>
            </a:r>
            <a:b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128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users/face, 4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faces.  P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1dB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=21 dB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PAs, F=8dB LNAs  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512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total users @ 1 user/beam, 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Gb/s/beam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;</a:t>
            </a:r>
            <a:b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230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in 50mm/hr rain with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17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dB total margins</a:t>
            </a:r>
            <a:endParaRPr lang="en-US" sz="28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515600" y="4495800"/>
            <a:ext cx="132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Handset: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8 × 8 array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(9×9mm)</a:t>
            </a:r>
            <a:endParaRPr lang="en-US" sz="20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100442"/>
            <a:ext cx="3974738" cy="19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06901"/>
            <a:ext cx="9144001" cy="336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dirty="0" smtClean="0"/>
              <a:t>140GHz </a:t>
            </a:r>
            <a:r>
              <a:rPr lang="en-US" sz="3900" dirty="0" smtClean="0">
                <a:solidFill>
                  <a:srgbClr val="FF0000"/>
                </a:solidFill>
              </a:rPr>
              <a:t>moderate</a:t>
            </a:r>
            <a:r>
              <a:rPr lang="en-US" sz="3900" dirty="0" smtClean="0"/>
              <a:t>-MIMO hub</a:t>
            </a:r>
            <a:endParaRPr lang="en-US" sz="39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468606"/>
            <a:ext cx="1174713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If demo uses 32-element array (four 1×8 modules):</a:t>
            </a:r>
            <a:b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16 users/array.  P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1dB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=21 dB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PAs, F=8dB LNAs  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Gb/s/beam→ 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 total capacity</a:t>
            </a:r>
            <a:b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70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in 50mm/hr rain with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17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dB total margins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varies as (# hub elements)</a:t>
            </a:r>
            <a:r>
              <a:rPr lang="en-US" sz="2800" b="0" baseline="30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0.5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→  (Service area/element) is constant</a:t>
            </a:r>
            <a:endParaRPr lang="en-US" sz="28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3400"/>
            <a:ext cx="1769551" cy="10985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515600" y="4495800"/>
            <a:ext cx="132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Handset: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8 × 8 array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(9×9mm)</a:t>
            </a:r>
            <a:endParaRPr lang="en-US" sz="20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100442"/>
            <a:ext cx="3974738" cy="19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210 GHz, </a:t>
            </a:r>
            <a:r>
              <a:rPr lang="en-US" sz="3600" dirty="0">
                <a:solidFill>
                  <a:srgbClr val="000000"/>
                </a:solidFill>
              </a:rPr>
              <a:t>640 Gb/s MIMO </a:t>
            </a:r>
            <a:r>
              <a:rPr lang="en-US" sz="3600" dirty="0" smtClean="0">
                <a:solidFill>
                  <a:srgbClr val="000000"/>
                </a:solidFill>
              </a:rPr>
              <a:t>Backhaul</a:t>
            </a:r>
            <a:endParaRPr lang="en-US" sz="3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2422" y="4800600"/>
            <a:ext cx="5029200" cy="11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8-element MIMO array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3.1 m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baseline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80Gb/s/subarray→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640Gb/s total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4 × 4 sub-arrays → 8 degree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beamsteering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4683171"/>
            <a:ext cx="5029200" cy="20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Key link parameters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500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meters range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 in 50 mm/hr rain; 23 dB/km</a:t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dB total margins: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packaging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loss,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obstruction, operating,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design, aging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000" b="0" dirty="0">
                <a:solidFill>
                  <a:schemeClr val="tx2"/>
                </a:solidFill>
                <a:latin typeface="Calibri" pitchFamily="34" charset="0"/>
              </a:rPr>
              <a:t>PAs: </a:t>
            </a:r>
            <a:r>
              <a:rPr lang="fr-FR" sz="2000" b="0" dirty="0" smtClean="0">
                <a:solidFill>
                  <a:schemeClr val="tx2"/>
                </a:solidFill>
                <a:latin typeface="Calibri" pitchFamily="34" charset="0"/>
              </a:rPr>
              <a:t>18dBm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=P</a:t>
            </a:r>
            <a:r>
              <a:rPr lang="fr-FR" sz="2000" b="0" baseline="-25000" dirty="0" smtClean="0">
                <a:solidFill>
                  <a:srgbClr val="000000"/>
                </a:solidFill>
                <a:latin typeface="Calibri" pitchFamily="34" charset="0"/>
              </a:rPr>
              <a:t>1dB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fr-FR" sz="2000" b="0" dirty="0">
                <a:solidFill>
                  <a:srgbClr val="000000"/>
                </a:solidFill>
                <a:latin typeface="Calibri" pitchFamily="34" charset="0"/>
              </a:rPr>
              <a:t>(per 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element)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LNAs: 6dB noise figure</a:t>
            </a:r>
            <a:endParaRPr lang="fr-FR" sz="20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0367"/>
            <a:ext cx="3397136" cy="363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9495" y="2149671"/>
            <a:ext cx="3364992" cy="762000"/>
          </a:xfrm>
          <a:prstGeom prst="rect">
            <a:avLst/>
          </a:prstGeom>
        </p:spPr>
      </p:pic>
      <p:pic>
        <p:nvPicPr>
          <p:cNvPr id="10" name="Picture 2" descr="2018_30_30_package_draw_Viva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7325"/>
            <a:ext cx="4810531" cy="27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14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ED7BFDAC-689A-4100-AECB-E8B2159C3031}" vid="{C445D1E6-9E9E-438E-AC06-77596C17959B}"/>
    </a:ext>
  </a:extLst>
</a:theme>
</file>

<file path=ppt/theme/theme2.xml><?xml version="1.0" encoding="utf-8"?>
<a:theme xmlns:a="http://schemas.openxmlformats.org/drawingml/2006/main" name="3_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SenTer_template_wide.pptx" id="{5878D06A-A658-4A5D-83F2-F9FC129BC42E}" vid="{A3556DFC-B4FF-4E82-9042-E52A0464D54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powerpoint_wide</Template>
  <TotalTime>574</TotalTime>
  <Pages>2</Pages>
  <Words>2861</Words>
  <Application>Microsoft Office PowerPoint</Application>
  <PresentationFormat>Widescreen</PresentationFormat>
  <Paragraphs>406</Paragraphs>
  <Slides>41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Arial Narrow</vt:lpstr>
      <vt:lpstr>Calibri</vt:lpstr>
      <vt:lpstr>Impact</vt:lpstr>
      <vt:lpstr>Symbol</vt:lpstr>
      <vt:lpstr>Tahoma</vt:lpstr>
      <vt:lpstr>Times New Roman</vt:lpstr>
      <vt:lpstr>Verdana</vt:lpstr>
      <vt:lpstr>very_thin-text_template</vt:lpstr>
      <vt:lpstr>3_very_thin-text_template</vt:lpstr>
      <vt:lpstr>Equation</vt:lpstr>
      <vt:lpstr>100-300GHz Wireless Communications: Systems, Arrays, ICs, and Transistors</vt:lpstr>
      <vt:lpstr>Collaborators (ComSenTer Wireless Team)</vt:lpstr>
      <vt:lpstr>Sponsors</vt:lpstr>
      <vt:lpstr>Beyond-5G Wireless</vt:lpstr>
      <vt:lpstr>Benefits of Short Wavelengths</vt:lpstr>
      <vt:lpstr>Potential 100-300GHz Systems</vt:lpstr>
      <vt:lpstr>140GHz massive MIMO hub</vt:lpstr>
      <vt:lpstr>140GHz moderate-MIMO hub</vt:lpstr>
      <vt:lpstr>210 GHz, 640 Gb/s MIMO Backhaul</vt:lpstr>
      <vt:lpstr>System Design</vt:lpstr>
      <vt:lpstr>100-1000 GHz Transistors and ICs</vt:lpstr>
      <vt:lpstr>The mm-wave module design problem</vt:lpstr>
      <vt:lpstr>140GHz hub: packaging challenges</vt:lpstr>
      <vt:lpstr>140GHz hub: ICs &amp; Antennas</vt:lpstr>
      <vt:lpstr>8-Channel 140GHz MIMO hub modules being tested.</vt:lpstr>
      <vt:lpstr>ICs for 210GHz and 280GHz MIMO links</vt:lpstr>
      <vt:lpstr>A few key IC results</vt:lpstr>
      <vt:lpstr>Wireless above 100 GHz</vt:lpstr>
      <vt:lpstr>PowerPoint Presentation</vt:lpstr>
      <vt:lpstr>100-300GHz Wireless Communications: Systems, Arrays, ICs, and Transistors</vt:lpstr>
      <vt:lpstr>Collaborators (ComSenTer Wireless Team)</vt:lpstr>
      <vt:lpstr>Sponsors</vt:lpstr>
      <vt:lpstr>Beyond-5G Wireless</vt:lpstr>
      <vt:lpstr>Benefits of Short Wavelengths</vt:lpstr>
      <vt:lpstr>Potential 100-300GHz Systems</vt:lpstr>
      <vt:lpstr>140GHz massive MIMO hub</vt:lpstr>
      <vt:lpstr>140GHz moderate-MIMO hub</vt:lpstr>
      <vt:lpstr>210 GHz, 640 Gb/s MIMO Backhaul</vt:lpstr>
      <vt:lpstr>PowerPoint Presentation</vt:lpstr>
      <vt:lpstr>System Design</vt:lpstr>
      <vt:lpstr>PowerPoint Presentation</vt:lpstr>
      <vt:lpstr>100-1000 GHz Transistors and ICs</vt:lpstr>
      <vt:lpstr>PowerPoint Presentation</vt:lpstr>
      <vt:lpstr>The mm-wave module design problem</vt:lpstr>
      <vt:lpstr>140GHz hub: packaging challenges</vt:lpstr>
      <vt:lpstr>140GHz hub: ICs &amp; Antennas</vt:lpstr>
      <vt:lpstr>8-Channel 140GHz MIMO hub modules being tested.</vt:lpstr>
      <vt:lpstr>ICs for 210GHz and 280GHz MIMO links</vt:lpstr>
      <vt:lpstr>A few key IC results</vt:lpstr>
      <vt:lpstr>PowerPoint Presentation</vt:lpstr>
      <vt:lpstr>Wireless above 100 GHz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rodwell</dc:creator>
  <cp:lastModifiedBy>rodwell</cp:lastModifiedBy>
  <cp:revision>54</cp:revision>
  <cp:lastPrinted>2002-08-11T02:20:55Z</cp:lastPrinted>
  <dcterms:created xsi:type="dcterms:W3CDTF">2021-01-04T23:40:32Z</dcterms:created>
  <dcterms:modified xsi:type="dcterms:W3CDTF">2021-05-16T18:04:31Z</dcterms:modified>
</cp:coreProperties>
</file>