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67" r:id="rId2"/>
    <p:sldMasterId id="2147483679" r:id="rId3"/>
    <p:sldMasterId id="2147483692" r:id="rId4"/>
    <p:sldMasterId id="2147483697" r:id="rId5"/>
  </p:sldMasterIdLst>
  <p:notesMasterIdLst>
    <p:notesMasterId r:id="rId54"/>
  </p:notesMasterIdLst>
  <p:handoutMasterIdLst>
    <p:handoutMasterId r:id="rId55"/>
  </p:handoutMasterIdLst>
  <p:sldIdLst>
    <p:sldId id="608" r:id="rId6"/>
    <p:sldId id="623" r:id="rId7"/>
    <p:sldId id="624" r:id="rId8"/>
    <p:sldId id="625" r:id="rId9"/>
    <p:sldId id="572" r:id="rId10"/>
    <p:sldId id="626" r:id="rId11"/>
    <p:sldId id="627" r:id="rId12"/>
    <p:sldId id="576" r:id="rId13"/>
    <p:sldId id="628" r:id="rId14"/>
    <p:sldId id="577" r:id="rId15"/>
    <p:sldId id="629" r:id="rId16"/>
    <p:sldId id="579" r:id="rId17"/>
    <p:sldId id="580" r:id="rId18"/>
    <p:sldId id="645" r:id="rId19"/>
    <p:sldId id="649" r:id="rId20"/>
    <p:sldId id="650" r:id="rId21"/>
    <p:sldId id="646" r:id="rId22"/>
    <p:sldId id="581" r:id="rId23"/>
    <p:sldId id="637" r:id="rId24"/>
    <p:sldId id="582" r:id="rId25"/>
    <p:sldId id="583" r:id="rId26"/>
    <p:sldId id="636" r:id="rId27"/>
    <p:sldId id="585" r:id="rId28"/>
    <p:sldId id="630" r:id="rId29"/>
    <p:sldId id="631" r:id="rId30"/>
    <p:sldId id="632" r:id="rId31"/>
    <p:sldId id="633" r:id="rId32"/>
    <p:sldId id="634" r:id="rId33"/>
    <p:sldId id="638" r:id="rId34"/>
    <p:sldId id="592" r:id="rId35"/>
    <p:sldId id="593" r:id="rId36"/>
    <p:sldId id="639" r:id="rId37"/>
    <p:sldId id="640" r:id="rId38"/>
    <p:sldId id="641" r:id="rId39"/>
    <p:sldId id="659" r:id="rId40"/>
    <p:sldId id="598" r:id="rId41"/>
    <p:sldId id="599" r:id="rId42"/>
    <p:sldId id="661" r:id="rId43"/>
    <p:sldId id="601" r:id="rId44"/>
    <p:sldId id="617" r:id="rId45"/>
    <p:sldId id="611" r:id="rId46"/>
    <p:sldId id="655" r:id="rId47"/>
    <p:sldId id="607" r:id="rId48"/>
    <p:sldId id="656" r:id="rId49"/>
    <p:sldId id="651" r:id="rId50"/>
    <p:sldId id="652" r:id="rId51"/>
    <p:sldId id="642" r:id="rId52"/>
    <p:sldId id="660" r:id="rId53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08080"/>
    <a:srgbClr val="FFFFFF"/>
    <a:srgbClr val="DDDDDD"/>
    <a:srgbClr val="969696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969" autoAdjust="0"/>
  </p:normalViewPr>
  <p:slideViewPr>
    <p:cSldViewPr>
      <p:cViewPr varScale="1">
        <p:scale>
          <a:sx n="119" d="100"/>
          <a:sy n="119" d="100"/>
        </p:scale>
        <p:origin x="96" y="3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43.wmf"/><Relationship Id="rId4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wmf"/><Relationship Id="rId1" Type="http://schemas.openxmlformats.org/officeDocument/2006/relationships/image" Target="../media/image1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wmf"/><Relationship Id="rId1" Type="http://schemas.openxmlformats.org/officeDocument/2006/relationships/image" Target="../media/image1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64329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2946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2142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6367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3245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446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9964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1370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1573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925" y="479425"/>
            <a:ext cx="7250113" cy="407987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58927"/>
            <a:ext cx="5370233" cy="4323828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706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583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1949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9962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4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92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4129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0011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30271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1044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44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291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27238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6320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03525"/>
            <a:ext cx="6172200" cy="46528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30766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61154" y="1703524"/>
            <a:ext cx="6172200" cy="465282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59494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391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096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0018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606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68655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501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7825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3630"/>
            <a:ext cx="4156364" cy="543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76800"/>
            <a:ext cx="8991600" cy="193101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 userDrawn="1"/>
        </p:nvSpPr>
        <p:spPr bwMode="auto">
          <a:xfrm>
            <a:off x="3200400" y="4876800"/>
            <a:ext cx="89154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85800" y="6477000"/>
            <a:ext cx="8287643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was supported in part by the Semiconductor Research Corporation (SRC) and DARPA.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688347" cy="68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172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 smtClean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  <a:endParaRPr lang="en-US" sz="2600" b="0" dirty="0">
                <a:solidFill>
                  <a:srgbClr val="1C1C1C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68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3630"/>
            <a:ext cx="4156364" cy="543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76800"/>
            <a:ext cx="8991600" cy="193101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 userDrawn="1"/>
        </p:nvSpPr>
        <p:spPr bwMode="auto">
          <a:xfrm>
            <a:off x="3200400" y="4876800"/>
            <a:ext cx="89154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85800" y="6477000"/>
            <a:ext cx="8287643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was supported in part by the Semiconductor Research Corporation (SRC) and DARPA.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688347" cy="689283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 smtClean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  <a:endParaRPr lang="en-US" sz="2600" b="0" dirty="0">
                <a:solidFill>
                  <a:srgbClr val="1C1C1C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30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17783"/>
            <a:ext cx="9144000" cy="1692180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3671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69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946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525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76475"/>
            <a:ext cx="5157787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525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76475"/>
            <a:ext cx="5183188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3519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9930613" y="170947"/>
            <a:ext cx="2016258" cy="370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76200" y="76199"/>
            <a:ext cx="769518" cy="622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762000" y="215545"/>
            <a:ext cx="1512881" cy="4832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1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9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0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702" r:id="rId4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9930613" y="170947"/>
            <a:ext cx="2016258" cy="370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76200" y="76199"/>
            <a:ext cx="769518" cy="622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762000" y="215545"/>
            <a:ext cx="1512881" cy="4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12" Type="http://schemas.openxmlformats.org/officeDocument/2006/relationships/image" Target="../media/image76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2.jpg"/><Relationship Id="rId11" Type="http://schemas.openxmlformats.org/officeDocument/2006/relationships/image" Target="../media/image75.jpeg"/><Relationship Id="rId5" Type="http://schemas.openxmlformats.org/officeDocument/2006/relationships/image" Target="../media/image69.wmf"/><Relationship Id="rId10" Type="http://schemas.openxmlformats.org/officeDocument/2006/relationships/image" Target="../media/image70.w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18" Type="http://schemas.openxmlformats.org/officeDocument/2006/relationships/image" Target="../media/image96.jpeg"/><Relationship Id="rId3" Type="http://schemas.openxmlformats.org/officeDocument/2006/relationships/image" Target="../media/image81.jpeg"/><Relationship Id="rId7" Type="http://schemas.openxmlformats.org/officeDocument/2006/relationships/image" Target="../media/image85.jpg"/><Relationship Id="rId12" Type="http://schemas.openxmlformats.org/officeDocument/2006/relationships/image" Target="../media/image90.jpg"/><Relationship Id="rId17" Type="http://schemas.openxmlformats.org/officeDocument/2006/relationships/image" Target="../media/image95.jpeg"/><Relationship Id="rId2" Type="http://schemas.openxmlformats.org/officeDocument/2006/relationships/image" Target="../media/image80.jpeg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jpg"/><Relationship Id="rId11" Type="http://schemas.openxmlformats.org/officeDocument/2006/relationships/image" Target="../media/image89.jpg"/><Relationship Id="rId5" Type="http://schemas.openxmlformats.org/officeDocument/2006/relationships/image" Target="../media/image83.jpg"/><Relationship Id="rId15" Type="http://schemas.openxmlformats.org/officeDocument/2006/relationships/image" Target="../media/image93.jp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image" Target="../media/image11.jpeg"/><Relationship Id="rId21" Type="http://schemas.openxmlformats.org/officeDocument/2006/relationships/image" Target="../media/image29.jpg"/><Relationship Id="rId7" Type="http://schemas.openxmlformats.org/officeDocument/2006/relationships/image" Target="../media/image15.jpe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image" Target="../media/image10.jpeg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5" Type="http://schemas.openxmlformats.org/officeDocument/2006/relationships/image" Target="../media/image13.jpg"/><Relationship Id="rId15" Type="http://schemas.openxmlformats.org/officeDocument/2006/relationships/image" Target="../media/image23.jpeg"/><Relationship Id="rId23" Type="http://schemas.openxmlformats.org/officeDocument/2006/relationships/image" Target="../media/image31.jpg"/><Relationship Id="rId10" Type="http://schemas.openxmlformats.org/officeDocument/2006/relationships/image" Target="../media/image18.jpeg"/><Relationship Id="rId19" Type="http://schemas.openxmlformats.org/officeDocument/2006/relationships/image" Target="../media/image27.jp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8.jpg"/><Relationship Id="rId7" Type="http://schemas.openxmlformats.org/officeDocument/2006/relationships/image" Target="../media/image102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1.png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6.jp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2.jpe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125.jpg"/><Relationship Id="rId7" Type="http://schemas.openxmlformats.org/officeDocument/2006/relationships/image" Target="../media/image1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04.jpg"/><Relationship Id="rId7" Type="http://schemas.openxmlformats.org/officeDocument/2006/relationships/image" Target="../media/image1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7.jpeg"/><Relationship Id="rId5" Type="http://schemas.openxmlformats.org/officeDocument/2006/relationships/image" Target="../media/image128.jpeg"/><Relationship Id="rId10" Type="http://schemas.openxmlformats.org/officeDocument/2006/relationships/image" Target="../media/image135.jpeg"/><Relationship Id="rId4" Type="http://schemas.openxmlformats.org/officeDocument/2006/relationships/image" Target="../media/image105.png"/><Relationship Id="rId9" Type="http://schemas.openxmlformats.org/officeDocument/2006/relationships/image" Target="../media/image1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42.jp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12" Type="http://schemas.openxmlformats.org/officeDocument/2006/relationships/image" Target="../media/image41.jp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11" Type="http://schemas.openxmlformats.org/officeDocument/2006/relationships/image" Target="../media/image34.wmf"/><Relationship Id="rId5" Type="http://schemas.openxmlformats.org/officeDocument/2006/relationships/image" Target="../media/image38.jpeg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7.jpeg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0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g"/><Relationship Id="rId7" Type="http://schemas.openxmlformats.org/officeDocument/2006/relationships/image" Target="../media/image151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4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39.jpeg"/><Relationship Id="rId5" Type="http://schemas.openxmlformats.org/officeDocument/2006/relationships/image" Target="../media/image153.wmf"/><Relationship Id="rId10" Type="http://schemas.openxmlformats.org/officeDocument/2006/relationships/image" Target="../media/image156.jpe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9.jpg"/><Relationship Id="rId4" Type="http://schemas.openxmlformats.org/officeDocument/2006/relationships/image" Target="../media/image1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5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6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oleObject" Target="../embeddings/oleObject6.bin"/><Relationship Id="rId3" Type="http://schemas.openxmlformats.org/officeDocument/2006/relationships/image" Target="../media/image37.jpeg"/><Relationship Id="rId7" Type="http://schemas.openxmlformats.org/officeDocument/2006/relationships/image" Target="../media/image45.png"/><Relationship Id="rId12" Type="http://schemas.openxmlformats.org/officeDocument/2006/relationships/image" Target="../media/image33.wmf"/><Relationship Id="rId17" Type="http://schemas.openxmlformats.org/officeDocument/2006/relationships/image" Target="../media/image36.jp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4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3.wmf"/><Relationship Id="rId4" Type="http://schemas.openxmlformats.org/officeDocument/2006/relationships/image" Target="../media/image38.jpe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66.wmf"/><Relationship Id="rId4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4.wmf"/><Relationship Id="rId11" Type="http://schemas.openxmlformats.org/officeDocument/2006/relationships/image" Target="../media/image176.wmf"/><Relationship Id="rId5" Type="http://schemas.openxmlformats.org/officeDocument/2006/relationships/oleObject" Target="../embeddings/oleObject15.bin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177.jpeg"/><Relationship Id="rId9" Type="http://schemas.openxmlformats.org/officeDocument/2006/relationships/image" Target="../media/image178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79.jpe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1.jpeg"/><Relationship Id="rId5" Type="http://schemas.openxmlformats.org/officeDocument/2006/relationships/image" Target="../media/image107.jpeg"/><Relationship Id="rId4" Type="http://schemas.openxmlformats.org/officeDocument/2006/relationships/image" Target="../media/image18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36.jp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11506200" cy="1470025"/>
          </a:xfrm>
        </p:spPr>
        <p:txBody>
          <a:bodyPr/>
          <a:lstStyle/>
          <a:p>
            <a:r>
              <a:rPr lang="en-US" dirty="0"/>
              <a:t>100-300GHz Wireless: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Transistors</a:t>
            </a:r>
            <a:r>
              <a:rPr lang="en-US" dirty="0"/>
              <a:t>, ICs, packages, systems.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795826"/>
            <a:ext cx="10363200" cy="430887"/>
          </a:xfrm>
        </p:spPr>
        <p:txBody>
          <a:bodyPr/>
          <a:lstStyle/>
          <a:p>
            <a:r>
              <a:rPr lang="en-US" dirty="0"/>
              <a:t>Mark Rodwell, </a:t>
            </a:r>
            <a:r>
              <a:rPr lang="en-US" dirty="0" smtClean="0"/>
              <a:t>UCSB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9372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6G Workshop, IEEE RF/Wireless Week, January 2021, </a:t>
            </a:r>
            <a:r>
              <a:rPr lang="en-US" sz="18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n-US" sz="18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3810000"/>
            <a:ext cx="11277600" cy="258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9144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3716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8288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2860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7432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2004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6576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700" i="1" kern="0" dirty="0" smtClean="0"/>
              <a:t>Harish Krishnaswami: </a:t>
            </a:r>
            <a:r>
              <a:rPr lang="en-US" sz="1700" b="0" i="1" kern="0" dirty="0" smtClean="0"/>
              <a:t>Columbia University</a:t>
            </a:r>
            <a:r>
              <a:rPr lang="en-US" sz="1700" i="1" kern="0" dirty="0" smtClean="0"/>
              <a:t/>
            </a:r>
            <a:br>
              <a:rPr lang="en-US" sz="1700" i="1" kern="0" dirty="0" smtClean="0"/>
            </a:br>
            <a:r>
              <a:rPr lang="en-US" sz="1700" i="1" kern="0" dirty="0" smtClean="0"/>
              <a:t>Debdeep </a:t>
            </a:r>
            <a:r>
              <a:rPr lang="en-US" sz="1700" i="1" kern="0" dirty="0"/>
              <a:t>Jena, Alyosha </a:t>
            </a:r>
            <a:r>
              <a:rPr lang="en-US" sz="1700" i="1" kern="0" dirty="0" smtClean="0"/>
              <a:t>Molnar</a:t>
            </a:r>
            <a:r>
              <a:rPr lang="en-US" sz="1700" b="0" i="1" kern="0" dirty="0" smtClean="0"/>
              <a:t>, </a:t>
            </a:r>
            <a:r>
              <a:rPr lang="en-US" sz="1700" i="1" kern="0" dirty="0" smtClean="0"/>
              <a:t>Christoph Studer, Huili </a:t>
            </a:r>
            <a:r>
              <a:rPr lang="en-US" sz="1700" i="1" kern="0" dirty="0"/>
              <a:t>Xing</a:t>
            </a:r>
            <a:r>
              <a:rPr lang="en-US" sz="1700" b="0" i="1" kern="0" dirty="0"/>
              <a:t>: Cornell University</a:t>
            </a:r>
            <a:br>
              <a:rPr lang="en-US" sz="1700" b="0" i="1" kern="0" dirty="0"/>
            </a:br>
            <a:r>
              <a:rPr lang="en-US" sz="1700" i="1" kern="0" dirty="0"/>
              <a:t>Dina Katabi</a:t>
            </a:r>
            <a:r>
              <a:rPr lang="en-US" sz="1700" b="0" i="1" kern="0" dirty="0"/>
              <a:t>: MIT</a:t>
            </a:r>
            <a:br>
              <a:rPr lang="en-US" sz="1700" b="0" i="1" kern="0" dirty="0"/>
            </a:br>
            <a:r>
              <a:rPr lang="en-US" sz="1700" i="1" kern="0" dirty="0">
                <a:solidFill>
                  <a:srgbClr val="FF0000"/>
                </a:solidFill>
              </a:rPr>
              <a:t>Sundeep </a:t>
            </a:r>
            <a:r>
              <a:rPr lang="en-US" sz="1700" i="1" kern="0" dirty="0" smtClean="0">
                <a:solidFill>
                  <a:srgbClr val="FF0000"/>
                </a:solidFill>
              </a:rPr>
              <a:t>Rangan</a:t>
            </a:r>
            <a:r>
              <a:rPr lang="en-US" sz="1700" b="0" i="1" kern="0" dirty="0" smtClean="0"/>
              <a:t>: </a:t>
            </a:r>
            <a:r>
              <a:rPr lang="en-US" sz="1700" b="0" i="1" kern="0" dirty="0"/>
              <a:t>New York University</a:t>
            </a:r>
            <a:br>
              <a:rPr lang="en-US" sz="1700" b="0" i="1" kern="0" dirty="0"/>
            </a:br>
            <a:r>
              <a:rPr lang="en-US" sz="1700" i="1" kern="0" dirty="0"/>
              <a:t>Amin Arbabian, Srabanti Chowdhury</a:t>
            </a:r>
            <a:r>
              <a:rPr lang="en-US" sz="1700" b="0" i="1" kern="0" dirty="0" smtClean="0"/>
              <a:t>: </a:t>
            </a:r>
            <a:r>
              <a:rPr lang="en-US" sz="1700" b="0" i="1" kern="0" dirty="0"/>
              <a:t>Stanford</a:t>
            </a:r>
            <a:br>
              <a:rPr lang="en-US" sz="1700" b="0" i="1" kern="0" dirty="0"/>
            </a:br>
            <a:r>
              <a:rPr lang="en-US" sz="1700" i="1" kern="0" dirty="0"/>
              <a:t>Elad Alon, </a:t>
            </a:r>
            <a:r>
              <a:rPr lang="en-US" sz="1700" i="1" kern="0" dirty="0">
                <a:solidFill>
                  <a:schemeClr val="accent1"/>
                </a:solidFill>
              </a:rPr>
              <a:t>Ali </a:t>
            </a:r>
            <a:r>
              <a:rPr lang="en-US" sz="1700" i="1" kern="0" dirty="0" smtClean="0">
                <a:solidFill>
                  <a:schemeClr val="accent1"/>
                </a:solidFill>
              </a:rPr>
              <a:t>Niknejad</a:t>
            </a:r>
            <a:r>
              <a:rPr lang="en-US" sz="1700" i="1" kern="0" dirty="0" smtClean="0"/>
              <a:t>, Borivoje </a:t>
            </a:r>
            <a:r>
              <a:rPr lang="en-US" sz="1700" i="1" kern="0" dirty="0"/>
              <a:t>Nikolic, Vladimir Stojanovic</a:t>
            </a:r>
            <a:r>
              <a:rPr lang="en-US" sz="1700" b="0" i="1" kern="0" dirty="0"/>
              <a:t>: University of California, </a:t>
            </a:r>
            <a:r>
              <a:rPr lang="en-US" sz="1700" b="0" i="1" kern="0" dirty="0" smtClean="0"/>
              <a:t>Berkeley</a:t>
            </a:r>
            <a:br>
              <a:rPr lang="en-US" sz="1700" b="0" i="1" kern="0" dirty="0" smtClean="0"/>
            </a:br>
            <a:r>
              <a:rPr lang="en-US" sz="1700" i="1" kern="0" dirty="0" smtClean="0"/>
              <a:t>Danijela Cabric</a:t>
            </a:r>
            <a:r>
              <a:rPr lang="en-US" sz="1700" b="0" i="1" kern="0" dirty="0" smtClean="0"/>
              <a:t>: </a:t>
            </a:r>
            <a:r>
              <a:rPr lang="en-US" sz="1700" b="0" i="1" kern="0" dirty="0"/>
              <a:t>University of California, </a:t>
            </a:r>
            <a:r>
              <a:rPr lang="en-US" sz="1700" b="0" i="1" kern="0" dirty="0" smtClean="0"/>
              <a:t>Los Angeles</a:t>
            </a:r>
            <a:r>
              <a:rPr lang="en-US" sz="1700" b="0" i="1" kern="0" dirty="0"/>
              <a:t/>
            </a:r>
            <a:br>
              <a:rPr lang="en-US" sz="1700" b="0" i="1" kern="0" dirty="0"/>
            </a:br>
            <a:r>
              <a:rPr lang="en-US" sz="1700" i="1" kern="0" dirty="0"/>
              <a:t>Gabriel Rebeiz</a:t>
            </a:r>
            <a:r>
              <a:rPr lang="en-US" sz="1700" b="0" i="1" kern="0" dirty="0"/>
              <a:t>: University of California, San Diego</a:t>
            </a:r>
            <a:br>
              <a:rPr lang="en-US" sz="1700" b="0" i="1" kern="0" dirty="0"/>
            </a:br>
            <a:r>
              <a:rPr lang="en-US" sz="1700" i="1" kern="0" dirty="0"/>
              <a:t>Jim Buckwalter, Upamanyu Madhow, </a:t>
            </a:r>
            <a:r>
              <a:rPr lang="en-US" sz="1700" i="1" kern="0" dirty="0">
                <a:solidFill>
                  <a:srgbClr val="FF0000"/>
                </a:solidFill>
              </a:rPr>
              <a:t>Umesh </a:t>
            </a:r>
            <a:r>
              <a:rPr lang="en-US" sz="1700" i="1" kern="0" dirty="0" smtClean="0">
                <a:solidFill>
                  <a:srgbClr val="FF0000"/>
                </a:solidFill>
              </a:rPr>
              <a:t>Mishra</a:t>
            </a:r>
            <a:r>
              <a:rPr lang="en-US" sz="1700" i="1" kern="0" dirty="0" smtClean="0"/>
              <a:t>, </a:t>
            </a:r>
            <a:r>
              <a:rPr lang="en-US" sz="1700" i="1" kern="0" dirty="0"/>
              <a:t>Mark </a:t>
            </a:r>
            <a:r>
              <a:rPr lang="en-US" sz="1700" i="1" kern="0" dirty="0" smtClean="0"/>
              <a:t>Rodwell, Susanne Stemmer</a:t>
            </a:r>
            <a:r>
              <a:rPr lang="en-US" sz="1700" b="0" i="1" kern="0" dirty="0" smtClean="0"/>
              <a:t>: </a:t>
            </a:r>
            <a:r>
              <a:rPr lang="en-US" sz="1700" b="0" i="1" dirty="0"/>
              <a:t>University of California, Santa </a:t>
            </a:r>
            <a:r>
              <a:rPr lang="en-US" sz="1700" b="0" i="1" dirty="0" smtClean="0"/>
              <a:t>Barbara</a:t>
            </a:r>
            <a:br>
              <a:rPr lang="en-US" sz="1700" b="0" i="1" dirty="0" smtClean="0"/>
            </a:br>
            <a:r>
              <a:rPr lang="en-US" sz="1700" i="1" dirty="0" smtClean="0"/>
              <a:t>Andreas Molisch, Hossein Hashemi</a:t>
            </a:r>
            <a:r>
              <a:rPr lang="en-US" sz="1700" b="0" i="1" dirty="0" smtClean="0"/>
              <a:t>: </a:t>
            </a:r>
            <a:r>
              <a:rPr lang="en-US" sz="1700" b="0" i="1" dirty="0"/>
              <a:t>University of </a:t>
            </a:r>
            <a:r>
              <a:rPr lang="en-US" sz="1700" b="0" i="1" dirty="0" smtClean="0"/>
              <a:t>Southern California</a:t>
            </a:r>
            <a:r>
              <a:rPr lang="en-US" sz="1700" b="0" i="1" dirty="0"/>
              <a:t/>
            </a:r>
            <a:br>
              <a:rPr lang="en-US" sz="1700" b="0" i="1" dirty="0"/>
            </a:br>
            <a:r>
              <a:rPr lang="en-US" sz="1700" i="1" dirty="0"/>
              <a:t>Kenneth O</a:t>
            </a:r>
            <a:r>
              <a:rPr lang="en-US" sz="1700" b="0" i="1" dirty="0"/>
              <a:t>: University of Texas, </a:t>
            </a:r>
            <a:r>
              <a:rPr lang="en-US" sz="1700" b="0" i="1" dirty="0" smtClean="0"/>
              <a:t>Dallas</a:t>
            </a:r>
            <a:endParaRPr lang="en-US" sz="1700" b="0" i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0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1974"/>
            <a:ext cx="9144000" cy="398463"/>
          </a:xfrm>
        </p:spPr>
        <p:txBody>
          <a:bodyPr/>
          <a:lstStyle/>
          <a:p>
            <a:r>
              <a:rPr lang="en-US" dirty="0" smtClean="0"/>
              <a:t>140GHz Architecture (Sketch)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652552"/>
            <a:ext cx="10363200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75GHz RF front-ends</a:t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BWRC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 GHz hub RF front-ends</a:t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UCSB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handset RF front-ends</a:t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UCSD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Beamforming by:</a:t>
            </a:r>
          </a:p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FPGA: demos, algorithms</a:t>
            </a:r>
          </a:p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BWRC Hydra: flexible, general</a:t>
            </a:r>
          </a:p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 Si VLSI beamformer ICs in development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(BWRC, Cornell)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835152"/>
            <a:ext cx="7577328" cy="48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95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GHz, </a:t>
            </a:r>
            <a:r>
              <a:rPr lang="en-US" dirty="0">
                <a:solidFill>
                  <a:srgbClr val="000000"/>
                </a:solidFill>
              </a:rPr>
              <a:t>640 Gb/s MIMO </a:t>
            </a:r>
            <a:r>
              <a:rPr lang="en-US" dirty="0" smtClean="0">
                <a:solidFill>
                  <a:srgbClr val="000000"/>
                </a:solidFill>
              </a:rPr>
              <a:t>Backhaul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683171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18dBm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66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363"/>
            <a:ext cx="9220200" cy="560437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GHz, </a:t>
            </a:r>
            <a:r>
              <a:rPr lang="en-US" dirty="0" smtClean="0">
                <a:solidFill>
                  <a:srgbClr val="FF0000"/>
                </a:solidFill>
              </a:rPr>
              <a:t>5.1 </a:t>
            </a:r>
            <a:r>
              <a:rPr lang="en-US" dirty="0">
                <a:solidFill>
                  <a:srgbClr val="FF0000"/>
                </a:solidFill>
              </a:rPr>
              <a:t>Tb/s </a:t>
            </a:r>
            <a:r>
              <a:rPr lang="en-US" dirty="0">
                <a:solidFill>
                  <a:srgbClr val="000000"/>
                </a:solidFill>
              </a:rPr>
              <a:t>MIMO backhaul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8610600" cy="17727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640Gb/s linear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14dB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3.2W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2.1m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500m range in 50mm/hr. rain.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8600" y="3886200"/>
            <a:ext cx="7812075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64-element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5Tb/s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array:</a:t>
            </a:r>
            <a:b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3.2W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2.1m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8925" y="6324600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Complex system: can we make it cheaply ?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60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744200" cy="44762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70 GHz,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640 Gb/s MIMO </a:t>
            </a:r>
            <a:r>
              <a:rPr lang="en-US" dirty="0" smtClean="0">
                <a:solidFill>
                  <a:srgbClr val="000000"/>
                </a:solidFill>
              </a:rPr>
              <a:t>backhaul (</a:t>
            </a:r>
            <a:r>
              <a:rPr lang="en-US" dirty="0" smtClean="0">
                <a:solidFill>
                  <a:srgbClr val="FF0000"/>
                </a:solidFill>
              </a:rPr>
              <a:t>16QAM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70 GHz ?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8610600" cy="17727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640Gb/s linear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11dB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1.7W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8600" y="3886200"/>
            <a:ext cx="7812075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64-element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5Tb/s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array:</a:t>
            </a:r>
            <a:b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1.7W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8925" y="6324600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Similar RF power output, physically larger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7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Transistors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509979"/>
            <a:ext cx="2955627" cy="289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600" y="2503265"/>
            <a:ext cx="2887814" cy="290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87" y="2447846"/>
            <a:ext cx="3892952" cy="2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28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1" y="211137"/>
            <a:ext cx="11125199" cy="398463"/>
          </a:xfrm>
        </p:spPr>
        <p:txBody>
          <a:bodyPr/>
          <a:lstStyle/>
          <a:p>
            <a:r>
              <a:rPr lang="en-US" dirty="0" smtClean="0"/>
              <a:t>100-1000 GHz Transistors and ICs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02961"/>
              </p:ext>
            </p:extLst>
          </p:nvPr>
        </p:nvGraphicFramePr>
        <p:xfrm>
          <a:off x="779416" y="1047316"/>
          <a:ext cx="10437224" cy="42142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41864">
                  <a:extLst>
                    <a:ext uri="{9D8B030D-6E8A-4147-A177-3AD203B41FA5}">
                      <a16:colId xmlns:a16="http://schemas.microsoft.com/office/drawing/2014/main" val="100908508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69626419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49551981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4217024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037781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292329826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510916447"/>
                    </a:ext>
                  </a:extLst>
                </a:gridCol>
              </a:tblGrid>
              <a:tr h="616848">
                <a:tc>
                  <a:txBody>
                    <a:bodyPr/>
                    <a:lstStyle/>
                    <a:p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</a:p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GHz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 ICs to (GHz)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complexity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LNAs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increased </a:t>
                      </a:r>
                      <a:b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bandwidth ?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271226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CMOS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en-US" sz="2000" b="0" baseline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transceivers</a:t>
                      </a:r>
                      <a:endParaRPr lang="en-US" sz="2000" b="0" baseline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weak: 10-30 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easy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1863625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 SiGe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transceivers</a:t>
                      </a:r>
                      <a:endParaRPr lang="en-US" sz="2000" b="0" baseline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OK: 20-100 mW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depends on $$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858634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R&amp;D SiGe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transceivers</a:t>
                      </a:r>
                      <a:endParaRPr lang="en-US" sz="2000" b="0" baseline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OK: 20-100 mW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2-3THz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8852983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R&amp;D InP HBT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1150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PA, converters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ok*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good: 100-200 mW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2-3THz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5410851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R&amp;D InP HEMT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LNA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weak: 20-50 mW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2-3THz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0085578"/>
                  </a:ext>
                </a:extLst>
              </a:tr>
              <a:tr h="468692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R&amp;D GaN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  <a:endParaRPr lang="en-US" sz="2000" b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excellent: 0.1-1W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600GHz</a:t>
                      </a:r>
                      <a:endParaRPr lang="en-US" sz="20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928022"/>
                  </a:ext>
                </a:extLst>
              </a:tr>
              <a:tr h="468692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ICs with useful performance, </a:t>
                      </a:r>
                      <a:r>
                        <a:rPr lang="en-US" sz="20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hero experiments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*can be addressed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baseline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9793129"/>
                  </a:ext>
                </a:extLst>
              </a:tr>
            </a:tbl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79416" y="5323582"/>
            <a:ext cx="110315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There are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THz transistors today</a:t>
            </a:r>
            <a:r>
              <a:rPr lang="en-US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; their bandwidth will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increase</a:t>
            </a:r>
            <a:endParaRPr lang="en-US" sz="2800" dirty="0">
              <a:solidFill>
                <a:srgbClr val="FF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Challenge: reducing costs, increasing market size</a:t>
            </a:r>
            <a:endParaRPr lang="en-US" sz="2800" b="0" baseline="300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82528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125199" cy="609600"/>
          </a:xfrm>
        </p:spPr>
        <p:txBody>
          <a:bodyPr/>
          <a:lstStyle/>
          <a:p>
            <a:r>
              <a:rPr lang="en-US" dirty="0"/>
              <a:t>mm-Wave CMOS won't scale much further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69985" y="848571"/>
            <a:ext cx="364296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Gate dielectric can't be thinned 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→ on-current, g</a:t>
            </a:r>
            <a:r>
              <a:rPr lang="en-US" sz="2000" b="0" baseline="-25000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can't increase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UNTITLED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320" y="1607520"/>
            <a:ext cx="1973270" cy="1925416"/>
          </a:xfrm>
          <a:prstGeom prst="rect">
            <a:avLst/>
          </a:prstGeom>
        </p:spPr>
      </p:pic>
      <p:pic>
        <p:nvPicPr>
          <p:cNvPr id="10" name="Picture 9" descr="2013_1_2_feb_THz_HBT_HEMT_dra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1219" y="4871005"/>
            <a:ext cx="2210057" cy="1887461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69986" y="458706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Tungsten via resistances reduce the gain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377145" y="4897845"/>
            <a:ext cx="3414664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dirty="0">
                <a:latin typeface="Calibri" pitchFamily="34" charset="0"/>
                <a:cs typeface="Calibri" pitchFamily="34" charset="0"/>
              </a:rPr>
              <a:t>Inac et al, CSICS 2011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17090" name="Object 5"/>
          <p:cNvGraphicFramePr>
            <a:graphicFrameLocks noChangeAspect="1"/>
          </p:cNvGraphicFramePr>
          <p:nvPr>
            <p:extLst/>
          </p:nvPr>
        </p:nvGraphicFramePr>
        <p:xfrm>
          <a:off x="1965285" y="1435754"/>
          <a:ext cx="3438525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" name="KGPlot" r:id="rId5" imgW="5333760" imgH="3555720" progId="KGraph_Plot">
                  <p:embed/>
                </p:oleObj>
              </mc:Choice>
              <mc:Fallback>
                <p:oleObj name="KGPlot" r:id="rId5" imgW="5333760" imgH="3555720" progId="KGraph_Plot">
                  <p:embed/>
                  <p:pic>
                    <p:nvPicPr>
                      <p:cNvPr id="21709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285" y="1435754"/>
                        <a:ext cx="3438525" cy="229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171895" y="848571"/>
            <a:ext cx="425012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Shorter gates give no less capacitance 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dominated by ends; ~1fF/</a:t>
            </a:r>
            <a:r>
              <a:rPr lang="en-US" sz="2000" b="0" dirty="0">
                <a:latin typeface="Symbol" pitchFamily="18" charset="2"/>
                <a:cs typeface="Calibri" pitchFamily="34" charset="0"/>
              </a:rPr>
              <a:t>m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m total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69985" y="3778797"/>
            <a:ext cx="8500241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Maximum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i="1" baseline="-25000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minimum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→ upper limit on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sz="2000" i="1" baseline="-25000" dirty="0">
                <a:latin typeface="Symbol" pitchFamily="18" charset="2"/>
                <a:cs typeface="Calibri" pitchFamily="34" charset="0"/>
              </a:rPr>
              <a:t>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 about 350-400 GHz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769986" y="549780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Present finFETs have yet </a:t>
            </a:r>
            <a:r>
              <a:rPr lang="en-US" sz="2000" u="sng" dirty="0">
                <a:latin typeface="Calibri" pitchFamily="34" charset="0"/>
                <a:cs typeface="Calibri" pitchFamily="34" charset="0"/>
              </a:rPr>
              <a:t>lar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u="sng" dirty="0">
                <a:latin typeface="Calibri" pitchFamily="34" charset="0"/>
                <a:cs typeface="Calibri" pitchFamily="34" charset="0"/>
              </a:rPr>
              <a:t>er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end capacitances</a:t>
            </a:r>
          </a:p>
        </p:txBody>
      </p:sp>
    </p:spTree>
    <p:extLst>
      <p:ext uri="{BB962C8B-B14F-4D97-AF65-F5344CB8AC3E}">
        <p14:creationId xmlns:p14="http://schemas.microsoft.com/office/powerpoint/2010/main" val="4241480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mm-Wave Transistor Development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0645" y="5105400"/>
            <a:ext cx="1545755" cy="1584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352800"/>
            <a:ext cx="55626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 InP HBTs:</a:t>
            </a:r>
            <a:b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State-of-art: 1.1THz </a:t>
            </a:r>
            <a:r>
              <a:rPr lang="en-US" sz="18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130nm node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100-650GHz power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more efficient, higher frequencies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regrowth: better contacts→ higher f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status: working DC devices; moving to THz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828800" y="5027832"/>
          <a:ext cx="1919183" cy="1906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2" name="KGPlot" r:id="rId4" imgW="6324480" imgH="6261120" progId="KGraph_Plot">
                  <p:embed/>
                </p:oleObj>
              </mc:Choice>
              <mc:Fallback>
                <p:oleObj name="KGPlot" r:id="rId4" imgW="6324480" imgH="6261120" progId="KGraph_Plot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027832"/>
                        <a:ext cx="1919183" cy="19063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73913"/>
            <a:ext cx="1511405" cy="17078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0" y="3352800"/>
            <a:ext cx="5562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 InP HEMTs:</a:t>
            </a:r>
            <a:b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State-of-art: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1.5THz </a:t>
            </a:r>
            <a:r>
              <a:rPr lang="en-US" sz="1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32nm node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Sensitive 100-650GHz low-noise amplifiers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f</a:t>
            </a:r>
            <a:r>
              <a:rPr lang="en-US" sz="1800" b="0" baseline="-2500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t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lower noise, higher frequencies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high-K gate dielectric → higher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t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endParaRPr lang="en-US" sz="1800" b="0" baseline="-25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9099" y="4953000"/>
            <a:ext cx="1485901" cy="1718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791" y="5114123"/>
            <a:ext cx="1603209" cy="15914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967972"/>
            <a:ext cx="5562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InGaN and GaN HEMTs:</a:t>
            </a:r>
            <a:b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power from 100-340GHz 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GaN: superior power density at all frequencies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UCSB/Mishra: InGaN for increased mobility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Cornell/Xing: AlN/GaN/AlN 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4983555" y="914400"/>
          <a:ext cx="3322245" cy="223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3" name="KGPlot" r:id="rId9" imgW="4863960" imgH="3276720" progId="KGraph_Plot">
                  <p:embed/>
                </p:oleObj>
              </mc:Choice>
              <mc:Fallback>
                <p:oleObj name="KGPlot" r:id="rId9" imgW="4863960" imgH="3276720" progId="KGraph_Plot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83555" y="914400"/>
                        <a:ext cx="3322245" cy="2237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87" y="914400"/>
            <a:ext cx="2752813" cy="20671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15400" y="2971800"/>
            <a:ext cx="2286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N-polar GaN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Mishra, UCSB</a:t>
            </a:r>
            <a:endParaRPr lang="en-US" sz="14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t="8191"/>
          <a:stretch/>
        </p:blipFill>
        <p:spPr>
          <a:xfrm>
            <a:off x="9810604" y="4815621"/>
            <a:ext cx="2152796" cy="182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5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ICs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81" y="2518260"/>
            <a:ext cx="2666185" cy="2884010"/>
          </a:xfrm>
          <a:prstGeom prst="rect">
            <a:avLst/>
          </a:prstGeom>
        </p:spPr>
      </p:pic>
      <p:pic>
        <p:nvPicPr>
          <p:cNvPr id="9" name="Picture 8" descr="Picture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573754" y="2698613"/>
            <a:ext cx="2929472" cy="25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86" y="2518259"/>
            <a:ext cx="2910680" cy="28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8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0" y="4701540"/>
            <a:ext cx="2598420" cy="1318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276600"/>
            <a:ext cx="1648691" cy="15794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2741083"/>
            <a:ext cx="2119233" cy="119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ComSenTer </a:t>
            </a:r>
            <a:r>
              <a:rPr lang="en-US" dirty="0" smtClean="0"/>
              <a:t>Research: ICs </a:t>
            </a:r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09964" y="818964"/>
            <a:ext cx="1731245" cy="196482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71018" y="980764"/>
            <a:ext cx="3639582" cy="24468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8-element handset TRX, RCVR arrays and PAs 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Rebeiz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28800"/>
            <a:ext cx="1680865" cy="7557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34" y="914400"/>
            <a:ext cx="1685445" cy="76028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369304" y="2954832"/>
            <a:ext cx="236333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280GHz CMOS upconvert mixers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420 GHz CMOS receiver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94346" y="2462111"/>
            <a:ext cx="1728010" cy="5493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210GHz InP transceivers and arrays,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210, 280GHz PAs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Seo/Rodwell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0607" y="2295488"/>
            <a:ext cx="1283505" cy="265991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11834" y="3073031"/>
            <a:ext cx="2424286" cy="3970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Hydra digital processor (beamformer)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Nikolic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4618" y="4662420"/>
            <a:ext cx="2306182" cy="36677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Beamspace digital beamformer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Studer/Molnar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25" y="2999270"/>
            <a:ext cx="3213925" cy="185471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95600" y="2971800"/>
            <a:ext cx="1756857" cy="50783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60GHz CMOS channel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aggregation transceiver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Krishnaswamy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1461441" cy="169876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31" y="838200"/>
            <a:ext cx="1307869" cy="8423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9673" y="1645049"/>
            <a:ext cx="897683" cy="10167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40350" y="4043324"/>
            <a:ext cx="846750" cy="91335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52400" y="1000452"/>
            <a:ext cx="1607585" cy="3970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Record-PAE Class B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PAs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Buckwalter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676400" y="909766"/>
            <a:ext cx="1371600" cy="5493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Record-PAE Class A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100-200mW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PAs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Rodwell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163475" y="905739"/>
            <a:ext cx="1637125" cy="3970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 CMOS handset ICs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Rodwell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56393"/>
            <a:ext cx="2323078" cy="131498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51" y="1072940"/>
            <a:ext cx="1612165" cy="107630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97990" y="3998223"/>
            <a:ext cx="757028" cy="9979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895600" y="5505271"/>
            <a:ext cx="4876800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 shown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140GHz, 210GHz outphasing transmitters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Buckwalter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N-path mixers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Molnar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GaN active circulators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Krishnaswamy</a:t>
            </a:r>
            <a:b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GaN PAs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Buckwalter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26116" y="5272438"/>
            <a:ext cx="1528914" cy="150936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298173" y="5175740"/>
            <a:ext cx="1756857" cy="35548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75GHz MIMO front-ends </a:t>
            </a:r>
            <a:b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Niknejad, Alon, Nikolic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71323" y="4114800"/>
            <a:ext cx="1291677" cy="123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5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11137"/>
            <a:ext cx="7234728" cy="398463"/>
          </a:xfrm>
        </p:spPr>
        <p:txBody>
          <a:bodyPr/>
          <a:lstStyle/>
          <a:p>
            <a:r>
              <a:rPr lang="en-US" dirty="0"/>
              <a:t>Team and their roles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5891470" y="2671046"/>
            <a:ext cx="1465164" cy="655348"/>
            <a:chOff x="149230" y="3366149"/>
            <a:chExt cx="1465164" cy="655348"/>
          </a:xfrm>
        </p:grpSpPr>
        <p:sp>
          <p:nvSpPr>
            <p:cNvPr id="99" name="Rectangle 98"/>
            <p:cNvSpPr/>
            <p:nvPr/>
          </p:nvSpPr>
          <p:spPr bwMode="auto">
            <a:xfrm>
              <a:off x="149230" y="3373083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2" t="10500" r="17437" b="25556"/>
            <a:stretch/>
          </p:blipFill>
          <p:spPr>
            <a:xfrm>
              <a:off x="151530" y="3366149"/>
              <a:ext cx="446717" cy="612113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546007" y="3621387"/>
              <a:ext cx="1068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Elad Alon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Berkeley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52400" y="1914992"/>
            <a:ext cx="1670178" cy="613398"/>
            <a:chOff x="1642606" y="2725852"/>
            <a:chExt cx="1670178" cy="613398"/>
          </a:xfrm>
        </p:grpSpPr>
        <p:sp>
          <p:nvSpPr>
            <p:cNvPr id="104" name="Rectangle 103"/>
            <p:cNvSpPr/>
            <p:nvPr/>
          </p:nvSpPr>
          <p:spPr bwMode="auto">
            <a:xfrm>
              <a:off x="1642606" y="2725852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6665" r="23333" b="18535"/>
            <a:stretch/>
          </p:blipFill>
          <p:spPr>
            <a:xfrm>
              <a:off x="1642606" y="2740592"/>
              <a:ext cx="449113" cy="592819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2036999" y="2769863"/>
              <a:ext cx="1275785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Upamanyu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Madhow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Santa Barbara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149798" y="1915823"/>
            <a:ext cx="1464880" cy="641950"/>
            <a:chOff x="339725" y="3257693"/>
            <a:chExt cx="1464880" cy="641950"/>
          </a:xfrm>
        </p:grpSpPr>
        <p:sp>
          <p:nvSpPr>
            <p:cNvPr id="110" name="Rectangle 109"/>
            <p:cNvSpPr/>
            <p:nvPr/>
          </p:nvSpPr>
          <p:spPr bwMode="auto">
            <a:xfrm>
              <a:off x="339725" y="3257693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3" t="10001" r="23334" b="16196"/>
            <a:stretch/>
          </p:blipFill>
          <p:spPr>
            <a:xfrm>
              <a:off x="339726" y="3267218"/>
              <a:ext cx="449113" cy="621494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736218" y="3330256"/>
              <a:ext cx="106838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James Buckwalter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Santa Barbara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74746" y="824318"/>
            <a:ext cx="15254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295C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Systems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2897605" y="4962992"/>
            <a:ext cx="1450369" cy="643954"/>
            <a:chOff x="143349" y="1705979"/>
            <a:chExt cx="1450369" cy="643954"/>
          </a:xfrm>
        </p:grpSpPr>
        <p:sp>
          <p:nvSpPr>
            <p:cNvPr id="116" name="Rectangle 115"/>
            <p:cNvSpPr/>
            <p:nvPr/>
          </p:nvSpPr>
          <p:spPr bwMode="auto">
            <a:xfrm>
              <a:off x="143349" y="1705979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t="7143" r="18000" b="27458"/>
            <a:stretch/>
          </p:blipFill>
          <p:spPr>
            <a:xfrm>
              <a:off x="143864" y="1705979"/>
              <a:ext cx="447600" cy="602667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525331" y="1949823"/>
              <a:ext cx="1068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Borivoje Nikolic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UC Berkeley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428377"/>
            <a:ext cx="1450369" cy="653093"/>
            <a:chOff x="144711" y="2349120"/>
            <a:chExt cx="1450369" cy="653093"/>
          </a:xfrm>
        </p:grpSpPr>
        <p:sp>
          <p:nvSpPr>
            <p:cNvPr id="120" name="Rectangle 119"/>
            <p:cNvSpPr/>
            <p:nvPr/>
          </p:nvSpPr>
          <p:spPr bwMode="auto">
            <a:xfrm>
              <a:off x="146487" y="234912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6" t="11308" r="25000" b="29168"/>
            <a:stretch/>
          </p:blipFill>
          <p:spPr>
            <a:xfrm>
              <a:off x="144711" y="2349667"/>
              <a:ext cx="434882" cy="621260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523219" y="2432826"/>
              <a:ext cx="882139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Vladimir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Stojanovic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Berkeley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3149798" y="1168508"/>
            <a:ext cx="1463149" cy="658476"/>
            <a:chOff x="455613" y="2514601"/>
            <a:chExt cx="1463149" cy="658476"/>
          </a:xfrm>
        </p:grpSpPr>
        <p:sp>
          <p:nvSpPr>
            <p:cNvPr id="157" name="Rectangle 156"/>
            <p:cNvSpPr/>
            <p:nvPr/>
          </p:nvSpPr>
          <p:spPr bwMode="auto">
            <a:xfrm>
              <a:off x="455613" y="2514601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58" name="Picture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9" t="6457" r="5281" b="16401"/>
            <a:stretch/>
          </p:blipFill>
          <p:spPr>
            <a:xfrm>
              <a:off x="459185" y="2522719"/>
              <a:ext cx="445542" cy="601482"/>
            </a:xfrm>
            <a:prstGeom prst="rect">
              <a:avLst/>
            </a:prstGeom>
          </p:spPr>
        </p:pic>
        <p:sp>
          <p:nvSpPr>
            <p:cNvPr id="159" name="TextBox 158"/>
            <p:cNvSpPr txBox="1"/>
            <p:nvPr/>
          </p:nvSpPr>
          <p:spPr>
            <a:xfrm>
              <a:off x="851962" y="2772967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Tahoma" panose="020B0604030504040204" pitchFamily="34" charset="0"/>
                  <a:cs typeface="Tahoma" panose="020B0604030504040204" pitchFamily="34" charset="0"/>
                </a:rPr>
                <a:t>Ali Niknejad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ea typeface="Tahoma" panose="020B0604030504040204" pitchFamily="34" charset="0"/>
                  <a:cs typeface="Tahoma" panose="020B0604030504040204" pitchFamily="34" charset="0"/>
                </a:rPr>
                <a:t>UC Berkeley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7609666" y="5257800"/>
            <a:ext cx="1543875" cy="647231"/>
            <a:chOff x="1808925" y="1240969"/>
            <a:chExt cx="1543875" cy="647231"/>
          </a:xfrm>
        </p:grpSpPr>
        <p:sp>
          <p:nvSpPr>
            <p:cNvPr id="161" name="Rectangle 160"/>
            <p:cNvSpPr/>
            <p:nvPr/>
          </p:nvSpPr>
          <p:spPr bwMode="auto">
            <a:xfrm>
              <a:off x="1808925" y="1240969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62" name="Picture 16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0" b="20662"/>
            <a:stretch/>
          </p:blipFill>
          <p:spPr>
            <a:xfrm>
              <a:off x="1808925" y="1240969"/>
              <a:ext cx="457200" cy="6096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63" name="TextBox 162"/>
            <p:cNvSpPr txBox="1"/>
            <p:nvPr/>
          </p:nvSpPr>
          <p:spPr>
            <a:xfrm>
              <a:off x="2209006" y="1488090"/>
              <a:ext cx="11437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Mark Rodwell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UC Santa Barbara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9084988" y="1142512"/>
            <a:ext cx="1448593" cy="641483"/>
            <a:chOff x="347762" y="2667297"/>
            <a:chExt cx="1448593" cy="641483"/>
          </a:xfrm>
        </p:grpSpPr>
        <p:sp>
          <p:nvSpPr>
            <p:cNvPr id="165" name="Rectangle 164"/>
            <p:cNvSpPr/>
            <p:nvPr/>
          </p:nvSpPr>
          <p:spPr bwMode="auto">
            <a:xfrm>
              <a:off x="347762" y="2667297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66" name="Picture 16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18076" r="40000" b="21831"/>
            <a:stretch/>
          </p:blipFill>
          <p:spPr>
            <a:xfrm>
              <a:off x="347762" y="2673681"/>
              <a:ext cx="441077" cy="588103"/>
            </a:xfrm>
            <a:prstGeom prst="rect">
              <a:avLst/>
            </a:prstGeom>
          </p:spPr>
        </p:pic>
        <p:sp>
          <p:nvSpPr>
            <p:cNvPr id="167" name="TextBox 166"/>
            <p:cNvSpPr txBox="1"/>
            <p:nvPr/>
          </p:nvSpPr>
          <p:spPr>
            <a:xfrm>
              <a:off x="735389" y="2908670"/>
              <a:ext cx="1053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Umesh Mishra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Santa Barbara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9067800" y="3438992"/>
            <a:ext cx="1482122" cy="664944"/>
            <a:chOff x="133978" y="3023144"/>
            <a:chExt cx="1482122" cy="664944"/>
          </a:xfrm>
        </p:grpSpPr>
        <p:sp>
          <p:nvSpPr>
            <p:cNvPr id="169" name="Rectangle 168"/>
            <p:cNvSpPr/>
            <p:nvPr/>
          </p:nvSpPr>
          <p:spPr bwMode="auto">
            <a:xfrm>
              <a:off x="135787" y="3024605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70" name="Picture 16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10000" r="20433" b="31111"/>
            <a:stretch/>
          </p:blipFill>
          <p:spPr>
            <a:xfrm>
              <a:off x="133978" y="3023144"/>
              <a:ext cx="453058" cy="615694"/>
            </a:xfrm>
            <a:prstGeom prst="rect">
              <a:avLst/>
            </a:prstGeom>
          </p:spPr>
        </p:pic>
        <p:sp>
          <p:nvSpPr>
            <p:cNvPr id="171" name="TextBox 170"/>
            <p:cNvSpPr txBox="1"/>
            <p:nvPr/>
          </p:nvSpPr>
          <p:spPr>
            <a:xfrm>
              <a:off x="547713" y="3118701"/>
              <a:ext cx="106838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Srabanti Chowdhury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Davis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5866204" y="1155572"/>
            <a:ext cx="1448593" cy="655300"/>
            <a:chOff x="135252" y="2379916"/>
            <a:chExt cx="1448593" cy="655300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135252" y="2382686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77" name="Picture 17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82" t="11112" r="33368" b="51110"/>
            <a:stretch/>
          </p:blipFill>
          <p:spPr>
            <a:xfrm>
              <a:off x="135252" y="2379916"/>
              <a:ext cx="441077" cy="599865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502766" y="2635106"/>
              <a:ext cx="1068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Gabriel Rebeiz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San Diego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152400" y="1152992"/>
            <a:ext cx="1482121" cy="636568"/>
            <a:chOff x="7535920" y="4592950"/>
            <a:chExt cx="1482121" cy="636568"/>
          </a:xfrm>
        </p:grpSpPr>
        <p:sp>
          <p:nvSpPr>
            <p:cNvPr id="180" name="Rectangle 179"/>
            <p:cNvSpPr/>
            <p:nvPr/>
          </p:nvSpPr>
          <p:spPr bwMode="auto">
            <a:xfrm>
              <a:off x="7537707" y="459295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81" name="Picture 18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3" t="6667" r="23333" b="25259"/>
            <a:stretch/>
          </p:blipFill>
          <p:spPr>
            <a:xfrm>
              <a:off x="7535920" y="4592950"/>
              <a:ext cx="476581" cy="608304"/>
            </a:xfrm>
            <a:prstGeom prst="rect">
              <a:avLst/>
            </a:prstGeom>
          </p:spPr>
        </p:pic>
        <p:sp>
          <p:nvSpPr>
            <p:cNvPr id="182" name="TextBox 181"/>
            <p:cNvSpPr txBox="1"/>
            <p:nvPr/>
          </p:nvSpPr>
          <p:spPr>
            <a:xfrm>
              <a:off x="7949654" y="4798631"/>
              <a:ext cx="10683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Sundeep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Rangan</a:t>
              </a: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9067800" y="4200992"/>
            <a:ext cx="1524000" cy="632808"/>
            <a:chOff x="3200400" y="5208288"/>
            <a:chExt cx="1524000" cy="632808"/>
          </a:xfrm>
        </p:grpSpPr>
        <p:sp>
          <p:nvSpPr>
            <p:cNvPr id="201" name="Rectangle 200"/>
            <p:cNvSpPr/>
            <p:nvPr/>
          </p:nvSpPr>
          <p:spPr bwMode="auto">
            <a:xfrm>
              <a:off x="3200400" y="521487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656013" y="5257800"/>
              <a:ext cx="106838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Susanne Stemmer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UC Santa Barbara</a:t>
              </a:r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882" y="5208288"/>
              <a:ext cx="488165" cy="632808"/>
            </a:xfrm>
            <a:prstGeom prst="rect">
              <a:avLst/>
            </a:prstGeom>
          </p:spPr>
        </p:pic>
      </p:grpSp>
      <p:sp>
        <p:nvSpPr>
          <p:cNvPr id="204" name="TextBox 203"/>
          <p:cNvSpPr txBox="1"/>
          <p:nvPr/>
        </p:nvSpPr>
        <p:spPr>
          <a:xfrm>
            <a:off x="3048000" y="833836"/>
            <a:ext cx="15254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295C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ICs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8915400" y="831347"/>
            <a:ext cx="15254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295C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Transistors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10515600" y="1076792"/>
            <a:ext cx="15254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N-polar GaN HEMTs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140, 210GHz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10515600" y="1838792"/>
            <a:ext cx="15254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AlN/GaN HEMTs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140, 210GHz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10515600" y="2633260"/>
            <a:ext cx="1024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GaN HEMTs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Si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10515600" y="3362792"/>
            <a:ext cx="133110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Diamond cooling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GaN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1600200" y="1152992"/>
            <a:ext cx="15254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Networks, Applications,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MIMO, Power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1600200" y="1871260"/>
            <a:ext cx="15254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  algorithms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Imaging algorithms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Compressive imaging 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1600200" y="2619461"/>
            <a:ext cx="15254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  algorithms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VLSI MIMO processors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4572000" y="1076792"/>
            <a:ext cx="174160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CMOS: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hub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arrays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MIMO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7273357" y="1066800"/>
            <a:ext cx="186684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CMOS: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handset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arrays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4572000" y="1871260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efficient  PAs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III-V arrays</a:t>
            </a:r>
          </a:p>
        </p:txBody>
      </p:sp>
      <p:grpSp>
        <p:nvGrpSpPr>
          <p:cNvPr id="225" name="Group 224"/>
          <p:cNvGrpSpPr/>
          <p:nvPr/>
        </p:nvGrpSpPr>
        <p:grpSpPr>
          <a:xfrm>
            <a:off x="3124200" y="2676992"/>
            <a:ext cx="1450369" cy="644452"/>
            <a:chOff x="6922044" y="5763150"/>
            <a:chExt cx="1450369" cy="644452"/>
          </a:xfrm>
        </p:grpSpPr>
        <p:sp>
          <p:nvSpPr>
            <p:cNvPr id="221" name="Rectangle 220"/>
            <p:cNvSpPr/>
            <p:nvPr/>
          </p:nvSpPr>
          <p:spPr bwMode="auto">
            <a:xfrm>
              <a:off x="6922044" y="5780576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7423550" y="6024420"/>
              <a:ext cx="948863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Kenneth O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UT Dallas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224" name="Picture 22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9" t="6764" r="30756" b="34516"/>
            <a:stretch/>
          </p:blipFill>
          <p:spPr>
            <a:xfrm>
              <a:off x="6926802" y="5763150"/>
              <a:ext cx="496748" cy="627941"/>
            </a:xfrm>
            <a:prstGeom prst="rect">
              <a:avLst/>
            </a:prstGeom>
          </p:spPr>
        </p:pic>
      </p:grpSp>
      <p:grpSp>
        <p:nvGrpSpPr>
          <p:cNvPr id="245" name="Group 244"/>
          <p:cNvGrpSpPr/>
          <p:nvPr/>
        </p:nvGrpSpPr>
        <p:grpSpPr>
          <a:xfrm>
            <a:off x="152400" y="4200992"/>
            <a:ext cx="1480102" cy="616499"/>
            <a:chOff x="304800" y="4114800"/>
            <a:chExt cx="1480102" cy="616499"/>
          </a:xfrm>
        </p:grpSpPr>
        <p:sp>
          <p:nvSpPr>
            <p:cNvPr id="136" name="Rectangle 135"/>
            <p:cNvSpPr/>
            <p:nvPr/>
          </p:nvSpPr>
          <p:spPr bwMode="auto">
            <a:xfrm>
              <a:off x="304800" y="411480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38" name="Picture 13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4" t="13325" r="30780" b="30244"/>
            <a:stretch/>
          </p:blipFill>
          <p:spPr>
            <a:xfrm>
              <a:off x="305593" y="4114801"/>
              <a:ext cx="475813" cy="616498"/>
            </a:xfrm>
            <a:prstGeom prst="rect">
              <a:avLst/>
            </a:prstGeom>
          </p:spPr>
        </p:pic>
        <p:sp>
          <p:nvSpPr>
            <p:cNvPr id="228" name="TextBox 227"/>
            <p:cNvSpPr txBox="1"/>
            <p:nvPr/>
          </p:nvSpPr>
          <p:spPr>
            <a:xfrm>
              <a:off x="768401" y="4323485"/>
              <a:ext cx="1016501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Dina Katabi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MIT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3124200" y="3438992"/>
            <a:ext cx="1468403" cy="623399"/>
            <a:chOff x="4986374" y="5066941"/>
            <a:chExt cx="1468403" cy="623399"/>
          </a:xfrm>
        </p:grpSpPr>
        <p:sp>
          <p:nvSpPr>
            <p:cNvPr id="232" name="Rectangle 231"/>
            <p:cNvSpPr/>
            <p:nvPr/>
          </p:nvSpPr>
          <p:spPr bwMode="auto">
            <a:xfrm>
              <a:off x="4986374" y="508074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184" y="5066941"/>
              <a:ext cx="463497" cy="619676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5438276" y="5117230"/>
              <a:ext cx="1016501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Harish Krishnaswamy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Columbia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5877735" y="1897127"/>
            <a:ext cx="1451727" cy="632144"/>
            <a:chOff x="6888291" y="4161657"/>
            <a:chExt cx="1451727" cy="632144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6891425" y="4161657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50" name="Picture 14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7333" r="31334" b="55334"/>
            <a:stretch/>
          </p:blipFill>
          <p:spPr>
            <a:xfrm>
              <a:off x="6888291" y="4168467"/>
              <a:ext cx="446667" cy="625334"/>
            </a:xfrm>
            <a:prstGeom prst="rect">
              <a:avLst/>
            </a:prstGeom>
          </p:spPr>
        </p:pic>
        <p:sp>
          <p:nvSpPr>
            <p:cNvPr id="235" name="TextBox 234"/>
            <p:cNvSpPr txBox="1"/>
            <p:nvPr/>
          </p:nvSpPr>
          <p:spPr>
            <a:xfrm>
              <a:off x="7315200" y="4181384"/>
              <a:ext cx="1016501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Alyosha Molnar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Cornell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9101252" y="2676992"/>
            <a:ext cx="1514995" cy="609600"/>
            <a:chOff x="9026506" y="2590800"/>
            <a:chExt cx="1514995" cy="609600"/>
          </a:xfrm>
        </p:grpSpPr>
        <p:sp>
          <p:nvSpPr>
            <p:cNvPr id="140" name="Rectangle 139"/>
            <p:cNvSpPr/>
            <p:nvPr/>
          </p:nvSpPr>
          <p:spPr bwMode="auto">
            <a:xfrm>
              <a:off x="9027403" y="259080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41" name="Picture 140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9" t="5733" r="18696" b="54638"/>
            <a:stretch/>
          </p:blipFill>
          <p:spPr>
            <a:xfrm>
              <a:off x="9026506" y="2595327"/>
              <a:ext cx="495676" cy="605073"/>
            </a:xfrm>
            <a:prstGeom prst="rect">
              <a:avLst/>
            </a:prstGeom>
          </p:spPr>
        </p:pic>
        <p:sp>
          <p:nvSpPr>
            <p:cNvPr id="237" name="TextBox 236"/>
            <p:cNvSpPr txBox="1"/>
            <p:nvPr/>
          </p:nvSpPr>
          <p:spPr>
            <a:xfrm>
              <a:off x="9525000" y="2817218"/>
              <a:ext cx="1016501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Debdeep Jena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Cornell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9090641" y="1914992"/>
            <a:ext cx="1507694" cy="612116"/>
            <a:chOff x="9015895" y="1828800"/>
            <a:chExt cx="1507694" cy="612116"/>
          </a:xfrm>
        </p:grpSpPr>
        <p:grpSp>
          <p:nvGrpSpPr>
            <p:cNvPr id="144" name="Group 143"/>
            <p:cNvGrpSpPr/>
            <p:nvPr/>
          </p:nvGrpSpPr>
          <p:grpSpPr>
            <a:xfrm>
              <a:off x="9015895" y="1828800"/>
              <a:ext cx="1449422" cy="612116"/>
              <a:chOff x="4978432" y="1277560"/>
              <a:chExt cx="1449422" cy="612116"/>
            </a:xfrm>
          </p:grpSpPr>
          <p:sp>
            <p:nvSpPr>
              <p:cNvPr id="146" name="Rectangle 145"/>
              <p:cNvSpPr/>
              <p:nvPr/>
            </p:nvSpPr>
            <p:spPr bwMode="auto">
              <a:xfrm>
                <a:off x="4979261" y="1280076"/>
                <a:ext cx="1448593" cy="6096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74" t="8260" r="25652" b="47682"/>
              <a:stretch/>
            </p:blipFill>
            <p:spPr>
              <a:xfrm>
                <a:off x="4978432" y="1277560"/>
                <a:ext cx="479730" cy="607658"/>
              </a:xfrm>
              <a:prstGeom prst="rect">
                <a:avLst/>
              </a:prstGeom>
            </p:spPr>
          </p:pic>
        </p:grpSp>
        <p:sp>
          <p:nvSpPr>
            <p:cNvPr id="238" name="TextBox 237"/>
            <p:cNvSpPr txBox="1"/>
            <p:nvPr/>
          </p:nvSpPr>
          <p:spPr>
            <a:xfrm>
              <a:off x="9507088" y="1865713"/>
              <a:ext cx="101650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Huili (Grace) Xing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Cornell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152400" y="2676992"/>
            <a:ext cx="1524000" cy="652359"/>
            <a:chOff x="304800" y="2590800"/>
            <a:chExt cx="1524000" cy="652359"/>
          </a:xfrm>
        </p:grpSpPr>
        <p:sp>
          <p:nvSpPr>
            <p:cNvPr id="189" name="Rectangle 188"/>
            <p:cNvSpPr/>
            <p:nvPr/>
          </p:nvSpPr>
          <p:spPr bwMode="auto">
            <a:xfrm>
              <a:off x="350155" y="2604205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2590800"/>
              <a:ext cx="499421" cy="652359"/>
            </a:xfrm>
            <a:prstGeom prst="rect">
              <a:avLst/>
            </a:prstGeom>
          </p:spPr>
        </p:pic>
        <p:sp>
          <p:nvSpPr>
            <p:cNvPr id="243" name="TextBox 242"/>
            <p:cNvSpPr txBox="1"/>
            <p:nvPr/>
          </p:nvSpPr>
          <p:spPr>
            <a:xfrm>
              <a:off x="812299" y="2664869"/>
              <a:ext cx="101650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Christoph Studer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Cornell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2894877" y="5791200"/>
            <a:ext cx="1458857" cy="609600"/>
            <a:chOff x="2529444" y="4194780"/>
            <a:chExt cx="1458857" cy="609600"/>
          </a:xfrm>
        </p:grpSpPr>
        <p:sp>
          <p:nvSpPr>
            <p:cNvPr id="124" name="Rectangle 123"/>
            <p:cNvSpPr/>
            <p:nvPr/>
          </p:nvSpPr>
          <p:spPr bwMode="auto">
            <a:xfrm>
              <a:off x="2530715" y="4194780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48" t="2439" r="28788" b="39024"/>
            <a:stretch/>
          </p:blipFill>
          <p:spPr>
            <a:xfrm>
              <a:off x="2529444" y="4194780"/>
              <a:ext cx="457200" cy="609600"/>
            </a:xfrm>
            <a:prstGeom prst="rect">
              <a:avLst/>
            </a:prstGeom>
          </p:spPr>
        </p:pic>
        <p:sp>
          <p:nvSpPr>
            <p:cNvPr id="244" name="TextBox 243"/>
            <p:cNvSpPr txBox="1"/>
            <p:nvPr/>
          </p:nvSpPr>
          <p:spPr>
            <a:xfrm>
              <a:off x="2971800" y="4400490"/>
              <a:ext cx="10165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Amin Arbabian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Stanford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7" name="Group 246"/>
          <p:cNvGrpSpPr/>
          <p:nvPr/>
        </p:nvGrpSpPr>
        <p:grpSpPr>
          <a:xfrm>
            <a:off x="166181" y="3443360"/>
            <a:ext cx="1536120" cy="616364"/>
            <a:chOff x="318581" y="3357168"/>
            <a:chExt cx="1536120" cy="616364"/>
          </a:xfrm>
        </p:grpSpPr>
        <p:sp>
          <p:nvSpPr>
            <p:cNvPr id="184" name="Rectangle 183"/>
            <p:cNvSpPr/>
            <p:nvPr/>
          </p:nvSpPr>
          <p:spPr bwMode="auto">
            <a:xfrm>
              <a:off x="362778" y="3363932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81" y="3357168"/>
              <a:ext cx="516712" cy="616364"/>
            </a:xfrm>
            <a:prstGeom prst="rect">
              <a:avLst/>
            </a:prstGeom>
          </p:spPr>
        </p:pic>
        <p:sp>
          <p:nvSpPr>
            <p:cNvPr id="246" name="TextBox 245"/>
            <p:cNvSpPr txBox="1"/>
            <p:nvPr/>
          </p:nvSpPr>
          <p:spPr>
            <a:xfrm>
              <a:off x="838200" y="3393013"/>
              <a:ext cx="1016501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Andreas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</a:b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Molisch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USC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5867400" y="4200992"/>
            <a:ext cx="1508941" cy="649173"/>
            <a:chOff x="2488536" y="5611832"/>
            <a:chExt cx="1508941" cy="649173"/>
          </a:xfrm>
        </p:grpSpPr>
        <p:sp>
          <p:nvSpPr>
            <p:cNvPr id="197" name="Rectangle 196"/>
            <p:cNvSpPr/>
            <p:nvPr/>
          </p:nvSpPr>
          <p:spPr bwMode="auto">
            <a:xfrm>
              <a:off x="2529444" y="5611832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536" y="5621193"/>
              <a:ext cx="476322" cy="613723"/>
            </a:xfrm>
            <a:prstGeom prst="rect">
              <a:avLst/>
            </a:prstGeom>
          </p:spPr>
        </p:pic>
        <p:sp>
          <p:nvSpPr>
            <p:cNvPr id="249" name="TextBox 248"/>
            <p:cNvSpPr txBox="1"/>
            <p:nvPr/>
          </p:nvSpPr>
          <p:spPr>
            <a:xfrm>
              <a:off x="2980976" y="5691618"/>
              <a:ext cx="1016501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Hossein Hashemi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USC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</p:grpSp>
      <p:sp>
        <p:nvSpPr>
          <p:cNvPr id="253" name="TextBox 252"/>
          <p:cNvSpPr txBox="1"/>
          <p:nvPr/>
        </p:nvSpPr>
        <p:spPr>
          <a:xfrm>
            <a:off x="7315200" y="1838792"/>
            <a:ext cx="186684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N-path mixers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 ADCs 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4572000" y="2633260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200-300GHz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passive CMOS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7315200" y="2601848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automation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equalizers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7315200" y="3362792"/>
            <a:ext cx="16002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photonic links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10515600" y="4124792"/>
            <a:ext cx="133110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transistors in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novel materials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9029893" y="5272871"/>
            <a:ext cx="2286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THz HBTs for PAs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THz HEMTs for LNAs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1598746" y="3381461"/>
            <a:ext cx="15254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100-300GHz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propagation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measurements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598746" y="4200992"/>
            <a:ext cx="15254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Applications: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VR, cars, …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4572000" y="3395260"/>
            <a:ext cx="99071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Novel MIMO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7315200" y="4171060"/>
            <a:ext cx="16002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acoustic filters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4277534" y="4919260"/>
            <a:ext cx="18184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VLSI design automation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VLSI MIMO processors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4277534" y="5747468"/>
            <a:ext cx="18184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radar chipsets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arrays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2279779" y="4933060"/>
            <a:ext cx="8444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Massive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demo.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1961482" y="5761268"/>
            <a:ext cx="10206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Compressive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5791200" y="5267792"/>
            <a:ext cx="18184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140/210/290GHz arrays for demos.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90600" y="1023068"/>
            <a:ext cx="15891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3516257" y="1023068"/>
            <a:ext cx="48657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10069457" y="1023068"/>
            <a:ext cx="15891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152400" y="4946101"/>
            <a:ext cx="1480102" cy="626522"/>
            <a:chOff x="152400" y="4946101"/>
            <a:chExt cx="1480102" cy="626522"/>
          </a:xfrm>
        </p:grpSpPr>
        <p:sp>
          <p:nvSpPr>
            <p:cNvPr id="130" name="Rectangle 129"/>
            <p:cNvSpPr/>
            <p:nvPr/>
          </p:nvSpPr>
          <p:spPr bwMode="auto">
            <a:xfrm>
              <a:off x="152400" y="4946101"/>
              <a:ext cx="1448593" cy="6096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16001" y="5154786"/>
              <a:ext cx="1016501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+mn-cs"/>
                </a:rPr>
                <a:t>Danijela Cabric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UCLA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953000"/>
              <a:ext cx="462370" cy="619623"/>
            </a:xfrm>
            <a:prstGeom prst="rect">
              <a:avLst/>
            </a:prstGeom>
          </p:spPr>
        </p:pic>
      </p:grpSp>
      <p:sp>
        <p:nvSpPr>
          <p:cNvPr id="134" name="TextBox 133"/>
          <p:cNvSpPr txBox="1"/>
          <p:nvPr/>
        </p:nvSpPr>
        <p:spPr>
          <a:xfrm>
            <a:off x="152400" y="5595068"/>
            <a:ext cx="152545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 algorithms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15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1201400" cy="398463"/>
          </a:xfrm>
        </p:spPr>
        <p:txBody>
          <a:bodyPr/>
          <a:lstStyle/>
          <a:p>
            <a:r>
              <a:rPr lang="en-US" dirty="0" smtClean="0"/>
              <a:t>ComSenTer 140GHz CMOS ICs for hub &amp; handset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914400"/>
            <a:ext cx="3886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0" u="sng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400" b="0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-generation hub ICs: UCSB</a:t>
            </a:r>
            <a:endParaRPr lang="en-US" sz="1800" b="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2279"/>
            <a:ext cx="3206011" cy="1369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6" y="3126375"/>
            <a:ext cx="3206011" cy="1369425"/>
          </a:xfrm>
          <a:prstGeom prst="rect">
            <a:avLst/>
          </a:prstGeom>
        </p:spPr>
      </p:pic>
      <p:pic>
        <p:nvPicPr>
          <p:cNvPr id="8" name="Picture 2" descr="https://dl.boxcloud.com/api/2.0/internal_files/378361905965/versions/402011215427/representations/jpg_paged_2048x2048/content/1.jpg?access_token=1!vm6PjdxfnnUBDfxtSa0fKlpDoooqdgSDX_lTweWnyYTVhvPekbzQjpFQM5dM8Nq6ZiiJgBYVEGjgZqWYX3LbraNjnxDxcnG1jho4fWEwUpD6ErwoYgri6jAahThAPQ-OOlLVrsQv9qS8QrHXECRyzld-R2hESH8jybXK1jZYYFn0TH8Xp_m_lkz__k_sjmYsNPQYOYNZ2dPumMciN_NWGCM2MxLt9JXrXcRGErTKh8c0zGPTf6zyFFDWATcLXSmbjhMVXFouEYxO2eoBihW7-btwDgOciuU4E4IQ_-Eo5kTikF5zLQtfCeExvzPpzu9cNumjJMtQepCl1RzthsqqXdCS6TKiX9jfG8YIB5Nt7HsJvxZAxlCcvVWFjwmUaaEi-sYGdTaypL5l1mu38ulQbyDrSi88iMekYXTyF6h7eHBLk0asx9bPhQR6-AdwoUT-5e0sDdJPCX3kCVdVD6GGVnHRhQsU_3-uM72xXjUT7lcw6EWupHKOQXCHlvOI_khROCRt8shSsnqmj4qPkhNDk6nvGzRpfwaVlZf6aSvknhGIlbamXqSjhDVrpZ3Wzzx9mg..&amp;box_client_name=box-content-preview&amp;box_client_version=1.58.3">
            <a:extLst>
              <a:ext uri="{FF2B5EF4-FFF2-40B4-BE49-F238E27FC236}">
                <a16:creationId xmlns:a16="http://schemas.microsoft.com/office/drawing/2014/main" id="{ADFF2E65-1668-4A0B-B38E-8EB2826C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24466"/>
            <a:ext cx="3548566" cy="178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62400" y="914400"/>
            <a:ext cx="8077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Handset array ICs: UCSD</a:t>
            </a:r>
            <a:endParaRPr lang="en-US" sz="1800" b="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029200"/>
            <a:ext cx="2159203" cy="13210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4826019"/>
            <a:ext cx="2003757" cy="18033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784068"/>
            <a:ext cx="2992925" cy="19977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5" b="13803"/>
          <a:stretch/>
        </p:blipFill>
        <p:spPr>
          <a:xfrm>
            <a:off x="5977865" y="1567288"/>
            <a:ext cx="3955467" cy="21359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7740" y="4283434"/>
            <a:ext cx="629785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0" u="sng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b="0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-generation hub ICs: UC Berkeley</a:t>
            </a:r>
            <a:endParaRPr lang="en-US" sz="1800" b="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1981200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Farid </a:t>
            </a:r>
            <a:r>
              <a:rPr lang="en-US" sz="1400" b="0" dirty="0">
                <a:latin typeface="Calibri" pitchFamily="34" charset="0"/>
                <a:cs typeface="Calibri" pitchFamily="34" charset="0"/>
              </a:rPr>
              <a:t>et al, 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RFIC 2019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943600" y="1323460"/>
            <a:ext cx="1981200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Rebeiz group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52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0972800" cy="466725"/>
          </a:xfrm>
        </p:spPr>
        <p:txBody>
          <a:bodyPr/>
          <a:lstStyle/>
          <a:p>
            <a:r>
              <a:rPr lang="en-US" dirty="0" smtClean="0"/>
              <a:t>ComSenTer 140GHz InP ICs for hub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669" y="852132"/>
            <a:ext cx="2578549" cy="4227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08784-EA80-463D-84A1-72AB1EB9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4" t="5040" r="23454" b="3916"/>
          <a:stretch/>
        </p:blipFill>
        <p:spPr>
          <a:xfrm rot="16200000">
            <a:off x="7376520" y="1432920"/>
            <a:ext cx="2524037" cy="2839723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1000992"/>
            <a:ext cx="5029200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110mW power amplifier, 20.8% PAE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A. Ahmed, IMS 2020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162800" y="897348"/>
            <a:ext cx="5029200" cy="692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190mW power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amplifier, 16.7% PAE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A. Ahmed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EuMIC 2020.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04800" y="5583861"/>
            <a:ext cx="5029200" cy="996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Also: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"A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130-GHz Power Amplifier in a 250-nm InP Process with 32%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PAE"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Kang Ning (Buckwalter group) 2020 RFIC symposium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5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08540"/>
            <a:ext cx="10713720" cy="6027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210 GHz MIMO </a:t>
            </a:r>
            <a:r>
              <a:rPr lang="en-US" dirty="0" smtClean="0">
                <a:solidFill>
                  <a:srgbClr val="000000"/>
                </a:solidFill>
              </a:rPr>
              <a:t>backhaul: ICs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51877" y="5802989"/>
            <a:ext cx="2734490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Transmitter without PA: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1800" b="0" dirty="0" smtClean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29291" y="1747637"/>
            <a:ext cx="1376276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PA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313060" y="1581567"/>
            <a:ext cx="1295400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Receiver:</a:t>
            </a:r>
            <a:r>
              <a:rPr lang="en-US" sz="1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7529568" y="4572000"/>
            <a:ext cx="3048000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Transmitter </a:t>
            </a:r>
            <a:r>
              <a:rPr lang="en-US" sz="1800" u="sng" dirty="0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PA: </a:t>
            </a:r>
            <a:r>
              <a:rPr lang="en-US" sz="1600" dirty="0">
                <a:solidFill>
                  <a:srgbClr val="FF0000"/>
                </a:solidFill>
              </a:rPr>
              <a:t>✘</a:t>
            </a:r>
            <a:endParaRPr lang="en-US" sz="1800" b="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 rot="16200000">
            <a:off x="-1789902" y="3694902"/>
            <a:ext cx="5131145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0" dirty="0">
                <a:latin typeface="Calibri" pitchFamily="34" charset="0"/>
                <a:cs typeface="Calibri" pitchFamily="34" charset="0"/>
              </a:rPr>
              <a:t>Teledyne 250nm (650GHz) InP 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HBT.  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29568" y="131701"/>
            <a:ext cx="4510032" cy="498598"/>
          </a:xfrm>
          <a:prstGeom prst="rect">
            <a:avLst/>
          </a:prstGeom>
          <a:solidFill>
            <a:srgbClr val="FFFF00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M. Seo Su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ngkyunkwan/UCSB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</a:rPr>
              <a:t>A. Ahmed, U. Solyu, M. Rodwell UCSB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477000" y="914400"/>
            <a:ext cx="685800" cy="332140"/>
          </a:xfrm>
          <a:prstGeom prst="rect">
            <a:avLst/>
          </a:prstGeom>
          <a:solidFill>
            <a:srgbClr val="FFFFFF">
              <a:alpha val="34902"/>
            </a:srgbClr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LNA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54" y="1219200"/>
            <a:ext cx="3877949" cy="90184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71982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57200" y="701219"/>
            <a:ext cx="11277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Packages / array modules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0574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8" name="Picture 2" descr="2018_4_6_pack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50210"/>
            <a:ext cx="387318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37" y="2198687"/>
            <a:ext cx="3285657" cy="189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946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38200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48589"/>
            <a:ext cx="2453301" cy="148981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2974898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12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545" y="2683174"/>
            <a:ext cx="5542855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475" y="4564370"/>
            <a:ext cx="3957514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4902779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77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z="3900" dirty="0" smtClean="0"/>
              <a:t>140GHz hub: packaging challenges</a:t>
            </a:r>
            <a:endParaRPr lang="en-US" sz="39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267200" y="975086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IC-package interconnects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Difficult at &gt; 100 GHz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267200" y="2487361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Removing heat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vias are marginal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267200" y="3856029"/>
            <a:ext cx="4962352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Interconnect density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Dense wiring for DC, LO, IF, control.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to fit these all in.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281616" y="5237764"/>
            <a:ext cx="7757984" cy="1467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Economies of scale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Advanced packaging standards require sophisticated tools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High-volume orders only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for small-volume orders (research, universities)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Packaging industry is moving offshore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838200"/>
            <a:ext cx="1557251" cy="11804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869916"/>
            <a:ext cx="2143447" cy="1035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4191000" cy="3600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04" y="3443831"/>
            <a:ext cx="2666090" cy="1509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225918"/>
            <a:ext cx="2029779" cy="127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24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9075"/>
            <a:ext cx="11201400" cy="466725"/>
          </a:xfrm>
        </p:spPr>
        <p:txBody>
          <a:bodyPr/>
          <a:lstStyle/>
          <a:p>
            <a:r>
              <a:rPr lang="en-US" dirty="0" smtClean="0"/>
              <a:t>100-300GHz IC-package connections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65" y="4021870"/>
            <a:ext cx="2143447" cy="1035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5" y="2945408"/>
            <a:ext cx="2006123" cy="1271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27152"/>
          <a:stretch/>
        </p:blipFill>
        <p:spPr>
          <a:xfrm>
            <a:off x="3200447" y="1742721"/>
            <a:ext cx="1991565" cy="129540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654040" y="953016"/>
          <a:ext cx="6309360" cy="54907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10265614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996072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60927425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719227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0437024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heatsinking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698766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micromachined</a:t>
                      </a:r>
                      <a:b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waveguide interface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 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Research.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Cheap one day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78096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ribbon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mesh bond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Handcrafted.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79648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patch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antennas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 superstrate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Straightforward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386688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 stud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flip-chip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marginal for PA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799131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vias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Development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509563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(ball)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wirebonds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GHz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338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275021" y="1211800"/>
            <a:ext cx="11400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Deal, IEEE Trans THz,</a:t>
            </a:r>
            <a:br>
              <a:rPr lang="en-US" sz="900" b="0" dirty="0" smtClean="0"/>
            </a:br>
            <a:r>
              <a:rPr lang="en-US" sz="900" b="0" dirty="0" smtClean="0"/>
              <a:t> Sept 2011</a:t>
            </a:r>
            <a:endParaRPr lang="en-US" sz="900" b="0" dirty="0"/>
          </a:p>
        </p:txBody>
      </p:sp>
      <p:cxnSp>
        <p:nvCxnSpPr>
          <p:cNvPr id="14" name="Straight Connector 13"/>
          <p:cNvCxnSpPr>
            <a:endCxn id="54" idx="3"/>
          </p:cNvCxnSpPr>
          <p:nvPr/>
        </p:nvCxnSpPr>
        <p:spPr bwMode="auto">
          <a:xfrm flipH="1" flipV="1">
            <a:off x="3048565" y="1396073"/>
            <a:ext cx="2605475" cy="1684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7" idx="3"/>
            <a:endCxn id="5" idx="1"/>
          </p:cNvCxnSpPr>
          <p:nvPr/>
        </p:nvCxnSpPr>
        <p:spPr bwMode="auto">
          <a:xfrm>
            <a:off x="2429408" y="3581311"/>
            <a:ext cx="3224632" cy="11708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stCxn id="16" idx="3"/>
          </p:cNvCxnSpPr>
          <p:nvPr/>
        </p:nvCxnSpPr>
        <p:spPr bwMode="auto">
          <a:xfrm>
            <a:off x="5192012" y="2390422"/>
            <a:ext cx="517595" cy="4797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9" idx="3"/>
          </p:cNvCxnSpPr>
          <p:nvPr/>
        </p:nvCxnSpPr>
        <p:spPr bwMode="auto">
          <a:xfrm flipV="1">
            <a:off x="5192012" y="4460575"/>
            <a:ext cx="462028" cy="7883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332" y="5758560"/>
            <a:ext cx="2392680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41" y="4853116"/>
            <a:ext cx="2103120" cy="1379220"/>
          </a:xfrm>
          <a:prstGeom prst="rect">
            <a:avLst/>
          </a:prstGeom>
        </p:spPr>
      </p:pic>
      <p:cxnSp>
        <p:nvCxnSpPr>
          <p:cNvPr id="31" name="Straight Connector 30"/>
          <p:cNvCxnSpPr>
            <a:stCxn id="29" idx="3"/>
          </p:cNvCxnSpPr>
          <p:nvPr/>
        </p:nvCxnSpPr>
        <p:spPr bwMode="auto">
          <a:xfrm flipV="1">
            <a:off x="2364061" y="5376019"/>
            <a:ext cx="3345546" cy="16670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7" idx="3"/>
          </p:cNvCxnSpPr>
          <p:nvPr/>
        </p:nvCxnSpPr>
        <p:spPr bwMode="auto">
          <a:xfrm flipV="1">
            <a:off x="5192012" y="6019800"/>
            <a:ext cx="435271" cy="1959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 rot="16200000">
            <a:off x="162695" y="3472819"/>
            <a:ext cx="606256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G. Rebeiz</a:t>
            </a:r>
            <a:endParaRPr lang="en-US" sz="900" b="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965" y="828383"/>
            <a:ext cx="2514600" cy="1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613550"/>
            <a:ext cx="1258773" cy="6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435ED-32CA-48E8-9A53-D0505823B8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60750"/>
            <a:ext cx="6629400" cy="2177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C129C-5C9F-4035-9623-B0D7354D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3185"/>
            <a:ext cx="9334500" cy="398463"/>
          </a:xfrm>
        </p:spPr>
        <p:txBody>
          <a:bodyPr/>
          <a:lstStyle/>
          <a:p>
            <a:r>
              <a:rPr lang="en-US" dirty="0" smtClean="0"/>
              <a:t>140GHz massive MIMO hub modules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6794" y="2764455"/>
            <a:ext cx="2232757" cy="10108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766793" y="1661622"/>
            <a:ext cx="2221959" cy="100405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04800" y="4156350"/>
            <a:ext cx="3886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LTCC-based array tile</a:t>
            </a: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57800" y="5336182"/>
            <a:ext cx="19053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Kyocera LTCC carrier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000" y="5336182"/>
            <a:ext cx="26670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connector interface board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53415" y="1330658"/>
            <a:ext cx="22353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140GHz CMOS ICs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53601" y="2330332"/>
            <a:ext cx="838200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753600" y="3394900"/>
            <a:ext cx="838200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65863" y="1321164"/>
            <a:ext cx="22353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140GHz InP PAs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5593296" y="4017451"/>
            <a:ext cx="1078497" cy="53765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5773722" y="4040783"/>
            <a:ext cx="867375" cy="5143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6400463" y="4040783"/>
            <a:ext cx="258112" cy="58171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V="1">
            <a:off x="6549346" y="4040783"/>
            <a:ext cx="109566" cy="58031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6629063" y="3888382"/>
            <a:ext cx="19053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8 CMOS ICs, 8 InP PAs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991600" y="5336182"/>
            <a:ext cx="26670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connector interface board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705600" y="6553200"/>
            <a:ext cx="491060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Farid, Ahmed, Rodwell, UCSB; Flynn, Dunn, Niknejad, Nikolic, BWRC; Rebeiz, UCSD</a:t>
            </a:r>
            <a:endParaRPr lang="en-US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024" y="1575810"/>
            <a:ext cx="2206752" cy="1420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8" y="4568086"/>
            <a:ext cx="5175504" cy="768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82" y="4537350"/>
            <a:ext cx="5175504" cy="7680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597" y="2980496"/>
            <a:ext cx="1062881" cy="5701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244" y="1861550"/>
            <a:ext cx="1143219" cy="57018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620000" y="2482732"/>
            <a:ext cx="1003794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~100mW 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4858732" y="4098219"/>
            <a:ext cx="5716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4858732" y="5050551"/>
            <a:ext cx="5716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95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0668000" cy="466725"/>
          </a:xfrm>
        </p:spPr>
        <p:txBody>
          <a:bodyPr/>
          <a:lstStyle/>
          <a:p>
            <a:r>
              <a:rPr lang="en-US" dirty="0" smtClean="0"/>
              <a:t>140GHz hub</a:t>
            </a:r>
            <a:r>
              <a:rPr lang="en-US" dirty="0"/>
              <a:t>: </a:t>
            </a:r>
            <a:r>
              <a:rPr lang="en-US" dirty="0" smtClean="0"/>
              <a:t>ICs &amp; Antennas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143" y="886696"/>
            <a:ext cx="1801092" cy="2952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08784-EA80-463D-84A1-72AB1EB9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4" t="5040" r="23454" b="3916"/>
          <a:stretch/>
        </p:blipFill>
        <p:spPr>
          <a:xfrm rot="16200000">
            <a:off x="381327" y="3852205"/>
            <a:ext cx="2294579" cy="2581566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86486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110mW InP Power Amplifier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20.8% PAE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3367439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190mW InP Power Amplifier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16.7% PAE 	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16200" y="1509099"/>
            <a:ext cx="2957428" cy="1336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3912298"/>
            <a:ext cx="2971800" cy="1345502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972365" y="864860"/>
            <a:ext cx="332403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CMOS Transmitter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943600" y="335280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Receiver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410" y="2727320"/>
            <a:ext cx="5143709" cy="2537328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212472" y="859360"/>
            <a:ext cx="2584764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LTCC Array module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4" name="Straight Arrow Connector 3"/>
          <p:cNvCxnSpPr>
            <a:stCxn id="7" idx="0"/>
          </p:cNvCxnSpPr>
          <p:nvPr/>
        </p:nvCxnSpPr>
        <p:spPr bwMode="auto">
          <a:xfrm>
            <a:off x="3104978" y="2362985"/>
            <a:ext cx="633595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>
            <a:stCxn id="7" idx="0"/>
          </p:cNvCxnSpPr>
          <p:nvPr/>
        </p:nvCxnSpPr>
        <p:spPr bwMode="auto">
          <a:xfrm>
            <a:off x="3104978" y="2362985"/>
            <a:ext cx="1314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7" idx="0"/>
          </p:cNvCxnSpPr>
          <p:nvPr/>
        </p:nvCxnSpPr>
        <p:spPr bwMode="auto">
          <a:xfrm>
            <a:off x="3104978" y="2362985"/>
            <a:ext cx="19242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7" idx="0"/>
          </p:cNvCxnSpPr>
          <p:nvPr/>
        </p:nvCxnSpPr>
        <p:spPr bwMode="auto">
          <a:xfrm>
            <a:off x="3104978" y="2362985"/>
            <a:ext cx="2457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14" idx="3"/>
          </p:cNvCxnSpPr>
          <p:nvPr/>
        </p:nvCxnSpPr>
        <p:spPr bwMode="auto">
          <a:xfrm flipH="1">
            <a:off x="5486400" y="2177298"/>
            <a:ext cx="5298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>
            <a:stCxn id="14" idx="3"/>
          </p:cNvCxnSpPr>
          <p:nvPr/>
        </p:nvCxnSpPr>
        <p:spPr bwMode="auto">
          <a:xfrm flipH="1">
            <a:off x="4876800" y="2177298"/>
            <a:ext cx="11394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>
            <a:stCxn id="14" idx="3"/>
          </p:cNvCxnSpPr>
          <p:nvPr/>
        </p:nvCxnSpPr>
        <p:spPr bwMode="auto">
          <a:xfrm flipH="1">
            <a:off x="4191000" y="2177298"/>
            <a:ext cx="1825200" cy="293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14" idx="3"/>
          </p:cNvCxnSpPr>
          <p:nvPr/>
        </p:nvCxnSpPr>
        <p:spPr bwMode="auto">
          <a:xfrm flipH="1" flipV="1">
            <a:off x="3657600" y="2118698"/>
            <a:ext cx="23586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3276600" y="6263039"/>
            <a:ext cx="2537329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5797236" y="6166398"/>
            <a:ext cx="473893" cy="249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1 cm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79" y="4582798"/>
            <a:ext cx="1062881" cy="570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90" y="2110248"/>
            <a:ext cx="1143219" cy="5701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833" y="6308518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  <a:cs typeface="Calibri" pitchFamily="34" charset="0"/>
              </a:rPr>
              <a:t>Teledyne InP HBT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5943600" y="5257800"/>
            <a:ext cx="274320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GlobalFoundries 22nm SOI CMOS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3212472" y="6597897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Kyocera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1600" y="1752600"/>
            <a:ext cx="3148760" cy="27016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05600" y="6553200"/>
            <a:ext cx="491060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Farid, Ahmed, Rodwell, UCSB; Flynn, Dunn, Niknejad, Nikolic, BWRC; Rebeiz, UCSD</a:t>
            </a:r>
            <a:endParaRPr lang="en-US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1353799" cy="466725"/>
          </a:xfrm>
        </p:spPr>
        <p:txBody>
          <a:bodyPr/>
          <a:lstStyle/>
          <a:p>
            <a:r>
              <a:rPr lang="en-US" dirty="0" smtClean="0"/>
              <a:t>140GHz Single-Channel CMOS+InP Transmitter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8600" y="828312"/>
            <a:ext cx="4800600" cy="2492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A. Farid, A. S. Ahmed, UCSB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modules being tested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5273040" cy="5471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672590"/>
            <a:ext cx="6096000" cy="3512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6553200"/>
            <a:ext cx="491060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Farid, Ahmed, Rodwell, UCSB; Flynn, Dunn, Niknejad, Nikolic, BWRC; Rebeiz, UCSD</a:t>
            </a:r>
            <a:endParaRPr lang="en-US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4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328271"/>
            <a:ext cx="2883408" cy="14752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68" y="4550305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702705"/>
            <a:ext cx="2235109" cy="180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/>
              <a:t>Beyond-5G Wireless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4623534"/>
            <a:ext cx="3446503" cy="1755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30" y="3903457"/>
            <a:ext cx="1268563" cy="1201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3745468"/>
            <a:ext cx="765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ComSenTer:  100-300GHz carriers, massive spatial multiplexing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Terabit hubs and backhaul links, high-resolution imaging radar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742237" y="502011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20" name="Equation" r:id="rId8" imgW="660240" imgH="177480" progId="Equation.DSMT4">
                    <p:embed/>
                  </p:oleObj>
                </mc:Choice>
                <mc:Fallback>
                  <p:oleObj name="Equation" r:id="rId8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6024216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21" name="Equation" r:id="rId10" imgW="545760" imgH="164880" progId="Equation.DSMT4">
                    <p:embed/>
                  </p:oleObj>
                </mc:Choice>
                <mc:Fallback>
                  <p:oleObj name="Equation" r:id="rId10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715677" y="36576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28600" y="936010"/>
            <a:ext cx="63637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Wireless networks: exploding demand.</a:t>
            </a:r>
          </a:p>
          <a:p>
            <a:r>
              <a:rPr lang="en-US" sz="2000" dirty="0">
                <a:latin typeface="Calibri" pitchFamily="34" charset="0"/>
              </a:rPr>
              <a:t>Immediate industry response: 5G.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~10-100GHz carriers.</a:t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000" dirty="0">
                <a:latin typeface="Calibri" pitchFamily="34" charset="0"/>
              </a:rPr>
              <a:t>Next generation (6G ??): above 100GHz..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greatly increased spectrum, massive spatial multiplexing</a:t>
            </a:r>
          </a:p>
          <a:p>
            <a:r>
              <a:rPr lang="en-US" sz="2000" dirty="0">
                <a:latin typeface="Calibri" pitchFamily="34" charset="0"/>
              </a:rPr>
              <a:t>JUMP Centers</a:t>
            </a:r>
            <a:r>
              <a:rPr lang="en-US" sz="2000" b="0" dirty="0">
                <a:latin typeface="Calibri" pitchFamily="34" charset="0"/>
              </a:rPr>
              <a:t>: research commercialized in 15 years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84" y="838200"/>
            <a:ext cx="2566416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88" y="2209800"/>
            <a:ext cx="3639312" cy="13776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901362" y="4735513"/>
            <a:ext cx="1062038" cy="293687"/>
            <a:chOff x="5791200" y="6488113"/>
            <a:chExt cx="1062038" cy="293687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22" name="Equation" r:id="rId14" imgW="596880" imgH="164880" progId="Equation.DSMT4">
                    <p:embed/>
                  </p:oleObj>
                </mc:Choice>
                <mc:Fallback>
                  <p:oleObj name="Equation" r:id="rId14" imgW="596880" imgH="16488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3640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580058" y="76200"/>
            <a:ext cx="11307142" cy="609600"/>
          </a:xfrm>
        </p:spPr>
        <p:txBody>
          <a:bodyPr/>
          <a:lstStyle/>
          <a:p>
            <a:r>
              <a:rPr lang="en-US" dirty="0"/>
              <a:t>Concept: module for small angular scanning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228600" y="4842965"/>
            <a:ext cx="10287000" cy="1634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800" b="0" dirty="0">
                <a:latin typeface="Calibri" pitchFamily="34" charset="0"/>
                <a:cs typeface="Calibri" pitchFamily="34" charset="0"/>
              </a:rPr>
              <a:t>Terrestrial system: horizontal + vertical steering → rectangular array.</a:t>
            </a:r>
            <a:br>
              <a:rPr lang="en-US" sz="2800" b="0" dirty="0">
                <a:latin typeface="Calibri" pitchFamily="34" charset="0"/>
                <a:cs typeface="Calibri" pitchFamily="34" charset="0"/>
              </a:rPr>
            </a:br>
            <a:r>
              <a:rPr lang="en-US" sz="2800" b="0" dirty="0">
                <a:latin typeface="Calibri" pitchFamily="34" charset="0"/>
                <a:cs typeface="Calibri" pitchFamily="34" charset="0"/>
              </a:rPr>
              <a:t>Limited angular steering range (installation)→ spacing &gt;&gt; </a:t>
            </a:r>
            <a:r>
              <a:rPr lang="en-US" sz="28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800" b="0" dirty="0">
                <a:latin typeface="Calibri" pitchFamily="34" charset="0"/>
                <a:cs typeface="Calibri" pitchFamily="34" charset="0"/>
              </a:rPr>
              <a:t>/2</a:t>
            </a:r>
            <a:br>
              <a:rPr lang="en-US" sz="2800" b="0" dirty="0">
                <a:latin typeface="Calibri" pitchFamily="34" charset="0"/>
                <a:cs typeface="Calibri" pitchFamily="34" charset="0"/>
              </a:rPr>
            </a:br>
            <a:r>
              <a:rPr lang="en-US" sz="2800" b="0" dirty="0">
                <a:latin typeface="Calibri" pitchFamily="34" charset="0"/>
                <a:cs typeface="Calibri" pitchFamily="34" charset="0"/>
              </a:rPr>
              <a:t>Endfire  / edge-card geometry: room for III-V PAs, LNAs.</a:t>
            </a:r>
            <a:br>
              <a:rPr lang="en-US" sz="2800" b="0" dirty="0">
                <a:latin typeface="Calibri" pitchFamily="34" charset="0"/>
                <a:cs typeface="Calibri" pitchFamily="34" charset="0"/>
              </a:rPr>
            </a:br>
            <a:r>
              <a:rPr lang="en-US" sz="2800" b="0" dirty="0">
                <a:latin typeface="Calibri" pitchFamily="34" charset="0"/>
                <a:cs typeface="Calibri" pitchFamily="34" charset="0"/>
              </a:rPr>
              <a:t>Mounting directly on metal carrier→ heatsinking.</a:t>
            </a:r>
          </a:p>
        </p:txBody>
      </p:sp>
      <p:pic>
        <p:nvPicPr>
          <p:cNvPr id="419842" name="Picture 2" descr="2018_30_30_package_draw_Vival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8" y="890096"/>
            <a:ext cx="5820742" cy="336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82" y="1135363"/>
            <a:ext cx="2552318" cy="273135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34502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2D arrays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694090" y="20574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386" y="2122872"/>
            <a:ext cx="2607014" cy="1991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648" y="2128722"/>
            <a:ext cx="2148752" cy="1986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506" y="2452720"/>
            <a:ext cx="1859280" cy="1432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2247900"/>
            <a:ext cx="11811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99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38200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48589"/>
            <a:ext cx="2453301" cy="148981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2974898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12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545" y="2683174"/>
            <a:ext cx="5542855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475" y="4564370"/>
            <a:ext cx="3957514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4902779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5410200" y="2590800"/>
            <a:ext cx="2133600" cy="1279226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522474" y="4892974"/>
            <a:ext cx="1097525" cy="1279226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3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9372600" cy="466725"/>
          </a:xfrm>
        </p:spPr>
        <p:txBody>
          <a:bodyPr/>
          <a:lstStyle/>
          <a:p>
            <a:r>
              <a:rPr lang="en-US" dirty="0" smtClean="0"/>
              <a:t>100-300GHz: </a:t>
            </a:r>
            <a:r>
              <a:rPr lang="en-US" dirty="0"/>
              <a:t>2D arrays </a:t>
            </a:r>
            <a:endParaRPr lang="en-US" dirty="0" smtClean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924405"/>
            <a:ext cx="411480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Single-beam array: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 PA, one phase-shifter in ~0.36</a:t>
            </a:r>
            <a:r>
              <a:rPr lang="en-US" sz="2000" b="0" dirty="0" smtClean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b="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76400"/>
            <a:ext cx="1488948" cy="2045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88592"/>
            <a:ext cx="2133600" cy="1816608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238022" y="914400"/>
            <a:ext cx="3610577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Multi-beam array: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 PA, one mixer in ~0.36</a:t>
            </a:r>
            <a:r>
              <a:rPr lang="en-US" sz="2000" b="0" dirty="0" smtClean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sz="20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761561"/>
              </p:ext>
            </p:extLst>
          </p:nvPr>
        </p:nvGraphicFramePr>
        <p:xfrm>
          <a:off x="396240" y="4602480"/>
          <a:ext cx="4480560" cy="1341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00908508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69626419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49551981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4217024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1037781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29232982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51091644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GHz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18636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Symbol" panose="05050102010706020507" pitchFamily="18" charset="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54108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00855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</a:t>
                      </a:r>
                      <a:endParaRPr lang="en-US" sz="1600" b="0" baseline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92802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93" y="1473272"/>
            <a:ext cx="5256607" cy="22972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4139915"/>
            <a:ext cx="2363625" cy="21846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4267200"/>
            <a:ext cx="2867714" cy="21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8B9E-00C3-4D4D-9818-206CC1B0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74"/>
            <a:ext cx="9296400" cy="398463"/>
          </a:xfrm>
        </p:spPr>
        <p:txBody>
          <a:bodyPr/>
          <a:lstStyle/>
          <a:p>
            <a:r>
              <a:rPr lang="en-US" dirty="0" smtClean="0"/>
              <a:t>100-300GHz, </a:t>
            </a:r>
            <a:r>
              <a:rPr lang="en-US" dirty="0"/>
              <a:t>2D </a:t>
            </a:r>
            <a:r>
              <a:rPr lang="en-US" dirty="0" smtClean="0"/>
              <a:t>arrays: ICs can fit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56ABCA-9EEB-4C20-BF38-D6C6DE21B3FF}"/>
              </a:ext>
            </a:extLst>
          </p:cNvPr>
          <p:cNvSpPr txBox="1"/>
          <p:nvPr/>
        </p:nvSpPr>
        <p:spPr>
          <a:xfrm>
            <a:off x="3927766" y="895176"/>
            <a:ext cx="193963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LO frequency multiplier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0.58 mm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0.4 mm</a:t>
            </a:r>
            <a:endParaRPr lang="en-US" sz="1400" b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EFAA2-EB92-4DA8-B2B9-84C7AA5BF5CA}"/>
              </a:ext>
            </a:extLst>
          </p:cNvPr>
          <p:cNvSpPr txBox="1"/>
          <p:nvPr/>
        </p:nvSpPr>
        <p:spPr>
          <a:xfrm>
            <a:off x="5843322" y="908773"/>
            <a:ext cx="147187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shifter</a:t>
            </a:r>
            <a:b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0.3 mm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0.4 mm</a:t>
            </a:r>
            <a:endParaRPr lang="en-US" sz="1400" b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A66ECA-D1F1-4EE5-9189-5A918646C4AA}"/>
              </a:ext>
            </a:extLst>
          </p:cNvPr>
          <p:cNvSpPr txBox="1"/>
          <p:nvPr/>
        </p:nvSpPr>
        <p:spPr>
          <a:xfrm>
            <a:off x="7200614" y="901050"/>
            <a:ext cx="16048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TX I/Q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mixer</a:t>
            </a:r>
            <a:b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0.16mm x 0.08 mm</a:t>
            </a:r>
            <a:endParaRPr lang="en-US" sz="1400" b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108C39-1E8D-4B92-A3DC-08FBE7397825}"/>
              </a:ext>
            </a:extLst>
          </p:cNvPr>
          <p:cNvSpPr txBox="1"/>
          <p:nvPr/>
        </p:nvSpPr>
        <p:spPr>
          <a:xfrm>
            <a:off x="10547655" y="895176"/>
            <a:ext cx="16443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LO buffer amp.</a:t>
            </a:r>
            <a:b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0.34 mm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0.18 mm</a:t>
            </a:r>
            <a:endParaRPr lang="en-US" sz="1400" b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813A1-17F5-495C-9076-82159E3B59F8}"/>
              </a:ext>
            </a:extLst>
          </p:cNvPr>
          <p:cNvSpPr txBox="1"/>
          <p:nvPr/>
        </p:nvSpPr>
        <p:spPr>
          <a:xfrm>
            <a:off x="8805476" y="901050"/>
            <a:ext cx="165462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RX mixer (I or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Q)</a:t>
            </a:r>
            <a:b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0.16 mm x 0.11 mm</a:t>
            </a:r>
            <a:endParaRPr lang="en-US" sz="1400" b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74" y="1381181"/>
            <a:ext cx="1591056" cy="117652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5CF07FC-1236-42C1-9C19-910E179DBC36}"/>
              </a:ext>
            </a:extLst>
          </p:cNvPr>
          <p:cNvSpPr txBox="1"/>
          <p:nvPr/>
        </p:nvSpPr>
        <p:spPr>
          <a:xfrm>
            <a:off x="2213320" y="911759"/>
            <a:ext cx="173477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200GHz 40mW PA</a:t>
            </a:r>
            <a:b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0.56 mm 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0.78 mm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76" y="1381181"/>
            <a:ext cx="1682496" cy="11643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74" y="1393853"/>
            <a:ext cx="816864" cy="10302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91" y="1381181"/>
            <a:ext cx="524256" cy="23774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52" y="1381181"/>
            <a:ext cx="993648" cy="53035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 bwMode="auto">
          <a:xfrm>
            <a:off x="228600" y="1352376"/>
            <a:ext cx="1752600" cy="1752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CF07FC-1236-42C1-9C19-910E179DBC36}"/>
              </a:ext>
            </a:extLst>
          </p:cNvPr>
          <p:cNvSpPr txBox="1"/>
          <p:nvPr/>
        </p:nvSpPr>
        <p:spPr>
          <a:xfrm>
            <a:off x="795790" y="2837968"/>
            <a:ext cx="100700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0.6</a:t>
            </a:r>
            <a:r>
              <a:rPr lang="en-US" sz="1400" dirty="0" smtClean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x 0.6</a:t>
            </a:r>
            <a:r>
              <a:rPr lang="en-US" sz="1400" dirty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endParaRPr lang="en-US" sz="14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CF07FC-1236-42C1-9C19-910E179DBC36}"/>
              </a:ext>
            </a:extLst>
          </p:cNvPr>
          <p:cNvSpPr txBox="1"/>
          <p:nvPr/>
        </p:nvSpPr>
        <p:spPr>
          <a:xfrm>
            <a:off x="170230" y="895176"/>
            <a:ext cx="152958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200GHz array cell</a:t>
            </a:r>
            <a:b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0.9 mm 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0.9 mm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67" y="5257800"/>
            <a:ext cx="1682496" cy="116433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CDC82DD-F1E3-4F73-836C-09E6C49A66A3}"/>
              </a:ext>
            </a:extLst>
          </p:cNvPr>
          <p:cNvSpPr txBox="1"/>
          <p:nvPr/>
        </p:nvSpPr>
        <p:spPr>
          <a:xfrm>
            <a:off x="7030640" y="2042640"/>
            <a:ext cx="493276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(layouts are roughly in proportion; may not be in exact scale)</a:t>
            </a:r>
            <a:endParaRPr lang="en-US" sz="14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CDC82DD-F1E3-4F73-836C-09E6C49A66A3}"/>
              </a:ext>
            </a:extLst>
          </p:cNvPr>
          <p:cNvSpPr txBox="1"/>
          <p:nvPr/>
        </p:nvSpPr>
        <p:spPr>
          <a:xfrm>
            <a:off x="118795" y="3215501"/>
            <a:ext cx="3944570" cy="19082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200GHz 2D arrays:</a:t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~feasible with present IC blocks.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300GHz 2D arrays: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layout compaction: better IC design</a:t>
            </a:r>
            <a:b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smaller power amplifiers</a:t>
            </a:r>
            <a:b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better wiring</a:t>
            </a:r>
            <a:endParaRPr lang="en-US" sz="2000" b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47" y="1381181"/>
            <a:ext cx="505968" cy="3352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26331" y="2953971"/>
            <a:ext cx="3520440" cy="1766203"/>
            <a:chOff x="4343400" y="2953971"/>
            <a:chExt cx="3520440" cy="17662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3400" y="2959954"/>
              <a:ext cx="1760220" cy="176022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03620" y="2953971"/>
              <a:ext cx="1760220" cy="176022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8431531" y="2947988"/>
            <a:ext cx="3520440" cy="1766203"/>
            <a:chOff x="4343400" y="2953971"/>
            <a:chExt cx="3520440" cy="176620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3400" y="2959954"/>
              <a:ext cx="1760220" cy="176022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03620" y="2953971"/>
              <a:ext cx="1760220" cy="176022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4937760" y="4708208"/>
            <a:ext cx="3520440" cy="1766203"/>
            <a:chOff x="4343400" y="2953971"/>
            <a:chExt cx="3520440" cy="176620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3400" y="2959954"/>
              <a:ext cx="1760220" cy="176022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03620" y="2953971"/>
              <a:ext cx="1760220" cy="176022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8442960" y="4702225"/>
            <a:ext cx="3520440" cy="1766203"/>
            <a:chOff x="4343400" y="2953971"/>
            <a:chExt cx="3520440" cy="176620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3400" y="2959954"/>
              <a:ext cx="1760220" cy="176022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03620" y="2953971"/>
              <a:ext cx="1760220" cy="1760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7244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4939"/>
            <a:ext cx="11353800" cy="466725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 smtClean="0"/>
              <a:t>How should we scale array design at high frequencies ?</a:t>
            </a:r>
            <a:endParaRPr lang="en-US" sz="36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88900" y="838200"/>
          <a:ext cx="3098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0" name="Equation" r:id="rId4" imgW="1549080" imgH="393480" progId="Equation.DSMT4">
                  <p:embed/>
                </p:oleObj>
              </mc:Choice>
              <mc:Fallback>
                <p:oleObj name="Equation" r:id="rId4" imgW="154908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900" y="838200"/>
                        <a:ext cx="30988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3124200" y="1244637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3886200" y="1016452"/>
            <a:ext cx="3505201" cy="445441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002028" y="939800"/>
            <a:ext cx="685800" cy="304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915400" y="1320800"/>
            <a:ext cx="391428" cy="304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873500" y="838200"/>
          <a:ext cx="7086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1" name="Equation" r:id="rId6" imgW="3543120" imgH="393480" progId="Equation.DSMT4">
                  <p:embed/>
                </p:oleObj>
              </mc:Choice>
              <mc:Fallback>
                <p:oleObj name="Equation" r:id="rId6" imgW="3543120" imgH="393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73500" y="838200"/>
                        <a:ext cx="7086600" cy="787400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8915400" y="1676400"/>
            <a:ext cx="3200400" cy="2213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b="0" dirty="0" smtClean="0">
                <a:latin typeface="Calibri" pitchFamily="34" charset="0"/>
                <a:cs typeface="Calibri" pitchFamily="34" charset="0"/>
              </a:rPr>
              <a:t>(Worst-case 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atmospheric loss: ~constant over 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50-300GHz)</a:t>
            </a:r>
            <a:endParaRPr lang="en-US" b="0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155236"/>
              </p:ext>
            </p:extLst>
          </p:nvPr>
        </p:nvGraphicFramePr>
        <p:xfrm>
          <a:off x="381000" y="1905000"/>
          <a:ext cx="4206240" cy="1097280"/>
        </p:xfrm>
        <a:graphic>
          <a:graphicData uri="http://schemas.openxmlformats.org/drawingml/2006/table">
            <a:tbl>
              <a:tblPr/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Proposed scaling law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carrier frequency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aperture area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keep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 transmit power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keep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385750"/>
              </p:ext>
            </p:extLst>
          </p:nvPr>
        </p:nvGraphicFramePr>
        <p:xfrm>
          <a:off x="5623560" y="1905000"/>
          <a:ext cx="4206240" cy="2468880"/>
        </p:xfrm>
        <a:graphic>
          <a:graphicData uri="http://schemas.openxmlformats.org/drawingml/2006/table">
            <a:tbl>
              <a:tblPr/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Implication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capacity (# beams·bit rate per beam)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number elements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RF power per cm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aperture area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stays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RF power per element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area/element (tiled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8256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area/element (trayed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83869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power/area (tiled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stays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9069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power/area (trayed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27582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90" y="3024953"/>
            <a:ext cx="1848094" cy="66996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>
            <a:off x="4724400" y="2225040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98" y="4343400"/>
            <a:ext cx="2599988" cy="24031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5471" y="4648200"/>
            <a:ext cx="2988459" cy="19407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5486" y="4648200"/>
            <a:ext cx="2867714" cy="21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9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Systems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38" y="2979593"/>
            <a:ext cx="2980113" cy="16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9" y="3016122"/>
            <a:ext cx="2255941" cy="1578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17" y="2971800"/>
            <a:ext cx="2064083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9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20400" cy="3984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Beamforming for massive spatial multiplexing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953000"/>
            <a:ext cx="1203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Pure digital beamforming: 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>d</a:t>
            </a:r>
            <a:r>
              <a:rPr lang="en-US" sz="2400" b="0" dirty="0" smtClean="0">
                <a:latin typeface="Calibri" pitchFamily="34" charset="0"/>
              </a:rPr>
              <a:t>ynamic </a:t>
            </a:r>
            <a:r>
              <a:rPr lang="en-US" sz="2400" b="0" dirty="0">
                <a:latin typeface="Calibri" pitchFamily="34" charset="0"/>
              </a:rPr>
              <a:t>range &amp; phase noise requirements</a:t>
            </a:r>
            <a:r>
              <a:rPr lang="en-US" sz="2400" b="0" dirty="0" smtClean="0">
                <a:latin typeface="Calibri" pitchFamily="34" charset="0"/>
              </a:rPr>
              <a:t>:  appear to be manageable </a:t>
            </a:r>
            <a:r>
              <a:rPr lang="en-US" sz="2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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Digital back-end processing requirements (die area, DC power): being investigated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</a:rPr>
              <a:t>?</a:t>
            </a:r>
            <a:endParaRPr lang="en-US" sz="2400" b="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Analog, hybrid beamforming</a:t>
            </a:r>
            <a:r>
              <a:rPr lang="en-US" sz="2400" dirty="0">
                <a:latin typeface="Calibri" pitchFamily="34" charset="0"/>
              </a:rPr>
              <a:t>: 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Do not appear to significantly improve dynamic range in massive MIMO.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54" y="914400"/>
            <a:ext cx="9810293" cy="37752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696200" y="2819400"/>
            <a:ext cx="3352800" cy="1905000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35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52" y="890532"/>
            <a:ext cx="2974848" cy="1749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/>
              <a:t>Progress in System Design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79368"/>
            <a:ext cx="10668000" cy="324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3-4 bit ADC/DACs required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Studer)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Amplifier P</a:t>
            </a:r>
            <a:r>
              <a:rPr lang="en-US" sz="22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only 3dB above average power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(Madhow)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Requirements same as for SISO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(Alon, Madhow, Niknejad, Rodwell)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beamforming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beamspace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(spatial FFT, sparsity)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Studer)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beamforming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low-resolution matrix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Studer, Molnar)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 estimation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fast beamspace algorithm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(Studer)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Efficiently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addressing true-time-delay problem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"rainbow" FFT algorithm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Cabric)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06136"/>
            <a:ext cx="9906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beamforming: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648200"/>
            <a:ext cx="9906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issues:	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055816"/>
            <a:ext cx="10668000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Propagation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 and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Blockage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probability, mesh networks, network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protocols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4724400"/>
            <a:ext cx="3456709" cy="1752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7772400" y="3352800"/>
            <a:ext cx="3276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049000" y="3352800"/>
            <a:ext cx="0" cy="1295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23228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25" y="4876800"/>
            <a:ext cx="6245475" cy="1911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/>
              <a:t>Progress in System Design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10" y="803055"/>
            <a:ext cx="3272333" cy="19245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838200"/>
            <a:ext cx="11430000" cy="503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resolution:</a:t>
            </a:r>
            <a:b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bits, 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antennas, 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signals: 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SNR=6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+1.76+10</a:t>
            </a:r>
            <a:r>
              <a:rPr lang="en-US" sz="220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3 bits, (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)=2→ SNR=23 dB.   QPSK needs 9.8 dB.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Jammer tolerance:</a:t>
            </a:r>
            <a:b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ADC resolution by 1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bit→ 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jammer,max 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en-US" sz="22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jammer power = sum of all user's power.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noise:</a:t>
            </a:r>
            <a:b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error </a:t>
            </a:r>
            <a:r>
              <a:rPr lang="en-US" sz="22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lang="en-US" sz="2200" b="0" baseline="-2500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-20</a:t>
            </a:r>
            <a:r>
              <a:rPr lang="en-US" sz="220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dirty="0" smtClean="0">
                <a:solidFill>
                  <a:schemeClr val="tx2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lang="en-US" sz="2200" b="0" baseline="-25000" dirty="0" smtClean="0">
                <a:solidFill>
                  <a:schemeClr val="tx2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)+10</a:t>
            </a:r>
            <a:r>
              <a:rPr lang="en-US" sz="220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</a:t>
            </a:r>
            <a:b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and SISO require similar 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.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Beamspace: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frequencies, many NLOS paths, complicated channel matrix: 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</a:t>
            </a:r>
            <a:r>
              <a:rPr lang="en-US" sz="2200" b="0" i="1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beamform</a:t>
            </a:r>
            <a:b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frequencies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 NLOS paths, simpler channel matrix: </a:t>
            </a:r>
            <a:r>
              <a:rPr lang="en-US" sz="22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FFT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</a:t>
            </a:r>
            <a:r>
              <a:rPr lang="en-US" sz="220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</a:t>
            </a:r>
            <a:b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fewer bits in signal; fewer bits in FFT coefficients.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6781800" y="3046531"/>
          <a:ext cx="2075558" cy="839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5" name="Equation" r:id="rId5" imgW="1257120" imgH="507960" progId="Equation.DSMT4">
                  <p:embed/>
                </p:oleObj>
              </mc:Choice>
              <mc:Fallback>
                <p:oleObj name="Equation" r:id="rId5" imgW="1257120" imgH="50796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3046531"/>
                        <a:ext cx="2075558" cy="8396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31" y="2902873"/>
            <a:ext cx="2579369" cy="11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2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8" y="1385265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37665"/>
            <a:ext cx="2235109" cy="18026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87" y="1309064"/>
            <a:ext cx="2198232" cy="218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Benefits of Short Wavelengths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1458494"/>
            <a:ext cx="3446503" cy="17555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666" y="4572000"/>
            <a:ext cx="2517334" cy="1949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6283"/>
            <a:ext cx="2247336" cy="21293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840635"/>
            <a:ext cx="112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39740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448800" y="1461465"/>
            <a:ext cx="1352550" cy="317500"/>
            <a:chOff x="9448800" y="1295400"/>
            <a:chExt cx="1352550" cy="3175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62" name="Equation" r:id="rId9" imgW="761760" imgH="177480" progId="Equation.DSMT4">
                    <p:embed/>
                  </p:oleObj>
                </mc:Choice>
                <mc:Fallback>
                  <p:oleObj name="Equation" r:id="rId9" imgW="761760" imgH="1774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8001000" y="185507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63" name="Equation" r:id="rId11" imgW="660240" imgH="177480" progId="Equation.DSMT4">
                    <p:embed/>
                  </p:oleObj>
                </mc:Choice>
                <mc:Fallback>
                  <p:oleObj name="Equation" r:id="rId11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2859176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64" name="Equation" r:id="rId13" imgW="545760" imgH="164880" progId="Equation.DSMT4">
                    <p:embed/>
                  </p:oleObj>
                </mc:Choice>
                <mc:Fallback>
                  <p:oleObj name="Equation" r:id="rId13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5791200" y="6488113"/>
            <a:ext cx="1062038" cy="293687"/>
            <a:chOff x="5791200" y="6488113"/>
            <a:chExt cx="1062038" cy="293687"/>
          </a:xfrm>
        </p:grpSpPr>
        <p:sp>
          <p:nvSpPr>
            <p:cNvPr id="41" name="Rectangle 4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2" name="Object 41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65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993157" y="38100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924800" y="4191000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20050" y="3886200"/>
            <a:ext cx="4019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PAs &amp; LNAs.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77200" y="5486400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100-340GHz wireless: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92" y="4495800"/>
            <a:ext cx="2883408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3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Array-beamformer interconnects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4953000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(I,Q) links</a:t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4 (differential IQ) lines/antenna</a:t>
            </a:r>
            <a:b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physically large modules.</a:t>
            </a:r>
            <a:b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 DC power/line (few mW)</a:t>
            </a:r>
          </a:p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links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in emerging 5G systems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one IF line/antenna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physically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 smaller modules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required DC power/line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/>
        </p:blipFill>
        <p:spPr>
          <a:xfrm>
            <a:off x="5105400" y="1219200"/>
            <a:ext cx="6934200" cy="3272349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131888" y="4702175"/>
          <a:ext cx="9142412" cy="166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0" name="Equation" r:id="rId4" imgW="5029200" imgH="914400" progId="Equation.DSMT4">
                  <p:embed/>
                </p:oleObj>
              </mc:Choice>
              <mc:Fallback>
                <p:oleObj name="Equation" r:id="rId4" imgW="5029200" imgH="9144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1888" y="4702175"/>
                        <a:ext cx="9142412" cy="166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 bwMode="auto">
          <a:xfrm flipV="1">
            <a:off x="9448800" y="4572000"/>
            <a:ext cx="1447800" cy="50211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0896600" y="4136401"/>
            <a:ext cx="0" cy="435599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0896600" y="3298201"/>
            <a:ext cx="0" cy="435599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0896600" y="2438400"/>
            <a:ext cx="0" cy="435599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0896600" y="1621801"/>
            <a:ext cx="0" cy="435599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52400" y="6357068"/>
            <a:ext cx="11887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IF signal interface power is very small; low required DC power for line driver. 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5715000" y="4953000"/>
            <a:ext cx="1981200" cy="4572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6270481" y="851025"/>
            <a:ext cx="107240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(I,Q) links</a:t>
            </a: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25000" y="838200"/>
            <a:ext cx="8205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IF links</a:t>
            </a: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23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71600" y="701219"/>
            <a:ext cx="95488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100-300GHz Wireless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47800" y="2667000"/>
            <a:ext cx="8931753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91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23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242" y="3021872"/>
            <a:ext cx="3791153" cy="19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54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134939"/>
            <a:ext cx="9574212" cy="466725"/>
          </a:xfrm>
        </p:spPr>
        <p:txBody>
          <a:bodyPr/>
          <a:lstStyle/>
          <a:p>
            <a:r>
              <a:rPr lang="en-US" dirty="0" smtClean="0"/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936977"/>
            <a:ext cx="10668000" cy="5290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All-CMOS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for short ranges below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GHz.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SiGe, GaN, or III-V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 and PAs for longer-range links.  Just like cell phones today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 or III-V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frequency extenders for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220GHz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beyond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digital beamformer computational complexity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mesh networking to accommodate beam blockage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driving the technologies to low cost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5501"/>
            <a:ext cx="8610600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1800" dirty="0" smtClean="0">
                <a:solidFill>
                  <a:schemeClr val="bg1"/>
                </a:solidFill>
                <a:latin typeface="Calibri" pitchFamily="34" charset="0"/>
              </a:rPr>
              <a:t>(backup files follow)</a:t>
            </a:r>
            <a:endParaRPr lang="en-US" altLang="en-US" sz="105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12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100-300 GHz: challenges &amp; solutions</a:t>
            </a:r>
            <a:endParaRPr lang="en-US" dirty="0"/>
          </a:p>
        </p:txBody>
      </p:sp>
      <p:pic>
        <p:nvPicPr>
          <p:cNvPr id="7" name="Picture 6" descr="Pictur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3599944"/>
            <a:ext cx="4705624" cy="3137082"/>
          </a:xfrm>
          <a:prstGeom prst="rect">
            <a:avLst/>
          </a:prstGeom>
        </p:spPr>
      </p:pic>
      <p:pic>
        <p:nvPicPr>
          <p:cNvPr id="11" name="Picture 10" descr="Picture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4103827"/>
            <a:ext cx="4432402" cy="260177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772400" y="2895600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mesh networks</a:t>
            </a:r>
            <a:endParaRPr lang="en-US" sz="24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00351" y="3657600"/>
            <a:ext cx="2395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arrays </a:t>
            </a:r>
            <a:endParaRPr lang="en-US" sz="14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72755" y="1063823"/>
            <a:ext cx="265144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 attenuation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 foul or humid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weather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54613" y="796906"/>
            <a:ext cx="4889187" cy="2860694"/>
            <a:chOff x="2349813" y="762000"/>
            <a:chExt cx="4889187" cy="2860694"/>
          </a:xfrm>
        </p:grpSpPr>
        <p:pic>
          <p:nvPicPr>
            <p:cNvPr id="14" name="Picture 13" descr="Picture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9813" y="762000"/>
              <a:ext cx="4889187" cy="286069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2349813" y="2514600"/>
              <a:ext cx="393387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583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"/>
          <p:cNvSpPr>
            <a:spLocks noChangeArrowheads="1"/>
          </p:cNvSpPr>
          <p:nvPr/>
        </p:nvSpPr>
        <p:spPr bwMode="auto">
          <a:xfrm>
            <a:off x="2362200" y="152401"/>
            <a:ext cx="80422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marL="0" marR="0" lvl="0" indent="0" algn="l" defTabSz="927100" rtl="0" eaLnBrk="0" fontAlgn="base" latinLnBrk="0" hangingPunct="0">
              <a:lnSpc>
                <a:spcPct val="87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Towards faster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HEMTs: InAs MOS-HEMTs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2901" y="837724"/>
            <a:ext cx="5760699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0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Goal: Higher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t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for lower noise, sensitive receivers</a:t>
            </a:r>
            <a:b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1200 vs. 600GHz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sz="2000" b="0" baseline="-25000" dirty="0">
                <a:solidFill>
                  <a:srgbClr val="000000"/>
                </a:solidFill>
                <a:latin typeface="Symbol" panose="05050102010706020507" pitchFamily="18" charset="2"/>
              </a:rPr>
              <a:t>t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: 1.5dB better F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@ 300GHz.</a:t>
            </a:r>
            <a:b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Increased bandwidth by scaling.</a:t>
            </a:r>
            <a:b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Scaling limit: gate insulator thickness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InAlAs barrier with high-K dielectric</a:t>
            </a:r>
            <a:endParaRPr lang="en-US" sz="2000" b="0" dirty="0">
              <a:solidFill>
                <a:srgbClr val="000000"/>
              </a:solidFill>
              <a:latin typeface="Calibri" pitchFamily="34" charset="0"/>
            </a:endParaRPr>
          </a:p>
          <a:p>
            <a:pPr lvl="0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Scaling limit: source access resistance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by regrowth,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place N+  layer </a:t>
            </a: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InAs channel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Also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thinner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channel, higher barriers, larger electron supply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4001871"/>
            <a:ext cx="5022007" cy="2767897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19800" y="5950803"/>
            <a:ext cx="57606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0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Present devices: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420GHz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, 560GHz 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</a:rPr>
              <a:t>f</a:t>
            </a:r>
            <a:r>
              <a:rPr lang="en-US" sz="2000" baseline="-25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@ ~20nm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Bandwidth limited</a:t>
            </a:r>
            <a:r>
              <a:rPr kumimoji="0" lang="en-US" sz="2000" b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by gate misalignment</a:t>
            </a:r>
            <a:br>
              <a:rPr kumimoji="0" lang="en-US" sz="2000" b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Next step: self-aligned process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67400" y="1066800"/>
            <a:ext cx="0" cy="5257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5943600" y="5257800"/>
            <a:ext cx="540594" cy="6186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8191"/>
          <a:stretch/>
        </p:blipFill>
        <p:spPr>
          <a:xfrm>
            <a:off x="5486400" y="834721"/>
            <a:ext cx="3813810" cy="3232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602" y="4367331"/>
            <a:ext cx="5592198" cy="1347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7009" y="952930"/>
            <a:ext cx="2434133" cy="250512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0713698" y="4953000"/>
            <a:ext cx="640102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10404475" y="4572000"/>
            <a:ext cx="263526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90536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286000" y="161974"/>
            <a:ext cx="9296400" cy="398463"/>
          </a:xfrm>
        </p:spPr>
        <p:txBody>
          <a:bodyPr/>
          <a:lstStyle/>
          <a:p>
            <a:r>
              <a:rPr lang="en-US" dirty="0" smtClean="0"/>
              <a:t>Base Regrowth for THz HBTs</a:t>
            </a:r>
            <a:endParaRPr lang="en-US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2400" y="914400"/>
            <a:ext cx="6553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Why regrowth ?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  good contacts: need </a:t>
            </a:r>
            <a:r>
              <a:rPr lang="en-US" sz="20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base doping under </a:t>
            </a:r>
            <a:r>
              <a:rPr lang="en-US" sz="20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contacts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  good DC gain : need </a:t>
            </a:r>
            <a:r>
              <a:rPr lang="en-US" sz="2000" b="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lower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base doping under </a:t>
            </a:r>
            <a:r>
              <a:rPr lang="en-US" sz="2000" b="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emitter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 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solution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: heavily-doped regrown extrinsic base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24" y="788874"/>
            <a:ext cx="4072805" cy="1440244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7393998" y="3657600"/>
          <a:ext cx="1597602" cy="170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3" name="KGPlot" r:id="rId5" imgW="5790960" imgH="6146640" progId="KGraph_Plot">
                  <p:embed/>
                </p:oleObj>
              </mc:Choice>
              <mc:Fallback>
                <p:oleObj name="KGPlot" r:id="rId5" imgW="5790960" imgH="6146640" progId="KGraph_Plot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3998" y="3657600"/>
                        <a:ext cx="1597602" cy="1701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9096559" y="3693915"/>
          <a:ext cx="1800041" cy="1563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4" name="KGPlot" r:id="rId7" imgW="5765760" imgH="5029200" progId="KGraph_Plot">
                  <p:embed/>
                </p:oleObj>
              </mc:Choice>
              <mc:Fallback>
                <p:oleObj name="KGPlot" r:id="rId7" imgW="5765760" imgH="5029200" progId="KGraph_Plot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559" y="3693915"/>
                        <a:ext cx="1800041" cy="15638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69" y="2362200"/>
            <a:ext cx="1709377" cy="1282033"/>
          </a:xfrm>
          <a:prstGeom prst="rect">
            <a:avLst/>
          </a:prstGeom>
        </p:spPr>
      </p:pic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5105400" y="5181600"/>
          <a:ext cx="2584847" cy="1596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5" name="KGPlot" r:id="rId10" imgW="5037480" imgH="3111480" progId="KGraph_Plot">
                  <p:embed/>
                </p:oleObj>
              </mc:Choice>
              <mc:Fallback>
                <p:oleObj name="KGPlot" r:id="rId10" imgW="5037480" imgH="3111480" progId="KGraph_Plot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05400" y="5181600"/>
                        <a:ext cx="2584847" cy="1596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" y="2417802"/>
            <a:ext cx="6553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Initial ComSenTer HBT work: nm scaling.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HBTs with 90nm emitter width.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400" y="3845004"/>
            <a:ext cx="6553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First regrown-base results: InGaAs base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InGaAs intrinsic base. Regrown GaAs extrinsic base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  Excellent DC characteristics. </a:t>
            </a:r>
            <a:r>
              <a:rPr lang="en-US" sz="20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br>
              <a:rPr lang="en-US" sz="20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sz="20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But: hydrogen passivation of InGaAs base during regrowth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✘</a:t>
            </a: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2400" y="5445204"/>
            <a:ext cx="6553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Second regrown-base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results: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GaAsSb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base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GaAsSb: resistance to hydrogen passivation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  DC results in winter: good DC characteristics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  Next step: scaled THz device run.</a:t>
            </a:r>
            <a:endParaRPr lang="en-US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257800" y="1828800"/>
            <a:ext cx="1752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3581400" y="2819400"/>
            <a:ext cx="4495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657600" y="4508356"/>
            <a:ext cx="3733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953000" y="6172200"/>
            <a:ext cx="304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4668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964" y="926701"/>
            <a:ext cx="6130636" cy="5666509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1201400" cy="466725"/>
          </a:xfrm>
        </p:spPr>
        <p:txBody>
          <a:bodyPr/>
          <a:lstStyle/>
          <a:p>
            <a:r>
              <a:rPr lang="en-US" dirty="0" smtClean="0"/>
              <a:t>100-300GHz </a:t>
            </a:r>
            <a:r>
              <a:rPr lang="en-US" dirty="0" smtClean="0">
                <a:solidFill>
                  <a:schemeClr val="tx2"/>
                </a:solidFill>
              </a:rPr>
              <a:t>tile</a:t>
            </a:r>
            <a:r>
              <a:rPr lang="en-US" dirty="0" smtClean="0"/>
              <a:t> array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1371600"/>
            <a:ext cx="6553200" cy="37146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How to make everything fit ?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radiated signal: </a:t>
            </a:r>
            <a:r>
              <a:rPr lang="en-US" sz="20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up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intense thermal flux: </a:t>
            </a:r>
            <a:r>
              <a:rPr lang="en-US" sz="20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down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DC/control/LO/IF lines:</a:t>
            </a:r>
            <a:r>
              <a:rPr lang="en-US" sz="20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laterally</a:t>
            </a:r>
            <a:endParaRPr lang="en-US" sz="2000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Need dense I/O </a:t>
            </a:r>
            <a:r>
              <a:rPr lang="en-US" sz="2000" i="1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heat removal directly under IC</a:t>
            </a:r>
            <a:b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→ Crystalline SiC or AlN carrier ($$$)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→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Ceramic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SiC or AlN carrier ($$)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→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LTCC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with diamond/silver-filled thermal vias ($)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If RF power density is independent of wavelength, </a:t>
            </a:r>
            <a:b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then so will be the temperature rise across the package 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4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129C-5C9F-4035-9623-B0D7354D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3185"/>
            <a:ext cx="9334500" cy="398463"/>
          </a:xfrm>
        </p:spPr>
        <p:txBody>
          <a:bodyPr/>
          <a:lstStyle/>
          <a:p>
            <a:r>
              <a:rPr lang="en-US" sz="3600" dirty="0" smtClean="0"/>
              <a:t>InP ICs for 210GHz Point-Point MIMO 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295" y="838200"/>
            <a:ext cx="3686305" cy="18861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78" y="2803143"/>
            <a:ext cx="3623594" cy="362359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6200" y="780669"/>
            <a:ext cx="2971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Transceivers &amp; Arrays</a:t>
            </a:r>
            <a:b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210GHz MIMO links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8522" y="1461416"/>
            <a:ext cx="46920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2/2020 tapeout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TX front-end w/ +20 dBm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Psat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TX front-end w/ +2 dBm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Psat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RX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front-end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280GHz PAs  and LNAs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200" y="2971800"/>
            <a:ext cx="46920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5/2020 tapeout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Improved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210, 280GHz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LNAs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GHz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transmitters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receivers using these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2x2 transmitter array with superstrate antenna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2x2 receiver array with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superstrate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antenna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4" y="4708929"/>
            <a:ext cx="3877949" cy="90184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429000" y="6477000"/>
            <a:ext cx="85344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Seo, UCSB &amp; Sungkyunkwan Univ.; Ahmed, Solyu, Rodwell, UCSB; </a:t>
            </a:r>
            <a:r>
              <a:rPr lang="it-IT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Li, Zhang, </a:t>
            </a: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Rebeiz, UCSD</a:t>
            </a:r>
            <a:endParaRPr lang="en-U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62708" y="1639872"/>
            <a:ext cx="403966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InP IC bonding to patch antenna arrays on quartz.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plan: ribbon bonds using wedge bonder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15108" y="856869"/>
            <a:ext cx="35672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Planned packaging approaches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48600" y="3593169"/>
            <a:ext cx="3806905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2x2 array with UCSD SiO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antenna superstrate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simple, expensive in die area</a:t>
            </a:r>
            <a:b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limits array size to 2x2 (or 2x4). 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92" y="4422056"/>
            <a:ext cx="2023953" cy="11887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84" y="4294469"/>
            <a:ext cx="1720516" cy="1407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27152"/>
          <a:stretch/>
        </p:blipFill>
        <p:spPr>
          <a:xfrm>
            <a:off x="8524035" y="2133599"/>
            <a:ext cx="1991565" cy="1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40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100-300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GHz:</a:t>
            </a:r>
            <a:b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32766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6" y="3581374"/>
            <a:ext cx="1440717" cy="1541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18" y="3720807"/>
            <a:ext cx="2590641" cy="1315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89" y="3352496"/>
            <a:ext cx="2608256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02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/>
              <a:t>100-300GHz: Demonstration Systems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1752600"/>
            <a:ext cx="3901664" cy="1719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46" y="1560666"/>
            <a:ext cx="2109354" cy="2257318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838200"/>
            <a:ext cx="48768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MIMO hub: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140GHz</a:t>
            </a:r>
            <a:r>
              <a:rPr lang="en-US" sz="2000" b="0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</a:b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68755" y="832247"/>
            <a:ext cx="53946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Point-point MIMO: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210, 280GHz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6847" y="4188023"/>
            <a:ext cx="59739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0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Cross-linear-array imaging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: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210, 280GHz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1" y="6324600"/>
            <a:ext cx="11582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UCSB FCC permit: 137 </a:t>
            </a:r>
            <a:r>
              <a:rPr lang="en-US" sz="2400" b="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+/- 15 GHz, </a:t>
            </a:r>
            <a:r>
              <a:rPr lang="en-US" sz="2400" b="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210 </a:t>
            </a:r>
            <a:r>
              <a:rPr lang="en-US" sz="2400" b="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+/- 15 GHz, </a:t>
            </a:r>
            <a:r>
              <a:rPr lang="en-US" sz="2400" b="0" dirty="0" smtClean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280 </a:t>
            </a:r>
            <a:r>
              <a:rPr lang="en-US" sz="2400" b="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+/- 15 GHz 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23" y="4800316"/>
            <a:ext cx="1268563" cy="1201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" y="4755407"/>
            <a:ext cx="2883408" cy="1475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3994799"/>
            <a:ext cx="3134960" cy="2253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219"/>
            <a:ext cx="2031917" cy="16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6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84474"/>
            <a:ext cx="9558873" cy="3001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140GHz massive MIMO hub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4953000"/>
            <a:ext cx="9601200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0.5-5 </a:t>
            </a: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Tb/s spatially-multiplexed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140GHz base </a:t>
            </a: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station 		</a:t>
            </a:r>
            <a:b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128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users/face, 4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faces.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512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total users @ 1 user/beam,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Gb/s/beam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;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230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  <a:endParaRPr lang="en-US" sz="2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84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70 </a:t>
            </a:r>
            <a:r>
              <a:rPr lang="en-US" dirty="0">
                <a:solidFill>
                  <a:srgbClr val="FF0000"/>
                </a:solidFill>
              </a:rPr>
              <a:t>GHz </a:t>
            </a:r>
            <a:r>
              <a:rPr lang="en-US" dirty="0"/>
              <a:t>spatially multiplexed base station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0890354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70GHz carrier,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 range increases to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168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the handset becomes 16mm×16mm (vs. 8mm×8mm),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hub array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20mm×524mm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10mm×262mm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1000" y="3838003"/>
            <a:ext cx="7100790" cy="886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Or, use a 4×4 (8mm×8mm) handset array,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range becomes ..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1000" y="5743003"/>
            <a:ext cx="11658600" cy="886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handset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area (more handset elements)→ 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budget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Easier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obtain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license for 140±2.5GHz than 75±2.5GHz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7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06901"/>
            <a:ext cx="9144001" cy="3360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140GHz </a:t>
            </a:r>
            <a:r>
              <a:rPr lang="en-US" dirty="0" smtClean="0">
                <a:solidFill>
                  <a:srgbClr val="FF0000"/>
                </a:solidFill>
              </a:rPr>
              <a:t>moderate</a:t>
            </a:r>
            <a:r>
              <a:rPr lang="en-US" dirty="0" smtClean="0"/>
              <a:t>-MIMO hub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4468606"/>
            <a:ext cx="11747138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If demo uses 32-element array (four 1×8 modules):</a:t>
            </a:r>
            <a:b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16 users/array.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Gb/s/beam→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 total capacity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varies as (# hub elements)</a:t>
            </a:r>
            <a:r>
              <a:rPr lang="en-US" sz="2800" b="0" baseline="30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0.5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→  (Service area/element) is constant</a:t>
            </a:r>
            <a:endParaRPr lang="en-US" sz="2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30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mSenTer_template_wide.pptx" id="{5878D06A-A658-4A5D-83F2-F9FC129BC42E}" vid="{A3556DFC-B4FF-4E82-9042-E52A0464D54B}"/>
    </a:ext>
  </a:extLst>
</a:theme>
</file>

<file path=ppt/theme/theme2.xml><?xml version="1.0" encoding="utf-8"?>
<a:theme xmlns:a="http://schemas.openxmlformats.org/drawingml/2006/main" name="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3.xml><?xml version="1.0" encoding="utf-8"?>
<a:theme xmlns:a="http://schemas.openxmlformats.org/drawingml/2006/main" name="1_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4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5.xml><?xml version="1.0" encoding="utf-8"?>
<a:theme xmlns:a="http://schemas.openxmlformats.org/drawingml/2006/main" name="2_very_thin-text_template">
  <a:themeElements>
    <a:clrScheme name="Custom 8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0000FF"/>
      </a:hlink>
      <a:folHlink>
        <a:srgbClr val="6565FF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UMP_template_wide_2018_4_20.pptx" id="{96A266E9-601E-45E4-95F8-C6F02C0EBDDA}" vid="{52CC944E-CF07-4F56-AA91-00B95BA83069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ComSenTer_template_wide_template</Template>
  <TotalTime>3349</TotalTime>
  <Pages>2</Pages>
  <Words>3475</Words>
  <Application>Microsoft Office PowerPoint</Application>
  <PresentationFormat>Widescreen</PresentationFormat>
  <Paragraphs>442</Paragraphs>
  <Slides>48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Malgun Gothic</vt:lpstr>
      <vt:lpstr>Arial</vt:lpstr>
      <vt:lpstr>Arial Narrow</vt:lpstr>
      <vt:lpstr>Calibri</vt:lpstr>
      <vt:lpstr>Impact</vt:lpstr>
      <vt:lpstr>Symbol</vt:lpstr>
      <vt:lpstr>Tahoma</vt:lpstr>
      <vt:lpstr>Times New Roman</vt:lpstr>
      <vt:lpstr>Verdana</vt:lpstr>
      <vt:lpstr>Wingdings</vt:lpstr>
      <vt:lpstr>very_thin-text_template</vt:lpstr>
      <vt:lpstr>JUMP Template</vt:lpstr>
      <vt:lpstr>1_JUMP Template</vt:lpstr>
      <vt:lpstr>1_very_thin-text_template</vt:lpstr>
      <vt:lpstr>2_very_thin-text_template</vt:lpstr>
      <vt:lpstr>Equation</vt:lpstr>
      <vt:lpstr>KGPlot</vt:lpstr>
      <vt:lpstr>100-300GHz Wireless:  Transistors, ICs, packages, systems.</vt:lpstr>
      <vt:lpstr>Team and their roles</vt:lpstr>
      <vt:lpstr>Beyond-5G Wireless</vt:lpstr>
      <vt:lpstr>Benefits of Short Wavelengths</vt:lpstr>
      <vt:lpstr>PowerPoint Presentation</vt:lpstr>
      <vt:lpstr>100-300GHz: Demonstration Systems</vt:lpstr>
      <vt:lpstr>140GHz massive MIMO hub</vt:lpstr>
      <vt:lpstr>70 GHz spatially multiplexed base station</vt:lpstr>
      <vt:lpstr>140GHz moderate-MIMO hub</vt:lpstr>
      <vt:lpstr>140GHz Architecture (Sketch)</vt:lpstr>
      <vt:lpstr>210 GHz, 640 Gb/s MIMO Backhaul</vt:lpstr>
      <vt:lpstr>210 GHz, 5.1 Tb/s MIMO backhaul</vt:lpstr>
      <vt:lpstr>70 GHz, 640 Gb/s MIMO backhaul (16QAM)</vt:lpstr>
      <vt:lpstr>PowerPoint Presentation</vt:lpstr>
      <vt:lpstr>100-1000 GHz Transistors and ICs</vt:lpstr>
      <vt:lpstr>mm-Wave CMOS won't scale much further</vt:lpstr>
      <vt:lpstr>mm-Wave Transistor Development</vt:lpstr>
      <vt:lpstr>PowerPoint Presentation</vt:lpstr>
      <vt:lpstr>ComSenTer Research: ICs </vt:lpstr>
      <vt:lpstr>ComSenTer 140GHz CMOS ICs for hub &amp; handset</vt:lpstr>
      <vt:lpstr>ComSenTer 140GHz InP ICs for hub</vt:lpstr>
      <vt:lpstr>210 GHz MIMO backhaul: ICs</vt:lpstr>
      <vt:lpstr>PowerPoint Presentation</vt:lpstr>
      <vt:lpstr>The mm-wave module design problem</vt:lpstr>
      <vt:lpstr>140GHz hub: packaging challenges</vt:lpstr>
      <vt:lpstr>100-300GHz IC-package connections</vt:lpstr>
      <vt:lpstr>140GHz massive MIMO hub modules</vt:lpstr>
      <vt:lpstr>140GHz hub: ICs &amp; Antennas</vt:lpstr>
      <vt:lpstr>140GHz Single-Channel CMOS+InP Transmitter </vt:lpstr>
      <vt:lpstr>Concept: module for small angular scanning</vt:lpstr>
      <vt:lpstr>PowerPoint Presentation</vt:lpstr>
      <vt:lpstr>The mm-wave module design problem</vt:lpstr>
      <vt:lpstr>100-300GHz: 2D arrays </vt:lpstr>
      <vt:lpstr>100-300GHz, 2D arrays: ICs can fit</vt:lpstr>
      <vt:lpstr>How should we scale array design at high frequencies ?</vt:lpstr>
      <vt:lpstr>PowerPoint Presentation</vt:lpstr>
      <vt:lpstr>Beamforming for massive spatial multiplexing </vt:lpstr>
      <vt:lpstr>Progress in System Design</vt:lpstr>
      <vt:lpstr>Progress in System Design</vt:lpstr>
      <vt:lpstr>Array-beamformer interconnects</vt:lpstr>
      <vt:lpstr>PowerPoint Presentation</vt:lpstr>
      <vt:lpstr>Wireless above 100 GHz</vt:lpstr>
      <vt:lpstr>PowerPoint Presentation</vt:lpstr>
      <vt:lpstr>100-300 GHz: challenges &amp; solutions</vt:lpstr>
      <vt:lpstr>PowerPoint Presentation</vt:lpstr>
      <vt:lpstr>Base Regrowth for THz HBTs</vt:lpstr>
      <vt:lpstr>100-300GHz tile array</vt:lpstr>
      <vt:lpstr>InP ICs for 210GHz Point-Point MIMO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Rodwell: IC-design-related-tasks</dc:title>
  <dc:creator>mark rodwell</dc:creator>
  <cp:lastModifiedBy>rodwell</cp:lastModifiedBy>
  <cp:revision>181</cp:revision>
  <cp:lastPrinted>2002-08-11T02:20:55Z</cp:lastPrinted>
  <dcterms:created xsi:type="dcterms:W3CDTF">2018-03-30T20:11:53Z</dcterms:created>
  <dcterms:modified xsi:type="dcterms:W3CDTF">2021-01-10T02:27:52Z</dcterms:modified>
</cp:coreProperties>
</file>