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7" r:id="rId1"/>
    <p:sldMasterId id="2147483679" r:id="rId2"/>
    <p:sldMasterId id="2147483692" r:id="rId3"/>
  </p:sldMasterIdLst>
  <p:notesMasterIdLst>
    <p:notesMasterId r:id="rId45"/>
  </p:notesMasterIdLst>
  <p:handoutMasterIdLst>
    <p:handoutMasterId r:id="rId46"/>
  </p:handoutMasterIdLst>
  <p:sldIdLst>
    <p:sldId id="608" r:id="rId4"/>
    <p:sldId id="662" r:id="rId5"/>
    <p:sldId id="663" r:id="rId6"/>
    <p:sldId id="664" r:id="rId7"/>
    <p:sldId id="625" r:id="rId8"/>
    <p:sldId id="665" r:id="rId9"/>
    <p:sldId id="666" r:id="rId10"/>
    <p:sldId id="627" r:id="rId11"/>
    <p:sldId id="576" r:id="rId12"/>
    <p:sldId id="628" r:id="rId13"/>
    <p:sldId id="629" r:id="rId14"/>
    <p:sldId id="579" r:id="rId15"/>
    <p:sldId id="580" r:id="rId16"/>
    <p:sldId id="667" r:id="rId17"/>
    <p:sldId id="668" r:id="rId18"/>
    <p:sldId id="645" r:id="rId19"/>
    <p:sldId id="693" r:id="rId20"/>
    <p:sldId id="646" r:id="rId21"/>
    <p:sldId id="672" r:id="rId22"/>
    <p:sldId id="630" r:id="rId23"/>
    <p:sldId id="691" r:id="rId24"/>
    <p:sldId id="694" r:id="rId25"/>
    <p:sldId id="631" r:id="rId26"/>
    <p:sldId id="632" r:id="rId27"/>
    <p:sldId id="634" r:id="rId28"/>
    <p:sldId id="673" r:id="rId29"/>
    <p:sldId id="674" r:id="rId30"/>
    <p:sldId id="683" r:id="rId31"/>
    <p:sldId id="675" r:id="rId32"/>
    <p:sldId id="676" r:id="rId33"/>
    <p:sldId id="685" r:id="rId34"/>
    <p:sldId id="686" r:id="rId35"/>
    <p:sldId id="687" r:id="rId36"/>
    <p:sldId id="593" r:id="rId37"/>
    <p:sldId id="678" r:id="rId38"/>
    <p:sldId id="679" r:id="rId39"/>
    <p:sldId id="680" r:id="rId40"/>
    <p:sldId id="681" r:id="rId41"/>
    <p:sldId id="607" r:id="rId42"/>
    <p:sldId id="695" r:id="rId43"/>
    <p:sldId id="696" r:id="rId44"/>
  </p:sldIdLst>
  <p:sldSz cx="12192000" cy="6858000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08080"/>
    <a:srgbClr val="FFFFFF"/>
    <a:srgbClr val="DDDDDD"/>
    <a:srgbClr val="969696"/>
    <a:srgbClr val="CCCCFF"/>
    <a:srgbClr val="66CCFF"/>
    <a:srgbClr val="CCEC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5" autoAdjust="0"/>
    <p:restoredTop sz="95969" autoAdjust="0"/>
  </p:normalViewPr>
  <p:slideViewPr>
    <p:cSldViewPr>
      <p:cViewPr varScale="1">
        <p:scale>
          <a:sx n="119" d="100"/>
          <a:sy n="119" d="100"/>
        </p:scale>
        <p:origin x="96" y="3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10734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19.wmf"/><Relationship Id="rId4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4" Type="http://schemas.openxmlformats.org/officeDocument/2006/relationships/image" Target="../media/image10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image" Target="../media/image12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7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588" y="461963"/>
            <a:ext cx="7002463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173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59379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5382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93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8039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157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366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1949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26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1044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2917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261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45359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2142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2024" y="82296"/>
            <a:ext cx="1856232" cy="13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58246"/>
            <a:ext cx="12192000" cy="38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548525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6117336"/>
            <a:ext cx="9144000" cy="5303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72750" y="2563058"/>
            <a:ext cx="9846500" cy="1731884"/>
            <a:chOff x="1444870" y="2514600"/>
            <a:chExt cx="9846500" cy="173188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4870" y="2514600"/>
              <a:ext cx="2279951" cy="173188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394" y="2615850"/>
              <a:ext cx="3788232" cy="12594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5072745" y="3694940"/>
              <a:ext cx="62186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r>
                <a:rPr lang="en-US" sz="2600" b="0" dirty="0" smtClean="0">
                  <a:solidFill>
                    <a:srgbClr val="1C1C1C">
                      <a:lumMod val="50000"/>
                      <a:lumOff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Joint University Microelectronics Program</a:t>
              </a:r>
              <a:endParaRPr lang="en-US" sz="2600" b="0" dirty="0">
                <a:solidFill>
                  <a:srgbClr val="1C1C1C">
                    <a:lumMod val="50000"/>
                    <a:lumOff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30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61154" y="1703524"/>
            <a:ext cx="6172200" cy="4652826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1703524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303724"/>
            <a:ext cx="3932237" cy="30526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5949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2024" y="82296"/>
            <a:ext cx="1856232" cy="13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58246"/>
            <a:ext cx="12192000" cy="38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548525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6117336"/>
            <a:ext cx="9144000" cy="5303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72750" y="2563058"/>
            <a:ext cx="9846500" cy="1731884"/>
            <a:chOff x="1444870" y="2514600"/>
            <a:chExt cx="9846500" cy="173188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4870" y="2514600"/>
              <a:ext cx="2279951" cy="173188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394" y="2615850"/>
              <a:ext cx="3788232" cy="12594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5072745" y="3694940"/>
              <a:ext cx="62186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r>
                <a:rPr lang="en-US" sz="2600" b="0" dirty="0">
                  <a:solidFill>
                    <a:srgbClr val="1C1C1C">
                      <a:lumMod val="50000"/>
                      <a:lumOff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Joint University Microelectronics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6391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2096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0018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606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17783"/>
            <a:ext cx="9144000" cy="1692180"/>
          </a:xfrm>
          <a:prstGeom prst="rect">
            <a:avLst/>
          </a:prstGeom>
        </p:spPr>
        <p:txBody>
          <a:bodyPr anchor="b"/>
          <a:lstStyle>
            <a:lvl1pPr algn="ctr">
              <a:defRPr sz="4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4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3671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694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52563"/>
            <a:ext cx="51816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52563"/>
            <a:ext cx="51816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8946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525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76475"/>
            <a:ext cx="5157787" cy="3913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525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76475"/>
            <a:ext cx="5183188" cy="3913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3519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92723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632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03524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703525"/>
            <a:ext cx="6172200" cy="46528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303724"/>
            <a:ext cx="3932237" cy="30526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3076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6" y="24038"/>
            <a:ext cx="1171978" cy="11887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277600" y="5943600"/>
            <a:ext cx="914400" cy="914400"/>
          </a:xfrm>
          <a:prstGeom prst="rect">
            <a:avLst/>
          </a:prstGeom>
          <a:gradFill flip="none" rotWithShape="1">
            <a:gsLst>
              <a:gs pos="73000">
                <a:schemeClr val="bg1"/>
              </a:gs>
              <a:gs pos="80000">
                <a:srgbClr val="008BCA">
                  <a:lumMod val="98000"/>
                  <a:alpha val="9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1175"/>
            <a:ext cx="10515600" cy="481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220604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9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6" y="24038"/>
            <a:ext cx="1171978" cy="11887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277600" y="5943600"/>
            <a:ext cx="914400" cy="914400"/>
          </a:xfrm>
          <a:prstGeom prst="rect">
            <a:avLst/>
          </a:prstGeom>
          <a:gradFill flip="none" rotWithShape="1">
            <a:gsLst>
              <a:gs pos="73000">
                <a:schemeClr val="bg1"/>
              </a:gs>
              <a:gs pos="80000">
                <a:srgbClr val="008BCA">
                  <a:lumMod val="98000"/>
                  <a:alpha val="9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1175"/>
            <a:ext cx="10515600" cy="481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220604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0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9600" y="7620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74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52.jpeg"/><Relationship Id="rId4" Type="http://schemas.openxmlformats.org/officeDocument/2006/relationships/image" Target="../media/image48.jpeg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65.jpe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6.jpeg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1.jp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54.jp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oleObject" Target="../embeddings/oleObject17.bin"/><Relationship Id="rId3" Type="http://schemas.openxmlformats.org/officeDocument/2006/relationships/image" Target="../media/image109.jpeg"/><Relationship Id="rId7" Type="http://schemas.openxmlformats.org/officeDocument/2006/relationships/image" Target="../media/image105.wmf"/><Relationship Id="rId12" Type="http://schemas.openxmlformats.org/officeDocument/2006/relationships/image" Target="../media/image10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111.jpeg"/><Relationship Id="rId10" Type="http://schemas.openxmlformats.org/officeDocument/2006/relationships/image" Target="../media/image106.wmf"/><Relationship Id="rId4" Type="http://schemas.openxmlformats.org/officeDocument/2006/relationships/image" Target="../media/image110.jpeg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108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jpeg"/><Relationship Id="rId5" Type="http://schemas.openxmlformats.org/officeDocument/2006/relationships/image" Target="../media/image116.jpeg"/><Relationship Id="rId4" Type="http://schemas.openxmlformats.org/officeDocument/2006/relationships/image" Target="../media/image11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116.jpeg"/><Relationship Id="rId5" Type="http://schemas.openxmlformats.org/officeDocument/2006/relationships/image" Target="../media/image123.wmf"/><Relationship Id="rId10" Type="http://schemas.openxmlformats.org/officeDocument/2006/relationships/image" Target="../media/image126.jpe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1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8.jp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12" Type="http://schemas.openxmlformats.org/officeDocument/2006/relationships/image" Target="../media/image17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10.wmf"/><Relationship Id="rId5" Type="http://schemas.openxmlformats.org/officeDocument/2006/relationships/image" Target="../media/image14.jpeg"/><Relationship Id="rId15" Type="http://schemas.openxmlformats.org/officeDocument/2006/relationships/image" Target="../media/image11.w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3.jpeg"/><Relationship Id="rId9" Type="http://schemas.openxmlformats.org/officeDocument/2006/relationships/image" Target="../media/image9.wmf"/><Relationship Id="rId1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7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oleObject" Target="../embeddings/oleObject6.bin"/><Relationship Id="rId3" Type="http://schemas.openxmlformats.org/officeDocument/2006/relationships/image" Target="../media/image13.jpeg"/><Relationship Id="rId7" Type="http://schemas.openxmlformats.org/officeDocument/2006/relationships/image" Target="../media/image21.png"/><Relationship Id="rId12" Type="http://schemas.openxmlformats.org/officeDocument/2006/relationships/image" Target="../media/image9.wmf"/><Relationship Id="rId17" Type="http://schemas.openxmlformats.org/officeDocument/2006/relationships/image" Target="../media/image12.jp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1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0.jpe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9.wmf"/><Relationship Id="rId4" Type="http://schemas.openxmlformats.org/officeDocument/2006/relationships/image" Target="../media/image14.jpe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12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11506200" cy="1470025"/>
          </a:xfrm>
        </p:spPr>
        <p:txBody>
          <a:bodyPr/>
          <a:lstStyle/>
          <a:p>
            <a:r>
              <a:rPr lang="en-US" dirty="0"/>
              <a:t>100-</a:t>
            </a:r>
            <a:r>
              <a:rPr lang="en-US" dirty="0" err="1"/>
              <a:t>300GHz</a:t>
            </a:r>
            <a:r>
              <a:rPr lang="en-US"/>
              <a:t> Wireless Communications: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IC </a:t>
            </a:r>
            <a:r>
              <a:rPr lang="en-US"/>
              <a:t>and System Design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990600"/>
            <a:ext cx="117348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IEEE International Symposium on Personal, Indoor and Mobile Radio Communications </a:t>
            </a:r>
            <a:r>
              <a:rPr lang="en-US" sz="1800" i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(PIMRC), 9/15/2021</a:t>
            </a:r>
            <a:endParaRPr lang="en-US" sz="1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457200" y="3431738"/>
            <a:ext cx="103632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271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None/>
              <a:defRPr sz="2800" b="1" i="1" baseline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4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9144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4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3716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0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18288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2860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7432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2004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6576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 smtClean="0"/>
              <a:t>Mark Rodwell</a:t>
            </a:r>
            <a:br>
              <a:rPr lang="en-US" kern="0" smtClean="0"/>
            </a:br>
            <a:r>
              <a:rPr lang="en-US" kern="0" smtClean="0"/>
              <a:t>University of California, Santa Barbara</a:t>
            </a:r>
            <a:br>
              <a:rPr lang="en-US" kern="0" smtClean="0"/>
            </a:br>
            <a:r>
              <a:rPr lang="en-US" kern="0" smtClean="0"/>
              <a:t>rodwell@ece.ucsb.edu</a:t>
            </a:r>
            <a:endParaRPr lang="en-US" kern="0" dirty="0"/>
          </a:p>
        </p:txBody>
      </p:sp>
      <p:sp>
        <p:nvSpPr>
          <p:cNvPr id="8" name="Rectangle 7"/>
          <p:cNvSpPr/>
          <p:nvPr/>
        </p:nvSpPr>
        <p:spPr>
          <a:xfrm>
            <a:off x="152400" y="6315468"/>
            <a:ext cx="10287000" cy="3139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Acknowledgement: This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was supported in part by the Semiconductor Research Corporation (SRC) and DARPA.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6"/>
          <a:stretch/>
        </p:blipFill>
        <p:spPr>
          <a:xfrm>
            <a:off x="9603724" y="2981857"/>
            <a:ext cx="2016258" cy="3709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10362" r="56078" b="54309"/>
          <a:stretch/>
        </p:blipFill>
        <p:spPr>
          <a:xfrm>
            <a:off x="9536119" y="2123228"/>
            <a:ext cx="769518" cy="6226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45629" r="56078" b="40423"/>
          <a:stretch/>
        </p:blipFill>
        <p:spPr>
          <a:xfrm>
            <a:off x="10221919" y="2262574"/>
            <a:ext cx="1512881" cy="48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07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906901"/>
            <a:ext cx="9144001" cy="3360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140GHz </a:t>
            </a:r>
            <a:r>
              <a:rPr lang="en-US" dirty="0" smtClean="0">
                <a:solidFill>
                  <a:srgbClr val="FF0000"/>
                </a:solidFill>
              </a:rPr>
              <a:t>moderate</a:t>
            </a:r>
            <a:r>
              <a:rPr lang="en-US" dirty="0" smtClean="0"/>
              <a:t>-MIMO hub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8600" y="4468606"/>
            <a:ext cx="11747138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If demo uses 32-element array (four 1×8 modules):</a:t>
            </a:r>
            <a:b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16 users/array.  P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1dB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=21 dB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PAs, F=8dB LNAs  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Gb/s/beam→ 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 total capacity</a:t>
            </a:r>
            <a:b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800" b="0">
                <a:latin typeface="Calibri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800" b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70</a:t>
            </a:r>
            <a:r>
              <a:rPr lang="en-US" sz="2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40</a:t>
            </a:r>
            <a:r>
              <a:rPr lang="en-US" sz="2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in 50mm/hr rain with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17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dB total margins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varies as (# hub elements)</a:t>
            </a:r>
            <a:r>
              <a:rPr lang="en-US" sz="2800" b="0" baseline="30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0.5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→  (Service area/element) is constant</a:t>
            </a:r>
            <a:endParaRPr lang="en-US" sz="28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343400"/>
            <a:ext cx="1769551" cy="109855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515600" y="4495800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Handset: 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8 × 8 array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(9×9mm)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2100442"/>
            <a:ext cx="3974738" cy="19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30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96600" cy="3984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210 GHz, </a:t>
            </a:r>
            <a:r>
              <a:rPr lang="en-US" dirty="0">
                <a:solidFill>
                  <a:srgbClr val="000000"/>
                </a:solidFill>
              </a:rPr>
              <a:t>640 Gb/s MIMO </a:t>
            </a:r>
            <a:r>
              <a:rPr lang="en-US" dirty="0" smtClean="0">
                <a:solidFill>
                  <a:srgbClr val="000000"/>
                </a:solidFill>
              </a:rPr>
              <a:t>Backhaul</a:t>
            </a:r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8-element MIMO array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3.1 m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baseline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0" y="4683171"/>
            <a:ext cx="5029200" cy="20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chemeClr val="tx2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chemeClr val="tx2"/>
                </a:solidFill>
                <a:latin typeface="Calibri" pitchFamily="34" charset="0"/>
              </a:rPr>
              <a:t>18dBm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=P</a:t>
            </a:r>
            <a:r>
              <a:rPr lang="fr-FR" sz="2000" b="0" baseline="-25000" dirty="0" smtClean="0">
                <a:solidFill>
                  <a:srgbClr val="000000"/>
                </a:solidFill>
                <a:latin typeface="Calibri" pitchFamily="34" charset="0"/>
              </a:rPr>
              <a:t>1dB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element)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60367"/>
            <a:ext cx="3397136" cy="363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149671"/>
            <a:ext cx="3364992" cy="762000"/>
          </a:xfrm>
          <a:prstGeom prst="rect">
            <a:avLst/>
          </a:prstGeom>
        </p:spPr>
      </p:pic>
      <p:pic>
        <p:nvPicPr>
          <p:cNvPr id="10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37325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766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363"/>
            <a:ext cx="9220200" cy="560437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210 GHz, </a:t>
            </a:r>
            <a:r>
              <a:rPr lang="en-US" dirty="0" smtClean="0">
                <a:solidFill>
                  <a:srgbClr val="FF0000"/>
                </a:solidFill>
              </a:rPr>
              <a:t>5.1 </a:t>
            </a:r>
            <a:r>
              <a:rPr lang="en-US" dirty="0">
                <a:solidFill>
                  <a:srgbClr val="FF0000"/>
                </a:solidFill>
              </a:rPr>
              <a:t>Tb/s </a:t>
            </a:r>
            <a:r>
              <a:rPr lang="en-US" dirty="0">
                <a:solidFill>
                  <a:srgbClr val="000000"/>
                </a:solidFill>
              </a:rPr>
              <a:t>MIMO backhaul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914400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28600" y="1524000"/>
            <a:ext cx="8610600" cy="17727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8-element 640Gb/s linear array: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14dB</a:t>
            </a:r>
            <a:r>
              <a:rPr lang="en-US" sz="3200" b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transmit power/element (P</a:t>
            </a:r>
            <a:r>
              <a:rPr lang="en-US" sz="32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….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3.2W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total output power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2.1m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linear array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75" y="3782291"/>
            <a:ext cx="3541725" cy="2770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5515" y="914400"/>
            <a:ext cx="881848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500m range in 50mm/hr. rain.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28600" y="3886200"/>
            <a:ext cx="7812075" cy="22159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64-element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5Tb/s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square array:</a:t>
            </a:r>
            <a:b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link assumptions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5dB</a:t>
            </a:r>
            <a:r>
              <a:rPr lang="en-US" sz="3200" b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transmit power/element (P</a:t>
            </a:r>
            <a:r>
              <a:rPr lang="en-US" sz="32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….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3.2W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total output power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2.1m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square array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88925" y="6324600"/>
            <a:ext cx="7812075" cy="443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Complex system: can we make it cheaply ?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060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744200" cy="447626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70 GHz,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640 Gb/s MIMO </a:t>
            </a:r>
            <a:r>
              <a:rPr lang="en-US" dirty="0" smtClean="0">
                <a:solidFill>
                  <a:srgbClr val="000000"/>
                </a:solidFill>
              </a:rPr>
              <a:t>backhaul (</a:t>
            </a:r>
            <a:r>
              <a:rPr lang="en-US" dirty="0" smtClean="0">
                <a:solidFill>
                  <a:srgbClr val="FF0000"/>
                </a:solidFill>
              </a:rPr>
              <a:t>16QAM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914400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5515" y="914400"/>
            <a:ext cx="881848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Why not use a lower-frequency carrier, e.g. 70 GHz ?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75" y="3782291"/>
            <a:ext cx="3541725" cy="2770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8600" y="1524000"/>
            <a:ext cx="8610600" cy="17727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8-element 640Gb/s linear array: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11dB</a:t>
            </a:r>
            <a:r>
              <a:rPr lang="en-US" sz="3200" b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transmit power/element (P</a:t>
            </a:r>
            <a:r>
              <a:rPr lang="en-US" sz="32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….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1.7W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total output power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5.5m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linear array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28600" y="3886200"/>
            <a:ext cx="7812075" cy="22159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64-element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5Tb/s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square array:</a:t>
            </a:r>
            <a:b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link assumptions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2dB</a:t>
            </a:r>
            <a:r>
              <a:rPr lang="en-US" sz="3200" b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transmit power/element (P</a:t>
            </a:r>
            <a:r>
              <a:rPr lang="en-US" sz="32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….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1.7W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total output power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5.5m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square array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88925" y="6324600"/>
            <a:ext cx="7812075" cy="443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Similar RF power output, physically larger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79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Systems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282184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38" y="2979593"/>
            <a:ext cx="2980113" cy="1651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59" y="3016122"/>
            <a:ext cx="2255941" cy="1578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317" y="2971800"/>
            <a:ext cx="2064083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87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152" y="890532"/>
            <a:ext cx="2974848" cy="1749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9296400" cy="741018"/>
          </a:xfrm>
        </p:spPr>
        <p:txBody>
          <a:bodyPr/>
          <a:lstStyle/>
          <a:p>
            <a:r>
              <a:rPr lang="en-US" dirty="0" smtClean="0"/>
              <a:t>System Design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874014"/>
            <a:ext cx="10668000" cy="337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ADCs/DACs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QPSK needs only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3-4 bit 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ADC/DACs </a:t>
            </a:r>
            <a:r>
              <a:rPr lang="en-US" sz="1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Madhow</a:t>
            </a:r>
            <a:r>
              <a:rPr lang="en-US" sz="1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Studer, Rodwell)</a:t>
            </a:r>
            <a:br>
              <a:rPr lang="en-US" sz="1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i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 bits, </a:t>
            </a:r>
            <a:r>
              <a:rPr lang="en-US" sz="2200" b="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antennas, </a:t>
            </a:r>
            <a:r>
              <a:rPr lang="en-US" sz="2200" b="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signals: </a:t>
            </a:r>
            <a:r>
              <a:rPr lang="en-US"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SNR=6</a:t>
            </a:r>
            <a:r>
              <a:rPr lang="en-US" sz="2200" b="0" i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+1.76+10</a:t>
            </a:r>
            <a:r>
              <a:rPr lang="en-US" sz="2200" baseline="30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sz="2200" b="0" baseline="-25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b="0" i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3 bits, (</a:t>
            </a:r>
            <a:r>
              <a:rPr lang="en-US" sz="2200" b="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)=2→ SNR=23 dB.   QPSK needs 9.8 dB.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Linearity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Amplifier P</a:t>
            </a:r>
            <a:r>
              <a:rPr lang="en-US" sz="22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1dB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need be 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sz="2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3-4 dB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 average power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(Madhow)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Requirements same as for SISO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(Alon, Madhow, Niknejad, Rodwell)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beamforming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beamspace algorithm=complexity ~N× log(N)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(Madhow, Studer)</a:t>
            </a: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beamforming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low-resolution matrix </a:t>
            </a:r>
            <a:r>
              <a:rPr lang="en-US" sz="14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b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Studer: 2021 ESSCIRC, this week</a:t>
            </a:r>
            <a:r>
              <a:rPr lang="en-US" sz="1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Efficiently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addressing true-time-delay problem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"rainbow" FFT algorithm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(Madhow,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Cabric, Studer)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91" y="4876800"/>
            <a:ext cx="3456709" cy="17526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8763000" y="3581400"/>
            <a:ext cx="2337539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11100539" y="3581400"/>
            <a:ext cx="0" cy="1143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555998"/>
            <a:ext cx="4584954" cy="176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27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Transistors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" name="Picture 7" descr="Picture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2509979"/>
            <a:ext cx="2955627" cy="2892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7600" y="2503265"/>
            <a:ext cx="2887814" cy="2906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587" y="2447846"/>
            <a:ext cx="3892952" cy="29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28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972800" cy="398463"/>
          </a:xfrm>
        </p:spPr>
        <p:txBody>
          <a:bodyPr/>
          <a:lstStyle/>
          <a:p>
            <a:r>
              <a:rPr lang="en-US" smtClean="0"/>
              <a:t>100-300GHz ICs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721362"/>
              </p:ext>
            </p:extLst>
          </p:nvPr>
        </p:nvGraphicFramePr>
        <p:xfrm>
          <a:off x="843820" y="3532727"/>
          <a:ext cx="4421505" cy="3094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5" name="KGPlot" r:id="rId3" imgW="4863960" imgH="3403440" progId="KGraph_Plot">
                  <p:embed/>
                </p:oleObj>
              </mc:Choice>
              <mc:Fallback>
                <p:oleObj name="KGPlot" r:id="rId3" imgW="4863960" imgH="3403440" progId="KGraph_Plo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3820" y="3532727"/>
                        <a:ext cx="4421505" cy="3094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" y="914400"/>
            <a:ext cx="67183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CMOS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good power &amp; noise up to ~150GHz. Not much beyond.</a:t>
            </a:r>
            <a:b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65-32nm nodes are best.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HBT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record 100-300GHz PAs</a:t>
            </a:r>
            <a:endParaRPr lang="en-US" sz="200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SiGe HBT: 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out-performs CMOS above 200GHz</a:t>
            </a:r>
            <a:endParaRPr lang="en-US" sz="200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 HEMT: 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power below 100GHz. Bandwidth improving</a:t>
            </a:r>
          </a:p>
          <a:p>
            <a:pPr>
              <a:buClr>
                <a:srgbClr val="FF0000"/>
              </a:buClr>
            </a:pPr>
            <a:r>
              <a:rPr 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InGaAs-channel HEMT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world's best low-noise amplifiers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203163"/>
              </p:ext>
            </p:extLst>
          </p:nvPr>
        </p:nvGraphicFramePr>
        <p:xfrm>
          <a:off x="7002896" y="3733800"/>
          <a:ext cx="4421909" cy="3094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6" name="KGPlot" r:id="rId5" imgW="4863960" imgH="3403440" progId="KGraph_Plot">
                  <p:embed/>
                </p:oleObj>
              </mc:Choice>
              <mc:Fallback>
                <p:oleObj name="KGPlot" r:id="rId5" imgW="4863960" imgH="3403440" progId="KGraph_Plot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02896" y="3733800"/>
                        <a:ext cx="4421909" cy="3094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827167"/>
              </p:ext>
            </p:extLst>
          </p:nvPr>
        </p:nvGraphicFramePr>
        <p:xfrm>
          <a:off x="7015596" y="685800"/>
          <a:ext cx="4421909" cy="3094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7" name="KGPlot" r:id="rId7" imgW="4863960" imgH="3403440" progId="KGraph_Plot">
                  <p:embed/>
                </p:oleObj>
              </mc:Choice>
              <mc:Fallback>
                <p:oleObj name="KGPlot" r:id="rId7" imgW="4863960" imgH="3403440" progId="KGraph_Plot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15596" y="685800"/>
                        <a:ext cx="4421909" cy="30941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20000" y="2895600"/>
            <a:ext cx="3657600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*results with low PAE at high Psat or </a:t>
            </a:r>
            <a:br>
              <a:rPr lang="en-US" sz="105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5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Psat with high PAE are not shown</a:t>
            </a:r>
            <a:endParaRPr lang="en-US" sz="105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345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mm-Wave Transistor Development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352800"/>
            <a:ext cx="5562600" cy="89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THz InP HBTs:</a:t>
            </a:r>
            <a:b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State-of-art: 1.1THz </a:t>
            </a:r>
            <a:r>
              <a:rPr lang="en-US" sz="18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130nm node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100-650GHz power</a:t>
            </a:r>
            <a:endParaRPr lang="en-US" sz="180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00800" y="3352800"/>
            <a:ext cx="5562600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THz InP HEMTs:</a:t>
            </a:r>
            <a:b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State-of-art: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1.5THz </a:t>
            </a:r>
            <a:r>
              <a:rPr lang="en-US" sz="1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32nm node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Sensitive 100-650GHz low-noise amplifiers</a:t>
            </a: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high-K gate dielectric *might* permit further scaling.</a:t>
            </a:r>
            <a:endParaRPr lang="en-US" sz="1800" b="0" baseline="-25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9099" y="4953000"/>
            <a:ext cx="1485901" cy="1718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7791" y="5114123"/>
            <a:ext cx="1603209" cy="15914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967972"/>
            <a:ext cx="5562600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InGaN and GaN HEMTs:</a:t>
            </a:r>
            <a:r>
              <a:rPr lang="en-US" sz="2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Leading power techology to ~110GHz </a:t>
            </a:r>
            <a:b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Efforts to extend this to 140, 220GHz.</a:t>
            </a:r>
            <a:b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80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4983555" y="914400"/>
          <a:ext cx="3322245" cy="223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1" name="KGPlot" r:id="rId5" imgW="4863960" imgH="3276720" progId="KGraph_Plot">
                  <p:embed/>
                </p:oleObj>
              </mc:Choice>
              <mc:Fallback>
                <p:oleObj name="KGPlot" r:id="rId5" imgW="4863960" imgH="3276720" progId="KGraph_Plot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83555" y="914400"/>
                        <a:ext cx="3322245" cy="2237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387" y="914400"/>
            <a:ext cx="2752813" cy="20671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15400" y="2971800"/>
            <a:ext cx="22860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</a:rPr>
              <a:t>N-polar GaN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Mishra, UCSB</a:t>
            </a:r>
            <a:endParaRPr lang="en-US" sz="14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t="8191"/>
          <a:stretch/>
        </p:blipFill>
        <p:spPr>
          <a:xfrm>
            <a:off x="9810604" y="4815621"/>
            <a:ext cx="2152796" cy="1824426"/>
          </a:xfrm>
          <a:prstGeom prst="rect">
            <a:avLst/>
          </a:prstGeom>
        </p:spPr>
      </p:pic>
      <p:pic>
        <p:nvPicPr>
          <p:cNvPr id="20" name="Picture 19" descr="64J-R4C5-E10B45L3-Vce_2.00V-Ib_600uA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943" y="4523549"/>
            <a:ext cx="2725175" cy="2334451"/>
          </a:xfrm>
          <a:prstGeom prst="rect">
            <a:avLst/>
          </a:prstGeom>
        </p:spPr>
      </p:pic>
      <p:pic>
        <p:nvPicPr>
          <p:cNvPr id="23" name="Picture 22" descr="64J-R4C5-E10B45L4-4.jpg"/>
          <p:cNvPicPr>
            <a:picLocks noChangeAspect="1"/>
          </p:cNvPicPr>
          <p:nvPr/>
        </p:nvPicPr>
        <p:blipFill>
          <a:blip r:embed="rId10" cstate="print"/>
          <a:srcRect t="2413" r="3639" b="4627"/>
          <a:stretch>
            <a:fillRect/>
          </a:stretch>
        </p:blipFill>
        <p:spPr>
          <a:xfrm>
            <a:off x="304800" y="4363046"/>
            <a:ext cx="1868466" cy="2342554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50915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ICs and Packages: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140 GHz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5" b="13803"/>
          <a:stretch/>
        </p:blipFill>
        <p:spPr>
          <a:xfrm>
            <a:off x="380442" y="3276599"/>
            <a:ext cx="3268981" cy="1765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2292" y="2734537"/>
            <a:ext cx="1752600" cy="2873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596" y="3302407"/>
            <a:ext cx="2284804" cy="1713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800" y="3276600"/>
            <a:ext cx="1775901" cy="16814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4765" y="3261516"/>
            <a:ext cx="952435" cy="169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43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1137"/>
            <a:ext cx="8987328" cy="322263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10810"/>
            <a:ext cx="10614185" cy="527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63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1" y="76200"/>
            <a:ext cx="9601200" cy="609600"/>
          </a:xfrm>
        </p:spPr>
        <p:txBody>
          <a:bodyPr/>
          <a:lstStyle/>
          <a:p>
            <a:r>
              <a:rPr lang="en-US" dirty="0"/>
              <a:t>The mm-wave module design problem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8365225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How to make the IC electronics fit 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avoid catastrophic signal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losses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remove the heat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838200"/>
            <a:ext cx="3205771" cy="1649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48589"/>
            <a:ext cx="2453301" cy="1489811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2974898"/>
            <a:ext cx="5257800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in two planes...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in only one.</a:t>
            </a:r>
          </a:p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over 180 degrees...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a smaller angular range</a:t>
            </a:r>
          </a:p>
        </p:txBody>
      </p:sp>
      <p:pic>
        <p:nvPicPr>
          <p:cNvPr id="12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8545" y="2683174"/>
            <a:ext cx="5542855" cy="18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2475" y="4564370"/>
            <a:ext cx="3957514" cy="22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2018_4_6_pack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35" y="4902779"/>
            <a:ext cx="3200977" cy="155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277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30" y="161974"/>
            <a:ext cx="11465370" cy="398463"/>
          </a:xfrm>
        </p:spPr>
        <p:txBody>
          <a:bodyPr/>
          <a:lstStyle/>
          <a:p>
            <a:r>
              <a:rPr lang="en-US" smtClean="0"/>
              <a:t>Do we need 2D arrays ? 1D steering might be fine.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914400"/>
            <a:ext cx="6477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1/sin</a:t>
            </a:r>
            <a:r>
              <a:rPr lang="en-US" sz="2000" b="0" baseline="30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f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sidelobes provide strong signals to tall buildlings.</a:t>
            </a:r>
          </a:p>
          <a:p>
            <a:pPr>
              <a:buClr>
                <a:srgbClr val="FF0000"/>
              </a:buClr>
            </a:pP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sidelobes reduces broadside gain by less than 3dB.</a:t>
            </a:r>
          </a:p>
          <a:p>
            <a:pPr>
              <a:buClr>
                <a:srgbClr val="FF0000"/>
              </a:buClr>
            </a:pP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Don't need 2D arrays to serve tall buildings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959" y="1448238"/>
            <a:ext cx="5502641" cy="458077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80262"/>
              </p:ext>
            </p:extLst>
          </p:nvPr>
        </p:nvGraphicFramePr>
        <p:xfrm>
          <a:off x="345630" y="2895600"/>
          <a:ext cx="5810528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32" name="KGPlot" r:id="rId4" imgW="4935960" imgH="3365280" progId="KGraph_Plot">
                  <p:embed/>
                </p:oleObj>
              </mc:Choice>
              <mc:Fallback>
                <p:oleObj name="KGPlot" r:id="rId4" imgW="4935960" imgH="3365280" progId="KGraph_Plo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5630" y="2895600"/>
                        <a:ext cx="5810528" cy="396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384" y="3200400"/>
            <a:ext cx="2451349" cy="1634233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805671"/>
              </p:ext>
            </p:extLst>
          </p:nvPr>
        </p:nvGraphicFramePr>
        <p:xfrm>
          <a:off x="2590800" y="3581400"/>
          <a:ext cx="1448449" cy="483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33" name="Equation" r:id="rId7" imgW="1295280" imgH="431640" progId="Equation.DSMT4">
                  <p:embed/>
                </p:oleObj>
              </mc:Choice>
              <mc:Fallback>
                <p:oleObj name="Equation" r:id="rId7" imgW="1295280" imgH="4316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581400"/>
                        <a:ext cx="1448449" cy="48340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3582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1974"/>
            <a:ext cx="11277600" cy="398463"/>
          </a:xfrm>
        </p:spPr>
        <p:txBody>
          <a:bodyPr/>
          <a:lstStyle/>
          <a:p>
            <a:r>
              <a:rPr lang="en-US" smtClean="0"/>
              <a:t>2D vs. 1D: user spatial distribution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336" y="838200"/>
            <a:ext cx="5677705" cy="17885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352800"/>
            <a:ext cx="3056195" cy="2908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39940"/>
            <a:ext cx="3056195" cy="29084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1000" y="35168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1: 2D array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5105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2: 1D array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4201" y="2971800"/>
            <a:ext cx="41148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horizontal &amp; vertical  user distributions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7200" y="2971800"/>
            <a:ext cx="351722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horizontal, nonuniform vertical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33297" y="3712364"/>
            <a:ext cx="533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80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01200" y="3581400"/>
            <a:ext cx="4572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>
                <a:solidFill>
                  <a:schemeClr val="tx2"/>
                </a:solidFill>
              </a:rPr>
              <a:t>✘</a:t>
            </a:r>
            <a:r>
              <a:rPr lang="en-US" sz="2800" smtClean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9200" y="5257800"/>
            <a:ext cx="533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80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01200" y="5257800"/>
            <a:ext cx="533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80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6488668"/>
            <a:ext cx="1165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distribution of users, and of scattering objects, guides choice of array geometry.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88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sz="3900" dirty="0" smtClean="0"/>
              <a:t>140GHz hub: packaging challenges</a:t>
            </a:r>
            <a:endParaRPr lang="en-US" sz="39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267200" y="975086"/>
            <a:ext cx="4962352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IC-package interconnects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Difficult at &gt; 100 GHz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267200" y="2487361"/>
            <a:ext cx="4962352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Removing heat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Thermal vias are marginal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267200" y="3856029"/>
            <a:ext cx="4962352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Interconnect density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Dense wiring for DC, LO, IF, control.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to fit these all in.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281616" y="5237764"/>
            <a:ext cx="7757984" cy="14678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Economies of scale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Advanced packaging standards require sophisticated tools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High-volume orders only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for small-volume orders (research, universities)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Packaging industry is moving offshore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838200"/>
            <a:ext cx="1557251" cy="11804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869916"/>
            <a:ext cx="2143447" cy="1035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4191000" cy="36009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04" y="3443831"/>
            <a:ext cx="2666090" cy="15091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225918"/>
            <a:ext cx="2029779" cy="127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24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19075"/>
            <a:ext cx="11201400" cy="466725"/>
          </a:xfrm>
        </p:spPr>
        <p:txBody>
          <a:bodyPr/>
          <a:lstStyle/>
          <a:p>
            <a:r>
              <a:rPr lang="en-US" dirty="0" smtClean="0"/>
              <a:t>100-300GHz IC-package connections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65" y="4021870"/>
            <a:ext cx="2143447" cy="1035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5" y="2945408"/>
            <a:ext cx="2006123" cy="12718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8" b="27152"/>
          <a:stretch/>
        </p:blipFill>
        <p:spPr>
          <a:xfrm>
            <a:off x="3200447" y="1742721"/>
            <a:ext cx="1991565" cy="129540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654040" y="953016"/>
          <a:ext cx="6309360" cy="54907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10265614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59960724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60927425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47192274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10437024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Frequency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technology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heatsinking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698766"/>
                  </a:ext>
                </a:extLst>
              </a:tr>
              <a:tr h="9993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micromachined</a:t>
                      </a:r>
                      <a:b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waveguide interface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 GHz 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Research.</a:t>
                      </a:r>
                      <a:b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Cheap one day ?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9780963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ribbon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mesh bond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Handcrafted.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400" b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4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79648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patch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antennas</a:t>
                      </a:r>
                    </a:p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 superstrate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Straightforward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6386688"/>
                  </a:ext>
                </a:extLst>
              </a:tr>
              <a:tr h="999307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 stud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flip-chip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Industry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standard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b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marginal for PA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799131"/>
                  </a:ext>
                </a:extLst>
              </a:tr>
              <a:tr h="58783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hot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vias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Development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 ?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509563"/>
                  </a:ext>
                </a:extLst>
              </a:tr>
              <a:tr h="58783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(ball)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wirebonds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GHz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Industry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standard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338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-275021" y="1211800"/>
            <a:ext cx="11400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/>
              <a:t>Deal, IEEE Trans THz,</a:t>
            </a:r>
            <a:br>
              <a:rPr lang="en-US" sz="900" b="0" dirty="0" smtClean="0"/>
            </a:br>
            <a:r>
              <a:rPr lang="en-US" sz="900" b="0" dirty="0" smtClean="0"/>
              <a:t> Sept 2011</a:t>
            </a:r>
            <a:endParaRPr lang="en-US" sz="900" b="0" dirty="0"/>
          </a:p>
        </p:txBody>
      </p:sp>
      <p:cxnSp>
        <p:nvCxnSpPr>
          <p:cNvPr id="14" name="Straight Connector 13"/>
          <p:cNvCxnSpPr>
            <a:endCxn id="54" idx="3"/>
          </p:cNvCxnSpPr>
          <p:nvPr/>
        </p:nvCxnSpPr>
        <p:spPr bwMode="auto">
          <a:xfrm flipH="1" flipV="1">
            <a:off x="3048565" y="1396073"/>
            <a:ext cx="2605475" cy="1684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7" idx="3"/>
            <a:endCxn id="5" idx="1"/>
          </p:cNvCxnSpPr>
          <p:nvPr/>
        </p:nvCxnSpPr>
        <p:spPr bwMode="auto">
          <a:xfrm>
            <a:off x="2429408" y="3581311"/>
            <a:ext cx="3224632" cy="11708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stCxn id="16" idx="3"/>
          </p:cNvCxnSpPr>
          <p:nvPr/>
        </p:nvCxnSpPr>
        <p:spPr bwMode="auto">
          <a:xfrm>
            <a:off x="5192012" y="2390422"/>
            <a:ext cx="517595" cy="4797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19" idx="3"/>
          </p:cNvCxnSpPr>
          <p:nvPr/>
        </p:nvCxnSpPr>
        <p:spPr bwMode="auto">
          <a:xfrm flipV="1">
            <a:off x="5192012" y="4460575"/>
            <a:ext cx="462028" cy="7883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332" y="5758560"/>
            <a:ext cx="2392680" cy="91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41" y="4853116"/>
            <a:ext cx="2103120" cy="1379220"/>
          </a:xfrm>
          <a:prstGeom prst="rect">
            <a:avLst/>
          </a:prstGeom>
        </p:spPr>
      </p:pic>
      <p:cxnSp>
        <p:nvCxnSpPr>
          <p:cNvPr id="31" name="Straight Connector 30"/>
          <p:cNvCxnSpPr>
            <a:stCxn id="29" idx="3"/>
          </p:cNvCxnSpPr>
          <p:nvPr/>
        </p:nvCxnSpPr>
        <p:spPr bwMode="auto">
          <a:xfrm flipV="1">
            <a:off x="2364061" y="5376019"/>
            <a:ext cx="3345546" cy="16670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7" idx="3"/>
          </p:cNvCxnSpPr>
          <p:nvPr/>
        </p:nvCxnSpPr>
        <p:spPr bwMode="auto">
          <a:xfrm flipV="1">
            <a:off x="5192012" y="6019800"/>
            <a:ext cx="435271" cy="19596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 rot="16200000">
            <a:off x="162695" y="3472819"/>
            <a:ext cx="606256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/>
              <a:t>G. Rebeiz</a:t>
            </a:r>
            <a:endParaRPr lang="en-US" sz="900" b="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965" y="828383"/>
            <a:ext cx="2514600" cy="11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5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0668000" cy="466725"/>
          </a:xfrm>
        </p:spPr>
        <p:txBody>
          <a:bodyPr/>
          <a:lstStyle/>
          <a:p>
            <a:r>
              <a:rPr lang="en-US" dirty="0" smtClean="0"/>
              <a:t>140GHz hub</a:t>
            </a:r>
            <a:r>
              <a:rPr lang="en-US" dirty="0"/>
              <a:t>: </a:t>
            </a:r>
            <a:r>
              <a:rPr lang="en-US" dirty="0" smtClean="0"/>
              <a:t>ICs &amp; Antennas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143" y="886696"/>
            <a:ext cx="1801092" cy="2952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008784-EA80-463D-84A1-72AB1EB97F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4" t="5040" r="23454" b="3916"/>
          <a:stretch/>
        </p:blipFill>
        <p:spPr>
          <a:xfrm rot="16200000">
            <a:off x="381327" y="3852205"/>
            <a:ext cx="2294579" cy="2581566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864860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110mW InP Power Amplifier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20.8% PAE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0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3367439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190mW InP Power Amplifier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16.7% PAE 	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504E23-F8B4-4690-98A5-9CFB23E12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016200" y="1509099"/>
            <a:ext cx="2957428" cy="13363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67E07-5B91-41C5-9A9C-D66F9E01EA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3912298"/>
            <a:ext cx="2971800" cy="1345502"/>
          </a:xfrm>
          <a:prstGeom prst="rect">
            <a:avLst/>
          </a:prstGeom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972365" y="864860"/>
            <a:ext cx="3324035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CMOS Transmitter IC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22nm SOI CMOS. 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endParaRPr lang="en-US" sz="20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943600" y="3352800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Receiver IC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22nm SOI CMOS.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3410" y="2727320"/>
            <a:ext cx="5143709" cy="2537328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212472" y="859360"/>
            <a:ext cx="2584764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LTCC Array module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cxnSp>
        <p:nvCxnSpPr>
          <p:cNvPr id="4" name="Straight Arrow Connector 3"/>
          <p:cNvCxnSpPr>
            <a:stCxn id="7" idx="0"/>
          </p:cNvCxnSpPr>
          <p:nvPr/>
        </p:nvCxnSpPr>
        <p:spPr bwMode="auto">
          <a:xfrm>
            <a:off x="3104978" y="2362985"/>
            <a:ext cx="633595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>
            <a:stCxn id="7" idx="0"/>
          </p:cNvCxnSpPr>
          <p:nvPr/>
        </p:nvCxnSpPr>
        <p:spPr bwMode="auto">
          <a:xfrm>
            <a:off x="3104978" y="2362985"/>
            <a:ext cx="13146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>
            <a:stCxn id="7" idx="0"/>
          </p:cNvCxnSpPr>
          <p:nvPr/>
        </p:nvCxnSpPr>
        <p:spPr bwMode="auto">
          <a:xfrm>
            <a:off x="3104978" y="2362985"/>
            <a:ext cx="19242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>
            <a:stCxn id="7" idx="0"/>
          </p:cNvCxnSpPr>
          <p:nvPr/>
        </p:nvCxnSpPr>
        <p:spPr bwMode="auto">
          <a:xfrm>
            <a:off x="3104978" y="2362985"/>
            <a:ext cx="24576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>
            <a:stCxn id="14" idx="3"/>
          </p:cNvCxnSpPr>
          <p:nvPr/>
        </p:nvCxnSpPr>
        <p:spPr bwMode="auto">
          <a:xfrm flipH="1">
            <a:off x="5486400" y="2177298"/>
            <a:ext cx="5298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>
            <a:stCxn id="14" idx="3"/>
          </p:cNvCxnSpPr>
          <p:nvPr/>
        </p:nvCxnSpPr>
        <p:spPr bwMode="auto">
          <a:xfrm flipH="1">
            <a:off x="4876800" y="2177298"/>
            <a:ext cx="11394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>
            <a:stCxn id="14" idx="3"/>
          </p:cNvCxnSpPr>
          <p:nvPr/>
        </p:nvCxnSpPr>
        <p:spPr bwMode="auto">
          <a:xfrm flipH="1">
            <a:off x="4191000" y="2177298"/>
            <a:ext cx="1825200" cy="293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14" idx="3"/>
          </p:cNvCxnSpPr>
          <p:nvPr/>
        </p:nvCxnSpPr>
        <p:spPr bwMode="auto">
          <a:xfrm flipH="1" flipV="1">
            <a:off x="3657600" y="2118698"/>
            <a:ext cx="23586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3276600" y="6263039"/>
            <a:ext cx="2537329" cy="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5797236" y="6166398"/>
            <a:ext cx="473893" cy="2490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1 cm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79" y="4582798"/>
            <a:ext cx="1062881" cy="5701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90" y="2110248"/>
            <a:ext cx="1143219" cy="5701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7833" y="6308518"/>
            <a:ext cx="212436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itchFamily="34" charset="0"/>
                <a:cs typeface="Calibri" pitchFamily="34" charset="0"/>
              </a:rPr>
              <a:t>Teledyne InP HBT</a:t>
            </a:r>
            <a:endParaRPr lang="en-US" sz="1200" dirty="0"/>
          </a:p>
        </p:txBody>
      </p:sp>
      <p:sp>
        <p:nvSpPr>
          <p:cNvPr id="33" name="Rectangle 32"/>
          <p:cNvSpPr/>
          <p:nvPr/>
        </p:nvSpPr>
        <p:spPr>
          <a:xfrm>
            <a:off x="5943600" y="5257800"/>
            <a:ext cx="274320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GlobalFoundries 22nm SOI CMOS</a:t>
            </a:r>
            <a:endParaRPr lang="en-US" sz="1200" dirty="0"/>
          </a:p>
        </p:txBody>
      </p:sp>
      <p:sp>
        <p:nvSpPr>
          <p:cNvPr id="34" name="Rectangle 33"/>
          <p:cNvSpPr/>
          <p:nvPr/>
        </p:nvSpPr>
        <p:spPr>
          <a:xfrm>
            <a:off x="3212472" y="6597897"/>
            <a:ext cx="212436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Kyocera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1600" y="1752600"/>
            <a:ext cx="3148760" cy="27016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705600" y="6553200"/>
            <a:ext cx="491060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Farid, Ahmed, Rodwell, UCSB; Flynn, Dunn, Niknejad, Nikolic, BWRC; Rebeiz, UCSD</a:t>
            </a:r>
            <a:endParaRPr lang="en-US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5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620000" cy="762000"/>
          </a:xfrm>
        </p:spPr>
        <p:txBody>
          <a:bodyPr/>
          <a:lstStyle/>
          <a:p>
            <a:r>
              <a:rPr lang="en-US" dirty="0" smtClean="0"/>
              <a:t>140GHz transmitter channel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990600"/>
            <a:ext cx="3200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CMOS-only TX channel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50" y="2415578"/>
            <a:ext cx="3710853" cy="2331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92" y="4857028"/>
            <a:ext cx="3186865" cy="1470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447800"/>
            <a:ext cx="3299460" cy="762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81600" y="990600"/>
            <a:ext cx="3200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CMOS+InP TX channel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7211" y="2579461"/>
            <a:ext cx="3554786" cy="21577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153" y="4801943"/>
            <a:ext cx="5819647" cy="15226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800" y="1514496"/>
            <a:ext cx="4499865" cy="10763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2781300"/>
            <a:ext cx="3048000" cy="1562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15400" y="533400"/>
            <a:ext cx="236220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Farid</a:t>
            </a:r>
            <a:r>
              <a:rPr lang="en-US" sz="11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2021 IMS, RFIC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73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1125200" cy="762000"/>
          </a:xfrm>
        </p:spPr>
        <p:txBody>
          <a:bodyPr/>
          <a:lstStyle/>
          <a:p>
            <a:r>
              <a:rPr lang="en-US" dirty="0" smtClean="0"/>
              <a:t>8-Channel 140GHz MIMO hub </a:t>
            </a:r>
            <a:r>
              <a:rPr lang="en-US" smtClean="0"/>
              <a:t>modules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68580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2358" y="2073005"/>
            <a:ext cx="5296477" cy="2979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62400"/>
            <a:ext cx="3877949" cy="218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17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51522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135GHz 8-channel MIMO </a:t>
            </a:r>
            <a:r>
              <a:rPr lang="en-US" dirty="0" smtClean="0">
                <a:solidFill>
                  <a:srgbClr val="000000"/>
                </a:solidFill>
              </a:rPr>
              <a:t>hub </a:t>
            </a:r>
            <a:r>
              <a:rPr lang="en-US" smtClean="0">
                <a:solidFill>
                  <a:srgbClr val="000000"/>
                </a:solidFill>
              </a:rPr>
              <a:t>array tile modules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33400" y="780568"/>
            <a:ext cx="46482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Farid et. al, submitted to the 2021 IEEE BCICTS Symposium</a:t>
            </a:r>
            <a:endParaRPr lang="en-US" sz="11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477137"/>
            <a:ext cx="10972799" cy="5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165947"/>
            <a:ext cx="6964409" cy="156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Pictur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165947"/>
            <a:ext cx="3444552" cy="181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ictur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32356"/>
            <a:ext cx="10972800" cy="47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Pictur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263630"/>
            <a:ext cx="6964409" cy="144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Pictur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394" y="5125569"/>
            <a:ext cx="3789007" cy="158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6200" y="1143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Receiver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200" y="4191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Transmitter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9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ICs and Packages: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210 &amp; 280 GHz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124200"/>
            <a:ext cx="3069668" cy="155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0074" t="4141" r="7690"/>
          <a:stretch/>
        </p:blipFill>
        <p:spPr>
          <a:xfrm>
            <a:off x="2667000" y="3132033"/>
            <a:ext cx="3111881" cy="308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19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12194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0744200" y="6324600"/>
            <a:ext cx="856247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35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9372600" cy="762401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210 GHz MIMO backhaul demo</a:t>
            </a:r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8-element MIMO array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3.1 m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baseline </a:t>
            </a:r>
            <a:r>
              <a:rPr lang="en-US" sz="2000" b="0" dirty="0" smtClean="0">
                <a:latin typeface="Calibri" pitchFamily="34" charset="0"/>
              </a:rPr>
              <a:t>for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500m </a:t>
            </a:r>
            <a:r>
              <a:rPr lang="en-US" sz="2000" b="0" dirty="0" smtClean="0">
                <a:latin typeface="Calibri" pitchFamily="34" charset="0"/>
              </a:rPr>
              <a:t>link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0" y="4343400"/>
            <a:ext cx="5029200" cy="20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chemeClr val="tx2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chemeClr val="tx2"/>
                </a:solidFill>
                <a:latin typeface="Calibri" pitchFamily="34" charset="0"/>
              </a:rPr>
              <a:t>63mW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=P</a:t>
            </a:r>
            <a:r>
              <a:rPr lang="fr-FR" sz="2000" b="0" baseline="-25000" dirty="0" smtClean="0">
                <a:solidFill>
                  <a:srgbClr val="000000"/>
                </a:solidFill>
                <a:latin typeface="Calibri" pitchFamily="34" charset="0"/>
              </a:rPr>
              <a:t>1dB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element)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60367"/>
            <a:ext cx="3397136" cy="363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149671"/>
            <a:ext cx="3364992" cy="762000"/>
          </a:xfrm>
          <a:prstGeom prst="rect">
            <a:avLst/>
          </a:prstGeom>
        </p:spPr>
      </p:pic>
      <p:pic>
        <p:nvPicPr>
          <p:cNvPr id="10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37325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706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smtClean="0"/>
              <a:t>210 </a:t>
            </a:r>
            <a:r>
              <a:rPr lang="en-US"/>
              <a:t>GHz Transmitter and Receiver 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25" y="2884866"/>
            <a:ext cx="5308810" cy="16310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67" y="1422080"/>
            <a:ext cx="4731327" cy="1357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358" y="1422080"/>
            <a:ext cx="3699164" cy="13577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325B2A-4935-4505-8321-F76C3C7E6700}"/>
              </a:ext>
            </a:extLst>
          </p:cNvPr>
          <p:cNvSpPr txBox="1"/>
          <p:nvPr/>
        </p:nvSpPr>
        <p:spPr>
          <a:xfrm>
            <a:off x="1749611" y="1163124"/>
            <a:ext cx="297478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GHz direct-conversion TX</a:t>
            </a:r>
            <a:endParaRPr lang="ko-KR" altLang="en-US" sz="1800" baseline="-25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AACD60-27CC-4D76-A7A8-8D6BBE2853F1}"/>
              </a:ext>
            </a:extLst>
          </p:cNvPr>
          <p:cNvSpPr txBox="1"/>
          <p:nvPr/>
        </p:nvSpPr>
        <p:spPr>
          <a:xfrm>
            <a:off x="7454590" y="1219804"/>
            <a:ext cx="29908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GHz direct-conversion RX</a:t>
            </a:r>
            <a:endParaRPr lang="ko-KR" altLang="en-US" sz="1800" baseline="-25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BBA79D-DF0B-437B-96CC-7AD453C54F1A}"/>
              </a:ext>
            </a:extLst>
          </p:cNvPr>
          <p:cNvSpPr txBox="1"/>
          <p:nvPr/>
        </p:nvSpPr>
        <p:spPr>
          <a:xfrm>
            <a:off x="9459130" y="2534724"/>
            <a:ext cx="1361270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Size: 2.3 x 0.85 mm</a:t>
            </a:r>
            <a:r>
              <a:rPr kumimoji="0" lang="en-US" altLang="ko-KR" sz="110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ko-KR" altLang="en-US" sz="1100" i="0" u="none" strike="noStrike" kern="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40CD4-E415-4659-9ED9-315080F78172}"/>
              </a:ext>
            </a:extLst>
          </p:cNvPr>
          <p:cNvSpPr txBox="1"/>
          <p:nvPr/>
        </p:nvSpPr>
        <p:spPr>
          <a:xfrm>
            <a:off x="4495800" y="2534724"/>
            <a:ext cx="1361270" cy="2446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100" b="1" dirty="0">
                <a:latin typeface="Calibri" panose="020F0502020204030204" pitchFamily="34" charset="0"/>
                <a:cs typeface="Calibri" panose="020F0502020204030204" pitchFamily="34" charset="0"/>
              </a:rPr>
              <a:t>Size: 2.9 x 0.75 mm</a:t>
            </a:r>
            <a:r>
              <a:rPr lang="en-US" altLang="ko-KR" sz="11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ko-KR" altLang="en-US" sz="11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Object 2">
            <a:extLst>
              <a:ext uri="{FF2B5EF4-FFF2-40B4-BE49-F238E27FC236}">
                <a16:creationId xmlns:a16="http://schemas.microsoft.com/office/drawing/2014/main" id="{D355B77C-3514-44D0-91DC-2682A7C75C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831684"/>
              </p:ext>
            </p:extLst>
          </p:nvPr>
        </p:nvGraphicFramePr>
        <p:xfrm>
          <a:off x="76200" y="4561889"/>
          <a:ext cx="2980811" cy="2114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90" name="KGPlot" r:id="rId6" imgW="4660920" imgH="3327120" progId="KGraph_Plot">
                  <p:embed/>
                </p:oleObj>
              </mc:Choice>
              <mc:Fallback>
                <p:oleObj name="KGPlot" r:id="rId6" imgW="4660920" imgH="3327120" progId="KGraph_Plot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D355B77C-3514-44D0-91DC-2682A7C75C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561889"/>
                        <a:ext cx="2980811" cy="21142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0" y="2928920"/>
            <a:ext cx="4431165" cy="1643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9600" y="770865"/>
            <a:ext cx="60960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M. Seo</a:t>
            </a:r>
            <a:r>
              <a:rPr lang="en-US" sz="1400" b="0">
                <a:latin typeface="Calibri" panose="020F0502020204030204" pitchFamily="34" charset="0"/>
                <a:cs typeface="Calibri" panose="020F0502020204030204" pitchFamily="34" charset="0"/>
              </a:rPr>
              <a:t> et al, 2021 IMS;  </a:t>
            </a:r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D9B8CB2-1E84-41EE-894E-7662BBBAEA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932245"/>
              </p:ext>
            </p:extLst>
          </p:nvPr>
        </p:nvGraphicFramePr>
        <p:xfrm>
          <a:off x="3264102" y="4670339"/>
          <a:ext cx="2798035" cy="1966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91" name="KGPlot" r:id="rId9" imgW="4686120" imgH="3314520" progId="KGraph_Plot">
                  <p:embed/>
                </p:oleObj>
              </mc:Choice>
              <mc:Fallback>
                <p:oleObj name="KGPlot" r:id="rId9" imgW="4686120" imgH="3314520" progId="KGraph_Plot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D9B8CB2-1E84-41EE-894E-7662BBBAEA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4102" y="4670339"/>
                        <a:ext cx="2798035" cy="196676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">
            <a:extLst>
              <a:ext uri="{FF2B5EF4-FFF2-40B4-BE49-F238E27FC236}">
                <a16:creationId xmlns:a16="http://schemas.microsoft.com/office/drawing/2014/main" id="{1537A7E5-8860-421F-954A-6D34F59F89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332611"/>
              </p:ext>
            </p:extLst>
          </p:nvPr>
        </p:nvGraphicFramePr>
        <p:xfrm>
          <a:off x="6120176" y="4572000"/>
          <a:ext cx="2952404" cy="2052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92" name="KGPlot" r:id="rId11" imgW="4698720" imgH="3289320" progId="KGraph_Plot">
                  <p:embed/>
                </p:oleObj>
              </mc:Choice>
              <mc:Fallback>
                <p:oleObj name="KGPlot" r:id="rId11" imgW="4698720" imgH="3289320" progId="KGraph_Plot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:a16="http://schemas.microsoft.com/office/drawing/2014/main" id="{1537A7E5-8860-421F-954A-6D34F59F89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176" y="4572000"/>
                        <a:ext cx="2952404" cy="205243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">
            <a:extLst>
              <a:ext uri="{FF2B5EF4-FFF2-40B4-BE49-F238E27FC236}">
                <a16:creationId xmlns:a16="http://schemas.microsoft.com/office/drawing/2014/main" id="{5FA576A0-0505-4D67-A2A3-780BC43DD6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871591"/>
              </p:ext>
            </p:extLst>
          </p:nvPr>
        </p:nvGraphicFramePr>
        <p:xfrm>
          <a:off x="9125598" y="4572000"/>
          <a:ext cx="2920383" cy="2117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93" name="KGPlot" r:id="rId13" imgW="4711680" imgH="3416040" progId="KGraph_Plot">
                  <p:embed/>
                </p:oleObj>
              </mc:Choice>
              <mc:Fallback>
                <p:oleObj name="KGPlot" r:id="rId13" imgW="4711680" imgH="3416040" progId="KGraph_Plot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5FA576A0-0505-4D67-A2A3-780BC43DD6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125598" y="4572000"/>
                        <a:ext cx="2920383" cy="21173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208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8DB19F-9771-485C-A9FD-019C7C20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9220200" cy="770694"/>
          </a:xfrm>
        </p:spPr>
        <p:txBody>
          <a:bodyPr/>
          <a:lstStyle/>
          <a:p>
            <a:r>
              <a:rPr lang="en-US" smtClean="0"/>
              <a:t>Power Amplifiers in 250nm InP HBT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D5ADB-5DA2-43DD-81B2-3FE625691AAD}"/>
              </a:ext>
            </a:extLst>
          </p:cNvPr>
          <p:cNvSpPr/>
          <p:nvPr/>
        </p:nvSpPr>
        <p:spPr>
          <a:xfrm>
            <a:off x="2729714" y="4680284"/>
            <a:ext cx="2166234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smtClean="0">
                <a:latin typeface="Calibri" panose="020F0502020204030204" pitchFamily="34" charset="0"/>
                <a:cs typeface="Calibri" panose="020F0502020204030204" pitchFamily="34" charset="0"/>
              </a:rPr>
              <a:t>130GHz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200mW, </a:t>
            </a:r>
            <a:r>
              <a:rPr lang="en-US" sz="1300">
                <a:latin typeface="Calibri" panose="020F0502020204030204" pitchFamily="34" charset="0"/>
                <a:cs typeface="Calibri" panose="020F0502020204030204" pitchFamily="34" charset="0"/>
              </a:rPr>
              <a:t>17.8</a:t>
            </a:r>
            <a:r>
              <a:rPr lang="en-US" sz="1300" smtClean="0">
                <a:latin typeface="Calibri" panose="020F0502020204030204" pitchFamily="34" charset="0"/>
                <a:cs typeface="Calibri" panose="020F0502020204030204" pitchFamily="34" charset="0"/>
              </a:rPr>
              <a:t>% PAE 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76200" y="4680284"/>
            <a:ext cx="2257285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smtClean="0">
                <a:latin typeface="Calibri" panose="020F0502020204030204" pitchFamily="34" charset="0"/>
                <a:cs typeface="Calibri" panose="020F0502020204030204" pitchFamily="34" charset="0"/>
              </a:rPr>
              <a:t>140GHz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20.5dBm, 20.8% PAE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23BDE7-75BC-46F7-BFD9-C25C96269452}"/>
              </a:ext>
            </a:extLst>
          </p:cNvPr>
          <p:cNvSpPr/>
          <p:nvPr/>
        </p:nvSpPr>
        <p:spPr>
          <a:xfrm>
            <a:off x="9646786" y="4680284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smtClean="0">
                <a:latin typeface="Calibri" panose="020F0502020204030204" pitchFamily="34" charset="0"/>
                <a:cs typeface="Calibri" panose="020F0502020204030204" pitchFamily="34" charset="0"/>
              </a:rPr>
              <a:t>266GHz</a:t>
            </a:r>
            <a:r>
              <a:rPr lang="en-US" sz="130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smtClean="0">
                <a:latin typeface="Calibri" panose="020F0502020204030204" pitchFamily="34" charset="0"/>
                <a:cs typeface="Calibri" panose="020F0502020204030204" pitchFamily="34" charset="0"/>
              </a:rPr>
              <a:t>16.8dBm</a:t>
            </a:r>
            <a:r>
              <a:rPr lang="en-US" sz="130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smtClean="0">
                <a:latin typeface="Calibri" panose="020F0502020204030204" pitchFamily="34" charset="0"/>
                <a:cs typeface="Calibri" panose="020F0502020204030204" pitchFamily="34" charset="0"/>
              </a:rPr>
              <a:t>4.0% PAE 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D3066F-6BBB-47D2-94DD-5E87DAD4F82A}"/>
              </a:ext>
            </a:extLst>
          </p:cNvPr>
          <p:cNvSpPr/>
          <p:nvPr/>
        </p:nvSpPr>
        <p:spPr>
          <a:xfrm>
            <a:off x="6477000" y="4680618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smtClean="0">
                <a:latin typeface="Calibri" panose="020F0502020204030204" pitchFamily="34" charset="0"/>
                <a:cs typeface="Calibri" panose="020F0502020204030204" pitchFamily="34" charset="0"/>
              </a:rPr>
              <a:t>194GHz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17.4dBm, </a:t>
            </a:r>
            <a:r>
              <a:rPr lang="en-US" sz="1300">
                <a:latin typeface="Calibri" panose="020F0502020204030204" pitchFamily="34" charset="0"/>
                <a:cs typeface="Calibri" panose="020F0502020204030204" pitchFamily="34" charset="0"/>
              </a:rPr>
              <a:t>8.5</a:t>
            </a:r>
            <a:r>
              <a:rPr lang="en-US" sz="1300" smtClean="0">
                <a:latin typeface="Calibri" panose="020F0502020204030204" pitchFamily="34" charset="0"/>
                <a:cs typeface="Calibri" panose="020F0502020204030204" pitchFamily="34" charset="0"/>
              </a:rPr>
              <a:t>% PAE 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780568"/>
            <a:ext cx="4389215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Ahmed et al, 2020 IMS, 2020 EuMIC, 2021 IMS, 2021 RFIC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34" y="1556084"/>
            <a:ext cx="11536680" cy="305562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990600"/>
            <a:ext cx="284757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 technology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685800" y="5638800"/>
            <a:ext cx="571419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smtClean="0">
                <a:latin typeface="Calibri" panose="020F0502020204030204" pitchFamily="34" charset="0"/>
                <a:cs typeface="Calibri" panose="020F0502020204030204" pitchFamily="34" charset="0"/>
              </a:rPr>
              <a:t>Record-setting efficiency for 100-300GHz power amplifiers.</a:t>
            </a:r>
          </a:p>
        </p:txBody>
      </p:sp>
    </p:spTree>
    <p:extLst>
      <p:ext uri="{BB962C8B-B14F-4D97-AF65-F5344CB8AC3E}">
        <p14:creationId xmlns:p14="http://schemas.microsoft.com/office/powerpoint/2010/main" val="113877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8DB19F-9771-485C-A9FD-019C7C20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770694"/>
          </a:xfrm>
        </p:spPr>
        <p:txBody>
          <a:bodyPr/>
          <a:lstStyle/>
          <a:p>
            <a:r>
              <a:rPr lang="en-US" smtClean="0"/>
              <a:t>280GHz transmitter and receiver IC designs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780568"/>
            <a:ext cx="3488071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Solyu</a:t>
            </a:r>
            <a:r>
              <a:rPr lang="en-US" sz="1400" b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Alz, Ahmed, Seo; UCSB/Sungkyunkwan</a:t>
            </a:r>
            <a:endParaRPr lang="en-US" sz="14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990600"/>
            <a:ext cx="284757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 technology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32853"/>
            <a:ext cx="5013960" cy="1752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123772" y="1808000"/>
            <a:ext cx="1095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Receiver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410200" y="1808000"/>
            <a:ext cx="1413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Transmitter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386349" y="3953268"/>
            <a:ext cx="427892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smtClean="0">
                <a:latin typeface="Calibri" panose="020F0502020204030204" pitchFamily="34" charset="0"/>
                <a:cs typeface="Calibri" panose="020F0502020204030204" pitchFamily="34" charset="0"/>
              </a:rPr>
              <a:t>simulations: 11dB noise figure, 40GHz bandwidth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181600" y="3941600"/>
            <a:ext cx="373653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smtClean="0">
                <a:latin typeface="Calibri" panose="020F0502020204030204" pitchFamily="34" charset="0"/>
                <a:cs typeface="Calibri" panose="020F0502020204030204" pitchFamily="34" charset="0"/>
              </a:rPr>
              <a:t>simulations: 17dB saturated output power.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304800" y="5105400"/>
            <a:ext cx="5039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Application: point-point MIMO backhaul links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732" y="2144221"/>
            <a:ext cx="6922068" cy="173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20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2D arrays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694090" y="205740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386" y="2122872"/>
            <a:ext cx="2607014" cy="1991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648" y="2128722"/>
            <a:ext cx="2148752" cy="1986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506" y="2452720"/>
            <a:ext cx="1859280" cy="1432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2247900"/>
            <a:ext cx="11811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99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896600" cy="762000"/>
          </a:xfrm>
        </p:spPr>
        <p:txBody>
          <a:bodyPr/>
          <a:lstStyle/>
          <a:p>
            <a:r>
              <a:rPr lang="en-US" sz="3600" dirty="0" smtClean="0"/>
              <a:t>The 100-300GHz 2D Array Challenge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18" y="2044804"/>
            <a:ext cx="1118668" cy="1536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077910"/>
            <a:ext cx="1603005" cy="136484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71747" y="4495800"/>
          <a:ext cx="4480560" cy="1341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100908508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69626419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49551981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4217024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41037781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29232982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51091644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GHz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186362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l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Symbol" panose="05050102010706020507" pitchFamily="18" charset="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541085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/2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0.75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00855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l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0.72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928022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581400"/>
            <a:ext cx="2859987" cy="2643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3961243"/>
            <a:ext cx="3154485" cy="24102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" y="991612"/>
            <a:ext cx="830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architecture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Single-beam: simpler RF front-end, simpler baseband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MIMO: complex digital baseband, flexible, many beams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Arrays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made from either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tiles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trays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Arrays must be vast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100-1,000-10,000 elements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Arrays must be dense: packaging challenges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Many DC/IF/LO lines, plus antenna interface.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Fitting IC functions into available area.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Removing the heat.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981849"/>
            <a:ext cx="2772613" cy="130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42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34939"/>
            <a:ext cx="10287000" cy="466725"/>
          </a:xfrm>
          <a:noFill/>
        </p:spPr>
        <p:txBody>
          <a:bodyPr/>
          <a:lstStyle/>
          <a:p>
            <a:r>
              <a:rPr lang="en-US" dirty="0" smtClean="0"/>
              <a:t>100-300GHz array frequency scaling</a:t>
            </a:r>
            <a:endParaRPr lang="en-US" dirty="0" smtClean="0">
              <a:solidFill>
                <a:schemeClr val="tx2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88900" y="838200"/>
          <a:ext cx="3098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20" name="Equation" r:id="rId4" imgW="1549080" imgH="393480" progId="Equation.DSMT4">
                  <p:embed/>
                </p:oleObj>
              </mc:Choice>
              <mc:Fallback>
                <p:oleObj name="Equation" r:id="rId4" imgW="1549080" imgH="393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900" y="838200"/>
                        <a:ext cx="30988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>
            <a:off x="3124200" y="1244637"/>
            <a:ext cx="6858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3886200" y="1016452"/>
            <a:ext cx="3505201" cy="445441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9002028" y="939800"/>
            <a:ext cx="685800" cy="30480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915400" y="1320800"/>
            <a:ext cx="391428" cy="30480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873500" y="838200"/>
          <a:ext cx="7086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21" name="Equation" r:id="rId6" imgW="3543120" imgH="393480" progId="Equation.DSMT4">
                  <p:embed/>
                </p:oleObj>
              </mc:Choice>
              <mc:Fallback>
                <p:oleObj name="Equation" r:id="rId6" imgW="3543120" imgH="3934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73500" y="838200"/>
                        <a:ext cx="7086600" cy="787400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8915400" y="1676400"/>
            <a:ext cx="3200400" cy="2213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b="0" dirty="0" smtClean="0">
                <a:latin typeface="Calibri" pitchFamily="34" charset="0"/>
                <a:cs typeface="Calibri" pitchFamily="34" charset="0"/>
              </a:rPr>
              <a:t>(Worst-case atmospheric loss: ~constant over 50-300GHz)</a:t>
            </a:r>
          </a:p>
        </p:txBody>
      </p:sp>
      <p:graphicFrame>
        <p:nvGraphicFramePr>
          <p:cNvPr id="19" name="Group 3"/>
          <p:cNvGraphicFramePr>
            <a:graphicFrameLocks noGrp="1"/>
          </p:cNvGraphicFramePr>
          <p:nvPr>
            <p:extLst/>
          </p:nvPr>
        </p:nvGraphicFramePr>
        <p:xfrm>
          <a:off x="381000" y="1905000"/>
          <a:ext cx="4206240" cy="1097280"/>
        </p:xfrm>
        <a:graphic>
          <a:graphicData uri="http://schemas.openxmlformats.org/drawingml/2006/table">
            <a:tbl>
              <a:tblPr/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Proposed scaling law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carrier frequency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2:1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aperture area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keep constant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 transmit power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keep constant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" name="Group 3"/>
          <p:cNvGraphicFramePr>
            <a:graphicFrameLocks noGrp="1"/>
          </p:cNvGraphicFramePr>
          <p:nvPr>
            <p:extLst/>
          </p:nvPr>
        </p:nvGraphicFramePr>
        <p:xfrm>
          <a:off x="5623560" y="1905000"/>
          <a:ext cx="4206240" cy="2468880"/>
        </p:xfrm>
        <a:graphic>
          <a:graphicData uri="http://schemas.openxmlformats.org/drawingml/2006/table">
            <a:tbl>
              <a:tblPr/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Implication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capacity (# beams·bit rate per beam)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increases 4:1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number elements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increases 4:1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RF power per cm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aperture area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stays constant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RF power per element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decreases 4:1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 area/element (tiled array)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decreases 4:1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8256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 area/element (trayed array)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decreases 2:1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383869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 power/area (tiled array)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stays constant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9069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 power/area (trayed array)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decreases 2:1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27582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90" y="3024953"/>
            <a:ext cx="1848094" cy="669969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>
            <a:off x="4724400" y="2225040"/>
            <a:ext cx="6858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398" y="3845246"/>
            <a:ext cx="2599988" cy="24031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5471" y="4419600"/>
            <a:ext cx="2988459" cy="19407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4210" y="4513756"/>
            <a:ext cx="2370012" cy="18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8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533400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100-300GHz Wireless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47800" y="2667000"/>
            <a:ext cx="8931753" cy="2743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91" y="2898571"/>
            <a:ext cx="1789632" cy="1967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023" y="3050971"/>
            <a:ext cx="2235109" cy="1802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242" y="3021872"/>
            <a:ext cx="3791153" cy="19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86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1" y="1"/>
            <a:ext cx="9574212" cy="762000"/>
          </a:xfrm>
        </p:spPr>
        <p:txBody>
          <a:bodyPr/>
          <a:lstStyle/>
          <a:p>
            <a:r>
              <a:rPr lang="en-US" dirty="0" smtClean="0"/>
              <a:t>Wireless above 100 GHz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4800" y="936977"/>
            <a:ext cx="9753600" cy="52904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 capacities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large available bandwidths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spatial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multiplexing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base stations and point-point links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Very short range: few 100 meters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short wavelength, high atmospheric losses.  Easily-blocked beams.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IC Technology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All-silicon for short ranges below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200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GHz.</a:t>
            </a:r>
            <a:r>
              <a:rPr lang="en-US" sz="2400" b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SiGe or III-V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 and PAs for longer-range links.  Just like cell phones today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III-V frequency extenders for 340GHz and beyond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challenges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computational complexity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packaging: fitting signal channels in very small areas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mesh networking to accommodate beam blockage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driving the technologies to low cost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55501"/>
            <a:ext cx="8610600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1800" dirty="0" smtClean="0">
                <a:solidFill>
                  <a:schemeClr val="bg1"/>
                </a:solidFill>
                <a:latin typeface="Calibri" pitchFamily="34" charset="0"/>
              </a:rPr>
              <a:t>(backup files follow)</a:t>
            </a:r>
            <a:endParaRPr lang="en-US" altLang="en-US" sz="105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12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00" y="4876800"/>
            <a:ext cx="2621280" cy="134112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68" y="4452402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604802"/>
            <a:ext cx="2235109" cy="1802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400"/>
            <a:ext cx="8231521" cy="612894"/>
          </a:xfrm>
        </p:spPr>
        <p:txBody>
          <a:bodyPr/>
          <a:lstStyle/>
          <a:p>
            <a:r>
              <a:rPr lang="en-US" dirty="0" smtClean="0"/>
              <a:t>100-300GHz Wireless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44" y="4525631"/>
            <a:ext cx="3446503" cy="17555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3789319"/>
            <a:ext cx="1268563" cy="12019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435" y="3647565"/>
            <a:ext cx="765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100-300GHz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carriers, massive spatial multiplexing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hubs and backhaul links, high-resolution imaging radar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742237" y="4922212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54" name="Equation" r:id="rId8" imgW="660240" imgH="177480" progId="Equation.DSMT4">
                    <p:embed/>
                  </p:oleObj>
                </mc:Choice>
                <mc:Fallback>
                  <p:oleObj name="Equation" r:id="rId8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5926313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55" name="Equation" r:id="rId10" imgW="545760" imgH="164880" progId="Equation.DSMT4">
                    <p:embed/>
                  </p:oleObj>
                </mc:Choice>
                <mc:Fallback>
                  <p:oleObj name="Equation" r:id="rId10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Straight Connector 51"/>
          <p:cNvCxnSpPr/>
          <p:nvPr/>
        </p:nvCxnSpPr>
        <p:spPr bwMode="auto">
          <a:xfrm>
            <a:off x="715677" y="3657600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228600" y="1085975"/>
            <a:ext cx="703478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Wireless networks: exploding demand.</a:t>
            </a:r>
          </a:p>
          <a:p>
            <a:r>
              <a:rPr lang="en-US" sz="2000" dirty="0">
                <a:latin typeface="Calibri" pitchFamily="34" charset="0"/>
              </a:rPr>
              <a:t>Immediate industry response: 5G.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     </a:t>
            </a:r>
            <a:r>
              <a:rPr lang="en-US" sz="2000" b="0" dirty="0">
                <a:latin typeface="Calibri" pitchFamily="34" charset="0"/>
              </a:rPr>
              <a:t>~</a:t>
            </a:r>
            <a:r>
              <a:rPr lang="en-US" sz="2000" b="0" dirty="0" smtClean="0">
                <a:latin typeface="Calibri" pitchFamily="34" charset="0"/>
              </a:rPr>
              <a:t>10~40 GHz ("5G")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     ~40~100GHz ("5.5G ?")</a:t>
            </a:r>
            <a:r>
              <a:rPr lang="en-US" sz="2000" b="0" dirty="0">
                <a:latin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b="0" dirty="0">
                <a:latin typeface="Calibri" pitchFamily="34" charset="0"/>
              </a:rPr>
              <a:t>     increased spectrum, extensive beamforming</a:t>
            </a:r>
          </a:p>
          <a:p>
            <a:r>
              <a:rPr lang="en-US" sz="2000" dirty="0">
                <a:latin typeface="Calibri" pitchFamily="34" charset="0"/>
              </a:rPr>
              <a:t>Next generation (6G ??): above 100GHz</a:t>
            </a:r>
            <a:r>
              <a:rPr lang="en-US" sz="2000" dirty="0" smtClean="0">
                <a:latin typeface="Calibri" pitchFamily="34" charset="0"/>
              </a:rPr>
              <a:t>.. (?)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     </a:t>
            </a:r>
            <a:r>
              <a:rPr lang="en-US" sz="2000" b="0" dirty="0">
                <a:latin typeface="Calibri" pitchFamily="34" charset="0"/>
              </a:rPr>
              <a:t>greatly increased spectrum, massive spatial </a:t>
            </a:r>
            <a:r>
              <a:rPr lang="en-US" sz="2000" b="0" dirty="0" smtClean="0">
                <a:latin typeface="Calibri" pitchFamily="34" charset="0"/>
              </a:rPr>
              <a:t>multiplexing</a:t>
            </a:r>
            <a:endParaRPr lang="en-US" sz="2000" b="0" dirty="0"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84" y="838200"/>
            <a:ext cx="2566416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88" y="2203704"/>
            <a:ext cx="3639312" cy="1377696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0901362" y="4114800"/>
            <a:ext cx="1062038" cy="293687"/>
            <a:chOff x="5791200" y="6488113"/>
            <a:chExt cx="1062038" cy="293687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62" name="Object 61"/>
            <p:cNvGraphicFramePr>
              <a:graphicFrameLocks noChangeAspect="1"/>
            </p:cNvGraphicFramePr>
            <p:nvPr/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56" name="Equation" r:id="rId14" imgW="596880" imgH="164880" progId="Equation.DSMT4">
                    <p:embed/>
                  </p:oleObj>
                </mc:Choice>
                <mc:Fallback>
                  <p:oleObj name="Equation" r:id="rId14" imgW="596880" imgH="164880" progId="Equation.DSMT4">
                    <p:embed/>
                    <p:pic>
                      <p:nvPicPr>
                        <p:cNvPr id="62" name="Object 61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82522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10972800" cy="398463"/>
          </a:xfrm>
        </p:spPr>
        <p:txBody>
          <a:bodyPr/>
          <a:lstStyle/>
          <a:p>
            <a:pPr algn="ctr"/>
            <a:r>
              <a:rPr lang="en-US" sz="7200" smtClean="0"/>
              <a:t>Updated tech comparsion slide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446150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972800" cy="398463"/>
          </a:xfrm>
        </p:spPr>
        <p:txBody>
          <a:bodyPr/>
          <a:lstStyle/>
          <a:p>
            <a:r>
              <a:rPr lang="en-US" dirty="0" smtClean="0"/>
              <a:t>Transistors for 100-300GHz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794944" y="177609"/>
          <a:ext cx="4863656" cy="3403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7" name="KGPlot" r:id="rId3" imgW="4863960" imgH="3403440" progId="KGraph_Plot">
                  <p:embed/>
                </p:oleObj>
              </mc:Choice>
              <mc:Fallback>
                <p:oleObj name="KGPlot" r:id="rId3" imgW="4863960" imgH="3403440" progId="KGraph_Plo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94944" y="177609"/>
                        <a:ext cx="4863656" cy="340379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" y="906720"/>
            <a:ext cx="67183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CMOS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good power &amp; noise up to ~150GHz. Not much beyond.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65-32nm nodes are best.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HBT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record 100-300GHz PAs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SiGe HBT: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better than CMOS, worse than InP HBT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 HEMT: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power below 100GHz. Bandwidth improving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InGaAs-channel HEMT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world's best low-noise amplifiers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321743"/>
              </p:ext>
            </p:extLst>
          </p:nvPr>
        </p:nvGraphicFramePr>
        <p:xfrm>
          <a:off x="6781800" y="3429000"/>
          <a:ext cx="4864100" cy="340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8" name="KGPlot" r:id="rId5" imgW="4863960" imgH="3403440" progId="KGraph_Plot">
                  <p:embed/>
                </p:oleObj>
              </mc:Choice>
              <mc:Fallback>
                <p:oleObj name="KGPlot" r:id="rId5" imgW="4863960" imgH="3403440" progId="KGraph_Plot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81800" y="3429000"/>
                        <a:ext cx="4864100" cy="340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021899"/>
              </p:ext>
            </p:extLst>
          </p:nvPr>
        </p:nvGraphicFramePr>
        <p:xfrm>
          <a:off x="304800" y="3454400"/>
          <a:ext cx="4864100" cy="340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9" name="KGPlot" r:id="rId7" imgW="4863960" imgH="3403440" progId="KGraph_Plot">
                  <p:embed/>
                </p:oleObj>
              </mc:Choice>
              <mc:Fallback>
                <p:oleObj name="KGPlot" r:id="rId7" imgW="4863960" imgH="3403440" progId="KGraph_Plot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0" y="3454400"/>
                        <a:ext cx="4864100" cy="3403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43000" y="5960410"/>
            <a:ext cx="3657600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*results with low PAE at high Psat or </a:t>
            </a:r>
            <a:b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Psat with high PAE are not shown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620243"/>
            <a:ext cx="3657600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</a:t>
            </a:r>
            <a:r>
              <a:rPr lang="en-US" sz="105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compiled 9/9/2021</a:t>
            </a:r>
            <a:endParaRPr lang="en-US" sz="105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81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68" y="1385265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37665"/>
            <a:ext cx="2235109" cy="18026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87" y="1309064"/>
            <a:ext cx="2198232" cy="2185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Benefits of Short Wavelengths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44" y="1458494"/>
            <a:ext cx="3446503" cy="17555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666" y="4572000"/>
            <a:ext cx="2517334" cy="19495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6283"/>
            <a:ext cx="2247336" cy="21293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435" y="840635"/>
            <a:ext cx="1121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Communications: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Massive spatial multiplexing, massive # of parallel channels. </a:t>
            </a:r>
            <a:r>
              <a:rPr lang="en-US" sz="20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Also, more spectrum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3974068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fine angular resolution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9448800" y="1461465"/>
            <a:ext cx="1352550" cy="317500"/>
            <a:chOff x="9448800" y="1295400"/>
            <a:chExt cx="1352550" cy="31750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10287000" y="133985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8" name="Object 37"/>
            <p:cNvGraphicFramePr>
              <a:graphicFrameLocks noChangeAspect="1"/>
            </p:cNvGraphicFramePr>
            <p:nvPr/>
          </p:nvGraphicFramePr>
          <p:xfrm>
            <a:off x="9448800" y="1295400"/>
            <a:ext cx="135255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66" name="Equation" r:id="rId9" imgW="761760" imgH="177480" progId="Equation.DSMT4">
                    <p:embed/>
                  </p:oleObj>
                </mc:Choice>
                <mc:Fallback>
                  <p:oleObj name="Equation" r:id="rId9" imgW="761760" imgH="177480" progId="Equation.DSMT4">
                    <p:embed/>
                    <p:pic>
                      <p:nvPicPr>
                        <p:cNvPr id="38" name="Object 37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448800" y="1295400"/>
                          <a:ext cx="135255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" name="Group 46"/>
          <p:cNvGrpSpPr/>
          <p:nvPr/>
        </p:nvGrpSpPr>
        <p:grpSpPr>
          <a:xfrm>
            <a:off x="8001000" y="1855075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67" name="Equation" r:id="rId11" imgW="660240" imgH="177480" progId="Equation.DSMT4">
                    <p:embed/>
                  </p:oleObj>
                </mc:Choice>
                <mc:Fallback>
                  <p:oleObj name="Equation" r:id="rId11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2859176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68" name="Equation" r:id="rId13" imgW="545760" imgH="164880" progId="Equation.DSMT4">
                    <p:embed/>
                  </p:oleObj>
                </mc:Choice>
                <mc:Fallback>
                  <p:oleObj name="Equation" r:id="rId13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5791200" y="6488113"/>
            <a:ext cx="1062038" cy="293687"/>
            <a:chOff x="5791200" y="6488113"/>
            <a:chExt cx="1062038" cy="293687"/>
          </a:xfrm>
        </p:grpSpPr>
        <p:sp>
          <p:nvSpPr>
            <p:cNvPr id="41" name="Rectangle 40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2" name="Object 41"/>
            <p:cNvGraphicFramePr>
              <a:graphicFrameLocks noChangeAspect="1"/>
            </p:cNvGraphicFramePr>
            <p:nvPr>
              <p:extLst/>
            </p:nvPr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69" name="Equation" r:id="rId15" imgW="596880" imgH="164880" progId="Equation.DSMT4">
                    <p:embed/>
                  </p:oleObj>
                </mc:Choice>
                <mc:Fallback>
                  <p:oleObj name="Equation" r:id="rId15" imgW="596880" imgH="164880" progId="Equation.DSMT4">
                    <p:embed/>
                    <p:pic>
                      <p:nvPicPr>
                        <p:cNvPr id="42" name="Object 41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Straight Connector 51"/>
          <p:cNvCxnSpPr/>
          <p:nvPr/>
        </p:nvCxnSpPr>
        <p:spPr bwMode="auto">
          <a:xfrm>
            <a:off x="993157" y="3810000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7924800" y="4191000"/>
            <a:ext cx="19050" cy="241952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020050" y="3886200"/>
            <a:ext cx="4019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losses in foul or humid weather.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20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path losses.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ICs: poorer PAs &amp; LNAs.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 easily blocked.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77200" y="5486400"/>
            <a:ext cx="3562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100-340GHz wireless: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capacity,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range, 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intermittent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92" y="4495800"/>
            <a:ext cx="2883408" cy="14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43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371600" y="701219"/>
            <a:ext cx="95488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Applications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57200" y="2667000"/>
            <a:ext cx="10972800" cy="2743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898571"/>
            <a:ext cx="1789632" cy="1967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50971"/>
            <a:ext cx="2235109" cy="1802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19" y="3021872"/>
            <a:ext cx="3791153" cy="1931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886" y="2860471"/>
            <a:ext cx="2883408" cy="1475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37" y="4191000"/>
            <a:ext cx="1268563" cy="120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70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83" y="-1"/>
            <a:ext cx="9253717" cy="759023"/>
          </a:xfrm>
        </p:spPr>
        <p:txBody>
          <a:bodyPr/>
          <a:lstStyle/>
          <a:p>
            <a:r>
              <a:rPr lang="en-US" dirty="0" smtClean="0"/>
              <a:t>Potential 100-300GHz Systems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" y="1752600"/>
            <a:ext cx="3901664" cy="1719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367" y="1560666"/>
            <a:ext cx="2109354" cy="2257318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1140023"/>
            <a:ext cx="4876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0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140GHz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MIMO Hub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172200" y="1063823"/>
            <a:ext cx="53946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210 or 280GHz MIMO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 Backhaul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  <a:sym typeface="Symbol" pitchFamily="18" charset="2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26847" y="3909536"/>
            <a:ext cx="59739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0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140 or 210GHz Imaging Radar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23" y="4800316"/>
            <a:ext cx="1268563" cy="12019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" y="4755407"/>
            <a:ext cx="2883408" cy="1475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7548" y="4022216"/>
            <a:ext cx="3134960" cy="22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18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343400"/>
            <a:ext cx="1769551" cy="1098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84474"/>
            <a:ext cx="9558873" cy="3001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140GHz massive MIMO hub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4800" y="4953000"/>
            <a:ext cx="9601200" cy="155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0.5-5 </a:t>
            </a: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Tb/s spatially-multiplexed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140GHz base </a:t>
            </a: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station 		</a:t>
            </a:r>
            <a:b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128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users/face, 4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faces.  P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1dB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=21 dB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PAs, F=8dB LNAs  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512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total users @ 1 user/beam, 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Gb/s/beam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;</a:t>
            </a:r>
            <a:b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230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in 50mm/hr rain with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17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dB total margins</a:t>
            </a:r>
            <a:endParaRPr lang="en-US" sz="28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515600" y="4495800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Handset: 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8 × 8 array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(9×9mm)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2100442"/>
            <a:ext cx="3974738" cy="19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84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96600" cy="3984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70 </a:t>
            </a:r>
            <a:r>
              <a:rPr lang="en-US" dirty="0">
                <a:solidFill>
                  <a:srgbClr val="FF0000"/>
                </a:solidFill>
              </a:rPr>
              <a:t>GHz </a:t>
            </a:r>
            <a:r>
              <a:rPr lang="en-US" dirty="0"/>
              <a:t>spatially multiplexed base station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81000" y="1503807"/>
            <a:ext cx="10890354" cy="17727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If we use instead a 70GHz carrier, 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the range increases to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168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(vs.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but the handset becomes 16mm×16mm (vs. 8mm×8mm),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hub array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becomes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20mm×524mm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(vs.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10mm×262mm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81000" y="3838003"/>
            <a:ext cx="7100790" cy="8863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Or, use a 4×4 (8mm×8mm) handset array, 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range becomes ..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81000" y="5743003"/>
            <a:ext cx="11658600" cy="886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handset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area (more handset elements)→ same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link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budget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Easier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obtain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license for 140±2.5GHz than 75±2.5GHz</a:t>
            </a:r>
          </a:p>
        </p:txBody>
      </p:sp>
    </p:spTree>
    <p:extLst>
      <p:ext uri="{BB962C8B-B14F-4D97-AF65-F5344CB8AC3E}">
        <p14:creationId xmlns:p14="http://schemas.microsoft.com/office/powerpoint/2010/main" val="2623276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UMP Template">
  <a:themeElements>
    <a:clrScheme name="SRC 2017">
      <a:dk1>
        <a:srgbClr val="1C1C1C"/>
      </a:dk1>
      <a:lt1>
        <a:srgbClr val="FFFFFF"/>
      </a:lt1>
      <a:dk2>
        <a:srgbClr val="003562"/>
      </a:dk2>
      <a:lt2>
        <a:srgbClr val="BFBFBF"/>
      </a:lt2>
      <a:accent1>
        <a:srgbClr val="003562"/>
      </a:accent1>
      <a:accent2>
        <a:srgbClr val="FF9C00"/>
      </a:accent2>
      <a:accent3>
        <a:srgbClr val="0070C0"/>
      </a:accent3>
      <a:accent4>
        <a:srgbClr val="B26D00"/>
      </a:accent4>
      <a:accent5>
        <a:srgbClr val="89CAFF"/>
      </a:accent5>
      <a:accent6>
        <a:srgbClr val="F57D37"/>
      </a:accent6>
      <a:hlink>
        <a:srgbClr val="0066FF"/>
      </a:hlink>
      <a:folHlink>
        <a:srgbClr val="0066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4ED12307-3F9D-4FB9-AD53-887A273E1B45}" vid="{B14277FA-5983-41ED-BD55-7405C98CD7E8}"/>
    </a:ext>
  </a:extLst>
</a:theme>
</file>

<file path=ppt/theme/theme2.xml><?xml version="1.0" encoding="utf-8"?>
<a:theme xmlns:a="http://schemas.openxmlformats.org/drawingml/2006/main" name="1_JUMP Template">
  <a:themeElements>
    <a:clrScheme name="SRC 2017">
      <a:dk1>
        <a:srgbClr val="1C1C1C"/>
      </a:dk1>
      <a:lt1>
        <a:srgbClr val="FFFFFF"/>
      </a:lt1>
      <a:dk2>
        <a:srgbClr val="003562"/>
      </a:dk2>
      <a:lt2>
        <a:srgbClr val="BFBFBF"/>
      </a:lt2>
      <a:accent1>
        <a:srgbClr val="003562"/>
      </a:accent1>
      <a:accent2>
        <a:srgbClr val="FF9C00"/>
      </a:accent2>
      <a:accent3>
        <a:srgbClr val="0070C0"/>
      </a:accent3>
      <a:accent4>
        <a:srgbClr val="B26D00"/>
      </a:accent4>
      <a:accent5>
        <a:srgbClr val="89CAFF"/>
      </a:accent5>
      <a:accent6>
        <a:srgbClr val="F57D37"/>
      </a:accent6>
      <a:hlink>
        <a:srgbClr val="0066FF"/>
      </a:hlink>
      <a:folHlink>
        <a:srgbClr val="0066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4ED12307-3F9D-4FB9-AD53-887A273E1B45}" vid="{B14277FA-5983-41ED-BD55-7405C98CD7E8}"/>
    </a:ext>
  </a:extLst>
</a:theme>
</file>

<file path=ppt/theme/theme3.xml><?xml version="1.0" encoding="utf-8"?>
<a:theme xmlns:a="http://schemas.openxmlformats.org/drawingml/2006/main" name="1_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ED7BFDAC-689A-4100-AECB-E8B2159C3031}" vid="{C445D1E6-9E9E-438E-AC06-77596C17959B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ComSenTer_template_wide_template</Template>
  <TotalTime>5012</TotalTime>
  <Pages>2</Pages>
  <Words>2050</Words>
  <Application>Microsoft Office PowerPoint</Application>
  <PresentationFormat>Widescreen</PresentationFormat>
  <Paragraphs>252</Paragraphs>
  <Slides>41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Arial</vt:lpstr>
      <vt:lpstr>Arial Narrow</vt:lpstr>
      <vt:lpstr>Calibri</vt:lpstr>
      <vt:lpstr>Impact</vt:lpstr>
      <vt:lpstr>Symbol</vt:lpstr>
      <vt:lpstr>Tahoma</vt:lpstr>
      <vt:lpstr>Times New Roman</vt:lpstr>
      <vt:lpstr>Verdana</vt:lpstr>
      <vt:lpstr>Wingdings</vt:lpstr>
      <vt:lpstr>JUMP Template</vt:lpstr>
      <vt:lpstr>1_JUMP Template</vt:lpstr>
      <vt:lpstr>1_very_thin-text_template</vt:lpstr>
      <vt:lpstr>KGPlot</vt:lpstr>
      <vt:lpstr>Equation</vt:lpstr>
      <vt:lpstr>100-300GHz Wireless Communications:  IC and System Design</vt:lpstr>
      <vt:lpstr>Acknowledgements</vt:lpstr>
      <vt:lpstr>PowerPoint Presentation</vt:lpstr>
      <vt:lpstr>100-300GHz Wireless</vt:lpstr>
      <vt:lpstr>Benefits of Short Wavelengths</vt:lpstr>
      <vt:lpstr>PowerPoint Presentation</vt:lpstr>
      <vt:lpstr>Potential 100-300GHz Systems</vt:lpstr>
      <vt:lpstr>140GHz massive MIMO hub</vt:lpstr>
      <vt:lpstr>70 GHz spatially multiplexed base station</vt:lpstr>
      <vt:lpstr>140GHz moderate-MIMO hub</vt:lpstr>
      <vt:lpstr>210 GHz, 640 Gb/s MIMO Backhaul</vt:lpstr>
      <vt:lpstr>210 GHz, 5.1 Tb/s MIMO backhaul</vt:lpstr>
      <vt:lpstr>70 GHz, 640 Gb/s MIMO backhaul (16QAM)</vt:lpstr>
      <vt:lpstr>PowerPoint Presentation</vt:lpstr>
      <vt:lpstr>System Design</vt:lpstr>
      <vt:lpstr>PowerPoint Presentation</vt:lpstr>
      <vt:lpstr>100-300GHz ICs</vt:lpstr>
      <vt:lpstr>mm-Wave Transistor Development</vt:lpstr>
      <vt:lpstr>PowerPoint Presentation</vt:lpstr>
      <vt:lpstr>The mm-wave module design problem</vt:lpstr>
      <vt:lpstr>Do we need 2D arrays ? 1D steering might be fine.</vt:lpstr>
      <vt:lpstr>2D vs. 1D: user spatial distribution</vt:lpstr>
      <vt:lpstr>140GHz hub: packaging challenges</vt:lpstr>
      <vt:lpstr>100-300GHz IC-package connections</vt:lpstr>
      <vt:lpstr>140GHz hub: ICs &amp; Antennas</vt:lpstr>
      <vt:lpstr>140GHz transmitter channel</vt:lpstr>
      <vt:lpstr>8-Channel 140GHz MIMO hub modules </vt:lpstr>
      <vt:lpstr>135GHz 8-channel MIMO hub array tile modules</vt:lpstr>
      <vt:lpstr>PowerPoint Presentation</vt:lpstr>
      <vt:lpstr>210 GHz MIMO backhaul demo</vt:lpstr>
      <vt:lpstr>210 GHz Transmitter and Receiver ICs</vt:lpstr>
      <vt:lpstr>Power Amplifiers in 250nm InP HBT</vt:lpstr>
      <vt:lpstr>280GHz transmitter and receiver IC designs</vt:lpstr>
      <vt:lpstr>PowerPoint Presentation</vt:lpstr>
      <vt:lpstr>The 100-300GHz 2D Array Challenge</vt:lpstr>
      <vt:lpstr>100-300GHz array frequency scaling</vt:lpstr>
      <vt:lpstr>PowerPoint Presentation</vt:lpstr>
      <vt:lpstr>Wireless above 100 GHz</vt:lpstr>
      <vt:lpstr>PowerPoint Presentation</vt:lpstr>
      <vt:lpstr>Updated tech comparsion slide</vt:lpstr>
      <vt:lpstr>Transistors for 100-300GHz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Rodwell: IC-design-related-tasks</dc:title>
  <dc:creator>mark rodwell</dc:creator>
  <cp:lastModifiedBy>rodwell</cp:lastModifiedBy>
  <cp:revision>217</cp:revision>
  <cp:lastPrinted>2002-08-11T02:20:55Z</cp:lastPrinted>
  <dcterms:created xsi:type="dcterms:W3CDTF">2018-03-30T20:11:53Z</dcterms:created>
  <dcterms:modified xsi:type="dcterms:W3CDTF">2021-10-11T18:13:41Z</dcterms:modified>
</cp:coreProperties>
</file>