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61"/>
  </p:notesMasterIdLst>
  <p:handoutMasterIdLst>
    <p:handoutMasterId r:id="rId62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6" r:id="rId8"/>
    <p:sldId id="314" r:id="rId9"/>
    <p:sldId id="268" r:id="rId10"/>
    <p:sldId id="269" r:id="rId11"/>
    <p:sldId id="270" r:id="rId12"/>
    <p:sldId id="271" r:id="rId13"/>
    <p:sldId id="272" r:id="rId14"/>
    <p:sldId id="273" r:id="rId15"/>
    <p:sldId id="319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315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17" r:id="rId41"/>
    <p:sldId id="303" r:id="rId42"/>
    <p:sldId id="304" r:id="rId43"/>
    <p:sldId id="305" r:id="rId44"/>
    <p:sldId id="306" r:id="rId45"/>
    <p:sldId id="307" r:id="rId46"/>
    <p:sldId id="316" r:id="rId47"/>
    <p:sldId id="312" r:id="rId48"/>
    <p:sldId id="309" r:id="rId49"/>
    <p:sldId id="310" r:id="rId50"/>
    <p:sldId id="311" r:id="rId51"/>
    <p:sldId id="320" r:id="rId52"/>
    <p:sldId id="265" r:id="rId53"/>
    <p:sldId id="262" r:id="rId54"/>
    <p:sldId id="264" r:id="rId55"/>
    <p:sldId id="294" r:id="rId56"/>
    <p:sldId id="295" r:id="rId57"/>
    <p:sldId id="313" r:id="rId58"/>
    <p:sldId id="282" r:id="rId59"/>
    <p:sldId id="288" r:id="rId60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DDDDDD"/>
    <a:srgbClr val="969696"/>
    <a:srgbClr val="FFFFCC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524" autoAdjust="0"/>
  </p:normalViewPr>
  <p:slideViewPr>
    <p:cSldViewPr>
      <p:cViewPr varScale="1">
        <p:scale>
          <a:sx n="122" d="100"/>
          <a:sy n="122" d="100"/>
        </p:scale>
        <p:origin x="96" y="3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6000"/>
    </p:cViewPr>
  </p:sorterViewPr>
  <p:notesViewPr>
    <p:cSldViewPr>
      <p:cViewPr varScale="1">
        <p:scale>
          <a:sx n="90" d="100"/>
          <a:sy n="90" d="100"/>
        </p:scale>
        <p:origin x="37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11.wmf"/><Relationship Id="rId4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4" Type="http://schemas.openxmlformats.org/officeDocument/2006/relationships/image" Target="../media/image1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3EA8862-1C2E-40CB-A192-B920F80A99F5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724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9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327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631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4473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388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574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7893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29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36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53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4861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0242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21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020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996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5573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538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5633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571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6000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01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409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0242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178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351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5184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35804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565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813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7465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46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502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47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44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044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48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32396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49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295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50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1851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1526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34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73954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02708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1618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37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62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754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496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280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10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42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1283053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295400"/>
            <a:ext cx="10363200" cy="1470025"/>
          </a:xfrm>
        </p:spPr>
        <p:txBody>
          <a:bodyPr/>
          <a:lstStyle>
            <a:lvl1pPr>
              <a:defRPr sz="4000"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92333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i="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 userDrawn="1"/>
        </p:nvSpPr>
        <p:spPr bwMode="auto">
          <a:xfrm>
            <a:off x="914400" y="2393950"/>
            <a:ext cx="103632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5CB8"/>
          </a:solidFill>
          <a:ln w="9525">
            <a:solidFill>
              <a:srgbClr val="005CB8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444472"/>
            <a:ext cx="111506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矩形 13"/>
          <p:cNvSpPr/>
          <p:nvPr userDrawn="1"/>
        </p:nvSpPr>
        <p:spPr>
          <a:xfrm>
            <a:off x="10497207" y="6248400"/>
            <a:ext cx="16764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fld id="{AA4CBDCF-8067-4BFA-99DB-4F511E78DD77}" type="slidenum">
              <a:rPr lang="en-US" sz="1200" b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l">
                <a:defRPr/>
              </a:pPr>
              <a:t>‹#›</a:t>
            </a:fld>
            <a:r>
              <a:rPr lang="en-US" sz="1200" b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58</a:t>
            </a:r>
            <a:endParaRPr lang="en-US" sz="12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 userDrawn="1"/>
        </p:nvSpPr>
        <p:spPr bwMode="auto">
          <a:xfrm>
            <a:off x="812800" y="989013"/>
            <a:ext cx="10610851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5CB8"/>
          </a:solidFill>
          <a:ln w="9525">
            <a:solidFill>
              <a:srgbClr val="005CB8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Line 5"/>
          <p:cNvSpPr>
            <a:spLocks noChangeShapeType="1"/>
          </p:cNvSpPr>
          <p:nvPr userDrawn="1"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rgbClr val="005C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Footer Placeholder 8"/>
          <p:cNvSpPr txBox="1">
            <a:spLocks/>
          </p:cNvSpPr>
          <p:nvPr userDrawn="1"/>
        </p:nvSpPr>
        <p:spPr>
          <a:xfrm>
            <a:off x="803330" y="6245225"/>
            <a:ext cx="9048696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200" b="0" smtClean="0"/>
              <a:t>ISSCC 2022 - Forum X.Y: </a:t>
            </a:r>
            <a:br>
              <a:rPr lang="en-US" altLang="fr-FR" sz="1200" b="0" smtClean="0"/>
            </a:br>
            <a:r>
              <a:rPr lang="en-US" altLang="fr-FR" sz="1200" b="0" smtClean="0"/>
              <a:t>The path to 6G: Architectures, Circuits, Technologies for Sub-THz Communications and sensing and imaging</a:t>
            </a:r>
            <a:endParaRPr lang="en-US" altLang="fr-FR" sz="12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image" Target="../media/image55.jpeg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57.jpeg"/><Relationship Id="rId10" Type="http://schemas.openxmlformats.org/officeDocument/2006/relationships/image" Target="../media/image54.jpeg"/><Relationship Id="rId4" Type="http://schemas.openxmlformats.org/officeDocument/2006/relationships/image" Target="../media/image50.jpeg"/><Relationship Id="rId9" Type="http://schemas.openxmlformats.org/officeDocument/2006/relationships/image" Target="../media/image53.jpeg"/><Relationship Id="rId14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60.wmf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88.wmf"/><Relationship Id="rId4" Type="http://schemas.openxmlformats.org/officeDocument/2006/relationships/image" Target="../media/image89.jpeg"/><Relationship Id="rId9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0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2.wmf"/><Relationship Id="rId5" Type="http://schemas.openxmlformats.org/officeDocument/2006/relationships/image" Target="../media/image6.jpeg"/><Relationship Id="rId15" Type="http://schemas.openxmlformats.org/officeDocument/2006/relationships/image" Target="../media/image3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.jpeg"/><Relationship Id="rId9" Type="http://schemas.openxmlformats.org/officeDocument/2006/relationships/image" Target="../media/image1.wmf"/><Relationship Id="rId1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.wmf"/><Relationship Id="rId1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11" Type="http://schemas.openxmlformats.org/officeDocument/2006/relationships/image" Target="../media/image11.wmf"/><Relationship Id="rId5" Type="http://schemas.openxmlformats.org/officeDocument/2006/relationships/image" Target="../media/image13.jpeg"/><Relationship Id="rId15" Type="http://schemas.openxmlformats.org/officeDocument/2006/relationships/image" Target="../media/image2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jpeg"/><Relationship Id="rId9" Type="http://schemas.openxmlformats.org/officeDocument/2006/relationships/image" Target="../media/image16.jpeg"/><Relationship Id="rId14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13" Type="http://schemas.openxmlformats.org/officeDocument/2006/relationships/image" Target="../media/image139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3.jpeg"/><Relationship Id="rId11" Type="http://schemas.openxmlformats.org/officeDocument/2006/relationships/image" Target="../media/image138.wmf"/><Relationship Id="rId5" Type="http://schemas.openxmlformats.org/officeDocument/2006/relationships/image" Target="../media/image142.jpeg"/><Relationship Id="rId15" Type="http://schemas.openxmlformats.org/officeDocument/2006/relationships/image" Target="../media/image140.wmf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41.jpeg"/><Relationship Id="rId9" Type="http://schemas.openxmlformats.org/officeDocument/2006/relationships/image" Target="../media/image144.jpeg"/><Relationship Id="rId14" Type="http://schemas.openxmlformats.org/officeDocument/2006/relationships/oleObject" Target="../embeddings/oleObject2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87/elex.12.20141118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10" Type="http://schemas.openxmlformats.org/officeDocument/2006/relationships/image" Target="../media/image165.jpeg"/><Relationship Id="rId4" Type="http://schemas.openxmlformats.org/officeDocument/2006/relationships/image" Target="../media/image159.wmf"/><Relationship Id="rId9" Type="http://schemas.openxmlformats.org/officeDocument/2006/relationships/image" Target="../media/image1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15" y="1223756"/>
            <a:ext cx="10620996" cy="3870430"/>
          </a:xfrm>
        </p:spPr>
        <p:txBody>
          <a:bodyPr/>
          <a:lstStyle/>
          <a:p>
            <a:pPr algn="ctr" eaLnBrk="1" hangingPunct="1"/>
            <a:r>
              <a:rPr lang="en-US" altLang="fr-FR" sz="2400" b="1" dirty="0"/>
              <a:t> ICs and Transceiver Module Design </a:t>
            </a:r>
            <a:r>
              <a:rPr lang="en-US" altLang="fr-FR" sz="2400" b="1" dirty="0" smtClean="0"/>
              <a:t/>
            </a:r>
            <a:br>
              <a:rPr lang="en-US" altLang="fr-FR" sz="2400" b="1" dirty="0" smtClean="0"/>
            </a:br>
            <a:r>
              <a:rPr lang="en-US" altLang="fr-FR" sz="2400" b="1" dirty="0" smtClean="0"/>
              <a:t>for </a:t>
            </a:r>
            <a:r>
              <a:rPr lang="en-US" altLang="fr-FR" sz="2400" b="1" dirty="0"/>
              <a:t>100-300GHz Wireless </a:t>
            </a:r>
            <a:r>
              <a:rPr lang="en-US" altLang="fr-FR" sz="2400" b="1" dirty="0" smtClean="0"/>
              <a:t/>
            </a:r>
            <a:br>
              <a:rPr lang="en-US" altLang="fr-FR" sz="2400" b="1" dirty="0" smtClean="0"/>
            </a:br>
            <a:r>
              <a:rPr lang="en-US" altLang="fr-FR" sz="3600" dirty="0"/>
              <a:t/>
            </a:r>
            <a:br>
              <a:rPr lang="en-US" altLang="fr-FR" sz="3600" dirty="0"/>
            </a:br>
            <a:r>
              <a:rPr lang="en-US" altLang="fr-FR" sz="2400" dirty="0" smtClean="0"/>
              <a:t>Mark Rodwell</a:t>
            </a:r>
            <a:r>
              <a:rPr lang="en-US" altLang="fr-FR" sz="2400" dirty="0"/>
              <a:t/>
            </a:r>
            <a:br>
              <a:rPr lang="en-US" altLang="fr-FR" sz="2400" dirty="0"/>
            </a:br>
            <a:r>
              <a:rPr lang="en-US" altLang="fr-FR" sz="2400" dirty="0" smtClean="0"/>
              <a:t>Doluca Family Chair, University of California, Santa Barbara</a:t>
            </a:r>
            <a:br>
              <a:rPr lang="en-US" altLang="fr-FR" sz="2400" dirty="0" smtClean="0"/>
            </a:br>
            <a:r>
              <a:rPr lang="en-US" altLang="fr-FR" sz="2400" dirty="0" smtClean="0"/>
              <a:t>rodwell@ece.ucsb.edu</a:t>
            </a:r>
            <a:r>
              <a:rPr lang="en-US" altLang="fr-FR" sz="2400" dirty="0"/>
              <a:t/>
            </a:r>
            <a:br>
              <a:rPr lang="en-US" altLang="fr-FR" sz="2400" dirty="0"/>
            </a:br>
            <a:endParaRPr lang="en-US" altLang="fr-FR" sz="2400" dirty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124075" y="322263"/>
            <a:ext cx="75120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34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Transistors for 100-300GHz</a:t>
            </a:r>
            <a:endParaRPr lang="en-US" altLang="fr-FR" sz="3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550052" y="570945"/>
          <a:ext cx="4019550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KGPlot" r:id="rId4" imgW="4863960" imgH="3403440" progId="KGraph_Plot">
                  <p:embed/>
                </p:oleObj>
              </mc:Choice>
              <mc:Fallback>
                <p:oleObj name="KGPlot" r:id="rId4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0052" y="570945"/>
                        <a:ext cx="4019550" cy="2813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536947" y="3376326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KGPlot" r:id="rId6" imgW="4863960" imgH="3403440" progId="KGraph_Plot">
                  <p:embed/>
                </p:oleObj>
              </mc:Choice>
              <mc:Fallback>
                <p:oleObj name="KGPlot" r:id="rId6" imgW="4863960" imgH="340344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36947" y="3376326"/>
                        <a:ext cx="4019917" cy="281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059947" y="3203975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KGPlot" r:id="rId8" imgW="4863960" imgH="3403440" progId="KGraph_Plot">
                  <p:embed/>
                </p:oleObj>
              </mc:Choice>
              <mc:Fallback>
                <p:oleObj name="KGPlot" r:id="rId8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9947" y="3203975"/>
                        <a:ext cx="4019917" cy="28128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0345" y="5908071"/>
            <a:ext cx="3657600" cy="19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9/9/2021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350" y="1143000"/>
            <a:ext cx="6718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good power &amp; noise up to ~150GHz. Not much beyond.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65-22nm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100-300GHz PAs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out-performs CMOS above 200GHz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5414994"/>
            <a:ext cx="175260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with low power but high PAE, or low PAE but high power, are not shown</a:t>
            </a:r>
            <a:endParaRPr lang="en-US" sz="105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88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600" dirty="0" smtClean="0"/>
              <a:t>Summary: InP transistors &amp; ICs</a:t>
            </a:r>
            <a:endParaRPr lang="en-US" altLang="fr-FR" sz="3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1115" y="1043735"/>
            <a:ext cx="1784841" cy="13397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5350" y="1133745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HEMTs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1.0THz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7045" y="1463013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W. Deal </a:t>
            </a:r>
            <a:r>
              <a:rPr lang="en-US" sz="1200" b="0" dirty="0">
                <a:latin typeface="Calibri" pitchFamily="34" charset="0"/>
              </a:rPr>
              <a:t>et al, </a:t>
            </a:r>
            <a:r>
              <a:rPr lang="en-US" sz="1200" b="0" dirty="0" smtClean="0">
                <a:latin typeface="Calibri" pitchFamily="34" charset="0"/>
              </a:rPr>
              <a:t>2016 IEDM (</a:t>
            </a:r>
            <a:r>
              <a:rPr lang="en-US" sz="1200" b="0" dirty="0" smtClean="0">
                <a:solidFill>
                  <a:schemeClr val="tx2"/>
                </a:solidFill>
                <a:latin typeface="Calibri" pitchFamily="34" charset="0"/>
              </a:rPr>
              <a:t>Northrop-Grumman</a:t>
            </a:r>
            <a:r>
              <a:rPr lang="en-US" sz="1200" b="0" dirty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350" y="2249578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3.5V.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670 GHz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9201" y="257390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937" y="2843085"/>
            <a:ext cx="3337386" cy="769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0" y="2209800"/>
            <a:ext cx="2632391" cy="19871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5350" y="4222829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650GHz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4.5V.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9201" y="4547156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Z. Griffith et al, 2007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IPRM conference (UCSB)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6941" y="4172030"/>
            <a:ext cx="2667859" cy="1980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370294"/>
            <a:ext cx="2481223" cy="1763306"/>
          </a:xfrm>
          <a:prstGeom prst="rect">
            <a:avLst/>
          </a:prstGeom>
        </p:spPr>
      </p:pic>
      <p:pic>
        <p:nvPicPr>
          <p:cNvPr id="22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363718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6173180" y="5724255"/>
            <a:ext cx="22502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dirty="0">
                <a:latin typeface="Calibri" pitchFamily="34" charset="0"/>
              </a:rPr>
              <a:t>204 GHz static </a:t>
            </a:r>
            <a:r>
              <a:rPr lang="en-US" sz="1050" b="0" dirty="0" smtClean="0">
                <a:latin typeface="Calibri" pitchFamily="34" charset="0"/>
              </a:rPr>
              <a:t>frequency </a:t>
            </a:r>
            <a:r>
              <a:rPr lang="en-US" sz="1050" b="0" dirty="0">
                <a:latin typeface="Calibri" pitchFamily="34" charset="0"/>
              </a:rPr>
              <a:t>divider</a:t>
            </a:r>
            <a:br>
              <a:rPr lang="en-US" sz="1050" b="0" dirty="0">
                <a:latin typeface="Calibri" pitchFamily="34" charset="0"/>
              </a:rPr>
            </a:br>
            <a:r>
              <a:rPr lang="en-US" sz="1050" b="0" dirty="0">
                <a:latin typeface="Calibri" pitchFamily="34" charset="0"/>
              </a:rPr>
              <a:t>Z. </a:t>
            </a:r>
            <a:r>
              <a:rPr lang="en-US" sz="1050" b="0" dirty="0" smtClean="0">
                <a:latin typeface="Calibri" pitchFamily="34" charset="0"/>
              </a:rPr>
              <a:t>Griffith et al, 2010 IEEE CSICS </a:t>
            </a:r>
            <a:endParaRPr lang="en-US" sz="1050" b="0" dirty="0"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7576" y="482415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7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766232" y="395289"/>
            <a:ext cx="11000397" cy="547687"/>
          </a:xfrm>
        </p:spPr>
        <p:txBody>
          <a:bodyPr/>
          <a:lstStyle/>
          <a:p>
            <a:pPr eaLnBrk="1" hangingPunct="1"/>
            <a:r>
              <a:rPr lang="en-US" sz="3600" dirty="0"/>
              <a:t>100-300GHz wireless: transistor requirements</a:t>
            </a:r>
            <a:endParaRPr lang="en-US" altLang="fr-F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Transmitters need: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power-added efficiency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𝑃𝐴𝐸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𝑖𝑛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)/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added power density (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)/(gate width, emitter length)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Receivers need</a:t>
                </a:r>
                <a:r>
                  <a:rPr lang="en-US" sz="24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cascaded noise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𝑐𝑎𝑠𝑐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+…</m:t>
                        </m:r>
                      </m:den>
                    </m:f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Need reasonable gain/stage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die area, power,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accumulated gain compression</a:t>
                </a:r>
              </a:p>
              <a:p>
                <a:pPr>
                  <a:buClr>
                    <a:srgbClr val="FF0000"/>
                  </a:buClr>
                </a:pP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(gain in PAs, LNAs is less than MAG/MSG, U, ... 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blipFill>
                <a:blip r:embed="rId3"/>
                <a:stretch>
                  <a:fillRect l="-1145" t="-983" b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84" y="1586949"/>
            <a:ext cx="3153341" cy="1643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75" y="3731789"/>
            <a:ext cx="3128150" cy="1677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20" y="4622694"/>
            <a:ext cx="3331780" cy="743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433286"/>
            <a:ext cx="1939492" cy="4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96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812800" y="459407"/>
            <a:ext cx="11150600" cy="398463"/>
          </a:xfrm>
        </p:spPr>
        <p:txBody>
          <a:bodyPr/>
          <a:lstStyle/>
          <a:p>
            <a:pPr eaLnBrk="1" hangingPunct="1"/>
            <a:r>
              <a:rPr lang="en-US" altLang="fr-FR" sz="3400" dirty="0" smtClean="0"/>
              <a:t>Where the IC designer can't help</a:t>
            </a:r>
            <a:endParaRPr lang="en-US" altLang="fr-FR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803330" y="1148680"/>
            <a:ext cx="1094822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mm-wave transistor gain is low: gain-boosting is common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Common-source vs. common-gate. 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Capacitive neutralization.  Unconditionally stable positive feedback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(Singhakowinta, Int. J. Electronics, 1966)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circuits don't improve the parameters that matter the most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circuit* doesn't change the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minimum cascaded noise figure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(Haus, Adler, Proc. IRE, 1958)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circuit* doesn't change the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efficiency vs. added power curve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0" y="3758970"/>
            <a:ext cx="3776472" cy="1475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𝑐𝑎𝑠𝑐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𝐹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blipFill>
                <a:blip r:embed="rId4"/>
                <a:stretch>
                  <a:fillRect t="-134667" b="-1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55" y="3713965"/>
            <a:ext cx="3110246" cy="2229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7660" y="5770363"/>
            <a:ext cx="11049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lossless, and given the correct source and load impedances.</a:t>
            </a:r>
          </a:p>
        </p:txBody>
      </p:sp>
    </p:spTree>
    <p:extLst>
      <p:ext uri="{BB962C8B-B14F-4D97-AF65-F5344CB8AC3E}">
        <p14:creationId xmlns:p14="http://schemas.microsoft.com/office/powerpoint/2010/main" val="2182969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3" y="2573905"/>
            <a:ext cx="10932731" cy="547687"/>
          </a:xfrm>
        </p:spPr>
        <p:txBody>
          <a:bodyPr/>
          <a:lstStyle/>
          <a:p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100-300 GHz IC design: Interconnects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82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3439591"/>
            <a:ext cx="2049557" cy="2656409"/>
          </a:xfrm>
          <a:prstGeom prst="rect">
            <a:avLst/>
          </a:prstGeom>
        </p:spPr>
      </p:pic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Normal &amp; inverted microstrip</a:t>
            </a:r>
            <a:endParaRPr lang="en-US" altLang="fr-FR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245350" y="1133745"/>
            <a:ext cx="400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Normal: PAs, LNAs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skin-effect losses 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ground-plane holes at transistors</a:t>
            </a: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141"/>
          <a:stretch/>
        </p:blipFill>
        <p:spPr>
          <a:xfrm>
            <a:off x="6484472" y="2057400"/>
            <a:ext cx="3421528" cy="1599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49946"/>
          <a:stretch/>
        </p:blipFill>
        <p:spPr>
          <a:xfrm>
            <a:off x="41017" y="2065040"/>
            <a:ext cx="3505200" cy="1599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59125" y="1134070"/>
            <a:ext cx="607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Inverted: high-density blocks (mixers, phase shifters,…)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skin-effect losses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ground-plane breaks: better ground integrity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2670" y="5685068"/>
            <a:ext cx="47705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529GHz dynamic divider: M. Seo et al, IEICE Electronics Express,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Feb. 2015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59287" y="3447263"/>
            <a:ext cx="1857768" cy="25253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9130" y="5685068"/>
            <a:ext cx="423047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266GHz, 16.8dBm PA: A. Ahmed et. al, 2021 IMS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285" y="4874432"/>
            <a:ext cx="4129240" cy="7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67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fr-FR" sz="3400" dirty="0" smtClean="0"/>
              <a:t>On-Wafer Interconnect Losses</a:t>
            </a:r>
            <a:endParaRPr lang="en-US" altLang="fr-FR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35" y="1763701"/>
            <a:ext cx="4462577" cy="297876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50395" y="5004175"/>
            <a:ext cx="4545505" cy="85509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91301" y="4869160"/>
            <a:ext cx="5129624" cy="63007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graphicFrame>
        <p:nvGraphicFramePr>
          <p:cNvPr id="27" name="Object 12"/>
          <p:cNvGraphicFramePr>
            <a:graphicFrameLocks noChangeAspect="1"/>
          </p:cNvGraphicFramePr>
          <p:nvPr>
            <p:extLst/>
          </p:nvPr>
        </p:nvGraphicFramePr>
        <p:xfrm>
          <a:off x="280677" y="1377950"/>
          <a:ext cx="5275263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5" imgW="2933640" imgH="2222280" progId="Equation.DSMT4">
                  <p:embed/>
                </p:oleObj>
              </mc:Choice>
              <mc:Fallback>
                <p:oleObj name="Equation" r:id="rId5" imgW="2933640" imgH="2222280" progId="Equation.DSMT4">
                  <p:embed/>
                  <p:pic>
                    <p:nvPicPr>
                      <p:cNvPr id="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7" y="1377950"/>
                        <a:ext cx="5275263" cy="4024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739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3" y="2573905"/>
            <a:ext cx="10932731" cy="547687"/>
          </a:xfrm>
        </p:spPr>
        <p:txBody>
          <a:bodyPr/>
          <a:lstStyle/>
          <a:p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100-300 GHz IC design: </a:t>
            </a:r>
            <a:b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Low-noise amplifiers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05626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812799" y="413665"/>
            <a:ext cx="10458775" cy="398463"/>
          </a:xfrm>
        </p:spPr>
        <p:txBody>
          <a:bodyPr/>
          <a:lstStyle/>
          <a:p>
            <a:pPr eaLnBrk="1" hangingPunct="1"/>
            <a:r>
              <a:rPr lang="en-US" sz="3600" dirty="0"/>
              <a:t>LNA </a:t>
            </a:r>
            <a:r>
              <a:rPr lang="en-US" sz="3600" dirty="0" smtClean="0"/>
              <a:t>design: noise close to transistor limits</a:t>
            </a:r>
            <a:endParaRPr lang="en-US" altLang="fr-FR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043735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Goal: low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noise measure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figure</a:t>
            </a: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" y="1396673"/>
            <a:ext cx="2677668" cy="40690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96585" y="1786715"/>
          <a:ext cx="3731281" cy="78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Equation" r:id="rId5" imgW="3009600" imgH="634680" progId="Equation.DSMT4">
                  <p:embed/>
                </p:oleObj>
              </mc:Choice>
              <mc:Fallback>
                <p:oleObj name="Equation" r:id="rId5" imgW="3009600" imgH="6346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6585" y="1786715"/>
                        <a:ext cx="3731281" cy="78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400" y="260961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Find bias current density for lowest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measure</a:t>
            </a:r>
            <a:endParaRPr lang="en-US" sz="1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3042793"/>
            <a:ext cx="911272" cy="7485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46639" y="2933945"/>
            <a:ext cx="21207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@210GHz,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4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cascade,min</a:t>
            </a:r>
            <a:r>
              <a:rPr lang="en-US" sz="14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6.57 dB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given: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=0.5 mA/um,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=0.3V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550" y="2934556"/>
            <a:ext cx="1848489" cy="1085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405667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is independent of circuit configuration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pick for high bandwidth or high gain/stage (= low P</a:t>
            </a:r>
            <a:r>
              <a:rPr lang="en-US" sz="18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1" y="4747752"/>
            <a:ext cx="1610714" cy="998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94185" y="1043735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 just like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common-emitter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allows simultaneous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tuning for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reflection coefficient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minimum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678" y="5814265"/>
            <a:ext cx="54864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*HA Haus, RB </a:t>
            </a: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Adler, Proceedings </a:t>
            </a: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IRE, 1958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21" y="1102355"/>
            <a:ext cx="1124358" cy="7535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90220" y="203384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Write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 Python code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display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source impedance for 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0220" y="27826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 transistor size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series tuning element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Less input tuning→ less noise from passive element loss.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43" y="3531493"/>
            <a:ext cx="3533459" cy="109842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90220" y="473968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7.2-7.4dB LNA noise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given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6.6dB transistor F</a:t>
            </a:r>
            <a:r>
              <a:rPr lang="en-US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0860" y="4879951"/>
            <a:ext cx="278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&lt;-- all give the same minimum M…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75620" y="5184195"/>
            <a:ext cx="313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</a:t>
            </a:r>
            <a:r>
              <a:rPr lang="en-US" sz="14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highest gain (InP HBT @210GHz).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1355" y="1944172"/>
            <a:ext cx="1259505" cy="906843"/>
          </a:xfrm>
          <a:prstGeom prst="rect">
            <a:avLst/>
          </a:prstGeom>
        </p:spPr>
      </p:pic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9561385" y="5065582"/>
          <a:ext cx="1623575" cy="110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KGPlot" r:id="rId13" imgW="5092560" imgH="3492360" progId="KGraph_Plot">
                  <p:embed/>
                </p:oleObj>
              </mc:Choice>
              <mc:Fallback>
                <p:oleObj name="KGPlot" r:id="rId13" imgW="5092560" imgH="3492360" progId="KGraph_Plot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1385" y="5065582"/>
                        <a:ext cx="1623575" cy="11087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6095" y="5094185"/>
            <a:ext cx="1165823" cy="98366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 rot="16200000">
            <a:off x="9999479" y="3854421"/>
            <a:ext cx="3722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 Solyu et. al, to be presented, 2021 EuMIC Conference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735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3" y="2573905"/>
            <a:ext cx="10932731" cy="547687"/>
          </a:xfrm>
        </p:spPr>
        <p:txBody>
          <a:bodyPr/>
          <a:lstStyle/>
          <a:p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100-300 GHz IC design: </a:t>
            </a:r>
            <a:b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Power amplifiers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4218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Acknowledgments</a:t>
            </a:r>
            <a:endParaRPr lang="en-US" altLang="fr-FR" sz="3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133745"/>
            <a:ext cx="11277600" cy="49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700" kern="0" dirty="0" smtClean="0"/>
              <a:t>Collaborators (ComSenTer):</a:t>
            </a:r>
            <a:r>
              <a:rPr lang="en-US" sz="1700" b="0" kern="0" dirty="0" smtClean="0"/>
              <a:t/>
            </a:r>
            <a:br>
              <a:rPr lang="en-US" sz="1700" b="0" kern="0" dirty="0" smtClean="0"/>
            </a:br>
            <a:r>
              <a:rPr lang="en-US" sz="1700" b="0" kern="0" dirty="0" smtClean="0"/>
              <a:t>Debdeep </a:t>
            </a:r>
            <a:r>
              <a:rPr lang="en-US" sz="1700" b="0" kern="0" dirty="0"/>
              <a:t>Jena, Alyosha </a:t>
            </a:r>
            <a:r>
              <a:rPr lang="en-US" sz="1700" b="0" kern="0" dirty="0" smtClean="0"/>
              <a:t>Molnar, Christoph Studer, Huili </a:t>
            </a:r>
            <a:r>
              <a:rPr lang="en-US" sz="1700" b="0" kern="0" dirty="0"/>
              <a:t>Xing: Cornell University</a:t>
            </a:r>
            <a:br>
              <a:rPr lang="en-US" sz="1700" b="0" kern="0" dirty="0"/>
            </a:br>
            <a:r>
              <a:rPr lang="en-US" sz="1700" b="0" kern="0" dirty="0" smtClean="0"/>
              <a:t>Muhannad Bakir: Georgia Tech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kern="0" dirty="0" smtClean="0">
                <a:solidFill>
                  <a:srgbClr val="0000FF"/>
                </a:solidFill>
              </a:rPr>
              <a:t>Sundeep Rangan</a:t>
            </a:r>
            <a:r>
              <a:rPr lang="en-US" sz="1700" b="0" kern="0" dirty="0" smtClean="0"/>
              <a:t>: </a:t>
            </a:r>
            <a:r>
              <a:rPr lang="en-US" sz="1700" b="0" kern="0" dirty="0"/>
              <a:t>New York University</a:t>
            </a:r>
            <a:br>
              <a:rPr lang="en-US" sz="1700" b="0" kern="0" dirty="0"/>
            </a:br>
            <a:r>
              <a:rPr lang="en-US" sz="1700" b="0" kern="0" dirty="0"/>
              <a:t>Amin Arbabian, Srabanti Chowdhury</a:t>
            </a:r>
            <a:r>
              <a:rPr lang="en-US" sz="1700" b="0" kern="0" dirty="0" smtClean="0"/>
              <a:t>: </a:t>
            </a:r>
            <a:r>
              <a:rPr lang="en-US" sz="1700" b="0" kern="0" dirty="0"/>
              <a:t>Stanford</a:t>
            </a:r>
            <a:br>
              <a:rPr lang="en-US" sz="1700" b="0" kern="0" dirty="0"/>
            </a:br>
            <a:r>
              <a:rPr lang="en-US" sz="1700" b="0" kern="0" dirty="0"/>
              <a:t>Elad Alon, </a:t>
            </a:r>
            <a:r>
              <a:rPr lang="en-US" sz="1700" kern="0" dirty="0">
                <a:solidFill>
                  <a:srgbClr val="FF0000"/>
                </a:solidFill>
              </a:rPr>
              <a:t>Ali </a:t>
            </a:r>
            <a:r>
              <a:rPr lang="en-US" sz="1700" kern="0" dirty="0" smtClean="0">
                <a:solidFill>
                  <a:srgbClr val="FF0000"/>
                </a:solidFill>
              </a:rPr>
              <a:t>Niknejad</a:t>
            </a:r>
            <a:r>
              <a:rPr lang="en-US" sz="1700" b="0" kern="0" dirty="0" smtClean="0"/>
              <a:t>, Borivoje Nikolic</a:t>
            </a:r>
            <a:r>
              <a:rPr lang="en-US" sz="1700" b="0" kern="0" dirty="0"/>
              <a:t> </a:t>
            </a:r>
            <a:r>
              <a:rPr lang="en-US" sz="1700" b="0" kern="0" dirty="0" smtClean="0"/>
              <a:t>: </a:t>
            </a:r>
            <a:r>
              <a:rPr lang="en-US" sz="1700" b="0" kern="0" dirty="0"/>
              <a:t>University of California, </a:t>
            </a:r>
            <a:r>
              <a:rPr lang="en-US" sz="1700" b="0" kern="0" dirty="0" smtClean="0"/>
              <a:t>Berkeley</a:t>
            </a:r>
            <a:br>
              <a:rPr lang="en-US" sz="1700" b="0" kern="0" dirty="0" smtClean="0"/>
            </a:br>
            <a:r>
              <a:rPr lang="en-US" sz="1700" b="0" kern="0" dirty="0" smtClean="0"/>
              <a:t>Danijela Cabric, Tim Fisher: </a:t>
            </a:r>
            <a:r>
              <a:rPr lang="en-US" sz="1700" b="0" kern="0" dirty="0"/>
              <a:t>University of California, </a:t>
            </a:r>
            <a:r>
              <a:rPr lang="en-US" sz="1700" b="0" kern="0" dirty="0" smtClean="0"/>
              <a:t>Los Angeles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b="0" kern="0" dirty="0" smtClean="0"/>
              <a:t>Andrew Kummel, Gabriel Rebeiz: </a:t>
            </a:r>
            <a:r>
              <a:rPr lang="en-US" sz="1700" b="0" kern="0" dirty="0"/>
              <a:t>University of California, San Diego</a:t>
            </a:r>
            <a:br>
              <a:rPr lang="en-US" sz="1700" b="0" kern="0" dirty="0"/>
            </a:br>
            <a:r>
              <a:rPr lang="en-US" sz="1700" b="0" kern="0" dirty="0"/>
              <a:t>Jim Buckwalter, Upamanyu Madhow, </a:t>
            </a:r>
            <a:r>
              <a:rPr lang="en-US" sz="1700" kern="0" dirty="0">
                <a:solidFill>
                  <a:srgbClr val="0000FF"/>
                </a:solidFill>
              </a:rPr>
              <a:t>Umesh </a:t>
            </a:r>
            <a:r>
              <a:rPr lang="en-US" sz="1700" kern="0" dirty="0" smtClean="0">
                <a:solidFill>
                  <a:srgbClr val="0000FF"/>
                </a:solidFill>
              </a:rPr>
              <a:t>Mishra</a:t>
            </a:r>
            <a:r>
              <a:rPr lang="en-US" sz="1700" b="0" kern="0" dirty="0" smtClean="0"/>
              <a:t>, </a:t>
            </a:r>
            <a:r>
              <a:rPr lang="en-US" sz="1700" b="0" kern="0" dirty="0"/>
              <a:t>Mark </a:t>
            </a:r>
            <a:r>
              <a:rPr lang="en-US" sz="1700" b="0" kern="0" dirty="0" smtClean="0"/>
              <a:t>Rodwell, Susanne Stemmer: </a:t>
            </a:r>
            <a:r>
              <a:rPr lang="en-US" sz="1700" b="0" dirty="0"/>
              <a:t>University of California, Santa </a:t>
            </a:r>
            <a:r>
              <a:rPr lang="en-US" sz="1700" b="0" dirty="0" smtClean="0"/>
              <a:t>Barbara</a:t>
            </a:r>
            <a:br>
              <a:rPr lang="en-US" sz="1700" b="0" dirty="0" smtClean="0"/>
            </a:br>
            <a:r>
              <a:rPr lang="en-US" sz="1700" b="0" dirty="0" smtClean="0"/>
              <a:t>Andreas Molisch: </a:t>
            </a:r>
            <a:r>
              <a:rPr lang="en-US" sz="1700" b="0" dirty="0"/>
              <a:t>University of </a:t>
            </a:r>
            <a:r>
              <a:rPr lang="en-US" sz="1700" b="0" dirty="0" smtClean="0"/>
              <a:t>Southern California</a:t>
            </a:r>
            <a:r>
              <a:rPr lang="en-US" sz="1700" b="0" dirty="0"/>
              <a:t/>
            </a:r>
            <a:br>
              <a:rPr lang="en-US" sz="1700" b="0" dirty="0"/>
            </a:br>
            <a:r>
              <a:rPr lang="en-US" sz="1700" b="0" dirty="0"/>
              <a:t>Kenneth O: University of Texas, </a:t>
            </a:r>
            <a:r>
              <a:rPr lang="en-US" sz="1700" b="0" dirty="0" smtClean="0"/>
              <a:t>Dallas</a:t>
            </a:r>
          </a:p>
          <a:p>
            <a:pPr algn="l"/>
            <a:r>
              <a:rPr lang="en-US" sz="1700" kern="0" dirty="0" smtClean="0"/>
              <a:t>Collaborators: </a:t>
            </a:r>
            <a:r>
              <a:rPr lang="en-US" sz="1700" b="0" kern="0" dirty="0" smtClean="0"/>
              <a:t>(</a:t>
            </a:r>
            <a:r>
              <a:rPr lang="en-US" sz="1700" kern="0" dirty="0" smtClean="0">
                <a:solidFill>
                  <a:schemeClr val="accent1"/>
                </a:solidFill>
              </a:rPr>
              <a:t>Samsung</a:t>
            </a:r>
            <a:r>
              <a:rPr lang="en-US" sz="1700" b="0" kern="0" dirty="0" smtClean="0"/>
              <a:t>) Gary </a:t>
            </a:r>
            <a:r>
              <a:rPr lang="en-US" sz="1700" b="0" kern="0" dirty="0"/>
              <a:t>Xu, Navneet Sharma, Will Choi, Eunyoung </a:t>
            </a:r>
            <a:r>
              <a:rPr lang="en-US" sz="1700" b="0" kern="0" dirty="0" smtClean="0"/>
              <a:t>Seok</a:t>
            </a:r>
            <a:r>
              <a:rPr lang="en-US" sz="1700" b="0" kern="0" dirty="0"/>
              <a:t>. </a:t>
            </a:r>
            <a:r>
              <a:rPr lang="en-US" sz="1700" b="0" kern="0" dirty="0" smtClean="0"/>
              <a:t>(</a:t>
            </a:r>
            <a:r>
              <a:rPr lang="en-US" sz="1700" kern="0" dirty="0" smtClean="0">
                <a:solidFill>
                  <a:schemeClr val="accent1"/>
                </a:solidFill>
              </a:rPr>
              <a:t>PiRadio</a:t>
            </a:r>
            <a:r>
              <a:rPr lang="en-US" sz="1700" b="0" kern="0" dirty="0"/>
              <a:t>) Aditya Dhananjay </a:t>
            </a:r>
            <a:endParaRPr lang="en-US" sz="1700" b="0" dirty="0" smtClean="0"/>
          </a:p>
          <a:p>
            <a:pPr algn="l"/>
            <a:r>
              <a:rPr lang="en-US" sz="1700" kern="0" dirty="0" smtClean="0"/>
              <a:t>Co-Authors: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b="0" kern="0" dirty="0" smtClean="0"/>
              <a:t>At UCSB: Ali </a:t>
            </a:r>
            <a:r>
              <a:rPr lang="en-US" sz="1700" b="0" kern="0" dirty="0"/>
              <a:t>Farid, Ahmed A.S. Ahmed, Utku Solyu, Amirreza Alizadeh, Navid Hosseinzadeh, Seungchan Lee </a:t>
            </a:r>
            <a:br>
              <a:rPr lang="en-US" sz="1700" b="0" kern="0" dirty="0"/>
            </a:br>
            <a:r>
              <a:rPr lang="en-US" sz="1700" b="0" kern="0" dirty="0"/>
              <a:t>Beyond UCSB:  Prof. </a:t>
            </a:r>
            <a:r>
              <a:rPr lang="en-US" sz="1700" kern="0" dirty="0" smtClean="0">
                <a:solidFill>
                  <a:srgbClr val="0000FF"/>
                </a:solidFill>
              </a:rPr>
              <a:t>Munkyo Seo</a:t>
            </a:r>
            <a:r>
              <a:rPr lang="en-US" sz="1700" b="0" kern="0" dirty="0" smtClean="0"/>
              <a:t>, Sungkyunkwan Univ. </a:t>
            </a:r>
            <a:endParaRPr lang="en-US" sz="1700" b="0" dirty="0" smtClean="0"/>
          </a:p>
          <a:p>
            <a:pPr algn="l"/>
            <a:r>
              <a:rPr lang="en-US" sz="1700" kern="0" dirty="0" smtClean="0"/>
              <a:t>Sponsors: Semiconductor Research Corporation JUMP Program (</a:t>
            </a:r>
            <a:r>
              <a:rPr lang="en-US" sz="1700" kern="0" dirty="0" smtClean="0">
                <a:solidFill>
                  <a:srgbClr val="0000FF"/>
                </a:solidFill>
              </a:rPr>
              <a:t>Tim Green</a:t>
            </a:r>
            <a:r>
              <a:rPr lang="en-US" sz="1700" kern="0" dirty="0" smtClean="0"/>
              <a:t>, </a:t>
            </a:r>
            <a:r>
              <a:rPr lang="en-US" sz="1700" kern="0" dirty="0" smtClean="0">
                <a:solidFill>
                  <a:srgbClr val="0000FF"/>
                </a:solidFill>
              </a:rPr>
              <a:t>Todd Younkin</a:t>
            </a:r>
            <a:r>
              <a:rPr lang="en-US" sz="1700" kern="0" dirty="0" smtClean="0"/>
              <a:t>).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b="0" kern="0" dirty="0" smtClean="0"/>
              <a:t>Analog Devices, ARM, </a:t>
            </a:r>
            <a:r>
              <a:rPr lang="en-US" sz="1700" b="0" kern="0" dirty="0"/>
              <a:t>DARPA, EMD Performance Materials, </a:t>
            </a:r>
            <a:r>
              <a:rPr lang="en-US" sz="1700" b="0" kern="0" dirty="0" smtClean="0"/>
              <a:t>IBM, </a:t>
            </a:r>
            <a:r>
              <a:rPr lang="en-US" sz="1700" b="0" kern="0" dirty="0"/>
              <a:t>Intel, </a:t>
            </a:r>
            <a:r>
              <a:rPr lang="en-US" sz="1700" b="0" kern="0" dirty="0" smtClean="0"/>
              <a:t> Lockheed-Martin</a:t>
            </a:r>
            <a:r>
              <a:rPr lang="en-US" sz="1700" b="0" kern="0" dirty="0"/>
              <a:t>, Micron, </a:t>
            </a:r>
            <a:r>
              <a:rPr lang="en-US" sz="1700" b="0" kern="0" dirty="0" smtClean="0"/>
              <a:t>NIST, Northrop-Grumman, NSF, Raytheon, </a:t>
            </a:r>
            <a:r>
              <a:rPr lang="en-US" sz="1700" b="0" kern="0" dirty="0"/>
              <a:t>Samsung, SK hynix, </a:t>
            </a:r>
            <a:r>
              <a:rPr lang="en-US" sz="1700" b="0" kern="0" dirty="0" smtClean="0"/>
              <a:t>TSMC. </a:t>
            </a:r>
            <a:endParaRPr lang="en-US" sz="1700" b="0" kern="0" dirty="0"/>
          </a:p>
          <a:p>
            <a:pPr algn="l"/>
            <a:r>
              <a:rPr lang="en-US" sz="1700" b="0" kern="0" dirty="0" smtClean="0"/>
              <a:t>This work was supported in part by the Semiconductor Research Corporation (SRC) and DARPA.</a:t>
            </a:r>
            <a:endParaRPr lang="en-US" sz="1700" b="0" kern="0" dirty="0"/>
          </a:p>
        </p:txBody>
      </p:sp>
    </p:spTree>
    <p:extLst>
      <p:ext uri="{BB962C8B-B14F-4D97-AF65-F5344CB8AC3E}">
        <p14:creationId xmlns:p14="http://schemas.microsoft.com/office/powerpoint/2010/main" val="1494079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3330" y="395289"/>
            <a:ext cx="11098315" cy="547687"/>
          </a:xfrm>
        </p:spPr>
        <p:txBody>
          <a:bodyPr/>
          <a:lstStyle/>
          <a:p>
            <a:r>
              <a:rPr lang="en-US" sz="3200" dirty="0"/>
              <a:t>Current density, finger pitch limit </a:t>
            </a:r>
            <a:r>
              <a:rPr lang="en-US" sz="3200" dirty="0">
                <a:solidFill>
                  <a:srgbClr val="0000FF"/>
                </a:solidFill>
              </a:rPr>
              <a:t>cell output power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790" y="3203975"/>
            <a:ext cx="3122738" cy="1774284"/>
          </a:xfrm>
          <a:prstGeom prst="rect">
            <a:avLst/>
          </a:prstGeom>
        </p:spPr>
      </p:pic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457200" y="1290646"/>
          <a:ext cx="5275263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Equation" r:id="rId5" imgW="2933640" imgH="774360" progId="Equation.DSMT4">
                  <p:embed/>
                </p:oleObj>
              </mc:Choice>
              <mc:Fallback>
                <p:oleObj name="Equation" r:id="rId5" imgW="2933640" imgH="774360" progId="Equation.DSMT4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90646"/>
                        <a:ext cx="5275263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523875" y="3068960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57200" y="3584584"/>
          <a:ext cx="4979987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" name="Equation" r:id="rId7" imgW="2768400" imgH="685800" progId="Equation.DSMT4">
                  <p:embed/>
                </p:oleObj>
              </mc:Choice>
              <mc:Fallback>
                <p:oleObj name="Equation" r:id="rId7" imgW="2768400" imgH="685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84584"/>
                        <a:ext cx="4979987" cy="124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 bwMode="auto">
          <a:xfrm>
            <a:off x="523875" y="4959170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57200" y="5062500"/>
          <a:ext cx="11079162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" name="Equation" r:id="rId9" imgW="6159240" imgH="279360" progId="Equation.DSMT4">
                  <p:embed/>
                </p:oleObj>
              </mc:Choice>
              <mc:Fallback>
                <p:oleObj name="Equation" r:id="rId9" imgW="6159240" imgH="2793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62500"/>
                        <a:ext cx="11079162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>
            <p:extLst/>
          </p:nvPr>
        </p:nvGraphicFramePr>
        <p:xfrm>
          <a:off x="550863" y="5748300"/>
          <a:ext cx="104346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Equation" r:id="rId11" imgW="7721280" imgH="279360" progId="Equation.DSMT4">
                  <p:embed/>
                </p:oleObj>
              </mc:Choice>
              <mc:Fallback>
                <p:oleObj name="Equation" r:id="rId11" imgW="7721280" imgH="279360" progId="Equation.DSMT4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5748300"/>
                        <a:ext cx="10434637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 bwMode="auto">
          <a:xfrm flipH="1" flipV="1">
            <a:off x="10985500" y="5900700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11518900" y="5214900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0300" y="1053125"/>
            <a:ext cx="1740806" cy="19952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956" y="1046484"/>
            <a:ext cx="2008622" cy="19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3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3330" y="395289"/>
            <a:ext cx="11098315" cy="547687"/>
          </a:xfrm>
        </p:spPr>
        <p:txBody>
          <a:bodyPr/>
          <a:lstStyle/>
          <a:p>
            <a:r>
              <a:rPr lang="en-US" sz="3200" dirty="0"/>
              <a:t>Current density, finger pitch limit </a:t>
            </a:r>
            <a:r>
              <a:rPr lang="en-US" sz="3200" dirty="0">
                <a:solidFill>
                  <a:srgbClr val="0000FF"/>
                </a:solidFill>
              </a:rPr>
              <a:t>cell output power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881" y="1133745"/>
            <a:ext cx="6446371" cy="42250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4762" y="5511424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2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, low </a:t>
            </a:r>
            <a:r>
              <a:rPr lang="de-DE" sz="2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 ?  Device sized to drive 50</a:t>
            </a:r>
            <a:r>
              <a:rPr lang="de-DE" sz="2000" b="0" smtClean="0"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 might approach </a:t>
            </a:r>
            <a:r>
              <a:rPr lang="de-DE" sz="2000" b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/4 width. </a:t>
            </a:r>
            <a:b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Small finger pitch is critical; limited by thermal design</a:t>
            </a:r>
            <a:endParaRPr lang="de-DE" sz="2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62" y="1143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(1.6W)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1.67mA/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gates: 30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width, 15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pitch</a:t>
            </a:r>
            <a:r>
              <a:rPr lang="de-DE" sz="24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762" y="392405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</a:t>
            </a:r>
            <a:r>
              <a:rPr lang="de-DE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40mW)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3.3mA/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m,</a:t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emitters: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length,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pitch </a:t>
            </a:r>
            <a:endParaRPr lang="de-DE" sz="24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302" y="3000540"/>
            <a:ext cx="961860" cy="961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937" y="4522179"/>
            <a:ext cx="1053738" cy="1063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10600" y="1066800"/>
            <a:ext cx="3505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FF0000"/>
              </a:buClr>
            </a:pPr>
            <a:r>
              <a:rPr lang="de-DE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Shinohara, Teledyne: GaN HEMT thermal analysis</a:t>
            </a:r>
            <a:endParaRPr lang="de-DE" sz="12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5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Low-Loss 100-300GHz Corporate Combining </a:t>
            </a:r>
            <a:endParaRPr lang="en-US" altLang="fr-FR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110335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Wilkinson trees are lossy: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passes through *many* 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W, 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 are long.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lines are narrow…and lossy→ 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45" y="2585014"/>
            <a:ext cx="4265139" cy="2707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90" y="2475048"/>
            <a:ext cx="3783629" cy="3519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49" y="4267885"/>
            <a:ext cx="2953705" cy="1861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46050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Single-(</a:t>
            </a:r>
            <a:r>
              <a:rPr lang="en-US" sz="2000" b="1" dirty="0">
                <a:solidFill>
                  <a:srgbClr val="000000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/4) combiners are much less lossy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design uses a single </a:t>
            </a:r>
            <a:r>
              <a:rPr lang="en-US" sz="2000" b="0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effective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 section.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Shorter lines, low-Z</a:t>
            </a:r>
            <a:r>
              <a:rPr lang="en-US" sz="2000" b="0" baseline="-25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lines → lower loss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But, low loss only if transistor cells fit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9795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100-300GHz Power combining: what is best ?</a:t>
            </a:r>
            <a:endParaRPr lang="en-US" altLang="fr-FR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5" y="1448780"/>
            <a:ext cx="2072441" cy="233051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31" y="1752600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0" y="4488635"/>
            <a:ext cx="3755027" cy="11501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3035" y="1070591"/>
            <a:ext cx="32853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Shifrin: 1992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Wave/mmWave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 Circuits Symp.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Raytheon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2435" y="1064669"/>
            <a:ext cx="32853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Cascaded combining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Ahmed  2018 EuMIC, 2021 RFIC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3733800"/>
            <a:ext cx="359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Active Transformer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Aoki, </a:t>
            </a: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MTT, Jan. 2002 </a:t>
            </a:r>
            <a:r>
              <a:rPr lang="nl-N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(CalTech)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3733800"/>
            <a:ext cx="5715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baluns: Y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Yoshihara,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 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Asian Solid-State Circuits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(Toshiba)</a:t>
            </a:r>
            <a:br>
              <a:rPr lang="en-US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baluns: H. Park, et al, IEEE JSSC, Oct. 2014 </a:t>
            </a:r>
            <a:r>
              <a:rPr lang="en-US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1066800"/>
            <a:ext cx="238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T-line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987" y="1611447"/>
            <a:ext cx="4238727" cy="2064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922" y="2590800"/>
            <a:ext cx="1111678" cy="911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" y="4495800"/>
            <a:ext cx="2099594" cy="13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Transistor stacking. Why ? Why not ?</a:t>
            </a:r>
            <a:endParaRPr lang="en-US" altLang="fr-F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22694"/>
                  </p:ext>
                </p:extLst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22694"/>
                  </p:ext>
                </p:extLst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473" t="-56897" r="-108728" b="-64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2993" t="-56897" b="-646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5" y="1088740"/>
            <a:ext cx="11479865" cy="34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56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Series </a:t>
            </a:r>
            <a:r>
              <a:rPr lang="en-US" sz="3600" smtClean="0"/>
              <a:t>combining using </a:t>
            </a:r>
            <a:r>
              <a:rPr lang="en-US" sz="3600" smtClean="0">
                <a:cs typeface="Calibri" panose="020F0502020204030204" pitchFamily="34" charset="0"/>
              </a:rPr>
              <a:t>sub-</a:t>
            </a:r>
            <a:r>
              <a:rPr lang="en-US" sz="360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3600" smtClean="0">
                <a:cs typeface="Calibri" panose="020F0502020204030204" pitchFamily="34" charset="0"/>
              </a:rPr>
              <a:t>/4</a:t>
            </a:r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smtClean="0"/>
              <a:t>baluns</a:t>
            </a:r>
            <a:endParaRPr lang="en-US" altLang="fr-FR" sz="3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006" y="1178750"/>
            <a:ext cx="4341194" cy="39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5361" y="5062137"/>
            <a:ext cx="2880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81GHz, 17 dB Gain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 mW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23% PAE</a:t>
            </a:r>
            <a:b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Teledyne 250 nm InP HBT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stages,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 mm</a:t>
            </a:r>
            <a:r>
              <a:rPr lang="en-US" sz="1600" b="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(incl pads)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45" y="4133465"/>
            <a:ext cx="7115216" cy="201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61" y="2033847"/>
            <a:ext cx="6047509" cy="18523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90855" y="1245241"/>
            <a:ext cx="702520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600" b="0">
                <a:latin typeface="Calibri" panose="020F0502020204030204" pitchFamily="34" charset="0"/>
                <a:cs typeface="Calibri" panose="020F0502020204030204" pitchFamily="34" charset="0"/>
              </a:rPr>
              <a:t>baluns: </a:t>
            </a: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Yoshihara, 2008 IEEE Asian Solid-State Circuits Conference </a:t>
            </a:r>
            <a:r>
              <a:rPr 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</a:t>
            </a:r>
            <a:r>
              <a:rPr lang="en-US" sz="1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1600" b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/4 baluns: H. Park, et al, IEEE JSSC, Oct. 2014 </a:t>
            </a:r>
            <a:r>
              <a:rPr lang="en-US" sz="1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95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Sub-</a:t>
            </a:r>
            <a:r>
              <a:rPr lang="en-US" sz="3200" dirty="0" smtClean="0">
                <a:latin typeface="Symbol" panose="05050102010706020507" pitchFamily="18" charset="2"/>
              </a:rPr>
              <a:t>l</a:t>
            </a:r>
            <a:r>
              <a:rPr lang="en-US" sz="3200" dirty="0" smtClean="0"/>
              <a:t>/4 B</a:t>
            </a:r>
            <a:r>
              <a:rPr lang="en-US" altLang="fr-FR" sz="3400" dirty="0" smtClean="0"/>
              <a:t>alun Combiners. Why ? Why not ?</a:t>
            </a:r>
            <a:endParaRPr lang="en-US" altLang="fr-F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963432"/>
                  </p:ext>
                </p:extLst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963432"/>
                  </p:ext>
                </p:extLst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473" t="-57391" r="-124260" b="-10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5119" t="-57391" b="-10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15" y="1178750"/>
            <a:ext cx="6870023" cy="28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14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Cascade combining as stacking plus matching</a:t>
            </a:r>
            <a:endParaRPr lang="en-US" altLang="fr-FR" sz="3400" dirty="0"/>
          </a:p>
        </p:txBody>
      </p:sp>
      <p:sp>
        <p:nvSpPr>
          <p:cNvPr id="5" name="Rectangle 4"/>
          <p:cNvSpPr/>
          <p:nvPr/>
        </p:nvSpPr>
        <p:spPr>
          <a:xfrm>
            <a:off x="7589479" y="1002775"/>
            <a:ext cx="452509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(UCSB)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57" y="1208144"/>
            <a:ext cx="5943603" cy="229923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3841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39756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767" y="1286609"/>
            <a:ext cx="2438858" cy="40762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8690" y="3590528"/>
            <a:ext cx="2322697" cy="25893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636" y="3865355"/>
            <a:ext cx="3340384" cy="20155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020" y="3924055"/>
            <a:ext cx="3120392" cy="192385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771618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65616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5" y="1153435"/>
            <a:ext cx="9144000" cy="2995645"/>
          </a:xfrm>
          <a:prstGeom prst="rect">
            <a:avLst/>
          </a:prstGeom>
        </p:spPr>
      </p:pic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Generalized cascade combining</a:t>
            </a:r>
            <a:endParaRPr lang="en-US" altLang="fr-FR" sz="3400" dirty="0"/>
          </a:p>
        </p:txBody>
      </p:sp>
      <p:sp>
        <p:nvSpPr>
          <p:cNvPr id="5" name="Rectangle 4"/>
          <p:cNvSpPr/>
          <p:nvPr/>
        </p:nvSpPr>
        <p:spPr>
          <a:xfrm>
            <a:off x="8737599" y="329568"/>
            <a:ext cx="33686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A. S. H. Ahmed,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RFIC Symposium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6437757" y="402562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80782"/>
          <a:stretch/>
        </p:blipFill>
        <p:spPr>
          <a:xfrm>
            <a:off x="3603368" y="3505200"/>
            <a:ext cx="1832377" cy="2525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50" y="4055655"/>
            <a:ext cx="2643918" cy="2045393"/>
          </a:xfrm>
          <a:prstGeom prst="rect">
            <a:avLst/>
          </a:prstGeom>
        </p:spPr>
      </p:pic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0F11BDE-1A39-4E79-BAD0-5D2B90F10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79507" y="4268724"/>
          <a:ext cx="31813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KGPlot" r:id="rId7" imgW="5448240" imgH="3327120" progId="KGraph_Plot">
                  <p:embed/>
                </p:oleObj>
              </mc:Choice>
              <mc:Fallback>
                <p:oleObj name="KGPlot" r:id="rId7" imgW="5448240" imgH="3327120" progId="KGraph_Plo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0F11BDE-1A39-4E79-BAD0-5D2B90F10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507" y="4268724"/>
                        <a:ext cx="3181350" cy="196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CFD51F8-0841-436B-94D2-CD595EF559A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256304" y="4239090"/>
          <a:ext cx="2825361" cy="189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KGPlot" r:id="rId9" imgW="4797177" imgH="3187468" progId="KGraph_Plot">
                  <p:embed/>
                </p:oleObj>
              </mc:Choice>
              <mc:Fallback>
                <p:oleObj name="KGPlot" r:id="rId9" imgW="4797177" imgH="3187468" progId="KGraph_Plo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CFD51F8-0841-436B-94D2-CD595EF559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304" y="4239090"/>
                        <a:ext cx="2825361" cy="1891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9148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Cascade </a:t>
            </a:r>
            <a:r>
              <a:rPr lang="en-US" altLang="fr-FR" sz="3400" dirty="0"/>
              <a:t>Combining:  Why ? Why not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" y="1358770"/>
            <a:ext cx="2164723" cy="2267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600200"/>
            <a:ext cx="3924342" cy="1575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600200"/>
            <a:ext cx="3627120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910939"/>
                  </p:ext>
                </p:extLst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910939"/>
                  </p:ext>
                </p:extLst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5473" t="-57391" r="-108728" b="-19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2993" t="-57391" b="-19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56" y="1049200"/>
            <a:ext cx="1489132" cy="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0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00" y="4811188"/>
            <a:ext cx="2621280" cy="13411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149080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26641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272779"/>
            <a:ext cx="8231521" cy="612894"/>
          </a:xfrm>
        </p:spPr>
        <p:txBody>
          <a:bodyPr/>
          <a:lstStyle/>
          <a:p>
            <a:r>
              <a:rPr lang="en-US" dirty="0" smtClean="0"/>
              <a:t>100-300GHz Wireless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4329100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723707"/>
            <a:ext cx="1268563" cy="1201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0405" y="3581953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742237" y="4856600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" name="Equation" r:id="rId8" imgW="660240" imgH="177480" progId="Equation.DSMT4">
                    <p:embed/>
                  </p:oleObj>
                </mc:Choice>
                <mc:Fallback>
                  <p:oleObj name="Equation" r:id="rId8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860701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" name="Equation" r:id="rId10" imgW="545760" imgH="164880" progId="Equation.DSMT4">
                    <p:embed/>
                  </p:oleObj>
                </mc:Choice>
                <mc:Fallback>
                  <p:oleObj name="Equation" r:id="rId10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564015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00345" y="1268760"/>
            <a:ext cx="7034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b="1" dirty="0">
                <a:latin typeface="Calibri" pitchFamily="34" charset="0"/>
              </a:rPr>
              <a:t>Immediate industry response: 5G.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</a:rPr>
              <a:t>~3~100 GHz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increased spectrum, extensive beamforming</a:t>
            </a:r>
          </a:p>
          <a:p>
            <a:r>
              <a:rPr lang="en-US" sz="2000" b="1" dirty="0">
                <a:latin typeface="Calibri" pitchFamily="34" charset="0"/>
              </a:rPr>
              <a:t>Next generation (6G ??): above 100GHz</a:t>
            </a:r>
            <a:r>
              <a:rPr lang="en-US" sz="2000" b="1" dirty="0" smtClean="0">
                <a:latin typeface="Calibri" pitchFamily="34" charset="0"/>
              </a:rPr>
              <a:t>.. (???)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99" y="1138356"/>
            <a:ext cx="1928186" cy="1030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12" y="2221554"/>
            <a:ext cx="3308465" cy="125245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901362" y="4049188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" name="Equation" r:id="rId14" imgW="596880" imgH="164880" progId="Equation.DSMT4">
                    <p:embed/>
                  </p:oleObj>
                </mc:Choice>
                <mc:Fallback>
                  <p:oleObj name="Equation" r:id="rId14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35517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10" y="442714"/>
            <a:ext cx="10896600" cy="398463"/>
          </a:xfrm>
        </p:spPr>
        <p:txBody>
          <a:bodyPr/>
          <a:lstStyle/>
          <a:p>
            <a:r>
              <a:rPr lang="en-US" dirty="0"/>
              <a:t>Recent high-efficiency 100-300GHz PAs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482970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200mW, 17.8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485656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482970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48330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17.4dBm, 8.5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051742" y="1003670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358770"/>
            <a:ext cx="11536680" cy="3055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1089464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5" y="4814267"/>
            <a:ext cx="1641665" cy="1270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6C3A76-F4E8-4ECF-91AA-C320D8705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 bwMode="auto">
          <a:xfrm>
            <a:off x="7041105" y="4778670"/>
            <a:ext cx="1021747" cy="130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0" y="4734252"/>
            <a:ext cx="975360" cy="13944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09" y="4779150"/>
            <a:ext cx="1796783" cy="13378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10" y="5010241"/>
            <a:ext cx="1169951" cy="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4" y="2573905"/>
            <a:ext cx="10668000" cy="547687"/>
          </a:xfrm>
        </p:spPr>
        <p:txBody>
          <a:bodyPr/>
          <a:lstStyle/>
          <a:p>
            <a:r>
              <a:rPr lang="en-US" altLang="en-US" sz="5400" dirty="0">
                <a:solidFill>
                  <a:srgbClr val="000000"/>
                </a:solidFill>
                <a:latin typeface="Calibri" pitchFamily="34" charset="0"/>
              </a:rPr>
              <a:t>ICs and </a:t>
            </a:r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Packages: 140 </a:t>
            </a:r>
            <a:r>
              <a:rPr lang="en-US" altLang="en-US" sz="5400" dirty="0">
                <a:solidFill>
                  <a:srgbClr val="000000"/>
                </a:solidFill>
                <a:latin typeface="Calibri" pitchFamily="34" charset="0"/>
              </a:rPr>
              <a:t>GHz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56080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The mm-wave module design problem</a:t>
            </a:r>
            <a:endParaRPr lang="en-US" altLang="fr-FR" sz="3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23" y="1088740"/>
            <a:ext cx="2649397" cy="1363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25" y="1185288"/>
            <a:ext cx="2027522" cy="1231249"/>
          </a:xfrm>
          <a:prstGeom prst="rect">
            <a:avLst/>
          </a:prstGeom>
        </p:spPr>
      </p:pic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055" y="2593525"/>
            <a:ext cx="4580872" cy="15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7686" y="4316867"/>
            <a:ext cx="3270673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2018_4_6_packag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0" y="4565615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8600" y="1076545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288894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</p:spTree>
    <p:extLst>
      <p:ext uri="{BB962C8B-B14F-4D97-AF65-F5344CB8AC3E}">
        <p14:creationId xmlns:p14="http://schemas.microsoft.com/office/powerpoint/2010/main" val="95591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100-300GHz IC-package connections</a:t>
            </a:r>
            <a:endParaRPr lang="en-US" altLang="fr-FR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133745"/>
            <a:ext cx="10936215" cy="50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0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140GHz hub: packaging challenges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114400"/>
            <a:ext cx="1557251" cy="1180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146116"/>
            <a:ext cx="2143447" cy="1035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66800"/>
            <a:ext cx="4191000" cy="3600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786" y="3504828"/>
            <a:ext cx="2423718" cy="1371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02118"/>
            <a:ext cx="2029779" cy="1279282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129245" y="1073861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29245" y="1853825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129245" y="3158970"/>
            <a:ext cx="4962352" cy="1006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43661" y="4540705"/>
            <a:ext cx="7757984" cy="1621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073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515380" y="368660"/>
            <a:ext cx="11425767" cy="547687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00"/>
                </a:solidFill>
              </a:rPr>
              <a:t>135GHz 8-channel MIMO hub array tile modules</a:t>
            </a:r>
            <a:endParaRPr lang="en-US" altLang="fr-FR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140023"/>
            <a:ext cx="9448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A. Farid et. al, to be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presented,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IEEE BCICTS;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to be submitted 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1448780"/>
            <a:ext cx="6234545" cy="4675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3107" y="2367042"/>
            <a:ext cx="4814979" cy="27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515380" y="368660"/>
            <a:ext cx="11425767" cy="547687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00"/>
                </a:solidFill>
              </a:rPr>
              <a:t>135GHz 8-channel MIMO hub array tile modules</a:t>
            </a:r>
            <a:endParaRPr lang="en-US" altLang="fr-FR" sz="34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1088740"/>
            <a:ext cx="64008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receiver array modules, </a:t>
            </a:r>
            <a:b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4-element, 8-element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beamforming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array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8-element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38.5dBm EIRP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limited by assembly yield.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rate limited by connector.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2187"/>
            <a:ext cx="6715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16" y="3095621"/>
            <a:ext cx="23526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15" y="1628800"/>
            <a:ext cx="6562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50" y="1993080"/>
            <a:ext cx="475678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66" y="3069897"/>
            <a:ext cx="2587943" cy="10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751" y="4245263"/>
            <a:ext cx="1784503" cy="1884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7494" y="4464115"/>
            <a:ext cx="2545080" cy="16611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2318" y="4489212"/>
            <a:ext cx="2556794" cy="16499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573" y="4338144"/>
            <a:ext cx="1118335" cy="18333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556" y="4830786"/>
            <a:ext cx="1379662" cy="6234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318" y="5501614"/>
            <a:ext cx="1386367" cy="627686"/>
          </a:xfrm>
          <a:prstGeom prst="rect">
            <a:avLst/>
          </a:prstGeom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228600" y="4194085"/>
            <a:ext cx="1800035" cy="470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110mW InP PA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20.8% PAE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2245201" y="4149080"/>
            <a:ext cx="1879123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CMOS TX, RX ICs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GlobalFoundries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00345" y="5795592"/>
            <a:ext cx="216024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Teledyne 250nm  InP HBT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7037068" y="980416"/>
            <a:ext cx="4940186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Receiver: A</a:t>
            </a:r>
            <a:r>
              <a:rPr lang="en-US" sz="1400" b="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Farid, 2021 BCICTS;  Transmitter: to be submitted</a:t>
            </a:r>
            <a:endParaRPr lang="en-US" sz="14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3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140 GHz IF Beamforming Phased-Array Receiver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A1E9D-123C-43C0-B511-85D60AE73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20"/>
          <a:stretch/>
        </p:blipFill>
        <p:spPr>
          <a:xfrm>
            <a:off x="1835356" y="1558310"/>
            <a:ext cx="3407052" cy="1027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73569-B76E-461B-A780-52F070D50292}"/>
              </a:ext>
            </a:extLst>
          </p:cNvPr>
          <p:cNvSpPr txBox="1"/>
          <p:nvPr/>
        </p:nvSpPr>
        <p:spPr>
          <a:xfrm>
            <a:off x="3121191" y="1284701"/>
            <a:ext cx="10220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Antenna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F9A00-4225-46E4-867B-4E95132A8E44}"/>
              </a:ext>
            </a:extLst>
          </p:cNvPr>
          <p:cNvSpPr txBox="1"/>
          <p:nvPr/>
        </p:nvSpPr>
        <p:spPr>
          <a:xfrm>
            <a:off x="3163266" y="1747661"/>
            <a:ext cx="20961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Silicon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2E088-30B4-4A2F-B093-498839D5225C}"/>
              </a:ext>
            </a:extLst>
          </p:cNvPr>
          <p:cNvSpPr txBox="1"/>
          <p:nvPr/>
        </p:nvSpPr>
        <p:spPr>
          <a:xfrm>
            <a:off x="440200" y="1224281"/>
            <a:ext cx="23838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Wirebond </a:t>
            </a:r>
            <a:br>
              <a:rPr lang="en-US" sz="1400" dirty="0"/>
            </a:br>
            <a:r>
              <a:rPr lang="en-US" sz="1400" dirty="0" smtClean="0"/>
              <a:t>LO</a:t>
            </a:r>
            <a:r>
              <a:rPr lang="en-US" sz="1400" dirty="0"/>
              <a:t>, IF, VDD, SPI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B7AC3-61B2-405E-9DD3-F232635C9EFA}"/>
              </a:ext>
            </a:extLst>
          </p:cNvPr>
          <p:cNvSpPr/>
          <p:nvPr/>
        </p:nvSpPr>
        <p:spPr>
          <a:xfrm>
            <a:off x="2615082" y="1439723"/>
            <a:ext cx="206508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Quartz Superstrate Layer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02649" y="1679943"/>
            <a:ext cx="189663" cy="1767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4868" y="5486400"/>
                <a:ext cx="10013132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00"/>
                  </a:spcBef>
                </a:pPr>
                <a:r>
                  <a:rPr lang="en-US" altLang="zh-CN" sz="16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8-element Receiver Chip Area is 5.3 mm x 4.7 mm</a:t>
                </a:r>
              </a:p>
              <a:p>
                <a:pPr>
                  <a:spcBef>
                    <a:spcPts val="200"/>
                  </a:spcBef>
                </a:pPr>
                <a:r>
                  <a:rPr lang="en-US" altLang="zh-CN" sz="16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1.1 mm channel to channel spacing is dependent on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zh-CN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zh-CN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16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length at 140 GHz in the air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8" y="5486400"/>
                <a:ext cx="10013132" cy="673005"/>
              </a:xfrm>
              <a:prstGeom prst="rect">
                <a:avLst/>
              </a:prstGeom>
              <a:blipFill>
                <a:blip r:embed="rId3"/>
                <a:stretch>
                  <a:fillRect l="-304" t="-636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827"/>
          <a:stretch/>
        </p:blipFill>
        <p:spPr>
          <a:xfrm>
            <a:off x="829773" y="3089318"/>
            <a:ext cx="5938717" cy="1958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773" y="4685062"/>
            <a:ext cx="87395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8-element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38625" y="1328478"/>
            <a:ext cx="3757975" cy="439544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051609" y="1438590"/>
            <a:ext cx="0" cy="421043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69439" y="5846025"/>
            <a:ext cx="69442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4.7 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3043" y="1438589"/>
            <a:ext cx="38824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583849" y="3448555"/>
            <a:ext cx="69442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5.3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50498" y="5410200"/>
            <a:ext cx="31611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7967" y="1927749"/>
            <a:ext cx="69442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1.1 mm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19521" y="3560574"/>
            <a:ext cx="1088232" cy="8651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559250" y="2189675"/>
            <a:ext cx="0" cy="92115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8064506" y="2537046"/>
            <a:ext cx="69442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1.1 mm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590607" y="2213897"/>
            <a:ext cx="877241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774428" y="2696103"/>
            <a:ext cx="486371" cy="1143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835102" y="3338663"/>
            <a:ext cx="388248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LO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x3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70829" y="4167129"/>
            <a:ext cx="76495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363217" y="2753770"/>
            <a:ext cx="357043" cy="584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249071" y="3253864"/>
            <a:ext cx="814647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Antenna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Feed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22722" y="1041818"/>
            <a:ext cx="3202478" cy="2585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Li,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 , IEEE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JSSC 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2021, Rebeiz Group,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UCSD</a:t>
            </a:r>
            <a:endParaRPr lang="en-US" sz="1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217192" y="5774353"/>
            <a:ext cx="360887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625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140 GHz IF Beamforming Phased-Array </a:t>
            </a:r>
            <a:r>
              <a:rPr lang="en-US" sz="2400" dirty="0" smtClean="0"/>
              <a:t>Transmitter</a:t>
            </a:r>
            <a:endParaRPr lang="en-US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23" y="1143000"/>
            <a:ext cx="3882604" cy="3351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27" y="1424561"/>
            <a:ext cx="6744073" cy="23758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061629"/>
            <a:ext cx="4061460" cy="1798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183549"/>
            <a:ext cx="2750820" cy="1676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53" y="4495800"/>
            <a:ext cx="2500745" cy="1524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846601" y="1163376"/>
            <a:ext cx="3009619" cy="2585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Siwei Li, 2021 IEEE IMS: Rebeiz Group, </a:t>
            </a:r>
            <a:r>
              <a:rPr lang="it-IT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UCSD</a:t>
            </a:r>
            <a:endParaRPr lang="it-IT" sz="1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30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High-power 140GHz CMOS Amplifier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189672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Amplifier for 140GHz ICs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nm SOI CMOS (GlobalFoundries)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17.5dBm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saturated output power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13.4%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peak power-added efficiency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performance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334" y="2478101"/>
            <a:ext cx="7606665" cy="3651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6210" y="1088479"/>
            <a:ext cx="2300790" cy="4247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Li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2021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RFIC 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Symposium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Rebeiz Group, UCSD</a:t>
            </a:r>
            <a:endParaRPr lang="en-US" sz="105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27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Benefits of Short Wavelengths</a:t>
            </a:r>
            <a:endParaRPr lang="en-US" altLang="fr-FR" sz="3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67" y="1538790"/>
            <a:ext cx="1479035" cy="1626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96" y="1663602"/>
            <a:ext cx="2031917" cy="16387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87" y="1539574"/>
            <a:ext cx="1651565" cy="16417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" y="1582290"/>
            <a:ext cx="3133185" cy="1595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03" y="4044770"/>
            <a:ext cx="2517334" cy="19495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48" y="4645130"/>
            <a:ext cx="1534961" cy="145435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2400" y="1088740"/>
            <a:ext cx="1121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4765" y="347894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448800" y="1511171"/>
            <a:ext cx="1352550" cy="317500"/>
            <a:chOff x="9448800" y="1295400"/>
            <a:chExt cx="1352550" cy="3175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5" name="Object 44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4" name="Equation" r:id="rId10" imgW="761760" imgH="177480" progId="Equation.DSMT4">
                    <p:embed/>
                  </p:oleObj>
                </mc:Choice>
                <mc:Fallback>
                  <p:oleObj name="Equation" r:id="rId10" imgW="761760" imgH="177480" progId="Equation.DSMT4">
                    <p:embed/>
                    <p:pic>
                      <p:nvPicPr>
                        <p:cNvPr id="45" name="Object 4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8001000" y="1904781"/>
            <a:ext cx="1173163" cy="317500"/>
            <a:chOff x="8001000" y="1689010"/>
            <a:chExt cx="1173163" cy="317500"/>
          </a:xfrm>
        </p:grpSpPr>
        <p:sp>
          <p:nvSpPr>
            <p:cNvPr id="47" name="Rectangle 46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8" name="Object 47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5" name="Equation" r:id="rId12" imgW="660240" imgH="177480" progId="Equation.DSMT4">
                    <p:embed/>
                  </p:oleObj>
                </mc:Choice>
                <mc:Fallback>
                  <p:oleObj name="Equation" r:id="rId12" imgW="660240" imgH="177480" progId="Equation.DSMT4">
                    <p:embed/>
                    <p:pic>
                      <p:nvPicPr>
                        <p:cNvPr id="48" name="Object 47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" name="Group 48"/>
          <p:cNvGrpSpPr/>
          <p:nvPr/>
        </p:nvGrpSpPr>
        <p:grpSpPr>
          <a:xfrm>
            <a:off x="5346530" y="2908882"/>
            <a:ext cx="978552" cy="293895"/>
            <a:chOff x="5346530" y="2693111"/>
            <a:chExt cx="978552" cy="293895"/>
          </a:xfrm>
        </p:grpSpPr>
        <p:sp>
          <p:nvSpPr>
            <p:cNvPr id="50" name="Rectangle 49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51" name="Object 50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6" name="Equation" r:id="rId14" imgW="545760" imgH="164880" progId="Equation.DSMT4">
                    <p:embed/>
                  </p:oleObj>
                </mc:Choice>
                <mc:Fallback>
                  <p:oleObj name="Equation" r:id="rId14" imgW="545760" imgH="164880" progId="Equation.DSMT4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" name="Group 51"/>
          <p:cNvGrpSpPr/>
          <p:nvPr/>
        </p:nvGrpSpPr>
        <p:grpSpPr>
          <a:xfrm>
            <a:off x="6477000" y="5257800"/>
            <a:ext cx="1062038" cy="293687"/>
            <a:chOff x="5791200" y="6488113"/>
            <a:chExt cx="1062038" cy="293687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54" name="Object 53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7" name="Equation" r:id="rId16" imgW="596880" imgH="164880" progId="Equation.DSMT4">
                    <p:embed/>
                  </p:oleObj>
                </mc:Choice>
                <mc:Fallback>
                  <p:oleObj name="Equation" r:id="rId16" imgW="596880" imgH="1648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5" name="Straight Connector 54"/>
          <p:cNvCxnSpPr/>
          <p:nvPr/>
        </p:nvCxnSpPr>
        <p:spPr bwMode="auto">
          <a:xfrm>
            <a:off x="993157" y="3383995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7924800" y="3574756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8020050" y="3383995"/>
            <a:ext cx="40195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9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1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9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9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19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9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31215" y="4914165"/>
            <a:ext cx="35623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100-300GHz wireless:</a:t>
            </a:r>
            <a:b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1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53682" y="3485332"/>
            <a:ext cx="3771118" cy="1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27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09" y="442714"/>
            <a:ext cx="11116235" cy="398463"/>
          </a:xfrm>
        </p:spPr>
        <p:txBody>
          <a:bodyPr/>
          <a:lstStyle/>
          <a:p>
            <a:r>
              <a:rPr lang="en-US" sz="4000" dirty="0"/>
              <a:t>Fully Connected E-band 16x16 Uplink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269473"/>
            <a:ext cx="6096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x 16 subarrays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power:  7 mW/user/element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7-76 GHz, 81-86 GHz</a:t>
            </a:r>
          </a:p>
          <a:p>
            <a:pPr>
              <a:buClr>
                <a:srgbClr val="FF0000"/>
              </a:buClr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4 simultaneous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users demonstrated</a:t>
            </a:r>
          </a:p>
          <a:p>
            <a:pPr>
              <a:buClr>
                <a:srgbClr val="FF0000"/>
              </a:buClr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16 users, 2 Gb/s/user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36964"/>
            <a:ext cx="3948545" cy="422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42" y="4191000"/>
            <a:ext cx="5412257" cy="1844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983" y="3321628"/>
            <a:ext cx="2978727" cy="2424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1143000"/>
            <a:ext cx="2057400" cy="205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5831" y="3675234"/>
            <a:ext cx="2930770" cy="5355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Naviasky, </a:t>
            </a:r>
            <a:r>
              <a:rPr lang="en-US" sz="1600" b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US" sz="1600" b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ISSCC</a:t>
            </a:r>
            <a:br>
              <a:rPr lang="en-US" sz="1600" b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(Niknejad group, UC Berkeley)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09" y="442714"/>
            <a:ext cx="11116235" cy="398463"/>
          </a:xfrm>
        </p:spPr>
        <p:txBody>
          <a:bodyPr/>
          <a:lstStyle/>
          <a:p>
            <a:r>
              <a:rPr lang="en-US" dirty="0" smtClean="0"/>
              <a:t>Beamspace </a:t>
            </a:r>
            <a:r>
              <a:rPr lang="en-US" dirty="0"/>
              <a:t>digital beamformer 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099" y="2148835"/>
            <a:ext cx="4600880" cy="2332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040" y="1447800"/>
            <a:ext cx="6096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All-digital receive beamformer ASIC in 65nm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 algorithm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32 antennas and 1 to 16 users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20GB/s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throughput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given</a:t>
            </a:r>
            <a:b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simultaneously transmitting users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 conditions requiring 3-bit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ADC resolution 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Record 9.98GB/s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throughput given </a:t>
            </a:r>
            <a:b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16 simultaneously transmitting users </a:t>
            </a:r>
            <a:b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under conditions requiring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6-bit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ADC resolution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7467600" y="4910580"/>
            <a:ext cx="3764505" cy="6740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Castaneda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Fernandez 2021 </a:t>
            </a:r>
            <a:r>
              <a:rPr lang="en-US" sz="1400" b="0">
                <a:latin typeface="Calibri" panose="020F0502020204030204" pitchFamily="34" charset="0"/>
                <a:cs typeface="Calibri" panose="020F0502020204030204" pitchFamily="34" charset="0"/>
              </a:rPr>
              <a:t>ESSCIRC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Studer Group, Cornell/ETHZ</a:t>
            </a:r>
            <a:b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Molnar Group, Cornell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6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3" y="2573905"/>
            <a:ext cx="10932731" cy="547687"/>
          </a:xfrm>
        </p:spPr>
        <p:txBody>
          <a:bodyPr/>
          <a:lstStyle/>
          <a:p>
            <a:r>
              <a:rPr lang="en-US" altLang="en-US" sz="5400" dirty="0">
                <a:solidFill>
                  <a:srgbClr val="000000"/>
                </a:solidFill>
                <a:latin typeface="Calibri" pitchFamily="34" charset="0"/>
              </a:rPr>
              <a:t>ICs and </a:t>
            </a:r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Packages: 210 GHz &amp; 280 GHz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8322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210 GHz Transmitter and Receiver ICs</a:t>
            </a:r>
            <a:endParaRPr lang="en-US" altLang="fr-FR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8249437" y="960983"/>
            <a:ext cx="383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07" y="2656055"/>
            <a:ext cx="4387446" cy="1347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967" y="1223755"/>
            <a:ext cx="4731327" cy="1357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358" y="1223755"/>
            <a:ext cx="3699164" cy="1357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336399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336399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6200" y="4014065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2" name="KGPlot" r:id="rId7" imgW="4660920" imgH="3327120" progId="KGraph_Plot">
                  <p:embed/>
                </p:oleObj>
              </mc:Choice>
              <mc:Fallback>
                <p:oleObj name="KGPlot" r:id="rId7" imgW="4660920" imgH="3327120" progId="KGraph_Plot">
                  <p:embed/>
                  <p:pic>
                    <p:nvPicPr>
                      <p:cNvPr id="15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014065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2522" y="2701153"/>
            <a:ext cx="3662120" cy="1357917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64102" y="4122515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" name="KGPlot" r:id="rId10" imgW="4686120" imgH="3314520" progId="KGraph_Plot">
                  <p:embed/>
                </p:oleObj>
              </mc:Choice>
              <mc:Fallback>
                <p:oleObj name="KGPlot" r:id="rId10" imgW="4686120" imgH="3314520" progId="KGraph_Plo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122515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20176" y="4024176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4" name="KGPlot" r:id="rId12" imgW="4698720" imgH="3289320" progId="KGraph_Plot">
                  <p:embed/>
                </p:oleObj>
              </mc:Choice>
              <mc:Fallback>
                <p:oleObj name="KGPlot" r:id="rId12" imgW="4698720" imgH="3289320" progId="KGraph_Plot">
                  <p:embed/>
                  <p:pic>
                    <p:nvPicPr>
                      <p:cNvPr id="18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024176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125598" y="4024176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5" name="KGPlot" r:id="rId14" imgW="4711680" imgH="3416040" progId="KGraph_Plot">
                  <p:embed/>
                </p:oleObj>
              </mc:Choice>
              <mc:Fallback>
                <p:oleObj name="KGPlot" r:id="rId14" imgW="4711680" imgH="3416040" progId="KGraph_Plot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125598" y="4024176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425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280GHz transmitter and receiver IC designs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17719" y="1103936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17719" y="1313968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</p:spTree>
    <p:extLst>
      <p:ext uri="{BB962C8B-B14F-4D97-AF65-F5344CB8AC3E}">
        <p14:creationId xmlns:p14="http://schemas.microsoft.com/office/powerpoint/2010/main" val="307493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10" y="442714"/>
            <a:ext cx="10896600" cy="398463"/>
          </a:xfrm>
        </p:spPr>
        <p:txBody>
          <a:bodyPr/>
          <a:lstStyle/>
          <a:p>
            <a:r>
              <a:rPr lang="en-US" dirty="0" smtClean="0"/>
              <a:t>100-300GHz Wireless</a:t>
            </a:r>
            <a:endParaRPr lang="en-US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07885" y="1186348"/>
            <a:ext cx="9753600" cy="4537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All-CMOS for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ranges below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frequency extenders for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0GHz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beyond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digital beamformer computational complexity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82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References</a:t>
            </a:r>
            <a:endParaRPr lang="en-US" altLang="fr-FR" sz="3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6233" y="1088740"/>
            <a:ext cx="10668000" cy="50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Systems Design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100-300GHz Link examples: M. J. W. Rodwell, "100-340GHz Spatially Multiplexed Communications: IC, Transceiver, and Link Design," 2019 IEEE 20th International Workshop on Signal Processing Advances in Wireless Communications (SPAWC), 2019, pp. 1-5, </a:t>
            </a:r>
            <a:r>
              <a:rPr kumimoji="0" lang="en-US" alt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doi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: 10.1109/SPAWC.2019.8815433. 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Required ADC/DAC resolution and amplifier IP3, P1dB in massive MIMO: M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. Abdelghany, A. A. Farid, M. E. Rasekh, U. Madhow and M. J. W. Rodwell, "A Design Framework for All-Digital mmWave Massive MIMO With per-Antenna Nonlinearities," in IEEE Transactions on Wireless Communications, vol. 20, no. 9, pp. 5689-5701, Sept. 2021, doi: 10.1109/TWC.2021.3069378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Phase noise in massive MIMO: M. E. Rasekh, M. Abdelghany, U. Madhow and M. Rodwell, "Phase Noise in Modular Millimeter Wave Massive MIMO," in IEEE Transactions on Wireless Communications, vol. 20, no. 10, pp. 6522-6535, Oct. 2021, doi: 10.1109/TWC.2021.3074911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Phase noise in massive MIMO: A. Puglielli, G. LaCaille, A. M. Niknejad, G. Wright, B. Nikolić and E. Alon, "Phase noise scaling and tracking in OFDM multi-user beamforming arrays," 2016 IEEE International Conference on Communications (ICC), 2016, pp. 1-6, doi: 10.1109/ICC.2016.7511631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Beamspace algorithm for MIMO hub digital beamforming: M. Abdelghany, U. Madhow and A. Tölli, "Beamspace Local LMMSE: An Efficient Digital Backend for mmWave Massive MIMO," 2019 IEEE 20th International Workshop on Signal Processing Advances in Wireless Communications (SPAWC), 2019, pp. 1-5, doi: 10.1109/SPAWC.2019.8815585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Beamspace algorithm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 and VLSI design for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MIMO hub digital beamforming: S. H. Mirfarshbafan, A. Gallyas-Sanhueza, R. Ghods and C. Studer, "Beamspace Channel Estimation for Massive MIMO mmWave Systems: Algorithm and VLSI Design," in IEEE Transactions on Circuits and Systems I: Regular Papers, vol. 67, no. 12, pp. 5482-5495, Dec. 2020, doi: 10.1109/TCSI.2020.3023023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Digital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beamformer IC: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Oscar F. Castaneda Fernandez , Zachariah Boynton , Seyed Hadi Mirfarshbafan , Shimin Huang , Jamie Ye , Alyosha Molnar , Christoph Studer, "A Resolution-Adaptive 8mm2 9.98Gb/s 39.7pJ/b 32-Antenna All-Digital Spatial Equalizer for mmWave Massive MU-MIMO in 65nm CMOS", 2021 European Solid-State Circuits Conference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Algorithms for MIMO digital beamforming with broaband waveforms: M. Abdelghany, U. Madhow and M. Rodwell, "An Efficient Digital Backend for Wideband Single-Carrier mmWave Massive MIMO," 2019 IEEE Global Communications Conference (GLOBECOM), 2019, pp. 1-6, doi: 10.1109/GLOBECOM38437.2019.9013233.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endParaRPr lang="en-US" altLang="fr-FR" sz="1200" b="0" kern="0" smtClean="0">
              <a:solidFill>
                <a:srgbClr val="000000"/>
              </a:solidFill>
              <a:latin typeface="Verdana"/>
            </a:endParaRP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endParaRPr lang="en-US" altLang="fr-FR" sz="1200" b="0" kern="0">
              <a:solidFill>
                <a:srgbClr val="000000"/>
              </a:solidFill>
              <a:latin typeface="Verdana"/>
            </a:endParaRP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134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6233" y="1295400"/>
            <a:ext cx="1066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Transistors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InP HEMT: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W. R. Deal, K. Leong, W. Yoshida, A. Zamora and X. B. Mei, "InP HEMT integrated circuits operating above 1,000 GHz," 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2016 IEEE International Electron Devices Meeting (IEDM)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, 2016, pp. 29.1.1-29.1.4, doi: 10.1109/IEDM.2016.7838502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InP HBT: M. Urteaga, Z. Griffith, M. Seo, J. Hacker and M. J. W. Rodwell, "InP HBT Technologies for THz Integrated Circuits," Proceedings of the IEEE, vol. 105, no. 6, pp. 1051-1067, June 2017, doi: 10.1109/JPROC.2017.2692178.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InP HBT: M. J. W. Rodwell, M. Le and B. Brar, "InP Bipolar ICs: Scaling Roadmaps, Frequency Limits, Manufacturable Technologies," in Proceedings of the IEEE, vol. 96, no. 2, pp. 271-286, Feb. 2008, doi: 10.1109/JPROC.2007.911058.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finFET: H. Lee, S. Callender, S. Rami, W. Shin, Q. Yu and J. M. Marulanda, "Intel 22nm Low-Power FinFET (22FFL) Process Technology for 5G and Beyond," 2020 IEEE Custom Integrated Circuits Conference (CICC), 2020, pp. 1-7, doi: 10.1109/CICC48029.2020.9075914.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22nm SOI CMOS: C. Li et al., "5G mm-Wave front-end-module design with advanced SOI process," 2017 IEEE 12th International Conference on ASIC (ASICON), 2017, pp. 1017-1020, doi: 10.1109/ASICON.2017.8252651.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SiGe HBT: B. Heinemann et al., "SiGe HBT with ft/fmax of 505 GHz/720 GHz," 2016 IEDM, San Francisco, CA, 2016, pp. 3.1.1-3.1.4.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GaN HEMT: S. Wienecke et al., "N-Polar GaN Cap MISHEMT With Record Power Density Exceeding 6.5 W/mm at 94 GHz," IEEE Electron Device Letters, vol. 38, no. 3, pp. 359-362, March 2017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GaN HEMT: A. Fung et al., "Gallium nitride amplifiers beyond W-band," 2018 IEEE Radio and Wireless Symposium (RWS), 2018, pp. 150-153, doi: 10.1109/RWS.2018.8304971.</a:t>
            </a:r>
            <a:endParaRPr kumimoji="0" lang="en-US" alt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389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6233" y="908720"/>
            <a:ext cx="10668000" cy="511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Power Amplifiers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Stacking: M. Shifrin, Y. Ayasli, and P. Katzin, “A new power amplifier topology with series biasing and power combining of transistors,” in 1992 IEEE Microwave and Millimeter-Wave Monolithic Circuits Symp. Dig. Papers, Jun. 1992, pp. 39–41.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Stacking: S. Pornpromlikit, H.-T. Dabag, B. Hanafi, J. Kim, L. Larson, J. Buckwalter, and P. Asbeck, “A Q-band amplifier implemented with stacked 45-nm CMOS FETs,” in Proc. 2011 IEEE Compound Semiconductor Integrated Circuit Symp. (CSICS), Oct. 2011, pp. 1–4.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Distributed active transformers: I. Aoki, S. Kee, D. Rutledge, and A. Hajimiri, “Distributed active transformer: A new power-combining and impedance-transformation technique,” IEEE Trans. Microw. Theory Tech., vol. 50, no. 1, pp. 316–331, Jan. 2002S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Series combining with baluns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: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Y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. Yoshihara, R. Fujimoto, N. Ono, T. Mitomo, H. Hoshino and M. Hamada, "A 60-GHz CMOS power amplifier with Marchand balun-based parallel power combiner," 2008 IEEE Asian Solid-State Circuits Conference, 2008, pp. 121-124, doi: 10.1109/ASSCC.2008.4708744.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Series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combining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with 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sub-quarter-wave baluns: H. Park, S. Daneshgar, Z. Griffith, M. Urteaga, B. Kim and M. Rodwell,  "Millimeter-Wave Series Power Combining Using Sub-Quarter-Wavelength Baluns,"  IEEE JSSC, vol. 49, no. 10, pp. 2089-2102, Oct. 2014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Cascade combining: A. S. H. Ahmed, A. A. Farid, M. Urteaga and M. J. W. Rodwell, "204GHz Stacked-Power Amplifiers Designed by a Novel Two-Port Technique," 2018 13th European Microwave Integrated Circuits Conference (EuMIC), 2018, pp. 29-32, doi: 10.23919/EuMIC.2018.8539884.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270GHz InP HBT  PA: A. S. H. Ahmed, U. Soylu, M. Seo, M. Urteaga and M. J. W. Rodwell, "A compact H-band Power Amplifier with High Output Power," 2021 IEEE Radio Frequency Integrated Circuits Symposium (RFIC), 2021, pp. 123-126, doi: 10.1109/RFIC51843.2021.9490426.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CMOS PA: S. Li and G. M. Rebeiz, "A 130-151 GHz 8-Way Power Amplifier with 16.8-17.5 dBm Psat and 11.7-13.4% PAE Using CMOS 45nm RFSOI," 2021 IEEE Radio Frequency Integrated Circuits Symposium (RFIC), 2021, pp. 115-118, doi: 10.1109/RFIC51843.2021.9490507.</a:t>
            </a:r>
          </a:p>
        </p:txBody>
      </p:sp>
    </p:spTree>
    <p:extLst>
      <p:ext uri="{BB962C8B-B14F-4D97-AF65-F5344CB8AC3E}">
        <p14:creationId xmlns:p14="http://schemas.microsoft.com/office/powerpoint/2010/main" val="1700156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6233" y="1268760"/>
            <a:ext cx="10668000" cy="432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Power Amplifiers (more)</a:t>
            </a: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270GHz power amplifier: A. S. H. Ahmed, U. Soylu, M. Seo, M. Urteaga and M. J. W. Rodwell, "A compact H-band Power Amplifier with High Output Power," 2021 IEEE Radio Frequency Integrated Circuits Symposium (RFIC), 2021, pp. 123-126, doi: 10.1109/RFIC51843.2021.9490426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200GHz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power amplifier: A. S. H. Ahmed, U. Soylu, M. Seo, M. Urteaga, M. J. W. Rodwell, "A 190-210GHz Power Amplifier with 17.7-18.5dBm Output Power and 6.9-8.5% PAE." IEEE International Microwave Symposium (IMS). 6-11 June, Atlanta and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virtual</a:t>
            </a: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130GHz power amplifier: A. S. H. Ahmed, M. Seo, A. A. Farid, M. Urteaga, J. F. Buckwalter and M. J. W. Rodwell, "A 200mW D-band Power Amplifier with 17.8% PAE in 250-nm InP HBT Technology," 2020 15th European Microwave Integrated Circuits Conference (EuMIC), 2021, pp. 1-4, doi: 10.1109/EuMIC48047.2021.00012.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power amplifier: A. S. H. Ahmed, M. Seo, A. A. Farid, M. Urteaga, J. F. Buckwalter and M. J. W. Rodwell, "A 140GHz power amplifier with 20.5dBm output power and 20.8% PAE in 250-nm InP HBT technology," 2020 IEEE/MTT-S International Microwave Symposium (IMS), 2020, pp. 492-495, doi: 10.1109/IMS30576.2020.9224012.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LNAs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200GHz InP HBT LNAs: Utku Soylu, Ahmed S. H. Ahmed, Munkyo Seo, Ali Farid, Mark Rodwell, "200 GHz Low Noise Amplifiers in 250nm InP HBT Technology", 2021 EuMIC (delayed by COVID to Jan 2022 )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InGaAs-channel HEMT LNAs: G. Moschetti et al., "A 183 GHz Metamorphic HEMT Low-Noise Amplifier With 3.5 dB Noise Figure," in IEEE Microwave and Wireless Components Letters, vol. 25, no. 9, pp. 618-620, Sept. 2015, doi: 10.1109/LMWC.2015.2451355.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Circuit theory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Maximum acheivable unconditionally stable gain: A. Slnghakowinta &amp; A. R. Boothroyd (1966) Gain Capability of Two-port Amplifiers , International Journal of Electronics, 21:6, 549-560, DOI: 10.1080/00207216608937931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Noise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theory: H. A. Haus and R. B. Adler, "Optimum Noise Performance of Linear Amplifiers," in Proceedings of the IRE, vol. 46, no. 8, pp. 1517-1533, Aug. 1958. doi: 10.1109/JRPROC.1958.286973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None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180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140GHz </a:t>
            </a:r>
            <a:r>
              <a:rPr lang="en-US" sz="3600" dirty="0">
                <a:solidFill>
                  <a:srgbClr val="FF0000"/>
                </a:solidFill>
              </a:rPr>
              <a:t>moderate</a:t>
            </a:r>
            <a:r>
              <a:rPr lang="en-US" sz="3600" dirty="0"/>
              <a:t>-MIMO hub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7" y="1133745"/>
            <a:ext cx="7557025" cy="2777106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75419" y="4246927"/>
            <a:ext cx="11162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hub uses 32-element array (four 1×8 modules)</a:t>
            </a: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:</a:t>
            </a:r>
            <a:b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4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4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Gb/s total capacity</a:t>
            </a:r>
            <a:b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40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4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total margins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34" y="4203951"/>
            <a:ext cx="1608683" cy="998682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461485" y="4194085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670" y="1999157"/>
            <a:ext cx="3613398" cy="17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4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6233" y="1333500"/>
            <a:ext cx="10668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Frequency Dividers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Static Dividers: Z. Griffith, M. Urteaga, R. Pierson, P. Rowell, M. Rodwell and B. Brar, "A 204.8GHz Static Divide-by-8 Frequency Divider in 250nm InP HBT," 2010 IEEE Compound Semiconductor Integrated Circuit Symposium (CSICS), 2010, pp. 1-4, doi: 10.1109/CSICS.2010.5619684.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Dynamic Dividers: Munkyo Seo, John Hacker, Miguel Urteaga, Anders Skalare, Mark Rodwell, " A 529 GHz Dynamic Frequency Divider in 130 nm InP HBT Process", IEICE Electronics Express, Vol. 12 (2015) No. 3 pp. 20141118. February 10, 2015,  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hlinkClick r:id="rId3"/>
              </a:rPr>
              <a:t>https://doi.org/10.1587/elex.12.20141118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Phased arrays and MIMO Transeiver modules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CMOS  phased array: S. Li, Z. Zhang, B. Rupakula and G. M. Rebeiz, "An Eight-Element 140-GHz Wafer-Scale IF Beamforming Phased-Array Receiver With 64-QAM Operation in CMOS RFSOI," in IEEE Journal of Solid-State Circuits, doi: 10.1109/JSSC.2021.3102876.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CMOS  phased array: Siwei Li, Zhe Zhang , Bhaskara R. Rupakula,  Gabriel M. Rebeiz, "An Eight-Element 140 GHz Wafer-Scale Phased-Array Transmitter with 32 dBm Peak EIRP and &gt; 16 Gbps 16QAM and 64QAM Operation", 2021 IEEE MTT-S International Microwave Symposium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CMOS MIMO receiver hub modules: A. A. Farid, A. S. H. Ahmed, A Dhananjay, P. Skrimponis, S. Rangan, M. J. W. Rodwell, "135GHz CMOS / LTCC MIMO Receiver Array Tile Modules", 2021 IEEE BiCMOS and Compound Semiconductor Integrated Circuits and Technology Symposium (BCICTS),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CMOS MIMO receiver and transmitter hub modules: Ali A. Farid, Ahmed S. H. Ahmed, Aditya Dhananjay, Mark J. W. Rodwell, "135GHz Transmitter and Receiver Multiuser MIMO Array Tiles for Wireless Communications", submitted to IEEE JSSC.</a:t>
            </a:r>
            <a:endParaRPr lang="en-US" altLang="fr-FR" sz="1200" kern="0" smtClean="0">
              <a:solidFill>
                <a:srgbClr val="000000"/>
              </a:solidFill>
              <a:latin typeface="Verdana"/>
            </a:endParaRP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M. Seo, A. S. H. Ahmed, U. Soylu, A. Farid, Y. Na and M. Rodwell, "A 200 GHz InP HBT Direct-Conversion LO-Phase-Shifted Transmitter/Receiver with 15 dBm Output Power," 2021 IEEE MTT-S International Microwave Symposium (IMS), 2021, pp. 378-381, doi: 10.1109/IMS19712.2021.9575035.</a:t>
            </a: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215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3" y="2573905"/>
            <a:ext cx="10932731" cy="547687"/>
          </a:xfrm>
        </p:spPr>
        <p:txBody>
          <a:bodyPr/>
          <a:lstStyle/>
          <a:p>
            <a:r>
              <a:rPr lang="en-US" altLang="en-US" sz="5400" smtClean="0">
                <a:solidFill>
                  <a:srgbClr val="000000"/>
                </a:solidFill>
                <a:latin typeface="Calibri" pitchFamily="34" charset="0"/>
              </a:rPr>
              <a:t>Backup slides</a:t>
            </a:r>
            <a:br>
              <a:rPr lang="en-US" altLang="en-US" sz="540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5400" smtClean="0">
                <a:solidFill>
                  <a:srgbClr val="000000"/>
                </a:solidFill>
                <a:latin typeface="Calibri" pitchFamily="34" charset="0"/>
              </a:rPr>
              <a:t>(for questions, for reference)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88568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28600" y="1752600"/>
            <a:ext cx="220980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210 GHz FMCW crossed-array imaging car radar</a:t>
            </a:r>
            <a:endParaRPr lang="en-US" altLang="fr-FR" sz="3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166345"/>
            <a:ext cx="8083726" cy="2982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356" y="3874985"/>
            <a:ext cx="2910911" cy="2254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04800" y="2667000"/>
            <a:ext cx="129540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3124200"/>
            <a:ext cx="2947244" cy="9906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6000" y="4648200"/>
            <a:ext cx="114300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" y="4876800"/>
            <a:ext cx="114300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3400" y="5334000"/>
            <a:ext cx="1143000" cy="2286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04800" y="1277809"/>
            <a:ext cx="54864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Array: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36×1 transmit,   1×216 receive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36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v)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× 216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(h)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image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length: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15cm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(6 inches),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beamwidth: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0.27</a:t>
            </a:r>
            <a:r>
              <a:rPr lang="en-US" sz="1700" b="0" baseline="300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view: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1700" b="0" baseline="300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(v) ×90</a:t>
            </a:r>
            <a:r>
              <a:rPr lang="en-US" sz="1700" b="0" baseline="30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(h)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scan: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40Hz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Electronics</a:t>
            </a:r>
            <a:b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transmit power/element: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50mW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receiver noise: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6dB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packaging losses:</a:t>
            </a:r>
            <a:r>
              <a:rPr lang="en-US" sz="17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TX,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2dB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RX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endParaRPr lang="en-US" sz="1700" b="0" dirty="0" smtClean="0">
              <a:latin typeface="Calibri" pitchFamily="34" charset="0"/>
              <a:cs typeface="Arial" pitchFamily="34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Sees: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22cm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diameter target (a </a:t>
            </a:r>
            <a:r>
              <a:rPr lang="en-US" sz="17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soccer ball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)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@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-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10dB</a:t>
            </a:r>
            <a:r>
              <a:rPr lang="en-US" sz="1700" b="0" dirty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reflectivity 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200m </a:t>
            </a:r>
            <a:r>
              <a:rPr lang="en-US" sz="17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range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with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SNR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in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heavy fog</a:t>
            </a:r>
            <a:r>
              <a:rPr lang="en-US" sz="17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/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rain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@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22dB/km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with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4dB</a:t>
            </a:r>
            <a:r>
              <a:rPr lang="en-US" sz="1700" b="0" dirty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operating margins.</a:t>
            </a:r>
            <a:endParaRPr lang="en-US" sz="1700" b="0" dirty="0" smtClean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97926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10" y="442714"/>
            <a:ext cx="10896600" cy="3984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70 GHz </a:t>
            </a:r>
            <a:r>
              <a:rPr lang="en-US" dirty="0"/>
              <a:t>spatially multiplexed base station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1205610" cy="1969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19mm×612mm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10mm×328mm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80999" y="3838004"/>
            <a:ext cx="9810455" cy="9848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about 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04410" y="5090858"/>
            <a:ext cx="116586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70±2.5GHz</a:t>
            </a:r>
          </a:p>
        </p:txBody>
      </p:sp>
    </p:spTree>
    <p:extLst>
      <p:ext uri="{BB962C8B-B14F-4D97-AF65-F5344CB8AC3E}">
        <p14:creationId xmlns:p14="http://schemas.microsoft.com/office/powerpoint/2010/main" val="3352432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65252"/>
            <a:ext cx="11202035" cy="3984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75 </a:t>
            </a:r>
            <a:r>
              <a:rPr lang="en-US" dirty="0">
                <a:solidFill>
                  <a:srgbClr val="FF0000"/>
                </a:solidFill>
              </a:rPr>
              <a:t>GHz,</a:t>
            </a:r>
            <a:r>
              <a:rPr lang="en-US" dirty="0">
                <a:solidFill>
                  <a:srgbClr val="000000"/>
                </a:solidFill>
              </a:rPr>
              <a:t> 640 Gb/s MIMO backhaul (</a:t>
            </a:r>
            <a:r>
              <a:rPr lang="en-US" dirty="0">
                <a:solidFill>
                  <a:srgbClr val="FF0000"/>
                </a:solidFill>
              </a:rPr>
              <a:t>16QAM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1375408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7905" y="1212964"/>
            <a:ext cx="8818485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75 GHz ?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Must use at least 16QAM, given 80Gb/s/channel…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30415" y="5364215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70765" y="2888940"/>
            <a:ext cx="8340570" cy="1822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8-element 640Gb/s linear array: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</p:spTree>
    <p:extLst>
      <p:ext uri="{BB962C8B-B14F-4D97-AF65-F5344CB8AC3E}">
        <p14:creationId xmlns:p14="http://schemas.microsoft.com/office/powerpoint/2010/main" val="373916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Do we need 2D arrays ? </a:t>
            </a:r>
            <a:r>
              <a:rPr lang="en-US" sz="3600" dirty="0" smtClean="0"/>
              <a:t>1D </a:t>
            </a:r>
            <a:r>
              <a:rPr lang="en-US" sz="3600" dirty="0"/>
              <a:t>might be fine.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100" y="1493785"/>
            <a:ext cx="5002401" cy="416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4075" y="1252789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buildings.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15493" y="2573905"/>
          <a:ext cx="5293591" cy="371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KGPlot" r:id="rId5" imgW="5118120" imgH="3602520" progId="KGraph_Plot">
                  <p:embed/>
                </p:oleObj>
              </mc:Choice>
              <mc:Fallback>
                <p:oleObj name="KGPlot" r:id="rId5" imgW="5118120" imgH="3602520" progId="KGraph_Plot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93" y="2573905"/>
                        <a:ext cx="5293591" cy="3716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591" y="2258870"/>
            <a:ext cx="2696484" cy="17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06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2D vs. 1D: user spatial distribution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30" y="1133745"/>
            <a:ext cx="5161550" cy="1625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35" y="3260737"/>
            <a:ext cx="2778359" cy="2644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35" y="3247877"/>
            <a:ext cx="2778359" cy="2644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217" y="33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217" y="49273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6418" y="288894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9417" y="288894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5514" y="353429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63417" y="34033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FF0000"/>
                </a:solidFill>
              </a:rPr>
              <a:t>✘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1417" y="5079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3417" y="5079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040" y="5758865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170195"/>
            <a:ext cx="2335807" cy="18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98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1D or 2D </a:t>
            </a:r>
            <a:r>
              <a:rPr lang="en-US" sz="3600" dirty="0" smtClean="0"/>
              <a:t>subarray </a:t>
            </a:r>
            <a:r>
              <a:rPr lang="en-US" sz="3600" dirty="0"/>
              <a:t>for </a:t>
            </a:r>
            <a:r>
              <a:rPr lang="en-US" sz="3600" dirty="0" smtClean="0"/>
              <a:t>backhaul</a:t>
            </a:r>
            <a:r>
              <a:rPr lang="en-US" sz="3600" dirty="0"/>
              <a:t> </a:t>
            </a:r>
            <a:r>
              <a:rPr lang="en-US" sz="3600" dirty="0" smtClean="0"/>
              <a:t>?</a:t>
            </a:r>
            <a:endParaRPr lang="en-US" altLang="fr-FR" sz="3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1176326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Should we use 4x4 array, 1x16, or 16x1 array ?  </a:t>
            </a:r>
            <a:b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All provide same system link budget, same # RF channels, same  angular scanning range.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1" y="2044553"/>
            <a:ext cx="3397136" cy="36354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5" y="1891804"/>
            <a:ext cx="6245475" cy="40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20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766232" y="395289"/>
            <a:ext cx="11000397" cy="547687"/>
          </a:xfrm>
        </p:spPr>
        <p:txBody>
          <a:bodyPr/>
          <a:lstStyle/>
          <a:p>
            <a:pPr eaLnBrk="1" hangingPunct="1"/>
            <a:r>
              <a:rPr lang="en-US" sz="3600" dirty="0" smtClean="0"/>
              <a:t>Denser Integration: higher PAE at high Power</a:t>
            </a:r>
            <a:endParaRPr lang="en-US" altLang="fr-FR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759312" y="1364920"/>
            <a:ext cx="531059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Compact multi-finger transistor layouts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Shorter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combiner lines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023" y="1232884"/>
            <a:ext cx="3263260" cy="4683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990" y="1956573"/>
            <a:ext cx="1163930" cy="2058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730" y="4149570"/>
            <a:ext cx="536450" cy="49767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7176388" y="3660153"/>
            <a:ext cx="685800" cy="68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404988" y="3068960"/>
            <a:ext cx="457200" cy="4590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49" y="4267885"/>
            <a:ext cx="2953705" cy="186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12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10" y="442714"/>
            <a:ext cx="10896600" cy="398463"/>
          </a:xfrm>
        </p:spPr>
        <p:txBody>
          <a:bodyPr/>
          <a:lstStyle/>
          <a:p>
            <a:r>
              <a:rPr lang="en-US" dirty="0" smtClean="0"/>
              <a:t>Capacitively degenerated common-base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21597CF-CDC8-4C57-99AB-5078D8FFCD3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75420" y="3653090"/>
          <a:ext cx="4075835" cy="270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KGPlot" r:id="rId3" imgW="4927320" imgH="3200400" progId="KGraph_Plot">
                  <p:embed/>
                </p:oleObj>
              </mc:Choice>
              <mc:Fallback>
                <p:oleObj name="KGPlot" r:id="rId3" imgW="4927320" imgH="3200400" progId="KGraph_Plo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21597CF-CDC8-4C57-99AB-5078D8FFC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420" y="3653090"/>
                        <a:ext cx="4075835" cy="2701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24C36250-61F0-48E8-9AAF-F96BF43B3A42}"/>
              </a:ext>
            </a:extLst>
          </p:cNvPr>
          <p:cNvSpPr txBox="1"/>
          <p:nvPr/>
        </p:nvSpPr>
        <p:spPr>
          <a:xfrm>
            <a:off x="2426823" y="3758884"/>
            <a:ext cx="16805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At 140GHz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FB350-FD09-4A1C-AD92-8CAC3D6F6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22" b="12342"/>
          <a:stretch/>
        </p:blipFill>
        <p:spPr>
          <a:xfrm>
            <a:off x="740405" y="1448354"/>
            <a:ext cx="4972791" cy="1620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2517C0-DC25-429C-95AA-1D9E1E984504}"/>
              </a:ext>
            </a:extLst>
          </p:cNvPr>
          <p:cNvSpPr/>
          <p:nvPr/>
        </p:nvSpPr>
        <p:spPr>
          <a:xfrm>
            <a:off x="747607" y="3063342"/>
            <a:ext cx="80459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(a) CE</a:t>
            </a:r>
            <a:endParaRPr lang="en-US" sz="1600" b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49F621-F1B3-41EF-9590-2F6CA108B81F}"/>
              </a:ext>
            </a:extLst>
          </p:cNvPr>
          <p:cNvSpPr/>
          <p:nvPr/>
        </p:nvSpPr>
        <p:spPr>
          <a:xfrm>
            <a:off x="2275641" y="3094538"/>
            <a:ext cx="16805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(b) CB with </a:t>
            </a:r>
            <a:b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grounded base </a:t>
            </a:r>
            <a:endParaRPr lang="en-US" sz="1600" b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D84040-C002-4024-9DC0-B949F3BF14F2}"/>
              </a:ext>
            </a:extLst>
          </p:cNvPr>
          <p:cNvSpPr/>
          <p:nvPr/>
        </p:nvSpPr>
        <p:spPr>
          <a:xfrm>
            <a:off x="4200586" y="3114255"/>
            <a:ext cx="243873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(c) CB with </a:t>
            </a:r>
            <a:b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base capacitor</a:t>
            </a:r>
            <a:endParaRPr lang="en-US" sz="1600" b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425370" y="1051581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gain, same peak PAE, higher PAE at P</a:t>
            </a:r>
            <a:r>
              <a:rPr lang="en-US" sz="2000" b="1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1dB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321025" y="1043735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does this differ from stacking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976" y="4232140"/>
            <a:ext cx="2622059" cy="16488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1273" y="4257085"/>
            <a:ext cx="1780332" cy="1692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373" y="1471330"/>
            <a:ext cx="3446461" cy="1351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10" y="2971800"/>
            <a:ext cx="1638045" cy="102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600" y="2819400"/>
            <a:ext cx="2753735" cy="14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64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solidFill>
                  <a:srgbClr val="000000"/>
                </a:solidFill>
              </a:rPr>
              <a:t>210 GHz, 640 Gb/s MIMO Backhaul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5937"/>
            <a:ext cx="3397136" cy="3635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435241"/>
            <a:ext cx="3364992" cy="762000"/>
          </a:xfrm>
          <a:prstGeom prst="rect">
            <a:avLst/>
          </a:prstGeom>
        </p:spPr>
      </p:pic>
      <p:pic>
        <p:nvPicPr>
          <p:cNvPr id="8" name="Picture 2" descr="2018_30_30_package_draw_Vival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8750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31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2.1 </a:t>
            </a:r>
            <a:r>
              <a:rPr lang="en-US" sz="2000" b="0" dirty="0">
                <a:solidFill>
                  <a:srgbClr val="FF0000"/>
                </a:solidFill>
                <a:latin typeface="Calibri" pitchFamily="34" charset="0"/>
              </a:rPr>
              <a:t>m </a:t>
            </a: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baseline.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14999" y="4154199"/>
            <a:ext cx="6276655" cy="193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rgbClr val="FF0000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rgbClr val="FF0000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rgbClr val="FF0000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0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4" y="2573905"/>
            <a:ext cx="10668000" cy="547687"/>
          </a:xfrm>
        </p:spPr>
        <p:txBody>
          <a:bodyPr/>
          <a:lstStyle/>
          <a:p>
            <a:r>
              <a:rPr lang="en-US" sz="5400" dirty="0" smtClean="0"/>
              <a:t>Systems Design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1034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MIMO System </a:t>
            </a:r>
            <a:r>
              <a:rPr lang="en-US" sz="3600" dirty="0"/>
              <a:t>Design</a:t>
            </a:r>
            <a:endParaRPr lang="en-US" altLang="fr-FR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1088740"/>
            <a:ext cx="2974848" cy="1749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737" y="4499264"/>
            <a:ext cx="3142463" cy="15932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9144000" y="3810000"/>
            <a:ext cx="1956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1100539" y="3810000"/>
            <a:ext cx="0" cy="414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660" y="4485062"/>
            <a:ext cx="4168140" cy="16078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1143000"/>
            <a:ext cx="105918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3-4 bit ADC/DACs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4 dB above average power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digital beamforming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VLSI digital beamformer implementation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 in broadband arrays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combined spatial &amp; temporal FFTs.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5029200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al, IEEE Trans. Wireless Comm,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Sept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M. E.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Rasekh et al, IEEE Trans. Wireless Comm, Oct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A.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Puglielli et al, 2016 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M. Abdelghany,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, 2019 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SPAWC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5)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S. H.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Mirfarshbafan et al, 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 CAS 1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2020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6) O Castañeda Fernández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ESSCIRC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GLOBECOM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20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883" y="2573905"/>
            <a:ext cx="10932731" cy="547687"/>
          </a:xfrm>
        </p:spPr>
        <p:txBody>
          <a:bodyPr/>
          <a:lstStyle/>
          <a:p>
            <a:r>
              <a:rPr lang="en-US" altLang="en-US" sz="5400" dirty="0" smtClean="0">
                <a:solidFill>
                  <a:srgbClr val="000000"/>
                </a:solidFill>
                <a:latin typeface="Calibri" pitchFamily="34" charset="0"/>
              </a:rPr>
              <a:t>100-300 GHz IC design: Transistors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68722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y_thin-text_template">
  <a:themeElements>
    <a:clrScheme name="Custom 19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0000FF"/>
      </a:hlink>
      <a:folHlink>
        <a:srgbClr val="6565FF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powerpoint_wide</Template>
  <TotalTime>874</TotalTime>
  <Pages>2</Pages>
  <Words>5659</Words>
  <Application>Microsoft Office PowerPoint</Application>
  <PresentationFormat>Widescreen</PresentationFormat>
  <Paragraphs>365</Paragraphs>
  <Slides>59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MS PGothic</vt:lpstr>
      <vt:lpstr>MS PGothic</vt:lpstr>
      <vt:lpstr>SimSun</vt:lpstr>
      <vt:lpstr>Arial</vt:lpstr>
      <vt:lpstr>Arial Narrow</vt:lpstr>
      <vt:lpstr>Calibri</vt:lpstr>
      <vt:lpstr>Cambria Math</vt:lpstr>
      <vt:lpstr>Impact</vt:lpstr>
      <vt:lpstr>Symap</vt:lpstr>
      <vt:lpstr>Symbol</vt:lpstr>
      <vt:lpstr>Tahoma</vt:lpstr>
      <vt:lpstr>Times New Roman</vt:lpstr>
      <vt:lpstr>Verdana</vt:lpstr>
      <vt:lpstr>Wingdings</vt:lpstr>
      <vt:lpstr>very_thin-text_template</vt:lpstr>
      <vt:lpstr>Equation</vt:lpstr>
      <vt:lpstr>KGPlot</vt:lpstr>
      <vt:lpstr> ICs and Transceiver Module Design  for 100-300GHz Wireless   Mark Rodwell Doluca Family Chair, University of California, Santa Barbara rodwell@ece.ucsb.edu </vt:lpstr>
      <vt:lpstr>Acknowledgments</vt:lpstr>
      <vt:lpstr>100-300GHz Wireless</vt:lpstr>
      <vt:lpstr>Benefits of Short Wavelengths</vt:lpstr>
      <vt:lpstr>140GHz moderate-MIMO hub</vt:lpstr>
      <vt:lpstr>210 GHz, 640 Gb/s MIMO Backhaul</vt:lpstr>
      <vt:lpstr>Systems Design</vt:lpstr>
      <vt:lpstr>MIMO System Design</vt:lpstr>
      <vt:lpstr>100-300 GHz IC design: Transistors</vt:lpstr>
      <vt:lpstr>Transistors for 100-300GHz</vt:lpstr>
      <vt:lpstr>Summary: InP transistors &amp; ICs</vt:lpstr>
      <vt:lpstr>100-300GHz wireless: transistor requirements</vt:lpstr>
      <vt:lpstr>Where the IC designer can't help</vt:lpstr>
      <vt:lpstr>100-300 GHz IC design: Interconnects</vt:lpstr>
      <vt:lpstr>Normal &amp; inverted microstrip</vt:lpstr>
      <vt:lpstr>On-Wafer Interconnect Losses</vt:lpstr>
      <vt:lpstr>100-300 GHz IC design:  Low-noise amplifiers</vt:lpstr>
      <vt:lpstr>LNA design: noise close to transistor limits</vt:lpstr>
      <vt:lpstr>100-300 GHz IC design:  Power amplifiers</vt:lpstr>
      <vt:lpstr>Current density, finger pitch limit cell output power</vt:lpstr>
      <vt:lpstr>Current density, finger pitch limit cell output power</vt:lpstr>
      <vt:lpstr>Low-Loss 100-300GHz Corporate Combining </vt:lpstr>
      <vt:lpstr>100-300GHz Power combining: what is best ?</vt:lpstr>
      <vt:lpstr>Transistor stacking. Why ? Why not ?</vt:lpstr>
      <vt:lpstr>Series combining using sub-l/4 baluns</vt:lpstr>
      <vt:lpstr>Sub-l/4 Balun Combiners. Why ? Why not ?</vt:lpstr>
      <vt:lpstr>Cascade combining as stacking plus matching</vt:lpstr>
      <vt:lpstr>Generalized cascade combining</vt:lpstr>
      <vt:lpstr>Cascade Combining:  Why ? Why not ?</vt:lpstr>
      <vt:lpstr>Recent high-efficiency 100-300GHz PAs</vt:lpstr>
      <vt:lpstr>ICs and Packages: 140 GHz</vt:lpstr>
      <vt:lpstr>The mm-wave module design problem</vt:lpstr>
      <vt:lpstr>100-300GHz IC-package connections</vt:lpstr>
      <vt:lpstr>140GHz hub: packaging challenges</vt:lpstr>
      <vt:lpstr>135GHz 8-channel MIMO hub array tile modules</vt:lpstr>
      <vt:lpstr>135GHz 8-channel MIMO hub array tile modules</vt:lpstr>
      <vt:lpstr>140 GHz IF Beamforming Phased-Array Receiver</vt:lpstr>
      <vt:lpstr>140 GHz IF Beamforming Phased-Array Transmitter</vt:lpstr>
      <vt:lpstr>High-power 140GHz CMOS Amplifier</vt:lpstr>
      <vt:lpstr>Fully Connected E-band 16x16 Uplink</vt:lpstr>
      <vt:lpstr>Beamspace digital beamformer IC</vt:lpstr>
      <vt:lpstr>ICs and Packages: 210 GHz &amp; 280 GHz</vt:lpstr>
      <vt:lpstr>210 GHz Transmitter and Receiver ICs</vt:lpstr>
      <vt:lpstr>280GHz transmitter and receiver IC designs</vt:lpstr>
      <vt:lpstr>100-300GHz Wireless</vt:lpstr>
      <vt:lpstr>References</vt:lpstr>
      <vt:lpstr>References</vt:lpstr>
      <vt:lpstr>References</vt:lpstr>
      <vt:lpstr>References</vt:lpstr>
      <vt:lpstr>References</vt:lpstr>
      <vt:lpstr>Backup slides (for questions, for reference)</vt:lpstr>
      <vt:lpstr>210 GHz FMCW crossed-array imaging car radar</vt:lpstr>
      <vt:lpstr>70 GHz spatially multiplexed base station</vt:lpstr>
      <vt:lpstr>75 GHz, 640 Gb/s MIMO backhaul (16QAM)</vt:lpstr>
      <vt:lpstr>Do we need 2D arrays ? 1D might be fine.</vt:lpstr>
      <vt:lpstr>2D vs. 1D: user spatial distribution</vt:lpstr>
      <vt:lpstr>1D or 2D subarray for backhaul ?</vt:lpstr>
      <vt:lpstr>Denser Integration: higher PAE at high Power</vt:lpstr>
      <vt:lpstr>Capacitively degenerated common-base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rodwell</dc:creator>
  <cp:lastModifiedBy>rodwell</cp:lastModifiedBy>
  <cp:revision>45</cp:revision>
  <cp:lastPrinted>2002-08-11T02:20:55Z</cp:lastPrinted>
  <dcterms:created xsi:type="dcterms:W3CDTF">2021-10-21T00:07:11Z</dcterms:created>
  <dcterms:modified xsi:type="dcterms:W3CDTF">2022-01-09T23:46:11Z</dcterms:modified>
</cp:coreProperties>
</file>