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45"/>
  </p:notesMasterIdLst>
  <p:sldIdLst>
    <p:sldId id="287" r:id="rId2"/>
    <p:sldId id="333" r:id="rId3"/>
    <p:sldId id="281" r:id="rId4"/>
    <p:sldId id="331" r:id="rId5"/>
    <p:sldId id="332" r:id="rId6"/>
    <p:sldId id="446" r:id="rId7"/>
    <p:sldId id="328" r:id="rId8"/>
    <p:sldId id="329" r:id="rId9"/>
    <p:sldId id="330" r:id="rId10"/>
    <p:sldId id="336" r:id="rId11"/>
    <p:sldId id="302" r:id="rId12"/>
    <p:sldId id="443" r:id="rId13"/>
    <p:sldId id="337" r:id="rId14"/>
    <p:sldId id="444" r:id="rId15"/>
    <p:sldId id="290" r:id="rId16"/>
    <p:sldId id="317" r:id="rId17"/>
    <p:sldId id="316" r:id="rId18"/>
    <p:sldId id="338" r:id="rId19"/>
    <p:sldId id="305" r:id="rId20"/>
    <p:sldId id="318" r:id="rId21"/>
    <p:sldId id="319" r:id="rId22"/>
    <p:sldId id="320" r:id="rId23"/>
    <p:sldId id="323" r:id="rId24"/>
    <p:sldId id="324" r:id="rId25"/>
    <p:sldId id="322" r:id="rId26"/>
    <p:sldId id="314" r:id="rId27"/>
    <p:sldId id="285" r:id="rId28"/>
    <p:sldId id="327" r:id="rId29"/>
    <p:sldId id="295" r:id="rId30"/>
    <p:sldId id="325" r:id="rId31"/>
    <p:sldId id="445" r:id="rId32"/>
    <p:sldId id="326" r:id="rId33"/>
    <p:sldId id="297" r:id="rId34"/>
    <p:sldId id="315" r:id="rId35"/>
    <p:sldId id="298" r:id="rId36"/>
    <p:sldId id="334" r:id="rId37"/>
    <p:sldId id="422" r:id="rId38"/>
    <p:sldId id="423" r:id="rId39"/>
    <p:sldId id="355" r:id="rId40"/>
    <p:sldId id="441" r:id="rId41"/>
    <p:sldId id="427" r:id="rId42"/>
    <p:sldId id="442" r:id="rId43"/>
    <p:sldId id="357"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2D"/>
    <a:srgbClr val="713605"/>
    <a:srgbClr val="663300"/>
    <a:srgbClr val="005C00"/>
    <a:srgbClr val="FFCC99"/>
    <a:srgbClr val="00CC00"/>
    <a:srgbClr val="C75F09"/>
    <a:srgbClr val="FF9900"/>
    <a:srgbClr val="D27D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5" autoAdjust="0"/>
    <p:restoredTop sz="67117" autoAdjust="0"/>
  </p:normalViewPr>
  <p:slideViewPr>
    <p:cSldViewPr snapToGrid="0">
      <p:cViewPr varScale="1">
        <p:scale>
          <a:sx n="34" d="100"/>
          <a:sy n="34" d="100"/>
        </p:scale>
        <p:origin x="112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9A2488-C60F-415F-9E30-49C3B2C3C33F}" type="datetimeFigureOut">
              <a:rPr lang="en-US" smtClean="0"/>
              <a:pPr/>
              <a:t>8/4/2020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74B0C7-AFF8-445A-8B74-73A564F61B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74B0C7-AFF8-445A-8B74-73A564F61B4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4B0C7-AFF8-445A-8B74-73A564F61B46}" type="slidenum">
              <a:rPr lang="en-US" smtClean="0"/>
              <a:pPr/>
              <a:t>2</a:t>
            </a:fld>
            <a:endParaRPr lang="en-US"/>
          </a:p>
        </p:txBody>
      </p:sp>
    </p:spTree>
    <p:extLst>
      <p:ext uri="{BB962C8B-B14F-4D97-AF65-F5344CB8AC3E}">
        <p14:creationId xmlns:p14="http://schemas.microsoft.com/office/powerpoint/2010/main" val="295345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4B0C7-AFF8-445A-8B74-73A564F61B46}" type="slidenum">
              <a:rPr lang="en-US" smtClean="0"/>
              <a:pPr/>
              <a:t>4</a:t>
            </a:fld>
            <a:endParaRPr lang="en-US"/>
          </a:p>
        </p:txBody>
      </p:sp>
    </p:spTree>
    <p:extLst>
      <p:ext uri="{BB962C8B-B14F-4D97-AF65-F5344CB8AC3E}">
        <p14:creationId xmlns:p14="http://schemas.microsoft.com/office/powerpoint/2010/main" val="2982862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4B0C7-AFF8-445A-8B74-73A564F61B46}" type="slidenum">
              <a:rPr lang="en-US" smtClean="0"/>
              <a:pPr/>
              <a:t>5</a:t>
            </a:fld>
            <a:endParaRPr lang="en-US"/>
          </a:p>
        </p:txBody>
      </p:sp>
    </p:spTree>
    <p:extLst>
      <p:ext uri="{BB962C8B-B14F-4D97-AF65-F5344CB8AC3E}">
        <p14:creationId xmlns:p14="http://schemas.microsoft.com/office/powerpoint/2010/main" val="412863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Place cells fire whenever an animal occupies a specific location in its environment, with each place cell firing at a different spot. </a:t>
            </a:r>
          </a:p>
          <a:p>
            <a:r>
              <a:rPr lang="en-US" sz="1200" b="0" i="0" kern="1200" dirty="0">
                <a:solidFill>
                  <a:schemeClr val="tx1"/>
                </a:solidFill>
                <a:effectLst/>
                <a:latin typeface="+mn-lt"/>
                <a:ea typeface="+mn-ea"/>
                <a:cs typeface="+mn-cs"/>
              </a:rPr>
              <a:t>Grid cells generate virtual maps of the surroundings that resemble grids of repeating triangles. Whenever an animal steps onto a corner of one of these virtual triangles, the grid cell that generated that map starts to fire. </a:t>
            </a:r>
          </a:p>
          <a:p>
            <a:r>
              <a:rPr lang="en-US" sz="1200" b="0" i="0" kern="1200" dirty="0">
                <a:solidFill>
                  <a:schemeClr val="tx1"/>
                </a:solidFill>
                <a:effectLst/>
                <a:latin typeface="+mn-lt"/>
                <a:ea typeface="+mn-ea"/>
                <a:cs typeface="+mn-cs"/>
              </a:rPr>
              <a:t>Head direction cells increase their firing whenever an animal’s head is pointing in a specific direction. </a:t>
            </a:r>
          </a:p>
          <a:p>
            <a:r>
              <a:rPr lang="en-US" sz="1200" b="0" i="0" kern="1200" dirty="0">
                <a:solidFill>
                  <a:schemeClr val="tx1"/>
                </a:solidFill>
                <a:effectLst/>
                <a:latin typeface="+mn-lt"/>
                <a:ea typeface="+mn-ea"/>
                <a:cs typeface="+mn-cs"/>
              </a:rPr>
              <a:t>These cell types thus provide animals with complementary information about their location.</a:t>
            </a:r>
            <a:endParaRPr lang="en-US" dirty="0"/>
          </a:p>
        </p:txBody>
      </p:sp>
      <p:sp>
        <p:nvSpPr>
          <p:cNvPr id="4" name="Slide Number Placeholder 3"/>
          <p:cNvSpPr>
            <a:spLocks noGrp="1"/>
          </p:cNvSpPr>
          <p:nvPr>
            <p:ph type="sldNum" sz="quarter" idx="5"/>
          </p:nvPr>
        </p:nvSpPr>
        <p:spPr/>
        <p:txBody>
          <a:bodyPr/>
          <a:lstStyle/>
          <a:p>
            <a:fld id="{1674B0C7-AFF8-445A-8B74-73A564F61B46}" type="slidenum">
              <a:rPr lang="en-US" smtClean="0"/>
              <a:pPr/>
              <a:t>9</a:t>
            </a:fld>
            <a:endParaRPr lang="en-US"/>
          </a:p>
        </p:txBody>
      </p:sp>
    </p:spTree>
    <p:extLst>
      <p:ext uri="{BB962C8B-B14F-4D97-AF65-F5344CB8AC3E}">
        <p14:creationId xmlns:p14="http://schemas.microsoft.com/office/powerpoint/2010/main" val="253128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74B0C7-AFF8-445A-8B74-73A564F61B46}" type="slidenum">
              <a:rPr lang="en-US" smtClean="0"/>
              <a:pPr/>
              <a:t>36</a:t>
            </a:fld>
            <a:endParaRPr lang="en-US"/>
          </a:p>
        </p:txBody>
      </p:sp>
    </p:spTree>
    <p:extLst>
      <p:ext uri="{BB962C8B-B14F-4D97-AF65-F5344CB8AC3E}">
        <p14:creationId xmlns:p14="http://schemas.microsoft.com/office/powerpoint/2010/main" val="385315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69AB52-95C9-42BF-AD76-51DA70AE6B8E}" type="datetime1">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E84AB6-5B7A-4E9C-A2C0-6CF563E9CC32}" type="datetime1">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E41BB3-C7FD-480B-ACE6-C5E9E31326B3}" type="datetime1">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38200" y="6275697"/>
            <a:ext cx="7315200" cy="584775"/>
          </a:xfrm>
          <a:prstGeom prst="rect">
            <a:avLst/>
          </a:prstGeom>
        </p:spPr>
        <p:txBody>
          <a:bodyPr wrap="square">
            <a:spAutoFit/>
          </a:bodyPr>
          <a:lstStyle/>
          <a:p>
            <a:pPr algn="ct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reflection blurRad="6350" stA="55000" endA="300" endPos="45500" dir="5400000" sy="-100000" algn="bl" rotWithShape="0"/>
                </a:effectLst>
                <a:cs typeface="B Titr" pitchFamily="2" charset="-78"/>
              </a:rPr>
              <a:t>Neurophysiological Discoveries </a:t>
            </a: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rPr>
              <a:t>of the 2014 Nobel Prize Winners</a:t>
            </a:r>
          </a:p>
          <a:p>
            <a:pPr algn="ct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rPr>
              <a:t>in Medicine from a Computer Arithmetic Perspective </a:t>
            </a:r>
            <a:endParaRPr lang="en-US" sz="1600" dirty="0">
              <a:solidFill>
                <a:srgbClr val="D27D00"/>
              </a:solidFill>
            </a:endParaRPr>
          </a:p>
        </p:txBody>
      </p:sp>
      <p:sp>
        <p:nvSpPr>
          <p:cNvPr id="2" name="Title 1"/>
          <p:cNvSpPr>
            <a:spLocks noGrp="1"/>
          </p:cNvSpPr>
          <p:nvPr>
            <p:ph type="title"/>
          </p:nvPr>
        </p:nvSpPr>
        <p:spPr/>
        <p:txBody>
          <a:bodyPr/>
          <a:lstStyle>
            <a:lvl1pPr>
              <a:defRPr b="1">
                <a:solidFill>
                  <a:schemeClr val="accent6">
                    <a:lumMod val="50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C75F09"/>
                </a:solidFill>
              </a:defRPr>
            </a:lvl1pPr>
            <a:lvl2pPr>
              <a:defRPr>
                <a:solidFill>
                  <a:srgbClr val="FF99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34200" y="6400800"/>
            <a:ext cx="2133600" cy="365125"/>
          </a:xfrm>
        </p:spPr>
        <p:txBody>
          <a:bodyPr/>
          <a:lstStyle>
            <a:lvl1pPr>
              <a:defRPr lang="en-US" sz="1800" kern="1200" smtClean="0">
                <a:solidFill>
                  <a:srgbClr val="D27D00"/>
                </a:solidFill>
                <a:latin typeface="+mn-lt"/>
                <a:ea typeface="+mn-ea"/>
                <a:cs typeface="+mn-cs"/>
              </a:defRPr>
            </a:lvl1pPr>
          </a:lstStyle>
          <a:p>
            <a:fld id="{86342A6D-3A02-46B1-AA34-1FB548202812}"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userDrawn="1"/>
        </p:nvSpPr>
        <p:spPr>
          <a:xfrm>
            <a:off x="0" y="27296"/>
            <a:ext cx="9144000" cy="457200"/>
          </a:xfrm>
          <a:prstGeom prst="rect">
            <a:avLst/>
          </a:prstGeom>
        </p:spPr>
        <p:txBody>
          <a:bodyPr vert="horz" lIns="91440" tIns="45720" rIns="91440" bIns="45720" rtlCol="0" anchor="ctr">
            <a:norm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uLnTx/>
                <a:uFillTx/>
                <a:latin typeface="+mj-lt"/>
                <a:ea typeface="+mj-ea"/>
                <a:cs typeface="B Titr" pitchFamily="2" charset="-78"/>
              </a:rPr>
              <a:t>Behrooz Parhami (UCSB), August 2020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C0D8C-5609-4558-9F0C-EC8BEB9DDB3D}" type="datetime1">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8FCAA7-70C9-4D8D-8892-EE38DDB5062A}" type="datetime1">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724F6-953F-4C65-93D1-2DAAF83946A3}" type="datetime1">
              <a:rPr lang="en-US" smtClean="0"/>
              <a:pPr/>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2B3FAB-F940-4146-B7AF-04995EDDCA63}" type="datetime1">
              <a:rPr lang="en-US" smtClean="0"/>
              <a:pPr/>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03021-EC2C-4236-A09E-19B3B4BE3608}" type="datetime1">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A80D6-BE58-457F-BA66-B02455B778F4}" type="datetime1">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69490-52F1-4C4A-9A70-739FBC7A2AAA}" type="datetime1">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CC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52487-A2BA-41BE-A1EE-55480B9AFBD4}" type="datetime1">
              <a:rPr lang="en-US" smtClean="0"/>
              <a:pPr/>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42A6D-3A02-46B1-AA34-1FB5482028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2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316" y="760372"/>
            <a:ext cx="8903368" cy="2151013"/>
          </a:xfrm>
          <a:prstGeom prst="rect">
            <a:avLst/>
          </a:prstGeom>
          <a:solidFill>
            <a:schemeClr val="tx1"/>
          </a:soli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349284"/>
            <a:ext cx="9144000" cy="5087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1376" y="704077"/>
            <a:ext cx="8721248" cy="2138466"/>
          </a:xfrm>
          <a:effectLst>
            <a:glow rad="228600">
              <a:schemeClr val="accent6">
                <a:satMod val="175000"/>
                <a:alpha val="40000"/>
              </a:schemeClr>
            </a:glow>
            <a:outerShdw blurRad="50800" dist="50800" dir="5400000" sx="14000" sy="14000" algn="ctr" rotWithShape="0">
              <a:srgbClr val="000000">
                <a:alpha val="43137"/>
              </a:srgbClr>
            </a:outerShdw>
          </a:effectLst>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l">
              <a:lnSpc>
                <a:spcPts val="5000"/>
              </a:lnSpc>
            </a:pP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reflection blurRad="6350" stA="55000" endA="300" endPos="45500" dir="5400000" sy="-100000" algn="bl" rotWithShape="0"/>
                </a:effectLst>
                <a:cs typeface="B Titr" pitchFamily="2" charset="-78"/>
              </a:rPr>
              <a:t>Neurophysiological Discoveries</a:t>
            </a:r>
            <a:b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reflection blurRad="6350" stA="55000" endA="300" endPos="45500" dir="5400000" sy="-100000" algn="bl" rotWithShape="0"/>
                </a:effectLst>
                <a:cs typeface="B Titr" pitchFamily="2" charset="-78"/>
              </a:rPr>
            </a:b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rPr>
              <a:t>of the 2014 Nobel Prize Winners in Medicine</a:t>
            </a:r>
            <a:b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rPr>
            </a:b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rPr>
              <a:t>from a Computer Arithmetic Perspective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endParaRPr>
          </a:p>
        </p:txBody>
      </p:sp>
      <p:sp>
        <p:nvSpPr>
          <p:cNvPr id="3" name="Subtitle 2"/>
          <p:cNvSpPr>
            <a:spLocks noGrp="1"/>
          </p:cNvSpPr>
          <p:nvPr>
            <p:ph type="subTitle" idx="1"/>
          </p:nvPr>
        </p:nvSpPr>
        <p:spPr>
          <a:xfrm>
            <a:off x="3755402" y="3321821"/>
            <a:ext cx="4547937" cy="2121455"/>
          </a:xfrm>
        </p:spPr>
        <p:txBody>
          <a:bodyPr>
            <a:normAutofit fontScale="92500" lnSpcReduction="20000"/>
          </a:bodyPr>
          <a:lstStyle/>
          <a:p>
            <a:pPr algn="l">
              <a:lnSpc>
                <a:spcPct val="110000"/>
              </a:lnSpc>
            </a:pPr>
            <a:r>
              <a:rPr lang="en-US" sz="3600" b="1" dirty="0">
                <a:solidFill>
                  <a:schemeClr val="accent6">
                    <a:lumMod val="50000"/>
                  </a:schemeClr>
                </a:solidFill>
              </a:rPr>
              <a:t>Behrooz Parhami</a:t>
            </a:r>
          </a:p>
          <a:p>
            <a:pPr algn="l">
              <a:lnSpc>
                <a:spcPct val="110000"/>
              </a:lnSpc>
            </a:pPr>
            <a:endParaRPr lang="en-US" sz="1000" i="1" dirty="0">
              <a:solidFill>
                <a:schemeClr val="tx1">
                  <a:lumMod val="65000"/>
                  <a:lumOff val="35000"/>
                </a:schemeClr>
              </a:solidFill>
            </a:endParaRPr>
          </a:p>
          <a:p>
            <a:pPr lvl="0" algn="l">
              <a:lnSpc>
                <a:spcPct val="110000"/>
              </a:lnSpc>
            </a:pPr>
            <a:r>
              <a:rPr lang="en-US" sz="2200" b="1" i="1" dirty="0">
                <a:solidFill>
                  <a:srgbClr val="C75F09"/>
                </a:solidFill>
              </a:rPr>
              <a:t>Dept. Electrical &amp; Computer Engr. </a:t>
            </a:r>
          </a:p>
          <a:p>
            <a:pPr lvl="0" algn="l">
              <a:lnSpc>
                <a:spcPct val="110000"/>
              </a:lnSpc>
            </a:pPr>
            <a:r>
              <a:rPr lang="en-US" sz="2200" b="1" i="1" dirty="0">
                <a:solidFill>
                  <a:srgbClr val="C75F09"/>
                </a:solidFill>
              </a:rPr>
              <a:t>Univ. of California, Santa Barbara, USA </a:t>
            </a:r>
          </a:p>
          <a:p>
            <a:pPr lvl="0" algn="l">
              <a:lnSpc>
                <a:spcPct val="110000"/>
              </a:lnSpc>
            </a:pPr>
            <a:endParaRPr lang="en-US" sz="1900" b="1" dirty="0">
              <a:solidFill>
                <a:srgbClr val="713605"/>
              </a:solidFill>
              <a:latin typeface="Courier New" pitchFamily="49" charset="0"/>
              <a:cs typeface="Courier New" pitchFamily="49" charset="0"/>
            </a:endParaRPr>
          </a:p>
          <a:p>
            <a:pPr lvl="0" algn="l">
              <a:lnSpc>
                <a:spcPct val="110000"/>
              </a:lnSpc>
            </a:pPr>
            <a:r>
              <a:rPr lang="en-US" sz="1900" b="1" dirty="0">
                <a:solidFill>
                  <a:srgbClr val="713605"/>
                </a:solidFill>
                <a:latin typeface="Courier New" pitchFamily="49" charset="0"/>
                <a:cs typeface="Courier New" pitchFamily="49" charset="0"/>
              </a:rPr>
              <a:t>parhami@ece.ucsb.edu</a:t>
            </a:r>
          </a:p>
        </p:txBody>
      </p:sp>
      <p:sp>
        <p:nvSpPr>
          <p:cNvPr id="24" name="Rectangle 23"/>
          <p:cNvSpPr/>
          <p:nvPr/>
        </p:nvSpPr>
        <p:spPr>
          <a:xfrm>
            <a:off x="0" y="0"/>
            <a:ext cx="9144000" cy="476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1376" y="5670835"/>
            <a:ext cx="8627824" cy="707886"/>
          </a:xfrm>
          <a:prstGeom prst="rect">
            <a:avLst/>
          </a:prstGeom>
        </p:spPr>
        <p:txBody>
          <a:bodyPr wrap="square">
            <a:spAutoFit/>
          </a:bodyPr>
          <a:lstStyle/>
          <a:p>
            <a:pPr algn="ctr"/>
            <a:r>
              <a:rPr lang="en-US" sz="2000" dirty="0">
                <a:solidFill>
                  <a:srgbClr val="753805"/>
                </a:solidFill>
              </a:rPr>
              <a:t>Presented at the 20th Int’l </a:t>
            </a:r>
            <a:r>
              <a:rPr lang="en-US" sz="2000" dirty="0" err="1">
                <a:solidFill>
                  <a:srgbClr val="753805"/>
                </a:solidFill>
              </a:rPr>
              <a:t>Symp</a:t>
            </a:r>
            <a:r>
              <a:rPr lang="en-US" sz="2000" dirty="0">
                <a:solidFill>
                  <a:srgbClr val="753805"/>
                </a:solidFill>
              </a:rPr>
              <a:t>. Computer Architecture and Digital Systems</a:t>
            </a:r>
          </a:p>
          <a:p>
            <a:pPr algn="ctr"/>
            <a:r>
              <a:rPr lang="en-US" sz="2000" dirty="0" err="1">
                <a:solidFill>
                  <a:srgbClr val="753805"/>
                </a:solidFill>
              </a:rPr>
              <a:t>Guilan</a:t>
            </a:r>
            <a:r>
              <a:rPr lang="en-US" sz="2000" dirty="0">
                <a:solidFill>
                  <a:srgbClr val="753805"/>
                </a:solidFill>
              </a:rPr>
              <a:t> University, Iran, August 2020</a:t>
            </a:r>
          </a:p>
        </p:txBody>
      </p:sp>
      <p:pic>
        <p:nvPicPr>
          <p:cNvPr id="89092" name="Picture 4" descr="Image result for ucsb logo">
            <a:extLst>
              <a:ext uri="{FF2B5EF4-FFF2-40B4-BE49-F238E27FC236}">
                <a16:creationId xmlns:a16="http://schemas.microsoft.com/office/drawing/2014/main" id="{4B6598C0-9216-409C-9882-F5BFC1775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08" y="3321821"/>
            <a:ext cx="2144110" cy="2065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59005"/>
          </a:xfrm>
        </p:spPr>
        <p:txBody>
          <a:bodyPr>
            <a:normAutofit/>
          </a:bodyPr>
          <a:lstStyle/>
          <a:p>
            <a:r>
              <a:rPr lang="en-US" dirty="0"/>
              <a:t>First Attempt at Understanding</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10</a:t>
            </a:fld>
            <a:endParaRPr lang="en-US" dirty="0"/>
          </a:p>
        </p:txBody>
      </p:sp>
      <p:pic>
        <p:nvPicPr>
          <p:cNvPr id="8" name="Picture 7">
            <a:extLst>
              <a:ext uri="{FF2B5EF4-FFF2-40B4-BE49-F238E27FC236}">
                <a16:creationId xmlns:a16="http://schemas.microsoft.com/office/drawing/2014/main" id="{1FC14D58-E2B6-4EDF-A57F-4B4551A3F6CB}"/>
              </a:ext>
            </a:extLst>
          </p:cNvPr>
          <p:cNvPicPr>
            <a:picLocks noChangeAspect="1"/>
          </p:cNvPicPr>
          <p:nvPr/>
        </p:nvPicPr>
        <p:blipFill>
          <a:blip r:embed="rId2"/>
          <a:stretch>
            <a:fillRect/>
          </a:stretch>
        </p:blipFill>
        <p:spPr>
          <a:xfrm>
            <a:off x="497922" y="1338146"/>
            <a:ext cx="8148156" cy="4953708"/>
          </a:xfrm>
          <a:prstGeom prst="rect">
            <a:avLst/>
          </a:prstGeom>
        </p:spPr>
      </p:pic>
    </p:spTree>
    <p:extLst>
      <p:ext uri="{BB962C8B-B14F-4D97-AF65-F5344CB8AC3E}">
        <p14:creationId xmlns:p14="http://schemas.microsoft.com/office/powerpoint/2010/main" val="248366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139" y="1600199"/>
            <a:ext cx="3805706" cy="3100589"/>
          </a:xfrm>
        </p:spPr>
        <p:txBody>
          <a:bodyPr>
            <a:normAutofit fontScale="85000" lnSpcReduction="20000"/>
          </a:bodyPr>
          <a:lstStyle/>
          <a:p>
            <a:r>
              <a:rPr lang="en-US" dirty="0">
                <a:solidFill>
                  <a:schemeClr val="accent6">
                    <a:lumMod val="50000"/>
                  </a:schemeClr>
                </a:solidFill>
              </a:rPr>
              <a:t>Rat’s navigation system</a:t>
            </a:r>
          </a:p>
          <a:p>
            <a:pPr lvl="1"/>
            <a:r>
              <a:rPr lang="en-US" dirty="0">
                <a:solidFill>
                  <a:srgbClr val="C75F09"/>
                </a:solidFill>
              </a:rPr>
              <a:t>Wavy travel path</a:t>
            </a:r>
          </a:p>
          <a:p>
            <a:pPr lvl="1"/>
            <a:r>
              <a:rPr lang="en-US" dirty="0">
                <a:solidFill>
                  <a:srgbClr val="C75F09"/>
                </a:solidFill>
              </a:rPr>
              <a:t>Straight return path</a:t>
            </a:r>
          </a:p>
          <a:p>
            <a:pPr lvl="1"/>
            <a:r>
              <a:rPr lang="en-US" dirty="0">
                <a:solidFill>
                  <a:srgbClr val="C75F09"/>
                </a:solidFill>
              </a:rPr>
              <a:t>Even in the dark</a:t>
            </a:r>
          </a:p>
          <a:p>
            <a:r>
              <a:rPr lang="en-US" dirty="0">
                <a:solidFill>
                  <a:schemeClr val="accent6">
                    <a:lumMod val="50000"/>
                  </a:schemeClr>
                </a:solidFill>
              </a:rPr>
              <a:t>Nervous system has place cells &amp; grid cells</a:t>
            </a:r>
          </a:p>
          <a:p>
            <a:pPr lvl="1"/>
            <a:r>
              <a:rPr lang="en-US" dirty="0">
                <a:solidFill>
                  <a:srgbClr val="C75F09"/>
                </a:solidFill>
              </a:rPr>
              <a:t>Grid cell firings</a:t>
            </a:r>
          </a:p>
          <a:p>
            <a:pPr lvl="1"/>
            <a:r>
              <a:rPr lang="en-US" dirty="0">
                <a:solidFill>
                  <a:srgbClr val="C75F09"/>
                </a:solidFill>
              </a:rPr>
              <a:t>Relative in-cell position</a:t>
            </a:r>
          </a:p>
          <a:p>
            <a:pPr lvl="1">
              <a:buNone/>
            </a:pPr>
            <a:endParaRPr lang="en-US" dirty="0"/>
          </a:p>
          <a:p>
            <a:pPr marL="342900" lvl="1" indent="-342900">
              <a:buFont typeface="Arial" pitchFamily="34" charset="0"/>
              <a:buChar char="•"/>
            </a:pPr>
            <a:endParaRPr lang="en-US" sz="3200" dirty="0">
              <a:solidFill>
                <a:srgbClr val="C75F09"/>
              </a:solidFill>
            </a:endParaRPr>
          </a:p>
          <a:p>
            <a:pPr>
              <a:buNone/>
            </a:pPr>
            <a:endParaRPr lang="en-US" dirty="0"/>
          </a:p>
          <a:p>
            <a:pPr lvl="1"/>
            <a:endParaRPr lang="en-US" sz="2000"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11</a:t>
            </a:fld>
            <a:endParaRPr lang="en-US" dirty="0"/>
          </a:p>
        </p:txBody>
      </p:sp>
      <p:sp>
        <p:nvSpPr>
          <p:cNvPr id="5" name="Title 1"/>
          <p:cNvSpPr>
            <a:spLocks noGrp="1"/>
          </p:cNvSpPr>
          <p:nvPr>
            <p:ph type="title"/>
          </p:nvPr>
        </p:nvSpPr>
        <p:spPr>
          <a:xfrm>
            <a:off x="457200" y="457200"/>
            <a:ext cx="8229600" cy="1143000"/>
          </a:xfrm>
        </p:spPr>
        <p:txBody>
          <a:bodyPr>
            <a:normAutofit/>
          </a:bodyPr>
          <a:lstStyle/>
          <a:p>
            <a:r>
              <a:rPr lang="en-US" dirty="0"/>
              <a:t>Localization with Grid Cells</a:t>
            </a:r>
          </a:p>
        </p:txBody>
      </p:sp>
      <p:sp>
        <p:nvSpPr>
          <p:cNvPr id="9" name="Content Placeholder 2"/>
          <p:cNvSpPr txBox="1">
            <a:spLocks/>
          </p:cNvSpPr>
          <p:nvPr/>
        </p:nvSpPr>
        <p:spPr>
          <a:xfrm>
            <a:off x="261022" y="4688313"/>
            <a:ext cx="3847339" cy="1429152"/>
          </a:xfrm>
          <a:prstGeom prst="rect">
            <a:avLst/>
          </a:prstGeom>
        </p:spPr>
        <p:txBody>
          <a:bodyPr vert="horz" lIns="91440" tIns="45720" rIns="91440" bIns="45720" rtlCol="0">
            <a:normAutofit fontScale="92500"/>
          </a:bodyPr>
          <a:lstStyle/>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a:solidFill>
                  <a:schemeClr val="accent6">
                    <a:lumMod val="50000"/>
                  </a:schemeClr>
                </a:solidFill>
              </a:rPr>
              <a:t>In-cell positions within several grids pinpoints rat’s absolute location</a:t>
            </a:r>
            <a:endParaRPr kumimoji="0" lang="en-US" sz="32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FF9900"/>
              </a:solidFill>
              <a:effectLst/>
              <a:uLnTx/>
              <a:uFillTx/>
              <a:latin typeface="+mn-lt"/>
              <a:ea typeface="+mn-ea"/>
              <a:cs typeface="+mn-cs"/>
            </a:endParaRPr>
          </a:p>
        </p:txBody>
      </p:sp>
      <p:sp>
        <p:nvSpPr>
          <p:cNvPr id="11" name="Rectangle 10"/>
          <p:cNvSpPr/>
          <p:nvPr/>
        </p:nvSpPr>
        <p:spPr>
          <a:xfrm>
            <a:off x="8699500" y="1701800"/>
            <a:ext cx="3602736" cy="769441"/>
          </a:xfrm>
          <a:prstGeom prst="rect">
            <a:avLst/>
          </a:prstGeom>
          <a:no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8093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0898" name="Group 2"/>
          <p:cNvGrpSpPr>
            <a:grpSpLocks noChangeAspect="1"/>
          </p:cNvGrpSpPr>
          <p:nvPr/>
        </p:nvGrpSpPr>
        <p:grpSpPr bwMode="auto">
          <a:xfrm>
            <a:off x="4146857" y="1549400"/>
            <a:ext cx="4693931" cy="4503670"/>
            <a:chOff x="2349" y="4759"/>
            <a:chExt cx="3602" cy="3455"/>
          </a:xfrm>
        </p:grpSpPr>
        <p:sp>
          <p:nvSpPr>
            <p:cNvPr id="80930" name="AutoShape 34"/>
            <p:cNvSpPr>
              <a:spLocks noChangeAspect="1" noChangeArrowheads="1" noTextEdit="1"/>
            </p:cNvSpPr>
            <p:nvPr/>
          </p:nvSpPr>
          <p:spPr bwMode="auto">
            <a:xfrm>
              <a:off x="2349" y="4759"/>
              <a:ext cx="3602" cy="345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29" name="Text Box 33"/>
            <p:cNvSpPr txBox="1">
              <a:spLocks noChangeArrowheads="1"/>
            </p:cNvSpPr>
            <p:nvPr/>
          </p:nvSpPr>
          <p:spPr bwMode="auto">
            <a:xfrm>
              <a:off x="2351" y="5911"/>
              <a:ext cx="1728"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(a) Travel and return paths</a:t>
              </a:r>
              <a:endParaRPr kumimoji="0" lang="en-US" sz="1200" b="0" i="0" u="none" strike="noStrike" cap="none" normalizeH="0" baseline="0">
                <a:ln>
                  <a:noFill/>
                </a:ln>
                <a:solidFill>
                  <a:schemeClr val="tx1"/>
                </a:solidFill>
                <a:effectLst/>
                <a:latin typeface="Arial" pitchFamily="34" charset="0"/>
              </a:endParaRPr>
            </a:p>
          </p:txBody>
        </p:sp>
        <p:sp>
          <p:nvSpPr>
            <p:cNvPr id="80928" name="Oval 32"/>
            <p:cNvSpPr>
              <a:spLocks noChangeArrowheads="1"/>
            </p:cNvSpPr>
            <p:nvPr/>
          </p:nvSpPr>
          <p:spPr bwMode="auto">
            <a:xfrm>
              <a:off x="2593" y="5605"/>
              <a:ext cx="71" cy="6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27" name="Oval 31"/>
            <p:cNvSpPr>
              <a:spLocks noChangeArrowheads="1"/>
            </p:cNvSpPr>
            <p:nvPr/>
          </p:nvSpPr>
          <p:spPr bwMode="auto">
            <a:xfrm>
              <a:off x="3359" y="4828"/>
              <a:ext cx="69" cy="6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26" name="Freeform 30"/>
            <p:cNvSpPr>
              <a:spLocks/>
            </p:cNvSpPr>
            <p:nvPr/>
          </p:nvSpPr>
          <p:spPr bwMode="auto">
            <a:xfrm>
              <a:off x="2639" y="4875"/>
              <a:ext cx="1182" cy="865"/>
            </a:xfrm>
            <a:custGeom>
              <a:avLst/>
              <a:gdLst/>
              <a:ahLst/>
              <a:cxnLst>
                <a:cxn ang="0">
                  <a:pos x="0" y="973"/>
                </a:cxn>
                <a:cxn ang="0">
                  <a:pos x="707" y="1016"/>
                </a:cxn>
                <a:cxn ang="0">
                  <a:pos x="578" y="575"/>
                </a:cxn>
                <a:cxn ang="0">
                  <a:pos x="757" y="395"/>
                </a:cxn>
                <a:cxn ang="0">
                  <a:pos x="757" y="755"/>
                </a:cxn>
                <a:cxn ang="0">
                  <a:pos x="218" y="575"/>
                </a:cxn>
                <a:cxn ang="0">
                  <a:pos x="164" y="350"/>
                </a:cxn>
                <a:cxn ang="0">
                  <a:pos x="454" y="200"/>
                </a:cxn>
                <a:cxn ang="0">
                  <a:pos x="1117" y="395"/>
                </a:cxn>
                <a:cxn ang="0">
                  <a:pos x="1117" y="935"/>
                </a:cxn>
                <a:cxn ang="0">
                  <a:pos x="1297" y="935"/>
                </a:cxn>
                <a:cxn ang="0">
                  <a:pos x="1477" y="575"/>
                </a:cxn>
                <a:cxn ang="0">
                  <a:pos x="1297" y="215"/>
                </a:cxn>
                <a:cxn ang="0">
                  <a:pos x="962" y="0"/>
                </a:cxn>
              </a:cxnLst>
              <a:rect l="0" t="0" r="r" b="b"/>
              <a:pathLst>
                <a:path w="1477" h="1082">
                  <a:moveTo>
                    <a:pt x="0" y="973"/>
                  </a:moveTo>
                  <a:cubicBezTo>
                    <a:pt x="116" y="980"/>
                    <a:pt x="611" y="1082"/>
                    <a:pt x="707" y="1016"/>
                  </a:cubicBezTo>
                  <a:cubicBezTo>
                    <a:pt x="802" y="950"/>
                    <a:pt x="570" y="678"/>
                    <a:pt x="578" y="575"/>
                  </a:cubicBezTo>
                  <a:cubicBezTo>
                    <a:pt x="586" y="472"/>
                    <a:pt x="728" y="365"/>
                    <a:pt x="757" y="395"/>
                  </a:cubicBezTo>
                  <a:cubicBezTo>
                    <a:pt x="787" y="425"/>
                    <a:pt x="847" y="725"/>
                    <a:pt x="757" y="755"/>
                  </a:cubicBezTo>
                  <a:cubicBezTo>
                    <a:pt x="668" y="785"/>
                    <a:pt x="317" y="643"/>
                    <a:pt x="218" y="575"/>
                  </a:cubicBezTo>
                  <a:cubicBezTo>
                    <a:pt x="119" y="507"/>
                    <a:pt x="125" y="413"/>
                    <a:pt x="164" y="350"/>
                  </a:cubicBezTo>
                  <a:cubicBezTo>
                    <a:pt x="203" y="287"/>
                    <a:pt x="295" y="193"/>
                    <a:pt x="454" y="200"/>
                  </a:cubicBezTo>
                  <a:cubicBezTo>
                    <a:pt x="613" y="207"/>
                    <a:pt x="1007" y="273"/>
                    <a:pt x="1117" y="395"/>
                  </a:cubicBezTo>
                  <a:cubicBezTo>
                    <a:pt x="1227" y="517"/>
                    <a:pt x="1087" y="845"/>
                    <a:pt x="1117" y="935"/>
                  </a:cubicBezTo>
                  <a:cubicBezTo>
                    <a:pt x="1147" y="1025"/>
                    <a:pt x="1237" y="995"/>
                    <a:pt x="1297" y="935"/>
                  </a:cubicBezTo>
                  <a:cubicBezTo>
                    <a:pt x="1357" y="875"/>
                    <a:pt x="1477" y="695"/>
                    <a:pt x="1477" y="575"/>
                  </a:cubicBezTo>
                  <a:cubicBezTo>
                    <a:pt x="1477" y="455"/>
                    <a:pt x="1383" y="311"/>
                    <a:pt x="1297" y="215"/>
                  </a:cubicBezTo>
                  <a:cubicBezTo>
                    <a:pt x="1211" y="119"/>
                    <a:pt x="1032" y="45"/>
                    <a:pt x="962" y="0"/>
                  </a:cubicBezTo>
                </a:path>
              </a:pathLst>
            </a:custGeom>
            <a:noFill/>
            <a:ln w="952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25" name="Line 29"/>
            <p:cNvSpPr>
              <a:spLocks noChangeShapeType="1"/>
            </p:cNvSpPr>
            <p:nvPr/>
          </p:nvSpPr>
          <p:spPr bwMode="auto">
            <a:xfrm flipH="1">
              <a:off x="2645" y="4903"/>
              <a:ext cx="720" cy="720"/>
            </a:xfrm>
            <a:prstGeom prst="line">
              <a:avLst/>
            </a:prstGeom>
            <a:noFill/>
            <a:ln w="9525">
              <a:solidFill>
                <a:srgbClr val="000000"/>
              </a:solidFill>
              <a:prstDash val="dash"/>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24" name="Text Box 28"/>
            <p:cNvSpPr txBox="1">
              <a:spLocks noChangeArrowheads="1"/>
            </p:cNvSpPr>
            <p:nvPr/>
          </p:nvSpPr>
          <p:spPr bwMode="auto">
            <a:xfrm>
              <a:off x="2351" y="5680"/>
              <a:ext cx="432"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800" b="0" i="0" u="none" strike="noStrike" cap="none" normalizeH="0" baseline="0">
                  <a:ln>
                    <a:noFill/>
                  </a:ln>
                  <a:solidFill>
                    <a:schemeClr val="tx1"/>
                  </a:solidFill>
                  <a:effectLst/>
                  <a:latin typeface="Arial" pitchFamily="34" charset="0"/>
                  <a:ea typeface="Times New Roman" pitchFamily="18" charset="0"/>
                  <a:cs typeface="Arial" pitchFamily="34" charset="0"/>
                </a:rPr>
                <a:t>Start</a:t>
              </a:r>
              <a:endParaRPr kumimoji="0" lang="en-US" sz="1800" b="0" i="0" u="none" strike="noStrike" cap="none" normalizeH="0" baseline="0">
                <a:ln>
                  <a:noFill/>
                </a:ln>
                <a:solidFill>
                  <a:schemeClr val="tx1"/>
                </a:solidFill>
                <a:effectLst/>
                <a:latin typeface="Arial" pitchFamily="34" charset="0"/>
              </a:endParaRPr>
            </a:p>
          </p:txBody>
        </p:sp>
        <p:sp>
          <p:nvSpPr>
            <p:cNvPr id="80923" name="Text Box 27"/>
            <p:cNvSpPr txBox="1">
              <a:spLocks noChangeArrowheads="1"/>
            </p:cNvSpPr>
            <p:nvPr/>
          </p:nvSpPr>
          <p:spPr bwMode="auto">
            <a:xfrm>
              <a:off x="4223" y="5911"/>
              <a:ext cx="1728"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(b) Rat’s hexagonal grid</a:t>
              </a:r>
              <a:endParaRPr kumimoji="0" lang="en-US" sz="1200" b="0" i="0" u="none" strike="noStrike" cap="none" normalizeH="0" baseline="0">
                <a:ln>
                  <a:noFill/>
                </a:ln>
                <a:solidFill>
                  <a:schemeClr val="tx1"/>
                </a:solidFill>
                <a:effectLst/>
                <a:latin typeface="Arial" pitchFamily="34" charset="0"/>
              </a:endParaRPr>
            </a:p>
          </p:txBody>
        </p:sp>
        <p:grpSp>
          <p:nvGrpSpPr>
            <p:cNvPr id="80906" name="Group 10"/>
            <p:cNvGrpSpPr>
              <a:grpSpLocks/>
            </p:cNvGrpSpPr>
            <p:nvPr/>
          </p:nvGrpSpPr>
          <p:grpSpPr bwMode="auto">
            <a:xfrm>
              <a:off x="4125" y="4759"/>
              <a:ext cx="1751" cy="1077"/>
              <a:chOff x="4125" y="4759"/>
              <a:chExt cx="1751" cy="1077"/>
            </a:xfrm>
          </p:grpSpPr>
          <p:sp>
            <p:nvSpPr>
              <p:cNvPr id="80922" name="AutoShape 26"/>
              <p:cNvSpPr>
                <a:spLocks noChangeArrowheads="1"/>
              </p:cNvSpPr>
              <p:nvPr/>
            </p:nvSpPr>
            <p:spPr bwMode="auto">
              <a:xfrm>
                <a:off x="4367"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21" name="AutoShape 25"/>
              <p:cNvSpPr>
                <a:spLocks noChangeArrowheads="1"/>
              </p:cNvSpPr>
              <p:nvPr/>
            </p:nvSpPr>
            <p:spPr bwMode="auto">
              <a:xfrm>
                <a:off x="4799"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20" name="AutoShape 24"/>
              <p:cNvSpPr>
                <a:spLocks noChangeArrowheads="1"/>
              </p:cNvSpPr>
              <p:nvPr/>
            </p:nvSpPr>
            <p:spPr bwMode="auto">
              <a:xfrm>
                <a:off x="5231"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9" name="AutoShape 23"/>
              <p:cNvSpPr>
                <a:spLocks noChangeArrowheads="1"/>
              </p:cNvSpPr>
              <p:nvPr/>
            </p:nvSpPr>
            <p:spPr bwMode="auto">
              <a:xfrm>
                <a:off x="4585"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8" name="AutoShape 22"/>
              <p:cNvSpPr>
                <a:spLocks noChangeArrowheads="1"/>
              </p:cNvSpPr>
              <p:nvPr/>
            </p:nvSpPr>
            <p:spPr bwMode="auto">
              <a:xfrm>
                <a:off x="5012"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7" name="AutoShape 21"/>
              <p:cNvSpPr>
                <a:spLocks noChangeArrowheads="1"/>
              </p:cNvSpPr>
              <p:nvPr/>
            </p:nvSpPr>
            <p:spPr bwMode="auto">
              <a:xfrm>
                <a:off x="5449"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6" name="AutoShape 20"/>
              <p:cNvSpPr>
                <a:spLocks noChangeArrowheads="1"/>
              </p:cNvSpPr>
              <p:nvPr/>
            </p:nvSpPr>
            <p:spPr bwMode="auto">
              <a:xfrm>
                <a:off x="4148"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5" name="AutoShape 19"/>
              <p:cNvSpPr>
                <a:spLocks noChangeArrowheads="1"/>
              </p:cNvSpPr>
              <p:nvPr/>
            </p:nvSpPr>
            <p:spPr bwMode="auto">
              <a:xfrm>
                <a:off x="4367"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4" name="AutoShape 18"/>
              <p:cNvSpPr>
                <a:spLocks noChangeArrowheads="1"/>
              </p:cNvSpPr>
              <p:nvPr/>
            </p:nvSpPr>
            <p:spPr bwMode="auto">
              <a:xfrm>
                <a:off x="4799"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3" name="AutoShape 17"/>
              <p:cNvSpPr>
                <a:spLocks noChangeArrowheads="1"/>
              </p:cNvSpPr>
              <p:nvPr/>
            </p:nvSpPr>
            <p:spPr bwMode="auto">
              <a:xfrm>
                <a:off x="5231"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2" name="Line 16"/>
              <p:cNvSpPr>
                <a:spLocks noChangeShapeType="1"/>
              </p:cNvSpPr>
              <p:nvPr/>
            </p:nvSpPr>
            <p:spPr bwMode="auto">
              <a:xfrm>
                <a:off x="4125" y="4759"/>
                <a:ext cx="1728" cy="1"/>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11" name="Line 15"/>
              <p:cNvSpPr>
                <a:spLocks noChangeShapeType="1"/>
              </p:cNvSpPr>
              <p:nvPr/>
            </p:nvSpPr>
            <p:spPr bwMode="auto">
              <a:xfrm>
                <a:off x="4148" y="5479"/>
                <a:ext cx="219"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10" name="Line 14"/>
              <p:cNvSpPr>
                <a:spLocks noChangeShapeType="1"/>
              </p:cNvSpPr>
              <p:nvPr/>
            </p:nvSpPr>
            <p:spPr bwMode="auto">
              <a:xfrm flipH="1">
                <a:off x="5663" y="547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09" name="Oval 13"/>
              <p:cNvSpPr>
                <a:spLocks noChangeArrowheads="1"/>
              </p:cNvSpPr>
              <p:nvPr/>
            </p:nvSpPr>
            <p:spPr bwMode="auto">
              <a:xfrm>
                <a:off x="4977" y="5450"/>
                <a:ext cx="68" cy="70"/>
              </a:xfrm>
              <a:prstGeom prst="ellipse">
                <a:avLst/>
              </a:prstGeom>
              <a:solidFill>
                <a:srgbClr val="000000"/>
              </a:solid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08" name="Line 12"/>
              <p:cNvSpPr>
                <a:spLocks noChangeShapeType="1"/>
              </p:cNvSpPr>
              <p:nvPr/>
            </p:nvSpPr>
            <p:spPr bwMode="auto">
              <a:xfrm flipH="1" flipV="1">
                <a:off x="4125" y="4759"/>
                <a:ext cx="241" cy="369"/>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07" name="Line 11"/>
              <p:cNvSpPr>
                <a:spLocks noChangeShapeType="1"/>
              </p:cNvSpPr>
              <p:nvPr/>
            </p:nvSpPr>
            <p:spPr bwMode="auto">
              <a:xfrm flipV="1">
                <a:off x="5663" y="475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0905" name="Picture 9"/>
            <p:cNvPicPr>
              <a:picLocks noChangeAspect="1" noChangeArrowheads="1"/>
            </p:cNvPicPr>
            <p:nvPr/>
          </p:nvPicPr>
          <p:blipFill>
            <a:blip r:embed="rId2"/>
            <a:srcRect/>
            <a:stretch>
              <a:fillRect/>
            </a:stretch>
          </p:blipFill>
          <p:spPr bwMode="auto">
            <a:xfrm>
              <a:off x="4689" y="5312"/>
              <a:ext cx="179" cy="143"/>
            </a:xfrm>
            <a:prstGeom prst="rect">
              <a:avLst/>
            </a:prstGeom>
            <a:noFill/>
          </p:spPr>
        </p:pic>
        <p:sp>
          <p:nvSpPr>
            <p:cNvPr id="80904" name="Text Box 8"/>
            <p:cNvSpPr txBox="1">
              <a:spLocks noChangeArrowheads="1"/>
            </p:cNvSpPr>
            <p:nvPr/>
          </p:nvSpPr>
          <p:spPr bwMode="auto">
            <a:xfrm>
              <a:off x="2927" y="4759"/>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800" b="0" i="0" u="none" strike="noStrike" cap="none" normalizeH="0" baseline="0">
                  <a:ln>
                    <a:noFill/>
                  </a:ln>
                  <a:solidFill>
                    <a:schemeClr val="tx1"/>
                  </a:solidFill>
                  <a:effectLst/>
                  <a:latin typeface="Arial" pitchFamily="34" charset="0"/>
                  <a:ea typeface="Times New Roman" pitchFamily="18" charset="0"/>
                  <a:cs typeface="Arial" pitchFamily="34" charset="0"/>
                </a:rPr>
                <a:t>End</a:t>
              </a:r>
              <a:endParaRPr kumimoji="0" lang="en-US" sz="1800" b="0" i="0" u="none" strike="noStrike" cap="none" normalizeH="0" baseline="0">
                <a:ln>
                  <a:noFill/>
                </a:ln>
                <a:solidFill>
                  <a:schemeClr val="tx1"/>
                </a:solidFill>
                <a:effectLst/>
                <a:latin typeface="Arial" pitchFamily="34" charset="0"/>
              </a:endParaRPr>
            </a:p>
          </p:txBody>
        </p:sp>
        <p:pic>
          <p:nvPicPr>
            <p:cNvPr id="80903" name="Picture 7"/>
            <p:cNvPicPr>
              <a:picLocks noChangeAspect="1" noChangeArrowheads="1"/>
            </p:cNvPicPr>
            <p:nvPr/>
          </p:nvPicPr>
          <p:blipFill>
            <a:blip r:embed="rId3"/>
            <a:srcRect/>
            <a:stretch>
              <a:fillRect/>
            </a:stretch>
          </p:blipFill>
          <p:spPr bwMode="auto">
            <a:xfrm>
              <a:off x="4221" y="6163"/>
              <a:ext cx="1728" cy="1711"/>
            </a:xfrm>
            <a:prstGeom prst="rect">
              <a:avLst/>
            </a:prstGeom>
            <a:noFill/>
          </p:spPr>
        </p:pic>
        <p:sp>
          <p:nvSpPr>
            <p:cNvPr id="80902" name="Text Box 6"/>
            <p:cNvSpPr txBox="1">
              <a:spLocks noChangeArrowheads="1"/>
            </p:cNvSpPr>
            <p:nvPr/>
          </p:nvSpPr>
          <p:spPr bwMode="auto">
            <a:xfrm>
              <a:off x="2350" y="7926"/>
              <a:ext cx="1729" cy="1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(c) Firings and locations [3]</a:t>
              </a:r>
              <a:endParaRPr kumimoji="0" lang="en-US" sz="1200" b="0" i="0" u="none" strike="noStrike" cap="none" normalizeH="0" baseline="0">
                <a:ln>
                  <a:noFill/>
                </a:ln>
                <a:solidFill>
                  <a:schemeClr val="tx1"/>
                </a:solidFill>
                <a:effectLst/>
                <a:latin typeface="Arial" pitchFamily="34" charset="0"/>
              </a:endParaRPr>
            </a:p>
          </p:txBody>
        </p:sp>
        <p:sp>
          <p:nvSpPr>
            <p:cNvPr id="80901" name="Text Box 5"/>
            <p:cNvSpPr txBox="1">
              <a:spLocks noChangeArrowheads="1"/>
            </p:cNvSpPr>
            <p:nvPr/>
          </p:nvSpPr>
          <p:spPr bwMode="auto">
            <a:xfrm>
              <a:off x="4222" y="7926"/>
              <a:ext cx="1727" cy="1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(d) Two hexagonal grids [3]</a:t>
              </a:r>
              <a:endParaRPr kumimoji="0" lang="en-US" sz="1200" b="0" i="0" u="none" strike="noStrike" cap="none" normalizeH="0" baseline="0">
                <a:ln>
                  <a:noFill/>
                </a:ln>
                <a:solidFill>
                  <a:schemeClr val="tx1"/>
                </a:solidFill>
                <a:effectLst/>
                <a:latin typeface="Arial" pitchFamily="34" charset="0"/>
              </a:endParaRPr>
            </a:p>
          </p:txBody>
        </p:sp>
        <p:pic>
          <p:nvPicPr>
            <p:cNvPr id="80900" name="Picture 4"/>
            <p:cNvPicPr>
              <a:picLocks noChangeAspect="1" noChangeArrowheads="1"/>
            </p:cNvPicPr>
            <p:nvPr/>
          </p:nvPicPr>
          <p:blipFill>
            <a:blip r:embed="rId4"/>
            <a:srcRect/>
            <a:stretch>
              <a:fillRect/>
            </a:stretch>
          </p:blipFill>
          <p:spPr bwMode="auto">
            <a:xfrm>
              <a:off x="2349" y="6199"/>
              <a:ext cx="1767" cy="1698"/>
            </a:xfrm>
            <a:prstGeom prst="rect">
              <a:avLst/>
            </a:prstGeom>
            <a:noFill/>
          </p:spPr>
        </p:pic>
        <p:sp>
          <p:nvSpPr>
            <p:cNvPr id="80899" name="Text Box 3"/>
            <p:cNvSpPr txBox="1">
              <a:spLocks noChangeArrowheads="1"/>
            </p:cNvSpPr>
            <p:nvPr/>
          </p:nvSpPr>
          <p:spPr bwMode="auto">
            <a:xfrm>
              <a:off x="4797" y="5519"/>
              <a:ext cx="432"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800" b="0" i="0" u="none" strike="noStrike" cap="none" normalizeH="0" baseline="0">
                  <a:ln>
                    <a:noFill/>
                  </a:ln>
                  <a:solidFill>
                    <a:schemeClr val="tx1"/>
                  </a:solidFill>
                  <a:effectLst/>
                  <a:latin typeface="Arial" pitchFamily="34" charset="0"/>
                  <a:ea typeface="Times New Roman" pitchFamily="18" charset="0"/>
                  <a:cs typeface="Arial" pitchFamily="34" charset="0"/>
                </a:rPr>
                <a:t>A</a:t>
              </a:r>
              <a:endParaRPr kumimoji="0" lang="en-US" sz="1800" b="0" i="0"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207622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The Questions to Be Addressed</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12</a:t>
            </a:fld>
            <a:endParaRPr lang="en-US" dirty="0"/>
          </a:p>
        </p:txBody>
      </p:sp>
      <p:sp>
        <p:nvSpPr>
          <p:cNvPr id="10" name="Content Placeholder 2"/>
          <p:cNvSpPr>
            <a:spLocks noGrp="1"/>
          </p:cNvSpPr>
          <p:nvPr>
            <p:ph idx="1"/>
          </p:nvPr>
        </p:nvSpPr>
        <p:spPr>
          <a:xfrm>
            <a:off x="609600" y="1600200"/>
            <a:ext cx="7961376" cy="4525963"/>
          </a:xfrm>
        </p:spPr>
        <p:txBody>
          <a:bodyPr>
            <a:normAutofit lnSpcReduction="10000"/>
          </a:bodyPr>
          <a:lstStyle/>
          <a:p>
            <a:r>
              <a:rPr lang="en-US" dirty="0">
                <a:solidFill>
                  <a:schemeClr val="accent6">
                    <a:lumMod val="50000"/>
                  </a:schemeClr>
                </a:solidFill>
              </a:rPr>
              <a:t>A rat can go up to a certain distance and still be able to find its way back (range)</a:t>
            </a:r>
          </a:p>
          <a:p>
            <a:pPr lvl="1"/>
            <a:r>
              <a:rPr lang="en-US" dirty="0">
                <a:solidFill>
                  <a:srgbClr val="C75F09"/>
                </a:solidFill>
              </a:rPr>
              <a:t>Translating grid-cell firings to spatial information</a:t>
            </a:r>
          </a:p>
          <a:p>
            <a:pPr lvl="1"/>
            <a:r>
              <a:rPr lang="en-US" dirty="0">
                <a:solidFill>
                  <a:srgbClr val="C75F09"/>
                </a:solidFill>
              </a:rPr>
              <a:t>How the range is related to grid-cell parameters</a:t>
            </a:r>
          </a:p>
          <a:p>
            <a:pPr lvl="1"/>
            <a:r>
              <a:rPr lang="en-US" dirty="0">
                <a:solidFill>
                  <a:srgbClr val="C75F09"/>
                </a:solidFill>
              </a:rPr>
              <a:t>Representation range vs. the observed distance</a:t>
            </a:r>
          </a:p>
          <a:p>
            <a:r>
              <a:rPr lang="en-US" dirty="0" err="1">
                <a:solidFill>
                  <a:schemeClr val="accent6">
                    <a:lumMod val="50000"/>
                  </a:schemeClr>
                </a:solidFill>
              </a:rPr>
              <a:t>Fiete</a:t>
            </a:r>
            <a:r>
              <a:rPr lang="en-US" dirty="0">
                <a:solidFill>
                  <a:schemeClr val="accent6">
                    <a:lumMod val="50000"/>
                  </a:schemeClr>
                </a:solidFill>
              </a:rPr>
              <a:t>, </a:t>
            </a:r>
            <a:r>
              <a:rPr lang="en-US" dirty="0" err="1">
                <a:solidFill>
                  <a:schemeClr val="accent6">
                    <a:lumMod val="50000"/>
                  </a:schemeClr>
                </a:solidFill>
              </a:rPr>
              <a:t>Burak</a:t>
            </a:r>
            <a:r>
              <a:rPr lang="en-US" dirty="0">
                <a:solidFill>
                  <a:schemeClr val="accent6">
                    <a:lumMod val="50000"/>
                  </a:schemeClr>
                </a:solidFill>
              </a:rPr>
              <a:t>, and Brookings had connected the grid cells to residue representation</a:t>
            </a:r>
          </a:p>
          <a:p>
            <a:pPr lvl="1"/>
            <a:r>
              <a:rPr lang="en-US" dirty="0">
                <a:solidFill>
                  <a:srgbClr val="C75F09"/>
                </a:solidFill>
              </a:rPr>
              <a:t>Couldn’t confirm the hypothesis theoretically </a:t>
            </a:r>
          </a:p>
          <a:p>
            <a:pPr lvl="1"/>
            <a:r>
              <a:rPr lang="en-US" dirty="0">
                <a:solidFill>
                  <a:srgbClr val="C75F09"/>
                </a:solidFill>
              </a:rPr>
              <a:t>Relied on extensive simulation for confirmation</a:t>
            </a:r>
            <a:endParaRPr lang="en-US" dirty="0"/>
          </a:p>
          <a:p>
            <a:pPr lvl="1"/>
            <a:endParaRPr lang="en-US" dirty="0"/>
          </a:p>
          <a:p>
            <a:endParaRPr lang="en-US" dirty="0"/>
          </a:p>
        </p:txBody>
      </p:sp>
    </p:spTree>
    <p:extLst>
      <p:ext uri="{BB962C8B-B14F-4D97-AF65-F5344CB8AC3E}">
        <p14:creationId xmlns:p14="http://schemas.microsoft.com/office/powerpoint/2010/main" val="2251204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0" y="457200"/>
            <a:ext cx="9006010" cy="981307"/>
          </a:xfrm>
        </p:spPr>
        <p:txBody>
          <a:bodyPr>
            <a:normAutofit/>
          </a:bodyPr>
          <a:lstStyle/>
          <a:p>
            <a:r>
              <a:rPr lang="en-US" dirty="0"/>
              <a:t>My First Contribution to the Problem</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13</a:t>
            </a:fld>
            <a:endParaRPr lang="en-US" dirty="0"/>
          </a:p>
        </p:txBody>
      </p:sp>
      <p:pic>
        <p:nvPicPr>
          <p:cNvPr id="7" name="Picture 6">
            <a:extLst>
              <a:ext uri="{FF2B5EF4-FFF2-40B4-BE49-F238E27FC236}">
                <a16:creationId xmlns:a16="http://schemas.microsoft.com/office/drawing/2014/main" id="{EC9C4A8B-28AC-4C1E-858D-EB4DDEE0558E}"/>
              </a:ext>
            </a:extLst>
          </p:cNvPr>
          <p:cNvPicPr>
            <a:picLocks noChangeAspect="1"/>
          </p:cNvPicPr>
          <p:nvPr/>
        </p:nvPicPr>
        <p:blipFill>
          <a:blip r:embed="rId2"/>
          <a:stretch>
            <a:fillRect/>
          </a:stretch>
        </p:blipFill>
        <p:spPr>
          <a:xfrm>
            <a:off x="240441" y="1438507"/>
            <a:ext cx="8648708" cy="4806176"/>
          </a:xfrm>
          <a:prstGeom prst="rect">
            <a:avLst/>
          </a:prstGeom>
        </p:spPr>
      </p:pic>
    </p:spTree>
    <p:extLst>
      <p:ext uri="{BB962C8B-B14F-4D97-AF65-F5344CB8AC3E}">
        <p14:creationId xmlns:p14="http://schemas.microsoft.com/office/powerpoint/2010/main" val="3186360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RNS with Analog Digits (Remainders)</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14</a:t>
            </a:fld>
            <a:endParaRPr lang="en-US" dirty="0"/>
          </a:p>
        </p:txBody>
      </p:sp>
      <p:sp>
        <p:nvSpPr>
          <p:cNvPr id="10" name="Content Placeholder 2"/>
          <p:cNvSpPr>
            <a:spLocks noGrp="1"/>
          </p:cNvSpPr>
          <p:nvPr>
            <p:ph idx="1"/>
          </p:nvPr>
        </p:nvSpPr>
        <p:spPr>
          <a:xfrm>
            <a:off x="609600" y="1600200"/>
            <a:ext cx="7961376" cy="4525963"/>
          </a:xfrm>
        </p:spPr>
        <p:txBody>
          <a:bodyPr>
            <a:normAutofit lnSpcReduction="10000"/>
          </a:bodyPr>
          <a:lstStyle/>
          <a:p>
            <a:r>
              <a:rPr lang="en-US" dirty="0">
                <a:solidFill>
                  <a:schemeClr val="accent6">
                    <a:lumMod val="50000"/>
                  </a:schemeClr>
                </a:solidFill>
              </a:rPr>
              <a:t>I formulated the spatial representation problem with the grid cells to CD-RNS</a:t>
            </a:r>
          </a:p>
          <a:p>
            <a:pPr lvl="1"/>
            <a:r>
              <a:rPr lang="en-US" dirty="0">
                <a:solidFill>
                  <a:srgbClr val="C75F09"/>
                </a:solidFill>
              </a:rPr>
              <a:t>First time RNS is used with analog remainders</a:t>
            </a:r>
          </a:p>
          <a:p>
            <a:pPr lvl="1"/>
            <a:r>
              <a:rPr lang="en-US" dirty="0">
                <a:solidFill>
                  <a:srgbClr val="C75F09"/>
                </a:solidFill>
              </a:rPr>
              <a:t>Conventional RNS theory is inapplicable</a:t>
            </a:r>
          </a:p>
          <a:p>
            <a:pPr lvl="1"/>
            <a:r>
              <a:rPr lang="en-US" dirty="0">
                <a:solidFill>
                  <a:srgbClr val="C75F09"/>
                </a:solidFill>
              </a:rPr>
              <a:t>I developed a theory for CD-RNS and its range</a:t>
            </a:r>
          </a:p>
          <a:p>
            <a:r>
              <a:rPr lang="en-US" dirty="0">
                <a:solidFill>
                  <a:schemeClr val="accent6">
                    <a:lumMod val="50000"/>
                  </a:schemeClr>
                </a:solidFill>
              </a:rPr>
              <a:t>Analog and mixed digital-analog technology has a long history in computer arithmetic</a:t>
            </a:r>
          </a:p>
          <a:p>
            <a:pPr lvl="1"/>
            <a:r>
              <a:rPr lang="en-US" dirty="0">
                <a:solidFill>
                  <a:srgbClr val="C75F09"/>
                </a:solidFill>
              </a:rPr>
              <a:t>Brief review presented in the next few slides</a:t>
            </a:r>
          </a:p>
          <a:p>
            <a:pPr lvl="1"/>
            <a:r>
              <a:rPr lang="en-US" dirty="0">
                <a:solidFill>
                  <a:srgbClr val="C75F09"/>
                </a:solidFill>
              </a:rPr>
              <a:t>More use of analog features expected to come</a:t>
            </a:r>
            <a:endParaRPr lang="en-US" dirty="0"/>
          </a:p>
          <a:p>
            <a:pPr lvl="1"/>
            <a:endParaRPr lang="en-US" dirty="0"/>
          </a:p>
          <a:p>
            <a:endParaRPr lang="en-US" dirty="0"/>
          </a:p>
        </p:txBody>
      </p:sp>
    </p:spTree>
    <p:extLst>
      <p:ext uri="{BB962C8B-B14F-4D97-AF65-F5344CB8AC3E}">
        <p14:creationId xmlns:p14="http://schemas.microsoft.com/office/powerpoint/2010/main" val="146940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Quasi-Digital Parallel Counter</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15</a:t>
            </a:fld>
            <a:endParaRPr lang="en-US" dirty="0"/>
          </a:p>
        </p:txBody>
      </p:sp>
      <p:sp>
        <p:nvSpPr>
          <p:cNvPr id="10" name="Content Placeholder 2"/>
          <p:cNvSpPr>
            <a:spLocks noGrp="1"/>
          </p:cNvSpPr>
          <p:nvPr>
            <p:ph idx="1"/>
          </p:nvPr>
        </p:nvSpPr>
        <p:spPr>
          <a:xfrm>
            <a:off x="225631" y="1588325"/>
            <a:ext cx="4935092" cy="4525963"/>
          </a:xfrm>
        </p:spPr>
        <p:txBody>
          <a:bodyPr>
            <a:normAutofit/>
          </a:bodyPr>
          <a:lstStyle/>
          <a:p>
            <a:r>
              <a:rPr lang="en-US" dirty="0">
                <a:solidFill>
                  <a:schemeClr val="accent6">
                    <a:lumMod val="50000"/>
                  </a:schemeClr>
                </a:solidFill>
              </a:rPr>
              <a:t>Analog current summing</a:t>
            </a:r>
          </a:p>
          <a:p>
            <a:pPr lvl="1"/>
            <a:r>
              <a:rPr lang="en-US" dirty="0">
                <a:solidFill>
                  <a:srgbClr val="C75F09"/>
                </a:solidFill>
              </a:rPr>
              <a:t>7 inputs, 3-bit output</a:t>
            </a:r>
          </a:p>
          <a:p>
            <a:pPr lvl="1"/>
            <a:r>
              <a:rPr lang="en-US" dirty="0">
                <a:solidFill>
                  <a:srgbClr val="C75F09"/>
                </a:solidFill>
              </a:rPr>
              <a:t>(*): Number of 1 inputs required to produce a 1</a:t>
            </a:r>
          </a:p>
          <a:p>
            <a:r>
              <a:rPr lang="en-US" dirty="0">
                <a:solidFill>
                  <a:schemeClr val="accent6">
                    <a:lumMod val="50000"/>
                  </a:schemeClr>
                </a:solidFill>
              </a:rPr>
              <a:t>The scheme is even older</a:t>
            </a:r>
            <a:endParaRPr lang="en-US" i="1" dirty="0"/>
          </a:p>
          <a:p>
            <a:pPr lvl="1"/>
            <a:r>
              <a:rPr lang="en-US" dirty="0">
                <a:solidFill>
                  <a:srgbClr val="C75F09"/>
                </a:solidFill>
              </a:rPr>
              <a:t>Riordan and Morton,        Use of Analog Techniques in Binary Arithmetic Units, </a:t>
            </a:r>
            <a:r>
              <a:rPr lang="en-US" i="1" dirty="0">
                <a:solidFill>
                  <a:srgbClr val="C75F09"/>
                </a:solidFill>
              </a:rPr>
              <a:t>IEEE TC</a:t>
            </a:r>
            <a:r>
              <a:rPr lang="en-US" dirty="0">
                <a:solidFill>
                  <a:srgbClr val="C75F09"/>
                </a:solidFill>
              </a:rPr>
              <a:t>, Feb. 1965</a:t>
            </a:r>
          </a:p>
          <a:p>
            <a:pPr lvl="1"/>
            <a:endParaRPr lang="en-US" dirty="0"/>
          </a:p>
          <a:p>
            <a:endParaRPr lang="en-US" dirty="0"/>
          </a:p>
        </p:txBody>
      </p:sp>
      <p:pic>
        <p:nvPicPr>
          <p:cNvPr id="91137" name="Picture 1"/>
          <p:cNvPicPr>
            <a:picLocks noChangeAspect="1" noChangeArrowheads="1"/>
          </p:cNvPicPr>
          <p:nvPr/>
        </p:nvPicPr>
        <p:blipFill>
          <a:blip r:embed="rId2"/>
          <a:srcRect/>
          <a:stretch>
            <a:fillRect/>
          </a:stretch>
        </p:blipFill>
        <p:spPr bwMode="auto">
          <a:xfrm>
            <a:off x="4940588" y="1443265"/>
            <a:ext cx="3894179" cy="4671023"/>
          </a:xfrm>
          <a:prstGeom prst="rect">
            <a:avLst/>
          </a:prstGeom>
          <a:noFill/>
          <a:ln w="9525">
            <a:noFill/>
            <a:miter lim="800000"/>
            <a:headEnd/>
            <a:tailEnd/>
          </a:ln>
        </p:spPr>
      </p:pic>
      <p:sp>
        <p:nvSpPr>
          <p:cNvPr id="6" name="TextBox 5"/>
          <p:cNvSpPr txBox="1"/>
          <p:nvPr/>
        </p:nvSpPr>
        <p:spPr>
          <a:xfrm>
            <a:off x="6072723" y="5674769"/>
            <a:ext cx="2073901" cy="523220"/>
          </a:xfrm>
          <a:prstGeom prst="rect">
            <a:avLst/>
          </a:prstGeom>
          <a:noFill/>
        </p:spPr>
        <p:txBody>
          <a:bodyPr wrap="none" rtlCol="0">
            <a:spAutoFit/>
          </a:bodyPr>
          <a:lstStyle/>
          <a:p>
            <a:pPr algn="ctr"/>
            <a:r>
              <a:rPr lang="en-US" sz="1400" dirty="0"/>
              <a:t>Figure from: </a:t>
            </a:r>
            <a:r>
              <a:rPr lang="en-US" sz="1400" dirty="0" err="1"/>
              <a:t>Swartzlander</a:t>
            </a:r>
            <a:endParaRPr lang="en-US" sz="1400" dirty="0"/>
          </a:p>
          <a:p>
            <a:pPr algn="ctr"/>
            <a:r>
              <a:rPr lang="en-US" sz="1400" dirty="0"/>
              <a:t>(</a:t>
            </a:r>
            <a:r>
              <a:rPr lang="en-US" sz="1400" i="1" dirty="0"/>
              <a:t>IEEE TC</a:t>
            </a:r>
            <a:r>
              <a:rPr lang="en-US" sz="1400" dirty="0"/>
              <a:t>, Nov. 1973)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457200"/>
            <a:ext cx="8768220" cy="1143000"/>
          </a:xfrm>
        </p:spPr>
        <p:txBody>
          <a:bodyPr>
            <a:normAutofit/>
          </a:bodyPr>
          <a:lstStyle/>
          <a:p>
            <a:r>
              <a:rPr lang="en-US" dirty="0"/>
              <a:t>Current-Summing Multivalued Logic</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16</a:t>
            </a:fld>
            <a:endParaRPr lang="en-US" dirty="0"/>
          </a:p>
        </p:txBody>
      </p:sp>
      <p:pic>
        <p:nvPicPr>
          <p:cNvPr id="90115" name="Picture 3"/>
          <p:cNvPicPr>
            <a:picLocks noChangeAspect="1" noChangeArrowheads="1"/>
          </p:cNvPicPr>
          <p:nvPr/>
        </p:nvPicPr>
        <p:blipFill>
          <a:blip r:embed="rId2"/>
          <a:srcRect/>
          <a:stretch>
            <a:fillRect/>
          </a:stretch>
        </p:blipFill>
        <p:spPr bwMode="auto">
          <a:xfrm>
            <a:off x="303836" y="3360717"/>
            <a:ext cx="4541296" cy="2363962"/>
          </a:xfrm>
          <a:prstGeom prst="rect">
            <a:avLst/>
          </a:prstGeom>
          <a:noFill/>
          <a:ln w="9525">
            <a:noFill/>
            <a:miter lim="800000"/>
            <a:headEnd/>
            <a:tailEnd/>
          </a:ln>
        </p:spPr>
      </p:pic>
      <p:pic>
        <p:nvPicPr>
          <p:cNvPr id="90117" name="Picture 5"/>
          <p:cNvPicPr>
            <a:picLocks noChangeAspect="1" noChangeArrowheads="1"/>
          </p:cNvPicPr>
          <p:nvPr/>
        </p:nvPicPr>
        <p:blipFill>
          <a:blip r:embed="rId3"/>
          <a:srcRect/>
          <a:stretch>
            <a:fillRect/>
          </a:stretch>
        </p:blipFill>
        <p:spPr bwMode="auto">
          <a:xfrm>
            <a:off x="5135917" y="1520043"/>
            <a:ext cx="3775698" cy="4286991"/>
          </a:xfrm>
          <a:prstGeom prst="rect">
            <a:avLst/>
          </a:prstGeom>
          <a:noFill/>
          <a:ln w="9525">
            <a:noFill/>
            <a:miter lim="800000"/>
            <a:headEnd/>
            <a:tailEnd/>
          </a:ln>
        </p:spPr>
      </p:pic>
      <p:sp>
        <p:nvSpPr>
          <p:cNvPr id="6" name="TextBox 5"/>
          <p:cNvSpPr txBox="1"/>
          <p:nvPr/>
        </p:nvSpPr>
        <p:spPr>
          <a:xfrm>
            <a:off x="2568500" y="5888524"/>
            <a:ext cx="3748911" cy="307777"/>
          </a:xfrm>
          <a:prstGeom prst="rect">
            <a:avLst/>
          </a:prstGeom>
          <a:noFill/>
        </p:spPr>
        <p:txBody>
          <a:bodyPr wrap="none" rtlCol="0">
            <a:spAutoFit/>
          </a:bodyPr>
          <a:lstStyle/>
          <a:p>
            <a:r>
              <a:rPr lang="en-US" sz="1400" dirty="0"/>
              <a:t>Figures from: </a:t>
            </a:r>
            <a:r>
              <a:rPr lang="en-US" sz="1400" dirty="0" err="1"/>
              <a:t>Etiemble</a:t>
            </a:r>
            <a:r>
              <a:rPr lang="en-US" sz="1400" dirty="0"/>
              <a:t> &amp; </a:t>
            </a:r>
            <a:r>
              <a:rPr lang="en-US" sz="1400" dirty="0" err="1"/>
              <a:t>Navi</a:t>
            </a:r>
            <a:r>
              <a:rPr lang="en-US" sz="1400" dirty="0"/>
              <a:t> (</a:t>
            </a:r>
            <a:r>
              <a:rPr lang="en-US" sz="1400" i="1" dirty="0"/>
              <a:t>SMVP</a:t>
            </a:r>
            <a:r>
              <a:rPr lang="en-US" sz="1400" dirty="0"/>
              <a:t>, May 1993)</a:t>
            </a:r>
          </a:p>
        </p:txBody>
      </p:sp>
      <p:sp>
        <p:nvSpPr>
          <p:cNvPr id="10" name="Content Placeholder 2"/>
          <p:cNvSpPr>
            <a:spLocks noGrp="1"/>
          </p:cNvSpPr>
          <p:nvPr>
            <p:ph idx="1"/>
          </p:nvPr>
        </p:nvSpPr>
        <p:spPr>
          <a:xfrm>
            <a:off x="362196" y="1517073"/>
            <a:ext cx="5159829" cy="2152403"/>
          </a:xfrm>
        </p:spPr>
        <p:txBody>
          <a:bodyPr>
            <a:normAutofit/>
          </a:bodyPr>
          <a:lstStyle/>
          <a:p>
            <a:r>
              <a:rPr lang="en-US" dirty="0">
                <a:solidFill>
                  <a:schemeClr val="accent6">
                    <a:lumMod val="50000"/>
                  </a:schemeClr>
                </a:solidFill>
              </a:rPr>
              <a:t>Binary stored-carry addition</a:t>
            </a:r>
          </a:p>
          <a:p>
            <a:pPr lvl="1"/>
            <a:r>
              <a:rPr lang="en-US" dirty="0">
                <a:solidFill>
                  <a:srgbClr val="C75F09"/>
                </a:solidFill>
              </a:rPr>
              <a:t>Limited-carry algorithm</a:t>
            </a:r>
          </a:p>
          <a:p>
            <a:pPr marL="342900" lvl="1" indent="-342900">
              <a:buFont typeface="Arial" pitchFamily="34" charset="0"/>
              <a:buChar char="•"/>
            </a:pPr>
            <a:r>
              <a:rPr lang="en-US" dirty="0">
                <a:solidFill>
                  <a:schemeClr val="accent6">
                    <a:lumMod val="50000"/>
                  </a:schemeClr>
                </a:solidFill>
              </a:rPr>
              <a:t>3-valued to binary conv.: 3BC</a:t>
            </a:r>
          </a:p>
          <a:p>
            <a:pPr marL="342900" lvl="1" indent="-342900">
              <a:buFont typeface="Arial" pitchFamily="34" charset="0"/>
              <a:buChar char="•"/>
            </a:pPr>
            <a:endParaRPr lang="en-US" i="1" dirty="0"/>
          </a:p>
          <a:p>
            <a:pPr lvl="1"/>
            <a:endParaRPr lang="en-US" dirty="0"/>
          </a:p>
          <a:p>
            <a:pPr lvl="1"/>
            <a:endParaRPr lang="en-US" dirty="0"/>
          </a:p>
          <a:p>
            <a:endParaRPr lang="en-US" dirty="0"/>
          </a:p>
        </p:txBody>
      </p:sp>
      <p:sp>
        <p:nvSpPr>
          <p:cNvPr id="11" name="TextBox 10"/>
          <p:cNvSpPr txBox="1"/>
          <p:nvPr/>
        </p:nvSpPr>
        <p:spPr>
          <a:xfrm>
            <a:off x="629392" y="3503220"/>
            <a:ext cx="955710" cy="830997"/>
          </a:xfrm>
          <a:prstGeom prst="rect">
            <a:avLst/>
          </a:prstGeom>
          <a:noFill/>
        </p:spPr>
        <p:txBody>
          <a:bodyPr wrap="none" rtlCol="0">
            <a:spAutoFit/>
          </a:bodyPr>
          <a:lstStyle/>
          <a:p>
            <a:pPr algn="ctr"/>
            <a:r>
              <a:rPr lang="en-US" sz="2400" dirty="0"/>
              <a:t>CMOS</a:t>
            </a:r>
          </a:p>
          <a:p>
            <a:pPr algn="ctr"/>
            <a:r>
              <a:rPr lang="en-US" sz="2400" dirty="0"/>
              <a:t>3BC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Mixed D/A Positional Representation</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17</a:t>
            </a:fld>
            <a:endParaRPr lang="en-US" dirty="0"/>
          </a:p>
        </p:txBody>
      </p:sp>
      <p:sp>
        <p:nvSpPr>
          <p:cNvPr id="10" name="Content Placeholder 2"/>
          <p:cNvSpPr>
            <a:spLocks noGrp="1"/>
          </p:cNvSpPr>
          <p:nvPr>
            <p:ph idx="1"/>
          </p:nvPr>
        </p:nvSpPr>
        <p:spPr>
          <a:xfrm>
            <a:off x="457200" y="1600200"/>
            <a:ext cx="8229600" cy="4525963"/>
          </a:xfrm>
        </p:spPr>
        <p:txBody>
          <a:bodyPr>
            <a:normAutofit/>
          </a:bodyPr>
          <a:lstStyle/>
          <a:p>
            <a:r>
              <a:rPr lang="en-US" dirty="0">
                <a:solidFill>
                  <a:schemeClr val="accent6">
                    <a:lumMod val="50000"/>
                  </a:schemeClr>
                </a:solidFill>
              </a:rPr>
              <a:t>Continuous-valued number system (CVNS)</a:t>
            </a:r>
          </a:p>
          <a:p>
            <a:pPr lvl="1"/>
            <a:r>
              <a:rPr lang="en-US" dirty="0">
                <a:solidFill>
                  <a:srgbClr val="C75F09"/>
                </a:solidFill>
              </a:rPr>
              <a:t>The MSD has all the magnitude info</a:t>
            </a:r>
          </a:p>
          <a:p>
            <a:pPr lvl="1"/>
            <a:r>
              <a:rPr lang="en-US" dirty="0">
                <a:solidFill>
                  <a:srgbClr val="C75F09"/>
                </a:solidFill>
              </a:rPr>
              <a:t>Other digits provide successive refinements</a:t>
            </a:r>
          </a:p>
          <a:p>
            <a:r>
              <a:rPr lang="en-US" dirty="0">
                <a:solidFill>
                  <a:schemeClr val="accent6">
                    <a:lumMod val="50000"/>
                  </a:schemeClr>
                </a:solidFill>
              </a:rPr>
              <a:t>Familiar example: utility meter</a:t>
            </a:r>
            <a:endParaRPr lang="en-US" i="1" dirty="0"/>
          </a:p>
          <a:p>
            <a:pPr lvl="1"/>
            <a:endParaRPr lang="en-US" dirty="0"/>
          </a:p>
          <a:p>
            <a:pPr lvl="1"/>
            <a:endParaRPr lang="en-US" dirty="0"/>
          </a:p>
          <a:p>
            <a:endParaRPr lang="en-US" dirty="0"/>
          </a:p>
        </p:txBody>
      </p:sp>
      <p:pic>
        <p:nvPicPr>
          <p:cNvPr id="82945" name="Picture 1"/>
          <p:cNvPicPr>
            <a:picLocks noChangeAspect="1" noChangeArrowheads="1"/>
          </p:cNvPicPr>
          <p:nvPr/>
        </p:nvPicPr>
        <p:blipFill>
          <a:blip r:embed="rId2"/>
          <a:srcRect/>
          <a:stretch>
            <a:fillRect/>
          </a:stretch>
        </p:blipFill>
        <p:spPr bwMode="auto">
          <a:xfrm>
            <a:off x="861817" y="3803673"/>
            <a:ext cx="7779996" cy="1883144"/>
          </a:xfrm>
          <a:prstGeom prst="rect">
            <a:avLst/>
          </a:prstGeom>
          <a:noFill/>
          <a:ln w="9525">
            <a:noFill/>
            <a:miter lim="800000"/>
            <a:headEnd/>
            <a:tailEnd/>
          </a:ln>
        </p:spPr>
      </p:pic>
      <p:sp>
        <p:nvSpPr>
          <p:cNvPr id="6" name="TextBox 5"/>
          <p:cNvSpPr txBox="1"/>
          <p:nvPr/>
        </p:nvSpPr>
        <p:spPr>
          <a:xfrm>
            <a:off x="4690336" y="5863771"/>
            <a:ext cx="3794116" cy="307777"/>
          </a:xfrm>
          <a:prstGeom prst="rect">
            <a:avLst/>
          </a:prstGeom>
          <a:noFill/>
        </p:spPr>
        <p:txBody>
          <a:bodyPr wrap="none" rtlCol="0">
            <a:spAutoFit/>
          </a:bodyPr>
          <a:lstStyle/>
          <a:p>
            <a:r>
              <a:rPr lang="en-US" sz="1400" dirty="0"/>
              <a:t>Figure from: </a:t>
            </a:r>
            <a:r>
              <a:rPr lang="en-US" sz="1400" dirty="0" err="1"/>
              <a:t>Saed</a:t>
            </a:r>
            <a:r>
              <a:rPr lang="en-US" sz="1400" dirty="0"/>
              <a:t>, Ahmadi, </a:t>
            </a:r>
            <a:r>
              <a:rPr lang="en-US" sz="1400" dirty="0" err="1"/>
              <a:t>Jullien</a:t>
            </a:r>
            <a:r>
              <a:rPr lang="en-US" sz="1400" dirty="0"/>
              <a:t> (</a:t>
            </a:r>
            <a:r>
              <a:rPr lang="en-US" sz="1400" i="1" dirty="0"/>
              <a:t>IEEE TC</a:t>
            </a:r>
            <a:r>
              <a:rPr lang="en-US" sz="1400" dirty="0"/>
              <a:t>, 2002)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095" y="1600200"/>
            <a:ext cx="8089705" cy="4700235"/>
          </a:xfrm>
        </p:spPr>
        <p:txBody>
          <a:bodyPr>
            <a:normAutofit fontScale="62500" lnSpcReduction="20000"/>
          </a:bodyPr>
          <a:lstStyle/>
          <a:p>
            <a:pPr marL="0" indent="0">
              <a:buNone/>
            </a:pPr>
            <a:r>
              <a:rPr lang="en-US" altLang="en-US" dirty="0">
                <a:solidFill>
                  <a:srgbClr val="000000"/>
                </a:solidFill>
                <a:latin typeface="Arial" panose="020B0604020202020204" pitchFamily="34" charset="0"/>
                <a:cs typeface="Times New Roman" panose="02020603050405020304" pitchFamily="18" charset="0"/>
              </a:rPr>
              <a:t>Puzzle, due to the Chinese scholar Sun Tzu,1500</a:t>
            </a:r>
            <a:r>
              <a:rPr lang="en-US" altLang="en-US" baseline="30000" dirty="0">
                <a:solidFill>
                  <a:srgbClr val="000000"/>
                </a:solidFill>
                <a:latin typeface="Arial" panose="020B0604020202020204" pitchFamily="34" charset="0"/>
                <a:cs typeface="Times New Roman" panose="02020603050405020304" pitchFamily="18" charset="0"/>
              </a:rPr>
              <a:t>+</a:t>
            </a:r>
            <a:r>
              <a:rPr lang="en-US" altLang="en-US" dirty="0">
                <a:solidFill>
                  <a:srgbClr val="000000"/>
                </a:solidFill>
                <a:latin typeface="Arial" panose="020B0604020202020204" pitchFamily="34" charset="0"/>
                <a:cs typeface="Times New Roman" panose="02020603050405020304" pitchFamily="18" charset="0"/>
              </a:rPr>
              <a:t> years ago: </a:t>
            </a:r>
          </a:p>
          <a:p>
            <a:endParaRPr lang="en-US" altLang="en-US" sz="1050" dirty="0">
              <a:solidFill>
                <a:srgbClr val="000000"/>
              </a:solidFill>
              <a:latin typeface="Arial" panose="020B0604020202020204" pitchFamily="34" charset="0"/>
              <a:cs typeface="Times New Roman" panose="02020603050405020304" pitchFamily="18" charset="0"/>
            </a:endParaRPr>
          </a:p>
          <a:p>
            <a:pPr marL="0" indent="0">
              <a:buNone/>
            </a:pPr>
            <a:r>
              <a:rPr lang="en-US" altLang="en-US" dirty="0">
                <a:solidFill>
                  <a:srgbClr val="000000"/>
                </a:solidFill>
                <a:latin typeface="Arial" panose="020B0604020202020204" pitchFamily="34" charset="0"/>
                <a:cs typeface="Times New Roman" panose="02020603050405020304" pitchFamily="18" charset="0"/>
              </a:rPr>
              <a:t>	</a:t>
            </a:r>
            <a:r>
              <a:rPr lang="en-US" altLang="en-US" b="1" dirty="0">
                <a:solidFill>
                  <a:srgbClr val="FF0000"/>
                </a:solidFill>
                <a:latin typeface="Arial" panose="020B0604020202020204" pitchFamily="34" charset="0"/>
                <a:cs typeface="Times New Roman" panose="02020603050405020304" pitchFamily="18" charset="0"/>
              </a:rPr>
              <a:t>What number has the remainders of 2, 3, and 2 </a:t>
            </a:r>
          </a:p>
          <a:p>
            <a:pPr marL="0" indent="0">
              <a:buNone/>
            </a:pPr>
            <a:r>
              <a:rPr lang="en-US" altLang="en-US" b="1" dirty="0">
                <a:solidFill>
                  <a:srgbClr val="FF0000"/>
                </a:solidFill>
                <a:latin typeface="Arial" panose="020B0604020202020204" pitchFamily="34" charset="0"/>
                <a:cs typeface="Times New Roman" panose="02020603050405020304" pitchFamily="18" charset="0"/>
              </a:rPr>
              <a:t>	when divided by 7, 5, and 3, respectively? </a:t>
            </a:r>
          </a:p>
          <a:p>
            <a:endParaRPr lang="en-US" altLang="en-US" sz="2000" dirty="0">
              <a:solidFill>
                <a:srgbClr val="000000"/>
              </a:solidFill>
              <a:latin typeface="Arial" panose="020B0604020202020204" pitchFamily="34" charset="0"/>
              <a:cs typeface="Times New Roman" panose="02020603050405020304" pitchFamily="18" charset="0"/>
            </a:endParaRPr>
          </a:p>
          <a:p>
            <a:pPr marL="0" indent="0">
              <a:lnSpc>
                <a:spcPct val="120000"/>
              </a:lnSpc>
              <a:buNone/>
            </a:pPr>
            <a:r>
              <a:rPr lang="en-US" altLang="en-US" dirty="0">
                <a:solidFill>
                  <a:srgbClr val="000000"/>
                </a:solidFill>
                <a:latin typeface="Arial" panose="020B0604020202020204" pitchFamily="34" charset="0"/>
                <a:cs typeface="Times New Roman" panose="02020603050405020304" pitchFamily="18" charset="0"/>
              </a:rPr>
              <a:t>Residues (akin to digits in positional systems) uniquely identify the number, hence they constitute a representation: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(2 | 3 | 2)</a:t>
            </a:r>
            <a:r>
              <a:rPr lang="en-US" altLang="en-US"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RNS(7|5|3)</a:t>
            </a:r>
            <a:endParaRPr lang="en-US" altLang="en-US" dirty="0">
              <a:solidFill>
                <a:srgbClr val="000000"/>
              </a:solidFill>
              <a:latin typeface="Arial" panose="020B0604020202020204" pitchFamily="34" charset="0"/>
              <a:cs typeface="Times New Roman" panose="02020603050405020304" pitchFamily="18" charset="0"/>
            </a:endParaRPr>
          </a:p>
          <a:p>
            <a:pPr>
              <a:lnSpc>
                <a:spcPct val="120000"/>
              </a:lnSpc>
            </a:pPr>
            <a:endParaRPr lang="en-US" altLang="en-US" sz="2000" dirty="0">
              <a:solidFill>
                <a:srgbClr val="000000"/>
              </a:solidFill>
              <a:latin typeface="Arial" panose="020B0604020202020204" pitchFamily="34" charset="0"/>
              <a:cs typeface="Times New Roman" panose="02020603050405020304" pitchFamily="18" charset="0"/>
            </a:endParaRPr>
          </a:p>
          <a:p>
            <a:pPr marL="0" indent="0">
              <a:buNone/>
            </a:pPr>
            <a:r>
              <a:rPr lang="en-US" altLang="en-US" dirty="0">
                <a:solidFill>
                  <a:srgbClr val="000000"/>
                </a:solidFill>
                <a:latin typeface="Arial" panose="020B0604020202020204" pitchFamily="34" charset="0"/>
                <a:cs typeface="Times New Roman" panose="02020603050405020304" pitchFamily="18" charset="0"/>
              </a:rPr>
              <a:t>In a weird way, RNS is a weighted representation</a:t>
            </a:r>
          </a:p>
          <a:p>
            <a:pPr marL="0" indent="0">
              <a:buNone/>
            </a:pPr>
            <a:endParaRPr lang="en-US" altLang="en-US" dirty="0">
              <a:solidFill>
                <a:srgbClr val="000000"/>
              </a:solidFill>
              <a:latin typeface="Arial" panose="020B0604020202020204" pitchFamily="34" charset="0"/>
              <a:cs typeface="Times New Roman" panose="02020603050405020304" pitchFamily="18" charset="0"/>
            </a:endParaRPr>
          </a:p>
          <a:p>
            <a:pPr marL="0" indent="0">
              <a:buNone/>
            </a:pP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For RNS(7 | 5 | 3), the weights of the 3 positions are:</a:t>
            </a:r>
          </a:p>
          <a:p>
            <a:endParaRPr lang="en-US" altLang="en-US" sz="105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15</a:t>
            </a:r>
            <a:r>
              <a:rPr lang="en-US" alt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b="1" dirty="0">
                <a:solidFill>
                  <a:srgbClr val="00642D"/>
                </a:solidFill>
                <a:latin typeface="Arial" panose="020B0604020202020204" pitchFamily="34" charset="0"/>
                <a:ea typeface="Times New Roman" panose="02020603050405020304" pitchFamily="18" charset="0"/>
                <a:cs typeface="Arial" panose="020B0604020202020204" pitchFamily="34" charset="0"/>
              </a:rPr>
              <a:t>21</a:t>
            </a:r>
            <a:r>
              <a:rPr lang="en-US" alt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70</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endParaRPr lang="en-US" alt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Example -- Chinese puzzle:  (2 | 3 | 2)</a:t>
            </a:r>
            <a:r>
              <a:rPr lang="en-US" altLang="en-US"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RNS(7|5|3)</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represents the number</a:t>
            </a:r>
          </a:p>
          <a:p>
            <a:endParaRPr lang="en-US" altLang="en-US" sz="105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15</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2  +  </a:t>
            </a:r>
            <a:r>
              <a:rPr lang="en-US" altLang="en-US" b="1" dirty="0">
                <a:solidFill>
                  <a:srgbClr val="00642D"/>
                </a:solidFill>
                <a:latin typeface="Arial" panose="020B0604020202020204" pitchFamily="34" charset="0"/>
                <a:ea typeface="Times New Roman" panose="02020603050405020304" pitchFamily="18" charset="0"/>
                <a:cs typeface="Arial" panose="020B0604020202020204" pitchFamily="34" charset="0"/>
              </a:rPr>
              <a:t>21</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3  +  </a:t>
            </a:r>
            <a:r>
              <a:rPr lang="en-US" alt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70</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105</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233</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105</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23</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18</a:t>
            </a:fld>
            <a:endParaRPr lang="en-US" dirty="0"/>
          </a:p>
        </p:txBody>
      </p:sp>
      <p:sp>
        <p:nvSpPr>
          <p:cNvPr id="5" name="Title 1"/>
          <p:cNvSpPr>
            <a:spLocks noGrp="1"/>
          </p:cNvSpPr>
          <p:nvPr>
            <p:ph type="title"/>
          </p:nvPr>
        </p:nvSpPr>
        <p:spPr>
          <a:xfrm>
            <a:off x="457200" y="457200"/>
            <a:ext cx="8229600" cy="1143000"/>
          </a:xfrm>
        </p:spPr>
        <p:txBody>
          <a:bodyPr>
            <a:normAutofit/>
          </a:bodyPr>
          <a:lstStyle/>
          <a:p>
            <a:r>
              <a:rPr lang="en-US" dirty="0"/>
              <a:t>An Ancient Chinese Puzzle</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5848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1" y="1600200"/>
            <a:ext cx="8413669" cy="4525963"/>
          </a:xfrm>
        </p:spPr>
        <p:txBody>
          <a:bodyPr>
            <a:normAutofit/>
          </a:bodyPr>
          <a:lstStyle/>
          <a:p>
            <a:r>
              <a:rPr lang="en-US" dirty="0">
                <a:solidFill>
                  <a:schemeClr val="accent6">
                    <a:lumMod val="50000"/>
                  </a:schemeClr>
                </a:solidFill>
              </a:rPr>
              <a:t>Pairwise prime moduli:  </a:t>
            </a:r>
            <a:r>
              <a:rPr lang="en-US" i="1" dirty="0">
                <a:solidFill>
                  <a:schemeClr val="accent6">
                    <a:lumMod val="50000"/>
                  </a:schemeClr>
                </a:solidFill>
              </a:rPr>
              <a:t>m</a:t>
            </a:r>
            <a:r>
              <a:rPr lang="en-US" i="1" baseline="-25000" dirty="0">
                <a:solidFill>
                  <a:schemeClr val="accent6">
                    <a:lumMod val="50000"/>
                  </a:schemeClr>
                </a:solidFill>
              </a:rPr>
              <a:t>k</a:t>
            </a:r>
            <a:r>
              <a:rPr lang="en-US" baseline="-25000" dirty="0">
                <a:solidFill>
                  <a:schemeClr val="accent6">
                    <a:lumMod val="50000"/>
                  </a:schemeClr>
                </a:solidFill>
              </a:rPr>
              <a:t>–1</a:t>
            </a:r>
            <a:r>
              <a:rPr lang="en-US" dirty="0">
                <a:solidFill>
                  <a:schemeClr val="accent6">
                    <a:lumMod val="50000"/>
                  </a:schemeClr>
                </a:solidFill>
              </a:rPr>
              <a:t> &gt; . . . &gt; </a:t>
            </a:r>
            <a:r>
              <a:rPr lang="en-US" i="1" dirty="0">
                <a:solidFill>
                  <a:schemeClr val="accent6">
                    <a:lumMod val="50000"/>
                  </a:schemeClr>
                </a:solidFill>
              </a:rPr>
              <a:t>m</a:t>
            </a:r>
            <a:r>
              <a:rPr lang="en-US" baseline="-25000" dirty="0">
                <a:solidFill>
                  <a:schemeClr val="accent6">
                    <a:lumMod val="50000"/>
                  </a:schemeClr>
                </a:solidFill>
              </a:rPr>
              <a:t>1</a:t>
            </a:r>
            <a:r>
              <a:rPr lang="en-US" dirty="0">
                <a:solidFill>
                  <a:schemeClr val="accent6">
                    <a:lumMod val="50000"/>
                  </a:schemeClr>
                </a:solidFill>
              </a:rPr>
              <a:t> &gt; </a:t>
            </a:r>
            <a:r>
              <a:rPr lang="en-US" i="1" dirty="0">
                <a:solidFill>
                  <a:schemeClr val="accent6">
                    <a:lumMod val="50000"/>
                  </a:schemeClr>
                </a:solidFill>
              </a:rPr>
              <a:t>m</a:t>
            </a:r>
            <a:r>
              <a:rPr lang="en-US" baseline="-25000" dirty="0">
                <a:solidFill>
                  <a:schemeClr val="accent6">
                    <a:lumMod val="50000"/>
                  </a:schemeClr>
                </a:solidFill>
              </a:rPr>
              <a:t>0</a:t>
            </a:r>
            <a:endParaRPr lang="en-US" dirty="0">
              <a:solidFill>
                <a:schemeClr val="accent6">
                  <a:lumMod val="50000"/>
                </a:schemeClr>
              </a:solidFill>
            </a:endParaRPr>
          </a:p>
          <a:p>
            <a:r>
              <a:rPr lang="en-US" dirty="0">
                <a:solidFill>
                  <a:schemeClr val="accent6">
                    <a:lumMod val="50000"/>
                  </a:schemeClr>
                </a:solidFill>
              </a:rPr>
              <a:t>Representation of </a:t>
            </a:r>
            <a:r>
              <a:rPr lang="en-US" i="1" dirty="0">
                <a:solidFill>
                  <a:schemeClr val="accent6">
                    <a:lumMod val="50000"/>
                  </a:schemeClr>
                </a:solidFill>
              </a:rPr>
              <a:t>x</a:t>
            </a:r>
            <a:r>
              <a:rPr lang="en-US" dirty="0">
                <a:solidFill>
                  <a:schemeClr val="accent6">
                    <a:lumMod val="50000"/>
                  </a:schemeClr>
                </a:solidFill>
              </a:rPr>
              <a:t>:  {</a:t>
            </a:r>
            <a:r>
              <a:rPr lang="en-US" i="1" dirty="0" err="1">
                <a:solidFill>
                  <a:schemeClr val="accent6">
                    <a:lumMod val="50000"/>
                  </a:schemeClr>
                </a:solidFill>
              </a:rPr>
              <a:t>r</a:t>
            </a:r>
            <a:r>
              <a:rPr lang="en-US" i="1" baseline="-25000" dirty="0" err="1">
                <a:solidFill>
                  <a:schemeClr val="accent6">
                    <a:lumMod val="50000"/>
                  </a:schemeClr>
                </a:solidFill>
              </a:rPr>
              <a:t>i</a:t>
            </a:r>
            <a:r>
              <a:rPr lang="en-US" dirty="0">
                <a:solidFill>
                  <a:schemeClr val="accent6">
                    <a:lumMod val="50000"/>
                  </a:schemeClr>
                </a:solidFill>
              </a:rPr>
              <a:t> = </a:t>
            </a:r>
            <a:r>
              <a:rPr lang="en-US" i="1" dirty="0">
                <a:solidFill>
                  <a:schemeClr val="accent6">
                    <a:lumMod val="50000"/>
                  </a:schemeClr>
                </a:solidFill>
              </a:rPr>
              <a:t>x</a:t>
            </a:r>
            <a:r>
              <a:rPr lang="en-US" dirty="0">
                <a:solidFill>
                  <a:schemeClr val="accent6">
                    <a:lumMod val="50000"/>
                  </a:schemeClr>
                </a:solidFill>
              </a:rPr>
              <a:t> mod </a:t>
            </a:r>
            <a:r>
              <a:rPr lang="en-US" i="1" dirty="0">
                <a:solidFill>
                  <a:schemeClr val="accent6">
                    <a:lumMod val="50000"/>
                  </a:schemeClr>
                </a:solidFill>
              </a:rPr>
              <a:t>m</a:t>
            </a:r>
            <a:r>
              <a:rPr lang="en-US" i="1" baseline="-25000" dirty="0">
                <a:solidFill>
                  <a:schemeClr val="accent6">
                    <a:lumMod val="50000"/>
                  </a:schemeClr>
                </a:solidFill>
              </a:rPr>
              <a:t>i</a:t>
            </a:r>
            <a:r>
              <a:rPr lang="en-US" dirty="0">
                <a:solidFill>
                  <a:schemeClr val="accent6">
                    <a:lumMod val="50000"/>
                  </a:schemeClr>
                </a:solidFill>
              </a:rPr>
              <a:t> | 0</a:t>
            </a:r>
            <a:r>
              <a:rPr lang="en-US" sz="1600" dirty="0">
                <a:solidFill>
                  <a:schemeClr val="accent6">
                    <a:lumMod val="50000"/>
                  </a:schemeClr>
                </a:solidFill>
              </a:rPr>
              <a:t> </a:t>
            </a:r>
            <a:r>
              <a:rPr lang="en-US" dirty="0">
                <a:solidFill>
                  <a:schemeClr val="accent6">
                    <a:lumMod val="50000"/>
                  </a:schemeClr>
                </a:solidFill>
                <a:sym typeface="Symbol"/>
              </a:rPr>
              <a:t></a:t>
            </a:r>
            <a:r>
              <a:rPr lang="en-US" sz="1600" dirty="0">
                <a:solidFill>
                  <a:schemeClr val="accent6">
                    <a:lumMod val="50000"/>
                  </a:schemeClr>
                </a:solidFill>
                <a:sym typeface="Symbol"/>
              </a:rPr>
              <a:t> </a:t>
            </a:r>
            <a:r>
              <a:rPr lang="en-US" i="1" dirty="0" err="1">
                <a:solidFill>
                  <a:schemeClr val="accent6">
                    <a:lumMod val="50000"/>
                  </a:schemeClr>
                </a:solidFill>
              </a:rPr>
              <a:t>i</a:t>
            </a:r>
            <a:r>
              <a:rPr lang="en-US" sz="1600" dirty="0">
                <a:solidFill>
                  <a:schemeClr val="accent6">
                    <a:lumMod val="50000"/>
                  </a:schemeClr>
                </a:solidFill>
                <a:sym typeface="Symbol"/>
              </a:rPr>
              <a:t> </a:t>
            </a:r>
            <a:r>
              <a:rPr lang="en-US" dirty="0">
                <a:solidFill>
                  <a:schemeClr val="accent6">
                    <a:lumMod val="50000"/>
                  </a:schemeClr>
                </a:solidFill>
                <a:sym typeface="Symbol"/>
              </a:rPr>
              <a:t></a:t>
            </a:r>
            <a:r>
              <a:rPr lang="en-US" sz="1600" dirty="0">
                <a:solidFill>
                  <a:schemeClr val="accent6">
                    <a:lumMod val="50000"/>
                  </a:schemeClr>
                </a:solidFill>
                <a:sym typeface="Symbol"/>
              </a:rPr>
              <a:t> </a:t>
            </a:r>
            <a:r>
              <a:rPr lang="en-US" i="1" dirty="0">
                <a:solidFill>
                  <a:schemeClr val="accent6">
                    <a:lumMod val="50000"/>
                  </a:schemeClr>
                </a:solidFill>
              </a:rPr>
              <a:t>k</a:t>
            </a:r>
            <a:r>
              <a:rPr lang="en-US" sz="1200" i="1" dirty="0">
                <a:solidFill>
                  <a:schemeClr val="accent6">
                    <a:lumMod val="50000"/>
                  </a:schemeClr>
                </a:solidFill>
              </a:rPr>
              <a:t> </a:t>
            </a:r>
            <a:r>
              <a:rPr lang="en-US" dirty="0">
                <a:solidFill>
                  <a:schemeClr val="accent6">
                    <a:lumMod val="50000"/>
                  </a:schemeClr>
                </a:solidFill>
              </a:rPr>
              <a:t>–</a:t>
            </a:r>
            <a:r>
              <a:rPr lang="en-US" sz="1200" dirty="0">
                <a:solidFill>
                  <a:schemeClr val="accent6">
                    <a:lumMod val="50000"/>
                  </a:schemeClr>
                </a:solidFill>
              </a:rPr>
              <a:t> </a:t>
            </a:r>
            <a:r>
              <a:rPr lang="en-US" dirty="0">
                <a:solidFill>
                  <a:schemeClr val="accent6">
                    <a:lumMod val="50000"/>
                  </a:schemeClr>
                </a:solidFill>
              </a:rPr>
              <a:t>1}</a:t>
            </a:r>
          </a:p>
          <a:p>
            <a:r>
              <a:rPr lang="en-US" dirty="0">
                <a:solidFill>
                  <a:schemeClr val="accent6">
                    <a:lumMod val="50000"/>
                  </a:schemeClr>
                </a:solidFill>
              </a:rPr>
              <a:t>RNS dynamic range: </a:t>
            </a:r>
            <a:r>
              <a:rPr lang="en-US" i="1" dirty="0">
                <a:solidFill>
                  <a:schemeClr val="accent6">
                    <a:lumMod val="50000"/>
                  </a:schemeClr>
                </a:solidFill>
              </a:rPr>
              <a:t>M</a:t>
            </a:r>
            <a:r>
              <a:rPr lang="en-US" dirty="0">
                <a:solidFill>
                  <a:schemeClr val="accent6">
                    <a:lumMod val="50000"/>
                  </a:schemeClr>
                </a:solidFill>
              </a:rPr>
              <a:t> = </a:t>
            </a:r>
            <a:r>
              <a:rPr lang="en-US" dirty="0">
                <a:solidFill>
                  <a:schemeClr val="accent6">
                    <a:lumMod val="50000"/>
                  </a:schemeClr>
                </a:solidFill>
                <a:latin typeface="Symbol" pitchFamily="18" charset="2"/>
              </a:rPr>
              <a:t>P</a:t>
            </a:r>
            <a:r>
              <a:rPr lang="en-US" baseline="-25000" dirty="0">
                <a:solidFill>
                  <a:schemeClr val="accent6">
                    <a:lumMod val="50000"/>
                  </a:schemeClr>
                </a:solidFill>
              </a:rPr>
              <a:t>0</a:t>
            </a:r>
            <a:r>
              <a:rPr lang="en-US" baseline="-25000" dirty="0">
                <a:solidFill>
                  <a:schemeClr val="accent6">
                    <a:lumMod val="50000"/>
                  </a:schemeClr>
                </a:solidFill>
                <a:sym typeface="Symbol"/>
              </a:rPr>
              <a:t> </a:t>
            </a:r>
            <a:r>
              <a:rPr lang="en-US" i="1" baseline="-25000" dirty="0" err="1">
                <a:solidFill>
                  <a:schemeClr val="accent6">
                    <a:lumMod val="50000"/>
                  </a:schemeClr>
                </a:solidFill>
              </a:rPr>
              <a:t>i</a:t>
            </a:r>
            <a:r>
              <a:rPr lang="en-US" baseline="-25000" dirty="0">
                <a:solidFill>
                  <a:schemeClr val="accent6">
                    <a:lumMod val="50000"/>
                  </a:schemeClr>
                </a:solidFill>
                <a:sym typeface="Symbol"/>
              </a:rPr>
              <a:t> </a:t>
            </a:r>
            <a:r>
              <a:rPr lang="en-US" i="1" baseline="-25000" dirty="0">
                <a:solidFill>
                  <a:schemeClr val="accent6">
                    <a:lumMod val="50000"/>
                  </a:schemeClr>
                </a:solidFill>
              </a:rPr>
              <a:t>k</a:t>
            </a:r>
            <a:r>
              <a:rPr lang="en-US" baseline="-25000" dirty="0">
                <a:solidFill>
                  <a:schemeClr val="accent6">
                    <a:lumMod val="50000"/>
                  </a:schemeClr>
                </a:solidFill>
              </a:rPr>
              <a:t>–1 </a:t>
            </a:r>
            <a:r>
              <a:rPr lang="en-US" i="1" dirty="0">
                <a:solidFill>
                  <a:schemeClr val="accent6">
                    <a:lumMod val="50000"/>
                  </a:schemeClr>
                </a:solidFill>
              </a:rPr>
              <a:t>m</a:t>
            </a:r>
            <a:r>
              <a:rPr lang="en-US" i="1" baseline="-25000" dirty="0">
                <a:solidFill>
                  <a:schemeClr val="accent6">
                    <a:lumMod val="50000"/>
                  </a:schemeClr>
                </a:solidFill>
              </a:rPr>
              <a:t>i</a:t>
            </a:r>
            <a:r>
              <a:rPr lang="en-US" dirty="0">
                <a:solidFill>
                  <a:schemeClr val="accent6">
                    <a:lumMod val="50000"/>
                  </a:schemeClr>
                </a:solidFill>
              </a:rPr>
              <a:t>   </a:t>
            </a:r>
          </a:p>
          <a:p>
            <a:pPr lvl="1"/>
            <a:r>
              <a:rPr lang="en-US" dirty="0">
                <a:solidFill>
                  <a:srgbClr val="C75F09"/>
                </a:solidFill>
              </a:rPr>
              <a:t>Unsigned in [0, </a:t>
            </a:r>
            <a:r>
              <a:rPr lang="en-US" i="1" dirty="0">
                <a:solidFill>
                  <a:srgbClr val="C75F09"/>
                </a:solidFill>
              </a:rPr>
              <a:t>M</a:t>
            </a:r>
            <a:r>
              <a:rPr lang="en-US" dirty="0">
                <a:solidFill>
                  <a:srgbClr val="C75F09"/>
                </a:solidFill>
              </a:rPr>
              <a:t> – 1]</a:t>
            </a:r>
          </a:p>
          <a:p>
            <a:pPr lvl="1"/>
            <a:r>
              <a:rPr lang="en-US" dirty="0">
                <a:solidFill>
                  <a:srgbClr val="C75F09"/>
                </a:solidFill>
              </a:rPr>
              <a:t>Signed in [–</a:t>
            </a:r>
            <a:r>
              <a:rPr lang="en-US" i="1" dirty="0">
                <a:solidFill>
                  <a:srgbClr val="C75F09"/>
                </a:solidFill>
              </a:rPr>
              <a:t>M</a:t>
            </a:r>
            <a:r>
              <a:rPr lang="en-US" dirty="0">
                <a:solidFill>
                  <a:srgbClr val="C75F09"/>
                </a:solidFill>
              </a:rPr>
              <a:t>/2, </a:t>
            </a:r>
            <a:r>
              <a:rPr lang="en-US" i="1" dirty="0">
                <a:solidFill>
                  <a:srgbClr val="C75F09"/>
                </a:solidFill>
              </a:rPr>
              <a:t>M</a:t>
            </a:r>
            <a:r>
              <a:rPr lang="en-US" dirty="0">
                <a:solidFill>
                  <a:srgbClr val="C75F09"/>
                </a:solidFill>
              </a:rPr>
              <a:t>/2 – 1]</a:t>
            </a:r>
          </a:p>
          <a:p>
            <a:r>
              <a:rPr lang="en-US" dirty="0">
                <a:solidFill>
                  <a:schemeClr val="accent6">
                    <a:lumMod val="50000"/>
                  </a:schemeClr>
                </a:solidFill>
              </a:rPr>
              <a:t>RNS arithmetic algorithms</a:t>
            </a:r>
          </a:p>
          <a:p>
            <a:pPr lvl="1"/>
            <a:r>
              <a:rPr lang="en-US" dirty="0">
                <a:solidFill>
                  <a:srgbClr val="C75F09"/>
                </a:solidFill>
              </a:rPr>
              <a:t>Digitwise add, sub, </a:t>
            </a:r>
            <a:r>
              <a:rPr lang="en-US" dirty="0" err="1">
                <a:solidFill>
                  <a:srgbClr val="C75F09"/>
                </a:solidFill>
              </a:rPr>
              <a:t>mult</a:t>
            </a:r>
            <a:endParaRPr lang="en-US" dirty="0">
              <a:solidFill>
                <a:srgbClr val="C75F09"/>
              </a:solidFill>
            </a:endParaRPr>
          </a:p>
          <a:p>
            <a:pPr lvl="1"/>
            <a:r>
              <a:rPr lang="en-US" dirty="0">
                <a:solidFill>
                  <a:srgbClr val="C75F09"/>
                </a:solidFill>
              </a:rPr>
              <a:t>Difficult div, sign test, compare</a:t>
            </a:r>
          </a:p>
          <a:p>
            <a:endParaRPr lang="en-US"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19</a:t>
            </a:fld>
            <a:endParaRPr lang="en-US" dirty="0"/>
          </a:p>
        </p:txBody>
      </p:sp>
      <p:sp>
        <p:nvSpPr>
          <p:cNvPr id="5" name="Title 1"/>
          <p:cNvSpPr>
            <a:spLocks noGrp="1"/>
          </p:cNvSpPr>
          <p:nvPr>
            <p:ph type="title"/>
          </p:nvPr>
        </p:nvSpPr>
        <p:spPr>
          <a:xfrm>
            <a:off x="457200" y="457200"/>
            <a:ext cx="8229600" cy="1143000"/>
          </a:xfrm>
        </p:spPr>
        <p:txBody>
          <a:bodyPr>
            <a:normAutofit/>
          </a:bodyPr>
          <a:lstStyle/>
          <a:p>
            <a:r>
              <a:rPr lang="en-US" dirty="0"/>
              <a:t>Residue Number System (RNS)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65" name="Object 1"/>
          <p:cNvGraphicFramePr>
            <a:graphicFrameLocks noChangeAspect="1"/>
          </p:cNvGraphicFramePr>
          <p:nvPr>
            <p:extLst>
              <p:ext uri="{D42A27DB-BD31-4B8C-83A1-F6EECF244321}">
                <p14:modId xmlns:p14="http://schemas.microsoft.com/office/powerpoint/2010/main" val="3508534496"/>
              </p:ext>
            </p:extLst>
          </p:nvPr>
        </p:nvGraphicFramePr>
        <p:xfrm>
          <a:off x="5307357" y="3427208"/>
          <a:ext cx="3625320" cy="2698955"/>
        </p:xfrm>
        <a:graphic>
          <a:graphicData uri="http://schemas.openxmlformats.org/presentationml/2006/ole">
            <mc:AlternateContent xmlns:mc="http://schemas.openxmlformats.org/markup-compatibility/2006">
              <mc:Choice xmlns:v="urn:schemas-microsoft-com:vml" Requires="v">
                <p:oleObj spid="_x0000_s88091" r:id="rId3" imgW="4238625" imgH="3152775" progId="">
                  <p:embed/>
                </p:oleObj>
              </mc:Choice>
              <mc:Fallback>
                <p:oleObj r:id="rId3" imgW="4238625" imgH="3152775"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357" y="3427208"/>
                        <a:ext cx="3625320" cy="26989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2</a:t>
            </a:fld>
            <a:endParaRPr lang="en-US" dirty="0"/>
          </a:p>
        </p:txBody>
      </p:sp>
      <p:sp>
        <p:nvSpPr>
          <p:cNvPr id="10" name="Rectangle 2">
            <a:extLst>
              <a:ext uri="{FF2B5EF4-FFF2-40B4-BE49-F238E27FC236}">
                <a16:creationId xmlns:a16="http://schemas.microsoft.com/office/drawing/2014/main" id="{FBF48FF1-880C-4B13-9362-4F2BE276350C}"/>
              </a:ext>
            </a:extLst>
          </p:cNvPr>
          <p:cNvSpPr>
            <a:spLocks noGrp="1" noChangeArrowheads="1"/>
          </p:cNvSpPr>
          <p:nvPr>
            <p:ph type="title"/>
          </p:nvPr>
        </p:nvSpPr>
        <p:spPr>
          <a:xfrm>
            <a:off x="685800" y="564298"/>
            <a:ext cx="7772400" cy="990600"/>
          </a:xfrm>
        </p:spPr>
        <p:txBody>
          <a:bodyPr/>
          <a:lstStyle/>
          <a:p>
            <a:pPr eaLnBrk="1" hangingPunct="1"/>
            <a:r>
              <a:rPr lang="en-US" altLang="en-US" sz="3200" dirty="0"/>
              <a:t>About This Presentation</a:t>
            </a:r>
          </a:p>
        </p:txBody>
      </p:sp>
      <p:sp>
        <p:nvSpPr>
          <p:cNvPr id="11" name="Text Box 3">
            <a:extLst>
              <a:ext uri="{FF2B5EF4-FFF2-40B4-BE49-F238E27FC236}">
                <a16:creationId xmlns:a16="http://schemas.microsoft.com/office/drawing/2014/main" id="{B6AFE052-676B-47C2-AA95-0E8AC8A17013}"/>
              </a:ext>
            </a:extLst>
          </p:cNvPr>
          <p:cNvSpPr txBox="1">
            <a:spLocks noChangeArrowheads="1"/>
          </p:cNvSpPr>
          <p:nvPr/>
        </p:nvSpPr>
        <p:spPr bwMode="auto">
          <a:xfrm>
            <a:off x="834572" y="1958122"/>
            <a:ext cx="7474856" cy="1631216"/>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000" b="0" dirty="0">
                <a:solidFill>
                  <a:srgbClr val="000000"/>
                </a:solidFill>
                <a:cs typeface="Times New Roman" panose="02020603050405020304" pitchFamily="18" charset="0"/>
              </a:rPr>
              <a:t>A preliminary version of this slide show was developed for a talk </a:t>
            </a:r>
            <a:r>
              <a:rPr lang="en-US" altLang="en-US" sz="2000" dirty="0">
                <a:solidFill>
                  <a:srgbClr val="000000"/>
                </a:solidFill>
                <a:cs typeface="Times New Roman" panose="02020603050405020304" pitchFamily="18" charset="0"/>
              </a:rPr>
              <a:t>at Asilomar Conference on Signals, Systems, and Computers, held November 1-4, 2009. </a:t>
            </a:r>
            <a:r>
              <a:rPr lang="en-US" altLang="en-US" sz="2000" b="0" dirty="0">
                <a:solidFill>
                  <a:srgbClr val="000000"/>
                </a:solidFill>
                <a:cs typeface="Times New Roman" panose="02020603050405020304" pitchFamily="18" charset="0"/>
              </a:rPr>
              <a:t>Subsequently, the slide show was updated and expanded to incorporate results of new research.</a:t>
            </a:r>
          </a:p>
          <a:p>
            <a:pPr algn="just" eaLnBrk="1" hangingPunct="1">
              <a:spcBef>
                <a:spcPct val="0"/>
              </a:spcBef>
              <a:buFontTx/>
              <a:buNone/>
            </a:pPr>
            <a:r>
              <a:rPr lang="en-US" altLang="en-US" sz="2000" b="0" dirty="0">
                <a:solidFill>
                  <a:srgbClr val="000000"/>
                </a:solidFill>
                <a:cs typeface="Times New Roman" panose="02020603050405020304" pitchFamily="18" charset="0"/>
              </a:rPr>
              <a:t>All rights reserved for the author.  </a:t>
            </a:r>
            <a:r>
              <a:rPr lang="en-US" altLang="en-US" sz="2000" b="0" dirty="0">
                <a:solidFill>
                  <a:srgbClr val="000000"/>
                </a:solidFill>
                <a:cs typeface="Arial" panose="020B0604020202020204" pitchFamily="34" charset="0"/>
              </a:rPr>
              <a:t>©2009-2020</a:t>
            </a:r>
            <a:r>
              <a:rPr lang="en-US" altLang="en-US" sz="1200" b="0" dirty="0">
                <a:solidFill>
                  <a:srgbClr val="000000"/>
                </a:solidFill>
                <a:cs typeface="Times New Roman" panose="02020603050405020304" pitchFamily="18" charset="0"/>
              </a:rPr>
              <a:t>  </a:t>
            </a:r>
            <a:r>
              <a:rPr lang="en-US" altLang="en-US" sz="2000" b="0" dirty="0">
                <a:solidFill>
                  <a:srgbClr val="000000"/>
                </a:solidFill>
                <a:cs typeface="Times New Roman" panose="02020603050405020304" pitchFamily="18" charset="0"/>
              </a:rPr>
              <a:t>Behrooz</a:t>
            </a:r>
            <a:r>
              <a:rPr lang="en-US" altLang="en-US" sz="1200" b="0" dirty="0">
                <a:solidFill>
                  <a:srgbClr val="000000"/>
                </a:solidFill>
                <a:cs typeface="Times New Roman" panose="02020603050405020304" pitchFamily="18" charset="0"/>
              </a:rPr>
              <a:t> </a:t>
            </a:r>
            <a:r>
              <a:rPr lang="en-US" altLang="en-US" sz="2000" b="0" dirty="0">
                <a:solidFill>
                  <a:srgbClr val="000000"/>
                </a:solidFill>
                <a:cs typeface="Times New Roman" panose="02020603050405020304" pitchFamily="18" charset="0"/>
              </a:rPr>
              <a:t>Parhami</a:t>
            </a:r>
          </a:p>
        </p:txBody>
      </p:sp>
      <p:graphicFrame>
        <p:nvGraphicFramePr>
          <p:cNvPr id="12" name="Group 4">
            <a:extLst>
              <a:ext uri="{FF2B5EF4-FFF2-40B4-BE49-F238E27FC236}">
                <a16:creationId xmlns:a16="http://schemas.microsoft.com/office/drawing/2014/main" id="{5CFE68FC-F27E-47F2-9E86-6FC28D096819}"/>
              </a:ext>
            </a:extLst>
          </p:cNvPr>
          <p:cNvGraphicFramePr>
            <a:graphicFrameLocks noGrp="1"/>
          </p:cNvGraphicFramePr>
          <p:nvPr>
            <p:extLst>
              <p:ext uri="{D42A27DB-BD31-4B8C-83A1-F6EECF244321}">
                <p14:modId xmlns:p14="http://schemas.microsoft.com/office/powerpoint/2010/main" val="2074303825"/>
              </p:ext>
            </p:extLst>
          </p:nvPr>
        </p:nvGraphicFramePr>
        <p:xfrm>
          <a:off x="1219200" y="4038600"/>
          <a:ext cx="6705600" cy="1463676"/>
        </p:xfrm>
        <a:graphic>
          <a:graphicData uri="http://schemas.openxmlformats.org/drawingml/2006/table">
            <a:tbl>
              <a:tblPr/>
              <a:tblGrid>
                <a:gridCol w="1341120">
                  <a:extLst>
                    <a:ext uri="{9D8B030D-6E8A-4147-A177-3AD203B41FA5}">
                      <a16:colId xmlns:a16="http://schemas.microsoft.com/office/drawing/2014/main" val="20000"/>
                    </a:ext>
                  </a:extLst>
                </a:gridCol>
                <a:gridCol w="1341120">
                  <a:extLst>
                    <a:ext uri="{9D8B030D-6E8A-4147-A177-3AD203B41FA5}">
                      <a16:colId xmlns:a16="http://schemas.microsoft.com/office/drawing/2014/main" val="20001"/>
                    </a:ext>
                  </a:extLst>
                </a:gridCol>
                <a:gridCol w="1341120">
                  <a:extLst>
                    <a:ext uri="{9D8B030D-6E8A-4147-A177-3AD203B41FA5}">
                      <a16:colId xmlns:a16="http://schemas.microsoft.com/office/drawing/2014/main" val="20002"/>
                    </a:ext>
                  </a:extLst>
                </a:gridCol>
                <a:gridCol w="1341120">
                  <a:extLst>
                    <a:ext uri="{9D8B030D-6E8A-4147-A177-3AD203B41FA5}">
                      <a16:colId xmlns:a16="http://schemas.microsoft.com/office/drawing/2014/main" val="20003"/>
                    </a:ext>
                  </a:extLst>
                </a:gridCol>
                <a:gridCol w="1341120">
                  <a:extLst>
                    <a:ext uri="{9D8B030D-6E8A-4147-A177-3AD203B41FA5}">
                      <a16:colId xmlns:a16="http://schemas.microsoft.com/office/drawing/2014/main" val="20004"/>
                    </a:ext>
                  </a:extLst>
                </a:gridCol>
              </a:tblGrid>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charset="0"/>
                        </a:rPr>
                        <a:t>Edition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Released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CC"/>
                          </a:solidFill>
                          <a:effectLst/>
                          <a:latin typeface="Arial" charset="0"/>
                        </a:rPr>
                        <a:t>First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Nov. 2009</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June 2019</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Aug. 2020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286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20</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Integer Moduli and Residues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2"/>
          <a:srcRect/>
          <a:stretch>
            <a:fillRect/>
          </a:stretch>
        </p:blipFill>
        <p:spPr bwMode="auto">
          <a:xfrm>
            <a:off x="5387440" y="1507946"/>
            <a:ext cx="3756560" cy="4167457"/>
          </a:xfrm>
          <a:prstGeom prst="rect">
            <a:avLst/>
          </a:prstGeom>
          <a:noFill/>
          <a:ln w="9525">
            <a:noFill/>
            <a:miter lim="800000"/>
            <a:headEnd/>
            <a:tailEnd/>
          </a:ln>
        </p:spPr>
      </p:pic>
      <p:sp>
        <p:nvSpPr>
          <p:cNvPr id="3" name="Content Placeholder 2"/>
          <p:cNvSpPr>
            <a:spLocks noGrp="1"/>
          </p:cNvSpPr>
          <p:nvPr>
            <p:ph idx="1"/>
          </p:nvPr>
        </p:nvSpPr>
        <p:spPr>
          <a:xfrm>
            <a:off x="328411" y="1613079"/>
            <a:ext cx="8229600" cy="4525963"/>
          </a:xfrm>
        </p:spPr>
        <p:txBody>
          <a:bodyPr/>
          <a:lstStyle/>
          <a:p>
            <a:r>
              <a:rPr lang="en-US" dirty="0">
                <a:solidFill>
                  <a:schemeClr val="accent6">
                    <a:lumMod val="50000"/>
                  </a:schemeClr>
                </a:solidFill>
              </a:rPr>
              <a:t>Two-modulus RNS {4, 3}</a:t>
            </a:r>
          </a:p>
          <a:p>
            <a:r>
              <a:rPr lang="en-US" dirty="0">
                <a:solidFill>
                  <a:schemeClr val="accent6">
                    <a:lumMod val="50000"/>
                  </a:schemeClr>
                </a:solidFill>
              </a:rPr>
              <a:t>Dynamic range [0, 11]</a:t>
            </a:r>
          </a:p>
          <a:p>
            <a:r>
              <a:rPr lang="en-US" dirty="0">
                <a:solidFill>
                  <a:schemeClr val="accent6">
                    <a:lumMod val="50000"/>
                  </a:schemeClr>
                </a:solidFill>
              </a:rPr>
              <a:t>Imagine residues with errors</a:t>
            </a:r>
          </a:p>
          <a:p>
            <a:pPr lvl="1"/>
            <a:r>
              <a:rPr lang="en-US" dirty="0">
                <a:solidFill>
                  <a:srgbClr val="C75F09"/>
                </a:solidFill>
              </a:rPr>
              <a:t>Errors &lt; 0.5 correctable</a:t>
            </a:r>
          </a:p>
          <a:p>
            <a:pPr lvl="1"/>
            <a:r>
              <a:rPr lang="en-US" dirty="0">
                <a:solidFill>
                  <a:srgbClr val="C75F09"/>
                </a:solidFill>
              </a:rPr>
              <a:t>Errors &lt; 1.0 detectable</a:t>
            </a:r>
          </a:p>
          <a:p>
            <a:r>
              <a:rPr lang="en-US" dirty="0">
                <a:solidFill>
                  <a:schemeClr val="accent6">
                    <a:lumMod val="50000"/>
                  </a:schemeClr>
                </a:solidFill>
              </a:rPr>
              <a:t>Multiresidue systems</a:t>
            </a:r>
          </a:p>
          <a:p>
            <a:pPr lvl="1"/>
            <a:r>
              <a:rPr lang="en-US" dirty="0">
                <a:solidFill>
                  <a:srgbClr val="C75F09"/>
                </a:solidFill>
              </a:rPr>
              <a:t>3-modulus RNS {5, 4, 3}</a:t>
            </a:r>
          </a:p>
          <a:p>
            <a:pPr lvl="1"/>
            <a:r>
              <a:rPr lang="en-US" dirty="0">
                <a:solidFill>
                  <a:srgbClr val="C75F09"/>
                </a:solidFill>
              </a:rPr>
              <a:t>{5,4,3} </a:t>
            </a:r>
            <a:r>
              <a:rPr lang="en-US" dirty="0">
                <a:solidFill>
                  <a:srgbClr val="C75F09"/>
                </a:solidFill>
                <a:sym typeface="Symbol"/>
              </a:rPr>
              <a:t></a:t>
            </a:r>
            <a:r>
              <a:rPr lang="en-US" dirty="0">
                <a:solidFill>
                  <a:srgbClr val="C75F09"/>
                </a:solidFill>
              </a:rPr>
              <a:t> {20,3} </a:t>
            </a:r>
            <a:r>
              <a:rPr lang="en-US" dirty="0">
                <a:solidFill>
                  <a:srgbClr val="C75F09"/>
                </a:solidFill>
                <a:sym typeface="Symbol"/>
              </a:rPr>
              <a:t></a:t>
            </a:r>
            <a:r>
              <a:rPr lang="en-US" dirty="0">
                <a:solidFill>
                  <a:srgbClr val="C75F09"/>
                </a:solidFill>
              </a:rPr>
              <a:t> {15,4} </a:t>
            </a:r>
            <a:r>
              <a:rPr lang="en-US" dirty="0">
                <a:solidFill>
                  <a:srgbClr val="C75F09"/>
                </a:solidFill>
                <a:sym typeface="Symbol"/>
              </a:rPr>
              <a:t></a:t>
            </a:r>
            <a:r>
              <a:rPr lang="en-US" dirty="0">
                <a:solidFill>
                  <a:srgbClr val="C75F09"/>
                </a:solidFill>
              </a:rPr>
              <a:t> {12,5}</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21</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Integer Moduli, Continuous Residues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645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6433" name="Group 1"/>
          <p:cNvGrpSpPr>
            <a:grpSpLocks noChangeAspect="1"/>
          </p:cNvGrpSpPr>
          <p:nvPr/>
        </p:nvGrpSpPr>
        <p:grpSpPr bwMode="auto">
          <a:xfrm>
            <a:off x="425256" y="3441482"/>
            <a:ext cx="3909568" cy="2798538"/>
            <a:chOff x="2207" y="4759"/>
            <a:chExt cx="3744" cy="2679"/>
          </a:xfrm>
        </p:grpSpPr>
        <p:sp>
          <p:nvSpPr>
            <p:cNvPr id="146456" name="AutoShape 24"/>
            <p:cNvSpPr>
              <a:spLocks noChangeAspect="1" noChangeArrowheads="1" noTextEdit="1"/>
            </p:cNvSpPr>
            <p:nvPr/>
          </p:nvSpPr>
          <p:spPr bwMode="auto">
            <a:xfrm>
              <a:off x="2351" y="4759"/>
              <a:ext cx="3600" cy="2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6455" name="Text Box 23"/>
            <p:cNvSpPr txBox="1">
              <a:spLocks noChangeArrowheads="1"/>
            </p:cNvSpPr>
            <p:nvPr/>
          </p:nvSpPr>
          <p:spPr bwMode="auto">
            <a:xfrm>
              <a:off x="2207" y="5864"/>
              <a:ext cx="444" cy="288"/>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  </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a:ln>
                    <a:noFill/>
                  </a:ln>
                  <a:solidFill>
                    <a:schemeClr val="tx1"/>
                  </a:solidFill>
                  <a:effectLst/>
                  <a:latin typeface="Symbol" pitchFamily="18" charset="2"/>
                  <a:ea typeface="Times New Roman" pitchFamily="18" charset="0"/>
                  <a:cs typeface="Arial" pitchFamily="34" charset="0"/>
                </a:rPr>
                <a:t>r</a:t>
              </a:r>
              <a:r>
                <a:rPr kumimoji="0" lang="en-US"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endParaRPr kumimoji="0" lang="en-US" sz="1600" b="0" i="0" u="none" strike="noStrike" cap="none" normalizeH="0" baseline="0" dirty="0">
                <a:ln>
                  <a:noFill/>
                </a:ln>
                <a:solidFill>
                  <a:schemeClr val="tx1"/>
                </a:solidFill>
                <a:effectLst/>
                <a:latin typeface="Arial" pitchFamily="34" charset="0"/>
              </a:endParaRPr>
            </a:p>
          </p:txBody>
        </p:sp>
        <p:sp>
          <p:nvSpPr>
            <p:cNvPr id="146454" name="Rectangle 22"/>
            <p:cNvSpPr>
              <a:spLocks noChangeArrowheads="1"/>
            </p:cNvSpPr>
            <p:nvPr/>
          </p:nvSpPr>
          <p:spPr bwMode="auto">
            <a:xfrm>
              <a:off x="2594" y="4846"/>
              <a:ext cx="3024" cy="230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453" name="Line 21"/>
            <p:cNvSpPr>
              <a:spLocks noChangeShapeType="1"/>
            </p:cNvSpPr>
            <p:nvPr/>
          </p:nvSpPr>
          <p:spPr bwMode="auto">
            <a:xfrm flipV="1">
              <a:off x="4079" y="5335"/>
              <a:ext cx="288"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52" name="Line 20"/>
            <p:cNvSpPr>
              <a:spLocks noChangeShapeType="1"/>
            </p:cNvSpPr>
            <p:nvPr/>
          </p:nvSpPr>
          <p:spPr bwMode="auto">
            <a:xfrm flipV="1">
              <a:off x="2927" y="6487"/>
              <a:ext cx="288" cy="287"/>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46451" name="Line 19"/>
            <p:cNvSpPr>
              <a:spLocks noChangeShapeType="1"/>
            </p:cNvSpPr>
            <p:nvPr/>
          </p:nvSpPr>
          <p:spPr bwMode="auto">
            <a:xfrm>
              <a:off x="3647" y="6055"/>
              <a:ext cx="1" cy="1151"/>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50" name="Line 18"/>
            <p:cNvSpPr>
              <a:spLocks noChangeShapeType="1"/>
            </p:cNvSpPr>
            <p:nvPr/>
          </p:nvSpPr>
          <p:spPr bwMode="auto">
            <a:xfrm>
              <a:off x="2639" y="6055"/>
              <a:ext cx="1008" cy="0"/>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49" name="Text Box 17"/>
            <p:cNvSpPr txBox="1">
              <a:spLocks noChangeArrowheads="1"/>
            </p:cNvSpPr>
            <p:nvPr/>
          </p:nvSpPr>
          <p:spPr bwMode="auto">
            <a:xfrm>
              <a:off x="3503" y="7081"/>
              <a:ext cx="308" cy="357"/>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a:ln>
                    <a:noFill/>
                  </a:ln>
                  <a:solidFill>
                    <a:schemeClr val="tx1"/>
                  </a:solidFill>
                  <a:effectLst/>
                  <a:latin typeface="Symbol" pitchFamily="18" charset="2"/>
                  <a:ea typeface="Times New Roman" pitchFamily="18" charset="0"/>
                </a:rPr>
                <a:t> </a:t>
              </a:r>
              <a:r>
                <a:rPr kumimoji="0" lang="en-US" sz="1600" b="0" i="0" u="none" strike="noStrike" cap="none" normalizeH="0" baseline="0" dirty="0">
                  <a:ln>
                    <a:noFill/>
                  </a:ln>
                  <a:solidFill>
                    <a:schemeClr val="tx1"/>
                  </a:solidFill>
                  <a:effectLst/>
                  <a:latin typeface="Symbol" pitchFamily="18" charset="2"/>
                  <a:ea typeface="Times New Roman" pitchFamily="18" charset="0"/>
                  <a:cs typeface="Arial" pitchFamily="34" charset="0"/>
                </a:rPr>
                <a:t>r</a:t>
              </a:r>
              <a:r>
                <a:rPr kumimoji="0" lang="en-US"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0</a:t>
              </a:r>
              <a:endParaRPr kumimoji="0" lang="en-US" sz="1600" b="0" i="0" u="none" strike="noStrike" cap="none" normalizeH="0" baseline="0" dirty="0">
                <a:ln>
                  <a:noFill/>
                </a:ln>
                <a:solidFill>
                  <a:schemeClr val="tx1"/>
                </a:solidFill>
                <a:effectLst/>
                <a:latin typeface="Arial" pitchFamily="34" charset="0"/>
              </a:endParaRPr>
            </a:p>
          </p:txBody>
        </p:sp>
        <p:sp>
          <p:nvSpPr>
            <p:cNvPr id="146448" name="Text Box 16"/>
            <p:cNvSpPr txBox="1">
              <a:spLocks noChangeArrowheads="1"/>
            </p:cNvSpPr>
            <p:nvPr/>
          </p:nvSpPr>
          <p:spPr bwMode="auto">
            <a:xfrm>
              <a:off x="3503" y="5956"/>
              <a:ext cx="1731" cy="288"/>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dirty="0">
                  <a:ln>
                    <a:noFill/>
                  </a:ln>
                  <a:solidFill>
                    <a:schemeClr val="tx1"/>
                  </a:solidFill>
                  <a:effectLst/>
                  <a:latin typeface="Symbol" pitchFamily="18" charset="2"/>
                  <a:ea typeface="Times New Roman" pitchFamily="18" charset="0"/>
                </a:rPr>
                <a:t>     </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R  </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(correct value)</a:t>
              </a:r>
              <a:endParaRPr kumimoji="0" lang="en-US" sz="1600" b="0" i="0" u="none" strike="noStrike" cap="none" normalizeH="0" baseline="0" dirty="0">
                <a:ln>
                  <a:noFill/>
                </a:ln>
                <a:solidFill>
                  <a:schemeClr val="tx1"/>
                </a:solidFill>
                <a:effectLst/>
                <a:latin typeface="Arial" pitchFamily="34" charset="0"/>
              </a:endParaRPr>
            </a:p>
          </p:txBody>
        </p:sp>
        <p:sp>
          <p:nvSpPr>
            <p:cNvPr id="146447" name="Line 15"/>
            <p:cNvSpPr>
              <a:spLocks noChangeShapeType="1"/>
            </p:cNvSpPr>
            <p:nvPr/>
          </p:nvSpPr>
          <p:spPr bwMode="auto">
            <a:xfrm flipV="1">
              <a:off x="3215" y="6055"/>
              <a:ext cx="432" cy="432"/>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46446" name="Line 14"/>
            <p:cNvSpPr>
              <a:spLocks noChangeShapeType="1"/>
            </p:cNvSpPr>
            <p:nvPr/>
          </p:nvSpPr>
          <p:spPr bwMode="auto">
            <a:xfrm flipV="1">
              <a:off x="3647" y="5623"/>
              <a:ext cx="432" cy="430"/>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46445" name="Text Box 13"/>
            <p:cNvSpPr txBox="1">
              <a:spLocks noChangeArrowheads="1"/>
            </p:cNvSpPr>
            <p:nvPr/>
          </p:nvSpPr>
          <p:spPr bwMode="auto">
            <a:xfrm>
              <a:off x="3935" y="5479"/>
              <a:ext cx="1072" cy="432"/>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dirty="0">
                  <a:ln>
                    <a:noFill/>
                  </a:ln>
                  <a:solidFill>
                    <a:schemeClr val="tx1"/>
                  </a:solidFill>
                  <a:effectLst/>
                  <a:latin typeface="Symbol" pitchFamily="18" charset="2"/>
                  <a:ea typeface="Times New Roman" pitchFamily="18" charset="0"/>
                </a:rPr>
                <a:t>  </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en-US" sz="1600" b="0" i="0" u="none" strike="noStrike" cap="none" normalizeH="0" baseline="0" dirty="0" err="1">
                  <a:ln>
                    <a:noFill/>
                  </a:ln>
                  <a:solidFill>
                    <a:schemeClr val="tx1"/>
                  </a:solidFill>
                  <a:effectLst/>
                  <a:latin typeface="Symbol" pitchFamily="18" charset="2"/>
                  <a:ea typeface="Times New Roman" pitchFamily="18" charset="0"/>
                  <a:cs typeface="Arial" pitchFamily="34" charset="0"/>
                </a:rPr>
                <a:t>e</a:t>
              </a:r>
              <a:r>
                <a:rPr kumimoji="0" lang="en-US" sz="16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max</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dirty="0">
                <a:ln>
                  <a:noFill/>
                </a:ln>
                <a:solidFill>
                  <a:schemeClr val="tx1"/>
                </a:solidFill>
                <a:effectLst/>
                <a:latin typeface="Arial" pitchFamily="34" charset="0"/>
              </a:endParaRPr>
            </a:p>
          </p:txBody>
        </p:sp>
        <p:sp>
          <p:nvSpPr>
            <p:cNvPr id="146444" name="Line 12"/>
            <p:cNvSpPr>
              <a:spLocks noChangeShapeType="1"/>
            </p:cNvSpPr>
            <p:nvPr/>
          </p:nvSpPr>
          <p:spPr bwMode="auto">
            <a:xfrm flipV="1">
              <a:off x="3647" y="5623"/>
              <a:ext cx="1" cy="432"/>
            </a:xfrm>
            <a:prstGeom prst="line">
              <a:avLst/>
            </a:prstGeom>
            <a:noFill/>
            <a:ln w="952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146443" name="Line 11"/>
            <p:cNvSpPr>
              <a:spLocks noChangeShapeType="1"/>
            </p:cNvSpPr>
            <p:nvPr/>
          </p:nvSpPr>
          <p:spPr bwMode="auto">
            <a:xfrm flipH="1">
              <a:off x="3359" y="5623"/>
              <a:ext cx="288" cy="1"/>
            </a:xfrm>
            <a:prstGeom prst="line">
              <a:avLst/>
            </a:prstGeom>
            <a:noFill/>
            <a:ln w="952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146442" name="Line 10"/>
            <p:cNvSpPr>
              <a:spLocks noChangeShapeType="1"/>
            </p:cNvSpPr>
            <p:nvPr/>
          </p:nvSpPr>
          <p:spPr bwMode="auto">
            <a:xfrm>
              <a:off x="3359" y="5623"/>
              <a:ext cx="357" cy="356"/>
            </a:xfrm>
            <a:prstGeom prst="line">
              <a:avLst/>
            </a:prstGeom>
            <a:noFill/>
            <a:ln w="9525">
              <a:solidFill>
                <a:srgbClr val="000000"/>
              </a:solidFill>
              <a:prstDash val="dash"/>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46441" name="Text Box 9"/>
            <p:cNvSpPr txBox="1">
              <a:spLocks noChangeArrowheads="1"/>
            </p:cNvSpPr>
            <p:nvPr/>
          </p:nvSpPr>
          <p:spPr bwMode="auto">
            <a:xfrm>
              <a:off x="3618" y="5796"/>
              <a:ext cx="2003" cy="287"/>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dirty="0">
                  <a:ln>
                    <a:noFill/>
                  </a:ln>
                  <a:solidFill>
                    <a:schemeClr val="tx1"/>
                  </a:solidFill>
                  <a:effectLst/>
                  <a:latin typeface="Symbol" pitchFamily="18" charset="2"/>
                  <a:ea typeface="Times New Roman" pitchFamily="18" charset="0"/>
                </a:rPr>
                <a:t>   </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Symbol" pitchFamily="18" charset="2"/>
                </a:rPr>
                <a:t>(decoded value)</a:t>
              </a:r>
            </a:p>
          </p:txBody>
        </p:sp>
        <p:sp>
          <p:nvSpPr>
            <p:cNvPr id="146440" name="Text Box 8"/>
            <p:cNvSpPr txBox="1">
              <a:spLocks noChangeArrowheads="1"/>
            </p:cNvSpPr>
            <p:nvPr/>
          </p:nvSpPr>
          <p:spPr bwMode="auto">
            <a:xfrm>
              <a:off x="3071" y="5450"/>
              <a:ext cx="432" cy="288"/>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Symbol" pitchFamily="18" charset="2"/>
                </a:rPr>
                <a:t></a:t>
              </a:r>
            </a:p>
          </p:txBody>
        </p:sp>
        <p:sp>
          <p:nvSpPr>
            <p:cNvPr id="146439" name="Text Box 7"/>
            <p:cNvSpPr txBox="1">
              <a:spLocks noChangeArrowheads="1"/>
            </p:cNvSpPr>
            <p:nvPr/>
          </p:nvSpPr>
          <p:spPr bwMode="auto">
            <a:xfrm>
              <a:off x="3503" y="5542"/>
              <a:ext cx="514" cy="429"/>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dirty="0">
                  <a:ln>
                    <a:noFill/>
                  </a:ln>
                  <a:solidFill>
                    <a:schemeClr val="tx1"/>
                  </a:solidFill>
                  <a:effectLst/>
                  <a:latin typeface="Symbol" pitchFamily="18" charset="2"/>
                  <a:ea typeface="Times New Roman" pitchFamily="18" charset="0"/>
                </a:rPr>
                <a:t>  </a:t>
              </a:r>
              <a:r>
                <a:rPr kumimoji="0" lang="en-US" sz="1600" b="0" i="0" u="none" strike="noStrike" cap="none" normalizeH="0" baseline="0" dirty="0">
                  <a:ln>
                    <a:noFill/>
                  </a:ln>
                  <a:solidFill>
                    <a:schemeClr val="tx1"/>
                  </a:solidFill>
                  <a:effectLst/>
                  <a:latin typeface="Symbol" pitchFamily="18" charset="2"/>
                  <a:ea typeface="Times New Roman" pitchFamily="18" charset="0"/>
                  <a:cs typeface="Arial" pitchFamily="34" charset="0"/>
                </a:rPr>
                <a:t>e</a:t>
              </a:r>
              <a:r>
                <a:rPr kumimoji="0" lang="en-US"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dirty="0">
                <a:ln>
                  <a:noFill/>
                </a:ln>
                <a:solidFill>
                  <a:schemeClr val="tx1"/>
                </a:solidFill>
                <a:effectLst/>
                <a:latin typeface="Arial" pitchFamily="34" charset="0"/>
              </a:endParaRPr>
            </a:p>
          </p:txBody>
        </p:sp>
        <p:sp>
          <p:nvSpPr>
            <p:cNvPr id="146438" name="Text Box 6"/>
            <p:cNvSpPr txBox="1">
              <a:spLocks noChangeArrowheads="1"/>
            </p:cNvSpPr>
            <p:nvPr/>
          </p:nvSpPr>
          <p:spPr bwMode="auto">
            <a:xfrm>
              <a:off x="3359" y="5323"/>
              <a:ext cx="432" cy="429"/>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a:ln>
                    <a:noFill/>
                  </a:ln>
                  <a:solidFill>
                    <a:schemeClr val="tx1"/>
                  </a:solidFill>
                  <a:effectLst/>
                  <a:latin typeface="Symbol" pitchFamily="18" charset="2"/>
                  <a:ea typeface="Times New Roman" pitchFamily="18" charset="0"/>
                </a:rPr>
                <a:t>   </a:t>
              </a:r>
              <a:r>
                <a:rPr kumimoji="0" lang="en-US" sz="1600" b="0" i="0" u="none" strike="noStrike" cap="none" normalizeH="0" baseline="0">
                  <a:ln>
                    <a:noFill/>
                  </a:ln>
                  <a:solidFill>
                    <a:schemeClr val="tx1"/>
                  </a:solidFill>
                  <a:effectLst/>
                  <a:latin typeface="Symbol" pitchFamily="18" charset="2"/>
                  <a:ea typeface="Times New Roman" pitchFamily="18" charset="0"/>
                  <a:cs typeface="Arial" pitchFamily="34" charset="0"/>
                </a:rPr>
                <a:t>e</a:t>
              </a:r>
              <a:r>
                <a:rPr kumimoji="0" lang="en-US" sz="1600" b="0" i="0" u="none" strike="noStrike" cap="none" normalizeH="0" baseline="-30000">
                  <a:ln>
                    <a:noFill/>
                  </a:ln>
                  <a:solidFill>
                    <a:schemeClr val="tx1"/>
                  </a:solidFill>
                  <a:effectLst/>
                  <a:latin typeface="Arial" pitchFamily="34" charset="0"/>
                  <a:ea typeface="Times New Roman" pitchFamily="18" charset="0"/>
                  <a:cs typeface="Arial" pitchFamily="34" charset="0"/>
                </a:rPr>
                <a:t>0</a:t>
              </a:r>
              <a:r>
                <a:rPr kumimoji="0" lang="en-US" sz="1600" b="0" i="1"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a:ln>
                  <a:noFill/>
                </a:ln>
                <a:solidFill>
                  <a:schemeClr val="tx1"/>
                </a:solidFill>
                <a:effectLst/>
                <a:latin typeface="Arial" pitchFamily="34" charset="0"/>
              </a:endParaRPr>
            </a:p>
          </p:txBody>
        </p:sp>
        <p:sp>
          <p:nvSpPr>
            <p:cNvPr id="146437" name="Text Box 5"/>
            <p:cNvSpPr txBox="1">
              <a:spLocks noChangeArrowheads="1"/>
            </p:cNvSpPr>
            <p:nvPr/>
          </p:nvSpPr>
          <p:spPr bwMode="auto">
            <a:xfrm>
              <a:off x="2662" y="5066"/>
              <a:ext cx="720" cy="576"/>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(Incorrect value)</a:t>
              </a:r>
              <a:endParaRPr kumimoji="0" lang="en-US" sz="1400" b="0" i="0" u="none" strike="noStrike" cap="none" normalizeH="0" baseline="0" dirty="0">
                <a:ln>
                  <a:noFill/>
                </a:ln>
                <a:solidFill>
                  <a:schemeClr val="tx1"/>
                </a:solidFill>
                <a:effectLst/>
                <a:latin typeface="Arial" pitchFamily="34" charset="0"/>
              </a:endParaRPr>
            </a:p>
          </p:txBody>
        </p:sp>
        <p:sp>
          <p:nvSpPr>
            <p:cNvPr id="146436" name="Text Box 4"/>
            <p:cNvSpPr txBox="1">
              <a:spLocks noChangeArrowheads="1"/>
            </p:cNvSpPr>
            <p:nvPr/>
          </p:nvSpPr>
          <p:spPr bwMode="auto">
            <a:xfrm>
              <a:off x="4223" y="4858"/>
              <a:ext cx="966" cy="531"/>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Line with slope of 1</a:t>
              </a:r>
              <a:endParaRPr kumimoji="0" lang="en-US" sz="1400" b="0" i="0" u="none" strike="noStrike" cap="none" normalizeH="0" baseline="0" dirty="0">
                <a:ln>
                  <a:noFill/>
                </a:ln>
                <a:solidFill>
                  <a:schemeClr val="tx1"/>
                </a:solidFill>
                <a:effectLst/>
                <a:latin typeface="Arial" pitchFamily="34" charset="0"/>
              </a:endParaRPr>
            </a:p>
          </p:txBody>
        </p:sp>
        <p:sp>
          <p:nvSpPr>
            <p:cNvPr id="146435" name="Rectangle 3"/>
            <p:cNvSpPr>
              <a:spLocks noChangeArrowheads="1"/>
            </p:cNvSpPr>
            <p:nvPr/>
          </p:nvSpPr>
          <p:spPr bwMode="auto">
            <a:xfrm>
              <a:off x="3503" y="6486"/>
              <a:ext cx="432" cy="2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434" name="Text Box 2"/>
            <p:cNvSpPr txBox="1">
              <a:spLocks noChangeArrowheads="1"/>
            </p:cNvSpPr>
            <p:nvPr/>
          </p:nvSpPr>
          <p:spPr bwMode="auto">
            <a:xfrm>
              <a:off x="3071" y="6343"/>
              <a:ext cx="1095" cy="431"/>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dirty="0">
                  <a:ln>
                    <a:noFill/>
                  </a:ln>
                  <a:solidFill>
                    <a:schemeClr val="tx1"/>
                  </a:solidFill>
                  <a:effectLst/>
                  <a:latin typeface="Symbol" pitchFamily="18" charset="2"/>
                  <a:ea typeface="Times New Roman" pitchFamily="18" charset="0"/>
                </a:rPr>
                <a:t>  </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en-US" sz="1600" b="0" i="0" u="none" strike="noStrike" cap="none" normalizeH="0" baseline="0" dirty="0" err="1">
                  <a:ln>
                    <a:noFill/>
                  </a:ln>
                  <a:solidFill>
                    <a:schemeClr val="tx1"/>
                  </a:solidFill>
                  <a:effectLst/>
                  <a:latin typeface="Symbol" pitchFamily="18" charset="2"/>
                  <a:ea typeface="Times New Roman" pitchFamily="18" charset="0"/>
                  <a:cs typeface="Arial" pitchFamily="34" charset="0"/>
                </a:rPr>
                <a:t>e</a:t>
              </a:r>
              <a:r>
                <a:rPr kumimoji="0" lang="en-US" sz="16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max</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dirty="0">
                <a:ln>
                  <a:noFill/>
                </a:ln>
                <a:solidFill>
                  <a:schemeClr val="tx1"/>
                </a:solidFill>
                <a:effectLst/>
                <a:latin typeface="Arial" pitchFamily="34" charset="0"/>
              </a:endParaRPr>
            </a:p>
          </p:txBody>
        </p:sp>
      </p:grpSp>
      <p:pic>
        <p:nvPicPr>
          <p:cNvPr id="32" name="Picture 31"/>
          <p:cNvPicPr/>
          <p:nvPr/>
        </p:nvPicPr>
        <p:blipFill>
          <a:blip r:embed="rId2"/>
          <a:srcRect/>
          <a:stretch>
            <a:fillRect/>
          </a:stretch>
        </p:blipFill>
        <p:spPr bwMode="auto">
          <a:xfrm>
            <a:off x="4928260" y="1532699"/>
            <a:ext cx="4017817" cy="4583093"/>
          </a:xfrm>
          <a:prstGeom prst="rect">
            <a:avLst/>
          </a:prstGeom>
          <a:noFill/>
          <a:ln w="9525">
            <a:noFill/>
            <a:miter lim="800000"/>
            <a:headEnd/>
            <a:tailEnd/>
          </a:ln>
        </p:spPr>
      </p:pic>
      <p:cxnSp>
        <p:nvCxnSpPr>
          <p:cNvPr id="34" name="Straight Connector 33"/>
          <p:cNvCxnSpPr/>
          <p:nvPr/>
        </p:nvCxnSpPr>
        <p:spPr>
          <a:xfrm flipV="1">
            <a:off x="5523470" y="2669060"/>
            <a:ext cx="3076833" cy="302740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535827" y="1655805"/>
            <a:ext cx="3064476" cy="302740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535827" y="1643449"/>
            <a:ext cx="2051222" cy="202650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550586" y="1655805"/>
            <a:ext cx="986141" cy="98408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561438" y="3669957"/>
            <a:ext cx="2026508" cy="201415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574692" y="4658497"/>
            <a:ext cx="1050324" cy="103796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634" y="1528949"/>
            <a:ext cx="4880758" cy="1689264"/>
          </a:xfrm>
        </p:spPr>
        <p:txBody>
          <a:bodyPr>
            <a:normAutofit fontScale="85000" lnSpcReduction="20000"/>
          </a:bodyPr>
          <a:lstStyle/>
          <a:p>
            <a:r>
              <a:rPr lang="en-US" dirty="0">
                <a:solidFill>
                  <a:schemeClr val="accent6">
                    <a:lumMod val="50000"/>
                  </a:schemeClr>
                </a:solidFill>
              </a:rPr>
              <a:t>Residue errors </a:t>
            </a:r>
            <a:r>
              <a:rPr lang="en-US" dirty="0">
                <a:solidFill>
                  <a:schemeClr val="accent6">
                    <a:lumMod val="50000"/>
                  </a:schemeClr>
                </a:solidFill>
                <a:latin typeface="Symbol" pitchFamily="18" charset="2"/>
              </a:rPr>
              <a:t>e</a:t>
            </a:r>
            <a:r>
              <a:rPr lang="en-US" baseline="-25000" dirty="0">
                <a:solidFill>
                  <a:schemeClr val="accent6">
                    <a:lumMod val="50000"/>
                  </a:schemeClr>
                </a:solidFill>
              </a:rPr>
              <a:t>1</a:t>
            </a:r>
            <a:r>
              <a:rPr lang="en-US" dirty="0">
                <a:solidFill>
                  <a:schemeClr val="accent6">
                    <a:lumMod val="50000"/>
                  </a:schemeClr>
                </a:solidFill>
              </a:rPr>
              <a:t> and </a:t>
            </a:r>
            <a:r>
              <a:rPr lang="en-US" dirty="0">
                <a:solidFill>
                  <a:schemeClr val="accent6">
                    <a:lumMod val="50000"/>
                  </a:schemeClr>
                </a:solidFill>
                <a:latin typeface="Symbol" pitchFamily="18" charset="2"/>
              </a:rPr>
              <a:t>e</a:t>
            </a:r>
            <a:r>
              <a:rPr lang="en-US" baseline="-25000" dirty="0">
                <a:solidFill>
                  <a:schemeClr val="accent6">
                    <a:lumMod val="50000"/>
                  </a:schemeClr>
                </a:solidFill>
              </a:rPr>
              <a:t>0</a:t>
            </a:r>
            <a:endParaRPr lang="en-US" dirty="0">
              <a:solidFill>
                <a:schemeClr val="accent6">
                  <a:lumMod val="50000"/>
                </a:schemeClr>
              </a:solidFill>
            </a:endParaRPr>
          </a:p>
          <a:p>
            <a:r>
              <a:rPr lang="en-US" dirty="0">
                <a:solidFill>
                  <a:schemeClr val="accent6">
                    <a:lumMod val="50000"/>
                  </a:schemeClr>
                </a:solidFill>
              </a:rPr>
              <a:t>Decoding error </a:t>
            </a:r>
            <a:r>
              <a:rPr lang="en-US" dirty="0">
                <a:solidFill>
                  <a:schemeClr val="accent6">
                    <a:lumMod val="50000"/>
                  </a:schemeClr>
                </a:solidFill>
                <a:sym typeface="Symbol"/>
              </a:rPr>
              <a:t></a:t>
            </a:r>
            <a:r>
              <a:rPr lang="en-US" dirty="0">
                <a:solidFill>
                  <a:schemeClr val="accent6">
                    <a:lumMod val="50000"/>
                  </a:schemeClr>
                </a:solidFill>
              </a:rPr>
              <a:t> max(</a:t>
            </a:r>
            <a:r>
              <a:rPr lang="en-US" dirty="0">
                <a:solidFill>
                  <a:schemeClr val="accent6">
                    <a:lumMod val="50000"/>
                  </a:schemeClr>
                </a:solidFill>
                <a:latin typeface="Symbol" pitchFamily="18" charset="2"/>
              </a:rPr>
              <a:t>e</a:t>
            </a:r>
            <a:r>
              <a:rPr lang="en-US" baseline="-25000" dirty="0">
                <a:solidFill>
                  <a:schemeClr val="accent6">
                    <a:lumMod val="50000"/>
                  </a:schemeClr>
                </a:solidFill>
              </a:rPr>
              <a:t>1</a:t>
            </a:r>
            <a:r>
              <a:rPr lang="en-US" dirty="0">
                <a:solidFill>
                  <a:schemeClr val="accent6">
                    <a:lumMod val="50000"/>
                  </a:schemeClr>
                </a:solidFill>
              </a:rPr>
              <a:t>, </a:t>
            </a:r>
            <a:r>
              <a:rPr lang="en-US" dirty="0">
                <a:solidFill>
                  <a:schemeClr val="accent6">
                    <a:lumMod val="50000"/>
                  </a:schemeClr>
                </a:solidFill>
                <a:latin typeface="Symbol" pitchFamily="18" charset="2"/>
              </a:rPr>
              <a:t>e</a:t>
            </a:r>
            <a:r>
              <a:rPr lang="en-US" baseline="-25000" dirty="0">
                <a:solidFill>
                  <a:schemeClr val="accent6">
                    <a:lumMod val="50000"/>
                  </a:schemeClr>
                </a:solidFill>
              </a:rPr>
              <a:t>0</a:t>
            </a:r>
            <a:r>
              <a:rPr lang="en-US" dirty="0">
                <a:solidFill>
                  <a:schemeClr val="accent6">
                    <a:lumMod val="50000"/>
                  </a:schemeClr>
                </a:solidFill>
              </a:rPr>
              <a:t>)</a:t>
            </a:r>
          </a:p>
          <a:p>
            <a:r>
              <a:rPr lang="en-US" dirty="0">
                <a:solidFill>
                  <a:schemeClr val="accent6">
                    <a:lumMod val="50000"/>
                  </a:schemeClr>
                </a:solidFill>
              </a:rPr>
              <a:t>Dynamic range?</a:t>
            </a:r>
          </a:p>
          <a:p>
            <a:r>
              <a:rPr lang="en-US" dirty="0">
                <a:solidFill>
                  <a:schemeClr val="accent6">
                    <a:lumMod val="50000"/>
                  </a:schemeClr>
                </a:solidFill>
              </a:rPr>
              <a:t>Max allowable error &lt; 0.25</a:t>
            </a:r>
          </a:p>
          <a:p>
            <a:endParaRPr lang="en-US" dirty="0">
              <a:solidFill>
                <a:schemeClr val="accent6">
                  <a:lumMod val="50000"/>
                </a:schemeClr>
              </a:solidFill>
            </a:endParaRPr>
          </a:p>
        </p:txBody>
      </p:sp>
      <p:sp>
        <p:nvSpPr>
          <p:cNvPr id="39" name="TextBox 38"/>
          <p:cNvSpPr txBox="1"/>
          <p:nvPr/>
        </p:nvSpPr>
        <p:spPr>
          <a:xfrm>
            <a:off x="3075763" y="2302122"/>
            <a:ext cx="1760097" cy="461665"/>
          </a:xfrm>
          <a:prstGeom prst="rect">
            <a:avLst/>
          </a:prstGeom>
          <a:noFill/>
        </p:spPr>
        <p:txBody>
          <a:bodyPr wrap="none" rtlCol="0">
            <a:spAutoFit/>
          </a:bodyPr>
          <a:lstStyle/>
          <a:p>
            <a:r>
              <a:rPr lang="en-US" sz="2400" dirty="0"/>
              <a:t>[0, 12 – </a:t>
            </a:r>
            <a:r>
              <a:rPr lang="en-US" sz="2400" dirty="0" err="1">
                <a:solidFill>
                  <a:schemeClr val="accent6">
                    <a:lumMod val="50000"/>
                  </a:schemeClr>
                </a:solidFill>
                <a:latin typeface="Symbol" pitchFamily="18" charset="2"/>
              </a:rPr>
              <a:t>e</a:t>
            </a:r>
            <a:r>
              <a:rPr lang="en-US" sz="2400" baseline="-25000" dirty="0" err="1">
                <a:solidFill>
                  <a:schemeClr val="accent6">
                    <a:lumMod val="50000"/>
                  </a:schemeClr>
                </a:solidFill>
              </a:rPr>
              <a:t>max</a:t>
            </a:r>
            <a:r>
              <a:rPr lang="en-US" sz="2400" dirty="0"/>
              <a:t>]</a:t>
            </a:r>
          </a:p>
        </p:txBody>
      </p:sp>
      <p:sp>
        <p:nvSpPr>
          <p:cNvPr id="43" name="Rectangle 42"/>
          <p:cNvSpPr/>
          <p:nvPr/>
        </p:nvSpPr>
        <p:spPr>
          <a:xfrm>
            <a:off x="6294120" y="4434840"/>
            <a:ext cx="521208" cy="502920"/>
          </a:xfrm>
          <a:prstGeom prst="rect">
            <a:avLst/>
          </a:prstGeom>
          <a:noFill/>
          <a:ln w="19050">
            <a:solidFill>
              <a:schemeClr val="accent1">
                <a:lumMod val="75000"/>
              </a:schemeClr>
            </a:solidFill>
            <a:prstDash val="dash"/>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22</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Continuous Moduli and Residues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7" name="Group 26"/>
          <p:cNvGrpSpPr/>
          <p:nvPr/>
        </p:nvGrpSpPr>
        <p:grpSpPr>
          <a:xfrm>
            <a:off x="5327737" y="1855940"/>
            <a:ext cx="2778691" cy="3536515"/>
            <a:chOff x="5327737" y="2081409"/>
            <a:chExt cx="2778691" cy="3536515"/>
          </a:xfrm>
        </p:grpSpPr>
        <p:sp>
          <p:nvSpPr>
            <p:cNvPr id="7" name="Rectangle 6"/>
            <p:cNvSpPr/>
            <p:nvPr/>
          </p:nvSpPr>
          <p:spPr>
            <a:xfrm>
              <a:off x="5787025" y="4321479"/>
              <a:ext cx="989556" cy="45719"/>
            </a:xfrm>
            <a:prstGeom prst="rect">
              <a:avLst/>
            </a:prstGeom>
            <a:solidFill>
              <a:schemeClr val="bg1"/>
            </a:solidFill>
            <a:ln>
              <a:no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8" name="Rectangle 7"/>
            <p:cNvSpPr/>
            <p:nvPr/>
          </p:nvSpPr>
          <p:spPr>
            <a:xfrm>
              <a:off x="5776586" y="5212914"/>
              <a:ext cx="989556" cy="45719"/>
            </a:xfrm>
            <a:prstGeom prst="rect">
              <a:avLst/>
            </a:prstGeom>
            <a:solidFill>
              <a:schemeClr val="bg1"/>
            </a:solidFill>
            <a:ln>
              <a:no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1" name="Rectangle 10"/>
            <p:cNvSpPr/>
            <p:nvPr/>
          </p:nvSpPr>
          <p:spPr>
            <a:xfrm>
              <a:off x="5327737" y="2081409"/>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2" name="Rectangle 11"/>
            <p:cNvSpPr/>
            <p:nvPr/>
          </p:nvSpPr>
          <p:spPr>
            <a:xfrm>
              <a:off x="6256751" y="2081409"/>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3" name="Rectangle 12"/>
            <p:cNvSpPr/>
            <p:nvPr/>
          </p:nvSpPr>
          <p:spPr>
            <a:xfrm>
              <a:off x="7179502" y="2081409"/>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6" name="Rectangle 15"/>
            <p:cNvSpPr/>
            <p:nvPr/>
          </p:nvSpPr>
          <p:spPr>
            <a:xfrm>
              <a:off x="5327737" y="2972845"/>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7" name="Rectangle 16"/>
            <p:cNvSpPr/>
            <p:nvPr/>
          </p:nvSpPr>
          <p:spPr>
            <a:xfrm>
              <a:off x="6256751" y="2972845"/>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8" name="Rectangle 17"/>
            <p:cNvSpPr/>
            <p:nvPr/>
          </p:nvSpPr>
          <p:spPr>
            <a:xfrm>
              <a:off x="7179502" y="2972845"/>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0" name="Rectangle 19"/>
            <p:cNvSpPr/>
            <p:nvPr/>
          </p:nvSpPr>
          <p:spPr>
            <a:xfrm>
              <a:off x="5327737" y="384966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1" name="Rectangle 20"/>
            <p:cNvSpPr/>
            <p:nvPr/>
          </p:nvSpPr>
          <p:spPr>
            <a:xfrm>
              <a:off x="6256751" y="384966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2" name="Rectangle 21"/>
            <p:cNvSpPr/>
            <p:nvPr/>
          </p:nvSpPr>
          <p:spPr>
            <a:xfrm>
              <a:off x="7179502" y="384966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4" name="Rectangle 23"/>
            <p:cNvSpPr/>
            <p:nvPr/>
          </p:nvSpPr>
          <p:spPr>
            <a:xfrm>
              <a:off x="5327737" y="472857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5" name="Rectangle 24"/>
            <p:cNvSpPr/>
            <p:nvPr/>
          </p:nvSpPr>
          <p:spPr>
            <a:xfrm>
              <a:off x="6256751" y="472857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6" name="Rectangle 25"/>
            <p:cNvSpPr/>
            <p:nvPr/>
          </p:nvSpPr>
          <p:spPr>
            <a:xfrm>
              <a:off x="7179502" y="472857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grpSp>
      <p:sp>
        <p:nvSpPr>
          <p:cNvPr id="40" name="TextBox 39"/>
          <p:cNvSpPr txBox="1"/>
          <p:nvPr/>
        </p:nvSpPr>
        <p:spPr>
          <a:xfrm>
            <a:off x="5160723" y="5386191"/>
            <a:ext cx="476412" cy="369332"/>
          </a:xfrm>
          <a:prstGeom prst="rect">
            <a:avLst/>
          </a:prstGeom>
          <a:noFill/>
        </p:spPr>
        <p:txBody>
          <a:bodyPr wrap="none" rtlCol="0">
            <a:spAutoFit/>
          </a:bodyPr>
          <a:lstStyle/>
          <a:p>
            <a:r>
              <a:rPr lang="en-US" dirty="0"/>
              <a:t>0.0</a:t>
            </a:r>
          </a:p>
        </p:txBody>
      </p:sp>
      <p:sp>
        <p:nvSpPr>
          <p:cNvPr id="41" name="TextBox 40"/>
          <p:cNvSpPr txBox="1"/>
          <p:nvPr/>
        </p:nvSpPr>
        <p:spPr>
          <a:xfrm>
            <a:off x="6039632" y="5400804"/>
            <a:ext cx="476412" cy="369332"/>
          </a:xfrm>
          <a:prstGeom prst="rect">
            <a:avLst/>
          </a:prstGeom>
          <a:noFill/>
        </p:spPr>
        <p:txBody>
          <a:bodyPr wrap="none" rtlCol="0">
            <a:spAutoFit/>
          </a:bodyPr>
          <a:lstStyle/>
          <a:p>
            <a:r>
              <a:rPr lang="en-US" dirty="0"/>
              <a:t>1.2</a:t>
            </a:r>
          </a:p>
        </p:txBody>
      </p:sp>
      <p:sp>
        <p:nvSpPr>
          <p:cNvPr id="42" name="TextBox 41"/>
          <p:cNvSpPr txBox="1"/>
          <p:nvPr/>
        </p:nvSpPr>
        <p:spPr>
          <a:xfrm>
            <a:off x="6954032" y="5400804"/>
            <a:ext cx="476412" cy="369332"/>
          </a:xfrm>
          <a:prstGeom prst="rect">
            <a:avLst/>
          </a:prstGeom>
          <a:noFill/>
        </p:spPr>
        <p:txBody>
          <a:bodyPr wrap="none" rtlCol="0">
            <a:spAutoFit/>
          </a:bodyPr>
          <a:lstStyle/>
          <a:p>
            <a:r>
              <a:rPr lang="en-US" dirty="0"/>
              <a:t>2.4</a:t>
            </a:r>
          </a:p>
        </p:txBody>
      </p:sp>
      <p:sp>
        <p:nvSpPr>
          <p:cNvPr id="43" name="TextBox 42"/>
          <p:cNvSpPr txBox="1"/>
          <p:nvPr/>
        </p:nvSpPr>
        <p:spPr>
          <a:xfrm>
            <a:off x="7880958" y="5400804"/>
            <a:ext cx="476412" cy="369332"/>
          </a:xfrm>
          <a:prstGeom prst="rect">
            <a:avLst/>
          </a:prstGeom>
          <a:noFill/>
        </p:spPr>
        <p:txBody>
          <a:bodyPr wrap="none" rtlCol="0">
            <a:spAutoFit/>
          </a:bodyPr>
          <a:lstStyle/>
          <a:p>
            <a:r>
              <a:rPr lang="en-US" dirty="0"/>
              <a:t>3.6</a:t>
            </a:r>
          </a:p>
        </p:txBody>
      </p:sp>
      <p:sp>
        <p:nvSpPr>
          <p:cNvPr id="44" name="TextBox 43"/>
          <p:cNvSpPr txBox="1"/>
          <p:nvPr/>
        </p:nvSpPr>
        <p:spPr>
          <a:xfrm>
            <a:off x="4849660" y="1680574"/>
            <a:ext cx="476412" cy="369332"/>
          </a:xfrm>
          <a:prstGeom prst="rect">
            <a:avLst/>
          </a:prstGeom>
          <a:noFill/>
        </p:spPr>
        <p:txBody>
          <a:bodyPr wrap="none" rtlCol="0">
            <a:spAutoFit/>
          </a:bodyPr>
          <a:lstStyle/>
          <a:p>
            <a:r>
              <a:rPr lang="en-US" dirty="0"/>
              <a:t>4.8</a:t>
            </a:r>
          </a:p>
        </p:txBody>
      </p:sp>
      <p:sp>
        <p:nvSpPr>
          <p:cNvPr id="45" name="TextBox 44"/>
          <p:cNvSpPr txBox="1"/>
          <p:nvPr/>
        </p:nvSpPr>
        <p:spPr>
          <a:xfrm>
            <a:off x="4849660" y="5200388"/>
            <a:ext cx="476412" cy="369332"/>
          </a:xfrm>
          <a:prstGeom prst="rect">
            <a:avLst/>
          </a:prstGeom>
          <a:noFill/>
        </p:spPr>
        <p:txBody>
          <a:bodyPr wrap="none" rtlCol="0">
            <a:spAutoFit/>
          </a:bodyPr>
          <a:lstStyle/>
          <a:p>
            <a:r>
              <a:rPr lang="en-US" dirty="0"/>
              <a:t>0.0</a:t>
            </a:r>
          </a:p>
        </p:txBody>
      </p:sp>
      <p:sp>
        <p:nvSpPr>
          <p:cNvPr id="46" name="TextBox 45"/>
          <p:cNvSpPr txBox="1"/>
          <p:nvPr/>
        </p:nvSpPr>
        <p:spPr>
          <a:xfrm>
            <a:off x="4839221" y="4338179"/>
            <a:ext cx="476412" cy="369332"/>
          </a:xfrm>
          <a:prstGeom prst="rect">
            <a:avLst/>
          </a:prstGeom>
          <a:noFill/>
        </p:spPr>
        <p:txBody>
          <a:bodyPr wrap="none" rtlCol="0">
            <a:spAutoFit/>
          </a:bodyPr>
          <a:lstStyle/>
          <a:p>
            <a:r>
              <a:rPr lang="en-US" dirty="0"/>
              <a:t>1.2</a:t>
            </a:r>
          </a:p>
        </p:txBody>
      </p:sp>
      <p:sp>
        <p:nvSpPr>
          <p:cNvPr id="47" name="TextBox 46"/>
          <p:cNvSpPr txBox="1"/>
          <p:nvPr/>
        </p:nvSpPr>
        <p:spPr>
          <a:xfrm>
            <a:off x="4839221" y="3448831"/>
            <a:ext cx="476412" cy="369332"/>
          </a:xfrm>
          <a:prstGeom prst="rect">
            <a:avLst/>
          </a:prstGeom>
          <a:noFill/>
        </p:spPr>
        <p:txBody>
          <a:bodyPr wrap="none" rtlCol="0">
            <a:spAutoFit/>
          </a:bodyPr>
          <a:lstStyle/>
          <a:p>
            <a:r>
              <a:rPr lang="en-US" dirty="0"/>
              <a:t>2.4</a:t>
            </a:r>
          </a:p>
        </p:txBody>
      </p:sp>
      <p:sp>
        <p:nvSpPr>
          <p:cNvPr id="48" name="TextBox 47"/>
          <p:cNvSpPr txBox="1"/>
          <p:nvPr/>
        </p:nvSpPr>
        <p:spPr>
          <a:xfrm>
            <a:off x="4839221" y="2546957"/>
            <a:ext cx="476412" cy="369332"/>
          </a:xfrm>
          <a:prstGeom prst="rect">
            <a:avLst/>
          </a:prstGeom>
          <a:noFill/>
        </p:spPr>
        <p:txBody>
          <a:bodyPr wrap="none" rtlCol="0">
            <a:spAutoFit/>
          </a:bodyPr>
          <a:lstStyle/>
          <a:p>
            <a:r>
              <a:rPr lang="en-US" dirty="0"/>
              <a:t>3.6</a:t>
            </a:r>
          </a:p>
        </p:txBody>
      </p:sp>
      <p:sp>
        <p:nvSpPr>
          <p:cNvPr id="50" name="TextBox 49"/>
          <p:cNvSpPr txBox="1"/>
          <p:nvPr/>
        </p:nvSpPr>
        <p:spPr>
          <a:xfrm>
            <a:off x="360541" y="1685586"/>
            <a:ext cx="4049507" cy="830997"/>
          </a:xfrm>
          <a:prstGeom prst="rect">
            <a:avLst/>
          </a:prstGeom>
          <a:noFill/>
        </p:spPr>
        <p:txBody>
          <a:bodyPr wrap="none" rtlCol="0">
            <a:spAutoFit/>
          </a:bodyPr>
          <a:lstStyle/>
          <a:p>
            <a:r>
              <a:rPr lang="en-US" sz="2400" b="1" dirty="0"/>
              <a:t>Case 1: </a:t>
            </a:r>
            <a:r>
              <a:rPr lang="en-US" sz="2400" dirty="0"/>
              <a:t>The moduli are integer </a:t>
            </a:r>
          </a:p>
          <a:p>
            <a:r>
              <a:rPr lang="en-US" sz="2400" dirty="0"/>
              <a:t> multiples of their difference</a:t>
            </a:r>
          </a:p>
        </p:txBody>
      </p:sp>
      <p:sp>
        <p:nvSpPr>
          <p:cNvPr id="51" name="TextBox 50"/>
          <p:cNvSpPr txBox="1"/>
          <p:nvPr/>
        </p:nvSpPr>
        <p:spPr>
          <a:xfrm>
            <a:off x="390395" y="2610842"/>
            <a:ext cx="4213782" cy="830997"/>
          </a:xfrm>
          <a:prstGeom prst="rect">
            <a:avLst/>
          </a:prstGeom>
          <a:noFill/>
        </p:spPr>
        <p:txBody>
          <a:bodyPr wrap="none" rtlCol="0">
            <a:spAutoFit/>
          </a:bodyPr>
          <a:lstStyle/>
          <a:p>
            <a:r>
              <a:rPr lang="en-US" sz="2400" dirty="0"/>
              <a:t>With proper scaling, the CD-RNS</a:t>
            </a:r>
          </a:p>
          <a:p>
            <a:r>
              <a:rPr lang="en-US" sz="2400" dirty="0"/>
              <a:t>can be converted to an RNS</a:t>
            </a:r>
          </a:p>
        </p:txBody>
      </p:sp>
      <p:grpSp>
        <p:nvGrpSpPr>
          <p:cNvPr id="54" name="Group 53"/>
          <p:cNvGrpSpPr/>
          <p:nvPr/>
        </p:nvGrpSpPr>
        <p:grpSpPr>
          <a:xfrm>
            <a:off x="5336088" y="2496853"/>
            <a:ext cx="3223786" cy="2876813"/>
            <a:chOff x="5336088" y="2496853"/>
            <a:chExt cx="3223786" cy="2876813"/>
          </a:xfrm>
        </p:grpSpPr>
        <p:cxnSp>
          <p:nvCxnSpPr>
            <p:cNvPr id="29" name="Straight Connector 28"/>
            <p:cNvCxnSpPr/>
            <p:nvPr/>
          </p:nvCxnSpPr>
          <p:spPr>
            <a:xfrm flipV="1">
              <a:off x="5336088" y="2743200"/>
              <a:ext cx="2768252" cy="26304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083462" y="2496853"/>
              <a:ext cx="476412" cy="369332"/>
            </a:xfrm>
            <a:prstGeom prst="rect">
              <a:avLst/>
            </a:prstGeom>
            <a:noFill/>
          </p:spPr>
          <p:txBody>
            <a:bodyPr wrap="none" rtlCol="0">
              <a:spAutoFit/>
            </a:bodyPr>
            <a:lstStyle/>
            <a:p>
              <a:r>
                <a:rPr lang="en-US" b="1" dirty="0">
                  <a:solidFill>
                    <a:srgbClr val="FF0000"/>
                  </a:solidFill>
                </a:rPr>
                <a:t>3.6</a:t>
              </a:r>
            </a:p>
          </p:txBody>
        </p:sp>
      </p:grpSp>
      <p:grpSp>
        <p:nvGrpSpPr>
          <p:cNvPr id="55" name="Group 54"/>
          <p:cNvGrpSpPr/>
          <p:nvPr/>
        </p:nvGrpSpPr>
        <p:grpSpPr>
          <a:xfrm>
            <a:off x="5323562" y="1534437"/>
            <a:ext cx="1199863" cy="1208763"/>
            <a:chOff x="5323562" y="1534437"/>
            <a:chExt cx="1199863" cy="1208763"/>
          </a:xfrm>
        </p:grpSpPr>
        <p:cxnSp>
          <p:nvCxnSpPr>
            <p:cNvPr id="31" name="Straight Connector 30"/>
            <p:cNvCxnSpPr/>
            <p:nvPr/>
          </p:nvCxnSpPr>
          <p:spPr>
            <a:xfrm flipV="1">
              <a:off x="5323562" y="1853852"/>
              <a:ext cx="939452" cy="8893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043807" y="1534437"/>
              <a:ext cx="479618" cy="369332"/>
            </a:xfrm>
            <a:prstGeom prst="rect">
              <a:avLst/>
            </a:prstGeom>
            <a:noFill/>
          </p:spPr>
          <p:txBody>
            <a:bodyPr wrap="none" rtlCol="0">
              <a:spAutoFit/>
            </a:bodyPr>
            <a:lstStyle/>
            <a:p>
              <a:r>
                <a:rPr lang="en-US" b="1" dirty="0">
                  <a:solidFill>
                    <a:srgbClr val="FF0000"/>
                  </a:solidFill>
                </a:rPr>
                <a:t>4.8</a:t>
              </a:r>
            </a:p>
          </p:txBody>
        </p:sp>
      </p:grpSp>
      <p:grpSp>
        <p:nvGrpSpPr>
          <p:cNvPr id="57" name="Group 56"/>
          <p:cNvGrpSpPr/>
          <p:nvPr/>
        </p:nvGrpSpPr>
        <p:grpSpPr>
          <a:xfrm>
            <a:off x="6263014" y="3363237"/>
            <a:ext cx="2302154" cy="2022955"/>
            <a:chOff x="6263014" y="3363237"/>
            <a:chExt cx="2302154" cy="2022955"/>
          </a:xfrm>
        </p:grpSpPr>
        <p:cxnSp>
          <p:nvCxnSpPr>
            <p:cNvPr id="33" name="Straight Connector 32"/>
            <p:cNvCxnSpPr/>
            <p:nvPr/>
          </p:nvCxnSpPr>
          <p:spPr>
            <a:xfrm flipV="1">
              <a:off x="6263014" y="3620022"/>
              <a:ext cx="1841326" cy="17661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85550" y="3363237"/>
              <a:ext cx="479618" cy="369332"/>
            </a:xfrm>
            <a:prstGeom prst="rect">
              <a:avLst/>
            </a:prstGeom>
            <a:noFill/>
          </p:spPr>
          <p:txBody>
            <a:bodyPr wrap="none" rtlCol="0">
              <a:spAutoFit/>
            </a:bodyPr>
            <a:lstStyle/>
            <a:p>
              <a:r>
                <a:rPr lang="en-US" b="1" dirty="0">
                  <a:solidFill>
                    <a:srgbClr val="FF0000"/>
                  </a:solidFill>
                </a:rPr>
                <a:t>7.2</a:t>
              </a:r>
            </a:p>
          </p:txBody>
        </p:sp>
      </p:grpSp>
      <p:grpSp>
        <p:nvGrpSpPr>
          <p:cNvPr id="59" name="Group 58"/>
          <p:cNvGrpSpPr/>
          <p:nvPr/>
        </p:nvGrpSpPr>
        <p:grpSpPr>
          <a:xfrm>
            <a:off x="5323562" y="1546963"/>
            <a:ext cx="2111057" cy="2060533"/>
            <a:chOff x="5323562" y="1546963"/>
            <a:chExt cx="2111057" cy="2060533"/>
          </a:xfrm>
        </p:grpSpPr>
        <p:cxnSp>
          <p:nvCxnSpPr>
            <p:cNvPr id="35" name="Straight Connector 34"/>
            <p:cNvCxnSpPr/>
            <p:nvPr/>
          </p:nvCxnSpPr>
          <p:spPr>
            <a:xfrm flipV="1">
              <a:off x="5323562" y="1853852"/>
              <a:ext cx="1853852" cy="17536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958207" y="1546963"/>
              <a:ext cx="476412" cy="369332"/>
            </a:xfrm>
            <a:prstGeom prst="rect">
              <a:avLst/>
            </a:prstGeom>
            <a:noFill/>
          </p:spPr>
          <p:txBody>
            <a:bodyPr wrap="none" rtlCol="0">
              <a:spAutoFit/>
            </a:bodyPr>
            <a:lstStyle/>
            <a:p>
              <a:r>
                <a:rPr lang="en-US" b="1" dirty="0">
                  <a:solidFill>
                    <a:srgbClr val="FF0000"/>
                  </a:solidFill>
                </a:rPr>
                <a:t>9.6</a:t>
              </a:r>
            </a:p>
          </p:txBody>
        </p:sp>
      </p:grpSp>
      <p:grpSp>
        <p:nvGrpSpPr>
          <p:cNvPr id="61" name="Group 60"/>
          <p:cNvGrpSpPr/>
          <p:nvPr/>
        </p:nvGrpSpPr>
        <p:grpSpPr>
          <a:xfrm>
            <a:off x="7189940" y="4290163"/>
            <a:ext cx="1467196" cy="1096029"/>
            <a:chOff x="7189940" y="4290163"/>
            <a:chExt cx="1467196" cy="1096029"/>
          </a:xfrm>
        </p:grpSpPr>
        <p:cxnSp>
          <p:nvCxnSpPr>
            <p:cNvPr id="37" name="Straight Connector 36"/>
            <p:cNvCxnSpPr/>
            <p:nvPr/>
          </p:nvCxnSpPr>
          <p:spPr>
            <a:xfrm flipV="1">
              <a:off x="7189940" y="4509370"/>
              <a:ext cx="901874" cy="8768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060498" y="4290163"/>
              <a:ext cx="596638" cy="369332"/>
            </a:xfrm>
            <a:prstGeom prst="rect">
              <a:avLst/>
            </a:prstGeom>
            <a:noFill/>
          </p:spPr>
          <p:txBody>
            <a:bodyPr wrap="none" rtlCol="0">
              <a:spAutoFit/>
            </a:bodyPr>
            <a:lstStyle/>
            <a:p>
              <a:r>
                <a:rPr lang="en-US" b="1" dirty="0">
                  <a:solidFill>
                    <a:srgbClr val="FF0000"/>
                  </a:solidFill>
                </a:rPr>
                <a:t>10.8</a:t>
              </a:r>
            </a:p>
          </p:txBody>
        </p:sp>
      </p:grpSp>
      <p:grpSp>
        <p:nvGrpSpPr>
          <p:cNvPr id="63" name="Group 62"/>
          <p:cNvGrpSpPr/>
          <p:nvPr/>
        </p:nvGrpSpPr>
        <p:grpSpPr>
          <a:xfrm>
            <a:off x="5323562" y="1546963"/>
            <a:ext cx="3358626" cy="2962407"/>
            <a:chOff x="5323562" y="1546963"/>
            <a:chExt cx="3358626" cy="2962407"/>
          </a:xfrm>
        </p:grpSpPr>
        <p:cxnSp>
          <p:nvCxnSpPr>
            <p:cNvPr id="39" name="Straight Connector 38"/>
            <p:cNvCxnSpPr/>
            <p:nvPr/>
          </p:nvCxnSpPr>
          <p:spPr>
            <a:xfrm flipV="1">
              <a:off x="5323562" y="1853852"/>
              <a:ext cx="2780778" cy="26555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085550" y="1546963"/>
              <a:ext cx="596638" cy="369332"/>
            </a:xfrm>
            <a:prstGeom prst="rect">
              <a:avLst/>
            </a:prstGeom>
            <a:noFill/>
          </p:spPr>
          <p:txBody>
            <a:bodyPr wrap="none" rtlCol="0">
              <a:spAutoFit/>
            </a:bodyPr>
            <a:lstStyle/>
            <a:p>
              <a:r>
                <a:rPr lang="en-US" b="1" dirty="0">
                  <a:solidFill>
                    <a:srgbClr val="FF0000"/>
                  </a:solidFill>
                </a:rPr>
                <a:t>14.4</a:t>
              </a:r>
            </a:p>
          </p:txBody>
        </p:sp>
      </p:grpSp>
      <p:sp>
        <p:nvSpPr>
          <p:cNvPr id="64" name="TextBox 63"/>
          <p:cNvSpPr txBox="1"/>
          <p:nvPr/>
        </p:nvSpPr>
        <p:spPr>
          <a:xfrm>
            <a:off x="397910" y="4557804"/>
            <a:ext cx="4229622" cy="1569660"/>
          </a:xfrm>
          <a:prstGeom prst="rect">
            <a:avLst/>
          </a:prstGeom>
          <a:noFill/>
        </p:spPr>
        <p:txBody>
          <a:bodyPr wrap="square" rtlCol="0">
            <a:spAutoFit/>
          </a:bodyPr>
          <a:lstStyle/>
          <a:p>
            <a:r>
              <a:rPr lang="en-US" sz="2400" b="1" dirty="0">
                <a:solidFill>
                  <a:srgbClr val="00642D"/>
                </a:solidFill>
              </a:rPr>
              <a:t>Question: </a:t>
            </a:r>
          </a:p>
          <a:p>
            <a:r>
              <a:rPr lang="en-US" sz="2400" dirty="0"/>
              <a:t>Are there CD-RNSs that cannot be replaced with ordinary RNSs?</a:t>
            </a:r>
          </a:p>
          <a:p>
            <a:endParaRPr lang="en-US" sz="2400" dirty="0"/>
          </a:p>
        </p:txBody>
      </p:sp>
      <p:sp>
        <p:nvSpPr>
          <p:cNvPr id="65" name="TextBox 64"/>
          <p:cNvSpPr txBox="1"/>
          <p:nvPr/>
        </p:nvSpPr>
        <p:spPr>
          <a:xfrm>
            <a:off x="405635" y="3570962"/>
            <a:ext cx="3981796" cy="830997"/>
          </a:xfrm>
          <a:prstGeom prst="rect">
            <a:avLst/>
          </a:prstGeom>
          <a:noFill/>
        </p:spPr>
        <p:txBody>
          <a:bodyPr wrap="none" rtlCol="0">
            <a:spAutoFit/>
          </a:bodyPr>
          <a:lstStyle/>
          <a:p>
            <a:r>
              <a:rPr lang="en-US" sz="2400" dirty="0"/>
              <a:t>This example is equivalent to </a:t>
            </a:r>
          </a:p>
          <a:p>
            <a:r>
              <a:rPr lang="en-US" sz="2400" dirty="0"/>
              <a:t>RNS {4, 3} with scale factor 1.2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23</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Equivalence of CD-RNS and RNS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4880" name="Rectangle 49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6" name="Picture 545"/>
          <p:cNvPicPr/>
          <p:nvPr/>
        </p:nvPicPr>
        <p:blipFill>
          <a:blip r:embed="rId2"/>
          <a:srcRect/>
          <a:stretch>
            <a:fillRect/>
          </a:stretch>
        </p:blipFill>
        <p:spPr bwMode="auto">
          <a:xfrm>
            <a:off x="4800861" y="1538637"/>
            <a:ext cx="4343139" cy="4461330"/>
          </a:xfrm>
          <a:prstGeom prst="rect">
            <a:avLst/>
          </a:prstGeom>
          <a:noFill/>
          <a:ln w="9525">
            <a:noFill/>
            <a:miter lim="800000"/>
            <a:headEnd/>
            <a:tailEnd/>
          </a:ln>
        </p:spPr>
      </p:pic>
      <p:sp>
        <p:nvSpPr>
          <p:cNvPr id="10" name="TextBox 9"/>
          <p:cNvSpPr txBox="1"/>
          <p:nvPr/>
        </p:nvSpPr>
        <p:spPr>
          <a:xfrm>
            <a:off x="360541" y="1685586"/>
            <a:ext cx="4214615" cy="1200329"/>
          </a:xfrm>
          <a:prstGeom prst="rect">
            <a:avLst/>
          </a:prstGeom>
          <a:noFill/>
        </p:spPr>
        <p:txBody>
          <a:bodyPr wrap="none" rtlCol="0">
            <a:spAutoFit/>
          </a:bodyPr>
          <a:lstStyle/>
          <a:p>
            <a:r>
              <a:rPr lang="en-US" sz="2400" b="1" dirty="0"/>
              <a:t>Case 2a: </a:t>
            </a:r>
            <a:r>
              <a:rPr lang="en-US" sz="2400" dirty="0"/>
              <a:t>The moduli are integer </a:t>
            </a:r>
          </a:p>
          <a:p>
            <a:r>
              <a:rPr lang="en-US" sz="2400" dirty="0"/>
              <a:t> multiples of some number </a:t>
            </a:r>
            <a:r>
              <a:rPr lang="en-US" sz="2400" i="1" dirty="0"/>
              <a:t>s </a:t>
            </a:r>
          </a:p>
          <a:p>
            <a:r>
              <a:rPr lang="en-US" sz="2400" dirty="0"/>
              <a:t> (that divides their difference)</a:t>
            </a:r>
          </a:p>
        </p:txBody>
      </p:sp>
      <p:sp>
        <p:nvSpPr>
          <p:cNvPr id="11" name="TextBox 10"/>
          <p:cNvSpPr txBox="1"/>
          <p:nvPr/>
        </p:nvSpPr>
        <p:spPr>
          <a:xfrm>
            <a:off x="390395" y="3052802"/>
            <a:ext cx="4366195" cy="1200329"/>
          </a:xfrm>
          <a:prstGeom prst="rect">
            <a:avLst/>
          </a:prstGeom>
          <a:noFill/>
        </p:spPr>
        <p:txBody>
          <a:bodyPr wrap="none" rtlCol="0">
            <a:spAutoFit/>
          </a:bodyPr>
          <a:lstStyle/>
          <a:p>
            <a:r>
              <a:rPr lang="en-US" sz="2400" dirty="0"/>
              <a:t>With proper scaling, the CD-RNS</a:t>
            </a:r>
          </a:p>
          <a:p>
            <a:r>
              <a:rPr lang="en-US" sz="2400" dirty="0"/>
              <a:t>can be converted to an RNS, </a:t>
            </a:r>
          </a:p>
          <a:p>
            <a:r>
              <a:rPr lang="en-US" sz="2400" dirty="0"/>
              <a:t>provided max error target is </a:t>
            </a:r>
            <a:r>
              <a:rPr lang="en-US" sz="2400" dirty="0">
                <a:sym typeface="Symbol"/>
              </a:rPr>
              <a:t></a:t>
            </a:r>
            <a:r>
              <a:rPr lang="en-US" sz="2400" dirty="0"/>
              <a:t> </a:t>
            </a:r>
            <a:r>
              <a:rPr lang="en-US" sz="2400" i="1" dirty="0"/>
              <a:t>s</a:t>
            </a:r>
            <a:r>
              <a:rPr lang="en-US" sz="2400" dirty="0"/>
              <a:t>/4</a:t>
            </a:r>
          </a:p>
        </p:txBody>
      </p:sp>
      <p:sp>
        <p:nvSpPr>
          <p:cNvPr id="13" name="TextBox 12"/>
          <p:cNvSpPr txBox="1"/>
          <p:nvPr/>
        </p:nvSpPr>
        <p:spPr>
          <a:xfrm>
            <a:off x="405635" y="4424402"/>
            <a:ext cx="4137286" cy="1200329"/>
          </a:xfrm>
          <a:prstGeom prst="rect">
            <a:avLst/>
          </a:prstGeom>
          <a:noFill/>
        </p:spPr>
        <p:txBody>
          <a:bodyPr wrap="none" rtlCol="0">
            <a:spAutoFit/>
          </a:bodyPr>
          <a:lstStyle/>
          <a:p>
            <a:r>
              <a:rPr lang="en-US" sz="2400" dirty="0"/>
              <a:t>For this example, </a:t>
            </a:r>
            <a:r>
              <a:rPr lang="en-US" sz="2400" i="1" dirty="0"/>
              <a:t>s</a:t>
            </a:r>
            <a:r>
              <a:rPr lang="en-US" sz="2400" dirty="0"/>
              <a:t> = 0.4 and  </a:t>
            </a:r>
          </a:p>
          <a:p>
            <a:r>
              <a:rPr lang="en-US" sz="2400" dirty="0"/>
              <a:t>the system is equivalent to </a:t>
            </a:r>
          </a:p>
          <a:p>
            <a:r>
              <a:rPr lang="en-US" sz="2400" dirty="0"/>
              <a:t>RNS {11, 9} with scale factor 0.4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24</a:t>
            </a:fld>
            <a:endParaRPr lang="en-US" dirty="0"/>
          </a:p>
        </p:txBody>
      </p:sp>
      <p:sp>
        <p:nvSpPr>
          <p:cNvPr id="5" name="Title 1"/>
          <p:cNvSpPr txBox="1">
            <a:spLocks/>
          </p:cNvSpPr>
          <p:nvPr/>
        </p:nvSpPr>
        <p:spPr>
          <a:xfrm>
            <a:off x="0" y="457200"/>
            <a:ext cx="9144000" cy="1143000"/>
          </a:xfrm>
          <a:prstGeom prst="rect">
            <a:avLst/>
          </a:prstGeom>
        </p:spPr>
        <p:txBody>
          <a:bodyPr vert="horz" lIns="91440" tIns="45720" rIns="91440" bIns="45720" rtlCol="0" anchor="ctr">
            <a:normAutofit/>
          </a:bodyPr>
          <a:lstStyle/>
          <a:p>
            <a:pPr lvl="0" algn="ctr">
              <a:spcBef>
                <a:spcPct val="0"/>
              </a:spcBef>
              <a:defRPr/>
            </a:pPr>
            <a:r>
              <a:rPr lang="en-US" sz="4400" b="1" dirty="0">
                <a:solidFill>
                  <a:srgbClr val="F79646">
                    <a:lumMod val="50000"/>
                  </a:srgbClr>
                </a:solidFill>
                <a:effectLst>
                  <a:outerShdw blurRad="38100" dist="38100" dir="2700000" algn="tl">
                    <a:srgbClr val="000000">
                      <a:alpha val="43137"/>
                    </a:srgbClr>
                  </a:outerShdw>
                </a:effectLst>
                <a:ea typeface="+mj-ea"/>
                <a:cs typeface="+mj-cs"/>
              </a:rPr>
              <a:t>Representational Power of CD-RNS</a:t>
            </a:r>
            <a:endParaRPr kumimoji="0" lang="en-US" sz="4400" b="1"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9" name="Picture 8"/>
          <p:cNvPicPr/>
          <p:nvPr/>
        </p:nvPicPr>
        <p:blipFill>
          <a:blip r:embed="rId2"/>
          <a:srcRect/>
          <a:stretch>
            <a:fillRect/>
          </a:stretch>
        </p:blipFill>
        <p:spPr bwMode="auto">
          <a:xfrm>
            <a:off x="5260932" y="1380292"/>
            <a:ext cx="3558043" cy="4907774"/>
          </a:xfrm>
          <a:prstGeom prst="rect">
            <a:avLst/>
          </a:prstGeom>
          <a:noFill/>
          <a:ln w="9525">
            <a:noFill/>
            <a:miter lim="800000"/>
            <a:headEnd/>
            <a:tailEnd/>
          </a:ln>
        </p:spPr>
      </p:pic>
      <p:sp>
        <p:nvSpPr>
          <p:cNvPr id="10" name="TextBox 9"/>
          <p:cNvSpPr txBox="1"/>
          <p:nvPr/>
        </p:nvSpPr>
        <p:spPr>
          <a:xfrm>
            <a:off x="360541" y="1685586"/>
            <a:ext cx="4227439" cy="1569660"/>
          </a:xfrm>
          <a:prstGeom prst="rect">
            <a:avLst/>
          </a:prstGeom>
          <a:noFill/>
        </p:spPr>
        <p:txBody>
          <a:bodyPr wrap="none" rtlCol="0">
            <a:spAutoFit/>
          </a:bodyPr>
          <a:lstStyle/>
          <a:p>
            <a:r>
              <a:rPr lang="en-US" sz="2400" b="1" dirty="0"/>
              <a:t>Case 2b: </a:t>
            </a:r>
            <a:r>
              <a:rPr lang="en-US" sz="2400" dirty="0"/>
              <a:t>The moduli are integer </a:t>
            </a:r>
          </a:p>
          <a:p>
            <a:r>
              <a:rPr lang="en-US" sz="2400" dirty="0"/>
              <a:t> multiples of some number </a:t>
            </a:r>
            <a:r>
              <a:rPr lang="en-US" sz="2400" i="1" dirty="0"/>
              <a:t>s </a:t>
            </a:r>
          </a:p>
          <a:p>
            <a:r>
              <a:rPr lang="en-US" sz="2400" dirty="0"/>
              <a:t> (that divides their difference),  </a:t>
            </a:r>
          </a:p>
          <a:p>
            <a:r>
              <a:rPr lang="en-US" sz="2400" dirty="0"/>
              <a:t>but max error target &gt; </a:t>
            </a:r>
            <a:r>
              <a:rPr lang="en-US" sz="2400" i="1" dirty="0"/>
              <a:t>s</a:t>
            </a:r>
            <a:r>
              <a:rPr lang="en-US" sz="2400" dirty="0"/>
              <a:t>/4</a:t>
            </a:r>
          </a:p>
        </p:txBody>
      </p:sp>
      <p:sp>
        <p:nvSpPr>
          <p:cNvPr id="11" name="TextBox 10"/>
          <p:cNvSpPr txBox="1"/>
          <p:nvPr/>
        </p:nvSpPr>
        <p:spPr>
          <a:xfrm>
            <a:off x="390395" y="3413410"/>
            <a:ext cx="4628062" cy="1200329"/>
          </a:xfrm>
          <a:prstGeom prst="rect">
            <a:avLst/>
          </a:prstGeom>
          <a:noFill/>
        </p:spPr>
        <p:txBody>
          <a:bodyPr wrap="none" rtlCol="0">
            <a:spAutoFit/>
          </a:bodyPr>
          <a:lstStyle/>
          <a:p>
            <a:r>
              <a:rPr lang="en-US" sz="2400" dirty="0"/>
              <a:t>The CD-RNS is not equivalent to</a:t>
            </a:r>
          </a:p>
          <a:p>
            <a:r>
              <a:rPr lang="en-US" sz="2400" dirty="0"/>
              <a:t>an RNS in terms of representational</a:t>
            </a:r>
          </a:p>
          <a:p>
            <a:r>
              <a:rPr lang="en-US" sz="2400" dirty="0"/>
              <a:t>capability and dynamic range </a:t>
            </a:r>
          </a:p>
        </p:txBody>
      </p:sp>
      <p:sp>
        <p:nvSpPr>
          <p:cNvPr id="12" name="TextBox 11"/>
          <p:cNvSpPr txBox="1"/>
          <p:nvPr/>
        </p:nvSpPr>
        <p:spPr>
          <a:xfrm>
            <a:off x="405635" y="4785010"/>
            <a:ext cx="4292778" cy="1200329"/>
          </a:xfrm>
          <a:prstGeom prst="rect">
            <a:avLst/>
          </a:prstGeom>
          <a:noFill/>
        </p:spPr>
        <p:txBody>
          <a:bodyPr wrap="none" rtlCol="0">
            <a:spAutoFit/>
          </a:bodyPr>
          <a:lstStyle/>
          <a:p>
            <a:r>
              <a:rPr lang="en-US" sz="2400" dirty="0"/>
              <a:t>For this example, </a:t>
            </a:r>
            <a:r>
              <a:rPr lang="en-US" sz="2400" i="1" dirty="0"/>
              <a:t>s</a:t>
            </a:r>
            <a:r>
              <a:rPr lang="en-US" sz="2400" dirty="0"/>
              <a:t> = 0.1 but  </a:t>
            </a:r>
          </a:p>
          <a:p>
            <a:r>
              <a:rPr lang="en-US" sz="2400" dirty="0"/>
              <a:t>the system is different from</a:t>
            </a:r>
          </a:p>
          <a:p>
            <a:r>
              <a:rPr lang="en-US" sz="2400" dirty="0"/>
              <a:t>RNS {65, 44} with scale factor 0.1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491" y="1600200"/>
            <a:ext cx="8612660" cy="1739900"/>
          </a:xfrm>
        </p:spPr>
        <p:txBody>
          <a:bodyPr>
            <a:normAutofit/>
          </a:bodyPr>
          <a:lstStyle/>
          <a:p>
            <a:r>
              <a:rPr lang="en-US" dirty="0">
                <a:solidFill>
                  <a:schemeClr val="accent6">
                    <a:lumMod val="50000"/>
                  </a:schemeClr>
                </a:solidFill>
              </a:rPr>
              <a:t>Distance encoded by mod-</a:t>
            </a:r>
            <a:r>
              <a:rPr lang="en-US" i="1" dirty="0">
                <a:solidFill>
                  <a:schemeClr val="accent6">
                    <a:lumMod val="50000"/>
                  </a:schemeClr>
                </a:solidFill>
              </a:rPr>
              <a:t>a</a:t>
            </a:r>
            <a:r>
              <a:rPr lang="en-US" dirty="0">
                <a:solidFill>
                  <a:schemeClr val="accent6">
                    <a:lumMod val="50000"/>
                  </a:schemeClr>
                </a:solidFill>
              </a:rPr>
              <a:t> and mod-</a:t>
            </a:r>
            <a:r>
              <a:rPr lang="en-US" i="1" dirty="0">
                <a:solidFill>
                  <a:schemeClr val="accent6">
                    <a:lumMod val="50000"/>
                  </a:schemeClr>
                </a:solidFill>
              </a:rPr>
              <a:t>b</a:t>
            </a:r>
            <a:r>
              <a:rPr lang="en-US" dirty="0">
                <a:solidFill>
                  <a:schemeClr val="accent6">
                    <a:lumMod val="50000"/>
                  </a:schemeClr>
                </a:solidFill>
              </a:rPr>
              <a:t> residues</a:t>
            </a:r>
          </a:p>
          <a:p>
            <a:pPr lvl="1"/>
            <a:r>
              <a:rPr lang="en-US" dirty="0">
                <a:solidFill>
                  <a:srgbClr val="C75F09"/>
                </a:solidFill>
              </a:rPr>
              <a:t>Phases </a:t>
            </a:r>
            <a:r>
              <a:rPr lang="en-US" dirty="0">
                <a:solidFill>
                  <a:srgbClr val="C75F09"/>
                </a:solidFill>
                <a:latin typeface="Symbol" pitchFamily="18" charset="2"/>
              </a:rPr>
              <a:t>f</a:t>
            </a:r>
            <a:r>
              <a:rPr lang="en-US" dirty="0">
                <a:solidFill>
                  <a:srgbClr val="C75F09"/>
                </a:solidFill>
              </a:rPr>
              <a:t> and </a:t>
            </a:r>
            <a:r>
              <a:rPr lang="en-US" dirty="0">
                <a:solidFill>
                  <a:srgbClr val="C75F09"/>
                </a:solidFill>
                <a:latin typeface="Symbol" pitchFamily="18" charset="2"/>
              </a:rPr>
              <a:t>y</a:t>
            </a:r>
            <a:r>
              <a:rPr lang="en-US" dirty="0">
                <a:solidFill>
                  <a:srgbClr val="C75F09"/>
                </a:solidFill>
              </a:rPr>
              <a:t> given</a:t>
            </a:r>
          </a:p>
          <a:p>
            <a:pPr lvl="1"/>
            <a:r>
              <a:rPr lang="en-US" dirty="0">
                <a:solidFill>
                  <a:srgbClr val="C75F09"/>
                </a:solidFill>
              </a:rPr>
              <a:t>Reverse conversion provides </a:t>
            </a:r>
            <a:r>
              <a:rPr lang="en-US" i="1" dirty="0">
                <a:solidFill>
                  <a:srgbClr val="C75F09"/>
                </a:solidFill>
              </a:rPr>
              <a:t>R</a:t>
            </a:r>
            <a:endParaRPr lang="en-US" dirty="0"/>
          </a:p>
          <a:p>
            <a:pPr marL="342900" lvl="1" indent="-342900">
              <a:buFont typeface="Arial" pitchFamily="34" charset="0"/>
              <a:buChar char="•"/>
            </a:pPr>
            <a:endParaRPr lang="en-US" sz="3200" dirty="0">
              <a:solidFill>
                <a:srgbClr val="C75F09"/>
              </a:solidFill>
            </a:endParaRPr>
          </a:p>
          <a:p>
            <a:pPr>
              <a:buNone/>
            </a:pPr>
            <a:endParaRPr lang="en-US" dirty="0"/>
          </a:p>
          <a:p>
            <a:pPr lvl="1"/>
            <a:endParaRPr lang="en-US" sz="2000"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25</a:t>
            </a:fld>
            <a:endParaRPr lang="en-US" dirty="0"/>
          </a:p>
        </p:txBody>
      </p:sp>
      <p:sp>
        <p:nvSpPr>
          <p:cNvPr id="5" name="Title 1"/>
          <p:cNvSpPr>
            <a:spLocks noGrp="1"/>
          </p:cNvSpPr>
          <p:nvPr>
            <p:ph type="title"/>
          </p:nvPr>
        </p:nvSpPr>
        <p:spPr>
          <a:xfrm>
            <a:off x="457200" y="457200"/>
            <a:ext cx="8229600" cy="1143000"/>
          </a:xfrm>
        </p:spPr>
        <p:txBody>
          <a:bodyPr>
            <a:normAutofit/>
          </a:bodyPr>
          <a:lstStyle/>
          <a:p>
            <a:r>
              <a:rPr lang="en-US" dirty="0"/>
              <a:t>Conceptually Simpler 1D Example</a:t>
            </a:r>
          </a:p>
        </p:txBody>
      </p:sp>
      <p:sp>
        <p:nvSpPr>
          <p:cNvPr id="9" name="Content Placeholder 2"/>
          <p:cNvSpPr txBox="1">
            <a:spLocks/>
          </p:cNvSpPr>
          <p:nvPr/>
        </p:nvSpPr>
        <p:spPr>
          <a:xfrm>
            <a:off x="280001" y="3259009"/>
            <a:ext cx="8229600" cy="1003898"/>
          </a:xfrm>
          <a:prstGeom prst="rect">
            <a:avLst/>
          </a:prstGeom>
        </p:spPr>
        <p:txBody>
          <a:bodyPr vert="horz" lIns="91440" tIns="45720" rIns="91440" bIns="45720" rtlCol="0">
            <a:normAutofit lnSpcReduction="10000"/>
          </a:bodyPr>
          <a:lstStyle/>
          <a:p>
            <a:pPr marL="342900" lvl="1" indent="-342900">
              <a:spcBef>
                <a:spcPct val="20000"/>
              </a:spcBef>
              <a:buFont typeface="Arial" pitchFamily="34" charset="0"/>
              <a:buChar char="•"/>
              <a:defRPr/>
            </a:pPr>
            <a:r>
              <a:rPr lang="en-US" sz="3200" i="1" noProof="0" dirty="0">
                <a:solidFill>
                  <a:schemeClr val="accent6">
                    <a:lumMod val="50000"/>
                  </a:schemeClr>
                </a:solidFill>
              </a:rPr>
              <a:t>R</a:t>
            </a:r>
            <a:r>
              <a:rPr lang="en-US" sz="3200" noProof="0" dirty="0">
                <a:solidFill>
                  <a:schemeClr val="accent6">
                    <a:lumMod val="50000"/>
                  </a:schemeClr>
                </a:solidFill>
              </a:rPr>
              <a:t> is a point whose mod-</a:t>
            </a:r>
            <a:r>
              <a:rPr lang="en-US" sz="3200" i="1" noProof="0" dirty="0">
                <a:solidFill>
                  <a:schemeClr val="accent6">
                    <a:lumMod val="50000"/>
                  </a:schemeClr>
                </a:solidFill>
              </a:rPr>
              <a:t>a</a:t>
            </a:r>
            <a:r>
              <a:rPr lang="en-US" sz="3200" noProof="0" dirty="0">
                <a:solidFill>
                  <a:schemeClr val="accent6">
                    <a:lumMod val="50000"/>
                  </a:schemeClr>
                </a:solidFill>
              </a:rPr>
              <a:t> and mod-</a:t>
            </a:r>
            <a:r>
              <a:rPr lang="en-US" sz="3200" i="1" noProof="0" dirty="0">
                <a:solidFill>
                  <a:schemeClr val="accent6">
                    <a:lumMod val="50000"/>
                  </a:schemeClr>
                </a:solidFill>
              </a:rPr>
              <a:t>b</a:t>
            </a:r>
            <a:r>
              <a:rPr lang="en-US" sz="3200" noProof="0" dirty="0">
                <a:solidFill>
                  <a:schemeClr val="accent6">
                    <a:lumMod val="50000"/>
                  </a:schemeClr>
                </a:solidFill>
              </a:rPr>
              <a:t> residues </a:t>
            </a:r>
            <a:r>
              <a:rPr lang="en-US" sz="3200" dirty="0">
                <a:solidFill>
                  <a:schemeClr val="accent6">
                    <a:lumMod val="50000"/>
                  </a:schemeClr>
                </a:solidFill>
              </a:rPr>
              <a:t>match </a:t>
            </a:r>
            <a:r>
              <a:rPr lang="en-US" sz="3000" dirty="0">
                <a:solidFill>
                  <a:schemeClr val="accent6">
                    <a:lumMod val="50000"/>
                  </a:schemeClr>
                </a:solidFill>
                <a:latin typeface="Symbol" pitchFamily="18" charset="2"/>
              </a:rPr>
              <a:t>f</a:t>
            </a:r>
            <a:r>
              <a:rPr lang="en-US" sz="3000" dirty="0">
                <a:solidFill>
                  <a:schemeClr val="accent6">
                    <a:lumMod val="50000"/>
                  </a:schemeClr>
                </a:solidFill>
              </a:rPr>
              <a:t> </a:t>
            </a:r>
            <a:r>
              <a:rPr lang="en-US" sz="3200" dirty="0">
                <a:solidFill>
                  <a:schemeClr val="accent6">
                    <a:lumMod val="50000"/>
                  </a:schemeClr>
                </a:solidFill>
              </a:rPr>
              <a:t>and</a:t>
            </a:r>
            <a:r>
              <a:rPr lang="en-US" sz="3000" dirty="0">
                <a:solidFill>
                  <a:schemeClr val="accent6">
                    <a:lumMod val="50000"/>
                  </a:schemeClr>
                </a:solidFill>
              </a:rPr>
              <a:t> </a:t>
            </a:r>
            <a:r>
              <a:rPr lang="en-US" sz="3000" dirty="0">
                <a:solidFill>
                  <a:schemeClr val="accent6">
                    <a:lumMod val="50000"/>
                  </a:schemeClr>
                </a:solidFill>
                <a:latin typeface="Symbol" pitchFamily="18" charset="2"/>
              </a:rPr>
              <a:t>y</a:t>
            </a:r>
            <a:r>
              <a:rPr lang="en-US" sz="3000" dirty="0">
                <a:solidFill>
                  <a:schemeClr val="accent6">
                    <a:lumMod val="50000"/>
                  </a:schemeClr>
                </a:solidFill>
              </a:rPr>
              <a:t> </a:t>
            </a:r>
            <a:r>
              <a:rPr lang="en-US" sz="3200" noProof="0" dirty="0">
                <a:solidFill>
                  <a:schemeClr val="accent6">
                    <a:lumMod val="50000"/>
                  </a:schemeClr>
                </a:solidFill>
              </a:rPr>
              <a:t>to within the error bound</a:t>
            </a:r>
            <a:endParaRPr kumimoji="0" lang="en-US" sz="32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FF9900"/>
              </a:solidFill>
              <a:effectLst/>
              <a:uLnTx/>
              <a:uFillTx/>
              <a:latin typeface="+mn-lt"/>
              <a:ea typeface="+mn-ea"/>
              <a:cs typeface="+mn-cs"/>
            </a:endParaRPr>
          </a:p>
        </p:txBody>
      </p:sp>
      <p:sp>
        <p:nvSpPr>
          <p:cNvPr id="11" name="Rectangle 10"/>
          <p:cNvSpPr/>
          <p:nvPr/>
        </p:nvSpPr>
        <p:spPr>
          <a:xfrm>
            <a:off x="8699500" y="1701800"/>
            <a:ext cx="3602736" cy="769441"/>
          </a:xfrm>
          <a:prstGeom prst="rect">
            <a:avLst/>
          </a:prstGeom>
          <a:no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8093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6719"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68" name="Group 67"/>
          <p:cNvGrpSpPr/>
          <p:nvPr/>
        </p:nvGrpSpPr>
        <p:grpSpPr>
          <a:xfrm>
            <a:off x="737480" y="4263826"/>
            <a:ext cx="7594600" cy="2044700"/>
            <a:chOff x="711200" y="3987800"/>
            <a:chExt cx="7594600" cy="2044700"/>
          </a:xfrm>
        </p:grpSpPr>
        <p:grpSp>
          <p:nvGrpSpPr>
            <p:cNvPr id="156673" name="Group 1"/>
            <p:cNvGrpSpPr>
              <a:grpSpLocks noChangeAspect="1"/>
            </p:cNvGrpSpPr>
            <p:nvPr/>
          </p:nvGrpSpPr>
          <p:grpSpPr bwMode="auto">
            <a:xfrm>
              <a:off x="711200" y="3987800"/>
              <a:ext cx="7594600" cy="2044700"/>
              <a:chOff x="2288" y="4759"/>
              <a:chExt cx="3744" cy="1008"/>
            </a:xfrm>
          </p:grpSpPr>
          <p:sp>
            <p:nvSpPr>
              <p:cNvPr id="156718" name="AutoShape 46"/>
              <p:cNvSpPr>
                <a:spLocks noChangeAspect="1" noChangeArrowheads="1" noTextEdit="1"/>
              </p:cNvSpPr>
              <p:nvPr/>
            </p:nvSpPr>
            <p:spPr bwMode="auto">
              <a:xfrm>
                <a:off x="2288" y="4759"/>
                <a:ext cx="3744" cy="100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6717" name="Line 45"/>
              <p:cNvSpPr>
                <a:spLocks noChangeShapeType="1"/>
              </p:cNvSpPr>
              <p:nvPr/>
            </p:nvSpPr>
            <p:spPr bwMode="auto">
              <a:xfrm>
                <a:off x="2432" y="5191"/>
                <a:ext cx="3600" cy="1"/>
              </a:xfrm>
              <a:prstGeom prst="line">
                <a:avLst/>
              </a:prstGeom>
              <a:noFill/>
              <a:ln w="381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156716" name="Line 44"/>
              <p:cNvSpPr>
                <a:spLocks noChangeShapeType="1"/>
              </p:cNvSpPr>
              <p:nvPr/>
            </p:nvSpPr>
            <p:spPr bwMode="auto">
              <a:xfrm>
                <a:off x="2864"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5" name="Line 43"/>
              <p:cNvSpPr>
                <a:spLocks noChangeShapeType="1"/>
              </p:cNvSpPr>
              <p:nvPr/>
            </p:nvSpPr>
            <p:spPr bwMode="auto">
              <a:xfrm>
                <a:off x="3440"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4" name="Line 42"/>
              <p:cNvSpPr>
                <a:spLocks noChangeShapeType="1"/>
              </p:cNvSpPr>
              <p:nvPr/>
            </p:nvSpPr>
            <p:spPr bwMode="auto">
              <a:xfrm>
                <a:off x="4016"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3" name="Line 41"/>
              <p:cNvSpPr>
                <a:spLocks noChangeShapeType="1"/>
              </p:cNvSpPr>
              <p:nvPr/>
            </p:nvSpPr>
            <p:spPr bwMode="auto">
              <a:xfrm>
                <a:off x="4592"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2" name="Line 40"/>
              <p:cNvSpPr>
                <a:spLocks noChangeShapeType="1"/>
              </p:cNvSpPr>
              <p:nvPr/>
            </p:nvSpPr>
            <p:spPr bwMode="auto">
              <a:xfrm>
                <a:off x="5168"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1" name="Line 39"/>
              <p:cNvSpPr>
                <a:spLocks noChangeShapeType="1"/>
              </p:cNvSpPr>
              <p:nvPr/>
            </p:nvSpPr>
            <p:spPr bwMode="auto">
              <a:xfrm>
                <a:off x="5744"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0" name="Text Box 38"/>
              <p:cNvSpPr txBox="1">
                <a:spLocks noChangeArrowheads="1"/>
              </p:cNvSpPr>
              <p:nvPr/>
            </p:nvSpPr>
            <p:spPr bwMode="auto">
              <a:xfrm>
                <a:off x="2288" y="5012"/>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i</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2</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a:ln>
                    <a:noFill/>
                  </a:ln>
                  <a:solidFill>
                    <a:schemeClr val="tx1"/>
                  </a:solidFill>
                  <a:effectLst/>
                  <a:latin typeface="Arial" pitchFamily="34" charset="0"/>
                </a:endParaRPr>
              </a:p>
            </p:txBody>
          </p:sp>
          <p:sp>
            <p:nvSpPr>
              <p:cNvPr id="156709" name="Text Box 37"/>
              <p:cNvSpPr txBox="1">
                <a:spLocks noChangeArrowheads="1"/>
              </p:cNvSpPr>
              <p:nvPr/>
            </p:nvSpPr>
            <p:spPr bwMode="auto">
              <a:xfrm>
                <a:off x="2801" y="5012"/>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dirty="0">
                    <a:ln>
                      <a:noFill/>
                    </a:ln>
                    <a:solidFill>
                      <a:schemeClr val="tx1"/>
                    </a:solidFill>
                    <a:effectLst/>
                    <a:latin typeface="Symbol" pitchFamily="18" charset="2"/>
                    <a:ea typeface="Times New Roman" pitchFamily="18" charset="0"/>
                  </a:rPr>
                  <a:t>   </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i</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1</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a:ln>
                    <a:noFill/>
                  </a:ln>
                  <a:solidFill>
                    <a:schemeClr val="tx1"/>
                  </a:solidFill>
                  <a:effectLst/>
                  <a:latin typeface="Arial" pitchFamily="34" charset="0"/>
                </a:endParaRPr>
              </a:p>
            </p:txBody>
          </p:sp>
          <p:sp>
            <p:nvSpPr>
              <p:cNvPr id="156707" name="Text Box 35"/>
              <p:cNvSpPr txBox="1">
                <a:spLocks noChangeArrowheads="1"/>
              </p:cNvSpPr>
              <p:nvPr/>
            </p:nvSpPr>
            <p:spPr bwMode="auto">
              <a:xfrm>
                <a:off x="4529" y="5012"/>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a:ln>
                      <a:noFill/>
                    </a:ln>
                    <a:solidFill>
                      <a:schemeClr val="tx1"/>
                    </a:solidFill>
                    <a:effectLst/>
                    <a:latin typeface="Symbol" pitchFamily="18" charset="2"/>
                    <a:ea typeface="Times New Roman" pitchFamily="18" charset="0"/>
                  </a:rPr>
                  <a:t> </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i </a:t>
                </a:r>
                <a:r>
                  <a:rPr kumimoji="0" lang="en-US" b="0" i="0" u="none" strike="noStrike" cap="none" normalizeH="0" baseline="0">
                    <a:ln>
                      <a:noFill/>
                    </a:ln>
                    <a:solidFill>
                      <a:schemeClr val="tx1"/>
                    </a:solidFill>
                    <a:effectLst/>
                    <a:latin typeface="Arial" pitchFamily="34" charset="0"/>
                    <a:ea typeface="Times New Roman" pitchFamily="18" charset="0"/>
                    <a:cs typeface="Arial" pitchFamily="34" charset="0"/>
                  </a:rPr>
                  <a:t>+2</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a:ln>
                    <a:noFill/>
                  </a:ln>
                  <a:solidFill>
                    <a:schemeClr val="tx1"/>
                  </a:solidFill>
                  <a:effectLst/>
                  <a:latin typeface="Arial" pitchFamily="34" charset="0"/>
                </a:endParaRPr>
              </a:p>
            </p:txBody>
          </p:sp>
          <p:sp>
            <p:nvSpPr>
              <p:cNvPr id="156706" name="Text Box 34"/>
              <p:cNvSpPr txBox="1">
                <a:spLocks noChangeArrowheads="1"/>
              </p:cNvSpPr>
              <p:nvPr/>
            </p:nvSpPr>
            <p:spPr bwMode="auto">
              <a:xfrm>
                <a:off x="5105" y="5012"/>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a:ln>
                      <a:noFill/>
                    </a:ln>
                    <a:solidFill>
                      <a:schemeClr val="tx1"/>
                    </a:solidFill>
                    <a:effectLst/>
                    <a:latin typeface="Symbol" pitchFamily="18" charset="2"/>
                    <a:ea typeface="Times New Roman" pitchFamily="18" charset="0"/>
                  </a:rPr>
                  <a:t> </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i </a:t>
                </a:r>
                <a:r>
                  <a:rPr kumimoji="0" lang="en-US" b="0" i="0" u="none" strike="noStrike" cap="none" normalizeH="0" baseline="0">
                    <a:ln>
                      <a:noFill/>
                    </a:ln>
                    <a:solidFill>
                      <a:schemeClr val="tx1"/>
                    </a:solidFill>
                    <a:effectLst/>
                    <a:latin typeface="Arial" pitchFamily="34" charset="0"/>
                    <a:ea typeface="Times New Roman" pitchFamily="18" charset="0"/>
                    <a:cs typeface="Arial" pitchFamily="34" charset="0"/>
                  </a:rPr>
                  <a:t>+ 3</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a:ln>
                    <a:noFill/>
                  </a:ln>
                  <a:solidFill>
                    <a:schemeClr val="tx1"/>
                  </a:solidFill>
                  <a:effectLst/>
                  <a:latin typeface="Arial" pitchFamily="34" charset="0"/>
                </a:endParaRPr>
              </a:p>
            </p:txBody>
          </p:sp>
          <p:sp>
            <p:nvSpPr>
              <p:cNvPr id="156705" name="Text Box 33"/>
              <p:cNvSpPr txBox="1">
                <a:spLocks noChangeArrowheads="1"/>
              </p:cNvSpPr>
              <p:nvPr/>
            </p:nvSpPr>
            <p:spPr bwMode="auto">
              <a:xfrm>
                <a:off x="3953" y="5012"/>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dirty="0">
                    <a:ln>
                      <a:noFill/>
                    </a:ln>
                    <a:solidFill>
                      <a:schemeClr val="tx1"/>
                    </a:solidFill>
                    <a:effectLst/>
                    <a:latin typeface="Symbol" pitchFamily="18" charset="2"/>
                    <a:ea typeface="Times New Roman" pitchFamily="18" charset="0"/>
                  </a:rPr>
                  <a:t> </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i</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a:ln>
                    <a:noFill/>
                  </a:ln>
                  <a:solidFill>
                    <a:schemeClr val="tx1"/>
                  </a:solidFill>
                  <a:effectLst/>
                  <a:latin typeface="Arial" pitchFamily="34" charset="0"/>
                </a:endParaRPr>
              </a:p>
            </p:txBody>
          </p:sp>
          <p:sp>
            <p:nvSpPr>
              <p:cNvPr id="156704" name="Line 32"/>
              <p:cNvSpPr>
                <a:spLocks noChangeShapeType="1"/>
              </p:cNvSpPr>
              <p:nvPr/>
            </p:nvSpPr>
            <p:spPr bwMode="auto">
              <a:xfrm>
                <a:off x="3440" y="4759"/>
                <a:ext cx="1" cy="288"/>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03" name="Line 31"/>
              <p:cNvSpPr>
                <a:spLocks noChangeShapeType="1"/>
              </p:cNvSpPr>
              <p:nvPr/>
            </p:nvSpPr>
            <p:spPr bwMode="auto">
              <a:xfrm>
                <a:off x="3440" y="4903"/>
                <a:ext cx="369" cy="1"/>
              </a:xfrm>
              <a:prstGeom prst="line">
                <a:avLst/>
              </a:prstGeom>
              <a:noFill/>
              <a:ln w="9525">
                <a:solidFill>
                  <a:srgbClr val="80808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702" name="Line 30"/>
              <p:cNvSpPr>
                <a:spLocks noChangeShapeType="1"/>
              </p:cNvSpPr>
              <p:nvPr/>
            </p:nvSpPr>
            <p:spPr bwMode="auto">
              <a:xfrm>
                <a:off x="3809" y="4759"/>
                <a:ext cx="1" cy="830"/>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01" name="Line 29"/>
              <p:cNvSpPr>
                <a:spLocks noChangeShapeType="1"/>
              </p:cNvSpPr>
              <p:nvPr/>
            </p:nvSpPr>
            <p:spPr bwMode="auto">
              <a:xfrm>
                <a:off x="3267" y="5191"/>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00" name="Line 28"/>
              <p:cNvSpPr>
                <a:spLocks noChangeShapeType="1"/>
              </p:cNvSpPr>
              <p:nvPr/>
            </p:nvSpPr>
            <p:spPr bwMode="auto">
              <a:xfrm>
                <a:off x="4166" y="5191"/>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99" name="Line 27"/>
              <p:cNvSpPr>
                <a:spLocks noChangeShapeType="1"/>
              </p:cNvSpPr>
              <p:nvPr/>
            </p:nvSpPr>
            <p:spPr bwMode="auto">
              <a:xfrm>
                <a:off x="5064" y="5191"/>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98" name="Text Box 26"/>
              <p:cNvSpPr txBox="1">
                <a:spLocks noChangeArrowheads="1"/>
              </p:cNvSpPr>
              <p:nvPr/>
            </p:nvSpPr>
            <p:spPr bwMode="auto">
              <a:xfrm>
                <a:off x="3417" y="5191"/>
                <a:ext cx="576"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dirty="0">
                    <a:ln>
                      <a:noFill/>
                    </a:ln>
                    <a:solidFill>
                      <a:schemeClr val="tx1"/>
                    </a:solidFill>
                    <a:effectLst/>
                    <a:latin typeface="Symbol" pitchFamily="18" charset="2"/>
                    <a:ea typeface="Times New Roman" pitchFamily="18" charset="0"/>
                  </a:rPr>
                  <a:t> </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j </a:t>
                </a:r>
                <a:endParaRPr kumimoji="0" lang="en-US" b="0" i="0" u="none" strike="noStrike" cap="none" normalizeH="0" baseline="0" dirty="0">
                  <a:ln>
                    <a:noFill/>
                  </a:ln>
                  <a:solidFill>
                    <a:schemeClr val="tx1"/>
                  </a:solidFill>
                  <a:effectLst/>
                  <a:latin typeface="Arial" pitchFamily="34" charset="0"/>
                </a:endParaRPr>
              </a:p>
            </p:txBody>
          </p:sp>
          <p:sp>
            <p:nvSpPr>
              <p:cNvPr id="156697" name="Text Box 25"/>
              <p:cNvSpPr txBox="1">
                <a:spLocks noChangeArrowheads="1"/>
              </p:cNvSpPr>
              <p:nvPr/>
            </p:nvSpPr>
            <p:spPr bwMode="auto">
              <a:xfrm>
                <a:off x="2542" y="5191"/>
                <a:ext cx="576"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j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1</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a:ln>
                    <a:noFill/>
                  </a:ln>
                  <a:solidFill>
                    <a:schemeClr val="tx1"/>
                  </a:solidFill>
                  <a:effectLst/>
                  <a:latin typeface="Arial" pitchFamily="34" charset="0"/>
                </a:endParaRPr>
              </a:p>
            </p:txBody>
          </p:sp>
          <p:sp>
            <p:nvSpPr>
              <p:cNvPr id="156696" name="Text Box 24"/>
              <p:cNvSpPr txBox="1">
                <a:spLocks noChangeArrowheads="1"/>
              </p:cNvSpPr>
              <p:nvPr/>
            </p:nvSpPr>
            <p:spPr bwMode="auto">
              <a:xfrm>
                <a:off x="5191" y="5191"/>
                <a:ext cx="576"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a:ln>
                      <a:noFill/>
                    </a:ln>
                    <a:solidFill>
                      <a:schemeClr val="tx1"/>
                    </a:solidFill>
                    <a:effectLst/>
                    <a:latin typeface="Symbol" pitchFamily="18" charset="2"/>
                    <a:ea typeface="Times New Roman" pitchFamily="18" charset="0"/>
                  </a:rPr>
                  <a:t> </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j </a:t>
                </a:r>
                <a:r>
                  <a:rPr kumimoji="0" lang="en-US" b="0" i="0" u="none" strike="noStrike" cap="none" normalizeH="0" baseline="0">
                    <a:ln>
                      <a:noFill/>
                    </a:ln>
                    <a:solidFill>
                      <a:schemeClr val="tx1"/>
                    </a:solidFill>
                    <a:effectLst/>
                    <a:latin typeface="Arial" pitchFamily="34" charset="0"/>
                    <a:ea typeface="Times New Roman" pitchFamily="18" charset="0"/>
                    <a:cs typeface="Arial" pitchFamily="34" charset="0"/>
                  </a:rPr>
                  <a:t>+2</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a:ln>
                    <a:noFill/>
                  </a:ln>
                  <a:solidFill>
                    <a:schemeClr val="tx1"/>
                  </a:solidFill>
                  <a:effectLst/>
                  <a:latin typeface="Arial" pitchFamily="34" charset="0"/>
                </a:endParaRPr>
              </a:p>
            </p:txBody>
          </p:sp>
          <p:sp>
            <p:nvSpPr>
              <p:cNvPr id="156695" name="Text Box 23"/>
              <p:cNvSpPr txBox="1">
                <a:spLocks noChangeArrowheads="1"/>
              </p:cNvSpPr>
              <p:nvPr/>
            </p:nvSpPr>
            <p:spPr bwMode="auto">
              <a:xfrm>
                <a:off x="4304" y="5191"/>
                <a:ext cx="576"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a:ln>
                      <a:noFill/>
                    </a:ln>
                    <a:solidFill>
                      <a:schemeClr val="tx1"/>
                    </a:solidFill>
                    <a:effectLst/>
                    <a:latin typeface="Symbol" pitchFamily="18" charset="2"/>
                    <a:ea typeface="Times New Roman" pitchFamily="18" charset="0"/>
                  </a:rPr>
                  <a:t> </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j </a:t>
                </a:r>
                <a:r>
                  <a:rPr kumimoji="0" lang="en-US" b="0" i="0" u="none" strike="noStrike" cap="none" normalizeH="0" baseline="0">
                    <a:ln>
                      <a:noFill/>
                    </a:ln>
                    <a:solidFill>
                      <a:schemeClr val="tx1"/>
                    </a:solidFill>
                    <a:effectLst/>
                    <a:latin typeface="Arial" pitchFamily="34" charset="0"/>
                    <a:ea typeface="Times New Roman" pitchFamily="18" charset="0"/>
                    <a:cs typeface="Arial" pitchFamily="34" charset="0"/>
                  </a:rPr>
                  <a:t>+1</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a:ln>
                    <a:noFill/>
                  </a:ln>
                  <a:solidFill>
                    <a:schemeClr val="tx1"/>
                  </a:solidFill>
                  <a:effectLst/>
                  <a:latin typeface="Arial" pitchFamily="34" charset="0"/>
                </a:endParaRPr>
              </a:p>
            </p:txBody>
          </p:sp>
          <p:sp>
            <p:nvSpPr>
              <p:cNvPr id="156694" name="Line 22"/>
              <p:cNvSpPr>
                <a:spLocks noChangeShapeType="1"/>
              </p:cNvSpPr>
              <p:nvPr/>
            </p:nvSpPr>
            <p:spPr bwMode="auto">
              <a:xfrm>
                <a:off x="3267" y="5335"/>
                <a:ext cx="1" cy="254"/>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93" name="Line 21"/>
              <p:cNvSpPr>
                <a:spLocks noChangeShapeType="1"/>
              </p:cNvSpPr>
              <p:nvPr/>
            </p:nvSpPr>
            <p:spPr bwMode="auto">
              <a:xfrm>
                <a:off x="3267" y="5479"/>
                <a:ext cx="543" cy="1"/>
              </a:xfrm>
              <a:prstGeom prst="line">
                <a:avLst/>
              </a:prstGeom>
              <a:noFill/>
              <a:ln w="9525">
                <a:solidFill>
                  <a:srgbClr val="808080"/>
                </a:solidFill>
                <a:round/>
                <a:headEnd/>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156692" name="Text Box 20"/>
              <p:cNvSpPr txBox="1">
                <a:spLocks noChangeArrowheads="1"/>
              </p:cNvSpPr>
              <p:nvPr/>
            </p:nvSpPr>
            <p:spPr bwMode="auto">
              <a:xfrm>
                <a:off x="5681" y="5191"/>
                <a:ext cx="288"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dirty="0">
                    <a:ln>
                      <a:noFill/>
                    </a:ln>
                    <a:solidFill>
                      <a:schemeClr val="tx1"/>
                    </a:solidFill>
                    <a:effectLst/>
                    <a:latin typeface="Symbol" pitchFamily="18" charset="2"/>
                    <a:ea typeface="Times New Roman" pitchFamily="18" charset="0"/>
                  </a:rPr>
                  <a:t>  </a:t>
                </a:r>
                <a:r>
                  <a:rPr kumimoji="0" lang="en-U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y</a:t>
                </a:r>
                <a:endParaRPr kumimoji="0" lang="en-US" sz="2400" b="0" i="0" u="none" strike="noStrike" cap="none" normalizeH="0" baseline="0" dirty="0">
                  <a:ln>
                    <a:noFill/>
                  </a:ln>
                  <a:solidFill>
                    <a:schemeClr val="tx1"/>
                  </a:solidFill>
                  <a:effectLst/>
                  <a:latin typeface="Arial" pitchFamily="34" charset="0"/>
                </a:endParaRPr>
              </a:p>
            </p:txBody>
          </p:sp>
          <p:sp>
            <p:nvSpPr>
              <p:cNvPr id="156691" name="Text Box 19"/>
              <p:cNvSpPr txBox="1">
                <a:spLocks noChangeArrowheads="1"/>
              </p:cNvSpPr>
              <p:nvPr/>
            </p:nvSpPr>
            <p:spPr bwMode="auto">
              <a:xfrm>
                <a:off x="5648" y="4966"/>
                <a:ext cx="288"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dirty="0">
                    <a:ln>
                      <a:noFill/>
                    </a:ln>
                    <a:solidFill>
                      <a:schemeClr val="tx1"/>
                    </a:solidFill>
                    <a:effectLst/>
                    <a:latin typeface="Symbol" pitchFamily="18" charset="2"/>
                    <a:ea typeface="Times New Roman" pitchFamily="18" charset="0"/>
                  </a:rPr>
                  <a:t>    </a:t>
                </a:r>
                <a:r>
                  <a:rPr kumimoji="0" lang="en-U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x</a:t>
                </a:r>
                <a:endParaRPr kumimoji="0" lang="en-US" sz="2400" b="0" i="0" u="none" strike="noStrike" cap="none" normalizeH="0" baseline="0" dirty="0">
                  <a:ln>
                    <a:noFill/>
                  </a:ln>
                  <a:solidFill>
                    <a:schemeClr val="tx1"/>
                  </a:solidFill>
                  <a:effectLst/>
                  <a:latin typeface="Arial" pitchFamily="34" charset="0"/>
                </a:endParaRPr>
              </a:p>
            </p:txBody>
          </p:sp>
          <p:sp>
            <p:nvSpPr>
              <p:cNvPr id="156690" name="Rectangle 18"/>
              <p:cNvSpPr>
                <a:spLocks noChangeArrowheads="1"/>
              </p:cNvSpPr>
              <p:nvPr/>
            </p:nvSpPr>
            <p:spPr bwMode="auto">
              <a:xfrm>
                <a:off x="3584" y="4759"/>
                <a:ext cx="144" cy="2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156689" name="Rectangle 17"/>
              <p:cNvSpPr>
                <a:spLocks noChangeArrowheads="1"/>
              </p:cNvSpPr>
              <p:nvPr/>
            </p:nvSpPr>
            <p:spPr bwMode="auto">
              <a:xfrm>
                <a:off x="3521" y="5335"/>
                <a:ext cx="144" cy="2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688" name="Text Box 16"/>
              <p:cNvSpPr txBox="1">
                <a:spLocks noChangeArrowheads="1"/>
              </p:cNvSpPr>
              <p:nvPr/>
            </p:nvSpPr>
            <p:spPr bwMode="auto">
              <a:xfrm>
                <a:off x="3377" y="4759"/>
                <a:ext cx="351" cy="2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dirty="0">
                    <a:ln>
                      <a:noFill/>
                    </a:ln>
                    <a:solidFill>
                      <a:schemeClr val="tx1"/>
                    </a:solidFill>
                    <a:effectLst/>
                    <a:latin typeface="Symbol" pitchFamily="18" charset="2"/>
                    <a:ea typeface="Times New Roman" pitchFamily="18" charset="0"/>
                  </a:rPr>
                  <a:t>        </a:t>
                </a:r>
                <a:r>
                  <a:rPr kumimoji="0" lang="en-US" sz="2400" b="0" i="0" u="none" strike="noStrike" cap="none" normalizeH="0" baseline="0" dirty="0">
                    <a:ln>
                      <a:noFill/>
                    </a:ln>
                    <a:solidFill>
                      <a:schemeClr val="tx1"/>
                    </a:solidFill>
                    <a:effectLst/>
                    <a:latin typeface="Symbol" pitchFamily="18" charset="2"/>
                    <a:ea typeface="Times New Roman" pitchFamily="18" charset="0"/>
                    <a:cs typeface="Arial" pitchFamily="34" charset="0"/>
                  </a:rPr>
                  <a:t>f</a:t>
                </a:r>
                <a:endParaRPr kumimoji="0" lang="en-US" sz="2400" b="0" i="0" u="none" strike="noStrike" cap="none" normalizeH="0" baseline="0" dirty="0">
                  <a:ln>
                    <a:noFill/>
                  </a:ln>
                  <a:solidFill>
                    <a:schemeClr val="tx1"/>
                  </a:solidFill>
                  <a:effectLst/>
                  <a:latin typeface="Arial" pitchFamily="34" charset="0"/>
                </a:endParaRPr>
              </a:p>
            </p:txBody>
          </p:sp>
          <p:sp>
            <p:nvSpPr>
              <p:cNvPr id="156687" name="Text Box 15"/>
              <p:cNvSpPr txBox="1">
                <a:spLocks noChangeArrowheads="1"/>
              </p:cNvSpPr>
              <p:nvPr/>
            </p:nvSpPr>
            <p:spPr bwMode="auto">
              <a:xfrm>
                <a:off x="3377" y="5335"/>
                <a:ext cx="288" cy="2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a:ln>
                      <a:noFill/>
                    </a:ln>
                    <a:solidFill>
                      <a:schemeClr val="tx1"/>
                    </a:solidFill>
                    <a:effectLst/>
                    <a:latin typeface="Symbol" pitchFamily="18" charset="2"/>
                    <a:ea typeface="Times New Roman" pitchFamily="18" charset="0"/>
                  </a:rPr>
                  <a:t>     </a:t>
                </a:r>
                <a:r>
                  <a:rPr kumimoji="0" lang="en-US" sz="2400" b="0" i="0" u="none" strike="noStrike" cap="none" normalizeH="0" baseline="0">
                    <a:ln>
                      <a:noFill/>
                    </a:ln>
                    <a:solidFill>
                      <a:schemeClr val="tx1"/>
                    </a:solidFill>
                    <a:effectLst/>
                    <a:latin typeface="Symbol" pitchFamily="18" charset="2"/>
                    <a:ea typeface="Times New Roman" pitchFamily="18" charset="0"/>
                    <a:cs typeface="Arial" pitchFamily="34" charset="0"/>
                  </a:rPr>
                  <a:t>y</a:t>
                </a:r>
                <a:endParaRPr kumimoji="0" lang="en-US" sz="2400" b="0" i="0" u="none" strike="noStrike" cap="none" normalizeH="0" baseline="0">
                  <a:ln>
                    <a:noFill/>
                  </a:ln>
                  <a:solidFill>
                    <a:schemeClr val="tx1"/>
                  </a:solidFill>
                  <a:effectLst/>
                  <a:latin typeface="Arial" pitchFamily="34" charset="0"/>
                </a:endParaRPr>
              </a:p>
            </p:txBody>
          </p:sp>
          <p:sp>
            <p:nvSpPr>
              <p:cNvPr id="156686" name="Text Box 14"/>
              <p:cNvSpPr txBox="1">
                <a:spLocks noChangeArrowheads="1"/>
              </p:cNvSpPr>
              <p:nvPr/>
            </p:nvSpPr>
            <p:spPr bwMode="auto">
              <a:xfrm>
                <a:off x="3665" y="5565"/>
                <a:ext cx="288"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endParaRPr kumimoji="0" lang="en-US" sz="2000" b="0" i="0" u="none" strike="noStrike" cap="none" normalizeH="0" baseline="0" dirty="0">
                  <a:ln>
                    <a:noFill/>
                  </a:ln>
                  <a:solidFill>
                    <a:schemeClr val="tx1"/>
                  </a:solidFill>
                  <a:effectLst/>
                  <a:latin typeface="Arial" pitchFamily="34" charset="0"/>
                </a:endParaRPr>
              </a:p>
            </p:txBody>
          </p:sp>
          <p:sp>
            <p:nvSpPr>
              <p:cNvPr id="156685" name="Line 13"/>
              <p:cNvSpPr>
                <a:spLocks noChangeShapeType="1"/>
              </p:cNvSpPr>
              <p:nvPr/>
            </p:nvSpPr>
            <p:spPr bwMode="auto">
              <a:xfrm>
                <a:off x="4385" y="4903"/>
                <a:ext cx="1" cy="1"/>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84" name="Line 12"/>
              <p:cNvSpPr>
                <a:spLocks noChangeShapeType="1"/>
              </p:cNvSpPr>
              <p:nvPr/>
            </p:nvSpPr>
            <p:spPr bwMode="auto">
              <a:xfrm flipV="1">
                <a:off x="4961" y="4903"/>
                <a:ext cx="1" cy="1"/>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83" name="Line 11"/>
              <p:cNvSpPr>
                <a:spLocks noChangeShapeType="1"/>
              </p:cNvSpPr>
              <p:nvPr/>
            </p:nvSpPr>
            <p:spPr bwMode="auto">
              <a:xfrm flipV="1">
                <a:off x="5537" y="4903"/>
                <a:ext cx="1" cy="1"/>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82" name="Line 10"/>
              <p:cNvSpPr>
                <a:spLocks noChangeShapeType="1"/>
              </p:cNvSpPr>
              <p:nvPr/>
            </p:nvSpPr>
            <p:spPr bwMode="auto">
              <a:xfrm flipV="1">
                <a:off x="3233" y="4903"/>
                <a:ext cx="1" cy="1"/>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81" name="Line 9"/>
              <p:cNvSpPr>
                <a:spLocks noChangeShapeType="1"/>
              </p:cNvSpPr>
              <p:nvPr/>
            </p:nvSpPr>
            <p:spPr bwMode="auto">
              <a:xfrm flipV="1">
                <a:off x="2657" y="4903"/>
                <a:ext cx="1" cy="1"/>
              </a:xfrm>
              <a:prstGeom prst="line">
                <a:avLst/>
              </a:prstGeom>
              <a:noFill/>
              <a:ln w="9525">
                <a:solidFill>
                  <a:srgbClr val="000000"/>
                </a:solidFill>
                <a:round/>
                <a:headEnd type="oval" w="sm" len="sm"/>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80" name="Oval 8"/>
              <p:cNvSpPr>
                <a:spLocks noChangeArrowheads="1"/>
              </p:cNvSpPr>
              <p:nvPr/>
            </p:nvSpPr>
            <p:spPr bwMode="auto">
              <a:xfrm>
                <a:off x="3774" y="5450"/>
                <a:ext cx="69" cy="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79" name="Oval 7"/>
              <p:cNvSpPr>
                <a:spLocks noChangeArrowheads="1"/>
              </p:cNvSpPr>
              <p:nvPr/>
            </p:nvSpPr>
            <p:spPr bwMode="auto">
              <a:xfrm>
                <a:off x="4673" y="5450"/>
                <a:ext cx="71" cy="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78" name="Oval 6"/>
              <p:cNvSpPr>
                <a:spLocks noChangeArrowheads="1"/>
              </p:cNvSpPr>
              <p:nvPr/>
            </p:nvSpPr>
            <p:spPr bwMode="auto">
              <a:xfrm>
                <a:off x="5583" y="5450"/>
                <a:ext cx="70" cy="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77" name="Oval 5"/>
              <p:cNvSpPr>
                <a:spLocks noChangeArrowheads="1"/>
              </p:cNvSpPr>
              <p:nvPr/>
            </p:nvSpPr>
            <p:spPr bwMode="auto">
              <a:xfrm>
                <a:off x="2887" y="5450"/>
                <a:ext cx="70" cy="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76" name="Line 4"/>
              <p:cNvSpPr>
                <a:spLocks noChangeShapeType="1"/>
              </p:cNvSpPr>
              <p:nvPr/>
            </p:nvSpPr>
            <p:spPr bwMode="auto">
              <a:xfrm>
                <a:off x="3809" y="4903"/>
                <a:ext cx="1" cy="1"/>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75" name="Text Box 3"/>
              <p:cNvSpPr txBox="1">
                <a:spLocks noChangeArrowheads="1"/>
              </p:cNvSpPr>
              <p:nvPr/>
            </p:nvSpPr>
            <p:spPr bwMode="auto">
              <a:xfrm>
                <a:off x="3296" y="4759"/>
                <a:ext cx="288"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Arial" pitchFamily="34" charset="0"/>
                    <a:ea typeface="Times New Roman" pitchFamily="18" charset="0"/>
                    <a:cs typeface="Arial" pitchFamily="34" charset="0"/>
                  </a:rPr>
                  <a:t>ai</a:t>
                </a:r>
                <a:endParaRPr kumimoji="0" lang="en-US" sz="1600" b="0" i="0" u="none" strike="noStrike" cap="none" normalizeH="0" baseline="0">
                  <a:ln>
                    <a:noFill/>
                  </a:ln>
                  <a:solidFill>
                    <a:schemeClr val="tx1"/>
                  </a:solidFill>
                  <a:effectLst/>
                  <a:latin typeface="Arial" pitchFamily="34" charset="0"/>
                </a:endParaRPr>
              </a:p>
            </p:txBody>
          </p:sp>
          <p:sp>
            <p:nvSpPr>
              <p:cNvPr id="156674" name="Text Box 2"/>
              <p:cNvSpPr txBox="1">
                <a:spLocks noChangeArrowheads="1"/>
              </p:cNvSpPr>
              <p:nvPr/>
            </p:nvSpPr>
            <p:spPr bwMode="auto">
              <a:xfrm>
                <a:off x="3129" y="5542"/>
                <a:ext cx="288"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bj</a:t>
                </a:r>
                <a:endParaRPr kumimoji="0" lang="en-US" sz="1600" b="0" i="0" u="none" strike="noStrike" cap="none" normalizeH="0" baseline="0" dirty="0">
                  <a:ln>
                    <a:noFill/>
                  </a:ln>
                  <a:solidFill>
                    <a:schemeClr val="tx1"/>
                  </a:solidFill>
                  <a:effectLst/>
                  <a:latin typeface="Arial" pitchFamily="34" charset="0"/>
                </a:endParaRPr>
              </a:p>
            </p:txBody>
          </p:sp>
          <p:sp>
            <p:nvSpPr>
              <p:cNvPr id="156708" name="Text Box 36"/>
              <p:cNvSpPr txBox="1">
                <a:spLocks noChangeArrowheads="1"/>
              </p:cNvSpPr>
              <p:nvPr/>
            </p:nvSpPr>
            <p:spPr bwMode="auto">
              <a:xfrm>
                <a:off x="3377" y="5010"/>
                <a:ext cx="576" cy="1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dirty="0">
                    <a:ln>
                      <a:noFill/>
                    </a:ln>
                    <a:solidFill>
                      <a:schemeClr val="tx1"/>
                    </a:solidFill>
                    <a:effectLst/>
                    <a:latin typeface="Symbol" pitchFamily="18" charset="2"/>
                    <a:ea typeface="Times New Roman" pitchFamily="18" charset="0"/>
                  </a:rPr>
                  <a:t>   </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i</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a:ln>
                    <a:noFill/>
                  </a:ln>
                  <a:solidFill>
                    <a:schemeClr val="tx1"/>
                  </a:solidFill>
                  <a:effectLst/>
                  <a:latin typeface="Arial" pitchFamily="34" charset="0"/>
                </a:endParaRPr>
              </a:p>
            </p:txBody>
          </p:sp>
        </p:grpSp>
        <p:sp>
          <p:nvSpPr>
            <p:cNvPr id="58" name="Oval 57"/>
            <p:cNvSpPr/>
            <p:nvPr/>
          </p:nvSpPr>
          <p:spPr>
            <a:xfrm>
              <a:off x="3711146" y="5366951"/>
              <a:ext cx="182880" cy="182880"/>
            </a:xfrm>
            <a:prstGeom prst="ellipse">
              <a:avLst/>
            </a:prstGeom>
            <a:solidFill>
              <a:srgbClr val="FFFF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59" name="Oval 58"/>
            <p:cNvSpPr/>
            <p:nvPr/>
          </p:nvSpPr>
          <p:spPr>
            <a:xfrm>
              <a:off x="5519351" y="5358713"/>
              <a:ext cx="182880" cy="182880"/>
            </a:xfrm>
            <a:prstGeom prst="ellipse">
              <a:avLst/>
            </a:prstGeom>
            <a:solidFill>
              <a:srgbClr val="FFFF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0" name="Oval 59"/>
            <p:cNvSpPr/>
            <p:nvPr/>
          </p:nvSpPr>
          <p:spPr>
            <a:xfrm>
              <a:off x="7372865" y="5358713"/>
              <a:ext cx="182880" cy="182880"/>
            </a:xfrm>
            <a:prstGeom prst="ellipse">
              <a:avLst/>
            </a:prstGeom>
            <a:solidFill>
              <a:srgbClr val="FFFF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1" name="Oval 60"/>
            <p:cNvSpPr/>
            <p:nvPr/>
          </p:nvSpPr>
          <p:spPr>
            <a:xfrm>
              <a:off x="1898822" y="5358713"/>
              <a:ext cx="182880" cy="182880"/>
            </a:xfrm>
            <a:prstGeom prst="ellipse">
              <a:avLst/>
            </a:prstGeom>
            <a:solidFill>
              <a:srgbClr val="FFFF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2" name="Oval 61"/>
            <p:cNvSpPr/>
            <p:nvPr/>
          </p:nvSpPr>
          <p:spPr>
            <a:xfrm>
              <a:off x="2541372" y="4184821"/>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3" name="Oval 62"/>
            <p:cNvSpPr/>
            <p:nvPr/>
          </p:nvSpPr>
          <p:spPr>
            <a:xfrm>
              <a:off x="3694669" y="4188940"/>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4" name="Oval 63"/>
            <p:cNvSpPr/>
            <p:nvPr/>
          </p:nvSpPr>
          <p:spPr>
            <a:xfrm>
              <a:off x="1359243" y="4188940"/>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5" name="Oval 64"/>
            <p:cNvSpPr/>
            <p:nvPr/>
          </p:nvSpPr>
          <p:spPr>
            <a:xfrm>
              <a:off x="6067166" y="4188940"/>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6" name="Oval 65"/>
            <p:cNvSpPr/>
            <p:nvPr/>
          </p:nvSpPr>
          <p:spPr>
            <a:xfrm>
              <a:off x="7220463" y="4193059"/>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7" name="Oval 66"/>
            <p:cNvSpPr/>
            <p:nvPr/>
          </p:nvSpPr>
          <p:spPr>
            <a:xfrm>
              <a:off x="4885037" y="4193059"/>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199"/>
            <a:ext cx="8303741" cy="2428104"/>
          </a:xfrm>
        </p:spPr>
        <p:txBody>
          <a:bodyPr>
            <a:normAutofit fontScale="92500" lnSpcReduction="10000"/>
          </a:bodyPr>
          <a:lstStyle/>
          <a:p>
            <a:r>
              <a:rPr lang="en-US" dirty="0">
                <a:solidFill>
                  <a:schemeClr val="accent6">
                    <a:lumMod val="50000"/>
                  </a:schemeClr>
                </a:solidFill>
              </a:rPr>
              <a:t>CRT and its derivatives are inapplicable</a:t>
            </a:r>
          </a:p>
          <a:p>
            <a:pPr lvl="1"/>
            <a:r>
              <a:rPr lang="en-US" dirty="0">
                <a:solidFill>
                  <a:srgbClr val="C75F09"/>
                </a:solidFill>
              </a:rPr>
              <a:t>Conversion amplifies the errors</a:t>
            </a:r>
          </a:p>
          <a:p>
            <a:pPr lvl="1"/>
            <a:r>
              <a:rPr lang="en-US" dirty="0">
                <a:solidFill>
                  <a:srgbClr val="C75F09"/>
                </a:solidFill>
              </a:rPr>
              <a:t>Example 15 in my 2015 </a:t>
            </a:r>
            <a:r>
              <a:rPr lang="en-US" i="1" dirty="0">
                <a:solidFill>
                  <a:srgbClr val="C75F09"/>
                </a:solidFill>
              </a:rPr>
              <a:t>Computer Journal </a:t>
            </a:r>
            <a:r>
              <a:rPr lang="en-US" dirty="0">
                <a:solidFill>
                  <a:srgbClr val="C75F09"/>
                </a:solidFill>
              </a:rPr>
              <a:t>paper</a:t>
            </a:r>
          </a:p>
          <a:p>
            <a:r>
              <a:rPr lang="en-US" dirty="0">
                <a:solidFill>
                  <a:schemeClr val="accent6">
                    <a:lumMod val="50000"/>
                  </a:schemeClr>
                </a:solidFill>
              </a:rPr>
              <a:t>View the conversion as nonlinear optimization</a:t>
            </a:r>
          </a:p>
          <a:p>
            <a:pPr lvl="1"/>
            <a:r>
              <a:rPr lang="en-US" dirty="0">
                <a:solidFill>
                  <a:srgbClr val="C75F09"/>
                </a:solidFill>
              </a:rPr>
              <a:t>Convergence occurs with circuit’s RC time constant</a:t>
            </a:r>
          </a:p>
          <a:p>
            <a:endParaRPr lang="en-US" dirty="0">
              <a:solidFill>
                <a:schemeClr val="accent6">
                  <a:lumMod val="50000"/>
                </a:schemeClr>
              </a:solidFill>
            </a:endParaRPr>
          </a:p>
          <a:p>
            <a:endParaRPr lang="en-US" dirty="0">
              <a:solidFill>
                <a:schemeClr val="accent6">
                  <a:lumMod val="50000"/>
                </a:schemeClr>
              </a:solidFill>
            </a:endParaRPr>
          </a:p>
          <a:p>
            <a:pPr lvl="1">
              <a:buNone/>
            </a:pPr>
            <a:endParaRPr lang="en-US" dirty="0"/>
          </a:p>
          <a:p>
            <a:pPr marL="342900" lvl="1" indent="-342900">
              <a:buFont typeface="Arial" pitchFamily="34" charset="0"/>
              <a:buChar char="•"/>
            </a:pPr>
            <a:endParaRPr lang="en-US" sz="3200" dirty="0">
              <a:solidFill>
                <a:srgbClr val="C75F09"/>
              </a:solidFill>
            </a:endParaRPr>
          </a:p>
          <a:p>
            <a:pPr>
              <a:buNone/>
            </a:pPr>
            <a:endParaRPr lang="en-US" dirty="0"/>
          </a:p>
          <a:p>
            <a:pPr lvl="1"/>
            <a:endParaRPr lang="en-US" sz="2000"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26</a:t>
            </a:fld>
            <a:endParaRPr lang="en-US" dirty="0"/>
          </a:p>
        </p:txBody>
      </p:sp>
      <p:sp>
        <p:nvSpPr>
          <p:cNvPr id="5" name="Title 1"/>
          <p:cNvSpPr>
            <a:spLocks noGrp="1"/>
          </p:cNvSpPr>
          <p:nvPr>
            <p:ph type="title"/>
          </p:nvPr>
        </p:nvSpPr>
        <p:spPr>
          <a:xfrm>
            <a:off x="457200" y="457200"/>
            <a:ext cx="8229600" cy="1143000"/>
          </a:xfrm>
        </p:spPr>
        <p:txBody>
          <a:bodyPr>
            <a:normAutofit/>
          </a:bodyPr>
          <a:lstStyle/>
          <a:p>
            <a:r>
              <a:rPr lang="en-US" dirty="0"/>
              <a:t>Backward Conversion to Binary</a:t>
            </a:r>
          </a:p>
        </p:txBody>
      </p:sp>
      <p:sp>
        <p:nvSpPr>
          <p:cNvPr id="11" name="Rectangle 10"/>
          <p:cNvSpPr/>
          <p:nvPr/>
        </p:nvSpPr>
        <p:spPr>
          <a:xfrm>
            <a:off x="8699500" y="1701800"/>
            <a:ext cx="3602736" cy="769441"/>
          </a:xfrm>
          <a:prstGeom prst="rect">
            <a:avLst/>
          </a:prstGeom>
          <a:no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8093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0897" name="Group 1"/>
          <p:cNvGrpSpPr>
            <a:grpSpLocks noChangeAspect="1"/>
          </p:cNvGrpSpPr>
          <p:nvPr/>
        </p:nvGrpSpPr>
        <p:grpSpPr bwMode="auto">
          <a:xfrm>
            <a:off x="3607352" y="3843274"/>
            <a:ext cx="4833687" cy="2545493"/>
            <a:chOff x="2194" y="4734"/>
            <a:chExt cx="2461" cy="1296"/>
          </a:xfrm>
        </p:grpSpPr>
        <p:sp>
          <p:nvSpPr>
            <p:cNvPr id="80930" name="AutoShape 34"/>
            <p:cNvSpPr>
              <a:spLocks noChangeAspect="1" noChangeArrowheads="1" noTextEdit="1"/>
            </p:cNvSpPr>
            <p:nvPr/>
          </p:nvSpPr>
          <p:spPr bwMode="auto">
            <a:xfrm>
              <a:off x="2194" y="4734"/>
              <a:ext cx="2448" cy="129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29" name="Text Box 33"/>
            <p:cNvSpPr txBox="1">
              <a:spLocks noChangeArrowheads="1"/>
            </p:cNvSpPr>
            <p:nvPr/>
          </p:nvSpPr>
          <p:spPr bwMode="auto">
            <a:xfrm>
              <a:off x="3215" y="5346"/>
              <a:ext cx="288" cy="288"/>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30000" dirty="0">
                  <a:ln>
                    <a:noFill/>
                  </a:ln>
                  <a:solidFill>
                    <a:schemeClr val="tx1"/>
                  </a:solidFill>
                  <a:effectLst/>
                  <a:latin typeface="Symbol" pitchFamily="18" charset="2"/>
                  <a:ea typeface="Times New Roman" pitchFamily="18" charset="0"/>
                </a:rPr>
                <a:t>   </a:t>
              </a:r>
              <a:r>
                <a:rPr kumimoji="0" lang="en-US" sz="2000" b="0" i="0" u="none" strike="noStrike" cap="none" normalizeH="0" baseline="0" dirty="0">
                  <a:ln>
                    <a:noFill/>
                  </a:ln>
                  <a:solidFill>
                    <a:schemeClr val="tx1"/>
                  </a:solidFill>
                  <a:effectLst/>
                  <a:latin typeface="Symbol" pitchFamily="18" charset="2"/>
                  <a:ea typeface="Times New Roman" pitchFamily="18" charset="0"/>
                  <a:cs typeface="Arial" pitchFamily="34" charset="0"/>
                </a:rPr>
                <a:t>r</a:t>
              </a:r>
              <a:r>
                <a:rPr kumimoji="0" lang="en-US" sz="20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0</a:t>
              </a:r>
              <a:endParaRPr kumimoji="0" lang="en-US" sz="2000" b="0" i="0" u="none" strike="noStrike" cap="none" normalizeH="0" baseline="0" dirty="0">
                <a:ln>
                  <a:noFill/>
                </a:ln>
                <a:solidFill>
                  <a:schemeClr val="tx1"/>
                </a:solidFill>
                <a:effectLst/>
                <a:latin typeface="Arial" pitchFamily="34" charset="0"/>
              </a:endParaRPr>
            </a:p>
          </p:txBody>
        </p:sp>
        <p:sp>
          <p:nvSpPr>
            <p:cNvPr id="80928" name="Text Box 32"/>
            <p:cNvSpPr txBox="1">
              <a:spLocks noChangeArrowheads="1"/>
            </p:cNvSpPr>
            <p:nvPr/>
          </p:nvSpPr>
          <p:spPr bwMode="auto">
            <a:xfrm>
              <a:off x="3215" y="5051"/>
              <a:ext cx="288" cy="288"/>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30000" dirty="0">
                  <a:ln>
                    <a:noFill/>
                  </a:ln>
                  <a:solidFill>
                    <a:schemeClr val="tx1"/>
                  </a:solidFill>
                  <a:effectLst/>
                  <a:latin typeface="Symbol" pitchFamily="18" charset="2"/>
                  <a:ea typeface="Times New Roman" pitchFamily="18" charset="0"/>
                </a:rPr>
                <a:t>   </a:t>
              </a:r>
              <a:r>
                <a:rPr kumimoji="0" lang="en-US" sz="2000" b="0" i="0" u="none" strike="noStrike" cap="none" normalizeH="0" baseline="0" dirty="0">
                  <a:ln>
                    <a:noFill/>
                  </a:ln>
                  <a:solidFill>
                    <a:schemeClr val="tx1"/>
                  </a:solidFill>
                  <a:effectLst/>
                  <a:latin typeface="Symbol" pitchFamily="18" charset="2"/>
                  <a:ea typeface="Times New Roman" pitchFamily="18" charset="0"/>
                  <a:cs typeface="Arial" pitchFamily="34" charset="0"/>
                </a:rPr>
                <a:t>r</a:t>
              </a:r>
              <a:r>
                <a:rPr kumimoji="0" lang="en-US" sz="20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a:ln>
                  <a:noFill/>
                </a:ln>
                <a:solidFill>
                  <a:schemeClr val="tx1"/>
                </a:solidFill>
                <a:effectLst/>
                <a:latin typeface="Arial" pitchFamily="34" charset="0"/>
              </a:endParaRPr>
            </a:p>
          </p:txBody>
        </p:sp>
        <p:sp>
          <p:nvSpPr>
            <p:cNvPr id="80927" name="Line 31"/>
            <p:cNvSpPr>
              <a:spLocks noChangeShapeType="1"/>
            </p:cNvSpPr>
            <p:nvPr/>
          </p:nvSpPr>
          <p:spPr bwMode="auto">
            <a:xfrm>
              <a:off x="3215" y="5047"/>
              <a:ext cx="576" cy="2"/>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26" name="Text Box 30"/>
            <p:cNvSpPr txBox="1">
              <a:spLocks noChangeArrowheads="1"/>
            </p:cNvSpPr>
            <p:nvPr/>
          </p:nvSpPr>
          <p:spPr bwMode="auto">
            <a:xfrm>
              <a:off x="3666" y="5261"/>
              <a:ext cx="432" cy="2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ea typeface="Times New Roman" pitchFamily="18" charset="0"/>
                  <a:cs typeface="Arial" pitchFamily="34" charset="0"/>
                </a:rPr>
                <a:t>  A</a:t>
              </a:r>
              <a:endParaRPr kumimoji="0" lang="en-US" sz="2000" b="0" i="0" u="none" strike="noStrike" cap="none" normalizeH="0" baseline="0">
                <a:ln>
                  <a:noFill/>
                </a:ln>
                <a:solidFill>
                  <a:schemeClr val="tx1"/>
                </a:solidFill>
                <a:effectLst/>
                <a:latin typeface="Arial" pitchFamily="34" charset="0"/>
              </a:endParaRPr>
            </a:p>
          </p:txBody>
        </p:sp>
        <p:sp>
          <p:nvSpPr>
            <p:cNvPr id="80925" name="Line 29"/>
            <p:cNvSpPr>
              <a:spLocks noChangeShapeType="1"/>
            </p:cNvSpPr>
            <p:nvPr/>
          </p:nvSpPr>
          <p:spPr bwMode="auto">
            <a:xfrm>
              <a:off x="3791" y="4903"/>
              <a:ext cx="288" cy="43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24" name="Line 28"/>
            <p:cNvSpPr>
              <a:spLocks noChangeShapeType="1"/>
            </p:cNvSpPr>
            <p:nvPr/>
          </p:nvSpPr>
          <p:spPr bwMode="auto">
            <a:xfrm flipV="1">
              <a:off x="3791" y="5335"/>
              <a:ext cx="288" cy="43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23" name="Line 27"/>
            <p:cNvSpPr>
              <a:spLocks noChangeShapeType="1"/>
            </p:cNvSpPr>
            <p:nvPr/>
          </p:nvSpPr>
          <p:spPr bwMode="auto">
            <a:xfrm>
              <a:off x="3791" y="4903"/>
              <a:ext cx="1" cy="86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22" name="Line 26"/>
            <p:cNvSpPr>
              <a:spLocks noChangeShapeType="1"/>
            </p:cNvSpPr>
            <p:nvPr/>
          </p:nvSpPr>
          <p:spPr bwMode="auto">
            <a:xfrm>
              <a:off x="3503" y="5191"/>
              <a:ext cx="288"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21" name="Line 25"/>
            <p:cNvSpPr>
              <a:spLocks noChangeShapeType="1"/>
            </p:cNvSpPr>
            <p:nvPr/>
          </p:nvSpPr>
          <p:spPr bwMode="auto">
            <a:xfrm>
              <a:off x="3215" y="5335"/>
              <a:ext cx="576"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20" name="Line 24"/>
            <p:cNvSpPr>
              <a:spLocks noChangeShapeType="1"/>
            </p:cNvSpPr>
            <p:nvPr/>
          </p:nvSpPr>
          <p:spPr bwMode="auto">
            <a:xfrm>
              <a:off x="3503" y="5480"/>
              <a:ext cx="288"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19" name="Line 23"/>
            <p:cNvSpPr>
              <a:spLocks noChangeShapeType="1"/>
            </p:cNvSpPr>
            <p:nvPr/>
          </p:nvSpPr>
          <p:spPr bwMode="auto">
            <a:xfrm>
              <a:off x="3215" y="5624"/>
              <a:ext cx="576"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18" name="Line 22"/>
            <p:cNvSpPr>
              <a:spLocks noChangeShapeType="1"/>
            </p:cNvSpPr>
            <p:nvPr/>
          </p:nvSpPr>
          <p:spPr bwMode="auto">
            <a:xfrm>
              <a:off x="4079" y="5335"/>
              <a:ext cx="432"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17" name="Rectangle 21"/>
            <p:cNvSpPr>
              <a:spLocks noChangeArrowheads="1"/>
            </p:cNvSpPr>
            <p:nvPr/>
          </p:nvSpPr>
          <p:spPr bwMode="auto">
            <a:xfrm>
              <a:off x="2639" y="5242"/>
              <a:ext cx="576" cy="1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6" name="Rectangle 20"/>
            <p:cNvSpPr>
              <a:spLocks noChangeArrowheads="1"/>
            </p:cNvSpPr>
            <p:nvPr/>
          </p:nvSpPr>
          <p:spPr bwMode="auto">
            <a:xfrm>
              <a:off x="2639" y="5530"/>
              <a:ext cx="576" cy="1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5" name="Text Box 19"/>
            <p:cNvSpPr txBox="1">
              <a:spLocks noChangeArrowheads="1"/>
            </p:cNvSpPr>
            <p:nvPr/>
          </p:nvSpPr>
          <p:spPr bwMode="auto">
            <a:xfrm>
              <a:off x="2495" y="5256"/>
              <a:ext cx="864" cy="2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mod</a:t>
              </a:r>
              <a:r>
                <a:rPr kumimoji="0" lang="en-US" sz="2000" b="0" i="0" u="none" strike="noStrike" cap="none" normalizeH="0" baseline="0" dirty="0">
                  <a:ln>
                    <a:noFill/>
                  </a:ln>
                  <a:solidFill>
                    <a:schemeClr val="tx1"/>
                  </a:solidFill>
                  <a:effectLst/>
                  <a:latin typeface="Symbol" pitchFamily="18" charset="2"/>
                  <a:ea typeface="Times New Roman" pitchFamily="18" charset="0"/>
                  <a:cs typeface="Arial" pitchFamily="34" charset="0"/>
                </a:rPr>
                <a:t> m</a:t>
              </a:r>
              <a:r>
                <a:rPr kumimoji="0" lang="en-US" sz="20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a:ln>
                  <a:noFill/>
                </a:ln>
                <a:solidFill>
                  <a:schemeClr val="tx1"/>
                </a:solidFill>
                <a:effectLst/>
                <a:latin typeface="Arial" pitchFamily="34" charset="0"/>
              </a:endParaRPr>
            </a:p>
          </p:txBody>
        </p:sp>
        <p:sp>
          <p:nvSpPr>
            <p:cNvPr id="80914" name="Text Box 18"/>
            <p:cNvSpPr txBox="1">
              <a:spLocks noChangeArrowheads="1"/>
            </p:cNvSpPr>
            <p:nvPr/>
          </p:nvSpPr>
          <p:spPr bwMode="auto">
            <a:xfrm>
              <a:off x="2495" y="5539"/>
              <a:ext cx="864" cy="2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mod</a:t>
              </a:r>
              <a:r>
                <a:rPr kumimoji="0" lang="en-US" sz="2000" b="0" i="0" u="none" strike="noStrike" cap="none" normalizeH="0" baseline="0" dirty="0">
                  <a:ln>
                    <a:noFill/>
                  </a:ln>
                  <a:solidFill>
                    <a:schemeClr val="tx1"/>
                  </a:solidFill>
                  <a:effectLst/>
                  <a:latin typeface="Symbol" pitchFamily="18" charset="2"/>
                  <a:ea typeface="Times New Roman" pitchFamily="18" charset="0"/>
                  <a:cs typeface="Arial" pitchFamily="34" charset="0"/>
                </a:rPr>
                <a:t> m</a:t>
              </a:r>
              <a:r>
                <a:rPr kumimoji="0" lang="en-US" sz="20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0</a:t>
              </a:r>
              <a:endParaRPr kumimoji="0" lang="en-US" sz="2000" b="0" i="0" u="none" strike="noStrike" cap="none" normalizeH="0" baseline="0" dirty="0">
                <a:ln>
                  <a:noFill/>
                </a:ln>
                <a:solidFill>
                  <a:schemeClr val="tx1"/>
                </a:solidFill>
                <a:effectLst/>
                <a:latin typeface="Arial" pitchFamily="34" charset="0"/>
              </a:endParaRPr>
            </a:p>
          </p:txBody>
        </p:sp>
        <p:sp>
          <p:nvSpPr>
            <p:cNvPr id="80913" name="Line 17"/>
            <p:cNvSpPr>
              <a:spLocks noChangeShapeType="1"/>
            </p:cNvSpPr>
            <p:nvPr/>
          </p:nvSpPr>
          <p:spPr bwMode="auto">
            <a:xfrm>
              <a:off x="4223" y="5335"/>
              <a:ext cx="1" cy="575"/>
            </a:xfrm>
            <a:prstGeom prst="line">
              <a:avLst/>
            </a:prstGeom>
            <a:noFill/>
            <a:ln w="9525">
              <a:solidFill>
                <a:srgbClr val="000000"/>
              </a:solidFill>
              <a:round/>
              <a:headEnd type="oval" w="sm" len="sm"/>
              <a:tailEnd/>
            </a:ln>
          </p:spPr>
          <p:txBody>
            <a:bodyPr vert="horz" wrap="square" lIns="91440" tIns="45720" rIns="91440" bIns="45720" numCol="1" anchor="t" anchorCtr="0" compatLnSpc="1">
              <a:prstTxWarp prst="textNoShape">
                <a:avLst/>
              </a:prstTxWarp>
            </a:bodyPr>
            <a:lstStyle/>
            <a:p>
              <a:endParaRPr lang="en-US"/>
            </a:p>
          </p:txBody>
        </p:sp>
        <p:sp>
          <p:nvSpPr>
            <p:cNvPr id="80912" name="Line 16"/>
            <p:cNvSpPr>
              <a:spLocks noChangeShapeType="1"/>
            </p:cNvSpPr>
            <p:nvPr/>
          </p:nvSpPr>
          <p:spPr bwMode="auto">
            <a:xfrm flipH="1" flipV="1">
              <a:off x="2351" y="5910"/>
              <a:ext cx="1872"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11" name="Line 15"/>
            <p:cNvSpPr>
              <a:spLocks noChangeShapeType="1"/>
            </p:cNvSpPr>
            <p:nvPr/>
          </p:nvSpPr>
          <p:spPr bwMode="auto">
            <a:xfrm flipV="1">
              <a:off x="2351" y="5335"/>
              <a:ext cx="1" cy="57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10" name="Line 14"/>
            <p:cNvSpPr>
              <a:spLocks noChangeShapeType="1"/>
            </p:cNvSpPr>
            <p:nvPr/>
          </p:nvSpPr>
          <p:spPr bwMode="auto">
            <a:xfrm>
              <a:off x="2351" y="5335"/>
              <a:ext cx="288"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09" name="Line 13"/>
            <p:cNvSpPr>
              <a:spLocks noChangeShapeType="1"/>
            </p:cNvSpPr>
            <p:nvPr/>
          </p:nvSpPr>
          <p:spPr bwMode="auto">
            <a:xfrm>
              <a:off x="2351" y="5624"/>
              <a:ext cx="288" cy="1"/>
            </a:xfrm>
            <a:prstGeom prst="line">
              <a:avLst/>
            </a:prstGeom>
            <a:noFill/>
            <a:ln w="9525">
              <a:solidFill>
                <a:srgbClr val="000000"/>
              </a:solidFill>
              <a:round/>
              <a:headEnd type="oval" w="sm" len="sm"/>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08" name="Text Box 12"/>
            <p:cNvSpPr txBox="1">
              <a:spLocks noChangeArrowheads="1"/>
            </p:cNvSpPr>
            <p:nvPr/>
          </p:nvSpPr>
          <p:spPr bwMode="auto">
            <a:xfrm>
              <a:off x="4367" y="5139"/>
              <a:ext cx="288" cy="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a:ln>
                    <a:noFill/>
                  </a:ln>
                  <a:solidFill>
                    <a:schemeClr val="tx1"/>
                  </a:solidFill>
                  <a:effectLst/>
                  <a:latin typeface="Arial" pitchFamily="34" charset="0"/>
                  <a:ea typeface="Times New Roman" pitchFamily="18" charset="0"/>
                  <a:cs typeface="Arial" pitchFamily="34" charset="0"/>
                </a:rPr>
                <a:t>x</a:t>
              </a:r>
              <a:endParaRPr kumimoji="0" lang="en-US" sz="2000" b="0" i="0" u="none" strike="noStrike" cap="none" normalizeH="0" baseline="0">
                <a:ln>
                  <a:noFill/>
                </a:ln>
                <a:solidFill>
                  <a:schemeClr val="tx1"/>
                </a:solidFill>
                <a:effectLst/>
                <a:latin typeface="Arial" pitchFamily="34" charset="0"/>
              </a:endParaRPr>
            </a:p>
          </p:txBody>
        </p:sp>
        <p:sp>
          <p:nvSpPr>
            <p:cNvPr id="80907" name="Text Box 11"/>
            <p:cNvSpPr txBox="1">
              <a:spLocks noChangeArrowheads="1"/>
            </p:cNvSpPr>
            <p:nvPr/>
          </p:nvSpPr>
          <p:spPr bwMode="auto">
            <a:xfrm>
              <a:off x="2783" y="4759"/>
              <a:ext cx="288" cy="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endParaRPr kumimoji="0" lang="en-US" sz="2000" b="0" i="0" u="none" strike="noStrike" cap="none" normalizeH="0" baseline="0" dirty="0">
                <a:ln>
                  <a:noFill/>
                </a:ln>
                <a:solidFill>
                  <a:schemeClr val="tx1"/>
                </a:solidFill>
                <a:effectLst/>
                <a:latin typeface="Arial" pitchFamily="34" charset="0"/>
              </a:endParaRPr>
            </a:p>
          </p:txBody>
        </p:sp>
        <p:grpSp>
          <p:nvGrpSpPr>
            <p:cNvPr id="80898" name="Group 2"/>
            <p:cNvGrpSpPr>
              <a:grpSpLocks/>
            </p:cNvGrpSpPr>
            <p:nvPr/>
          </p:nvGrpSpPr>
          <p:grpSpPr bwMode="auto">
            <a:xfrm>
              <a:off x="2495" y="4920"/>
              <a:ext cx="720" cy="311"/>
              <a:chOff x="2495" y="4920"/>
              <a:chExt cx="720" cy="311"/>
            </a:xfrm>
          </p:grpSpPr>
          <p:sp>
            <p:nvSpPr>
              <p:cNvPr id="80906" name="Rectangle 10"/>
              <p:cNvSpPr>
                <a:spLocks noChangeArrowheads="1"/>
              </p:cNvSpPr>
              <p:nvPr/>
            </p:nvSpPr>
            <p:spPr bwMode="auto">
              <a:xfrm>
                <a:off x="2639" y="4954"/>
                <a:ext cx="576" cy="1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05" name="Line 9"/>
              <p:cNvSpPr>
                <a:spLocks noChangeShapeType="1"/>
              </p:cNvSpPr>
              <p:nvPr/>
            </p:nvSpPr>
            <p:spPr bwMode="auto">
              <a:xfrm flipH="1">
                <a:off x="2495" y="5047"/>
                <a:ext cx="14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04" name="Line 8"/>
              <p:cNvSpPr>
                <a:spLocks noChangeShapeType="1"/>
              </p:cNvSpPr>
              <p:nvPr/>
            </p:nvSpPr>
            <p:spPr bwMode="auto">
              <a:xfrm>
                <a:off x="2495" y="497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03" name="Rectangle 7"/>
              <p:cNvSpPr>
                <a:spLocks noChangeArrowheads="1"/>
              </p:cNvSpPr>
              <p:nvPr/>
            </p:nvSpPr>
            <p:spPr bwMode="auto">
              <a:xfrm>
                <a:off x="2783" y="4920"/>
                <a:ext cx="288" cy="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02" name="Rectangle 6"/>
              <p:cNvSpPr>
                <a:spLocks noChangeArrowheads="1"/>
              </p:cNvSpPr>
              <p:nvPr/>
            </p:nvSpPr>
            <p:spPr bwMode="auto">
              <a:xfrm>
                <a:off x="2892" y="5069"/>
                <a:ext cx="47"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01" name="Rectangle 5"/>
              <p:cNvSpPr>
                <a:spLocks noChangeArrowheads="1"/>
              </p:cNvSpPr>
              <p:nvPr/>
            </p:nvSpPr>
            <p:spPr bwMode="auto">
              <a:xfrm>
                <a:off x="2783" y="5012"/>
                <a:ext cx="288" cy="8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00" name="Rectangle 4"/>
              <p:cNvSpPr>
                <a:spLocks noChangeArrowheads="1"/>
              </p:cNvSpPr>
              <p:nvPr/>
            </p:nvSpPr>
            <p:spPr bwMode="auto">
              <a:xfrm>
                <a:off x="2783" y="5208"/>
                <a:ext cx="288" cy="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99" name="Text Box 3"/>
              <p:cNvSpPr txBox="1">
                <a:spLocks noChangeArrowheads="1"/>
              </p:cNvSpPr>
              <p:nvPr/>
            </p:nvSpPr>
            <p:spPr bwMode="auto">
              <a:xfrm>
                <a:off x="2783" y="5001"/>
                <a:ext cx="432" cy="2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a:ln>
                      <a:noFill/>
                    </a:ln>
                    <a:solidFill>
                      <a:schemeClr val="tx1"/>
                    </a:solidFill>
                    <a:effectLst/>
                    <a:latin typeface="Arial" pitchFamily="34" charset="0"/>
                    <a:ea typeface="Times New Roman" pitchFamily="18" charset="0"/>
                    <a:cs typeface="Arial" pitchFamily="34" charset="0"/>
                  </a:rPr>
                  <a:t> C</a:t>
                </a:r>
                <a:endParaRPr kumimoji="0" lang="en-US" sz="2000" b="0" i="0" u="none" strike="noStrike" cap="none" normalizeH="0" baseline="0">
                  <a:ln>
                    <a:noFill/>
                  </a:ln>
                  <a:solidFill>
                    <a:schemeClr val="tx1"/>
                  </a:solidFill>
                  <a:effectLst/>
                  <a:latin typeface="Arial" pitchFamily="34" charset="0"/>
                </a:endParaRPr>
              </a:p>
            </p:txBody>
          </p:sp>
        </p:grpSp>
      </p:grpSp>
      <p:sp>
        <p:nvSpPr>
          <p:cNvPr id="51" name="TextBox 50"/>
          <p:cNvSpPr txBox="1"/>
          <p:nvPr/>
        </p:nvSpPr>
        <p:spPr>
          <a:xfrm>
            <a:off x="1770148" y="5637816"/>
            <a:ext cx="2145030" cy="738664"/>
          </a:xfrm>
          <a:prstGeom prst="rect">
            <a:avLst/>
          </a:prstGeom>
          <a:noFill/>
        </p:spPr>
        <p:txBody>
          <a:bodyPr wrap="square" rtlCol="0">
            <a:spAutoFit/>
          </a:bodyPr>
          <a:lstStyle/>
          <a:p>
            <a:r>
              <a:rPr lang="en-US" sz="1400" dirty="0"/>
              <a:t>Sun &amp; Yao,</a:t>
            </a:r>
            <a:r>
              <a:rPr lang="en-US" sz="1400" i="1" dirty="0"/>
              <a:t> IEEE Int’l Conf. Neural Networks</a:t>
            </a:r>
            <a:r>
              <a:rPr lang="en-US" sz="1400" dirty="0"/>
              <a:t>, 1994</a:t>
            </a:r>
          </a:p>
          <a:p>
            <a:endParaRPr lang="en-US" sz="1400" dirty="0"/>
          </a:p>
        </p:txBody>
      </p:sp>
      <p:sp>
        <p:nvSpPr>
          <p:cNvPr id="52" name="TextBox 51"/>
          <p:cNvSpPr txBox="1"/>
          <p:nvPr/>
        </p:nvSpPr>
        <p:spPr>
          <a:xfrm>
            <a:off x="1536355" y="4217775"/>
            <a:ext cx="2170672" cy="1200329"/>
          </a:xfrm>
          <a:prstGeom prst="rect">
            <a:avLst/>
          </a:prstGeom>
          <a:noFill/>
        </p:spPr>
        <p:txBody>
          <a:bodyPr wrap="square" rtlCol="0">
            <a:spAutoFit/>
          </a:bodyPr>
          <a:lstStyle/>
          <a:p>
            <a:pPr algn="ctr"/>
            <a:r>
              <a:rPr lang="en-US" sz="2400" dirty="0">
                <a:solidFill>
                  <a:srgbClr val="FF0000"/>
                </a:solidFill>
              </a:rPr>
              <a:t>Forward conversion</a:t>
            </a:r>
          </a:p>
          <a:p>
            <a:pPr algn="ctr"/>
            <a:endParaRPr lang="en-US" sz="2400" dirty="0">
              <a:solidFill>
                <a:srgbClr val="FF0000"/>
              </a:solidFill>
            </a:endParaRPr>
          </a:p>
        </p:txBody>
      </p:sp>
      <p:cxnSp>
        <p:nvCxnSpPr>
          <p:cNvPr id="54" name="Straight Arrow Connector 53"/>
          <p:cNvCxnSpPr/>
          <p:nvPr/>
        </p:nvCxnSpPr>
        <p:spPr>
          <a:xfrm>
            <a:off x="3225113" y="4621426"/>
            <a:ext cx="1149178" cy="630195"/>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Hex Grid Coordinate System</a:t>
            </a:r>
          </a:p>
        </p:txBody>
      </p:sp>
      <p:sp>
        <p:nvSpPr>
          <p:cNvPr id="3" name="Content Placeholder 2"/>
          <p:cNvSpPr>
            <a:spLocks noGrp="1"/>
          </p:cNvSpPr>
          <p:nvPr>
            <p:ph idx="1"/>
          </p:nvPr>
        </p:nvSpPr>
        <p:spPr>
          <a:xfrm>
            <a:off x="264017" y="1499991"/>
            <a:ext cx="8558011" cy="4525963"/>
          </a:xfrm>
        </p:spPr>
        <p:txBody>
          <a:bodyPr/>
          <a:lstStyle/>
          <a:p>
            <a:r>
              <a:rPr lang="en-US" b="1" dirty="0">
                <a:solidFill>
                  <a:schemeClr val="accent6">
                    <a:lumMod val="50000"/>
                  </a:schemeClr>
                </a:solidFill>
              </a:rPr>
              <a:t>Point identified by 3 coordinates, one of which is redundant</a:t>
            </a:r>
          </a:p>
          <a:p>
            <a:endParaRPr lang="en-US" b="1" dirty="0"/>
          </a:p>
          <a:p>
            <a:endParaRPr lang="en-US" b="1" dirty="0"/>
          </a:p>
          <a:p>
            <a:endParaRPr lang="en-US"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27</a:t>
            </a:fld>
            <a:endParaRPr lang="en-US" dirty="0"/>
          </a:p>
        </p:txBody>
      </p:sp>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p:cNvSpPr txBox="1">
            <a:spLocks/>
          </p:cNvSpPr>
          <p:nvPr/>
        </p:nvSpPr>
        <p:spPr>
          <a:xfrm>
            <a:off x="246646" y="2748861"/>
            <a:ext cx="3101861" cy="317542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schemeClr val="accent6">
                    <a:lumMod val="50000"/>
                  </a:schemeClr>
                </a:solidFill>
                <a:effectLst/>
                <a:uLnTx/>
                <a:uFillTx/>
                <a:latin typeface="+mn-lt"/>
                <a:ea typeface="+mn-ea"/>
                <a:cs typeface="+mn-cs"/>
              </a:rPr>
              <a:t>Redundancy allows error correction beyond the system’s accuracy range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C75F09"/>
              </a:solidFill>
              <a:effectLst/>
              <a:uLnTx/>
              <a:uFillTx/>
              <a:latin typeface="+mn-lt"/>
              <a:ea typeface="+mn-ea"/>
              <a:cs typeface="+mn-cs"/>
            </a:endParaRPr>
          </a:p>
        </p:txBody>
      </p:sp>
      <p:sp>
        <p:nvSpPr>
          <p:cNvPr id="78959" name="Rectangle 1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6"/>
          <p:cNvGrpSpPr>
            <a:grpSpLocks noChangeAspect="1"/>
          </p:cNvGrpSpPr>
          <p:nvPr/>
        </p:nvGrpSpPr>
        <p:grpSpPr bwMode="auto">
          <a:xfrm>
            <a:off x="3213823" y="2388237"/>
            <a:ext cx="5609870" cy="3569917"/>
            <a:chOff x="2474" y="2976"/>
            <a:chExt cx="5657" cy="3780"/>
          </a:xfrm>
        </p:grpSpPr>
        <p:sp>
          <p:nvSpPr>
            <p:cNvPr id="78958" name="AutoShape 110"/>
            <p:cNvSpPr>
              <a:spLocks noChangeAspect="1" noChangeArrowheads="1" noTextEdit="1"/>
            </p:cNvSpPr>
            <p:nvPr/>
          </p:nvSpPr>
          <p:spPr bwMode="auto">
            <a:xfrm>
              <a:off x="2474" y="2976"/>
              <a:ext cx="5657" cy="3780"/>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grpSp>
          <p:nvGrpSpPr>
            <p:cNvPr id="78862" name="Group 14"/>
            <p:cNvGrpSpPr>
              <a:grpSpLocks/>
            </p:cNvGrpSpPr>
            <p:nvPr/>
          </p:nvGrpSpPr>
          <p:grpSpPr bwMode="auto">
            <a:xfrm>
              <a:off x="2474" y="2976"/>
              <a:ext cx="5657" cy="3780"/>
              <a:chOff x="2731" y="3246"/>
              <a:chExt cx="5657" cy="3780"/>
            </a:xfrm>
          </p:grpSpPr>
          <p:sp>
            <p:nvSpPr>
              <p:cNvPr id="78957" name="Line 109"/>
              <p:cNvSpPr>
                <a:spLocks noChangeShapeType="1"/>
              </p:cNvSpPr>
              <p:nvPr/>
            </p:nvSpPr>
            <p:spPr bwMode="auto">
              <a:xfrm flipH="1">
                <a:off x="2988" y="6756"/>
                <a:ext cx="515"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6" name="Line 108"/>
              <p:cNvSpPr>
                <a:spLocks noChangeShapeType="1"/>
              </p:cNvSpPr>
              <p:nvPr/>
            </p:nvSpPr>
            <p:spPr bwMode="auto">
              <a:xfrm>
                <a:off x="4531" y="675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5" name="Line 107"/>
              <p:cNvSpPr>
                <a:spLocks noChangeShapeType="1"/>
              </p:cNvSpPr>
              <p:nvPr/>
            </p:nvSpPr>
            <p:spPr bwMode="auto">
              <a:xfrm>
                <a:off x="5559" y="675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4" name="Line 106"/>
              <p:cNvSpPr>
                <a:spLocks noChangeShapeType="1"/>
              </p:cNvSpPr>
              <p:nvPr/>
            </p:nvSpPr>
            <p:spPr bwMode="auto">
              <a:xfrm>
                <a:off x="7618" y="6756"/>
                <a:ext cx="513"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3" name="Line 105"/>
              <p:cNvSpPr>
                <a:spLocks noChangeShapeType="1"/>
              </p:cNvSpPr>
              <p:nvPr/>
            </p:nvSpPr>
            <p:spPr bwMode="auto">
              <a:xfrm flipH="1">
                <a:off x="5045"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2" name="Line 104"/>
              <p:cNvSpPr>
                <a:spLocks noChangeShapeType="1"/>
              </p:cNvSpPr>
              <p:nvPr/>
            </p:nvSpPr>
            <p:spPr bwMode="auto">
              <a:xfrm>
                <a:off x="5045" y="594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1" name="Line 103"/>
              <p:cNvSpPr>
                <a:spLocks noChangeShapeType="1"/>
              </p:cNvSpPr>
              <p:nvPr/>
            </p:nvSpPr>
            <p:spPr bwMode="auto">
              <a:xfrm>
                <a:off x="2988" y="594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0" name="Line 102"/>
              <p:cNvSpPr>
                <a:spLocks noChangeShapeType="1"/>
              </p:cNvSpPr>
              <p:nvPr/>
            </p:nvSpPr>
            <p:spPr bwMode="auto">
              <a:xfrm>
                <a:off x="4017" y="594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9" name="Line 101"/>
              <p:cNvSpPr>
                <a:spLocks noChangeShapeType="1"/>
              </p:cNvSpPr>
              <p:nvPr/>
            </p:nvSpPr>
            <p:spPr bwMode="auto">
              <a:xfrm>
                <a:off x="6074" y="594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8" name="Line 100"/>
              <p:cNvSpPr>
                <a:spLocks noChangeShapeType="1"/>
              </p:cNvSpPr>
              <p:nvPr/>
            </p:nvSpPr>
            <p:spPr bwMode="auto">
              <a:xfrm>
                <a:off x="7102" y="594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7" name="Line 99"/>
              <p:cNvSpPr>
                <a:spLocks noChangeShapeType="1"/>
              </p:cNvSpPr>
              <p:nvPr/>
            </p:nvSpPr>
            <p:spPr bwMode="auto">
              <a:xfrm>
                <a:off x="5045"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6" name="Line 98"/>
              <p:cNvSpPr>
                <a:spLocks noChangeShapeType="1"/>
              </p:cNvSpPr>
              <p:nvPr/>
            </p:nvSpPr>
            <p:spPr bwMode="auto">
              <a:xfrm flipH="1">
                <a:off x="6588"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5" name="Line 97"/>
              <p:cNvSpPr>
                <a:spLocks noChangeShapeType="1"/>
              </p:cNvSpPr>
              <p:nvPr/>
            </p:nvSpPr>
            <p:spPr bwMode="auto">
              <a:xfrm>
                <a:off x="7102" y="4326"/>
                <a:ext cx="516"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4" name="Line 96"/>
              <p:cNvSpPr>
                <a:spLocks noChangeShapeType="1"/>
              </p:cNvSpPr>
              <p:nvPr/>
            </p:nvSpPr>
            <p:spPr bwMode="auto">
              <a:xfrm flipH="1">
                <a:off x="6588"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3" name="Line 95"/>
              <p:cNvSpPr>
                <a:spLocks noChangeShapeType="1"/>
              </p:cNvSpPr>
              <p:nvPr/>
            </p:nvSpPr>
            <p:spPr bwMode="auto">
              <a:xfrm>
                <a:off x="7102" y="5946"/>
                <a:ext cx="516"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2" name="Line 94"/>
              <p:cNvSpPr>
                <a:spLocks noChangeShapeType="1"/>
              </p:cNvSpPr>
              <p:nvPr/>
            </p:nvSpPr>
            <p:spPr bwMode="auto">
              <a:xfrm flipH="1">
                <a:off x="3502" y="594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1" name="Line 93"/>
              <p:cNvSpPr>
                <a:spLocks noChangeShapeType="1"/>
              </p:cNvSpPr>
              <p:nvPr/>
            </p:nvSpPr>
            <p:spPr bwMode="auto">
              <a:xfrm>
                <a:off x="4017"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0" name="Line 92"/>
              <p:cNvSpPr>
                <a:spLocks noChangeShapeType="1"/>
              </p:cNvSpPr>
              <p:nvPr/>
            </p:nvSpPr>
            <p:spPr bwMode="auto">
              <a:xfrm flipH="1">
                <a:off x="5045"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9" name="Line 91"/>
              <p:cNvSpPr>
                <a:spLocks noChangeShapeType="1"/>
              </p:cNvSpPr>
              <p:nvPr/>
            </p:nvSpPr>
            <p:spPr bwMode="auto">
              <a:xfrm>
                <a:off x="5559" y="351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8" name="Line 90"/>
              <p:cNvSpPr>
                <a:spLocks noChangeShapeType="1"/>
              </p:cNvSpPr>
              <p:nvPr/>
            </p:nvSpPr>
            <p:spPr bwMode="auto">
              <a:xfrm flipH="1">
                <a:off x="3502" y="432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7" name="Line 89"/>
              <p:cNvSpPr>
                <a:spLocks noChangeShapeType="1"/>
              </p:cNvSpPr>
              <p:nvPr/>
            </p:nvSpPr>
            <p:spPr bwMode="auto">
              <a:xfrm>
                <a:off x="4017"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6" name="Line 88"/>
              <p:cNvSpPr>
                <a:spLocks noChangeShapeType="1"/>
              </p:cNvSpPr>
              <p:nvPr/>
            </p:nvSpPr>
            <p:spPr bwMode="auto">
              <a:xfrm>
                <a:off x="2988" y="432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5" name="Line 87"/>
              <p:cNvSpPr>
                <a:spLocks noChangeShapeType="1"/>
              </p:cNvSpPr>
              <p:nvPr/>
            </p:nvSpPr>
            <p:spPr bwMode="auto">
              <a:xfrm>
                <a:off x="4017" y="432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4" name="Line 86"/>
              <p:cNvSpPr>
                <a:spLocks noChangeShapeType="1"/>
              </p:cNvSpPr>
              <p:nvPr/>
            </p:nvSpPr>
            <p:spPr bwMode="auto">
              <a:xfrm>
                <a:off x="6074" y="432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3" name="Line 85"/>
              <p:cNvSpPr>
                <a:spLocks noChangeShapeType="1"/>
              </p:cNvSpPr>
              <p:nvPr/>
            </p:nvSpPr>
            <p:spPr bwMode="auto">
              <a:xfrm>
                <a:off x="7102" y="432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2" name="Line 84"/>
              <p:cNvSpPr>
                <a:spLocks noChangeShapeType="1"/>
              </p:cNvSpPr>
              <p:nvPr/>
            </p:nvSpPr>
            <p:spPr bwMode="auto">
              <a:xfrm>
                <a:off x="6588" y="5136"/>
                <a:ext cx="1030"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1" name="Line 83"/>
              <p:cNvSpPr>
                <a:spLocks noChangeShapeType="1"/>
              </p:cNvSpPr>
              <p:nvPr/>
            </p:nvSpPr>
            <p:spPr bwMode="auto">
              <a:xfrm>
                <a:off x="5559" y="513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0" name="Line 82"/>
              <p:cNvSpPr>
                <a:spLocks noChangeShapeType="1"/>
              </p:cNvSpPr>
              <p:nvPr/>
            </p:nvSpPr>
            <p:spPr bwMode="auto">
              <a:xfrm>
                <a:off x="7617" y="5136"/>
                <a:ext cx="51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9" name="Line 81"/>
              <p:cNvSpPr>
                <a:spLocks noChangeShapeType="1"/>
              </p:cNvSpPr>
              <p:nvPr/>
            </p:nvSpPr>
            <p:spPr bwMode="auto">
              <a:xfrm>
                <a:off x="2988" y="5136"/>
                <a:ext cx="515"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8" name="Line 80"/>
              <p:cNvSpPr>
                <a:spLocks noChangeShapeType="1"/>
              </p:cNvSpPr>
              <p:nvPr/>
            </p:nvSpPr>
            <p:spPr bwMode="auto">
              <a:xfrm>
                <a:off x="4531" y="351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7" name="Line 79"/>
              <p:cNvSpPr>
                <a:spLocks noChangeShapeType="1"/>
              </p:cNvSpPr>
              <p:nvPr/>
            </p:nvSpPr>
            <p:spPr bwMode="auto">
              <a:xfrm>
                <a:off x="5559" y="351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6" name="Line 78"/>
              <p:cNvSpPr>
                <a:spLocks noChangeShapeType="1"/>
              </p:cNvSpPr>
              <p:nvPr/>
            </p:nvSpPr>
            <p:spPr bwMode="auto">
              <a:xfrm>
                <a:off x="7618" y="3516"/>
                <a:ext cx="513"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5" name="Line 77"/>
              <p:cNvSpPr>
                <a:spLocks noChangeShapeType="1"/>
              </p:cNvSpPr>
              <p:nvPr/>
            </p:nvSpPr>
            <p:spPr bwMode="auto">
              <a:xfrm>
                <a:off x="2988" y="3516"/>
                <a:ext cx="515"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4" name="Line 76"/>
              <p:cNvSpPr>
                <a:spLocks noChangeShapeType="1"/>
              </p:cNvSpPr>
              <p:nvPr/>
            </p:nvSpPr>
            <p:spPr bwMode="auto">
              <a:xfrm>
                <a:off x="5045"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3" name="Line 75"/>
              <p:cNvSpPr>
                <a:spLocks noChangeShapeType="1"/>
              </p:cNvSpPr>
              <p:nvPr/>
            </p:nvSpPr>
            <p:spPr bwMode="auto">
              <a:xfrm flipH="1">
                <a:off x="5559" y="594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2" name="Line 74"/>
              <p:cNvSpPr>
                <a:spLocks noChangeShapeType="1"/>
              </p:cNvSpPr>
              <p:nvPr/>
            </p:nvSpPr>
            <p:spPr bwMode="auto">
              <a:xfrm>
                <a:off x="6588"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1" name="Line 73"/>
              <p:cNvSpPr>
                <a:spLocks noChangeShapeType="1"/>
              </p:cNvSpPr>
              <p:nvPr/>
            </p:nvSpPr>
            <p:spPr bwMode="auto">
              <a:xfrm flipH="1">
                <a:off x="7102" y="5136"/>
                <a:ext cx="516"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0" name="Line 72"/>
              <p:cNvSpPr>
                <a:spLocks noChangeShapeType="1"/>
              </p:cNvSpPr>
              <p:nvPr/>
            </p:nvSpPr>
            <p:spPr bwMode="auto">
              <a:xfrm>
                <a:off x="6588"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9" name="Line 71"/>
              <p:cNvSpPr>
                <a:spLocks noChangeShapeType="1"/>
              </p:cNvSpPr>
              <p:nvPr/>
            </p:nvSpPr>
            <p:spPr bwMode="auto">
              <a:xfrm flipH="1">
                <a:off x="7102" y="3516"/>
                <a:ext cx="516"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8" name="Line 70"/>
              <p:cNvSpPr>
                <a:spLocks noChangeShapeType="1"/>
              </p:cNvSpPr>
              <p:nvPr/>
            </p:nvSpPr>
            <p:spPr bwMode="auto">
              <a:xfrm>
                <a:off x="3502" y="513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7" name="Line 69"/>
              <p:cNvSpPr>
                <a:spLocks noChangeShapeType="1"/>
              </p:cNvSpPr>
              <p:nvPr/>
            </p:nvSpPr>
            <p:spPr bwMode="auto">
              <a:xfrm flipH="1">
                <a:off x="4017"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6" name="Line 68"/>
              <p:cNvSpPr>
                <a:spLocks noChangeShapeType="1"/>
              </p:cNvSpPr>
              <p:nvPr/>
            </p:nvSpPr>
            <p:spPr bwMode="auto">
              <a:xfrm>
                <a:off x="3502" y="351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5" name="Line 67"/>
              <p:cNvSpPr>
                <a:spLocks noChangeShapeType="1"/>
              </p:cNvSpPr>
              <p:nvPr/>
            </p:nvSpPr>
            <p:spPr bwMode="auto">
              <a:xfrm flipH="1">
                <a:off x="4017"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4" name="Oval 66"/>
              <p:cNvSpPr>
                <a:spLocks noChangeArrowheads="1"/>
              </p:cNvSpPr>
              <p:nvPr/>
            </p:nvSpPr>
            <p:spPr bwMode="auto">
              <a:xfrm>
                <a:off x="5302" y="486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3" name="Line 65"/>
              <p:cNvSpPr>
                <a:spLocks noChangeShapeType="1"/>
              </p:cNvSpPr>
              <p:nvPr/>
            </p:nvSpPr>
            <p:spPr bwMode="auto">
              <a:xfrm flipV="1">
                <a:off x="2988"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2" name="Line 64"/>
              <p:cNvSpPr>
                <a:spLocks noChangeShapeType="1"/>
              </p:cNvSpPr>
              <p:nvPr/>
            </p:nvSpPr>
            <p:spPr bwMode="auto">
              <a:xfrm flipV="1">
                <a:off x="4531"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1" name="Line 63"/>
              <p:cNvSpPr>
                <a:spLocks noChangeShapeType="1"/>
              </p:cNvSpPr>
              <p:nvPr/>
            </p:nvSpPr>
            <p:spPr bwMode="auto">
              <a:xfrm>
                <a:off x="6074"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0" name="Line 62"/>
              <p:cNvSpPr>
                <a:spLocks noChangeShapeType="1"/>
              </p:cNvSpPr>
              <p:nvPr/>
            </p:nvSpPr>
            <p:spPr bwMode="auto">
              <a:xfrm>
                <a:off x="7616" y="513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9" name="Line 61"/>
              <p:cNvSpPr>
                <a:spLocks noChangeShapeType="1"/>
              </p:cNvSpPr>
              <p:nvPr/>
            </p:nvSpPr>
            <p:spPr bwMode="auto">
              <a:xfrm flipV="1">
                <a:off x="6074"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8" name="Line 60"/>
              <p:cNvSpPr>
                <a:spLocks noChangeShapeType="1"/>
              </p:cNvSpPr>
              <p:nvPr/>
            </p:nvSpPr>
            <p:spPr bwMode="auto">
              <a:xfrm>
                <a:off x="5045" y="432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7" name="Line 59"/>
              <p:cNvSpPr>
                <a:spLocks noChangeShapeType="1"/>
              </p:cNvSpPr>
              <p:nvPr/>
            </p:nvSpPr>
            <p:spPr bwMode="auto">
              <a:xfrm>
                <a:off x="4531"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6" name="Line 58"/>
              <p:cNvSpPr>
                <a:spLocks noChangeShapeType="1"/>
              </p:cNvSpPr>
              <p:nvPr/>
            </p:nvSpPr>
            <p:spPr bwMode="auto">
              <a:xfrm>
                <a:off x="3502" y="351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5" name="Line 57"/>
              <p:cNvSpPr>
                <a:spLocks noChangeShapeType="1"/>
              </p:cNvSpPr>
              <p:nvPr/>
            </p:nvSpPr>
            <p:spPr bwMode="auto">
              <a:xfrm>
                <a:off x="3502" y="513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4" name="Line 56"/>
              <p:cNvSpPr>
                <a:spLocks noChangeShapeType="1"/>
              </p:cNvSpPr>
              <p:nvPr/>
            </p:nvSpPr>
            <p:spPr bwMode="auto">
              <a:xfrm flipV="1">
                <a:off x="2988"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3" name="Line 55"/>
              <p:cNvSpPr>
                <a:spLocks noChangeShapeType="1"/>
              </p:cNvSpPr>
              <p:nvPr/>
            </p:nvSpPr>
            <p:spPr bwMode="auto">
              <a:xfrm>
                <a:off x="2988"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2" name="Line 54"/>
              <p:cNvSpPr>
                <a:spLocks noChangeShapeType="1"/>
              </p:cNvSpPr>
              <p:nvPr/>
            </p:nvSpPr>
            <p:spPr bwMode="auto">
              <a:xfrm>
                <a:off x="4531"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1" name="Line 53"/>
              <p:cNvSpPr>
                <a:spLocks noChangeShapeType="1"/>
              </p:cNvSpPr>
              <p:nvPr/>
            </p:nvSpPr>
            <p:spPr bwMode="auto">
              <a:xfrm flipV="1">
                <a:off x="4531"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0" name="Oval 52"/>
              <p:cNvSpPr>
                <a:spLocks noChangeArrowheads="1"/>
              </p:cNvSpPr>
              <p:nvPr/>
            </p:nvSpPr>
            <p:spPr bwMode="auto">
              <a:xfrm>
                <a:off x="3245" y="324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9" name="Oval 51"/>
              <p:cNvSpPr>
                <a:spLocks noChangeArrowheads="1"/>
              </p:cNvSpPr>
              <p:nvPr/>
            </p:nvSpPr>
            <p:spPr bwMode="auto">
              <a:xfrm>
                <a:off x="4274" y="324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8" name="Oval 50"/>
              <p:cNvSpPr>
                <a:spLocks noChangeArrowheads="1"/>
              </p:cNvSpPr>
              <p:nvPr/>
            </p:nvSpPr>
            <p:spPr bwMode="auto">
              <a:xfrm>
                <a:off x="3245" y="486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7" name="Oval 49"/>
              <p:cNvSpPr>
                <a:spLocks noChangeArrowheads="1"/>
              </p:cNvSpPr>
              <p:nvPr/>
            </p:nvSpPr>
            <p:spPr bwMode="auto">
              <a:xfrm>
                <a:off x="4274" y="486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6" name="Oval 48"/>
              <p:cNvSpPr>
                <a:spLocks noChangeArrowheads="1"/>
              </p:cNvSpPr>
              <p:nvPr/>
            </p:nvSpPr>
            <p:spPr bwMode="auto">
              <a:xfrm>
                <a:off x="2731"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5" name="Oval 47"/>
              <p:cNvSpPr>
                <a:spLocks noChangeArrowheads="1"/>
              </p:cNvSpPr>
              <p:nvPr/>
            </p:nvSpPr>
            <p:spPr bwMode="auto">
              <a:xfrm>
                <a:off x="4788"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4" name="Line 46"/>
              <p:cNvSpPr>
                <a:spLocks noChangeShapeType="1"/>
              </p:cNvSpPr>
              <p:nvPr/>
            </p:nvSpPr>
            <p:spPr bwMode="auto">
              <a:xfrm>
                <a:off x="6074"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3" name="Line 45"/>
              <p:cNvSpPr>
                <a:spLocks noChangeShapeType="1"/>
              </p:cNvSpPr>
              <p:nvPr/>
            </p:nvSpPr>
            <p:spPr bwMode="auto">
              <a:xfrm flipV="1">
                <a:off x="6074"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2" name="Oval 44"/>
              <p:cNvSpPr>
                <a:spLocks noChangeArrowheads="1"/>
              </p:cNvSpPr>
              <p:nvPr/>
            </p:nvSpPr>
            <p:spPr bwMode="auto">
              <a:xfrm>
                <a:off x="5817"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1" name="Oval 43"/>
              <p:cNvSpPr>
                <a:spLocks noChangeArrowheads="1"/>
              </p:cNvSpPr>
              <p:nvPr/>
            </p:nvSpPr>
            <p:spPr bwMode="auto">
              <a:xfrm>
                <a:off x="4788"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0" name="Oval 42"/>
              <p:cNvSpPr>
                <a:spLocks noChangeArrowheads="1"/>
              </p:cNvSpPr>
              <p:nvPr/>
            </p:nvSpPr>
            <p:spPr bwMode="auto">
              <a:xfrm>
                <a:off x="5817"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9" name="Oval 41"/>
              <p:cNvSpPr>
                <a:spLocks noChangeArrowheads="1"/>
              </p:cNvSpPr>
              <p:nvPr/>
            </p:nvSpPr>
            <p:spPr bwMode="auto">
              <a:xfrm>
                <a:off x="6331" y="486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8888" name="Line 40"/>
              <p:cNvSpPr>
                <a:spLocks noChangeShapeType="1"/>
              </p:cNvSpPr>
              <p:nvPr/>
            </p:nvSpPr>
            <p:spPr bwMode="auto">
              <a:xfrm>
                <a:off x="6588" y="3516"/>
                <a:ext cx="1030"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7" name="Line 39"/>
              <p:cNvSpPr>
                <a:spLocks noChangeShapeType="1"/>
              </p:cNvSpPr>
              <p:nvPr/>
            </p:nvSpPr>
            <p:spPr bwMode="auto">
              <a:xfrm>
                <a:off x="7618" y="3516"/>
                <a:ext cx="513"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6" name="Line 38"/>
              <p:cNvSpPr>
                <a:spLocks noChangeShapeType="1"/>
              </p:cNvSpPr>
              <p:nvPr/>
            </p:nvSpPr>
            <p:spPr bwMode="auto">
              <a:xfrm flipV="1">
                <a:off x="7618" y="4326"/>
                <a:ext cx="513"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5" name="Oval 37"/>
              <p:cNvSpPr>
                <a:spLocks noChangeArrowheads="1"/>
              </p:cNvSpPr>
              <p:nvPr/>
            </p:nvSpPr>
            <p:spPr bwMode="auto">
              <a:xfrm>
                <a:off x="6331" y="324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4" name="Oval 36"/>
              <p:cNvSpPr>
                <a:spLocks noChangeArrowheads="1"/>
              </p:cNvSpPr>
              <p:nvPr/>
            </p:nvSpPr>
            <p:spPr bwMode="auto">
              <a:xfrm>
                <a:off x="7361" y="3246"/>
                <a:ext cx="51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3" name="Oval 35"/>
              <p:cNvSpPr>
                <a:spLocks noChangeArrowheads="1"/>
              </p:cNvSpPr>
              <p:nvPr/>
            </p:nvSpPr>
            <p:spPr bwMode="auto">
              <a:xfrm>
                <a:off x="7361" y="4866"/>
                <a:ext cx="51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2" name="Oval 34"/>
              <p:cNvSpPr>
                <a:spLocks noChangeArrowheads="1"/>
              </p:cNvSpPr>
              <p:nvPr/>
            </p:nvSpPr>
            <p:spPr bwMode="auto">
              <a:xfrm>
                <a:off x="7874"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1" name="Line 33"/>
              <p:cNvSpPr>
                <a:spLocks noChangeShapeType="1"/>
              </p:cNvSpPr>
              <p:nvPr/>
            </p:nvSpPr>
            <p:spPr bwMode="auto">
              <a:xfrm>
                <a:off x="6588" y="6756"/>
                <a:ext cx="1028"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0" name="Line 32"/>
              <p:cNvSpPr>
                <a:spLocks noChangeShapeType="1"/>
              </p:cNvSpPr>
              <p:nvPr/>
            </p:nvSpPr>
            <p:spPr bwMode="auto">
              <a:xfrm>
                <a:off x="3502" y="675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9" name="Line 31"/>
              <p:cNvSpPr>
                <a:spLocks noChangeShapeType="1"/>
              </p:cNvSpPr>
              <p:nvPr/>
            </p:nvSpPr>
            <p:spPr bwMode="auto">
              <a:xfrm>
                <a:off x="2988"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8" name="Oval 30"/>
              <p:cNvSpPr>
                <a:spLocks noChangeArrowheads="1"/>
              </p:cNvSpPr>
              <p:nvPr/>
            </p:nvSpPr>
            <p:spPr bwMode="auto">
              <a:xfrm>
                <a:off x="3245" y="648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7" name="Oval 29"/>
              <p:cNvSpPr>
                <a:spLocks noChangeArrowheads="1"/>
              </p:cNvSpPr>
              <p:nvPr/>
            </p:nvSpPr>
            <p:spPr bwMode="auto">
              <a:xfrm>
                <a:off x="4274" y="648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6" name="Oval 28"/>
              <p:cNvSpPr>
                <a:spLocks noChangeArrowheads="1"/>
              </p:cNvSpPr>
              <p:nvPr/>
            </p:nvSpPr>
            <p:spPr bwMode="auto">
              <a:xfrm>
                <a:off x="2731"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5" name="Oval 27"/>
              <p:cNvSpPr>
                <a:spLocks noChangeArrowheads="1"/>
              </p:cNvSpPr>
              <p:nvPr/>
            </p:nvSpPr>
            <p:spPr bwMode="auto">
              <a:xfrm>
                <a:off x="6331" y="648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4" name="Line 26"/>
              <p:cNvSpPr>
                <a:spLocks noChangeShapeType="1"/>
              </p:cNvSpPr>
              <p:nvPr/>
            </p:nvSpPr>
            <p:spPr bwMode="auto">
              <a:xfrm flipV="1">
                <a:off x="7616" y="594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3" name="Oval 25"/>
              <p:cNvSpPr>
                <a:spLocks noChangeArrowheads="1"/>
              </p:cNvSpPr>
              <p:nvPr/>
            </p:nvSpPr>
            <p:spPr bwMode="auto">
              <a:xfrm>
                <a:off x="7359" y="648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2" name="Oval 24"/>
              <p:cNvSpPr>
                <a:spLocks noChangeArrowheads="1"/>
              </p:cNvSpPr>
              <p:nvPr/>
            </p:nvSpPr>
            <p:spPr bwMode="auto">
              <a:xfrm>
                <a:off x="7874"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1" name="Line 23"/>
              <p:cNvSpPr>
                <a:spLocks noChangeShapeType="1"/>
              </p:cNvSpPr>
              <p:nvPr/>
            </p:nvSpPr>
            <p:spPr bwMode="auto">
              <a:xfrm flipV="1">
                <a:off x="5559" y="3516"/>
                <a:ext cx="1029" cy="1620"/>
              </a:xfrm>
              <a:prstGeom prst="line">
                <a:avLst/>
              </a:prstGeom>
              <a:noFill/>
              <a:ln w="19050">
                <a:solidFill>
                  <a:srgbClr val="333399"/>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870" name="Line 22"/>
              <p:cNvSpPr>
                <a:spLocks noChangeShapeType="1"/>
              </p:cNvSpPr>
              <p:nvPr/>
            </p:nvSpPr>
            <p:spPr bwMode="auto">
              <a:xfrm>
                <a:off x="5559" y="5136"/>
                <a:ext cx="1029" cy="1620"/>
              </a:xfrm>
              <a:prstGeom prst="line">
                <a:avLst/>
              </a:prstGeom>
              <a:noFill/>
              <a:ln w="190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869" name="Line 21"/>
              <p:cNvSpPr>
                <a:spLocks noChangeShapeType="1"/>
              </p:cNvSpPr>
              <p:nvPr/>
            </p:nvSpPr>
            <p:spPr bwMode="auto">
              <a:xfrm flipH="1">
                <a:off x="3502" y="5136"/>
                <a:ext cx="2057" cy="2"/>
              </a:xfrm>
              <a:prstGeom prst="line">
                <a:avLst/>
              </a:prstGeom>
              <a:noFill/>
              <a:ln w="19050">
                <a:solidFill>
                  <a:srgbClr val="008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868" name="Oval 20"/>
              <p:cNvSpPr>
                <a:spLocks noChangeArrowheads="1"/>
              </p:cNvSpPr>
              <p:nvPr/>
            </p:nvSpPr>
            <p:spPr bwMode="auto">
              <a:xfrm>
                <a:off x="3760"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7" name="Oval 19"/>
              <p:cNvSpPr>
                <a:spLocks noChangeArrowheads="1"/>
              </p:cNvSpPr>
              <p:nvPr/>
            </p:nvSpPr>
            <p:spPr bwMode="auto">
              <a:xfrm>
                <a:off x="6845"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6" name="Oval 18"/>
              <p:cNvSpPr>
                <a:spLocks noChangeArrowheads="1"/>
              </p:cNvSpPr>
              <p:nvPr/>
            </p:nvSpPr>
            <p:spPr bwMode="auto">
              <a:xfrm>
                <a:off x="5302" y="324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5" name="Oval 17"/>
              <p:cNvSpPr>
                <a:spLocks noChangeArrowheads="1"/>
              </p:cNvSpPr>
              <p:nvPr/>
            </p:nvSpPr>
            <p:spPr bwMode="auto">
              <a:xfrm>
                <a:off x="3760"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4" name="Oval 16"/>
              <p:cNvSpPr>
                <a:spLocks noChangeArrowheads="1"/>
              </p:cNvSpPr>
              <p:nvPr/>
            </p:nvSpPr>
            <p:spPr bwMode="auto">
              <a:xfrm>
                <a:off x="6845"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3" name="Oval 15"/>
              <p:cNvSpPr>
                <a:spLocks noChangeArrowheads="1"/>
              </p:cNvSpPr>
              <p:nvPr/>
            </p:nvSpPr>
            <p:spPr bwMode="auto">
              <a:xfrm>
                <a:off x="5302" y="648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861" name="Text Box 13"/>
            <p:cNvSpPr txBox="1">
              <a:spLocks noChangeArrowheads="1"/>
            </p:cNvSpPr>
            <p:nvPr/>
          </p:nvSpPr>
          <p:spPr bwMode="auto">
            <a:xfrm>
              <a:off x="5950" y="3516"/>
              <a:ext cx="514"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rgbClr val="333399"/>
                  </a:solidFill>
                  <a:effectLst/>
                  <a:latin typeface="Arial" pitchFamily="34" charset="0"/>
                  <a:ea typeface="Times New Roman" pitchFamily="18" charset="0"/>
                </a:rPr>
                <a:t>x</a:t>
              </a:r>
              <a:endParaRPr kumimoji="0" lang="en-US" sz="2000" b="0" i="0" u="none" strike="noStrike" cap="none" normalizeH="0" baseline="0">
                <a:ln>
                  <a:noFill/>
                </a:ln>
                <a:solidFill>
                  <a:schemeClr val="tx1"/>
                </a:solidFill>
                <a:effectLst/>
                <a:latin typeface="Arial" pitchFamily="34" charset="0"/>
              </a:endParaRPr>
            </a:p>
          </p:txBody>
        </p:sp>
        <p:sp>
          <p:nvSpPr>
            <p:cNvPr id="78860" name="Text Box 12"/>
            <p:cNvSpPr txBox="1">
              <a:spLocks noChangeArrowheads="1"/>
            </p:cNvSpPr>
            <p:nvPr/>
          </p:nvSpPr>
          <p:spPr bwMode="auto">
            <a:xfrm>
              <a:off x="5950" y="5741"/>
              <a:ext cx="514"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rgbClr val="FF0000"/>
                  </a:solidFill>
                  <a:effectLst/>
                  <a:latin typeface="Arial" pitchFamily="34" charset="0"/>
                  <a:ea typeface="Times New Roman" pitchFamily="18" charset="0"/>
                </a:rPr>
                <a:t>y</a:t>
              </a:r>
              <a:endParaRPr kumimoji="0" lang="en-US" sz="2000" b="0" i="0" u="none" strike="noStrike" cap="none" normalizeH="0" baseline="0">
                <a:ln>
                  <a:noFill/>
                </a:ln>
                <a:solidFill>
                  <a:schemeClr val="tx1"/>
                </a:solidFill>
                <a:effectLst/>
                <a:latin typeface="Arial" pitchFamily="34" charset="0"/>
              </a:endParaRPr>
            </a:p>
          </p:txBody>
        </p:sp>
        <p:sp>
          <p:nvSpPr>
            <p:cNvPr id="78859" name="Text Box 11"/>
            <p:cNvSpPr txBox="1">
              <a:spLocks noChangeArrowheads="1"/>
            </p:cNvSpPr>
            <p:nvPr/>
          </p:nvSpPr>
          <p:spPr bwMode="auto">
            <a:xfrm>
              <a:off x="3503" y="4509"/>
              <a:ext cx="514"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8000"/>
                  </a:solidFill>
                  <a:effectLst/>
                  <a:latin typeface="Arial" pitchFamily="34" charset="0"/>
                  <a:ea typeface="Times New Roman" pitchFamily="18" charset="0"/>
                </a:rPr>
                <a:t>z</a:t>
              </a:r>
              <a:endParaRPr kumimoji="0" lang="en-US" sz="2000" b="0" i="0" u="none" strike="noStrike" cap="none" normalizeH="0" baseline="0" dirty="0">
                <a:ln>
                  <a:noFill/>
                </a:ln>
                <a:solidFill>
                  <a:schemeClr val="tx1"/>
                </a:solidFill>
                <a:effectLst/>
                <a:latin typeface="Arial" pitchFamily="34" charset="0"/>
              </a:endParaRPr>
            </a:p>
          </p:txBody>
        </p:sp>
        <p:sp>
          <p:nvSpPr>
            <p:cNvPr id="78858" name="Text Box 10"/>
            <p:cNvSpPr txBox="1">
              <a:spLocks noChangeArrowheads="1"/>
            </p:cNvSpPr>
            <p:nvPr/>
          </p:nvSpPr>
          <p:spPr bwMode="auto">
            <a:xfrm>
              <a:off x="6074" y="2997"/>
              <a:ext cx="514" cy="540"/>
            </a:xfrm>
            <a:prstGeom prst="rect">
              <a:avLst/>
            </a:prstGeom>
            <a:noFill/>
            <a:ln w="9525">
              <a:noFill/>
              <a:miter lim="800000"/>
              <a:headEnd/>
              <a:tailEnd/>
            </a:ln>
          </p:spPr>
          <p:txBody>
            <a:bodyPr vert="horz" wrap="square" lIns="0" tIns="18288"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Narrow" pitchFamily="34" charset="0"/>
                  <a:ea typeface="Times New Roman" pitchFamily="18" charset="0"/>
                </a:rPr>
                <a:t>2</a:t>
              </a:r>
              <a:r>
                <a:rPr kumimoji="0" lang="en-US" b="0" i="0" u="none" strike="noStrike" cap="none" normalizeH="0" baseline="30000" dirty="0">
                  <a:ln>
                    <a:noFill/>
                  </a:ln>
                  <a:solidFill>
                    <a:schemeClr val="tx1"/>
                  </a:solidFill>
                  <a:effectLst/>
                  <a:latin typeface="Arial Narrow" pitchFamily="34" charset="0"/>
                  <a:ea typeface="Times New Roman" pitchFamily="18" charset="0"/>
                </a:rPr>
                <a:t> </a:t>
              </a:r>
              <a:r>
                <a:rPr kumimoji="0" lang="en-US" b="0" i="0" u="none" strike="noStrike" cap="none" normalizeH="0" baseline="0" dirty="0">
                  <a:ln>
                    <a:noFill/>
                  </a:ln>
                  <a:solidFill>
                    <a:schemeClr val="tx1"/>
                  </a:solidFill>
                  <a:effectLst/>
                  <a:latin typeface="Arial Narrow" pitchFamily="34" charset="0"/>
                  <a:ea typeface="Times New Roman" pitchFamily="18" charset="0"/>
                </a:rPr>
                <a:t>0</a:t>
              </a:r>
              <a:r>
                <a:rPr kumimoji="0" lang="en-US" b="0" i="0" u="none" strike="noStrike" cap="none" normalizeH="0" baseline="30000" dirty="0">
                  <a:ln>
                    <a:noFill/>
                  </a:ln>
                  <a:solidFill>
                    <a:schemeClr val="tx1"/>
                  </a:solidFill>
                  <a:effectLst/>
                  <a:latin typeface="Arial Narrow" pitchFamily="34" charset="0"/>
                  <a:ea typeface="Times New Roman" pitchFamily="18" charset="0"/>
                </a:rPr>
                <a:t> </a:t>
              </a:r>
              <a:r>
                <a:rPr kumimoji="0" lang="en-US" b="0" i="0" u="none" strike="noStrike" cap="none" normalizeH="0" baseline="0" dirty="0">
                  <a:ln>
                    <a:noFill/>
                  </a:ln>
                  <a:solidFill>
                    <a:schemeClr val="tx1"/>
                  </a:solidFill>
                  <a:effectLst/>
                  <a:latin typeface="Arial Narrow" pitchFamily="34" charset="0"/>
                  <a:ea typeface="Times New Roman" pitchFamily="18" charset="0"/>
                </a:rPr>
                <a:t>0</a:t>
              </a:r>
              <a:endParaRPr kumimoji="0" lang="en-US" b="0" i="0" u="none" strike="noStrike" cap="none" normalizeH="0" baseline="0" dirty="0">
                <a:ln>
                  <a:noFill/>
                </a:ln>
                <a:solidFill>
                  <a:schemeClr val="tx1"/>
                </a:solidFill>
                <a:effectLst/>
                <a:latin typeface="Arial" pitchFamily="34" charset="0"/>
              </a:endParaRPr>
            </a:p>
          </p:txBody>
        </p:sp>
        <p:sp>
          <p:nvSpPr>
            <p:cNvPr id="78857" name="Text Box 9"/>
            <p:cNvSpPr txBox="1">
              <a:spLocks noChangeArrowheads="1"/>
            </p:cNvSpPr>
            <p:nvPr/>
          </p:nvSpPr>
          <p:spPr bwMode="auto">
            <a:xfrm>
              <a:off x="6074" y="4596"/>
              <a:ext cx="514" cy="540"/>
            </a:xfrm>
            <a:prstGeom prst="rect">
              <a:avLst/>
            </a:prstGeom>
            <a:noFill/>
            <a:ln w="9525">
              <a:noFill/>
              <a:miter lim="800000"/>
              <a:headEnd/>
              <a:tailEnd/>
            </a:ln>
          </p:spPr>
          <p:txBody>
            <a:bodyPr vert="horz" wrap="square" lIns="0" tIns="27432"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Narrow" pitchFamily="34" charset="0"/>
                  <a:ea typeface="Times New Roman" pitchFamily="18" charset="0"/>
                </a:rPr>
                <a:t>1 1</a:t>
              </a:r>
              <a:r>
                <a:rPr kumimoji="0" lang="en-US" b="0" i="0" u="none" strike="noStrike" cap="none" normalizeH="0" baseline="30000" dirty="0">
                  <a:ln>
                    <a:noFill/>
                  </a:ln>
                  <a:solidFill>
                    <a:schemeClr val="tx1"/>
                  </a:solidFill>
                  <a:effectLst/>
                  <a:latin typeface="Arial Narrow" pitchFamily="34" charset="0"/>
                  <a:ea typeface="Times New Roman" pitchFamily="18" charset="0"/>
                </a:rPr>
                <a:t>-</a:t>
              </a:r>
              <a:r>
                <a:rPr kumimoji="0" lang="en-US" b="0" i="0" u="none" strike="noStrike" cap="none" normalizeH="0" baseline="0" dirty="0">
                  <a:ln>
                    <a:noFill/>
                  </a:ln>
                  <a:solidFill>
                    <a:schemeClr val="tx1"/>
                  </a:solidFill>
                  <a:effectLst/>
                  <a:latin typeface="Arial Narrow" pitchFamily="34" charset="0"/>
                  <a:ea typeface="Times New Roman" pitchFamily="18" charset="0"/>
                </a:rPr>
                <a:t>1</a:t>
              </a:r>
              <a:endParaRPr kumimoji="0" lang="en-US" b="0" i="0" u="none" strike="noStrike" cap="none" normalizeH="0" baseline="0" dirty="0">
                <a:ln>
                  <a:noFill/>
                </a:ln>
                <a:solidFill>
                  <a:schemeClr val="tx1"/>
                </a:solidFill>
                <a:effectLst/>
                <a:latin typeface="Arial" pitchFamily="34" charset="0"/>
              </a:endParaRPr>
            </a:p>
          </p:txBody>
        </p:sp>
        <p:sp>
          <p:nvSpPr>
            <p:cNvPr id="78856" name="Text Box 8"/>
            <p:cNvSpPr txBox="1">
              <a:spLocks noChangeArrowheads="1"/>
            </p:cNvSpPr>
            <p:nvPr/>
          </p:nvSpPr>
          <p:spPr bwMode="auto">
            <a:xfrm>
              <a:off x="3503" y="3786"/>
              <a:ext cx="514" cy="540"/>
            </a:xfrm>
            <a:prstGeom prst="rect">
              <a:avLst/>
            </a:prstGeom>
            <a:noFill/>
            <a:ln w="9525">
              <a:noFill/>
              <a:miter lim="800000"/>
              <a:headEnd/>
              <a:tailEnd/>
            </a:ln>
          </p:spPr>
          <p:txBody>
            <a:bodyPr vert="horz" wrap="square" lIns="0" tIns="27432" rIns="0" bIns="0" numCol="1" anchor="t" anchorCtr="0" compatLnSpc="1">
              <a:prstTxWarp prst="textNoShape">
                <a:avLst/>
              </a:prstTxWarp>
            </a:bodyPr>
            <a:lstStyle/>
            <a:p>
              <a:pPr marL="0" marR="0" lvl="0" indent="0" algn="ctr" defTabSz="914400" rtl="0" eaLnBrk="1" fontAlgn="base" latinLnBrk="0" hangingPunct="1">
                <a:lnSpc>
                  <a:spcPct val="150000"/>
                </a:lnSpc>
                <a:spcAft>
                  <a:spcPct val="0"/>
                </a:spcAft>
                <a:buClrTx/>
                <a:buSzTx/>
                <a:buFontTx/>
                <a:buNone/>
                <a:tabLst/>
              </a:pPr>
              <a:r>
                <a:rPr kumimoji="0" lang="en-US" b="0" i="0" u="none" strike="noStrike" cap="none" normalizeH="0" baseline="0" dirty="0">
                  <a:ln>
                    <a:noFill/>
                  </a:ln>
                  <a:solidFill>
                    <a:schemeClr val="tx1"/>
                  </a:solidFill>
                  <a:effectLst/>
                  <a:latin typeface="Arial Narrow" pitchFamily="34" charset="0"/>
                  <a:ea typeface="Times New Roman" pitchFamily="18" charset="0"/>
                </a:rPr>
                <a:t>1</a:t>
              </a:r>
              <a:r>
                <a:rPr kumimoji="0" lang="en-US" b="0" i="0" u="none" strike="noStrike" cap="none" normalizeH="0" baseline="30000" dirty="0">
                  <a:ln>
                    <a:noFill/>
                  </a:ln>
                  <a:solidFill>
                    <a:schemeClr val="tx1"/>
                  </a:solidFill>
                  <a:effectLst/>
                  <a:latin typeface="Arial Narrow" pitchFamily="34" charset="0"/>
                  <a:ea typeface="Times New Roman" pitchFamily="18" charset="0"/>
                </a:rPr>
                <a:t>-</a:t>
              </a:r>
              <a:r>
                <a:rPr kumimoji="0" lang="en-US" b="0" i="0" u="none" strike="noStrike" cap="none" normalizeH="0" baseline="0" dirty="0">
                  <a:ln>
                    <a:noFill/>
                  </a:ln>
                  <a:solidFill>
                    <a:schemeClr val="tx1"/>
                  </a:solidFill>
                  <a:effectLst/>
                  <a:latin typeface="Arial Narrow" pitchFamily="34" charset="0"/>
                  <a:ea typeface="Times New Roman" pitchFamily="18" charset="0"/>
                </a:rPr>
                <a:t>2 2</a:t>
              </a:r>
              <a:endParaRPr kumimoji="0" lang="en-US" b="0" i="0" u="none" strike="noStrike" cap="none" normalizeH="0" baseline="0" dirty="0">
                <a:ln>
                  <a:noFill/>
                </a:ln>
                <a:solidFill>
                  <a:schemeClr val="tx1"/>
                </a:solidFill>
                <a:effectLst/>
                <a:latin typeface="Arial" pitchFamily="34" charset="0"/>
              </a:endParaRPr>
            </a:p>
          </p:txBody>
        </p:sp>
        <p:sp>
          <p:nvSpPr>
            <p:cNvPr id="78855" name="Text Box 7"/>
            <p:cNvSpPr txBox="1">
              <a:spLocks noChangeArrowheads="1"/>
            </p:cNvSpPr>
            <p:nvPr/>
          </p:nvSpPr>
          <p:spPr bwMode="auto">
            <a:xfrm>
              <a:off x="4017" y="6216"/>
              <a:ext cx="514" cy="540"/>
            </a:xfrm>
            <a:prstGeom prst="rect">
              <a:avLst/>
            </a:prstGeom>
            <a:noFill/>
            <a:ln w="9525">
              <a:noFill/>
              <a:miter lim="800000"/>
              <a:headEnd/>
              <a:tailEnd/>
            </a:ln>
          </p:spPr>
          <p:txBody>
            <a:bodyPr vert="horz" wrap="square" lIns="0" tIns="27432"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30000">
                  <a:ln>
                    <a:noFill/>
                  </a:ln>
                  <a:solidFill>
                    <a:schemeClr val="tx1"/>
                  </a:solidFill>
                  <a:effectLst/>
                  <a:latin typeface="Arial Narrow" pitchFamily="34" charset="0"/>
                  <a:ea typeface="Times New Roman" pitchFamily="18" charset="0"/>
                </a:rPr>
                <a:t> -</a:t>
              </a:r>
              <a:r>
                <a:rPr kumimoji="0" lang="en-US" b="0" i="0" u="none" strike="noStrike" cap="none" normalizeH="0" baseline="0">
                  <a:ln>
                    <a:noFill/>
                  </a:ln>
                  <a:solidFill>
                    <a:schemeClr val="tx1"/>
                  </a:solidFill>
                  <a:effectLst/>
                  <a:latin typeface="Arial Narrow" pitchFamily="34" charset="0"/>
                  <a:ea typeface="Times New Roman" pitchFamily="18" charset="0"/>
                </a:rPr>
                <a:t>2</a:t>
              </a:r>
              <a:r>
                <a:rPr kumimoji="0" lang="en-US" b="0" i="0" u="none" strike="noStrike" cap="none" normalizeH="0" baseline="30000">
                  <a:ln>
                    <a:noFill/>
                  </a:ln>
                  <a:solidFill>
                    <a:schemeClr val="tx1"/>
                  </a:solidFill>
                  <a:effectLst/>
                  <a:latin typeface="Arial Narrow" pitchFamily="34" charset="0"/>
                  <a:ea typeface="Times New Roman" pitchFamily="18" charset="0"/>
                </a:rPr>
                <a:t> </a:t>
              </a:r>
              <a:r>
                <a:rPr kumimoji="0" lang="en-US" b="0" i="0" u="none" strike="noStrike" cap="none" normalizeH="0" baseline="0">
                  <a:ln>
                    <a:noFill/>
                  </a:ln>
                  <a:solidFill>
                    <a:schemeClr val="tx1"/>
                  </a:solidFill>
                  <a:effectLst/>
                  <a:latin typeface="Arial Narrow" pitchFamily="34" charset="0"/>
                  <a:ea typeface="Times New Roman" pitchFamily="18" charset="0"/>
                </a:rPr>
                <a:t>0</a:t>
              </a:r>
              <a:r>
                <a:rPr kumimoji="0" lang="en-US" b="0" i="0" u="none" strike="noStrike" cap="none" normalizeH="0" baseline="30000">
                  <a:ln>
                    <a:noFill/>
                  </a:ln>
                  <a:solidFill>
                    <a:schemeClr val="tx1"/>
                  </a:solidFill>
                  <a:effectLst/>
                  <a:latin typeface="Arial Narrow" pitchFamily="34" charset="0"/>
                  <a:ea typeface="Times New Roman" pitchFamily="18" charset="0"/>
                </a:rPr>
                <a:t> </a:t>
              </a:r>
              <a:r>
                <a:rPr kumimoji="0" lang="en-US" b="0" i="0" u="none" strike="noStrike" cap="none" normalizeH="0" baseline="0">
                  <a:ln>
                    <a:noFill/>
                  </a:ln>
                  <a:solidFill>
                    <a:schemeClr val="tx1"/>
                  </a:solidFill>
                  <a:effectLst/>
                  <a:latin typeface="Arial Narrow" pitchFamily="34" charset="0"/>
                  <a:ea typeface="Times New Roman" pitchFamily="18" charset="0"/>
                </a:rPr>
                <a:t>0</a:t>
              </a:r>
              <a:endParaRPr kumimoji="0" lang="en-US" b="0" i="0" u="none" strike="noStrike" cap="none" normalizeH="0" baseline="0">
                <a:ln>
                  <a:noFill/>
                </a:ln>
                <a:solidFill>
                  <a:schemeClr val="tx1"/>
                </a:solidFill>
                <a:effectLst/>
                <a:latin typeface="Arial"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Open Problems in Neurobiology</a:t>
            </a:r>
          </a:p>
        </p:txBody>
      </p:sp>
      <p:sp>
        <p:nvSpPr>
          <p:cNvPr id="3" name="Content Placeholder 2"/>
          <p:cNvSpPr>
            <a:spLocks noGrp="1"/>
          </p:cNvSpPr>
          <p:nvPr>
            <p:ph idx="1"/>
          </p:nvPr>
        </p:nvSpPr>
        <p:spPr>
          <a:xfrm>
            <a:off x="341288" y="1600200"/>
            <a:ext cx="8648165" cy="4452870"/>
          </a:xfrm>
        </p:spPr>
        <p:txBody>
          <a:bodyPr>
            <a:normAutofit/>
          </a:bodyPr>
          <a:lstStyle/>
          <a:p>
            <a:r>
              <a:rPr lang="en-US" dirty="0">
                <a:solidFill>
                  <a:schemeClr val="accent6">
                    <a:lumMod val="50000"/>
                  </a:schemeClr>
                </a:solidFill>
                <a:latin typeface="+mj-lt"/>
              </a:rPr>
              <a:t>Dynamic range of rat’s navigation system</a:t>
            </a:r>
          </a:p>
          <a:p>
            <a:r>
              <a:rPr lang="en-US" dirty="0">
                <a:solidFill>
                  <a:schemeClr val="accent6">
                    <a:lumMod val="50000"/>
                  </a:schemeClr>
                </a:solidFill>
              </a:rPr>
              <a:t>Numerical simulation: Range </a:t>
            </a:r>
            <a:r>
              <a:rPr lang="en-US" dirty="0">
                <a:solidFill>
                  <a:schemeClr val="accent6">
                    <a:lumMod val="50000"/>
                  </a:schemeClr>
                </a:solidFill>
                <a:sym typeface="Symbol"/>
              </a:rPr>
              <a:t></a:t>
            </a:r>
            <a:r>
              <a:rPr lang="en-US" dirty="0">
                <a:solidFill>
                  <a:schemeClr val="accent6">
                    <a:lumMod val="50000"/>
                  </a:schemeClr>
                </a:solidFill>
              </a:rPr>
              <a:t> (1/</a:t>
            </a:r>
            <a:r>
              <a:rPr lang="en-US" dirty="0" err="1">
                <a:solidFill>
                  <a:schemeClr val="accent6">
                    <a:lumMod val="50000"/>
                  </a:schemeClr>
                </a:solidFill>
                <a:latin typeface="Symbol" pitchFamily="18" charset="2"/>
              </a:rPr>
              <a:t>e</a:t>
            </a:r>
            <a:r>
              <a:rPr lang="en-US" baseline="-25000" dirty="0" err="1">
                <a:solidFill>
                  <a:schemeClr val="accent6">
                    <a:lumMod val="50000"/>
                  </a:schemeClr>
                </a:solidFill>
              </a:rPr>
              <a:t>max</a:t>
            </a:r>
            <a:r>
              <a:rPr lang="en-US" dirty="0">
                <a:solidFill>
                  <a:schemeClr val="accent6">
                    <a:lumMod val="50000"/>
                  </a:schemeClr>
                </a:solidFill>
              </a:rPr>
              <a:t>)</a:t>
            </a:r>
            <a:r>
              <a:rPr lang="en-US" baseline="30000" dirty="0">
                <a:solidFill>
                  <a:schemeClr val="accent6">
                    <a:lumMod val="50000"/>
                  </a:schemeClr>
                </a:solidFill>
              </a:rPr>
              <a:t>Exponent</a:t>
            </a:r>
          </a:p>
          <a:p>
            <a:pPr>
              <a:buNone/>
            </a:pPr>
            <a:r>
              <a:rPr lang="en-US" b="1" dirty="0">
                <a:solidFill>
                  <a:schemeClr val="accent6">
                    <a:lumMod val="50000"/>
                  </a:schemeClr>
                </a:solidFill>
                <a:latin typeface="+mj-lt"/>
              </a:rPr>
              <a:t>    </a:t>
            </a:r>
            <a:r>
              <a:rPr lang="en-US" dirty="0">
                <a:solidFill>
                  <a:schemeClr val="accent6">
                    <a:lumMod val="50000"/>
                  </a:schemeClr>
                </a:solidFill>
                <a:latin typeface="+mj-lt"/>
              </a:rPr>
              <a:t>Exponent </a:t>
            </a:r>
            <a:r>
              <a:rPr lang="en-US" dirty="0">
                <a:solidFill>
                  <a:schemeClr val="accent6">
                    <a:lumMod val="50000"/>
                  </a:schemeClr>
                </a:solidFill>
                <a:latin typeface="+mj-lt"/>
                <a:sym typeface="Symbol"/>
              </a:rPr>
              <a:t></a:t>
            </a:r>
            <a:r>
              <a:rPr lang="en-US" b="1" dirty="0">
                <a:solidFill>
                  <a:schemeClr val="accent6">
                    <a:lumMod val="50000"/>
                  </a:schemeClr>
                </a:solidFill>
                <a:latin typeface="+mj-lt"/>
              </a:rPr>
              <a:t> </a:t>
            </a:r>
            <a:r>
              <a:rPr lang="en-US" dirty="0">
                <a:solidFill>
                  <a:schemeClr val="accent6">
                    <a:lumMod val="50000"/>
                  </a:schemeClr>
                </a:solidFill>
                <a:latin typeface="+mj-lt"/>
              </a:rPr>
              <a:t>Number of moduli – </a:t>
            </a:r>
            <a:r>
              <a:rPr lang="en-US" dirty="0">
                <a:solidFill>
                  <a:schemeClr val="accent6">
                    <a:lumMod val="50000"/>
                  </a:schemeClr>
                </a:solidFill>
                <a:latin typeface="Symbol" pitchFamily="18" charset="2"/>
              </a:rPr>
              <a:t>q</a:t>
            </a:r>
            <a:r>
              <a:rPr lang="en-US" dirty="0">
                <a:solidFill>
                  <a:schemeClr val="accent6">
                    <a:lumMod val="50000"/>
                  </a:schemeClr>
                </a:solidFill>
                <a:latin typeface="+mj-lt"/>
              </a:rPr>
              <a:t> </a:t>
            </a:r>
          </a:p>
          <a:p>
            <a:r>
              <a:rPr lang="en-US" b="1" dirty="0">
                <a:solidFill>
                  <a:schemeClr val="accent6">
                    <a:lumMod val="50000"/>
                  </a:schemeClr>
                </a:solidFill>
                <a:latin typeface="+mj-lt"/>
              </a:rPr>
              <a:t>Example: </a:t>
            </a:r>
            <a:r>
              <a:rPr lang="en-US" dirty="0">
                <a:solidFill>
                  <a:schemeClr val="accent6">
                    <a:lumMod val="50000"/>
                  </a:schemeClr>
                </a:solidFill>
                <a:latin typeface="+mj-lt"/>
              </a:rPr>
              <a:t>12 moduli   </a:t>
            </a:r>
            <a:r>
              <a:rPr lang="en-US" dirty="0">
                <a:solidFill>
                  <a:schemeClr val="accent6">
                    <a:lumMod val="50000"/>
                  </a:schemeClr>
                </a:solidFill>
                <a:latin typeface="+mj-lt"/>
                <a:sym typeface="Symbol"/>
              </a:rPr>
              <a:t></a:t>
            </a:r>
            <a:r>
              <a:rPr lang="en-US" dirty="0">
                <a:solidFill>
                  <a:schemeClr val="accent6">
                    <a:lumMod val="50000"/>
                  </a:schemeClr>
                </a:solidFill>
                <a:latin typeface="+mj-lt"/>
              </a:rPr>
              <a:t>   Exponent = 10.7</a:t>
            </a:r>
          </a:p>
          <a:p>
            <a:pPr>
              <a:buNone/>
            </a:pPr>
            <a:r>
              <a:rPr lang="en-US" dirty="0">
                <a:solidFill>
                  <a:schemeClr val="accent6">
                    <a:lumMod val="50000"/>
                  </a:schemeClr>
                </a:solidFill>
                <a:latin typeface="+mj-lt"/>
              </a:rPr>
              <a:t>	Our results yield an exponent of 11.0</a:t>
            </a:r>
            <a:endParaRPr lang="en-US" baseline="-25000" dirty="0">
              <a:solidFill>
                <a:schemeClr val="accent6">
                  <a:lumMod val="50000"/>
                </a:schemeClr>
              </a:solidFill>
              <a:latin typeface="+mj-lt"/>
            </a:endParaRPr>
          </a:p>
          <a:p>
            <a:r>
              <a:rPr lang="en-US" dirty="0">
                <a:solidFill>
                  <a:schemeClr val="accent6">
                    <a:lumMod val="50000"/>
                  </a:schemeClr>
                </a:solidFill>
                <a:latin typeface="+mj-lt"/>
              </a:rPr>
              <a:t>How did the rat’s navigational grids evolve? (Evolutionary basis for moduli optimization)</a:t>
            </a:r>
          </a:p>
        </p:txBody>
      </p:sp>
      <p:sp>
        <p:nvSpPr>
          <p:cNvPr id="4" name="Slide Number Placeholder 3"/>
          <p:cNvSpPr>
            <a:spLocks noGrp="1"/>
          </p:cNvSpPr>
          <p:nvPr>
            <p:ph type="sldNum" sz="quarter" idx="12"/>
          </p:nvPr>
        </p:nvSpPr>
        <p:spPr/>
        <p:txBody>
          <a:bodyPr/>
          <a:lstStyle/>
          <a:p>
            <a:fld id="{86342A6D-3A02-46B1-AA34-1FB548202812}" type="slidenum">
              <a:rPr lang="en-US" smtClean="0"/>
              <a:pPr/>
              <a:t>28</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Dynamic Range Lower Bound</a:t>
            </a:r>
          </a:p>
        </p:txBody>
      </p:sp>
      <p:sp>
        <p:nvSpPr>
          <p:cNvPr id="3" name="Content Placeholder 2"/>
          <p:cNvSpPr>
            <a:spLocks noGrp="1"/>
          </p:cNvSpPr>
          <p:nvPr>
            <p:ph idx="1"/>
          </p:nvPr>
        </p:nvSpPr>
        <p:spPr>
          <a:xfrm>
            <a:off x="341288" y="1600200"/>
            <a:ext cx="8648165" cy="4452870"/>
          </a:xfrm>
        </p:spPr>
        <p:txBody>
          <a:bodyPr>
            <a:normAutofit fontScale="92500"/>
          </a:bodyPr>
          <a:lstStyle/>
          <a:p>
            <a:r>
              <a:rPr lang="en-US" dirty="0">
                <a:solidFill>
                  <a:schemeClr val="accent6">
                    <a:lumMod val="50000"/>
                  </a:schemeClr>
                </a:solidFill>
                <a:latin typeface="+mj-lt"/>
              </a:rPr>
              <a:t>CD-RNS with the moduli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 and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  </a:t>
            </a:r>
          </a:p>
          <a:p>
            <a:r>
              <a:rPr lang="en-US" dirty="0">
                <a:solidFill>
                  <a:schemeClr val="accent6">
                    <a:lumMod val="50000"/>
                  </a:schemeClr>
                </a:solidFill>
                <a:latin typeface="Symbol" pitchFamily="18" charset="2"/>
              </a:rPr>
              <a:t>s</a:t>
            </a:r>
            <a:r>
              <a:rPr lang="en-US" baseline="-25000" dirty="0">
                <a:solidFill>
                  <a:schemeClr val="accent6">
                    <a:lumMod val="50000"/>
                  </a:schemeClr>
                </a:solidFill>
              </a:rPr>
              <a:t>–1</a:t>
            </a:r>
            <a:r>
              <a:rPr lang="en-US" dirty="0">
                <a:solidFill>
                  <a:schemeClr val="accent6">
                    <a:lumMod val="50000"/>
                  </a:schemeClr>
                </a:solidFill>
              </a:rPr>
              <a:t> =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rPr>
              <a:t>; </a:t>
            </a:r>
            <a:r>
              <a:rPr lang="en-US" dirty="0">
                <a:solidFill>
                  <a:schemeClr val="accent6">
                    <a:lumMod val="50000"/>
                  </a:schemeClr>
                </a:solidFill>
                <a:latin typeface="Symbol" pitchFamily="18" charset="2"/>
              </a:rPr>
              <a:t>s</a:t>
            </a:r>
            <a:r>
              <a:rPr lang="en-US" baseline="-25000" dirty="0">
                <a:solidFill>
                  <a:schemeClr val="accent6">
                    <a:lumMod val="50000"/>
                  </a:schemeClr>
                </a:solidFill>
              </a:rPr>
              <a:t>0</a:t>
            </a:r>
            <a:r>
              <a:rPr lang="en-US" dirty="0">
                <a:solidFill>
                  <a:schemeClr val="accent6">
                    <a:lumMod val="50000"/>
                  </a:schemeClr>
                </a:solidFill>
              </a:rPr>
              <a:t> =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rPr>
              <a:t>; </a:t>
            </a:r>
            <a:r>
              <a:rPr lang="en-US" dirty="0">
                <a:solidFill>
                  <a:schemeClr val="accent6">
                    <a:lumMod val="50000"/>
                  </a:schemeClr>
                </a:solidFill>
                <a:latin typeface="Symbol" pitchFamily="18" charset="2"/>
              </a:rPr>
              <a:t>s</a:t>
            </a:r>
            <a:r>
              <a:rPr lang="en-US" i="1" baseline="-25000" dirty="0">
                <a:solidFill>
                  <a:schemeClr val="accent6">
                    <a:lumMod val="50000"/>
                  </a:schemeClr>
                </a:solidFill>
              </a:rPr>
              <a:t>i</a:t>
            </a:r>
            <a:r>
              <a:rPr lang="en-US" baseline="-25000" dirty="0">
                <a:solidFill>
                  <a:schemeClr val="accent6">
                    <a:lumMod val="50000"/>
                  </a:schemeClr>
                </a:solidFill>
              </a:rPr>
              <a:t>+1</a:t>
            </a:r>
            <a:r>
              <a:rPr lang="en-US" dirty="0">
                <a:solidFill>
                  <a:schemeClr val="accent6">
                    <a:lumMod val="50000"/>
                  </a:schemeClr>
                </a:solidFill>
              </a:rPr>
              <a:t> = min(|</a:t>
            </a:r>
            <a:r>
              <a:rPr lang="en-US" dirty="0">
                <a:solidFill>
                  <a:schemeClr val="accent6">
                    <a:lumMod val="50000"/>
                  </a:schemeClr>
                </a:solidFill>
                <a:latin typeface="Symbol" pitchFamily="18" charset="2"/>
              </a:rPr>
              <a:t>s</a:t>
            </a:r>
            <a:r>
              <a:rPr lang="en-US" i="1" baseline="-25000" dirty="0">
                <a:solidFill>
                  <a:schemeClr val="accent6">
                    <a:lumMod val="50000"/>
                  </a:schemeClr>
                </a:solidFill>
              </a:rPr>
              <a:t>i</a:t>
            </a:r>
            <a:r>
              <a:rPr lang="en-US" baseline="-25000" dirty="0">
                <a:solidFill>
                  <a:schemeClr val="accent6">
                    <a:lumMod val="50000"/>
                  </a:schemeClr>
                </a:solidFill>
              </a:rPr>
              <a:t>–1</a:t>
            </a:r>
            <a:r>
              <a:rPr lang="en-US" dirty="0">
                <a:solidFill>
                  <a:schemeClr val="accent6">
                    <a:lumMod val="50000"/>
                  </a:schemeClr>
                </a:solidFill>
              </a:rPr>
              <a:t>|</a:t>
            </a:r>
            <a:r>
              <a:rPr lang="en-US" baseline="-25000" dirty="0">
                <a:solidFill>
                  <a:schemeClr val="accent6">
                    <a:lumMod val="50000"/>
                  </a:schemeClr>
                </a:solidFill>
                <a:latin typeface="Symbol" pitchFamily="18" charset="2"/>
              </a:rPr>
              <a:t>s</a:t>
            </a:r>
            <a:r>
              <a:rPr lang="en-US" sz="2800" i="1" baseline="-35000" dirty="0">
                <a:solidFill>
                  <a:schemeClr val="accent6">
                    <a:lumMod val="50000"/>
                  </a:schemeClr>
                </a:solidFill>
              </a:rPr>
              <a:t>i</a:t>
            </a:r>
            <a:r>
              <a:rPr lang="en-US" dirty="0">
                <a:solidFill>
                  <a:schemeClr val="accent6">
                    <a:lumMod val="50000"/>
                  </a:schemeClr>
                </a:solidFill>
              </a:rPr>
              <a:t>, </a:t>
            </a:r>
            <a:r>
              <a:rPr lang="en-US" dirty="0" err="1">
                <a:solidFill>
                  <a:schemeClr val="accent6">
                    <a:lumMod val="50000"/>
                  </a:schemeClr>
                </a:solidFill>
                <a:latin typeface="Symbol" pitchFamily="18" charset="2"/>
              </a:rPr>
              <a:t>s</a:t>
            </a:r>
            <a:r>
              <a:rPr lang="en-US" i="1" baseline="-25000" dirty="0" err="1">
                <a:solidFill>
                  <a:schemeClr val="accent6">
                    <a:lumMod val="50000"/>
                  </a:schemeClr>
                </a:solidFill>
              </a:rPr>
              <a:t>i</a:t>
            </a:r>
            <a:r>
              <a:rPr lang="en-US" dirty="0">
                <a:solidFill>
                  <a:schemeClr val="accent6">
                    <a:lumMod val="50000"/>
                  </a:schemeClr>
                </a:solidFill>
              </a:rPr>
              <a:t> – |</a:t>
            </a:r>
            <a:r>
              <a:rPr lang="en-US" dirty="0">
                <a:solidFill>
                  <a:schemeClr val="accent6">
                    <a:lumMod val="50000"/>
                  </a:schemeClr>
                </a:solidFill>
                <a:latin typeface="Symbol" pitchFamily="18" charset="2"/>
              </a:rPr>
              <a:t>s</a:t>
            </a:r>
            <a:r>
              <a:rPr lang="en-US" i="1" baseline="-25000" dirty="0">
                <a:solidFill>
                  <a:schemeClr val="accent6">
                    <a:lumMod val="50000"/>
                  </a:schemeClr>
                </a:solidFill>
              </a:rPr>
              <a:t>i</a:t>
            </a:r>
            <a:r>
              <a:rPr lang="en-US" baseline="-25000" dirty="0">
                <a:solidFill>
                  <a:schemeClr val="accent6">
                    <a:lumMod val="50000"/>
                  </a:schemeClr>
                </a:solidFill>
              </a:rPr>
              <a:t>–1</a:t>
            </a:r>
            <a:r>
              <a:rPr lang="en-US" dirty="0">
                <a:solidFill>
                  <a:schemeClr val="accent6">
                    <a:lumMod val="50000"/>
                  </a:schemeClr>
                </a:solidFill>
              </a:rPr>
              <a:t>|</a:t>
            </a:r>
            <a:r>
              <a:rPr lang="en-US" baseline="-25000" dirty="0">
                <a:solidFill>
                  <a:schemeClr val="accent6">
                    <a:lumMod val="50000"/>
                  </a:schemeClr>
                </a:solidFill>
                <a:latin typeface="Symbol" pitchFamily="18" charset="2"/>
              </a:rPr>
              <a:t>s</a:t>
            </a:r>
            <a:r>
              <a:rPr lang="en-US" sz="2800" i="1" baseline="-35000" dirty="0">
                <a:solidFill>
                  <a:schemeClr val="accent6">
                    <a:lumMod val="50000"/>
                  </a:schemeClr>
                </a:solidFill>
              </a:rPr>
              <a:t>i</a:t>
            </a:r>
            <a:r>
              <a:rPr lang="en-US" dirty="0">
                <a:solidFill>
                  <a:schemeClr val="accent6">
                    <a:lumMod val="50000"/>
                  </a:schemeClr>
                </a:solidFill>
              </a:rPr>
              <a:t>)</a:t>
            </a:r>
          </a:p>
          <a:p>
            <a:r>
              <a:rPr lang="en-US" b="1" dirty="0">
                <a:solidFill>
                  <a:schemeClr val="accent6">
                    <a:lumMod val="50000"/>
                  </a:schemeClr>
                </a:solidFill>
                <a:latin typeface="+mj-lt"/>
              </a:rPr>
              <a:t>Theorem 2: </a:t>
            </a:r>
            <a:r>
              <a:rPr lang="en-US" dirty="0">
                <a:solidFill>
                  <a:schemeClr val="accent6">
                    <a:lumMod val="50000"/>
                  </a:schemeClr>
                </a:solidFill>
                <a:latin typeface="+mj-lt"/>
              </a:rPr>
              <a:t>Dynamic range is at least</a:t>
            </a:r>
          </a:p>
          <a:p>
            <a:pPr>
              <a:buNone/>
            </a:pPr>
            <a:r>
              <a:rPr lang="en-US" dirty="0">
                <a:solidFill>
                  <a:schemeClr val="accent6">
                    <a:lumMod val="50000"/>
                  </a:schemeClr>
                </a:solidFill>
                <a:latin typeface="+mj-lt"/>
              </a:rPr>
              <a: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(1 + </a:t>
            </a:r>
            <a:r>
              <a:rPr lang="en-US" sz="1400" dirty="0">
                <a:solidFill>
                  <a:schemeClr val="accent6">
                    <a:lumMod val="50000"/>
                  </a:schemeClr>
                </a:solidFill>
                <a:latin typeface="+mj-lt"/>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sym typeface="Symbol"/>
              </a:rPr>
              <a:t></a:t>
            </a:r>
            <a:r>
              <a:rPr lang="en-US" sz="1600" dirty="0">
                <a:solidFill>
                  <a:schemeClr val="accent6">
                    <a:lumMod val="50000"/>
                  </a:schemeClr>
                </a:solidFill>
                <a:sym typeface="Symbol"/>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s</a:t>
            </a:r>
            <a:r>
              <a:rPr lang="en-US" baseline="-25000" dirty="0">
                <a:solidFill>
                  <a:schemeClr val="accent6">
                    <a:lumMod val="50000"/>
                  </a:schemeClr>
                </a:solidFill>
              </a:rPr>
              <a:t>1</a:t>
            </a:r>
            <a:r>
              <a:rPr lang="en-US" dirty="0">
                <a:solidFill>
                  <a:schemeClr val="accent6">
                    <a:lumMod val="50000"/>
                  </a:schemeClr>
                </a:solidFill>
                <a:sym typeface="Symbol"/>
              </a:rPr>
              <a:t></a:t>
            </a:r>
            <a:r>
              <a:rPr lang="en-US" dirty="0">
                <a:solidFill>
                  <a:schemeClr val="accent6">
                    <a:lumMod val="50000"/>
                  </a:schemeClr>
                </a:solidFill>
                <a:latin typeface="+mj-lt"/>
              </a:rPr>
              <a:t>)</a:t>
            </a:r>
            <a:r>
              <a:rPr lang="en-US" dirty="0">
                <a:solidFill>
                  <a:schemeClr val="accent6">
                    <a:lumMod val="50000"/>
                  </a:schemeClr>
                </a:solidFill>
                <a:latin typeface="+mj-lt"/>
                <a:sym typeface="Symbol"/>
              </a:rPr>
              <a:t></a:t>
            </a:r>
            <a:r>
              <a:rPr lang="en-US" dirty="0">
                <a:solidFill>
                  <a:schemeClr val="accent6">
                    <a:lumMod val="50000"/>
                  </a:schemeClr>
                </a:solidFill>
                <a:latin typeface="Symbol" pitchFamily="18" charset="2"/>
              </a:rPr>
              <a:t>s</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s</a:t>
            </a:r>
            <a:r>
              <a:rPr lang="en-US" baseline="-25000" dirty="0">
                <a:solidFill>
                  <a:schemeClr val="accent6">
                    <a:lumMod val="50000"/>
                  </a:schemeClr>
                </a:solidFill>
              </a:rPr>
              <a:t>2</a:t>
            </a:r>
            <a:r>
              <a:rPr lang="en-US" dirty="0">
                <a:solidFill>
                  <a:schemeClr val="accent6">
                    <a:lumMod val="50000"/>
                  </a:schemeClr>
                </a:solidFill>
                <a:sym typeface="Symbol"/>
              </a:rPr>
              <a:t></a:t>
            </a:r>
            <a:r>
              <a:rPr lang="en-US" sz="1600" dirty="0">
                <a:solidFill>
                  <a:schemeClr val="accent6">
                    <a:lumMod val="50000"/>
                  </a:schemeClr>
                </a:solidFill>
                <a:sym typeface="Symbol"/>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s</a:t>
            </a:r>
            <a:r>
              <a:rPr lang="en-US" baseline="-25000" dirty="0">
                <a:solidFill>
                  <a:schemeClr val="accent6">
                    <a:lumMod val="50000"/>
                  </a:schemeClr>
                </a:solidFill>
              </a:rPr>
              <a:t>2</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s</a:t>
            </a:r>
            <a:r>
              <a:rPr lang="en-US" baseline="-25000" dirty="0">
                <a:solidFill>
                  <a:schemeClr val="accent6">
                    <a:lumMod val="50000"/>
                  </a:schemeClr>
                </a:solidFill>
              </a:rPr>
              <a:t>3</a:t>
            </a:r>
            <a:r>
              <a:rPr lang="en-US" dirty="0">
                <a:solidFill>
                  <a:schemeClr val="accent6">
                    <a:lumMod val="50000"/>
                  </a:schemeClr>
                </a:solidFill>
                <a:sym typeface="Symbol"/>
              </a:rPr>
              <a:t></a:t>
            </a:r>
            <a:r>
              <a:rPr lang="en-US" sz="1400" dirty="0">
                <a:solidFill>
                  <a:schemeClr val="accent6">
                    <a:lumMod val="50000"/>
                  </a:schemeClr>
                </a:solidFill>
                <a:latin typeface="+mj-lt"/>
              </a:rPr>
              <a:t>  </a:t>
            </a:r>
            <a:r>
              <a:rPr lang="en-US" dirty="0">
                <a:solidFill>
                  <a:schemeClr val="accent6">
                    <a:lumMod val="50000"/>
                  </a:schemeClr>
                </a:solidFill>
                <a:latin typeface="+mj-lt"/>
              </a:rPr>
              <a:t>. . .</a:t>
            </a:r>
            <a:r>
              <a:rPr lang="en-US" sz="1400" dirty="0">
                <a:solidFill>
                  <a:schemeClr val="accent6">
                    <a:lumMod val="50000"/>
                  </a:schemeClr>
                </a:solidFill>
                <a:latin typeface="+mj-lt"/>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s</a:t>
            </a:r>
            <a:r>
              <a:rPr lang="en-US" i="1" baseline="-25000" dirty="0">
                <a:solidFill>
                  <a:schemeClr val="accent6">
                    <a:lumMod val="50000"/>
                  </a:schemeClr>
                </a:solidFill>
              </a:rPr>
              <a:t>j</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err="1">
                <a:solidFill>
                  <a:schemeClr val="accent6">
                    <a:lumMod val="50000"/>
                  </a:schemeClr>
                </a:solidFill>
                <a:latin typeface="Symbol" pitchFamily="18" charset="2"/>
              </a:rPr>
              <a:t>s</a:t>
            </a:r>
            <a:r>
              <a:rPr lang="en-US" i="1" baseline="-25000" dirty="0" err="1">
                <a:solidFill>
                  <a:schemeClr val="accent6">
                    <a:lumMod val="50000"/>
                  </a:schemeClr>
                </a:solidFill>
              </a:rPr>
              <a:t>j</a:t>
            </a:r>
            <a:r>
              <a:rPr lang="en-US" dirty="0">
                <a:solidFill>
                  <a:schemeClr val="accent6">
                    <a:lumMod val="50000"/>
                  </a:schemeClr>
                </a:solidFill>
                <a:sym typeface="Symbol"/>
              </a:rPr>
              <a:t></a:t>
            </a:r>
            <a:endParaRPr lang="en-US" dirty="0">
              <a:solidFill>
                <a:schemeClr val="accent6">
                  <a:lumMod val="50000"/>
                </a:schemeClr>
              </a:solidFill>
              <a:latin typeface="+mj-lt"/>
            </a:endParaRPr>
          </a:p>
          <a:p>
            <a:pPr>
              <a:buNone/>
            </a:pPr>
            <a:r>
              <a:rPr lang="en-US" dirty="0">
                <a:solidFill>
                  <a:schemeClr val="accent6">
                    <a:lumMod val="50000"/>
                  </a:schemeClr>
                </a:solidFill>
                <a:latin typeface="+mj-lt"/>
              </a:rPr>
              <a:t>    where </a:t>
            </a:r>
            <a:r>
              <a:rPr lang="en-US" i="1" dirty="0">
                <a:solidFill>
                  <a:schemeClr val="accent6">
                    <a:lumMod val="50000"/>
                  </a:schemeClr>
                </a:solidFill>
                <a:latin typeface="+mj-lt"/>
              </a:rPr>
              <a:t>j</a:t>
            </a:r>
            <a:r>
              <a:rPr lang="en-US" dirty="0">
                <a:solidFill>
                  <a:schemeClr val="accent6">
                    <a:lumMod val="50000"/>
                  </a:schemeClr>
                </a:solidFill>
                <a:latin typeface="+mj-lt"/>
              </a:rPr>
              <a:t> is the largest index for which </a:t>
            </a:r>
            <a:r>
              <a:rPr lang="en-US" dirty="0" err="1">
                <a:solidFill>
                  <a:schemeClr val="accent6">
                    <a:lumMod val="50000"/>
                  </a:schemeClr>
                </a:solidFill>
                <a:latin typeface="Symbol" pitchFamily="18" charset="2"/>
              </a:rPr>
              <a:t>s</a:t>
            </a:r>
            <a:r>
              <a:rPr lang="en-US" i="1" baseline="-25000" dirty="0" err="1">
                <a:solidFill>
                  <a:schemeClr val="accent6">
                    <a:lumMod val="50000"/>
                  </a:schemeClr>
                </a:solidFill>
              </a:rPr>
              <a:t>j</a:t>
            </a:r>
            <a:r>
              <a:rPr lang="en-US" dirty="0">
                <a:solidFill>
                  <a:schemeClr val="accent6">
                    <a:lumMod val="50000"/>
                  </a:schemeClr>
                </a:solidFill>
                <a:latin typeface="+mj-lt"/>
              </a:rPr>
              <a:t> </a:t>
            </a:r>
            <a:r>
              <a:rPr lang="en-US" dirty="0">
                <a:solidFill>
                  <a:schemeClr val="accent6">
                    <a:lumMod val="50000"/>
                  </a:schemeClr>
                </a:solidFill>
                <a:latin typeface="+mj-lt"/>
                <a:sym typeface="Symbol"/>
              </a:rPr>
              <a:t></a:t>
            </a:r>
            <a:r>
              <a:rPr lang="en-US" dirty="0">
                <a:solidFill>
                  <a:schemeClr val="accent6">
                    <a:lumMod val="50000"/>
                  </a:schemeClr>
                </a:solidFill>
                <a:latin typeface="+mj-lt"/>
              </a:rPr>
              <a:t> 2</a:t>
            </a:r>
            <a:r>
              <a:rPr lang="en-US" dirty="0">
                <a:solidFill>
                  <a:schemeClr val="accent6">
                    <a:lumMod val="50000"/>
                  </a:schemeClr>
                </a:solidFill>
                <a:latin typeface="Symbol" pitchFamily="18" charset="2"/>
              </a:rPr>
              <a:t>e</a:t>
            </a:r>
            <a:r>
              <a:rPr lang="en-US" baseline="-25000" dirty="0">
                <a:solidFill>
                  <a:schemeClr val="accent6">
                    <a:lumMod val="50000"/>
                  </a:schemeClr>
                </a:solidFill>
                <a:latin typeface="+mj-lt"/>
              </a:rPr>
              <a:t>max</a:t>
            </a:r>
          </a:p>
          <a:p>
            <a:r>
              <a:rPr lang="en-US" b="1" dirty="0">
                <a:solidFill>
                  <a:schemeClr val="accent6">
                    <a:lumMod val="50000"/>
                  </a:schemeClr>
                </a:solidFill>
                <a:latin typeface="+mj-lt"/>
              </a:rPr>
              <a:t>Intuition: </a:t>
            </a:r>
            <a:r>
              <a:rPr lang="en-US" dirty="0">
                <a:solidFill>
                  <a:schemeClr val="accent6">
                    <a:lumMod val="50000"/>
                  </a:schemeClr>
                </a:solidFill>
                <a:latin typeface="+mj-lt"/>
              </a:rPr>
              <a:t>Remove floors to get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a:solidFill>
                  <a:schemeClr val="accent6">
                    <a:lumMod val="50000"/>
                  </a:schemeClr>
                </a:solidFill>
              </a:rPr>
              <a:t>2</a:t>
            </a:r>
            <a:r>
              <a:rPr lang="en-US" dirty="0">
                <a:solidFill>
                  <a:schemeClr val="accent6">
                    <a:lumMod val="50000"/>
                  </a:schemeClr>
                </a:solidFill>
                <a:latin typeface="Symbol" pitchFamily="18" charset="2"/>
              </a:rPr>
              <a:t>e</a:t>
            </a:r>
            <a:r>
              <a:rPr lang="en-US" baseline="-25000" dirty="0">
                <a:solidFill>
                  <a:schemeClr val="accent6">
                    <a:lumMod val="50000"/>
                  </a:schemeClr>
                </a:solidFill>
              </a:rPr>
              <a:t>max</a:t>
            </a:r>
            <a:r>
              <a:rPr lang="en-US" dirty="0">
                <a:solidFill>
                  <a:schemeClr val="accent6">
                    <a:lumMod val="50000"/>
                  </a:schemeClr>
                </a:solidFill>
                <a:latin typeface="+mj-lt"/>
              </a:rPr>
              <a:t>)</a:t>
            </a:r>
          </a:p>
          <a:p>
            <a:r>
              <a:rPr lang="en-US" b="1" dirty="0">
                <a:solidFill>
                  <a:schemeClr val="accent6">
                    <a:lumMod val="50000"/>
                  </a:schemeClr>
                </a:solidFill>
                <a:latin typeface="+mj-lt"/>
              </a:rPr>
              <a:t>Example 6: </a:t>
            </a:r>
            <a:r>
              <a:rPr lang="en-US" dirty="0">
                <a:solidFill>
                  <a:schemeClr val="accent6">
                    <a:lumMod val="50000"/>
                  </a:schemeClr>
                </a:solidFill>
                <a:latin typeface="+mj-lt"/>
              </a:rPr>
              <a:t>CD-RNS with</a:t>
            </a:r>
            <a:r>
              <a:rPr lang="en-US" b="1" dirty="0">
                <a:solidFill>
                  <a:schemeClr val="accent6">
                    <a:lumMod val="50000"/>
                  </a:schemeClr>
                </a:solidFill>
                <a:latin typeface="+mj-lt"/>
              </a:rPr>
              <a: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 = 4.4,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 = 3.6, </a:t>
            </a:r>
            <a:r>
              <a:rPr lang="en-US" dirty="0" err="1">
                <a:solidFill>
                  <a:schemeClr val="accent6">
                    <a:lumMod val="50000"/>
                  </a:schemeClr>
                </a:solidFill>
                <a:latin typeface="Symbol" pitchFamily="18" charset="2"/>
              </a:rPr>
              <a:t>e</a:t>
            </a:r>
            <a:r>
              <a:rPr lang="en-US" baseline="-25000" dirty="0" err="1">
                <a:solidFill>
                  <a:schemeClr val="accent6">
                    <a:lumMod val="50000"/>
                  </a:schemeClr>
                </a:solidFill>
              </a:rPr>
              <a:t>max</a:t>
            </a:r>
            <a:r>
              <a:rPr lang="en-US" dirty="0">
                <a:solidFill>
                  <a:schemeClr val="accent6">
                    <a:lumMod val="50000"/>
                  </a:schemeClr>
                </a:solidFill>
                <a:latin typeface="+mj-lt"/>
              </a:rPr>
              <a:t> = 0.2  </a:t>
            </a:r>
            <a:r>
              <a:rPr lang="en-US" dirty="0">
                <a:solidFill>
                  <a:schemeClr val="accent6">
                    <a:lumMod val="50000"/>
                  </a:schemeClr>
                </a:solidFill>
                <a:latin typeface="+mj-lt"/>
                <a:sym typeface="Symbol"/>
              </a:rPr>
              <a:t>  </a:t>
            </a:r>
            <a:r>
              <a:rPr lang="en-US" dirty="0">
                <a:solidFill>
                  <a:schemeClr val="accent6">
                    <a:lumMod val="50000"/>
                  </a:schemeClr>
                </a:solidFill>
                <a:latin typeface="Symbol" pitchFamily="18" charset="2"/>
              </a:rPr>
              <a:t>s</a:t>
            </a:r>
            <a:r>
              <a:rPr lang="en-US" baseline="-25000" dirty="0">
                <a:solidFill>
                  <a:schemeClr val="accent6">
                    <a:lumMod val="50000"/>
                  </a:schemeClr>
                </a:solidFill>
              </a:rPr>
              <a:t>1</a:t>
            </a:r>
            <a:r>
              <a:rPr lang="en-US" dirty="0">
                <a:solidFill>
                  <a:schemeClr val="accent6">
                    <a:lumMod val="50000"/>
                  </a:schemeClr>
                </a:solidFill>
                <a:latin typeface="+mj-lt"/>
              </a:rPr>
              <a:t> = 0.8, </a:t>
            </a:r>
            <a:r>
              <a:rPr lang="en-US" dirty="0">
                <a:solidFill>
                  <a:schemeClr val="accent6">
                    <a:lumMod val="50000"/>
                  </a:schemeClr>
                </a:solidFill>
                <a:latin typeface="Symbol" pitchFamily="18" charset="2"/>
              </a:rPr>
              <a:t>s</a:t>
            </a:r>
            <a:r>
              <a:rPr lang="en-US" baseline="-25000" dirty="0">
                <a:solidFill>
                  <a:schemeClr val="accent6">
                    <a:lumMod val="50000"/>
                  </a:schemeClr>
                </a:solidFill>
              </a:rPr>
              <a:t>2</a:t>
            </a:r>
            <a:r>
              <a:rPr lang="en-US" dirty="0">
                <a:solidFill>
                  <a:schemeClr val="accent6">
                    <a:lumMod val="50000"/>
                  </a:schemeClr>
                </a:solidFill>
                <a:latin typeface="+mj-lt"/>
              </a:rPr>
              <a:t> = 0.4  </a:t>
            </a:r>
            <a:r>
              <a:rPr lang="en-US" dirty="0">
                <a:solidFill>
                  <a:schemeClr val="accent6">
                    <a:lumMod val="50000"/>
                  </a:schemeClr>
                </a:solidFill>
                <a:sym typeface="Symbol"/>
              </a:rPr>
              <a:t> </a:t>
            </a:r>
            <a:r>
              <a:rPr lang="en-US" dirty="0">
                <a:solidFill>
                  <a:schemeClr val="accent6">
                    <a:lumMod val="50000"/>
                  </a:schemeClr>
                </a:solidFill>
                <a:latin typeface="+mj-lt"/>
              </a:rPr>
              <a:t> Dynamic range </a:t>
            </a:r>
            <a:r>
              <a:rPr lang="en-US" dirty="0">
                <a:solidFill>
                  <a:schemeClr val="accent6">
                    <a:lumMod val="50000"/>
                  </a:schemeClr>
                </a:solidFill>
                <a:latin typeface="+mj-lt"/>
                <a:sym typeface="Symbol"/>
              </a:rPr>
              <a:t></a:t>
            </a:r>
            <a:r>
              <a:rPr lang="en-US" dirty="0">
                <a:solidFill>
                  <a:schemeClr val="accent6">
                    <a:lumMod val="50000"/>
                  </a:schemeClr>
                </a:solidFill>
                <a:latin typeface="+mj-lt"/>
              </a:rPr>
              <a:t> 36.0</a:t>
            </a:r>
          </a:p>
        </p:txBody>
      </p:sp>
      <p:sp>
        <p:nvSpPr>
          <p:cNvPr id="4" name="Slide Number Placeholder 3"/>
          <p:cNvSpPr>
            <a:spLocks noGrp="1"/>
          </p:cNvSpPr>
          <p:nvPr>
            <p:ph type="sldNum" sz="quarter" idx="12"/>
          </p:nvPr>
        </p:nvSpPr>
        <p:spPr/>
        <p:txBody>
          <a:bodyPr/>
          <a:lstStyle/>
          <a:p>
            <a:fld id="{86342A6D-3A02-46B1-AA34-1FB548202812}" type="slidenum">
              <a:rPr lang="en-US" smtClean="0"/>
              <a:pPr/>
              <a:t>29</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3</a:t>
            </a:fld>
            <a:endParaRPr lang="en-US" dirty="0"/>
          </a:p>
        </p:txBody>
      </p:sp>
      <p:sp>
        <p:nvSpPr>
          <p:cNvPr id="5" name="Title 1"/>
          <p:cNvSpPr>
            <a:spLocks noGrp="1"/>
          </p:cNvSpPr>
          <p:nvPr>
            <p:ph type="title"/>
          </p:nvPr>
        </p:nvSpPr>
        <p:spPr>
          <a:xfrm>
            <a:off x="457200" y="457200"/>
            <a:ext cx="8229600" cy="1143000"/>
          </a:xfrm>
        </p:spPr>
        <p:txBody>
          <a:bodyPr/>
          <a:lstStyle/>
          <a:p>
            <a:r>
              <a:rPr lang="en-US" dirty="0"/>
              <a:t>Outline</a:t>
            </a:r>
          </a:p>
        </p:txBody>
      </p:sp>
      <p:sp>
        <p:nvSpPr>
          <p:cNvPr id="9" name="Content Placeholder 2"/>
          <p:cNvSpPr>
            <a:spLocks noGrp="1"/>
          </p:cNvSpPr>
          <p:nvPr>
            <p:ph idx="1"/>
          </p:nvPr>
        </p:nvSpPr>
        <p:spPr>
          <a:xfrm>
            <a:off x="457200" y="1417637"/>
            <a:ext cx="8229600" cy="4906963"/>
          </a:xfrm>
        </p:spPr>
        <p:txBody>
          <a:bodyPr>
            <a:normAutofit fontScale="92500" lnSpcReduction="10000"/>
          </a:bodyPr>
          <a:lstStyle/>
          <a:p>
            <a:r>
              <a:rPr lang="en-US" b="1" dirty="0">
                <a:solidFill>
                  <a:schemeClr val="accent6">
                    <a:lumMod val="50000"/>
                  </a:schemeClr>
                </a:solidFill>
              </a:rPr>
              <a:t>Introduction / Background</a:t>
            </a:r>
          </a:p>
          <a:p>
            <a:pPr lvl="1"/>
            <a:r>
              <a:rPr lang="en-US" b="1" dirty="0">
                <a:solidFill>
                  <a:srgbClr val="C75F09"/>
                </a:solidFill>
              </a:rPr>
              <a:t>What were the discoveries?</a:t>
            </a:r>
          </a:p>
          <a:p>
            <a:pPr lvl="1"/>
            <a:r>
              <a:rPr lang="en-US" b="1" dirty="0">
                <a:solidFill>
                  <a:srgbClr val="C75F09"/>
                </a:solidFill>
              </a:rPr>
              <a:t>Mixed digital/analog arithmetic</a:t>
            </a:r>
          </a:p>
          <a:p>
            <a:pPr lvl="1"/>
            <a:r>
              <a:rPr lang="en-US" b="1" dirty="0">
                <a:solidFill>
                  <a:srgbClr val="C75F09"/>
                </a:solidFill>
              </a:rPr>
              <a:t>Residue number system (RNS)</a:t>
            </a:r>
          </a:p>
          <a:p>
            <a:r>
              <a:rPr lang="en-US" b="1" dirty="0">
                <a:solidFill>
                  <a:schemeClr val="accent6">
                    <a:lumMod val="50000"/>
                  </a:schemeClr>
                </a:solidFill>
              </a:rPr>
              <a:t>RNS with Continuous Digits (CD-RNS)</a:t>
            </a:r>
          </a:p>
          <a:p>
            <a:pPr lvl="1"/>
            <a:r>
              <a:rPr lang="en-US" b="1" dirty="0">
                <a:solidFill>
                  <a:srgbClr val="C75F09"/>
                </a:solidFill>
              </a:rPr>
              <a:t>Distinct from conventional RNS</a:t>
            </a:r>
          </a:p>
          <a:p>
            <a:pPr lvl="1"/>
            <a:r>
              <a:rPr lang="en-US" b="1" dirty="0">
                <a:solidFill>
                  <a:srgbClr val="C75F09"/>
                </a:solidFill>
              </a:rPr>
              <a:t>Motivations for this study</a:t>
            </a:r>
          </a:p>
          <a:p>
            <a:r>
              <a:rPr lang="en-US" b="1" dirty="0">
                <a:solidFill>
                  <a:schemeClr val="accent6">
                    <a:lumMod val="50000"/>
                  </a:schemeClr>
                </a:solidFill>
              </a:rPr>
              <a:t>Dynamic Range and Precision</a:t>
            </a:r>
          </a:p>
          <a:p>
            <a:r>
              <a:rPr lang="en-US" b="1" dirty="0">
                <a:solidFill>
                  <a:schemeClr val="accent6">
                    <a:lumMod val="50000"/>
                  </a:schemeClr>
                </a:solidFill>
              </a:rPr>
              <a:t>Choosing the CD-RNS Moduli</a:t>
            </a:r>
          </a:p>
          <a:p>
            <a:r>
              <a:rPr lang="en-US" b="1" dirty="0">
                <a:solidFill>
                  <a:schemeClr val="accent6">
                    <a:lumMod val="50000"/>
                  </a:schemeClr>
                </a:solidFill>
              </a:rPr>
              <a:t>Conclusions / Future Work</a:t>
            </a:r>
          </a:p>
          <a:p>
            <a:endParaRPr lang="en-US" b="1" dirty="0"/>
          </a:p>
        </p:txBody>
      </p:sp>
      <p:grpSp>
        <p:nvGrpSpPr>
          <p:cNvPr id="23" name="Group 22"/>
          <p:cNvGrpSpPr/>
          <p:nvPr/>
        </p:nvGrpSpPr>
        <p:grpSpPr>
          <a:xfrm>
            <a:off x="6248036" y="1792308"/>
            <a:ext cx="2054268" cy="1277655"/>
            <a:chOff x="6363222" y="1478070"/>
            <a:chExt cx="2054268" cy="1277655"/>
          </a:xfrm>
        </p:grpSpPr>
        <p:grpSp>
          <p:nvGrpSpPr>
            <p:cNvPr id="84993" name="Group 1"/>
            <p:cNvGrpSpPr>
              <a:grpSpLocks/>
            </p:cNvGrpSpPr>
            <p:nvPr/>
          </p:nvGrpSpPr>
          <p:grpSpPr bwMode="auto">
            <a:xfrm>
              <a:off x="6363222" y="1478070"/>
              <a:ext cx="2054268" cy="1277655"/>
              <a:chOff x="4125" y="4759"/>
              <a:chExt cx="1751" cy="1077"/>
            </a:xfrm>
          </p:grpSpPr>
          <p:sp>
            <p:nvSpPr>
              <p:cNvPr id="84994" name="AutoShape 2"/>
              <p:cNvSpPr>
                <a:spLocks noChangeArrowheads="1"/>
              </p:cNvSpPr>
              <p:nvPr/>
            </p:nvSpPr>
            <p:spPr bwMode="auto">
              <a:xfrm>
                <a:off x="4367"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5" name="AutoShape 3"/>
              <p:cNvSpPr>
                <a:spLocks noChangeArrowheads="1"/>
              </p:cNvSpPr>
              <p:nvPr/>
            </p:nvSpPr>
            <p:spPr bwMode="auto">
              <a:xfrm>
                <a:off x="4799"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6" name="AutoShape 4"/>
              <p:cNvSpPr>
                <a:spLocks noChangeArrowheads="1"/>
              </p:cNvSpPr>
              <p:nvPr/>
            </p:nvSpPr>
            <p:spPr bwMode="auto">
              <a:xfrm>
                <a:off x="5231"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7" name="AutoShape 5"/>
              <p:cNvSpPr>
                <a:spLocks noChangeArrowheads="1"/>
              </p:cNvSpPr>
              <p:nvPr/>
            </p:nvSpPr>
            <p:spPr bwMode="auto">
              <a:xfrm>
                <a:off x="4585"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8" name="AutoShape 6"/>
              <p:cNvSpPr>
                <a:spLocks noChangeArrowheads="1"/>
              </p:cNvSpPr>
              <p:nvPr/>
            </p:nvSpPr>
            <p:spPr bwMode="auto">
              <a:xfrm>
                <a:off x="5012"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9" name="AutoShape 7"/>
              <p:cNvSpPr>
                <a:spLocks noChangeArrowheads="1"/>
              </p:cNvSpPr>
              <p:nvPr/>
            </p:nvSpPr>
            <p:spPr bwMode="auto">
              <a:xfrm>
                <a:off x="5449"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0" name="AutoShape 8"/>
              <p:cNvSpPr>
                <a:spLocks noChangeArrowheads="1"/>
              </p:cNvSpPr>
              <p:nvPr/>
            </p:nvSpPr>
            <p:spPr bwMode="auto">
              <a:xfrm>
                <a:off x="4148"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1" name="AutoShape 9"/>
              <p:cNvSpPr>
                <a:spLocks noChangeArrowheads="1"/>
              </p:cNvSpPr>
              <p:nvPr/>
            </p:nvSpPr>
            <p:spPr bwMode="auto">
              <a:xfrm>
                <a:off x="4367"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2" name="AutoShape 10"/>
              <p:cNvSpPr>
                <a:spLocks noChangeArrowheads="1"/>
              </p:cNvSpPr>
              <p:nvPr/>
            </p:nvSpPr>
            <p:spPr bwMode="auto">
              <a:xfrm>
                <a:off x="4799"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3" name="AutoShape 11"/>
              <p:cNvSpPr>
                <a:spLocks noChangeArrowheads="1"/>
              </p:cNvSpPr>
              <p:nvPr/>
            </p:nvSpPr>
            <p:spPr bwMode="auto">
              <a:xfrm>
                <a:off x="5231"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4" name="Line 12"/>
              <p:cNvSpPr>
                <a:spLocks noChangeShapeType="1"/>
              </p:cNvSpPr>
              <p:nvPr/>
            </p:nvSpPr>
            <p:spPr bwMode="auto">
              <a:xfrm>
                <a:off x="4125" y="4759"/>
                <a:ext cx="1728" cy="1"/>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5" name="Line 13"/>
              <p:cNvSpPr>
                <a:spLocks noChangeShapeType="1"/>
              </p:cNvSpPr>
              <p:nvPr/>
            </p:nvSpPr>
            <p:spPr bwMode="auto">
              <a:xfrm>
                <a:off x="4148" y="5479"/>
                <a:ext cx="219"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6" name="Line 14"/>
              <p:cNvSpPr>
                <a:spLocks noChangeShapeType="1"/>
              </p:cNvSpPr>
              <p:nvPr/>
            </p:nvSpPr>
            <p:spPr bwMode="auto">
              <a:xfrm flipH="1">
                <a:off x="5663" y="547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7" name="Oval 15"/>
              <p:cNvSpPr>
                <a:spLocks noChangeArrowheads="1"/>
              </p:cNvSpPr>
              <p:nvPr/>
            </p:nvSpPr>
            <p:spPr bwMode="auto">
              <a:xfrm>
                <a:off x="4977" y="5450"/>
                <a:ext cx="68" cy="70"/>
              </a:xfrm>
              <a:prstGeom prst="ellipse">
                <a:avLst/>
              </a:prstGeom>
              <a:solidFill>
                <a:srgbClr val="000000"/>
              </a:solid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8" name="Line 16"/>
              <p:cNvSpPr>
                <a:spLocks noChangeShapeType="1"/>
              </p:cNvSpPr>
              <p:nvPr/>
            </p:nvSpPr>
            <p:spPr bwMode="auto">
              <a:xfrm flipH="1" flipV="1">
                <a:off x="4125" y="4759"/>
                <a:ext cx="241" cy="369"/>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9" name="Line 17"/>
              <p:cNvSpPr>
                <a:spLocks noChangeShapeType="1"/>
              </p:cNvSpPr>
              <p:nvPr/>
            </p:nvSpPr>
            <p:spPr bwMode="auto">
              <a:xfrm flipV="1">
                <a:off x="5663" y="475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5010" name="Picture 18"/>
            <p:cNvPicPr>
              <a:picLocks noChangeAspect="1" noChangeArrowheads="1"/>
            </p:cNvPicPr>
            <p:nvPr/>
          </p:nvPicPr>
          <p:blipFill>
            <a:blip r:embed="rId2"/>
            <a:srcRect/>
            <a:stretch>
              <a:fillRect/>
            </a:stretch>
          </p:blipFill>
          <p:spPr bwMode="auto">
            <a:xfrm>
              <a:off x="7039627" y="2116899"/>
              <a:ext cx="251222" cy="200415"/>
            </a:xfrm>
            <a:prstGeom prst="rect">
              <a:avLst/>
            </a:prstGeom>
            <a:noFill/>
          </p:spPr>
        </p:pic>
      </p:grpSp>
      <p:pic>
        <p:nvPicPr>
          <p:cNvPr id="85011" name="Picture 19"/>
          <p:cNvPicPr>
            <a:picLocks noChangeAspect="1" noChangeArrowheads="1"/>
          </p:cNvPicPr>
          <p:nvPr/>
        </p:nvPicPr>
        <p:blipFill>
          <a:blip r:embed="rId3"/>
          <a:srcRect/>
          <a:stretch>
            <a:fillRect/>
          </a:stretch>
        </p:blipFill>
        <p:spPr bwMode="auto">
          <a:xfrm>
            <a:off x="6176767" y="3746890"/>
            <a:ext cx="2578166" cy="2358457"/>
          </a:xfrm>
          <a:prstGeom prst="rect">
            <a:avLst/>
          </a:prstGeom>
          <a:noFill/>
        </p:spPr>
      </p:pic>
      <p:sp>
        <p:nvSpPr>
          <p:cNvPr id="25" name="TextBox 24"/>
          <p:cNvSpPr txBox="1"/>
          <p:nvPr/>
        </p:nvSpPr>
        <p:spPr>
          <a:xfrm>
            <a:off x="7883741" y="5774116"/>
            <a:ext cx="837126" cy="246221"/>
          </a:xfrm>
          <a:prstGeom prst="rect">
            <a:avLst/>
          </a:prstGeom>
          <a:noFill/>
        </p:spPr>
        <p:txBody>
          <a:bodyPr wrap="square" rtlCol="0">
            <a:spAutoFit/>
          </a:bodyPr>
          <a:lstStyle/>
          <a:p>
            <a:pPr algn="ctr"/>
            <a:r>
              <a:rPr lang="en-US" sz="1000" dirty="0"/>
              <a:t>Figure from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Dynamic Range Upper Bound</a:t>
            </a:r>
          </a:p>
        </p:txBody>
      </p:sp>
      <p:sp>
        <p:nvSpPr>
          <p:cNvPr id="3" name="Content Placeholder 2"/>
          <p:cNvSpPr>
            <a:spLocks noGrp="1"/>
          </p:cNvSpPr>
          <p:nvPr>
            <p:ph idx="1"/>
          </p:nvPr>
        </p:nvSpPr>
        <p:spPr>
          <a:xfrm>
            <a:off x="341288" y="1600200"/>
            <a:ext cx="8648165" cy="4452870"/>
          </a:xfrm>
        </p:spPr>
        <p:txBody>
          <a:bodyPr>
            <a:normAutofit fontScale="92500" lnSpcReduction="10000"/>
          </a:bodyPr>
          <a:lstStyle/>
          <a:p>
            <a:r>
              <a:rPr lang="en-US" dirty="0">
                <a:solidFill>
                  <a:schemeClr val="accent6">
                    <a:lumMod val="50000"/>
                  </a:schemeClr>
                </a:solidFill>
                <a:latin typeface="+mj-lt"/>
              </a:rPr>
              <a:t>CD-RNS with the moduli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 and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  </a:t>
            </a:r>
          </a:p>
          <a:p>
            <a:r>
              <a:rPr lang="en-US" dirty="0">
                <a:solidFill>
                  <a:schemeClr val="accent6">
                    <a:lumMod val="50000"/>
                  </a:schemeClr>
                </a:solidFill>
                <a:latin typeface="Symbol" pitchFamily="18" charset="2"/>
              </a:rPr>
              <a:t>d</a:t>
            </a:r>
            <a:r>
              <a:rPr lang="en-US" dirty="0">
                <a:solidFill>
                  <a:schemeClr val="accent6">
                    <a:lumMod val="50000"/>
                  </a:schemeClr>
                </a:solidFill>
              </a:rPr>
              <a:t> = Largest number that divides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rPr>
              <a:t> and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rPr>
              <a:t> if it exists, 0 otherwise</a:t>
            </a:r>
          </a:p>
          <a:p>
            <a:r>
              <a:rPr lang="en-US" b="1" dirty="0">
                <a:solidFill>
                  <a:schemeClr val="accent6">
                    <a:lumMod val="50000"/>
                  </a:schemeClr>
                </a:solidFill>
                <a:latin typeface="+mj-lt"/>
              </a:rPr>
              <a:t>Theorem 3: </a:t>
            </a:r>
            <a:r>
              <a:rPr lang="en-US" dirty="0">
                <a:solidFill>
                  <a:schemeClr val="accent6">
                    <a:lumMod val="50000"/>
                  </a:schemeClr>
                </a:solidFill>
                <a:latin typeface="+mj-lt"/>
              </a:rPr>
              <a:t>Dynamic range is at most</a:t>
            </a:r>
          </a:p>
          <a:p>
            <a:pPr>
              <a:buNone/>
            </a:pPr>
            <a:r>
              <a:rPr lang="en-US" dirty="0">
                <a:solidFill>
                  <a:schemeClr val="accent6">
                    <a:lumMod val="50000"/>
                  </a:schemeClr>
                </a:solidFill>
                <a:latin typeface="+mj-lt"/>
              </a:rPr>
              <a:t>	max(</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sz="1400" dirty="0">
                <a:solidFill>
                  <a:schemeClr val="accent6">
                    <a:lumMod val="50000"/>
                  </a:schemeClr>
                </a:solidFill>
                <a:latin typeface="+mj-lt"/>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g</a:t>
            </a:r>
            <a:r>
              <a:rPr lang="en-US" dirty="0">
                <a:solidFill>
                  <a:schemeClr val="accent6">
                    <a:lumMod val="50000"/>
                  </a:schemeClr>
                </a:solidFill>
                <a:sym typeface="Symbol"/>
              </a:rPr>
              <a:t></a:t>
            </a:r>
            <a:r>
              <a:rPr lang="en-US" dirty="0">
                <a:solidFill>
                  <a:schemeClr val="accent6">
                    <a:lumMod val="50000"/>
                  </a:schemeClr>
                </a:solidFill>
                <a:latin typeface="+mj-lt"/>
              </a:rPr>
              <a: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sz="1400" dirty="0">
                <a:solidFill>
                  <a:schemeClr val="accent6">
                    <a:lumMod val="50000"/>
                  </a:schemeClr>
                </a:solidFill>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rPr>
              <a:t>/</a:t>
            </a:r>
            <a:r>
              <a:rPr lang="en-US" dirty="0">
                <a:solidFill>
                  <a:schemeClr val="accent6">
                    <a:lumMod val="50000"/>
                  </a:schemeClr>
                </a:solidFill>
                <a:latin typeface="Symbol" pitchFamily="18" charset="2"/>
              </a:rPr>
              <a:t>g</a:t>
            </a:r>
            <a:r>
              <a:rPr lang="en-US" dirty="0">
                <a:solidFill>
                  <a:schemeClr val="accent6">
                    <a:lumMod val="50000"/>
                  </a:schemeClr>
                </a:solidFill>
                <a:sym typeface="Symbol"/>
              </a:rPr>
              <a:t></a:t>
            </a:r>
            <a:r>
              <a:rPr lang="en-US" dirty="0">
                <a:solidFill>
                  <a:schemeClr val="accent6">
                    <a:lumMod val="50000"/>
                  </a:schemeClr>
                </a:solidFill>
                <a:latin typeface="+mj-lt"/>
              </a:rPr>
              <a:t>)</a:t>
            </a:r>
          </a:p>
          <a:p>
            <a:pPr>
              <a:buNone/>
            </a:pPr>
            <a:r>
              <a:rPr lang="en-US" dirty="0">
                <a:solidFill>
                  <a:schemeClr val="accent6">
                    <a:lumMod val="50000"/>
                  </a:schemeClr>
                </a:solidFill>
                <a:latin typeface="+mj-lt"/>
              </a:rPr>
              <a:t>    where </a:t>
            </a:r>
            <a:r>
              <a:rPr lang="en-US" dirty="0">
                <a:solidFill>
                  <a:schemeClr val="accent6">
                    <a:lumMod val="50000"/>
                  </a:schemeClr>
                </a:solidFill>
                <a:latin typeface="Symbol" pitchFamily="18" charset="2"/>
              </a:rPr>
              <a:t>g</a:t>
            </a:r>
            <a:r>
              <a:rPr lang="en-US" dirty="0">
                <a:solidFill>
                  <a:schemeClr val="accent6">
                    <a:lumMod val="50000"/>
                  </a:schemeClr>
                </a:solidFill>
              </a:rPr>
              <a:t> = max(2</a:t>
            </a:r>
            <a:r>
              <a:rPr lang="en-US" dirty="0">
                <a:solidFill>
                  <a:schemeClr val="accent6">
                    <a:lumMod val="50000"/>
                  </a:schemeClr>
                </a:solidFill>
                <a:latin typeface="Symbol" pitchFamily="18" charset="2"/>
              </a:rPr>
              <a:t>e</a:t>
            </a:r>
            <a:r>
              <a:rPr lang="en-US" baseline="-25000" dirty="0">
                <a:solidFill>
                  <a:schemeClr val="accent6">
                    <a:lumMod val="50000"/>
                  </a:schemeClr>
                </a:solidFill>
              </a:rPr>
              <a:t>max</a:t>
            </a:r>
            <a:r>
              <a:rPr lang="en-US" dirty="0">
                <a:solidFill>
                  <a:schemeClr val="accent6">
                    <a:lumMod val="50000"/>
                  </a:schemeClr>
                </a:solidFill>
              </a:rPr>
              <a:t>, </a:t>
            </a:r>
            <a:r>
              <a:rPr lang="en-US" dirty="0">
                <a:solidFill>
                  <a:schemeClr val="accent6">
                    <a:lumMod val="50000"/>
                  </a:schemeClr>
                </a:solidFill>
                <a:latin typeface="Symbol" pitchFamily="18" charset="2"/>
              </a:rPr>
              <a:t>d</a:t>
            </a:r>
            <a:r>
              <a:rPr lang="en-US" dirty="0">
                <a:solidFill>
                  <a:schemeClr val="accent6">
                    <a:lumMod val="50000"/>
                  </a:schemeClr>
                </a:solidFill>
              </a:rPr>
              <a:t>)</a:t>
            </a:r>
            <a:endParaRPr lang="en-US" baseline="-25000" dirty="0">
              <a:solidFill>
                <a:schemeClr val="accent6">
                  <a:lumMod val="50000"/>
                </a:schemeClr>
              </a:solidFill>
              <a:latin typeface="+mj-lt"/>
            </a:endParaRPr>
          </a:p>
          <a:p>
            <a:r>
              <a:rPr lang="en-US" b="1" dirty="0">
                <a:solidFill>
                  <a:schemeClr val="accent6">
                    <a:lumMod val="50000"/>
                  </a:schemeClr>
                </a:solidFill>
                <a:latin typeface="+mj-lt"/>
              </a:rPr>
              <a:t>Intuition: </a:t>
            </a:r>
            <a:r>
              <a:rPr lang="en-US" dirty="0">
                <a:solidFill>
                  <a:schemeClr val="accent6">
                    <a:lumMod val="50000"/>
                  </a:schemeClr>
                </a:solidFill>
                <a:latin typeface="+mj-lt"/>
              </a:rPr>
              <a:t>Remove floors to get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g</a:t>
            </a:r>
            <a:endParaRPr lang="en-US" dirty="0">
              <a:solidFill>
                <a:schemeClr val="accent6">
                  <a:lumMod val="50000"/>
                </a:schemeClr>
              </a:solidFill>
              <a:latin typeface="+mj-lt"/>
            </a:endParaRPr>
          </a:p>
          <a:p>
            <a:r>
              <a:rPr lang="en-US" b="1" dirty="0">
                <a:solidFill>
                  <a:schemeClr val="accent6">
                    <a:lumMod val="50000"/>
                  </a:schemeClr>
                </a:solidFill>
                <a:latin typeface="+mj-lt"/>
              </a:rPr>
              <a:t>Example 6: </a:t>
            </a:r>
            <a:r>
              <a:rPr lang="en-US" dirty="0">
                <a:solidFill>
                  <a:schemeClr val="accent6">
                    <a:lumMod val="50000"/>
                  </a:schemeClr>
                </a:solidFill>
                <a:latin typeface="+mj-lt"/>
              </a:rPr>
              <a:t>CD-RNS with</a:t>
            </a:r>
            <a:r>
              <a:rPr lang="en-US" b="1" dirty="0">
                <a:solidFill>
                  <a:schemeClr val="accent6">
                    <a:lumMod val="50000"/>
                  </a:schemeClr>
                </a:solidFill>
                <a:latin typeface="+mj-lt"/>
              </a:rPr>
              <a: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 = 4.4,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 = 3.6, </a:t>
            </a:r>
            <a:r>
              <a:rPr lang="en-US" dirty="0" err="1">
                <a:solidFill>
                  <a:schemeClr val="accent6">
                    <a:lumMod val="50000"/>
                  </a:schemeClr>
                </a:solidFill>
                <a:latin typeface="Symbol" pitchFamily="18" charset="2"/>
              </a:rPr>
              <a:t>e</a:t>
            </a:r>
            <a:r>
              <a:rPr lang="en-US" baseline="-25000" dirty="0" err="1">
                <a:solidFill>
                  <a:schemeClr val="accent6">
                    <a:lumMod val="50000"/>
                  </a:schemeClr>
                </a:solidFill>
              </a:rPr>
              <a:t>max</a:t>
            </a:r>
            <a:r>
              <a:rPr lang="en-US" dirty="0">
                <a:solidFill>
                  <a:schemeClr val="accent6">
                    <a:lumMod val="50000"/>
                  </a:schemeClr>
                </a:solidFill>
                <a:latin typeface="+mj-lt"/>
              </a:rPr>
              <a:t> = 0.2  </a:t>
            </a:r>
            <a:r>
              <a:rPr lang="en-US" dirty="0">
                <a:solidFill>
                  <a:schemeClr val="accent6">
                    <a:lumMod val="50000"/>
                  </a:schemeClr>
                </a:solidFill>
                <a:latin typeface="+mj-lt"/>
                <a:sym typeface="Symbol"/>
              </a:rPr>
              <a:t>  </a:t>
            </a:r>
            <a:r>
              <a:rPr lang="en-US" dirty="0">
                <a:solidFill>
                  <a:schemeClr val="accent6">
                    <a:lumMod val="50000"/>
                  </a:schemeClr>
                </a:solidFill>
                <a:latin typeface="Symbol" pitchFamily="18" charset="2"/>
              </a:rPr>
              <a:t>d</a:t>
            </a:r>
            <a:r>
              <a:rPr lang="en-US" dirty="0">
                <a:solidFill>
                  <a:schemeClr val="accent6">
                    <a:lumMod val="50000"/>
                  </a:schemeClr>
                </a:solidFill>
                <a:latin typeface="+mj-lt"/>
              </a:rPr>
              <a:t> = 0.4, </a:t>
            </a:r>
            <a:r>
              <a:rPr lang="en-US" dirty="0">
                <a:solidFill>
                  <a:schemeClr val="accent6">
                    <a:lumMod val="50000"/>
                  </a:schemeClr>
                </a:solidFill>
                <a:latin typeface="Symbol" pitchFamily="18" charset="2"/>
              </a:rPr>
              <a:t>g</a:t>
            </a:r>
            <a:r>
              <a:rPr lang="en-US" dirty="0">
                <a:solidFill>
                  <a:schemeClr val="accent6">
                    <a:lumMod val="50000"/>
                  </a:schemeClr>
                </a:solidFill>
                <a:latin typeface="+mj-lt"/>
              </a:rPr>
              <a:t> = 0.4  </a:t>
            </a:r>
            <a:r>
              <a:rPr lang="en-US" dirty="0">
                <a:solidFill>
                  <a:schemeClr val="accent6">
                    <a:lumMod val="50000"/>
                  </a:schemeClr>
                </a:solidFill>
                <a:sym typeface="Symbol"/>
              </a:rPr>
              <a:t> </a:t>
            </a:r>
            <a:r>
              <a:rPr lang="en-US" dirty="0">
                <a:solidFill>
                  <a:schemeClr val="accent6">
                    <a:lumMod val="50000"/>
                  </a:schemeClr>
                </a:solidFill>
                <a:latin typeface="+mj-lt"/>
              </a:rPr>
              <a:t> Dynamic range </a:t>
            </a:r>
            <a:r>
              <a:rPr lang="en-US" dirty="0">
                <a:solidFill>
                  <a:schemeClr val="accent6">
                    <a:lumMod val="50000"/>
                  </a:schemeClr>
                </a:solidFill>
                <a:latin typeface="+mj-lt"/>
                <a:sym typeface="Symbol"/>
              </a:rPr>
              <a:t></a:t>
            </a:r>
            <a:r>
              <a:rPr lang="en-US" dirty="0">
                <a:solidFill>
                  <a:schemeClr val="accent6">
                    <a:lumMod val="50000"/>
                  </a:schemeClr>
                </a:solidFill>
                <a:latin typeface="+mj-lt"/>
              </a:rPr>
              <a:t> 39.6</a:t>
            </a:r>
          </a:p>
        </p:txBody>
      </p:sp>
      <p:sp>
        <p:nvSpPr>
          <p:cNvPr id="4" name="Slide Number Placeholder 3"/>
          <p:cNvSpPr>
            <a:spLocks noGrp="1"/>
          </p:cNvSpPr>
          <p:nvPr>
            <p:ph type="sldNum" sz="quarter" idx="12"/>
          </p:nvPr>
        </p:nvSpPr>
        <p:spPr/>
        <p:txBody>
          <a:bodyPr/>
          <a:lstStyle/>
          <a:p>
            <a:fld id="{86342A6D-3A02-46B1-AA34-1FB548202812}" type="slidenum">
              <a:rPr lang="en-US" smtClean="0"/>
              <a:pPr/>
              <a:t>30</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Lower and Upper Bounds Example</a:t>
            </a:r>
          </a:p>
        </p:txBody>
      </p:sp>
      <p:sp>
        <p:nvSpPr>
          <p:cNvPr id="3" name="Content Placeholder 2"/>
          <p:cNvSpPr>
            <a:spLocks noGrp="1"/>
          </p:cNvSpPr>
          <p:nvPr>
            <p:ph idx="1"/>
          </p:nvPr>
        </p:nvSpPr>
        <p:spPr>
          <a:xfrm>
            <a:off x="341289" y="1537596"/>
            <a:ext cx="4397537" cy="4632942"/>
          </a:xfrm>
        </p:spPr>
        <p:txBody>
          <a:bodyPr>
            <a:normAutofit/>
          </a:bodyPr>
          <a:lstStyle/>
          <a:p>
            <a:r>
              <a:rPr lang="en-US" dirty="0">
                <a:solidFill>
                  <a:schemeClr val="accent6">
                    <a:lumMod val="50000"/>
                  </a:schemeClr>
                </a:solidFill>
                <a:latin typeface="+mj-lt"/>
              </a:rPr>
              <a:t>Example 10 in paper</a:t>
            </a:r>
          </a:p>
          <a:p>
            <a:r>
              <a:rPr lang="en-US" dirty="0">
                <a:solidFill>
                  <a:schemeClr val="accent6">
                    <a:lumMod val="50000"/>
                  </a:schemeClr>
                </a:solidFill>
                <a:latin typeface="+mj-lt"/>
              </a:rPr>
              <a:t>Fix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 at 4.4</a:t>
            </a:r>
          </a:p>
          <a:p>
            <a:r>
              <a:rPr lang="en-US" dirty="0">
                <a:solidFill>
                  <a:schemeClr val="accent6">
                    <a:lumMod val="50000"/>
                  </a:schemeClr>
                </a:solidFill>
              </a:rPr>
              <a:t>Vary </a:t>
            </a:r>
            <a:r>
              <a:rPr lang="en-US" dirty="0">
                <a:solidFill>
                  <a:schemeClr val="accent6">
                    <a:lumMod val="50000"/>
                  </a:schemeClr>
                </a:solidFill>
                <a:latin typeface="Symbol" pitchFamily="18" charset="2"/>
              </a:rPr>
              <a:t>m</a:t>
            </a:r>
            <a:r>
              <a:rPr lang="en-US" baseline="-25000" dirty="0">
                <a:solidFill>
                  <a:schemeClr val="accent6">
                    <a:lumMod val="50000"/>
                  </a:schemeClr>
                </a:solidFill>
                <a:latin typeface="Symbol" pitchFamily="18" charset="2"/>
              </a:rPr>
              <a:t>0</a:t>
            </a:r>
            <a:r>
              <a:rPr lang="en-US" dirty="0">
                <a:solidFill>
                  <a:schemeClr val="accent6">
                    <a:lumMod val="50000"/>
                  </a:schemeClr>
                </a:solidFill>
              </a:rPr>
              <a:t> in steps of 0.1</a:t>
            </a:r>
          </a:p>
          <a:p>
            <a:r>
              <a:rPr lang="en-US" dirty="0">
                <a:solidFill>
                  <a:schemeClr val="accent6">
                    <a:lumMod val="50000"/>
                  </a:schemeClr>
                </a:solidFill>
                <a:latin typeface="+mj-lt"/>
              </a:rPr>
              <a:t>Range varies (dashed)</a:t>
            </a:r>
          </a:p>
          <a:p>
            <a:r>
              <a:rPr lang="en-US" dirty="0">
                <a:solidFill>
                  <a:schemeClr val="accent6">
                    <a:lumMod val="50000"/>
                  </a:schemeClr>
                </a:solidFill>
                <a:latin typeface="+mj-lt"/>
              </a:rPr>
              <a:t>Tightness varies</a:t>
            </a:r>
            <a:endParaRPr lang="en-US" baseline="-25000" dirty="0">
              <a:solidFill>
                <a:schemeClr val="accent6">
                  <a:lumMod val="50000"/>
                </a:schemeClr>
              </a:solidFill>
              <a:latin typeface="+mj-lt"/>
            </a:endParaRPr>
          </a:p>
          <a:p>
            <a:r>
              <a:rPr lang="en-US" dirty="0">
                <a:solidFill>
                  <a:schemeClr val="accent6">
                    <a:lumMod val="50000"/>
                  </a:schemeClr>
                </a:solidFill>
                <a:latin typeface="+mj-lt"/>
              </a:rPr>
              <a:t>Matching of upper bound = Optimality?</a:t>
            </a:r>
          </a:p>
          <a:p>
            <a:r>
              <a:rPr lang="en-US" dirty="0">
                <a:solidFill>
                  <a:schemeClr val="accent6">
                    <a:lumMod val="50000"/>
                  </a:schemeClr>
                </a:solidFill>
                <a:latin typeface="+mj-lt"/>
              </a:rPr>
              <a:t>Achieving wider range</a:t>
            </a:r>
          </a:p>
        </p:txBody>
      </p:sp>
      <p:sp>
        <p:nvSpPr>
          <p:cNvPr id="4" name="Slide Number Placeholder 3"/>
          <p:cNvSpPr>
            <a:spLocks noGrp="1"/>
          </p:cNvSpPr>
          <p:nvPr>
            <p:ph type="sldNum" sz="quarter" idx="12"/>
          </p:nvPr>
        </p:nvSpPr>
        <p:spPr/>
        <p:txBody>
          <a:bodyPr/>
          <a:lstStyle/>
          <a:p>
            <a:fld id="{86342A6D-3A02-46B1-AA34-1FB548202812}" type="slidenum">
              <a:rPr lang="en-US" smtClean="0"/>
              <a:pPr/>
              <a:t>31</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77B18901-1597-405B-B46E-82F7C273C3D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4738826" y="1386708"/>
            <a:ext cx="4063885" cy="4934718"/>
          </a:xfrm>
          <a:prstGeom prst="rect">
            <a:avLst/>
          </a:prstGeom>
        </p:spPr>
      </p:pic>
    </p:spTree>
    <p:extLst>
      <p:ext uri="{BB962C8B-B14F-4D97-AF65-F5344CB8AC3E}">
        <p14:creationId xmlns:p14="http://schemas.microsoft.com/office/powerpoint/2010/main" val="2351270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32</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Choosing the CD-RNS Moduli</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4880" name="Rectangle 49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6" name="Picture 545"/>
          <p:cNvPicPr/>
          <p:nvPr/>
        </p:nvPicPr>
        <p:blipFill>
          <a:blip r:embed="rId2"/>
          <a:srcRect/>
          <a:stretch>
            <a:fillRect/>
          </a:stretch>
        </p:blipFill>
        <p:spPr bwMode="auto">
          <a:xfrm>
            <a:off x="4800861" y="1538637"/>
            <a:ext cx="4343139" cy="4461330"/>
          </a:xfrm>
          <a:prstGeom prst="rect">
            <a:avLst/>
          </a:prstGeom>
          <a:noFill/>
          <a:ln w="9525">
            <a:noFill/>
            <a:miter lim="800000"/>
            <a:headEnd/>
            <a:tailEnd/>
          </a:ln>
        </p:spPr>
      </p:pic>
      <p:sp>
        <p:nvSpPr>
          <p:cNvPr id="10" name="TextBox 9"/>
          <p:cNvSpPr txBox="1"/>
          <p:nvPr/>
        </p:nvSpPr>
        <p:spPr>
          <a:xfrm>
            <a:off x="360541" y="1543919"/>
            <a:ext cx="2794098" cy="830997"/>
          </a:xfrm>
          <a:prstGeom prst="rect">
            <a:avLst/>
          </a:prstGeom>
          <a:noFill/>
        </p:spPr>
        <p:txBody>
          <a:bodyPr wrap="none" rtlCol="0">
            <a:spAutoFit/>
          </a:bodyPr>
          <a:lstStyle/>
          <a:p>
            <a:r>
              <a:rPr lang="en-US" sz="2400" b="1" dirty="0"/>
              <a:t>Theorem 2:  </a:t>
            </a:r>
            <a:r>
              <a:rPr lang="en-US" sz="2400" dirty="0">
                <a:latin typeface="Symbol" pitchFamily="18" charset="2"/>
              </a:rPr>
              <a:t>m</a:t>
            </a:r>
            <a:r>
              <a:rPr lang="en-US" sz="2400" dirty="0"/>
              <a:t> </a:t>
            </a:r>
            <a:r>
              <a:rPr lang="en-US" sz="2400" dirty="0">
                <a:sym typeface="Symbol"/>
              </a:rPr>
              <a:t></a:t>
            </a:r>
            <a:r>
              <a:rPr lang="en-US" sz="2400" dirty="0"/>
              <a:t> 36.0</a:t>
            </a:r>
          </a:p>
          <a:p>
            <a:r>
              <a:rPr lang="en-US" sz="2400" b="1" dirty="0"/>
              <a:t>Theorem 3: </a:t>
            </a:r>
            <a:r>
              <a:rPr lang="en-US" sz="2400" dirty="0"/>
              <a:t> </a:t>
            </a:r>
            <a:r>
              <a:rPr lang="en-US" sz="2400" dirty="0">
                <a:latin typeface="Symbol" pitchFamily="18" charset="2"/>
              </a:rPr>
              <a:t>m</a:t>
            </a:r>
            <a:r>
              <a:rPr lang="en-US" sz="2400" dirty="0"/>
              <a:t> </a:t>
            </a:r>
            <a:r>
              <a:rPr lang="en-US" sz="2400" dirty="0">
                <a:sym typeface="Symbol"/>
              </a:rPr>
              <a:t></a:t>
            </a:r>
            <a:r>
              <a:rPr lang="en-US" sz="2400" dirty="0"/>
              <a:t> 39.6</a:t>
            </a:r>
          </a:p>
        </p:txBody>
      </p:sp>
      <p:sp>
        <p:nvSpPr>
          <p:cNvPr id="11" name="TextBox 10"/>
          <p:cNvSpPr txBox="1"/>
          <p:nvPr/>
        </p:nvSpPr>
        <p:spPr>
          <a:xfrm>
            <a:off x="390395" y="2576284"/>
            <a:ext cx="4482766" cy="830997"/>
          </a:xfrm>
          <a:prstGeom prst="rect">
            <a:avLst/>
          </a:prstGeom>
          <a:noFill/>
        </p:spPr>
        <p:txBody>
          <a:bodyPr wrap="none" rtlCol="0">
            <a:spAutoFit/>
          </a:bodyPr>
          <a:lstStyle/>
          <a:p>
            <a:r>
              <a:rPr lang="en-US" sz="2400" dirty="0"/>
              <a:t>Intuitively, the moduli are optimal </a:t>
            </a:r>
          </a:p>
          <a:p>
            <a:r>
              <a:rPr lang="en-US" sz="2400" dirty="0"/>
              <a:t>when the two bounds coincide</a:t>
            </a:r>
          </a:p>
        </p:txBody>
      </p:sp>
      <p:sp>
        <p:nvSpPr>
          <p:cNvPr id="13" name="TextBox 12"/>
          <p:cNvSpPr txBox="1"/>
          <p:nvPr/>
        </p:nvSpPr>
        <p:spPr>
          <a:xfrm>
            <a:off x="418514" y="3703185"/>
            <a:ext cx="4072077" cy="1569660"/>
          </a:xfrm>
          <a:prstGeom prst="rect">
            <a:avLst/>
          </a:prstGeom>
          <a:noFill/>
        </p:spPr>
        <p:txBody>
          <a:bodyPr wrap="none" rtlCol="0">
            <a:spAutoFit/>
          </a:bodyPr>
          <a:lstStyle/>
          <a:p>
            <a:r>
              <a:rPr lang="en-US" sz="2400" dirty="0"/>
              <a:t>To cover the dynamic range </a:t>
            </a:r>
            <a:r>
              <a:rPr lang="en-US" sz="2400" dirty="0">
                <a:latin typeface="Symbol" pitchFamily="18" charset="2"/>
              </a:rPr>
              <a:t>m</a:t>
            </a:r>
            <a:r>
              <a:rPr lang="en-US" sz="2400" dirty="0"/>
              <a:t>, </a:t>
            </a:r>
          </a:p>
          <a:p>
            <a:r>
              <a:rPr lang="en-US" sz="2400" dirty="0"/>
              <a:t>choose the moduli that are </a:t>
            </a:r>
          </a:p>
          <a:p>
            <a:r>
              <a:rPr lang="en-US" sz="2400" dirty="0"/>
              <a:t>on the order of (2</a:t>
            </a:r>
            <a:r>
              <a:rPr lang="en-US" sz="2400" dirty="0">
                <a:latin typeface="Symbol" pitchFamily="18" charset="2"/>
              </a:rPr>
              <a:t>me</a:t>
            </a:r>
            <a:r>
              <a:rPr lang="en-US" sz="2400" baseline="-25000" dirty="0"/>
              <a:t>max</a:t>
            </a:r>
            <a:r>
              <a:rPr lang="en-US" sz="2400" dirty="0"/>
              <a:t>)</a:t>
            </a:r>
            <a:r>
              <a:rPr lang="en-US" sz="2400" baseline="30000" dirty="0"/>
              <a:t>1/2</a:t>
            </a:r>
            <a:r>
              <a:rPr lang="en-US" sz="2400" dirty="0"/>
              <a:t> </a:t>
            </a:r>
          </a:p>
          <a:p>
            <a:r>
              <a:rPr lang="en-US" sz="2400" dirty="0"/>
              <a:t>and differ by 2</a:t>
            </a:r>
            <a:r>
              <a:rPr lang="en-US" sz="2400" dirty="0">
                <a:latin typeface="Symbol" pitchFamily="18" charset="2"/>
              </a:rPr>
              <a:t>e</a:t>
            </a:r>
            <a:r>
              <a:rPr lang="en-US" sz="2400" baseline="-25000" dirty="0"/>
              <a:t>max</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dirty="0"/>
              <a:t>Introduced RNS with continuous residues</a:t>
            </a:r>
          </a:p>
          <a:p>
            <a:pPr lvl="1"/>
            <a:r>
              <a:rPr lang="en-US" dirty="0">
                <a:solidFill>
                  <a:srgbClr val="C75F09"/>
                </a:solidFill>
              </a:rPr>
              <a:t>Distinct from ordinary RNS</a:t>
            </a:r>
          </a:p>
          <a:p>
            <a:pPr lvl="1"/>
            <a:r>
              <a:rPr lang="en-US" dirty="0">
                <a:solidFill>
                  <a:srgbClr val="C75F09"/>
                </a:solidFill>
              </a:rPr>
              <a:t>Advantages (similar to other hybrid schemes)</a:t>
            </a:r>
          </a:p>
          <a:p>
            <a:r>
              <a:rPr lang="en-US" dirty="0"/>
              <a:t>Studied range, accuracy, and tradeoffs</a:t>
            </a:r>
          </a:p>
          <a:p>
            <a:pPr lvl="1"/>
            <a:r>
              <a:rPr lang="en-US" dirty="0">
                <a:solidFill>
                  <a:srgbClr val="C75F09"/>
                </a:solidFill>
              </a:rPr>
              <a:t>Tight bounds for dynamic range</a:t>
            </a:r>
          </a:p>
          <a:p>
            <a:pPr lvl="1"/>
            <a:r>
              <a:rPr lang="en-US" dirty="0">
                <a:solidFill>
                  <a:srgbClr val="C75F09"/>
                </a:solidFill>
              </a:rPr>
              <a:t>Optimal choice of moduli</a:t>
            </a:r>
          </a:p>
          <a:p>
            <a:r>
              <a:rPr lang="en-US" dirty="0"/>
              <a:t>Showed link to computational neuroscience</a:t>
            </a:r>
          </a:p>
          <a:p>
            <a:pPr lvl="1"/>
            <a:r>
              <a:rPr lang="en-US" dirty="0">
                <a:solidFill>
                  <a:srgbClr val="C75F09"/>
                </a:solidFill>
              </a:rPr>
              <a:t>Rat’s sense of location, navigation</a:t>
            </a:r>
          </a:p>
          <a:p>
            <a:pPr lvl="1"/>
            <a:r>
              <a:rPr lang="en-US" dirty="0">
                <a:solidFill>
                  <a:srgbClr val="C75F09"/>
                </a:solidFill>
              </a:rPr>
              <a:t>Moduli in nature: evolutionary implications</a:t>
            </a:r>
          </a:p>
          <a:p>
            <a:endParaRPr lang="en-US" dirty="0"/>
          </a:p>
          <a:p>
            <a:endParaRPr lang="en-US"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Ongoing and Future Work</a:t>
            </a:r>
          </a:p>
        </p:txBody>
      </p:sp>
      <p:sp>
        <p:nvSpPr>
          <p:cNvPr id="3" name="Content Placeholder 2"/>
          <p:cNvSpPr>
            <a:spLocks noGrp="1"/>
          </p:cNvSpPr>
          <p:nvPr>
            <p:ph idx="1"/>
          </p:nvPr>
        </p:nvSpPr>
        <p:spPr/>
        <p:txBody>
          <a:bodyPr>
            <a:normAutofit/>
          </a:bodyPr>
          <a:lstStyle/>
          <a:p>
            <a:r>
              <a:rPr lang="en-US" dirty="0"/>
              <a:t>Refine and extend the theoretical framework</a:t>
            </a:r>
          </a:p>
          <a:p>
            <a:pPr lvl="1"/>
            <a:r>
              <a:rPr lang="en-US" dirty="0">
                <a:solidFill>
                  <a:srgbClr val="C75F09"/>
                </a:solidFill>
              </a:rPr>
              <a:t>Arithmetic and algorithmic implications</a:t>
            </a:r>
          </a:p>
          <a:p>
            <a:pPr lvl="1"/>
            <a:r>
              <a:rPr lang="en-US" dirty="0">
                <a:solidFill>
                  <a:srgbClr val="C75F09"/>
                </a:solidFill>
              </a:rPr>
              <a:t>Exact dynamic range, or even tighter bounds</a:t>
            </a:r>
          </a:p>
          <a:p>
            <a:r>
              <a:rPr lang="en-US" dirty="0"/>
              <a:t>Study development and application aspects</a:t>
            </a:r>
          </a:p>
          <a:p>
            <a:pPr lvl="1"/>
            <a:r>
              <a:rPr lang="en-US" dirty="0">
                <a:solidFill>
                  <a:srgbClr val="C75F09"/>
                </a:solidFill>
              </a:rPr>
              <a:t>Circuit realization and building blocks</a:t>
            </a:r>
          </a:p>
          <a:p>
            <a:pPr lvl="1"/>
            <a:r>
              <a:rPr lang="en-US" dirty="0">
                <a:solidFill>
                  <a:srgbClr val="C75F09"/>
                </a:solidFill>
              </a:rPr>
              <a:t>Latency, area, and energy implications</a:t>
            </a:r>
          </a:p>
          <a:p>
            <a:r>
              <a:rPr lang="en-US" dirty="0"/>
              <a:t>Pursue links with other hybrid D/A methods</a:t>
            </a:r>
            <a:endParaRPr lang="en-US" dirty="0">
              <a:solidFill>
                <a:srgbClr val="C75F09"/>
              </a:solidFill>
            </a:endParaRPr>
          </a:p>
          <a:p>
            <a:pPr lvl="1"/>
            <a:r>
              <a:rPr lang="en-US" dirty="0">
                <a:solidFill>
                  <a:srgbClr val="C75F09"/>
                </a:solidFill>
              </a:rPr>
              <a:t>Mixed implementations?</a:t>
            </a:r>
          </a:p>
          <a:p>
            <a:endParaRPr lang="en-US" dirty="0"/>
          </a:p>
          <a:p>
            <a:endParaRPr lang="en-US"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342A6D-3A02-46B1-AA34-1FB548202812}" type="slidenum">
              <a:rPr lang="en-US" smtClean="0"/>
              <a:pPr/>
              <a:t>35</a:t>
            </a:fld>
            <a:endParaRPr lang="en-US"/>
          </a:p>
        </p:txBody>
      </p:sp>
      <p:sp>
        <p:nvSpPr>
          <p:cNvPr id="6" name="Rectangle 5"/>
          <p:cNvSpPr/>
          <p:nvPr/>
        </p:nvSpPr>
        <p:spPr>
          <a:xfrm>
            <a:off x="0" y="0"/>
            <a:ext cx="9144000" cy="6858000"/>
          </a:xfrm>
          <a:prstGeom prst="rect">
            <a:avLst/>
          </a:prstGeom>
          <a:solidFill>
            <a:schemeClr val="tx1"/>
          </a:solidFill>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7" name="Title 1"/>
          <p:cNvSpPr txBox="1">
            <a:spLocks/>
          </p:cNvSpPr>
          <p:nvPr/>
        </p:nvSpPr>
        <p:spPr>
          <a:xfrm>
            <a:off x="270456" y="366633"/>
            <a:ext cx="8603088" cy="939677"/>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Thank</a:t>
            </a:r>
            <a:r>
              <a:rPr kumimoji="0" lang="en-US" sz="4800" b="1" i="0" u="none" strike="noStrike" kern="1200" normalizeH="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You</a:t>
            </a:r>
            <a:r>
              <a:rPr kumimoji="0" lang="en-US" sz="48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for Your </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A</a:t>
            </a:r>
            <a:r>
              <a:rPr kumimoji="0" lang="en-US" sz="4800" b="1" i="0" u="none" strike="noStrike" kern="1200" normalizeH="0" baseline="0" noProof="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ttention</a:t>
            </a:r>
            <a:endParaRPr kumimoji="0" lang="en-US" sz="48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grpSp>
        <p:nvGrpSpPr>
          <p:cNvPr id="9" name="Group 45">
            <a:extLst>
              <a:ext uri="{FF2B5EF4-FFF2-40B4-BE49-F238E27FC236}">
                <a16:creationId xmlns:a16="http://schemas.microsoft.com/office/drawing/2014/main" id="{81ABE278-D829-46E1-A8E8-38CC7D6DBA0E}"/>
              </a:ext>
            </a:extLst>
          </p:cNvPr>
          <p:cNvGrpSpPr>
            <a:grpSpLocks/>
          </p:cNvGrpSpPr>
          <p:nvPr/>
        </p:nvGrpSpPr>
        <p:grpSpPr bwMode="auto">
          <a:xfrm>
            <a:off x="800100" y="2594517"/>
            <a:ext cx="7543800" cy="3511550"/>
            <a:chOff x="480" y="1536"/>
            <a:chExt cx="4752" cy="2212"/>
          </a:xfrm>
        </p:grpSpPr>
        <p:sp>
          <p:nvSpPr>
            <p:cNvPr id="10" name="AutoShape 6">
              <a:extLst>
                <a:ext uri="{FF2B5EF4-FFF2-40B4-BE49-F238E27FC236}">
                  <a16:creationId xmlns:a16="http://schemas.microsoft.com/office/drawing/2014/main" id="{7E159DCE-336A-4F95-9534-89912A6372A6}"/>
                </a:ext>
              </a:extLst>
            </p:cNvPr>
            <p:cNvSpPr>
              <a:spLocks noChangeArrowheads="1"/>
            </p:cNvSpPr>
            <p:nvPr/>
          </p:nvSpPr>
          <p:spPr bwMode="auto">
            <a:xfrm>
              <a:off x="3168" y="1728"/>
              <a:ext cx="864" cy="480"/>
            </a:xfrm>
            <a:prstGeom prst="wedgeRectCallout">
              <a:avLst>
                <a:gd name="adj1" fmla="val -33102"/>
                <a:gd name="adj2" fmla="val -48125"/>
              </a:avLst>
            </a:prstGeom>
            <a:solidFill>
              <a:srgbClr val="99CC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1" name="AutoShape 7">
              <a:extLst>
                <a:ext uri="{FF2B5EF4-FFF2-40B4-BE49-F238E27FC236}">
                  <a16:creationId xmlns:a16="http://schemas.microsoft.com/office/drawing/2014/main" id="{64D6D85F-C8E8-4168-AF37-7181E15FCD83}"/>
                </a:ext>
              </a:extLst>
            </p:cNvPr>
            <p:cNvSpPr>
              <a:spLocks noChangeArrowheads="1"/>
            </p:cNvSpPr>
            <p:nvPr/>
          </p:nvSpPr>
          <p:spPr bwMode="auto">
            <a:xfrm>
              <a:off x="4224" y="2592"/>
              <a:ext cx="864" cy="432"/>
            </a:xfrm>
            <a:prstGeom prst="wedgeEllipseCallout">
              <a:avLst>
                <a:gd name="adj1" fmla="val -37847"/>
                <a:gd name="adj2" fmla="val -78704"/>
              </a:avLst>
            </a:prstGeom>
            <a:solidFill>
              <a:srgbClr val="CCFF99"/>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2" name="AutoShape 8">
              <a:extLst>
                <a:ext uri="{FF2B5EF4-FFF2-40B4-BE49-F238E27FC236}">
                  <a16:creationId xmlns:a16="http://schemas.microsoft.com/office/drawing/2014/main" id="{3E271B67-AE02-4672-AB36-48BF7C447CA3}"/>
                </a:ext>
              </a:extLst>
            </p:cNvPr>
            <p:cNvSpPr>
              <a:spLocks noChangeArrowheads="1"/>
            </p:cNvSpPr>
            <p:nvPr/>
          </p:nvSpPr>
          <p:spPr bwMode="auto">
            <a:xfrm>
              <a:off x="4368" y="1776"/>
              <a:ext cx="864" cy="528"/>
            </a:xfrm>
            <a:prstGeom prst="cloudCallout">
              <a:avLst>
                <a:gd name="adj1" fmla="val -33681"/>
                <a:gd name="adj2" fmla="val -46593"/>
              </a:avLst>
            </a:prstGeom>
            <a:solidFill>
              <a:srgbClr val="FFCC99"/>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3" name="AutoShape 9">
              <a:extLst>
                <a:ext uri="{FF2B5EF4-FFF2-40B4-BE49-F238E27FC236}">
                  <a16:creationId xmlns:a16="http://schemas.microsoft.com/office/drawing/2014/main" id="{A73110A9-E538-471A-A5E7-9C901FBF9E7D}"/>
                </a:ext>
              </a:extLst>
            </p:cNvPr>
            <p:cNvSpPr>
              <a:spLocks noChangeArrowheads="1"/>
            </p:cNvSpPr>
            <p:nvPr/>
          </p:nvSpPr>
          <p:spPr bwMode="auto">
            <a:xfrm>
              <a:off x="2928" y="2544"/>
              <a:ext cx="720" cy="480"/>
            </a:xfrm>
            <a:prstGeom prst="wedgeRoundRectCallout">
              <a:avLst>
                <a:gd name="adj1" fmla="val -33611"/>
                <a:gd name="adj2" fmla="val -60000"/>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4" name="AutoShape 10">
              <a:extLst>
                <a:ext uri="{FF2B5EF4-FFF2-40B4-BE49-F238E27FC236}">
                  <a16:creationId xmlns:a16="http://schemas.microsoft.com/office/drawing/2014/main" id="{DC08D62F-BA3A-495B-BF9B-225B6FB9EBC8}"/>
                </a:ext>
              </a:extLst>
            </p:cNvPr>
            <p:cNvSpPr>
              <a:spLocks noChangeArrowheads="1"/>
            </p:cNvSpPr>
            <p:nvPr/>
          </p:nvSpPr>
          <p:spPr bwMode="auto">
            <a:xfrm>
              <a:off x="3408" y="3264"/>
              <a:ext cx="864" cy="480"/>
            </a:xfrm>
            <a:prstGeom prst="wedgeRoundRectCallout">
              <a:avLst>
                <a:gd name="adj1" fmla="val -43750"/>
                <a:gd name="adj2" fmla="val -70000"/>
                <a:gd name="adj3" fmla="val 16667"/>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grpSp>
          <p:nvGrpSpPr>
            <p:cNvPr id="15" name="Group 11">
              <a:extLst>
                <a:ext uri="{FF2B5EF4-FFF2-40B4-BE49-F238E27FC236}">
                  <a16:creationId xmlns:a16="http://schemas.microsoft.com/office/drawing/2014/main" id="{19B8D868-E21D-4C8B-83B1-7FD2EF16A3D3}"/>
                </a:ext>
              </a:extLst>
            </p:cNvPr>
            <p:cNvGrpSpPr>
              <a:grpSpLocks/>
            </p:cNvGrpSpPr>
            <p:nvPr/>
          </p:nvGrpSpPr>
          <p:grpSpPr bwMode="auto">
            <a:xfrm>
              <a:off x="3264" y="1824"/>
              <a:ext cx="624" cy="288"/>
              <a:chOff x="3504" y="1392"/>
              <a:chExt cx="624" cy="288"/>
            </a:xfrm>
          </p:grpSpPr>
          <p:sp>
            <p:nvSpPr>
              <p:cNvPr id="41" name="Line 12">
                <a:extLst>
                  <a:ext uri="{FF2B5EF4-FFF2-40B4-BE49-F238E27FC236}">
                    <a16:creationId xmlns:a16="http://schemas.microsoft.com/office/drawing/2014/main" id="{E85C7C68-0EA3-4A27-8648-2CF1CDFFD86A}"/>
                  </a:ext>
                </a:extLst>
              </p:cNvPr>
              <p:cNvSpPr>
                <a:spLocks noChangeShapeType="1"/>
              </p:cNvSpPr>
              <p:nvPr/>
            </p:nvSpPr>
            <p:spPr bwMode="auto">
              <a:xfrm>
                <a:off x="3504" y="1392"/>
                <a:ext cx="6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3">
                <a:extLst>
                  <a:ext uri="{FF2B5EF4-FFF2-40B4-BE49-F238E27FC236}">
                    <a16:creationId xmlns:a16="http://schemas.microsoft.com/office/drawing/2014/main" id="{06AFAA8B-F3E8-4A32-8000-8221E47A4447}"/>
                  </a:ext>
                </a:extLst>
              </p:cNvPr>
              <p:cNvSpPr>
                <a:spLocks noChangeShapeType="1"/>
              </p:cNvSpPr>
              <p:nvPr/>
            </p:nvSpPr>
            <p:spPr bwMode="auto">
              <a:xfrm>
                <a:off x="3504" y="14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4">
                <a:extLst>
                  <a:ext uri="{FF2B5EF4-FFF2-40B4-BE49-F238E27FC236}">
                    <a16:creationId xmlns:a16="http://schemas.microsoft.com/office/drawing/2014/main" id="{F2628773-4375-454E-9C24-6342A636E5E3}"/>
                  </a:ext>
                </a:extLst>
              </p:cNvPr>
              <p:cNvSpPr>
                <a:spLocks noChangeShapeType="1"/>
              </p:cNvSpPr>
              <p:nvPr/>
            </p:nvSpPr>
            <p:spPr bwMode="auto">
              <a:xfrm>
                <a:off x="3504" y="158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5">
                <a:extLst>
                  <a:ext uri="{FF2B5EF4-FFF2-40B4-BE49-F238E27FC236}">
                    <a16:creationId xmlns:a16="http://schemas.microsoft.com/office/drawing/2014/main" id="{F9DB9FA1-910A-4123-8D18-CE7238495B4A}"/>
                  </a:ext>
                </a:extLst>
              </p:cNvPr>
              <p:cNvSpPr>
                <a:spLocks noChangeShapeType="1"/>
              </p:cNvSpPr>
              <p:nvPr/>
            </p:nvSpPr>
            <p:spPr bwMode="auto">
              <a:xfrm>
                <a:off x="3504" y="1680"/>
                <a:ext cx="5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15">
              <a:extLst>
                <a:ext uri="{FF2B5EF4-FFF2-40B4-BE49-F238E27FC236}">
                  <a16:creationId xmlns:a16="http://schemas.microsoft.com/office/drawing/2014/main" id="{4F60B0A4-4A78-45F1-B82E-C61025F08E91}"/>
                </a:ext>
              </a:extLst>
            </p:cNvPr>
            <p:cNvGrpSpPr>
              <a:grpSpLocks/>
            </p:cNvGrpSpPr>
            <p:nvPr/>
          </p:nvGrpSpPr>
          <p:grpSpPr bwMode="auto">
            <a:xfrm>
              <a:off x="2976" y="2640"/>
              <a:ext cx="624" cy="288"/>
              <a:chOff x="3504" y="1392"/>
              <a:chExt cx="624" cy="288"/>
            </a:xfrm>
          </p:grpSpPr>
          <p:sp>
            <p:nvSpPr>
              <p:cNvPr id="37" name="Line 17">
                <a:extLst>
                  <a:ext uri="{FF2B5EF4-FFF2-40B4-BE49-F238E27FC236}">
                    <a16:creationId xmlns:a16="http://schemas.microsoft.com/office/drawing/2014/main" id="{1518D1DD-F846-4235-87E0-16058A45406B}"/>
                  </a:ext>
                </a:extLst>
              </p:cNvPr>
              <p:cNvSpPr>
                <a:spLocks noChangeShapeType="1"/>
              </p:cNvSpPr>
              <p:nvPr/>
            </p:nvSpPr>
            <p:spPr bwMode="auto">
              <a:xfrm>
                <a:off x="3504" y="1392"/>
                <a:ext cx="6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8">
                <a:extLst>
                  <a:ext uri="{FF2B5EF4-FFF2-40B4-BE49-F238E27FC236}">
                    <a16:creationId xmlns:a16="http://schemas.microsoft.com/office/drawing/2014/main" id="{2ADC9DAF-3357-470C-85B4-404737DE99BA}"/>
                  </a:ext>
                </a:extLst>
              </p:cNvPr>
              <p:cNvSpPr>
                <a:spLocks noChangeShapeType="1"/>
              </p:cNvSpPr>
              <p:nvPr/>
            </p:nvSpPr>
            <p:spPr bwMode="auto">
              <a:xfrm>
                <a:off x="3504" y="14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9">
                <a:extLst>
                  <a:ext uri="{FF2B5EF4-FFF2-40B4-BE49-F238E27FC236}">
                    <a16:creationId xmlns:a16="http://schemas.microsoft.com/office/drawing/2014/main" id="{557D55E4-A33A-48B1-A09E-CC545C585547}"/>
                  </a:ext>
                </a:extLst>
              </p:cNvPr>
              <p:cNvSpPr>
                <a:spLocks noChangeShapeType="1"/>
              </p:cNvSpPr>
              <p:nvPr/>
            </p:nvSpPr>
            <p:spPr bwMode="auto">
              <a:xfrm>
                <a:off x="3504" y="158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20">
                <a:extLst>
                  <a:ext uri="{FF2B5EF4-FFF2-40B4-BE49-F238E27FC236}">
                    <a16:creationId xmlns:a16="http://schemas.microsoft.com/office/drawing/2014/main" id="{49E79FDB-DAC3-4FCE-A63C-C8CCC1A3A453}"/>
                  </a:ext>
                </a:extLst>
              </p:cNvPr>
              <p:cNvSpPr>
                <a:spLocks noChangeShapeType="1"/>
              </p:cNvSpPr>
              <p:nvPr/>
            </p:nvSpPr>
            <p:spPr bwMode="auto">
              <a:xfrm>
                <a:off x="3504" y="1680"/>
                <a:ext cx="5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 name="Group 21">
              <a:extLst>
                <a:ext uri="{FF2B5EF4-FFF2-40B4-BE49-F238E27FC236}">
                  <a16:creationId xmlns:a16="http://schemas.microsoft.com/office/drawing/2014/main" id="{62DCB495-AB7B-478F-A165-B49219C01E74}"/>
                </a:ext>
              </a:extLst>
            </p:cNvPr>
            <p:cNvGrpSpPr>
              <a:grpSpLocks/>
            </p:cNvGrpSpPr>
            <p:nvPr/>
          </p:nvGrpSpPr>
          <p:grpSpPr bwMode="auto">
            <a:xfrm>
              <a:off x="4416" y="2688"/>
              <a:ext cx="528" cy="240"/>
              <a:chOff x="3504" y="1392"/>
              <a:chExt cx="624" cy="288"/>
            </a:xfrm>
          </p:grpSpPr>
          <p:sp>
            <p:nvSpPr>
              <p:cNvPr id="33" name="Line 22">
                <a:extLst>
                  <a:ext uri="{FF2B5EF4-FFF2-40B4-BE49-F238E27FC236}">
                    <a16:creationId xmlns:a16="http://schemas.microsoft.com/office/drawing/2014/main" id="{AE11298C-2C6B-4997-879B-16BE574ED967}"/>
                  </a:ext>
                </a:extLst>
              </p:cNvPr>
              <p:cNvSpPr>
                <a:spLocks noChangeShapeType="1"/>
              </p:cNvSpPr>
              <p:nvPr/>
            </p:nvSpPr>
            <p:spPr bwMode="auto">
              <a:xfrm>
                <a:off x="3504" y="1392"/>
                <a:ext cx="6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3">
                <a:extLst>
                  <a:ext uri="{FF2B5EF4-FFF2-40B4-BE49-F238E27FC236}">
                    <a16:creationId xmlns:a16="http://schemas.microsoft.com/office/drawing/2014/main" id="{27631A62-DFA2-405B-8A7D-068220B944C8}"/>
                  </a:ext>
                </a:extLst>
              </p:cNvPr>
              <p:cNvSpPr>
                <a:spLocks noChangeShapeType="1"/>
              </p:cNvSpPr>
              <p:nvPr/>
            </p:nvSpPr>
            <p:spPr bwMode="auto">
              <a:xfrm>
                <a:off x="3504" y="14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4">
                <a:extLst>
                  <a:ext uri="{FF2B5EF4-FFF2-40B4-BE49-F238E27FC236}">
                    <a16:creationId xmlns:a16="http://schemas.microsoft.com/office/drawing/2014/main" id="{BE01272E-B4F4-4D6B-BC88-E09409F43BF3}"/>
                  </a:ext>
                </a:extLst>
              </p:cNvPr>
              <p:cNvSpPr>
                <a:spLocks noChangeShapeType="1"/>
              </p:cNvSpPr>
              <p:nvPr/>
            </p:nvSpPr>
            <p:spPr bwMode="auto">
              <a:xfrm>
                <a:off x="3504" y="158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5">
                <a:extLst>
                  <a:ext uri="{FF2B5EF4-FFF2-40B4-BE49-F238E27FC236}">
                    <a16:creationId xmlns:a16="http://schemas.microsoft.com/office/drawing/2014/main" id="{8585EAB7-B569-41EF-9BA4-A4F6127CEEC4}"/>
                  </a:ext>
                </a:extLst>
              </p:cNvPr>
              <p:cNvSpPr>
                <a:spLocks noChangeShapeType="1"/>
              </p:cNvSpPr>
              <p:nvPr/>
            </p:nvSpPr>
            <p:spPr bwMode="auto">
              <a:xfrm>
                <a:off x="3504" y="1680"/>
                <a:ext cx="5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 name="Group 26">
              <a:extLst>
                <a:ext uri="{FF2B5EF4-FFF2-40B4-BE49-F238E27FC236}">
                  <a16:creationId xmlns:a16="http://schemas.microsoft.com/office/drawing/2014/main" id="{DED6AE2C-C3CC-43C1-871D-A1244EDBC257}"/>
                </a:ext>
              </a:extLst>
            </p:cNvPr>
            <p:cNvGrpSpPr>
              <a:grpSpLocks/>
            </p:cNvGrpSpPr>
            <p:nvPr/>
          </p:nvGrpSpPr>
          <p:grpSpPr bwMode="auto">
            <a:xfrm>
              <a:off x="3456" y="3360"/>
              <a:ext cx="720" cy="288"/>
              <a:chOff x="3504" y="1392"/>
              <a:chExt cx="624" cy="288"/>
            </a:xfrm>
          </p:grpSpPr>
          <p:sp>
            <p:nvSpPr>
              <p:cNvPr id="29" name="Line 27">
                <a:extLst>
                  <a:ext uri="{FF2B5EF4-FFF2-40B4-BE49-F238E27FC236}">
                    <a16:creationId xmlns:a16="http://schemas.microsoft.com/office/drawing/2014/main" id="{064DA0BB-1DB1-40A4-BC43-19F7AB6EC290}"/>
                  </a:ext>
                </a:extLst>
              </p:cNvPr>
              <p:cNvSpPr>
                <a:spLocks noChangeShapeType="1"/>
              </p:cNvSpPr>
              <p:nvPr/>
            </p:nvSpPr>
            <p:spPr bwMode="auto">
              <a:xfrm>
                <a:off x="3504" y="1392"/>
                <a:ext cx="6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8">
                <a:extLst>
                  <a:ext uri="{FF2B5EF4-FFF2-40B4-BE49-F238E27FC236}">
                    <a16:creationId xmlns:a16="http://schemas.microsoft.com/office/drawing/2014/main" id="{F504E725-D341-497F-9308-CB1602C05E03}"/>
                  </a:ext>
                </a:extLst>
              </p:cNvPr>
              <p:cNvSpPr>
                <a:spLocks noChangeShapeType="1"/>
              </p:cNvSpPr>
              <p:nvPr/>
            </p:nvSpPr>
            <p:spPr bwMode="auto">
              <a:xfrm>
                <a:off x="3504" y="14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9">
                <a:extLst>
                  <a:ext uri="{FF2B5EF4-FFF2-40B4-BE49-F238E27FC236}">
                    <a16:creationId xmlns:a16="http://schemas.microsoft.com/office/drawing/2014/main" id="{D99AFDBF-D894-42C2-8F72-C227ACE3BE6C}"/>
                  </a:ext>
                </a:extLst>
              </p:cNvPr>
              <p:cNvSpPr>
                <a:spLocks noChangeShapeType="1"/>
              </p:cNvSpPr>
              <p:nvPr/>
            </p:nvSpPr>
            <p:spPr bwMode="auto">
              <a:xfrm>
                <a:off x="3504" y="158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0">
                <a:extLst>
                  <a:ext uri="{FF2B5EF4-FFF2-40B4-BE49-F238E27FC236}">
                    <a16:creationId xmlns:a16="http://schemas.microsoft.com/office/drawing/2014/main" id="{BD5952FC-9595-476F-958B-42FC23240143}"/>
                  </a:ext>
                </a:extLst>
              </p:cNvPr>
              <p:cNvSpPr>
                <a:spLocks noChangeShapeType="1"/>
              </p:cNvSpPr>
              <p:nvPr/>
            </p:nvSpPr>
            <p:spPr bwMode="auto">
              <a:xfrm>
                <a:off x="3504" y="1680"/>
                <a:ext cx="5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31">
              <a:extLst>
                <a:ext uri="{FF2B5EF4-FFF2-40B4-BE49-F238E27FC236}">
                  <a16:creationId xmlns:a16="http://schemas.microsoft.com/office/drawing/2014/main" id="{2AD8760E-92E9-45AA-B10D-1C9526364236}"/>
                </a:ext>
              </a:extLst>
            </p:cNvPr>
            <p:cNvGrpSpPr>
              <a:grpSpLocks/>
            </p:cNvGrpSpPr>
            <p:nvPr/>
          </p:nvGrpSpPr>
          <p:grpSpPr bwMode="auto">
            <a:xfrm>
              <a:off x="4560" y="1920"/>
              <a:ext cx="480" cy="240"/>
              <a:chOff x="3504" y="1392"/>
              <a:chExt cx="624" cy="288"/>
            </a:xfrm>
          </p:grpSpPr>
          <p:sp>
            <p:nvSpPr>
              <p:cNvPr id="25" name="Line 32">
                <a:extLst>
                  <a:ext uri="{FF2B5EF4-FFF2-40B4-BE49-F238E27FC236}">
                    <a16:creationId xmlns:a16="http://schemas.microsoft.com/office/drawing/2014/main" id="{82189AD2-07EB-40FB-817F-CB1A7C2374FC}"/>
                  </a:ext>
                </a:extLst>
              </p:cNvPr>
              <p:cNvSpPr>
                <a:spLocks noChangeShapeType="1"/>
              </p:cNvSpPr>
              <p:nvPr/>
            </p:nvSpPr>
            <p:spPr bwMode="auto">
              <a:xfrm>
                <a:off x="3504" y="1392"/>
                <a:ext cx="6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3">
                <a:extLst>
                  <a:ext uri="{FF2B5EF4-FFF2-40B4-BE49-F238E27FC236}">
                    <a16:creationId xmlns:a16="http://schemas.microsoft.com/office/drawing/2014/main" id="{67514AFC-165E-4903-A500-28F092A5620A}"/>
                  </a:ext>
                </a:extLst>
              </p:cNvPr>
              <p:cNvSpPr>
                <a:spLocks noChangeShapeType="1"/>
              </p:cNvSpPr>
              <p:nvPr/>
            </p:nvSpPr>
            <p:spPr bwMode="auto">
              <a:xfrm>
                <a:off x="3504" y="14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4">
                <a:extLst>
                  <a:ext uri="{FF2B5EF4-FFF2-40B4-BE49-F238E27FC236}">
                    <a16:creationId xmlns:a16="http://schemas.microsoft.com/office/drawing/2014/main" id="{9994133A-C942-49A7-A44F-7264F4E2C51D}"/>
                  </a:ext>
                </a:extLst>
              </p:cNvPr>
              <p:cNvSpPr>
                <a:spLocks noChangeShapeType="1"/>
              </p:cNvSpPr>
              <p:nvPr/>
            </p:nvSpPr>
            <p:spPr bwMode="auto">
              <a:xfrm>
                <a:off x="3504" y="158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5">
                <a:extLst>
                  <a:ext uri="{FF2B5EF4-FFF2-40B4-BE49-F238E27FC236}">
                    <a16:creationId xmlns:a16="http://schemas.microsoft.com/office/drawing/2014/main" id="{2FE9D693-4854-4712-9AA3-AA14A09B23BC}"/>
                  </a:ext>
                </a:extLst>
              </p:cNvPr>
              <p:cNvSpPr>
                <a:spLocks noChangeShapeType="1"/>
              </p:cNvSpPr>
              <p:nvPr/>
            </p:nvSpPr>
            <p:spPr bwMode="auto">
              <a:xfrm>
                <a:off x="3504" y="1680"/>
                <a:ext cx="5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 name="WordArt 36">
              <a:extLst>
                <a:ext uri="{FF2B5EF4-FFF2-40B4-BE49-F238E27FC236}">
                  <a16:creationId xmlns:a16="http://schemas.microsoft.com/office/drawing/2014/main" id="{5C4C1FCD-B962-4538-ABD3-7D12CEF33A0B}"/>
                </a:ext>
              </a:extLst>
            </p:cNvPr>
            <p:cNvSpPr>
              <a:spLocks noChangeArrowheads="1" noChangeShapeType="1" noTextEdit="1"/>
            </p:cNvSpPr>
            <p:nvPr/>
          </p:nvSpPr>
          <p:spPr bwMode="auto">
            <a:xfrm rot="-501683">
              <a:off x="2112" y="1920"/>
              <a:ext cx="576" cy="864"/>
            </a:xfrm>
            <a:prstGeom prst="rect">
              <a:avLst/>
            </a:prstGeom>
          </p:spPr>
          <p:txBody>
            <a:bodyPr wrap="none" fromWordArt="1">
              <a:prstTxWarp prst="textPlain">
                <a:avLst>
                  <a:gd name="adj" fmla="val 50000"/>
                </a:avLst>
              </a:prstTxWarp>
            </a:bodyPr>
            <a:lstStyle/>
            <a:p>
              <a:pPr algn="ctr"/>
              <a:r>
                <a:rPr lang="en-US" sz="6000" kern="10">
                  <a:ln w="9525">
                    <a:solidFill>
                      <a:srgbClr val="000000"/>
                    </a:solidFill>
                    <a:round/>
                    <a:headEnd/>
                    <a:tailEnd/>
                  </a:ln>
                  <a:solidFill>
                    <a:srgbClr val="FFFFFF"/>
                  </a:solidFill>
                  <a:latin typeface="Arial Black" panose="020B0A04020102020204" pitchFamily="34" charset="0"/>
                </a:rPr>
                <a:t>?</a:t>
              </a:r>
            </a:p>
          </p:txBody>
        </p:sp>
        <p:sp>
          <p:nvSpPr>
            <p:cNvPr id="21" name="WordArt 37">
              <a:extLst>
                <a:ext uri="{FF2B5EF4-FFF2-40B4-BE49-F238E27FC236}">
                  <a16:creationId xmlns:a16="http://schemas.microsoft.com/office/drawing/2014/main" id="{9BAC4185-9CC9-4B3C-B224-6FC57E9DC7BC}"/>
                </a:ext>
              </a:extLst>
            </p:cNvPr>
            <p:cNvSpPr>
              <a:spLocks noChangeArrowheads="1" noChangeShapeType="1" noTextEdit="1"/>
            </p:cNvSpPr>
            <p:nvPr/>
          </p:nvSpPr>
          <p:spPr bwMode="auto">
            <a:xfrm>
              <a:off x="1344" y="1536"/>
              <a:ext cx="528" cy="901"/>
            </a:xfrm>
            <a:prstGeom prst="rect">
              <a:avLst/>
            </a:prstGeom>
          </p:spPr>
          <p:txBody>
            <a:bodyPr wrap="none" fromWordArt="1">
              <a:prstTxWarp prst="textCascadeUp">
                <a:avLst>
                  <a:gd name="adj" fmla="val 100000"/>
                </a:avLst>
              </a:prstTxWarp>
              <a:scene3d>
                <a:camera prst="legacyPerspectiveFront">
                  <a:rot lat="20519969" lon="1080000" rev="0"/>
                </a:camera>
                <a:lightRig rig="legacyHarsh2" dir="b"/>
              </a:scene3d>
              <a:sp3d extrusionH="430200" prstMaterial="legacyMatte">
                <a:extrusionClr>
                  <a:srgbClr val="FF6600"/>
                </a:extrusionClr>
                <a:contourClr>
                  <a:srgbClr val="FFE701"/>
                </a:contourClr>
              </a:sp3d>
            </a:bodyPr>
            <a:lstStyle/>
            <a:p>
              <a:pPr algn="ctr"/>
              <a:r>
                <a:rPr lang="en-US" sz="60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sp>
          <p:nvSpPr>
            <p:cNvPr id="22" name="WordArt 38">
              <a:extLst>
                <a:ext uri="{FF2B5EF4-FFF2-40B4-BE49-F238E27FC236}">
                  <a16:creationId xmlns:a16="http://schemas.microsoft.com/office/drawing/2014/main" id="{7061BB6A-4D16-4282-90D4-B8A9CA36D253}"/>
                </a:ext>
              </a:extLst>
            </p:cNvPr>
            <p:cNvSpPr>
              <a:spLocks noChangeArrowheads="1" noChangeShapeType="1" noTextEdit="1"/>
            </p:cNvSpPr>
            <p:nvPr/>
          </p:nvSpPr>
          <p:spPr bwMode="auto">
            <a:xfrm>
              <a:off x="1776" y="3024"/>
              <a:ext cx="528" cy="724"/>
            </a:xfrm>
            <a:prstGeom prst="rect">
              <a:avLst/>
            </a:prstGeom>
          </p:spPr>
          <p:txBody>
            <a:bodyPr wrap="none" fromWordArt="1">
              <a:prstTxWarp prst="textDoubleWave1">
                <a:avLst>
                  <a:gd name="adj1" fmla="val 0"/>
                  <a:gd name="adj2" fmla="val 0"/>
                </a:avLst>
              </a:prstTxWarp>
            </a:bodyPr>
            <a:lstStyle/>
            <a:p>
              <a:pPr algn="ctr"/>
              <a:r>
                <a:rPr lang="en-US" sz="6000" kern="10" spc="-60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a:t>
              </a:r>
            </a:p>
          </p:txBody>
        </p:sp>
        <p:sp>
          <p:nvSpPr>
            <p:cNvPr id="23" name="WordArt 39">
              <a:extLst>
                <a:ext uri="{FF2B5EF4-FFF2-40B4-BE49-F238E27FC236}">
                  <a16:creationId xmlns:a16="http://schemas.microsoft.com/office/drawing/2014/main" id="{E4356CF1-5F46-4C16-9BA1-BA0BD183FD4A}"/>
                </a:ext>
              </a:extLst>
            </p:cNvPr>
            <p:cNvSpPr>
              <a:spLocks noChangeArrowheads="1" noChangeShapeType="1" noTextEdit="1"/>
            </p:cNvSpPr>
            <p:nvPr/>
          </p:nvSpPr>
          <p:spPr bwMode="auto">
            <a:xfrm>
              <a:off x="912" y="2832"/>
              <a:ext cx="576" cy="816"/>
            </a:xfrm>
            <a:prstGeom prst="rect">
              <a:avLst/>
            </a:prstGeom>
          </p:spPr>
          <p:txBody>
            <a:bodyPr wrap="none" fromWordArt="1">
              <a:prstTxWarp prst="textPlain">
                <a:avLst>
                  <a:gd name="adj" fmla="val 50000"/>
                </a:avLst>
              </a:prstTxWarp>
            </a:bodyPr>
            <a:lstStyle/>
            <a:p>
              <a:pPr algn="ctr"/>
              <a:r>
                <a:rPr lang="en-US" sz="6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a:t>
              </a:r>
            </a:p>
          </p:txBody>
        </p:sp>
        <p:sp>
          <p:nvSpPr>
            <p:cNvPr id="24" name="WordArt 40">
              <a:extLst>
                <a:ext uri="{FF2B5EF4-FFF2-40B4-BE49-F238E27FC236}">
                  <a16:creationId xmlns:a16="http://schemas.microsoft.com/office/drawing/2014/main" id="{AE29E837-0164-4C85-9FE2-1A52D336025F}"/>
                </a:ext>
              </a:extLst>
            </p:cNvPr>
            <p:cNvSpPr>
              <a:spLocks noChangeArrowheads="1" noChangeShapeType="1" noTextEdit="1"/>
            </p:cNvSpPr>
            <p:nvPr/>
          </p:nvSpPr>
          <p:spPr bwMode="auto">
            <a:xfrm rot="-278557">
              <a:off x="480" y="1920"/>
              <a:ext cx="576" cy="864"/>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r>
                <a:rPr lang="en-US" sz="60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a:t>
              </a:r>
            </a:p>
          </p:txBody>
        </p:sp>
      </p:grpSp>
      <p:sp>
        <p:nvSpPr>
          <p:cNvPr id="45" name="Text Box 3">
            <a:extLst>
              <a:ext uri="{FF2B5EF4-FFF2-40B4-BE49-F238E27FC236}">
                <a16:creationId xmlns:a16="http://schemas.microsoft.com/office/drawing/2014/main" id="{F84F82E2-1295-4AAD-AABA-117063004EB7}"/>
              </a:ext>
            </a:extLst>
          </p:cNvPr>
          <p:cNvSpPr txBox="1">
            <a:spLocks noChangeArrowheads="1"/>
          </p:cNvSpPr>
          <p:nvPr/>
        </p:nvSpPr>
        <p:spPr bwMode="auto">
          <a:xfrm>
            <a:off x="1768509" y="1307054"/>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u="sng" dirty="0">
                <a:solidFill>
                  <a:srgbClr val="FFFF00"/>
                </a:solidFill>
              </a:rPr>
              <a:t>parhami@ece.ucsb.edu </a:t>
            </a:r>
          </a:p>
          <a:p>
            <a:pPr algn="ctr" eaLnBrk="1" hangingPunct="1">
              <a:spcBef>
                <a:spcPct val="0"/>
              </a:spcBef>
              <a:buFontTx/>
              <a:buNone/>
            </a:pPr>
            <a:r>
              <a:rPr lang="en-US" altLang="en-US" sz="2400" u="sng" dirty="0">
                <a:solidFill>
                  <a:srgbClr val="FFFF00"/>
                </a:solidFill>
              </a:rPr>
              <a:t>http://www.ece.ucsb.edu/~parhami/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316" y="760372"/>
            <a:ext cx="8903368" cy="2151013"/>
          </a:xfrm>
          <a:prstGeom prst="rect">
            <a:avLst/>
          </a:prstGeom>
          <a:solidFill>
            <a:schemeClr val="tx1"/>
          </a:soli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361159"/>
            <a:ext cx="9144000" cy="5087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1376" y="704077"/>
            <a:ext cx="8721248" cy="2138466"/>
          </a:xfrm>
          <a:effectLst>
            <a:glow rad="228600">
              <a:schemeClr val="accent6">
                <a:satMod val="175000"/>
                <a:alpha val="40000"/>
              </a:schemeClr>
            </a:glow>
            <a:outerShdw blurRad="50800" dist="50800" dir="5400000" sx="14000" sy="14000" algn="ctr" rotWithShape="0">
              <a:srgbClr val="000000">
                <a:alpha val="43137"/>
              </a:srgbClr>
            </a:outerShdw>
          </a:effectLst>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l">
              <a:lnSpc>
                <a:spcPts val="5000"/>
              </a:lnSpc>
            </a:pP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reflection blurRad="6350" stA="55000" endA="300" endPos="45500" dir="5400000" sy="-100000" algn="bl" rotWithShape="0"/>
                </a:effectLst>
                <a:cs typeface="B Titr" pitchFamily="2" charset="-78"/>
              </a:rPr>
              <a:t>Neurophysiological Discoveries</a:t>
            </a:r>
            <a:b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reflection blurRad="6350" stA="55000" endA="300" endPos="45500" dir="5400000" sy="-100000" algn="bl" rotWithShape="0"/>
                </a:effectLst>
                <a:cs typeface="B Titr" pitchFamily="2" charset="-78"/>
              </a:rPr>
            </a:b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rPr>
              <a:t>of the 2014 Nobel Prize Winners in Medicine</a:t>
            </a:r>
            <a:b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rPr>
            </a:br>
            <a:r>
              <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rPr>
              <a:t>from a Computer Arithmetic Perspective </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endParaRPr>
          </a:p>
        </p:txBody>
      </p:sp>
      <p:sp>
        <p:nvSpPr>
          <p:cNvPr id="3" name="Subtitle 2"/>
          <p:cNvSpPr>
            <a:spLocks noGrp="1"/>
          </p:cNvSpPr>
          <p:nvPr>
            <p:ph type="subTitle" idx="1"/>
          </p:nvPr>
        </p:nvSpPr>
        <p:spPr>
          <a:xfrm>
            <a:off x="3755402" y="3321821"/>
            <a:ext cx="4547937" cy="2121455"/>
          </a:xfrm>
        </p:spPr>
        <p:txBody>
          <a:bodyPr>
            <a:normAutofit fontScale="92500" lnSpcReduction="20000"/>
          </a:bodyPr>
          <a:lstStyle/>
          <a:p>
            <a:pPr algn="l">
              <a:lnSpc>
                <a:spcPct val="110000"/>
              </a:lnSpc>
            </a:pPr>
            <a:r>
              <a:rPr lang="en-US" sz="3600" b="1" dirty="0">
                <a:solidFill>
                  <a:schemeClr val="accent6">
                    <a:lumMod val="50000"/>
                  </a:schemeClr>
                </a:solidFill>
              </a:rPr>
              <a:t>Behrooz Parhami</a:t>
            </a:r>
          </a:p>
          <a:p>
            <a:pPr algn="l">
              <a:lnSpc>
                <a:spcPct val="110000"/>
              </a:lnSpc>
            </a:pPr>
            <a:endParaRPr lang="en-US" sz="1000" i="1" dirty="0">
              <a:solidFill>
                <a:schemeClr val="tx1">
                  <a:lumMod val="65000"/>
                  <a:lumOff val="35000"/>
                </a:schemeClr>
              </a:solidFill>
            </a:endParaRPr>
          </a:p>
          <a:p>
            <a:pPr lvl="0" algn="l">
              <a:lnSpc>
                <a:spcPct val="110000"/>
              </a:lnSpc>
            </a:pPr>
            <a:r>
              <a:rPr lang="en-US" sz="2200" b="1" i="1" dirty="0">
                <a:solidFill>
                  <a:srgbClr val="C75F09"/>
                </a:solidFill>
              </a:rPr>
              <a:t>Dept. Electrical &amp; Computer Engr. </a:t>
            </a:r>
          </a:p>
          <a:p>
            <a:pPr lvl="0" algn="l">
              <a:lnSpc>
                <a:spcPct val="110000"/>
              </a:lnSpc>
            </a:pPr>
            <a:r>
              <a:rPr lang="en-US" sz="2200" b="1" i="1" dirty="0">
                <a:solidFill>
                  <a:srgbClr val="C75F09"/>
                </a:solidFill>
              </a:rPr>
              <a:t>Univ. of California, Santa Barbara, USA </a:t>
            </a:r>
          </a:p>
          <a:p>
            <a:pPr lvl="0" algn="l">
              <a:lnSpc>
                <a:spcPct val="110000"/>
              </a:lnSpc>
            </a:pPr>
            <a:endParaRPr lang="en-US" sz="1900" b="1" dirty="0">
              <a:solidFill>
                <a:srgbClr val="713605"/>
              </a:solidFill>
              <a:latin typeface="Courier New" pitchFamily="49" charset="0"/>
              <a:cs typeface="Courier New" pitchFamily="49" charset="0"/>
            </a:endParaRPr>
          </a:p>
          <a:p>
            <a:pPr lvl="0" algn="l">
              <a:lnSpc>
                <a:spcPct val="110000"/>
              </a:lnSpc>
            </a:pPr>
            <a:r>
              <a:rPr lang="en-US" sz="1900" b="1" dirty="0">
                <a:solidFill>
                  <a:srgbClr val="713605"/>
                </a:solidFill>
                <a:latin typeface="Courier New" pitchFamily="49" charset="0"/>
                <a:cs typeface="Courier New" pitchFamily="49" charset="0"/>
              </a:rPr>
              <a:t>parhami@ece.ucsb.edu</a:t>
            </a:r>
          </a:p>
        </p:txBody>
      </p:sp>
      <p:sp>
        <p:nvSpPr>
          <p:cNvPr id="24" name="Rectangle 23"/>
          <p:cNvSpPr/>
          <p:nvPr/>
        </p:nvSpPr>
        <p:spPr>
          <a:xfrm>
            <a:off x="0" y="0"/>
            <a:ext cx="9144000" cy="476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1500" y="5514189"/>
            <a:ext cx="8001000" cy="707886"/>
          </a:xfrm>
          <a:prstGeom prst="rect">
            <a:avLst/>
          </a:prstGeom>
        </p:spPr>
        <p:txBody>
          <a:bodyPr wrap="square">
            <a:spAutoFit/>
          </a:bodyPr>
          <a:lstStyle/>
          <a:p>
            <a:pPr algn="ctr"/>
            <a:r>
              <a:rPr lang="en-US" sz="4000" b="1" dirty="0">
                <a:solidFill>
                  <a:srgbClr val="753805"/>
                </a:solidFill>
              </a:rPr>
              <a:t>Back-up Slides</a:t>
            </a:r>
          </a:p>
        </p:txBody>
      </p:sp>
      <p:pic>
        <p:nvPicPr>
          <p:cNvPr id="89092" name="Picture 4" descr="Image result for ucsb logo">
            <a:extLst>
              <a:ext uri="{FF2B5EF4-FFF2-40B4-BE49-F238E27FC236}">
                <a16:creationId xmlns:a16="http://schemas.microsoft.com/office/drawing/2014/main" id="{4B6598C0-9216-409C-9882-F5BFC1775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08" y="3321821"/>
            <a:ext cx="2144110" cy="206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23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FF585E9-ED42-44CF-8918-9810F0E97E4F}"/>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8" name="Slide Number Placeholder 5">
            <a:extLst>
              <a:ext uri="{FF2B5EF4-FFF2-40B4-BE49-F238E27FC236}">
                <a16:creationId xmlns:a16="http://schemas.microsoft.com/office/drawing/2014/main" id="{C4A72418-EBF3-4BA4-ABBE-DEE53B2B71D7}"/>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0D08D09C-3F8C-488E-9312-2998975CF0AD}" type="slidenum">
              <a:rPr lang="en-US" altLang="en-US" sz="1200">
                <a:latin typeface="Arial" panose="020B0604020202020204" pitchFamily="34" charset="0"/>
              </a:rPr>
              <a:pPr eaLnBrk="1" hangingPunct="1"/>
              <a:t>37</a:t>
            </a:fld>
            <a:endParaRPr lang="en-US" altLang="en-US" sz="1200">
              <a:latin typeface="Arial" panose="020B0604020202020204" pitchFamily="34" charset="0"/>
            </a:endParaRPr>
          </a:p>
        </p:txBody>
      </p:sp>
      <p:sp>
        <p:nvSpPr>
          <p:cNvPr id="74757" name="Rectangle 2">
            <a:extLst>
              <a:ext uri="{FF2B5EF4-FFF2-40B4-BE49-F238E27FC236}">
                <a16:creationId xmlns:a16="http://schemas.microsoft.com/office/drawing/2014/main" id="{C3B680C7-0108-49DF-B928-8D6899FB3A2F}"/>
              </a:ext>
            </a:extLst>
          </p:cNvPr>
          <p:cNvSpPr>
            <a:spLocks noGrp="1" noChangeArrowheads="1"/>
          </p:cNvSpPr>
          <p:nvPr>
            <p:ph type="title"/>
          </p:nvPr>
        </p:nvSpPr>
        <p:spPr>
          <a:xfrm>
            <a:off x="228600" y="256032"/>
            <a:ext cx="8610600" cy="1068450"/>
          </a:xfrm>
        </p:spPr>
        <p:txBody>
          <a:bodyPr>
            <a:normAutofit/>
          </a:bodyPr>
          <a:lstStyle/>
          <a:p>
            <a:pPr eaLnBrk="1" hangingPunct="1"/>
            <a:r>
              <a:rPr lang="en-US" altLang="en-US" sz="3600" dirty="0"/>
              <a:t>RNS Dynamic Range</a:t>
            </a:r>
          </a:p>
        </p:txBody>
      </p:sp>
      <p:sp>
        <p:nvSpPr>
          <p:cNvPr id="74758" name="Text Box 3">
            <a:extLst>
              <a:ext uri="{FF2B5EF4-FFF2-40B4-BE49-F238E27FC236}">
                <a16:creationId xmlns:a16="http://schemas.microsoft.com/office/drawing/2014/main" id="{3CD1147D-3586-453C-BAF0-8B141E199B39}"/>
              </a:ext>
            </a:extLst>
          </p:cNvPr>
          <p:cNvSpPr txBox="1">
            <a:spLocks noChangeArrowheads="1"/>
          </p:cNvSpPr>
          <p:nvPr/>
        </p:nvSpPr>
        <p:spPr bwMode="auto">
          <a:xfrm>
            <a:off x="304800" y="1008570"/>
            <a:ext cx="8305800" cy="2408238"/>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Product </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dirty="0">
                <a:solidFill>
                  <a:srgbClr val="000000"/>
                </a:solidFill>
                <a:latin typeface="Arial" panose="020B0604020202020204" pitchFamily="34" charset="0"/>
                <a:cs typeface="Times New Roman" panose="02020603050405020304" pitchFamily="18" charset="0"/>
              </a:rPr>
              <a:t> of the </a:t>
            </a:r>
            <a:r>
              <a:rPr lang="en-US" altLang="en-US" sz="2000" i="1" dirty="0">
                <a:solidFill>
                  <a:srgbClr val="000000"/>
                </a:solidFill>
                <a:latin typeface="Arial" panose="020B0604020202020204" pitchFamily="34" charset="0"/>
                <a:cs typeface="Times New Roman" panose="02020603050405020304" pitchFamily="18" charset="0"/>
              </a:rPr>
              <a:t>k</a:t>
            </a:r>
            <a:r>
              <a:rPr lang="en-US" altLang="en-US" sz="2000" dirty="0">
                <a:solidFill>
                  <a:srgbClr val="000000"/>
                </a:solidFill>
                <a:latin typeface="Arial" panose="020B0604020202020204" pitchFamily="34" charset="0"/>
                <a:cs typeface="Times New Roman" panose="02020603050405020304" pitchFamily="18" charset="0"/>
              </a:rPr>
              <a:t> pairwise relatively prime moduli is the </a:t>
            </a:r>
            <a:r>
              <a:rPr lang="en-US" altLang="en-US" sz="2000" i="1" dirty="0">
                <a:solidFill>
                  <a:srgbClr val="000000"/>
                </a:solidFill>
                <a:latin typeface="Arial" panose="020B0604020202020204" pitchFamily="34" charset="0"/>
                <a:cs typeface="Times New Roman" panose="02020603050405020304" pitchFamily="18" charset="0"/>
              </a:rPr>
              <a:t>dynamic range</a:t>
            </a:r>
            <a:r>
              <a:rPr lang="en-US" altLang="en-US" sz="2000" dirty="0">
                <a:solidFill>
                  <a:srgbClr val="000000"/>
                </a:solidFill>
                <a:latin typeface="Arial" panose="020B0604020202020204" pitchFamily="34" charset="0"/>
                <a:cs typeface="Times New Roman" panose="02020603050405020304" pitchFamily="18" charset="0"/>
              </a:rPr>
              <a:t>  </a:t>
            </a: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dirty="0">
                <a:solidFill>
                  <a:srgbClr val="000000"/>
                </a:solidFill>
                <a:latin typeface="Arial" panose="020B0604020202020204" pitchFamily="34" charset="0"/>
                <a:cs typeface="Times New Roman" panose="02020603050405020304" pitchFamily="18" charset="0"/>
              </a:rPr>
              <a:t> = </a:t>
            </a:r>
            <a:r>
              <a:rPr lang="en-US" altLang="en-US" sz="2000" i="1" dirty="0" err="1">
                <a:solidFill>
                  <a:srgbClr val="000000"/>
                </a:solidFill>
                <a:latin typeface="Arial" panose="020B0604020202020204" pitchFamily="34" charset="0"/>
                <a:cs typeface="Times New Roman" panose="02020603050405020304" pitchFamily="18" charset="0"/>
              </a:rPr>
              <a:t>m</a:t>
            </a:r>
            <a:r>
              <a:rPr lang="en-US" altLang="en-US" sz="2000" i="1" baseline="-25000" dirty="0" err="1">
                <a:solidFill>
                  <a:srgbClr val="000000"/>
                </a:solidFill>
                <a:latin typeface="Arial" panose="020B0604020202020204" pitchFamily="34" charset="0"/>
                <a:cs typeface="Times New Roman" panose="02020603050405020304" pitchFamily="18" charset="0"/>
              </a:rPr>
              <a:t>k</a:t>
            </a:r>
            <a:r>
              <a:rPr lang="en-US" altLang="en-US" sz="2000" baseline="-25000" dirty="0">
                <a:solidFill>
                  <a:srgbClr val="000000"/>
                </a:solidFill>
                <a:latin typeface="Arial" panose="020B0604020202020204" pitchFamily="34" charset="0"/>
                <a:cs typeface="Times New Roman" panose="02020603050405020304" pitchFamily="18" charset="0"/>
              </a:rPr>
              <a:t>–1</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 . .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Symbol" panose="05050102010706020507" pitchFamily="18" charset="2"/>
                <a:cs typeface="Times New Roman" panose="02020603050405020304" pitchFamily="18" charset="0"/>
              </a:rPr>
              <a:t> </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baseline="-25000" dirty="0">
                <a:solidFill>
                  <a:srgbClr val="000000"/>
                </a:solidFill>
                <a:latin typeface="Arial" panose="020B0604020202020204" pitchFamily="34" charset="0"/>
                <a:cs typeface="Times New Roman" panose="02020603050405020304" pitchFamily="18" charset="0"/>
              </a:rPr>
              <a:t>1</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Symbol" panose="05050102010706020507" pitchFamily="18" charset="2"/>
                <a:cs typeface="Times New Roman" panose="02020603050405020304" pitchFamily="18" charset="0"/>
              </a:rPr>
              <a:t> </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baseline="-25000" dirty="0">
                <a:solidFill>
                  <a:srgbClr val="000000"/>
                </a:solidFill>
                <a:latin typeface="Arial" panose="020B0604020202020204" pitchFamily="34" charset="0"/>
                <a:cs typeface="Times New Roman" panose="02020603050405020304" pitchFamily="18" charset="0"/>
              </a:rPr>
              <a:t>0</a:t>
            </a:r>
            <a:r>
              <a:rPr lang="en-US" altLang="en-US" sz="2000" dirty="0">
                <a:solidFill>
                  <a:srgbClr val="000000"/>
                </a:solidFill>
                <a:latin typeface="Arial" panose="020B0604020202020204" pitchFamily="34" charset="0"/>
                <a:cs typeface="Times New Roman" panose="02020603050405020304" pitchFamily="18" charset="0"/>
              </a:rPr>
              <a:t>   </a:t>
            </a: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    For RNS(8 | 7 | 5 | 3),   </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dirty="0">
                <a:solidFill>
                  <a:srgbClr val="000000"/>
                </a:solidFill>
                <a:latin typeface="Arial" panose="020B0604020202020204" pitchFamily="34" charset="0"/>
                <a:cs typeface="Times New Roman" panose="02020603050405020304" pitchFamily="18" charset="0"/>
              </a:rPr>
              <a:t> = 8</a:t>
            </a:r>
            <a:r>
              <a:rPr lang="en-US" altLang="en-US" sz="1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1000" dirty="0">
                <a:solidFill>
                  <a:srgbClr val="000000"/>
                </a:solidFill>
                <a:latin typeface="Symbol" panose="05050102010706020507" pitchFamily="18" charset="2"/>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rPr>
              <a:t>7</a:t>
            </a:r>
            <a:r>
              <a:rPr lang="en-US" altLang="en-US" sz="1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9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rPr>
              <a:t>5</a:t>
            </a:r>
            <a:r>
              <a:rPr lang="en-US" altLang="en-US" sz="1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1000" dirty="0">
                <a:solidFill>
                  <a:srgbClr val="000000"/>
                </a:solidFill>
                <a:latin typeface="Symbol" panose="05050102010706020507" pitchFamily="18" charset="2"/>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rPr>
              <a:t>3 = 840 </a:t>
            </a:r>
          </a:p>
          <a:p>
            <a:pPr algn="just" eaLnBrk="1" hangingPunct="1"/>
            <a:endParaRPr lang="en-US" altLang="en-US" sz="800" dirty="0">
              <a:solidFill>
                <a:srgbClr val="000000"/>
              </a:solidFill>
              <a:latin typeface="Arial" panose="020B0604020202020204" pitchFamily="34" charset="0"/>
              <a:cs typeface="Times New Roman" panose="02020603050405020304" pitchFamily="18" charset="0"/>
            </a:endParaRP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Negative numbers: Complement relative to </a:t>
            </a:r>
            <a:r>
              <a:rPr lang="en-US" altLang="en-US" sz="2000" i="1" dirty="0">
                <a:solidFill>
                  <a:srgbClr val="000000"/>
                </a:solidFill>
                <a:latin typeface="Arial" panose="020B0604020202020204" pitchFamily="34" charset="0"/>
                <a:cs typeface="Times New Roman" panose="02020603050405020304" pitchFamily="18" charset="0"/>
              </a:rPr>
              <a:t>M</a:t>
            </a:r>
            <a:endParaRPr lang="en-US" altLang="en-US" sz="2000" dirty="0">
              <a:solidFill>
                <a:srgbClr val="000000"/>
              </a:solidFill>
              <a:latin typeface="Arial" panose="020B0604020202020204" pitchFamily="34" charset="0"/>
              <a:cs typeface="Times New Roman" panose="02020603050405020304" pitchFamily="18" charset="0"/>
            </a:endParaRP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a:t>
            </a:r>
            <a:r>
              <a:rPr lang="en-US" altLang="en-US" sz="2000" i="1" dirty="0" err="1">
                <a:solidFill>
                  <a:srgbClr val="000000"/>
                </a:solidFill>
                <a:latin typeface="Arial" panose="020B0604020202020204" pitchFamily="34" charset="0"/>
                <a:cs typeface="Times New Roman" panose="02020603050405020304" pitchFamily="18" charset="0"/>
              </a:rPr>
              <a:t>x</a:t>
            </a:r>
            <a:r>
              <a:rPr lang="en-US" altLang="en-US" sz="2000" dirty="0" err="1">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i="1" baseline="-25000" dirty="0" err="1">
                <a:solidFill>
                  <a:srgbClr val="000000"/>
                </a:solidFill>
                <a:latin typeface="Arial" panose="020B0604020202020204" pitchFamily="34" charset="0"/>
                <a:cs typeface="Times New Roman" panose="02020603050405020304" pitchFamily="18" charset="0"/>
              </a:rPr>
              <a:t>m</a:t>
            </a:r>
            <a:r>
              <a:rPr lang="en-US" altLang="en-US" sz="2000" i="1" baseline="-40000" dirty="0" err="1">
                <a:solidFill>
                  <a:srgbClr val="000000"/>
                </a:solidFill>
                <a:latin typeface="Arial" panose="020B0604020202020204" pitchFamily="34" charset="0"/>
                <a:cs typeface="Times New Roman" panose="02020603050405020304" pitchFamily="18" charset="0"/>
              </a:rPr>
              <a:t>i</a:t>
            </a:r>
            <a:r>
              <a:rPr lang="en-US" altLang="en-US" sz="2000" i="1" baseline="-40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dirty="0">
                <a:solidFill>
                  <a:srgbClr val="000000"/>
                </a:solidFill>
                <a:latin typeface="Arial" panose="020B0604020202020204" pitchFamily="34" charset="0"/>
                <a:cs typeface="Times New Roman" panose="02020603050405020304" pitchFamily="18" charset="0"/>
              </a:rPr>
              <a:t> – </a:t>
            </a:r>
            <a:r>
              <a:rPr lang="en-US" altLang="en-US" sz="2000" i="1" dirty="0" err="1">
                <a:solidFill>
                  <a:srgbClr val="000000"/>
                </a:solidFill>
                <a:latin typeface="Arial" panose="020B0604020202020204" pitchFamily="34" charset="0"/>
                <a:cs typeface="Times New Roman" panose="02020603050405020304" pitchFamily="18" charset="0"/>
              </a:rPr>
              <a:t>x</a:t>
            </a:r>
            <a:r>
              <a:rPr lang="en-US" altLang="en-US" sz="2000" dirty="0" err="1">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i="1" baseline="-25000" dirty="0" err="1">
                <a:solidFill>
                  <a:srgbClr val="000000"/>
                </a:solidFill>
                <a:latin typeface="Arial" panose="020B0604020202020204" pitchFamily="34" charset="0"/>
                <a:cs typeface="Times New Roman" panose="02020603050405020304" pitchFamily="18" charset="0"/>
              </a:rPr>
              <a:t>m</a:t>
            </a:r>
            <a:r>
              <a:rPr lang="en-US" altLang="en-US" sz="2000" i="1" baseline="-40000" dirty="0" err="1">
                <a:solidFill>
                  <a:srgbClr val="000000"/>
                </a:solidFill>
                <a:latin typeface="Arial" panose="020B0604020202020204" pitchFamily="34" charset="0"/>
                <a:cs typeface="Times New Roman" panose="02020603050405020304" pitchFamily="18" charset="0"/>
              </a:rPr>
              <a:t>i</a:t>
            </a:r>
            <a:endParaRPr lang="en-US" altLang="en-US" sz="2000" dirty="0">
              <a:solidFill>
                <a:srgbClr val="000000"/>
              </a:solidFill>
              <a:latin typeface="Arial" panose="020B0604020202020204" pitchFamily="34" charset="0"/>
              <a:cs typeface="Times New Roman" panose="02020603050405020304" pitchFamily="18" charset="0"/>
            </a:endParaRP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	  21    =	 (5 | 0 | 1 | 0)</a:t>
            </a:r>
            <a:r>
              <a:rPr lang="en-US" altLang="en-US" sz="2000" baseline="-25000" dirty="0">
                <a:solidFill>
                  <a:srgbClr val="000000"/>
                </a:solidFill>
                <a:latin typeface="Arial" panose="020B0604020202020204" pitchFamily="34" charset="0"/>
                <a:cs typeface="Times New Roman" panose="02020603050405020304" pitchFamily="18" charset="0"/>
              </a:rPr>
              <a:t>RNS</a:t>
            </a:r>
            <a:r>
              <a:rPr lang="en-US" altLang="en-US" sz="2000" dirty="0">
                <a:solidFill>
                  <a:srgbClr val="000000"/>
                </a:solidFill>
                <a:latin typeface="Arial" panose="020B0604020202020204" pitchFamily="34" charset="0"/>
                <a:cs typeface="Times New Roman" panose="02020603050405020304" pitchFamily="18" charset="0"/>
              </a:rPr>
              <a:t>	</a:t>
            </a: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	–21    =	 (8 – 5 | 0 | 5 – 1 | 0)</a:t>
            </a:r>
            <a:r>
              <a:rPr lang="en-US" altLang="en-US" sz="2000" baseline="-25000" dirty="0">
                <a:solidFill>
                  <a:srgbClr val="000000"/>
                </a:solidFill>
                <a:latin typeface="Arial" panose="020B0604020202020204" pitchFamily="34" charset="0"/>
                <a:cs typeface="Times New Roman" panose="02020603050405020304" pitchFamily="18" charset="0"/>
              </a:rPr>
              <a:t>RNS</a:t>
            </a:r>
            <a:r>
              <a:rPr lang="en-US" altLang="en-US" sz="2000" dirty="0">
                <a:solidFill>
                  <a:srgbClr val="000000"/>
                </a:solidFill>
                <a:latin typeface="Arial" panose="020B0604020202020204" pitchFamily="34" charset="0"/>
                <a:cs typeface="Times New Roman" panose="02020603050405020304" pitchFamily="18" charset="0"/>
              </a:rPr>
              <a:t>	= (3 | 0 | 4 | 0)</a:t>
            </a:r>
            <a:r>
              <a:rPr lang="en-US" altLang="en-US" sz="2000" baseline="-25000" dirty="0">
                <a:solidFill>
                  <a:srgbClr val="000000"/>
                </a:solidFill>
                <a:latin typeface="Arial" panose="020B0604020202020204" pitchFamily="34" charset="0"/>
                <a:cs typeface="Times New Roman" panose="02020603050405020304" pitchFamily="18" charset="0"/>
              </a:rPr>
              <a:t>RNS</a:t>
            </a:r>
            <a:r>
              <a:rPr lang="en-US" altLang="en-US" sz="2000" dirty="0">
                <a:solidFill>
                  <a:srgbClr val="000000"/>
                </a:solidFill>
                <a:latin typeface="Arial" panose="020B0604020202020204" pitchFamily="34" charset="0"/>
                <a:cs typeface="Times New Roman" panose="02020603050405020304" pitchFamily="18" charset="0"/>
              </a:rPr>
              <a:t>	</a:t>
            </a:r>
          </a:p>
        </p:txBody>
      </p:sp>
      <p:sp>
        <p:nvSpPr>
          <p:cNvPr id="218116" name="Text Box 4">
            <a:extLst>
              <a:ext uri="{FF2B5EF4-FFF2-40B4-BE49-F238E27FC236}">
                <a16:creationId xmlns:a16="http://schemas.microsoft.com/office/drawing/2014/main" id="{A8970EB2-B7A1-42BD-9E37-D58874F3C112}"/>
              </a:ext>
            </a:extLst>
          </p:cNvPr>
          <p:cNvSpPr txBox="1">
            <a:spLocks noChangeArrowheads="1"/>
          </p:cNvSpPr>
          <p:nvPr/>
        </p:nvSpPr>
        <p:spPr bwMode="auto">
          <a:xfrm>
            <a:off x="304800" y="3352800"/>
            <a:ext cx="8305800" cy="2835275"/>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000">
                <a:solidFill>
                  <a:srgbClr val="000000"/>
                </a:solidFill>
                <a:latin typeface="Arial" panose="020B0604020202020204" pitchFamily="34" charset="0"/>
                <a:cs typeface="Times New Roman" panose="02020603050405020304" pitchFamily="18" charset="0"/>
              </a:rPr>
              <a:t>Here are some example numbers in our default RNS(8 | 7 | 5 | 3):</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(0 | 0 | 0 | 0)</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0 or 840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(1 | 1 | 1 | 1)</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1 or 841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(2 | 2 | 2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2 or 842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(0 | 1 | 3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8 or 848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(5 | 0 | 1 | 0)</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21 or 861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(0 | 1 | 4 | 1)</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64 or 904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(2 | 0 | 0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–70 or 770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(7 | 6 | 4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–1 or 839 or  . . .</a:t>
            </a:r>
          </a:p>
        </p:txBody>
      </p:sp>
      <p:sp>
        <p:nvSpPr>
          <p:cNvPr id="218117" name="Text Box 5">
            <a:extLst>
              <a:ext uri="{FF2B5EF4-FFF2-40B4-BE49-F238E27FC236}">
                <a16:creationId xmlns:a16="http://schemas.microsoft.com/office/drawing/2014/main" id="{05FB9BC1-5AFA-4DA9-91D4-5370D1014A38}"/>
              </a:ext>
            </a:extLst>
          </p:cNvPr>
          <p:cNvSpPr txBox="1">
            <a:spLocks noChangeArrowheads="1"/>
          </p:cNvSpPr>
          <p:nvPr/>
        </p:nvSpPr>
        <p:spPr bwMode="auto">
          <a:xfrm>
            <a:off x="6031992" y="1537208"/>
            <a:ext cx="2667000" cy="1323975"/>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000">
                <a:latin typeface="Arial" panose="020B0604020202020204" pitchFamily="34" charset="0"/>
              </a:rPr>
              <a:t>We can take the range of RNS(8|7|5|3) to be [</a:t>
            </a:r>
            <a:r>
              <a:rPr lang="en-US" altLang="en-US" sz="2000">
                <a:latin typeface="Symbol" panose="05050102010706020507" pitchFamily="18" charset="2"/>
              </a:rPr>
              <a:t>-</a:t>
            </a:r>
            <a:r>
              <a:rPr lang="en-US" altLang="en-US" sz="2000">
                <a:latin typeface="Arial" panose="020B0604020202020204" pitchFamily="34" charset="0"/>
              </a:rPr>
              <a:t>420, 419] or any other set of 840 consecutive integers</a:t>
            </a:r>
          </a:p>
        </p:txBody>
      </p:sp>
      <p:sp>
        <p:nvSpPr>
          <p:cNvPr id="9" name="Slide Number Placeholder 3">
            <a:extLst>
              <a:ext uri="{FF2B5EF4-FFF2-40B4-BE49-F238E27FC236}">
                <a16:creationId xmlns:a16="http://schemas.microsoft.com/office/drawing/2014/main" id="{8C6A9F0E-A5ED-45C7-83B3-F6FB99253941}"/>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844E856-ED96-4D91-8890-6B33574DE808}"/>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12" name="Slide Number Placeholder 5">
            <a:extLst>
              <a:ext uri="{FF2B5EF4-FFF2-40B4-BE49-F238E27FC236}">
                <a16:creationId xmlns:a16="http://schemas.microsoft.com/office/drawing/2014/main" id="{76712B8C-9898-4844-83E0-6D2DC27756D3}"/>
              </a:ext>
            </a:extLst>
          </p:cNvPr>
          <p:cNvSpPr>
            <a:spLocks noGrp="1"/>
          </p:cNvSpPr>
          <p:nvPr>
            <p:ph type="sldNum" sz="quarter" idx="12"/>
          </p:nvPr>
        </p:nvSpPr>
        <p:spPr>
          <a:xfrm>
            <a:off x="6934200" y="6348809"/>
            <a:ext cx="2133600" cy="365125"/>
          </a:xfrm>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dirty="0">
                <a:latin typeface="Arial" panose="020B0604020202020204" pitchFamily="34" charset="0"/>
              </a:rPr>
              <a:t>Slide </a:t>
            </a:r>
            <a:fld id="{C70C3873-0767-4A9A-B665-E419564F58ED}" type="slidenum">
              <a:rPr lang="en-US" altLang="en-US" sz="1200">
                <a:latin typeface="Arial" panose="020B0604020202020204" pitchFamily="34" charset="0"/>
              </a:rPr>
              <a:pPr eaLnBrk="1" hangingPunct="1"/>
              <a:t>38</a:t>
            </a:fld>
            <a:endParaRPr lang="en-US" altLang="en-US" sz="1200" dirty="0">
              <a:latin typeface="Arial" panose="020B0604020202020204" pitchFamily="34" charset="0"/>
            </a:endParaRPr>
          </a:p>
        </p:txBody>
      </p:sp>
      <p:sp>
        <p:nvSpPr>
          <p:cNvPr id="76805" name="Rectangle 2">
            <a:extLst>
              <a:ext uri="{FF2B5EF4-FFF2-40B4-BE49-F238E27FC236}">
                <a16:creationId xmlns:a16="http://schemas.microsoft.com/office/drawing/2014/main" id="{ADEC3B92-768B-46C8-8E81-7807DFED0839}"/>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200">
                <a:solidFill>
                  <a:srgbClr val="000000"/>
                </a:solidFill>
                <a:cs typeface="Times New Roman" panose="02020603050405020304" pitchFamily="18" charset="0"/>
              </a:rPr>
              <a:t> </a:t>
            </a:r>
          </a:p>
          <a:p>
            <a:endParaRPr lang="en-US" altLang="en-US"/>
          </a:p>
        </p:txBody>
      </p:sp>
      <p:sp>
        <p:nvSpPr>
          <p:cNvPr id="76806" name="Rectangle 3">
            <a:extLst>
              <a:ext uri="{FF2B5EF4-FFF2-40B4-BE49-F238E27FC236}">
                <a16:creationId xmlns:a16="http://schemas.microsoft.com/office/drawing/2014/main" id="{D3D61EBC-99F7-469A-9AAC-FDBC1CF3103D}"/>
              </a:ext>
            </a:extLst>
          </p:cNvPr>
          <p:cNvSpPr>
            <a:spLocks noGrp="1" noChangeArrowheads="1"/>
          </p:cNvSpPr>
          <p:nvPr>
            <p:ph type="title"/>
          </p:nvPr>
        </p:nvSpPr>
        <p:spPr>
          <a:xfrm>
            <a:off x="152400" y="367990"/>
            <a:ext cx="8839199" cy="790612"/>
          </a:xfrm>
        </p:spPr>
        <p:txBody>
          <a:bodyPr>
            <a:normAutofit/>
          </a:bodyPr>
          <a:lstStyle/>
          <a:p>
            <a:pPr eaLnBrk="1" hangingPunct="1"/>
            <a:r>
              <a:rPr lang="en-US" altLang="en-US" sz="3600"/>
              <a:t>RNS Encoding and Arithmetic Operations</a:t>
            </a:r>
          </a:p>
        </p:txBody>
      </p:sp>
      <p:sp>
        <p:nvSpPr>
          <p:cNvPr id="76807" name="Text Box 5">
            <a:extLst>
              <a:ext uri="{FF2B5EF4-FFF2-40B4-BE49-F238E27FC236}">
                <a16:creationId xmlns:a16="http://schemas.microsoft.com/office/drawing/2014/main" id="{3904CA11-9A42-43C0-B6E3-A90E6C85711B}"/>
              </a:ext>
            </a:extLst>
          </p:cNvPr>
          <p:cNvSpPr txBox="1">
            <a:spLocks noChangeArrowheads="1"/>
          </p:cNvSpPr>
          <p:nvPr/>
        </p:nvSpPr>
        <p:spPr bwMode="auto">
          <a:xfrm>
            <a:off x="381000" y="2209528"/>
            <a:ext cx="33528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solidFill>
                  <a:srgbClr val="000000"/>
                </a:solidFill>
                <a:latin typeface="Arial" panose="020B0604020202020204" pitchFamily="34" charset="0"/>
                <a:cs typeface="Times New Roman" panose="02020603050405020304" pitchFamily="18" charset="0"/>
              </a:rPr>
              <a:t>Fig. 4.1     Binary-coded format for RNS(8 | 7 | 5 | 3). </a:t>
            </a:r>
          </a:p>
        </p:txBody>
      </p:sp>
      <p:sp>
        <p:nvSpPr>
          <p:cNvPr id="219143" name="Text Box 7">
            <a:extLst>
              <a:ext uri="{FF2B5EF4-FFF2-40B4-BE49-F238E27FC236}">
                <a16:creationId xmlns:a16="http://schemas.microsoft.com/office/drawing/2014/main" id="{A785215E-71EB-4AA3-974A-C0F3D1C39813}"/>
              </a:ext>
            </a:extLst>
          </p:cNvPr>
          <p:cNvSpPr txBox="1">
            <a:spLocks noChangeArrowheads="1"/>
          </p:cNvSpPr>
          <p:nvPr/>
        </p:nvSpPr>
        <p:spPr bwMode="auto">
          <a:xfrm>
            <a:off x="304800" y="3886200"/>
            <a:ext cx="8229600" cy="2225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000" b="1">
                <a:solidFill>
                  <a:srgbClr val="000000"/>
                </a:solidFill>
                <a:latin typeface="Arial" panose="020B0604020202020204" pitchFamily="34" charset="0"/>
                <a:cs typeface="Times New Roman" panose="02020603050405020304" pitchFamily="18" charset="0"/>
              </a:rPr>
              <a:t>Arithmetic in RNS(8 | 7 | 5 | 3)</a:t>
            </a:r>
            <a:endParaRPr lang="en-US" altLang="en-US" sz="2000">
              <a:solidFill>
                <a:srgbClr val="000000"/>
              </a:solidFill>
              <a:latin typeface="Arial" panose="020B0604020202020204" pitchFamily="34" charset="0"/>
              <a:cs typeface="Times New Roman" panose="02020603050405020304" pitchFamily="18" charset="0"/>
            </a:endParaRPr>
          </a:p>
          <a:p>
            <a:pPr algn="just" eaLnBrk="1" hangingPunct="1"/>
            <a:r>
              <a:rPr lang="en-US" altLang="en-US" sz="2000">
                <a:solidFill>
                  <a:srgbClr val="000000"/>
                </a:solidFill>
                <a:latin typeface="Arial" panose="020B0604020202020204" pitchFamily="34" charset="0"/>
                <a:cs typeface="Times New Roman" panose="02020603050405020304" pitchFamily="18" charset="0"/>
              </a:rPr>
              <a:t>    (5 | 5 | 0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a:t>
            </a:r>
            <a:r>
              <a:rPr lang="en-US" altLang="en-US" sz="2000" i="1">
                <a:solidFill>
                  <a:srgbClr val="000000"/>
                </a:solidFill>
                <a:latin typeface="Arial" panose="020B0604020202020204" pitchFamily="34" charset="0"/>
                <a:cs typeface="Times New Roman" panose="02020603050405020304" pitchFamily="18" charset="0"/>
              </a:rPr>
              <a:t>x</a:t>
            </a:r>
            <a:r>
              <a:rPr lang="en-US" altLang="en-US" sz="2000">
                <a:solidFill>
                  <a:srgbClr val="000000"/>
                </a:solidFill>
                <a:latin typeface="Arial" panose="020B0604020202020204" pitchFamily="34" charset="0"/>
                <a:cs typeface="Times New Roman" panose="02020603050405020304" pitchFamily="18" charset="0"/>
              </a:rPr>
              <a:t> = +5</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(7 | 6 | 4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a:t>
            </a:r>
            <a:r>
              <a:rPr lang="en-US" altLang="en-US" sz="2000" i="1">
                <a:solidFill>
                  <a:srgbClr val="000000"/>
                </a:solidFill>
                <a:latin typeface="Arial" panose="020B0604020202020204" pitchFamily="34" charset="0"/>
                <a:cs typeface="Times New Roman" panose="02020603050405020304" pitchFamily="18" charset="0"/>
              </a:rPr>
              <a:t>y</a:t>
            </a:r>
            <a:r>
              <a:rPr lang="en-US" altLang="en-US" sz="2000">
                <a:solidFill>
                  <a:srgbClr val="000000"/>
                </a:solidFill>
                <a:latin typeface="Arial" panose="020B0604020202020204" pitchFamily="34" charset="0"/>
                <a:cs typeface="Times New Roman" panose="02020603050405020304" pitchFamily="18" charset="0"/>
              </a:rPr>
              <a:t> = –1</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(4 | 4 | 4 | 1)</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i="1">
                <a:solidFill>
                  <a:srgbClr val="000000"/>
                </a:solidFill>
                <a:latin typeface="Arial" panose="020B0604020202020204" pitchFamily="34" charset="0"/>
                <a:cs typeface="Times New Roman" panose="02020603050405020304" pitchFamily="18" charset="0"/>
              </a:rPr>
              <a:t>x</a:t>
            </a:r>
            <a:r>
              <a:rPr lang="en-US" altLang="en-US" sz="2000">
                <a:solidFill>
                  <a:srgbClr val="000000"/>
                </a:solidFill>
                <a:latin typeface="Arial" panose="020B0604020202020204" pitchFamily="34" charset="0"/>
                <a:cs typeface="Times New Roman" panose="02020603050405020304" pitchFamily="18" charset="0"/>
              </a:rPr>
              <a:t> + </a:t>
            </a:r>
            <a:r>
              <a:rPr lang="en-US" altLang="en-US" sz="2000" i="1">
                <a:solidFill>
                  <a:srgbClr val="000000"/>
                </a:solidFill>
                <a:latin typeface="Arial" panose="020B0604020202020204" pitchFamily="34" charset="0"/>
                <a:cs typeface="Times New Roman" panose="02020603050405020304" pitchFamily="18" charset="0"/>
              </a:rPr>
              <a:t>y </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+ 7</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8</a:t>
            </a:r>
            <a:r>
              <a:rPr lang="en-US" altLang="en-US" sz="2000">
                <a:solidFill>
                  <a:srgbClr val="000000"/>
                </a:solidFill>
                <a:latin typeface="Arial" panose="020B0604020202020204" pitchFamily="34" charset="0"/>
                <a:cs typeface="Times New Roman" panose="02020603050405020304" pitchFamily="18" charset="0"/>
              </a:rPr>
              <a:t> = 4,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+ 6</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7</a:t>
            </a:r>
            <a:r>
              <a:rPr lang="en-US" altLang="en-US" sz="2000">
                <a:solidFill>
                  <a:srgbClr val="000000"/>
                </a:solidFill>
                <a:latin typeface="Arial" panose="020B0604020202020204" pitchFamily="34" charset="0"/>
                <a:cs typeface="Times New Roman" panose="02020603050405020304" pitchFamily="18" charset="0"/>
              </a:rPr>
              <a:t> = 4, etc.</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(6 | 6 | 1 | 0)</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i="1">
                <a:solidFill>
                  <a:srgbClr val="000000"/>
                </a:solidFill>
                <a:latin typeface="Arial" panose="020B0604020202020204" pitchFamily="34" charset="0"/>
                <a:cs typeface="Times New Roman" panose="02020603050405020304" pitchFamily="18" charset="0"/>
              </a:rPr>
              <a:t>x</a:t>
            </a:r>
            <a:r>
              <a:rPr lang="en-US" altLang="en-US" sz="2000">
                <a:solidFill>
                  <a:srgbClr val="000000"/>
                </a:solidFill>
                <a:latin typeface="Arial" panose="020B0604020202020204" pitchFamily="34" charset="0"/>
                <a:cs typeface="Times New Roman" panose="02020603050405020304" pitchFamily="18" charset="0"/>
              </a:rPr>
              <a:t> – </a:t>
            </a:r>
            <a:r>
              <a:rPr lang="en-US" altLang="en-US" sz="2000" i="1">
                <a:solidFill>
                  <a:srgbClr val="000000"/>
                </a:solidFill>
                <a:latin typeface="Arial" panose="020B0604020202020204" pitchFamily="34" charset="0"/>
                <a:cs typeface="Times New Roman" panose="02020603050405020304" pitchFamily="18" charset="0"/>
              </a:rPr>
              <a:t>y </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 7</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8</a:t>
            </a:r>
            <a:r>
              <a:rPr lang="en-US" altLang="en-US" sz="2000">
                <a:solidFill>
                  <a:srgbClr val="000000"/>
                </a:solidFill>
                <a:latin typeface="Arial" panose="020B0604020202020204" pitchFamily="34" charset="0"/>
                <a:cs typeface="Times New Roman" panose="02020603050405020304" pitchFamily="18" charset="0"/>
              </a:rPr>
              <a:t> = 6,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 6</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7</a:t>
            </a:r>
            <a:r>
              <a:rPr lang="en-US" altLang="en-US" sz="2000">
                <a:solidFill>
                  <a:srgbClr val="000000"/>
                </a:solidFill>
                <a:latin typeface="Arial" panose="020B0604020202020204" pitchFamily="34" charset="0"/>
                <a:cs typeface="Times New Roman" panose="02020603050405020304" pitchFamily="18" charset="0"/>
              </a:rPr>
              <a:t> = 6, etc.</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(alternatively, find –</a:t>
            </a:r>
            <a:r>
              <a:rPr lang="en-US" altLang="en-US" sz="2000" i="1">
                <a:solidFill>
                  <a:srgbClr val="000000"/>
                </a:solidFill>
                <a:latin typeface="Arial" panose="020B0604020202020204" pitchFamily="34" charset="0"/>
                <a:cs typeface="Times New Roman" panose="02020603050405020304" pitchFamily="18" charset="0"/>
              </a:rPr>
              <a:t>y</a:t>
            </a:r>
            <a:r>
              <a:rPr lang="en-US" altLang="en-US" sz="2000">
                <a:solidFill>
                  <a:srgbClr val="000000"/>
                </a:solidFill>
                <a:latin typeface="Arial" panose="020B0604020202020204" pitchFamily="34" charset="0"/>
                <a:cs typeface="Times New Roman" panose="02020603050405020304" pitchFamily="18" charset="0"/>
              </a:rPr>
              <a:t> and add to </a:t>
            </a:r>
            <a:r>
              <a:rPr lang="en-US" altLang="en-US" sz="2000" i="1">
                <a:solidFill>
                  <a:srgbClr val="000000"/>
                </a:solidFill>
                <a:latin typeface="Arial" panose="020B0604020202020204" pitchFamily="34" charset="0"/>
                <a:cs typeface="Times New Roman" panose="02020603050405020304" pitchFamily="18" charset="0"/>
              </a:rPr>
              <a:t>x</a:t>
            </a:r>
            <a:r>
              <a:rPr lang="en-US" altLang="en-US" sz="2000">
                <a:solidFill>
                  <a:srgbClr val="000000"/>
                </a:solidFill>
                <a:latin typeface="Arial" panose="020B0604020202020204" pitchFamily="34" charset="0"/>
                <a:cs typeface="Times New Roman" panose="02020603050405020304" pitchFamily="18" charset="0"/>
              </a:rPr>
              <a:t>)</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(3 | 2 | 0 | 1)</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i="1">
                <a:solidFill>
                  <a:srgbClr val="000000"/>
                </a:solidFill>
                <a:latin typeface="Arial" panose="020B0604020202020204" pitchFamily="34" charset="0"/>
                <a:cs typeface="Times New Roman" panose="02020603050405020304" pitchFamily="18" charset="0"/>
              </a:rPr>
              <a:t>x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Symbol" panose="05050102010706020507" pitchFamily="18" charset="2"/>
                <a:cs typeface="Times New Roman" panose="02020603050405020304" pitchFamily="18" charset="0"/>
              </a:rPr>
              <a:t> </a:t>
            </a:r>
            <a:r>
              <a:rPr lang="en-US" altLang="en-US" sz="2000" i="1">
                <a:solidFill>
                  <a:srgbClr val="000000"/>
                </a:solidFill>
                <a:latin typeface="Arial" panose="020B0604020202020204" pitchFamily="34" charset="0"/>
                <a:cs typeface="Times New Roman" panose="02020603050405020304" pitchFamily="18" charset="0"/>
              </a:rPr>
              <a:t>y </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Symbol" panose="05050102010706020507" pitchFamily="18" charset="2"/>
                <a:cs typeface="Times New Roman" panose="02020603050405020304" pitchFamily="18" charset="0"/>
              </a:rPr>
              <a:t> </a:t>
            </a:r>
            <a:r>
              <a:rPr lang="en-US" altLang="en-US" sz="2000">
                <a:solidFill>
                  <a:srgbClr val="000000"/>
                </a:solidFill>
                <a:latin typeface="Arial" panose="020B0604020202020204" pitchFamily="34" charset="0"/>
                <a:cs typeface="Times New Roman" panose="02020603050405020304" pitchFamily="18" charset="0"/>
              </a:rPr>
              <a:t>7</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8</a:t>
            </a:r>
            <a:r>
              <a:rPr lang="en-US" altLang="en-US" sz="2000">
                <a:solidFill>
                  <a:srgbClr val="000000"/>
                </a:solidFill>
                <a:latin typeface="Arial" panose="020B0604020202020204" pitchFamily="34" charset="0"/>
                <a:cs typeface="Times New Roman" panose="02020603050405020304" pitchFamily="18" charset="0"/>
              </a:rPr>
              <a:t> = 3,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Symbol" panose="05050102010706020507" pitchFamily="18" charset="2"/>
                <a:cs typeface="Times New Roman" panose="02020603050405020304" pitchFamily="18" charset="0"/>
              </a:rPr>
              <a:t> </a:t>
            </a:r>
            <a:r>
              <a:rPr lang="en-US" altLang="en-US" sz="2000">
                <a:solidFill>
                  <a:srgbClr val="000000"/>
                </a:solidFill>
                <a:latin typeface="Arial" panose="020B0604020202020204" pitchFamily="34" charset="0"/>
                <a:cs typeface="Times New Roman" panose="02020603050405020304" pitchFamily="18" charset="0"/>
              </a:rPr>
              <a:t>6</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7</a:t>
            </a:r>
            <a:r>
              <a:rPr lang="en-US" altLang="en-US" sz="2000">
                <a:solidFill>
                  <a:srgbClr val="000000"/>
                </a:solidFill>
                <a:latin typeface="Arial" panose="020B0604020202020204" pitchFamily="34" charset="0"/>
                <a:cs typeface="Times New Roman" panose="02020603050405020304" pitchFamily="18" charset="0"/>
              </a:rPr>
              <a:t> = 2, etc.</a:t>
            </a:r>
          </a:p>
        </p:txBody>
      </p:sp>
      <p:graphicFrame>
        <p:nvGraphicFramePr>
          <p:cNvPr id="76809" name="Object 8">
            <a:extLst>
              <a:ext uri="{FF2B5EF4-FFF2-40B4-BE49-F238E27FC236}">
                <a16:creationId xmlns:a16="http://schemas.microsoft.com/office/drawing/2014/main" id="{23B6221E-2C3A-4E21-8399-0A32C433D02A}"/>
              </a:ext>
            </a:extLst>
          </p:cNvPr>
          <p:cNvGraphicFramePr>
            <a:graphicFrameLocks noChangeAspect="1"/>
          </p:cNvGraphicFramePr>
          <p:nvPr>
            <p:extLst>
              <p:ext uri="{D42A27DB-BD31-4B8C-83A1-F6EECF244321}">
                <p14:modId xmlns:p14="http://schemas.microsoft.com/office/powerpoint/2010/main" val="1424159449"/>
              </p:ext>
            </p:extLst>
          </p:nvPr>
        </p:nvGraphicFramePr>
        <p:xfrm>
          <a:off x="381000" y="1366683"/>
          <a:ext cx="2810107" cy="901855"/>
        </p:xfrm>
        <a:graphic>
          <a:graphicData uri="http://schemas.openxmlformats.org/presentationml/2006/ole">
            <mc:AlternateContent xmlns:mc="http://schemas.openxmlformats.org/markup-compatibility/2006">
              <mc:Choice xmlns:v="urn:schemas-microsoft-com:vml" Requires="v">
                <p:oleObj spid="_x0000_s89136" r:id="rId3" imgW="2228850" imgH="723900" progId="MSDraw.Drawing.8.2">
                  <p:embed/>
                </p:oleObj>
              </mc:Choice>
              <mc:Fallback>
                <p:oleObj r:id="rId3" imgW="2228850" imgH="723900" progId="MSDraw.Drawing.8.2">
                  <p:embed/>
                  <p:pic>
                    <p:nvPicPr>
                      <p:cNvPr id="76809" name="Object 8">
                        <a:extLst>
                          <a:ext uri="{FF2B5EF4-FFF2-40B4-BE49-F238E27FC236}">
                            <a16:creationId xmlns:a16="http://schemas.microsoft.com/office/drawing/2014/main" id="{23B6221E-2C3A-4E21-8399-0A32C433D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66683"/>
                        <a:ext cx="2810107" cy="901855"/>
                      </a:xfrm>
                      <a:prstGeom prst="rect">
                        <a:avLst/>
                      </a:prstGeom>
                      <a:noFill/>
                      <a:ln>
                        <a:noFill/>
                      </a:ln>
                    </p:spPr>
                  </p:pic>
                </p:oleObj>
              </mc:Fallback>
            </mc:AlternateContent>
          </a:graphicData>
        </a:graphic>
      </p:graphicFrame>
      <p:graphicFrame>
        <p:nvGraphicFramePr>
          <p:cNvPr id="76811" name="Object 10">
            <a:extLst>
              <a:ext uri="{FF2B5EF4-FFF2-40B4-BE49-F238E27FC236}">
                <a16:creationId xmlns:a16="http://schemas.microsoft.com/office/drawing/2014/main" id="{D778B4A1-84B9-4430-A799-AFF60155A2A1}"/>
              </a:ext>
            </a:extLst>
          </p:cNvPr>
          <p:cNvGraphicFramePr>
            <a:graphicFrameLocks noChangeAspect="1"/>
          </p:cNvGraphicFramePr>
          <p:nvPr>
            <p:extLst>
              <p:ext uri="{D42A27DB-BD31-4B8C-83A1-F6EECF244321}">
                <p14:modId xmlns:p14="http://schemas.microsoft.com/office/powerpoint/2010/main" val="347436905"/>
              </p:ext>
            </p:extLst>
          </p:nvPr>
        </p:nvGraphicFramePr>
        <p:xfrm>
          <a:off x="4571999" y="1153026"/>
          <a:ext cx="4419600" cy="3413125"/>
        </p:xfrm>
        <a:graphic>
          <a:graphicData uri="http://schemas.openxmlformats.org/presentationml/2006/ole">
            <mc:AlternateContent xmlns:mc="http://schemas.openxmlformats.org/markup-compatibility/2006">
              <mc:Choice xmlns:v="urn:schemas-microsoft-com:vml" Requires="v">
                <p:oleObj spid="_x0000_s89137" r:id="rId5" imgW="4238625" imgH="3152775" progId="MSDraw.Drawing.8.2">
                  <p:embed/>
                </p:oleObj>
              </mc:Choice>
              <mc:Fallback>
                <p:oleObj r:id="rId5" imgW="4238625" imgH="3152775" progId="MSDraw.Drawing.8.2">
                  <p:embed/>
                  <p:pic>
                    <p:nvPicPr>
                      <p:cNvPr id="76811" name="Object 10">
                        <a:extLst>
                          <a:ext uri="{FF2B5EF4-FFF2-40B4-BE49-F238E27FC236}">
                            <a16:creationId xmlns:a16="http://schemas.microsoft.com/office/drawing/2014/main" id="{D778B4A1-84B9-4430-A799-AFF60155A2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1153026"/>
                        <a:ext cx="4419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2" name="Text Box 12">
            <a:extLst>
              <a:ext uri="{FF2B5EF4-FFF2-40B4-BE49-F238E27FC236}">
                <a16:creationId xmlns:a16="http://schemas.microsoft.com/office/drawing/2014/main" id="{FD63F681-82F3-4336-A603-61994D9ACF17}"/>
              </a:ext>
            </a:extLst>
          </p:cNvPr>
          <p:cNvSpPr txBox="1">
            <a:spLocks noChangeArrowheads="1"/>
          </p:cNvSpPr>
          <p:nvPr/>
        </p:nvSpPr>
        <p:spPr bwMode="auto">
          <a:xfrm>
            <a:off x="381000" y="3094192"/>
            <a:ext cx="48006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solidFill>
                  <a:srgbClr val="000000"/>
                </a:solidFill>
                <a:latin typeface="Arial" panose="020B0604020202020204" pitchFamily="34" charset="0"/>
                <a:cs typeface="Times New Roman" panose="02020603050405020304" pitchFamily="18" charset="0"/>
              </a:rPr>
              <a:t>Fig. 4.2     The structure of an adder, subtractor, or multiplier for RNS(8|7|5|3). </a:t>
            </a:r>
          </a:p>
        </p:txBody>
      </p:sp>
      <p:sp>
        <p:nvSpPr>
          <p:cNvPr id="2" name="Rectangle 1">
            <a:extLst>
              <a:ext uri="{FF2B5EF4-FFF2-40B4-BE49-F238E27FC236}">
                <a16:creationId xmlns:a16="http://schemas.microsoft.com/office/drawing/2014/main" id="{BB96E4EE-328E-485B-B53C-CA102351E0F7}"/>
              </a:ext>
            </a:extLst>
          </p:cNvPr>
          <p:cNvSpPr/>
          <p:nvPr/>
        </p:nvSpPr>
        <p:spPr>
          <a:xfrm>
            <a:off x="5133278" y="3838575"/>
            <a:ext cx="501806" cy="277774"/>
          </a:xfrm>
          <a:prstGeom prst="rect">
            <a:avLst/>
          </a:prstGeom>
          <a:solidFill>
            <a:schemeClr val="bg1"/>
          </a:solidFill>
          <a:ln>
            <a:noFill/>
          </a:ln>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14" name="Slide Number Placeholder 3">
            <a:extLst>
              <a:ext uri="{FF2B5EF4-FFF2-40B4-BE49-F238E27FC236}">
                <a16:creationId xmlns:a16="http://schemas.microsoft.com/office/drawing/2014/main" id="{F38510B5-E441-49F4-9884-EF26348E5F31}"/>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ABE17A4-F202-4AE6-A53E-18EB66D65856}"/>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7" name="Slide Number Placeholder 5">
            <a:extLst>
              <a:ext uri="{FF2B5EF4-FFF2-40B4-BE49-F238E27FC236}">
                <a16:creationId xmlns:a16="http://schemas.microsoft.com/office/drawing/2014/main" id="{113459BC-404F-4614-B4C7-71D54F4FD77E}"/>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D8D12127-3D7F-442B-868A-B2E9F9AA31CB}" type="slidenum">
              <a:rPr lang="en-US" altLang="en-US" sz="1200">
                <a:latin typeface="Arial" panose="020B0604020202020204" pitchFamily="34" charset="0"/>
              </a:rPr>
              <a:pPr eaLnBrk="1" hangingPunct="1"/>
              <a:t>39</a:t>
            </a:fld>
            <a:endParaRPr lang="en-US" altLang="en-US" sz="1200">
              <a:latin typeface="Arial" panose="020B0604020202020204" pitchFamily="34" charset="0"/>
            </a:endParaRPr>
          </a:p>
        </p:txBody>
      </p:sp>
      <p:sp>
        <p:nvSpPr>
          <p:cNvPr id="88069" name="Rectangle 2">
            <a:extLst>
              <a:ext uri="{FF2B5EF4-FFF2-40B4-BE49-F238E27FC236}">
                <a16:creationId xmlns:a16="http://schemas.microsoft.com/office/drawing/2014/main" id="{7A29B76A-6FF1-4AAB-8E9B-CE419D209F6F}"/>
              </a:ext>
            </a:extLst>
          </p:cNvPr>
          <p:cNvSpPr>
            <a:spLocks noGrp="1" noChangeArrowheads="1"/>
          </p:cNvSpPr>
          <p:nvPr>
            <p:ph type="title"/>
          </p:nvPr>
        </p:nvSpPr>
        <p:spPr>
          <a:xfrm>
            <a:off x="381000" y="323384"/>
            <a:ext cx="8305800" cy="1092665"/>
          </a:xfrm>
        </p:spPr>
        <p:txBody>
          <a:bodyPr>
            <a:normAutofit/>
          </a:bodyPr>
          <a:lstStyle/>
          <a:p>
            <a:pPr eaLnBrk="1" hangingPunct="1"/>
            <a:r>
              <a:rPr lang="en-US" altLang="en-US" sz="3600" dirty="0"/>
              <a:t>Difficult RNS Arithmetic Operations</a:t>
            </a:r>
          </a:p>
        </p:txBody>
      </p:sp>
      <p:sp>
        <p:nvSpPr>
          <p:cNvPr id="88070" name="Text Box 2">
            <a:extLst>
              <a:ext uri="{FF2B5EF4-FFF2-40B4-BE49-F238E27FC236}">
                <a16:creationId xmlns:a16="http://schemas.microsoft.com/office/drawing/2014/main" id="{096EC68A-2976-49A0-8A9E-AF35821375CA}"/>
              </a:ext>
            </a:extLst>
          </p:cNvPr>
          <p:cNvSpPr txBox="1">
            <a:spLocks noChangeArrowheads="1"/>
          </p:cNvSpPr>
          <p:nvPr/>
        </p:nvSpPr>
        <p:spPr bwMode="auto">
          <a:xfrm>
            <a:off x="685800" y="1217264"/>
            <a:ext cx="743585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Sign test and magnitude comparison are difficult</a:t>
            </a:r>
          </a:p>
          <a:p>
            <a:pPr eaLnBrk="1" hangingPunct="1"/>
            <a:endPar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Example:</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Of the following RNS(8 | 7 | 5 | 3) numbers:</a:t>
            </a:r>
          </a:p>
          <a:p>
            <a:pPr eaLnBrk="1" hangingPunct="1"/>
            <a:endParaRPr lang="en-US" alt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Which, if any, are negative?</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Which is the largest?</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Which is the smallest?</a:t>
            </a:r>
          </a:p>
          <a:p>
            <a:pPr eaLnBrk="1" hangingPunct="1"/>
            <a:endParaRPr lang="en-US" alt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Assume a range of [–420, 419]</a:t>
            </a:r>
          </a:p>
          <a:p>
            <a:pPr eaLnBrk="1" hangingPunct="1"/>
            <a:endParaRPr lang="en-US" alt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(0 | 1 | 3 | 2)</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(0 | 1 | 4 | 1)</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(0 | 6 | 2 | 1)</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endPar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(2 | 0 | 0 | 2)</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(5 | 0 | 1 | 0)</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f</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(7 | 6 | 4 | 2)</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156675" name="Text Box 3">
            <a:extLst>
              <a:ext uri="{FF2B5EF4-FFF2-40B4-BE49-F238E27FC236}">
                <a16:creationId xmlns:a16="http://schemas.microsoft.com/office/drawing/2014/main" id="{22326752-4B05-4D5B-9947-7E58595CD01F}"/>
              </a:ext>
            </a:extLst>
          </p:cNvPr>
          <p:cNvSpPr txBox="1">
            <a:spLocks noChangeArrowheads="1"/>
          </p:cNvSpPr>
          <p:nvPr/>
        </p:nvSpPr>
        <p:spPr bwMode="auto">
          <a:xfrm>
            <a:off x="4648200" y="4419600"/>
            <a:ext cx="3978275"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Answers:	</a:t>
            </a:r>
            <a:endPar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 d</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&lt;  </a:t>
            </a:r>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&lt;  </a:t>
            </a:r>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f</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&lt;  </a:t>
            </a:r>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&lt;  </a:t>
            </a:r>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&lt;  </a:t>
            </a:r>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eaLnBrk="1" hangingPunct="1"/>
            <a:r>
              <a:rPr lang="en-US" altLang="en-US" sz="1600">
                <a:solidFill>
                  <a:srgbClr val="000000"/>
                </a:solidFill>
                <a:latin typeface="Arial" panose="020B0604020202020204" pitchFamily="34" charset="0"/>
                <a:ea typeface="Times New Roman" panose="02020603050405020304" pitchFamily="18" charset="0"/>
                <a:cs typeface="Arial" panose="020B0604020202020204" pitchFamily="34" charset="0"/>
              </a:rPr>
              <a:t>–70  &lt;</a:t>
            </a:r>
            <a:r>
              <a:rPr lang="en-US" altLang="en-US" sz="1600" i="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1600">
                <a:solidFill>
                  <a:srgbClr val="000000"/>
                </a:solidFill>
                <a:latin typeface="Arial" panose="020B0604020202020204" pitchFamily="34" charset="0"/>
                <a:ea typeface="Times New Roman" panose="02020603050405020304" pitchFamily="18" charset="0"/>
                <a:cs typeface="Arial" panose="020B0604020202020204" pitchFamily="34" charset="0"/>
              </a:rPr>
              <a:t>–8   &lt;   –1  &lt;    8    &lt;   21   &lt;   64</a:t>
            </a:r>
            <a:r>
              <a:rPr lang="en-US" altLang="en-US">
                <a:ea typeface="Times New Roman" panose="02020603050405020304" pitchFamily="18" charset="0"/>
                <a:cs typeface="Arial" panose="020B0604020202020204" pitchFamily="34" charset="0"/>
              </a:rPr>
              <a:t> </a:t>
            </a:r>
          </a:p>
        </p:txBody>
      </p:sp>
      <p:sp>
        <p:nvSpPr>
          <p:cNvPr id="8" name="Slide Number Placeholder 3">
            <a:extLst>
              <a:ext uri="{FF2B5EF4-FFF2-40B4-BE49-F238E27FC236}">
                <a16:creationId xmlns:a16="http://schemas.microsoft.com/office/drawing/2014/main" id="{CE88B4F6-2177-423A-BF20-22C3B7B12CEB}"/>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4</a:t>
            </a:fld>
            <a:endParaRPr lang="en-US" dirty="0"/>
          </a:p>
        </p:txBody>
      </p:sp>
      <p:sp>
        <p:nvSpPr>
          <p:cNvPr id="5" name="Title 1"/>
          <p:cNvSpPr>
            <a:spLocks noGrp="1"/>
          </p:cNvSpPr>
          <p:nvPr>
            <p:ph type="title"/>
          </p:nvPr>
        </p:nvSpPr>
        <p:spPr>
          <a:xfrm>
            <a:off x="457200" y="457200"/>
            <a:ext cx="8229600" cy="1143000"/>
          </a:xfrm>
        </p:spPr>
        <p:txBody>
          <a:bodyPr/>
          <a:lstStyle/>
          <a:p>
            <a:r>
              <a:rPr lang="en-US" dirty="0"/>
              <a:t>Abstract</a:t>
            </a:r>
          </a:p>
        </p:txBody>
      </p:sp>
      <p:sp>
        <p:nvSpPr>
          <p:cNvPr id="9" name="Content Placeholder 2"/>
          <p:cNvSpPr>
            <a:spLocks noGrp="1"/>
          </p:cNvSpPr>
          <p:nvPr>
            <p:ph idx="1"/>
          </p:nvPr>
        </p:nvSpPr>
        <p:spPr>
          <a:xfrm>
            <a:off x="177801" y="1476254"/>
            <a:ext cx="8966199" cy="4713532"/>
          </a:xfrm>
        </p:spPr>
        <p:txBody>
          <a:bodyPr>
            <a:normAutofit fontScale="85000" lnSpcReduction="10000"/>
          </a:bodyPr>
          <a:lstStyle/>
          <a:p>
            <a:pPr marL="0" indent="0">
              <a:buNone/>
            </a:pPr>
            <a:r>
              <a:rPr lang="en-US" dirty="0"/>
              <a:t>The discovery that mammals use a multi-modular method akin to residue number system (RNS), but with continuous residues or digits, to encode position information led to the award of the 2014 Nobel Prize in Medicine. After a brief review of the evidence in support of this hypothesis, and how it relates to RNS, I discuss the properties of continuous-digit RNS, and present results on the dynamic range, representational accuracy, and factors affecting the choice of the moduli, which are themselves real numbers. I conclude with suggestions for further research on important open problems concerning the process of selection, or evolutionary refinement, of the set of moduli in such a representation.</a:t>
            </a:r>
            <a:endParaRPr lang="en-US" b="1" dirty="0">
              <a:solidFill>
                <a:schemeClr val="accent6">
                  <a:lumMod val="50000"/>
                </a:schemeClr>
              </a:solidFill>
            </a:endParaRPr>
          </a:p>
        </p:txBody>
      </p:sp>
    </p:spTree>
    <p:extLst>
      <p:ext uri="{BB962C8B-B14F-4D97-AF65-F5344CB8AC3E}">
        <p14:creationId xmlns:p14="http://schemas.microsoft.com/office/powerpoint/2010/main" val="2632639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a:extLst>
              <a:ext uri="{FF2B5EF4-FFF2-40B4-BE49-F238E27FC236}">
                <a16:creationId xmlns:a16="http://schemas.microsoft.com/office/drawing/2014/main" id="{1CC8F6BC-55B5-4FBE-A1B1-71A6E25DC838}"/>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23" name="Slide Number Placeholder 5">
            <a:extLst>
              <a:ext uri="{FF2B5EF4-FFF2-40B4-BE49-F238E27FC236}">
                <a16:creationId xmlns:a16="http://schemas.microsoft.com/office/drawing/2014/main" id="{96169966-8E5D-420C-A9B0-A07FB7730F2D}"/>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5B3F3C1D-A53C-48AB-B33A-A491AA606941}" type="slidenum">
              <a:rPr lang="en-US" altLang="en-US" sz="1200">
                <a:latin typeface="Arial" panose="020B0604020202020204" pitchFamily="34" charset="0"/>
              </a:rPr>
              <a:pPr eaLnBrk="1" hangingPunct="1"/>
              <a:t>40</a:t>
            </a:fld>
            <a:endParaRPr lang="en-US" altLang="en-US" sz="1200">
              <a:latin typeface="Arial" panose="020B0604020202020204" pitchFamily="34" charset="0"/>
            </a:endParaRPr>
          </a:p>
        </p:txBody>
      </p:sp>
      <p:sp>
        <p:nvSpPr>
          <p:cNvPr id="82949" name="Rectangle 2">
            <a:extLst>
              <a:ext uri="{FF2B5EF4-FFF2-40B4-BE49-F238E27FC236}">
                <a16:creationId xmlns:a16="http://schemas.microsoft.com/office/drawing/2014/main" id="{9ADF9EBB-3B08-41D1-8594-E1A854040A8B}"/>
              </a:ext>
            </a:extLst>
          </p:cNvPr>
          <p:cNvSpPr>
            <a:spLocks noGrp="1" noChangeArrowheads="1"/>
          </p:cNvSpPr>
          <p:nvPr>
            <p:ph type="title"/>
          </p:nvPr>
        </p:nvSpPr>
        <p:spPr>
          <a:xfrm>
            <a:off x="228600" y="421470"/>
            <a:ext cx="8686800" cy="1006474"/>
          </a:xfrm>
        </p:spPr>
        <p:txBody>
          <a:bodyPr>
            <a:normAutofit/>
          </a:bodyPr>
          <a:lstStyle/>
          <a:p>
            <a:pPr eaLnBrk="1" hangingPunct="1"/>
            <a:r>
              <a:rPr lang="en-US" altLang="en-US" sz="3600" dirty="0"/>
              <a:t>Forward and Reverse Conversions</a:t>
            </a:r>
          </a:p>
        </p:txBody>
      </p:sp>
      <p:grpSp>
        <p:nvGrpSpPr>
          <p:cNvPr id="82950" name="Group 3">
            <a:extLst>
              <a:ext uri="{FF2B5EF4-FFF2-40B4-BE49-F238E27FC236}">
                <a16:creationId xmlns:a16="http://schemas.microsoft.com/office/drawing/2014/main" id="{388F6EA7-C3DA-4AA9-9D86-D128CEFFBBF6}"/>
              </a:ext>
            </a:extLst>
          </p:cNvPr>
          <p:cNvGrpSpPr>
            <a:grpSpLocks/>
          </p:cNvGrpSpPr>
          <p:nvPr/>
        </p:nvGrpSpPr>
        <p:grpSpPr bwMode="auto">
          <a:xfrm>
            <a:off x="647700" y="1567656"/>
            <a:ext cx="7772400" cy="2897188"/>
            <a:chOff x="384" y="816"/>
            <a:chExt cx="4896" cy="1825"/>
          </a:xfrm>
        </p:grpSpPr>
        <p:sp>
          <p:nvSpPr>
            <p:cNvPr id="82953" name="Text Box 4">
              <a:extLst>
                <a:ext uri="{FF2B5EF4-FFF2-40B4-BE49-F238E27FC236}">
                  <a16:creationId xmlns:a16="http://schemas.microsoft.com/office/drawing/2014/main" id="{C534EE3E-2EF5-49FB-8676-53D9C16E3E2A}"/>
                </a:ext>
              </a:extLst>
            </p:cNvPr>
            <p:cNvSpPr txBox="1">
              <a:spLocks noChangeArrowheads="1"/>
            </p:cNvSpPr>
            <p:nvPr/>
          </p:nvSpPr>
          <p:spPr bwMode="auto">
            <a:xfrm>
              <a:off x="384" y="1200"/>
              <a:ext cx="624" cy="44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a:solidFill>
                    <a:srgbClr val="000000"/>
                  </a:solidFill>
                  <a:latin typeface="Arial" panose="020B0604020202020204" pitchFamily="34" charset="0"/>
                  <a:cs typeface="Times New Roman" panose="02020603050405020304" pitchFamily="18" charset="0"/>
                </a:rPr>
                <a:t>Binary</a:t>
              </a:r>
            </a:p>
            <a:p>
              <a:pPr algn="ctr" eaLnBrk="1" hangingPunct="1"/>
              <a:r>
                <a:rPr lang="en-US" altLang="en-US" sz="2000">
                  <a:solidFill>
                    <a:srgbClr val="000000"/>
                  </a:solidFill>
                  <a:latin typeface="Arial" panose="020B0604020202020204" pitchFamily="34" charset="0"/>
                  <a:cs typeface="Times New Roman" panose="02020603050405020304" pitchFamily="18" charset="0"/>
                </a:rPr>
                <a:t>Inputs</a:t>
              </a:r>
            </a:p>
          </p:txBody>
        </p:sp>
        <p:sp>
          <p:nvSpPr>
            <p:cNvPr id="82954" name="AutoShape 5">
              <a:extLst>
                <a:ext uri="{FF2B5EF4-FFF2-40B4-BE49-F238E27FC236}">
                  <a16:creationId xmlns:a16="http://schemas.microsoft.com/office/drawing/2014/main" id="{55EA9481-9382-4E71-8A8C-75939BEB5AC5}"/>
                </a:ext>
              </a:extLst>
            </p:cNvPr>
            <p:cNvSpPr>
              <a:spLocks noChangeArrowheads="1"/>
            </p:cNvSpPr>
            <p:nvPr/>
          </p:nvSpPr>
          <p:spPr bwMode="auto">
            <a:xfrm>
              <a:off x="1104" y="816"/>
              <a:ext cx="768" cy="1248"/>
            </a:xfrm>
            <a:prstGeom prst="roundRect">
              <a:avLst>
                <a:gd name="adj" fmla="val 16667"/>
              </a:avLst>
            </a:prstGeom>
            <a:noFill/>
            <a:ln w="19050">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55" name="Rectangle 6">
              <a:extLst>
                <a:ext uri="{FF2B5EF4-FFF2-40B4-BE49-F238E27FC236}">
                  <a16:creationId xmlns:a16="http://schemas.microsoft.com/office/drawing/2014/main" id="{A8EFE3D4-54A9-4D14-B3FE-8F7A912B5DDF}"/>
                </a:ext>
              </a:extLst>
            </p:cNvPr>
            <p:cNvSpPr>
              <a:spLocks noChangeArrowheads="1"/>
            </p:cNvSpPr>
            <p:nvPr/>
          </p:nvSpPr>
          <p:spPr bwMode="auto">
            <a:xfrm>
              <a:off x="2160" y="816"/>
              <a:ext cx="1392" cy="12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Arial" panose="020B0604020202020204" pitchFamily="34" charset="0"/>
                </a:rPr>
                <a:t>One or more </a:t>
              </a:r>
            </a:p>
            <a:p>
              <a:pPr algn="ctr" eaLnBrk="1" hangingPunct="1"/>
              <a:r>
                <a:rPr lang="en-US" altLang="en-US" sz="2000" dirty="0">
                  <a:latin typeface="Arial" panose="020B0604020202020204" pitchFamily="34" charset="0"/>
                </a:rPr>
                <a:t>arithmetic </a:t>
              </a:r>
            </a:p>
            <a:p>
              <a:pPr algn="ctr" eaLnBrk="1" hangingPunct="1"/>
              <a:r>
                <a:rPr lang="en-US" altLang="en-US" sz="2000" dirty="0">
                  <a:latin typeface="Arial" panose="020B0604020202020204" pitchFamily="34" charset="0"/>
                </a:rPr>
                <a:t>Operations</a:t>
              </a:r>
            </a:p>
          </p:txBody>
        </p:sp>
        <p:sp>
          <p:nvSpPr>
            <p:cNvPr id="82956" name="Line 7">
              <a:extLst>
                <a:ext uri="{FF2B5EF4-FFF2-40B4-BE49-F238E27FC236}">
                  <a16:creationId xmlns:a16="http://schemas.microsoft.com/office/drawing/2014/main" id="{5EB05E46-F0F8-4247-8893-C8122802A9DE}"/>
                </a:ext>
              </a:extLst>
            </p:cNvPr>
            <p:cNvSpPr>
              <a:spLocks noChangeShapeType="1"/>
            </p:cNvSpPr>
            <p:nvPr/>
          </p:nvSpPr>
          <p:spPr bwMode="auto">
            <a:xfrm>
              <a:off x="624" y="115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Line 8">
              <a:extLst>
                <a:ext uri="{FF2B5EF4-FFF2-40B4-BE49-F238E27FC236}">
                  <a16:creationId xmlns:a16="http://schemas.microsoft.com/office/drawing/2014/main" id="{8B6D8C61-3B09-4682-8D35-B2F66CF3BAAD}"/>
                </a:ext>
              </a:extLst>
            </p:cNvPr>
            <p:cNvSpPr>
              <a:spLocks noChangeShapeType="1"/>
            </p:cNvSpPr>
            <p:nvPr/>
          </p:nvSpPr>
          <p:spPr bwMode="auto">
            <a:xfrm>
              <a:off x="624" y="1728"/>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8" name="Line 9">
              <a:extLst>
                <a:ext uri="{FF2B5EF4-FFF2-40B4-BE49-F238E27FC236}">
                  <a16:creationId xmlns:a16="http://schemas.microsoft.com/office/drawing/2014/main" id="{10421D0B-3EF0-4036-9B0A-43CF1AC1FBD3}"/>
                </a:ext>
              </a:extLst>
            </p:cNvPr>
            <p:cNvSpPr>
              <a:spLocks noChangeShapeType="1"/>
            </p:cNvSpPr>
            <p:nvPr/>
          </p:nvSpPr>
          <p:spPr bwMode="auto">
            <a:xfrm>
              <a:off x="1872" y="1152"/>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9" name="AutoShape 10">
              <a:extLst>
                <a:ext uri="{FF2B5EF4-FFF2-40B4-BE49-F238E27FC236}">
                  <a16:creationId xmlns:a16="http://schemas.microsoft.com/office/drawing/2014/main" id="{DD58A297-5C0A-495F-B426-820FFD6ED99B}"/>
                </a:ext>
              </a:extLst>
            </p:cNvPr>
            <p:cNvSpPr>
              <a:spLocks noChangeArrowheads="1"/>
            </p:cNvSpPr>
            <p:nvPr/>
          </p:nvSpPr>
          <p:spPr bwMode="auto">
            <a:xfrm>
              <a:off x="3840" y="816"/>
              <a:ext cx="768" cy="1248"/>
            </a:xfrm>
            <a:prstGeom prst="roundRect">
              <a:avLst>
                <a:gd name="adj" fmla="val 16667"/>
              </a:avLst>
            </a:prstGeom>
            <a:noFill/>
            <a:ln w="190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60" name="Line 11">
              <a:extLst>
                <a:ext uri="{FF2B5EF4-FFF2-40B4-BE49-F238E27FC236}">
                  <a16:creationId xmlns:a16="http://schemas.microsoft.com/office/drawing/2014/main" id="{F557C1D4-6433-4E6B-9C45-3137F7163FF1}"/>
                </a:ext>
              </a:extLst>
            </p:cNvPr>
            <p:cNvSpPr>
              <a:spLocks noChangeShapeType="1"/>
            </p:cNvSpPr>
            <p:nvPr/>
          </p:nvSpPr>
          <p:spPr bwMode="auto">
            <a:xfrm>
              <a:off x="4608" y="1440"/>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1" name="Line 12">
              <a:extLst>
                <a:ext uri="{FF2B5EF4-FFF2-40B4-BE49-F238E27FC236}">
                  <a16:creationId xmlns:a16="http://schemas.microsoft.com/office/drawing/2014/main" id="{85706075-426E-4FF9-9E24-48D9F8D0C31E}"/>
                </a:ext>
              </a:extLst>
            </p:cNvPr>
            <p:cNvSpPr>
              <a:spLocks noChangeShapeType="1"/>
            </p:cNvSpPr>
            <p:nvPr/>
          </p:nvSpPr>
          <p:spPr bwMode="auto">
            <a:xfrm>
              <a:off x="3552" y="1440"/>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2" name="Text Box 13">
              <a:extLst>
                <a:ext uri="{FF2B5EF4-FFF2-40B4-BE49-F238E27FC236}">
                  <a16:creationId xmlns:a16="http://schemas.microsoft.com/office/drawing/2014/main" id="{3EC74852-72E2-460A-A115-EF9B768C151A}"/>
                </a:ext>
              </a:extLst>
            </p:cNvPr>
            <p:cNvSpPr txBox="1">
              <a:spLocks noChangeArrowheads="1"/>
            </p:cNvSpPr>
            <p:nvPr/>
          </p:nvSpPr>
          <p:spPr bwMode="auto">
            <a:xfrm>
              <a:off x="4656" y="960"/>
              <a:ext cx="624" cy="44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a:solidFill>
                    <a:srgbClr val="000000"/>
                  </a:solidFill>
                  <a:latin typeface="Arial" panose="020B0604020202020204" pitchFamily="34" charset="0"/>
                  <a:cs typeface="Times New Roman" panose="02020603050405020304" pitchFamily="18" charset="0"/>
                </a:rPr>
                <a:t>Binary</a:t>
              </a:r>
            </a:p>
            <a:p>
              <a:pPr algn="ctr" eaLnBrk="1" hangingPunct="1"/>
              <a:r>
                <a:rPr lang="en-US" altLang="en-US" sz="2000">
                  <a:solidFill>
                    <a:srgbClr val="000000"/>
                  </a:solidFill>
                  <a:latin typeface="Arial" panose="020B0604020202020204" pitchFamily="34" charset="0"/>
                  <a:cs typeface="Times New Roman" panose="02020603050405020304" pitchFamily="18" charset="0"/>
                </a:rPr>
                <a:t>Output</a:t>
              </a:r>
            </a:p>
          </p:txBody>
        </p:sp>
        <p:sp>
          <p:nvSpPr>
            <p:cNvPr id="82963" name="Text Box 14">
              <a:extLst>
                <a:ext uri="{FF2B5EF4-FFF2-40B4-BE49-F238E27FC236}">
                  <a16:creationId xmlns:a16="http://schemas.microsoft.com/office/drawing/2014/main" id="{CE88405F-ED2E-41DB-BBA2-763767AB77A8}"/>
                </a:ext>
              </a:extLst>
            </p:cNvPr>
            <p:cNvSpPr txBox="1">
              <a:spLocks noChangeArrowheads="1"/>
            </p:cNvSpPr>
            <p:nvPr/>
          </p:nvSpPr>
          <p:spPr bwMode="auto">
            <a:xfrm>
              <a:off x="1104" y="1152"/>
              <a:ext cx="768" cy="5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solidFill>
                    <a:srgbClr val="000000"/>
                  </a:solidFill>
                  <a:latin typeface="Arial" panose="020B0604020202020204" pitchFamily="34" charset="0"/>
                  <a:cs typeface="Times New Roman" panose="02020603050405020304" pitchFamily="18" charset="0"/>
                </a:rPr>
                <a:t>Binary-to-RNS converter</a:t>
              </a:r>
            </a:p>
          </p:txBody>
        </p:sp>
        <p:sp>
          <p:nvSpPr>
            <p:cNvPr id="82964" name="Text Box 15">
              <a:extLst>
                <a:ext uri="{FF2B5EF4-FFF2-40B4-BE49-F238E27FC236}">
                  <a16:creationId xmlns:a16="http://schemas.microsoft.com/office/drawing/2014/main" id="{4C2011AE-2223-4B5F-AFD4-58E8ABD2CF32}"/>
                </a:ext>
              </a:extLst>
            </p:cNvPr>
            <p:cNvSpPr txBox="1">
              <a:spLocks noChangeArrowheads="1"/>
            </p:cNvSpPr>
            <p:nvPr/>
          </p:nvSpPr>
          <p:spPr bwMode="auto">
            <a:xfrm>
              <a:off x="3792" y="1152"/>
              <a:ext cx="864" cy="5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solidFill>
                    <a:srgbClr val="000000"/>
                  </a:solidFill>
                  <a:latin typeface="Arial" panose="020B0604020202020204" pitchFamily="34" charset="0"/>
                  <a:cs typeface="Times New Roman" panose="02020603050405020304" pitchFamily="18" charset="0"/>
                </a:rPr>
                <a:t>RNS-to-binary converter</a:t>
              </a:r>
            </a:p>
          </p:txBody>
        </p:sp>
        <p:sp>
          <p:nvSpPr>
            <p:cNvPr id="82965" name="Line 16">
              <a:extLst>
                <a:ext uri="{FF2B5EF4-FFF2-40B4-BE49-F238E27FC236}">
                  <a16:creationId xmlns:a16="http://schemas.microsoft.com/office/drawing/2014/main" id="{AF0612AD-8881-48DC-AE2A-6AF4A02C0F2F}"/>
                </a:ext>
              </a:extLst>
            </p:cNvPr>
            <p:cNvSpPr>
              <a:spLocks noChangeShapeType="1"/>
            </p:cNvSpPr>
            <p:nvPr/>
          </p:nvSpPr>
          <p:spPr bwMode="auto">
            <a:xfrm>
              <a:off x="1872" y="1728"/>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6" name="Text Box 17">
              <a:extLst>
                <a:ext uri="{FF2B5EF4-FFF2-40B4-BE49-F238E27FC236}">
                  <a16:creationId xmlns:a16="http://schemas.microsoft.com/office/drawing/2014/main" id="{641BB39C-774B-4DE9-801E-9230E8954407}"/>
                </a:ext>
              </a:extLst>
            </p:cNvPr>
            <p:cNvSpPr txBox="1">
              <a:spLocks noChangeArrowheads="1"/>
            </p:cNvSpPr>
            <p:nvPr/>
          </p:nvSpPr>
          <p:spPr bwMode="auto">
            <a:xfrm>
              <a:off x="912" y="2064"/>
              <a:ext cx="1104" cy="5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solidFill>
                    <a:srgbClr val="000000"/>
                  </a:solidFill>
                  <a:latin typeface="Arial" panose="020B0604020202020204" pitchFamily="34" charset="0"/>
                  <a:cs typeface="Times New Roman" panose="02020603050405020304" pitchFamily="18" charset="0"/>
                </a:rPr>
                <a:t>Encoding or forward conversion</a:t>
              </a:r>
            </a:p>
          </p:txBody>
        </p:sp>
        <p:sp>
          <p:nvSpPr>
            <p:cNvPr id="82967" name="Text Box 18">
              <a:extLst>
                <a:ext uri="{FF2B5EF4-FFF2-40B4-BE49-F238E27FC236}">
                  <a16:creationId xmlns:a16="http://schemas.microsoft.com/office/drawing/2014/main" id="{5400F0E6-1260-487A-B72B-6DDBBC9C0ADD}"/>
                </a:ext>
              </a:extLst>
            </p:cNvPr>
            <p:cNvSpPr txBox="1">
              <a:spLocks noChangeArrowheads="1"/>
            </p:cNvSpPr>
            <p:nvPr/>
          </p:nvSpPr>
          <p:spPr bwMode="auto">
            <a:xfrm>
              <a:off x="3600" y="2064"/>
              <a:ext cx="1248" cy="5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solidFill>
                    <a:srgbClr val="000000"/>
                  </a:solidFill>
                  <a:latin typeface="Arial" panose="020B0604020202020204" pitchFamily="34" charset="0"/>
                  <a:cs typeface="Times New Roman" panose="02020603050405020304" pitchFamily="18" charset="0"/>
                </a:rPr>
                <a:t>Decoding or reverse conversion</a:t>
              </a:r>
            </a:p>
          </p:txBody>
        </p:sp>
      </p:grpSp>
      <p:sp>
        <p:nvSpPr>
          <p:cNvPr id="242707" name="Text Box 19">
            <a:extLst>
              <a:ext uri="{FF2B5EF4-FFF2-40B4-BE49-F238E27FC236}">
                <a16:creationId xmlns:a16="http://schemas.microsoft.com/office/drawing/2014/main" id="{EEF9E4AF-31A7-47FC-808D-BFBDFB80AA73}"/>
              </a:ext>
            </a:extLst>
          </p:cNvPr>
          <p:cNvSpPr txBox="1">
            <a:spLocks noChangeArrowheads="1"/>
          </p:cNvSpPr>
          <p:nvPr/>
        </p:nvSpPr>
        <p:spPr bwMode="auto">
          <a:xfrm>
            <a:off x="533400" y="4784725"/>
            <a:ext cx="8077200" cy="10064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solidFill>
                  <a:srgbClr val="000000"/>
                </a:solidFill>
                <a:latin typeface="Arial" panose="020B0604020202020204" pitchFamily="34" charset="0"/>
                <a:cs typeface="Times New Roman" panose="02020603050405020304" pitchFamily="18" charset="0"/>
              </a:rPr>
              <a:t>The more the amount of computation performed between the </a:t>
            </a:r>
          </a:p>
          <a:p>
            <a:pPr eaLnBrk="1" hangingPunct="1"/>
            <a:r>
              <a:rPr lang="en-US" altLang="en-US" sz="2000" dirty="0">
                <a:solidFill>
                  <a:srgbClr val="000000"/>
                </a:solidFill>
                <a:latin typeface="Arial" panose="020B0604020202020204" pitchFamily="34" charset="0"/>
                <a:cs typeface="Times New Roman" panose="02020603050405020304" pitchFamily="18" charset="0"/>
              </a:rPr>
              <a:t>initial forward conversion and final reverse conversion (reconversion), the greater the benefits of RNS representation.</a:t>
            </a:r>
          </a:p>
        </p:txBody>
      </p:sp>
      <p:sp>
        <p:nvSpPr>
          <p:cNvPr id="82952" name="Text Box 21">
            <a:extLst>
              <a:ext uri="{FF2B5EF4-FFF2-40B4-BE49-F238E27FC236}">
                <a16:creationId xmlns:a16="http://schemas.microsoft.com/office/drawing/2014/main" id="{8B7A68CC-BB43-45EC-956A-375F2A2E378C}"/>
              </a:ext>
            </a:extLst>
          </p:cNvPr>
          <p:cNvSpPr txBox="1">
            <a:spLocks noChangeArrowheads="1"/>
          </p:cNvSpPr>
          <p:nvPr/>
        </p:nvSpPr>
        <p:spPr bwMode="auto">
          <a:xfrm>
            <a:off x="3695700" y="362585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Example: </a:t>
            </a:r>
          </a:p>
          <a:p>
            <a:pPr algn="ctr" eaLnBrk="1" hangingPunct="1"/>
            <a:r>
              <a:rPr lang="en-US" alt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Digital filter</a:t>
            </a:r>
          </a:p>
        </p:txBody>
      </p:sp>
      <p:sp>
        <p:nvSpPr>
          <p:cNvPr id="24" name="Slide Number Placeholder 3">
            <a:extLst>
              <a:ext uri="{FF2B5EF4-FFF2-40B4-BE49-F238E27FC236}">
                <a16:creationId xmlns:a16="http://schemas.microsoft.com/office/drawing/2014/main" id="{D0367C29-BD5C-442B-A0B3-DE0AB72AFBB6}"/>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9554B69-0527-46EC-9850-44F1820E0335}"/>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7" name="Slide Number Placeholder 5">
            <a:extLst>
              <a:ext uri="{FF2B5EF4-FFF2-40B4-BE49-F238E27FC236}">
                <a16:creationId xmlns:a16="http://schemas.microsoft.com/office/drawing/2014/main" id="{8BEBB5F5-2FD4-4B30-B22C-36E4EFF9595E}"/>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01BA4EA9-C2F8-491F-9B47-48E421D7F87E}" type="slidenum">
              <a:rPr lang="en-US" altLang="en-US" sz="1200">
                <a:latin typeface="Arial" panose="020B0604020202020204" pitchFamily="34" charset="0"/>
              </a:rPr>
              <a:pPr eaLnBrk="1" hangingPunct="1"/>
              <a:t>41</a:t>
            </a:fld>
            <a:endParaRPr lang="en-US" altLang="en-US" sz="1200">
              <a:latin typeface="Arial" panose="020B0604020202020204" pitchFamily="34" charset="0"/>
            </a:endParaRPr>
          </a:p>
        </p:txBody>
      </p:sp>
      <p:sp>
        <p:nvSpPr>
          <p:cNvPr id="87045" name="Rectangle 2">
            <a:extLst>
              <a:ext uri="{FF2B5EF4-FFF2-40B4-BE49-F238E27FC236}">
                <a16:creationId xmlns:a16="http://schemas.microsoft.com/office/drawing/2014/main" id="{50B6611E-2495-4AC5-896A-E7EEC083A495}"/>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200">
                <a:solidFill>
                  <a:srgbClr val="000000"/>
                </a:solidFill>
                <a:cs typeface="Times New Roman" panose="02020603050405020304" pitchFamily="18" charset="0"/>
              </a:rPr>
              <a:t> </a:t>
            </a:r>
          </a:p>
          <a:p>
            <a:endParaRPr lang="en-US" altLang="en-US"/>
          </a:p>
        </p:txBody>
      </p:sp>
      <p:sp>
        <p:nvSpPr>
          <p:cNvPr id="87046" name="Rectangle 3">
            <a:extLst>
              <a:ext uri="{FF2B5EF4-FFF2-40B4-BE49-F238E27FC236}">
                <a16:creationId xmlns:a16="http://schemas.microsoft.com/office/drawing/2014/main" id="{4282A091-1DDF-42AF-A3F6-CD66CCF1A427}"/>
              </a:ext>
            </a:extLst>
          </p:cNvPr>
          <p:cNvSpPr>
            <a:spLocks noGrp="1" noChangeArrowheads="1"/>
          </p:cNvSpPr>
          <p:nvPr>
            <p:ph type="title"/>
          </p:nvPr>
        </p:nvSpPr>
        <p:spPr>
          <a:xfrm>
            <a:off x="685800" y="457200"/>
            <a:ext cx="7772400" cy="871536"/>
          </a:xfrm>
        </p:spPr>
        <p:txBody>
          <a:bodyPr>
            <a:normAutofit/>
          </a:bodyPr>
          <a:lstStyle/>
          <a:p>
            <a:pPr eaLnBrk="1" hangingPunct="1"/>
            <a:r>
              <a:rPr lang="en-US" altLang="en-US" sz="3600" dirty="0"/>
              <a:t>Intuitive Justification for CRT</a:t>
            </a:r>
          </a:p>
        </p:txBody>
      </p:sp>
      <p:sp>
        <p:nvSpPr>
          <p:cNvPr id="87047" name="Text Box 4">
            <a:extLst>
              <a:ext uri="{FF2B5EF4-FFF2-40B4-BE49-F238E27FC236}">
                <a16:creationId xmlns:a16="http://schemas.microsoft.com/office/drawing/2014/main" id="{A1308A87-3051-43F1-B639-9F97CBF7DD97}"/>
              </a:ext>
            </a:extLst>
          </p:cNvPr>
          <p:cNvSpPr txBox="1">
            <a:spLocks noChangeArrowheads="1"/>
          </p:cNvSpPr>
          <p:nvPr/>
        </p:nvSpPr>
        <p:spPr bwMode="auto">
          <a:xfrm>
            <a:off x="876300" y="1328737"/>
            <a:ext cx="74676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ct val="10000"/>
              </a:spcAft>
            </a:pPr>
            <a:r>
              <a:rPr lang="en-US" altLang="en-US" sz="2000" b="1" dirty="0">
                <a:solidFill>
                  <a:srgbClr val="000000"/>
                </a:solidFill>
                <a:latin typeface="Arial" panose="020B0604020202020204" pitchFamily="34" charset="0"/>
                <a:cs typeface="Times New Roman" panose="02020603050405020304" pitchFamily="18" charset="0"/>
              </a:rPr>
              <a:t>Puzzle:</a:t>
            </a:r>
            <a:r>
              <a:rPr lang="en-US" altLang="en-US" sz="2000" dirty="0">
                <a:solidFill>
                  <a:srgbClr val="000000"/>
                </a:solidFill>
                <a:latin typeface="Arial" panose="020B0604020202020204" pitchFamily="34" charset="0"/>
                <a:cs typeface="Times New Roman" panose="02020603050405020304" pitchFamily="18" charset="0"/>
              </a:rPr>
              <a:t> What number has the remainders of 2, 3, and 2 </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when divided by the numbers 7, 5, and 3, respectively? </a:t>
            </a:r>
          </a:p>
          <a:p>
            <a:pPr eaLnBrk="1" hangingPunct="1">
              <a:spcAft>
                <a:spcPct val="10000"/>
              </a:spcAft>
            </a:pPr>
            <a:endParaRPr lang="en-US" altLang="en-US" sz="1000" dirty="0">
              <a:solidFill>
                <a:srgbClr val="000000"/>
              </a:solidFill>
              <a:latin typeface="Arial" panose="020B0604020202020204" pitchFamily="34" charset="0"/>
              <a:cs typeface="Times New Roman" panose="02020603050405020304" pitchFamily="18" charset="0"/>
            </a:endParaRP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i="1" dirty="0">
                <a:solidFill>
                  <a:srgbClr val="000000"/>
                </a:solidFill>
                <a:latin typeface="Arial" panose="020B0604020202020204" pitchFamily="34" charset="0"/>
                <a:cs typeface="Times New Roman" panose="02020603050405020304" pitchFamily="18" charset="0"/>
              </a:rPr>
              <a:t>x</a:t>
            </a:r>
            <a:r>
              <a:rPr lang="en-US" altLang="en-US" sz="2000" dirty="0">
                <a:solidFill>
                  <a:srgbClr val="000000"/>
                </a:solidFill>
                <a:latin typeface="Arial" panose="020B0604020202020204" pitchFamily="34" charset="0"/>
                <a:cs typeface="Times New Roman" panose="02020603050405020304" pitchFamily="18" charset="0"/>
              </a:rPr>
              <a:t>	 =  (2 | 3 | 2)</a:t>
            </a:r>
            <a:r>
              <a:rPr lang="en-US" altLang="en-US" sz="2000" baseline="-25000" dirty="0">
                <a:solidFill>
                  <a:srgbClr val="000000"/>
                </a:solidFill>
                <a:latin typeface="Arial" panose="020B0604020202020204" pitchFamily="34" charset="0"/>
                <a:cs typeface="Times New Roman" panose="02020603050405020304" pitchFamily="18" charset="0"/>
              </a:rPr>
              <a:t>RNS(7|5|3)</a:t>
            </a:r>
            <a:r>
              <a:rPr lang="en-US" altLang="en-US" sz="2000" dirty="0">
                <a:solidFill>
                  <a:srgbClr val="000000"/>
                </a:solidFill>
                <a:latin typeface="Arial" panose="020B0604020202020204" pitchFamily="34" charset="0"/>
                <a:cs typeface="Times New Roman" panose="02020603050405020304" pitchFamily="18" charset="0"/>
              </a:rPr>
              <a:t>  =  (?)</a:t>
            </a:r>
            <a:r>
              <a:rPr lang="en-US" altLang="en-US" sz="2000" baseline="-25000" dirty="0">
                <a:solidFill>
                  <a:srgbClr val="000000"/>
                </a:solidFill>
                <a:latin typeface="Arial" panose="020B0604020202020204" pitchFamily="34" charset="0"/>
                <a:cs typeface="Times New Roman" panose="02020603050405020304" pitchFamily="18" charset="0"/>
              </a:rPr>
              <a:t>ten</a:t>
            </a:r>
            <a:r>
              <a:rPr lang="en-US" altLang="en-US" sz="2000" dirty="0">
                <a:solidFill>
                  <a:srgbClr val="000000"/>
                </a:solidFill>
                <a:latin typeface="Arial" panose="020B0604020202020204" pitchFamily="34" charset="0"/>
                <a:cs typeface="Times New Roman" panose="02020603050405020304" pitchFamily="18" charset="0"/>
              </a:rPr>
              <a:t>   </a:t>
            </a:r>
          </a:p>
          <a:p>
            <a:pPr eaLnBrk="1" hangingPunct="1">
              <a:spcAft>
                <a:spcPct val="10000"/>
              </a:spcAft>
            </a:pPr>
            <a:endParaRPr lang="en-US" altLang="en-US" sz="1000" dirty="0">
              <a:solidFill>
                <a:srgbClr val="000000"/>
              </a:solidFill>
              <a:latin typeface="Arial" panose="020B0604020202020204" pitchFamily="34" charset="0"/>
              <a:cs typeface="Times New Roman" panose="02020603050405020304" pitchFamily="18" charset="0"/>
            </a:endParaRP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(1 | 0 | 0)</a:t>
            </a:r>
            <a:r>
              <a:rPr lang="en-US" altLang="en-US" sz="2000" baseline="-25000" dirty="0">
                <a:solidFill>
                  <a:srgbClr val="000000"/>
                </a:solidFill>
                <a:latin typeface="Arial" panose="020B0604020202020204" pitchFamily="34" charset="0"/>
                <a:cs typeface="Times New Roman" panose="02020603050405020304" pitchFamily="18" charset="0"/>
              </a:rPr>
              <a:t>RNS(7|5|3)</a:t>
            </a:r>
            <a:r>
              <a:rPr lang="en-US" altLang="en-US" sz="2000" dirty="0">
                <a:solidFill>
                  <a:srgbClr val="000000"/>
                </a:solidFill>
                <a:latin typeface="Arial" panose="020B0604020202020204" pitchFamily="34" charset="0"/>
                <a:cs typeface="Times New Roman" panose="02020603050405020304" pitchFamily="18" charset="0"/>
              </a:rPr>
              <a:t> =  multiple of 15 that is 1 mod 7  =  15</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(0 | 1 | 0)</a:t>
            </a:r>
            <a:r>
              <a:rPr lang="en-US" altLang="en-US" sz="2000" baseline="-25000" dirty="0">
                <a:solidFill>
                  <a:srgbClr val="000000"/>
                </a:solidFill>
                <a:latin typeface="Arial" panose="020B0604020202020204" pitchFamily="34" charset="0"/>
                <a:cs typeface="Times New Roman" panose="02020603050405020304" pitchFamily="18" charset="0"/>
              </a:rPr>
              <a:t>RNS(7|5|3)</a:t>
            </a:r>
            <a:r>
              <a:rPr lang="en-US" altLang="en-US" sz="2000" dirty="0">
                <a:solidFill>
                  <a:srgbClr val="000000"/>
                </a:solidFill>
                <a:latin typeface="Arial" panose="020B0604020202020204" pitchFamily="34" charset="0"/>
                <a:cs typeface="Times New Roman" panose="02020603050405020304" pitchFamily="18" charset="0"/>
              </a:rPr>
              <a:t> =  multiple of 21 that is 1 mod 5  =  21</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(0 | 0 | 1)</a:t>
            </a:r>
            <a:r>
              <a:rPr lang="en-US" altLang="en-US" sz="2000" baseline="-25000" dirty="0">
                <a:solidFill>
                  <a:srgbClr val="000000"/>
                </a:solidFill>
                <a:latin typeface="Arial" panose="020B0604020202020204" pitchFamily="34" charset="0"/>
                <a:cs typeface="Times New Roman" panose="02020603050405020304" pitchFamily="18" charset="0"/>
              </a:rPr>
              <a:t>RNS(7|5|3)</a:t>
            </a:r>
            <a:r>
              <a:rPr lang="en-US" altLang="en-US" sz="2000" dirty="0">
                <a:solidFill>
                  <a:srgbClr val="000000"/>
                </a:solidFill>
                <a:latin typeface="Arial" panose="020B0604020202020204" pitchFamily="34" charset="0"/>
                <a:cs typeface="Times New Roman" panose="02020603050405020304" pitchFamily="18" charset="0"/>
              </a:rPr>
              <a:t> =  multiple of 35 that is 1 mod 3  =  70</a:t>
            </a:r>
          </a:p>
          <a:p>
            <a:pPr eaLnBrk="1" hangingPunct="1">
              <a:spcAft>
                <a:spcPct val="10000"/>
              </a:spcAft>
            </a:pPr>
            <a:endParaRPr lang="en-US" altLang="en-US" sz="1200" dirty="0">
              <a:solidFill>
                <a:srgbClr val="000000"/>
              </a:solidFill>
              <a:latin typeface="Arial" panose="020B0604020202020204" pitchFamily="34" charset="0"/>
              <a:cs typeface="Times New Roman" panose="02020603050405020304" pitchFamily="18" charset="0"/>
            </a:endParaRP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(2 | 3 | 2)</a:t>
            </a:r>
            <a:r>
              <a:rPr lang="en-US" altLang="en-US" sz="2000" baseline="-25000" dirty="0">
                <a:solidFill>
                  <a:srgbClr val="000000"/>
                </a:solidFill>
                <a:latin typeface="Arial" panose="020B0604020202020204" pitchFamily="34" charset="0"/>
                <a:cs typeface="Times New Roman" panose="02020603050405020304" pitchFamily="18" charset="0"/>
              </a:rPr>
              <a:t>RNS(7|5|3)</a:t>
            </a:r>
            <a:r>
              <a:rPr lang="en-US" altLang="en-US" sz="2000" dirty="0">
                <a:solidFill>
                  <a:srgbClr val="000000"/>
                </a:solidFill>
                <a:latin typeface="Arial" panose="020B0604020202020204" pitchFamily="34" charset="0"/>
                <a:cs typeface="Times New Roman" panose="02020603050405020304" pitchFamily="18" charset="0"/>
              </a:rPr>
              <a:t>	 =  (2 | 0 | 0) +  (0 | 3 | 0) + (0 | 0 | 2)</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  2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(1 | 0 | 0) + 3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(0 | 1 | 0) + 2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(0 | 0 | 1)</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  2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15 + 3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21 + 2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70 </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  30 + 63 + 140</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  233 = 23 mod 105</a:t>
            </a:r>
          </a:p>
          <a:p>
            <a:pPr eaLnBrk="1" hangingPunct="1">
              <a:spcAft>
                <a:spcPct val="10000"/>
              </a:spcAft>
            </a:pPr>
            <a:endParaRPr lang="en-US" altLang="en-US" sz="800" dirty="0">
              <a:solidFill>
                <a:srgbClr val="000000"/>
              </a:solidFill>
              <a:latin typeface="Arial" panose="020B0604020202020204" pitchFamily="34" charset="0"/>
              <a:cs typeface="Times New Roman" panose="02020603050405020304" pitchFamily="18" charset="0"/>
            </a:endParaRP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Therefore, </a:t>
            </a:r>
            <a:r>
              <a:rPr lang="en-US" altLang="en-US" sz="2000" i="1" dirty="0">
                <a:solidFill>
                  <a:srgbClr val="000000"/>
                </a:solidFill>
                <a:latin typeface="Arial" panose="020B0604020202020204" pitchFamily="34" charset="0"/>
                <a:cs typeface="Times New Roman" panose="02020603050405020304" pitchFamily="18" charset="0"/>
              </a:rPr>
              <a:t>x</a:t>
            </a:r>
            <a:r>
              <a:rPr lang="en-US" altLang="en-US" sz="2000" dirty="0">
                <a:solidFill>
                  <a:srgbClr val="000000"/>
                </a:solidFill>
                <a:latin typeface="Arial" panose="020B0604020202020204" pitchFamily="34" charset="0"/>
                <a:cs typeface="Times New Roman" panose="02020603050405020304" pitchFamily="18" charset="0"/>
              </a:rPr>
              <a:t> = (23)</a:t>
            </a:r>
            <a:r>
              <a:rPr lang="en-US" altLang="en-US" sz="2000" baseline="-25000" dirty="0">
                <a:solidFill>
                  <a:srgbClr val="000000"/>
                </a:solidFill>
                <a:latin typeface="Arial" panose="020B0604020202020204" pitchFamily="34" charset="0"/>
                <a:cs typeface="Times New Roman" panose="02020603050405020304" pitchFamily="18" charset="0"/>
              </a:rPr>
              <a:t>ten</a:t>
            </a:r>
          </a:p>
        </p:txBody>
      </p:sp>
      <p:sp>
        <p:nvSpPr>
          <p:cNvPr id="8" name="Slide Number Placeholder 3">
            <a:extLst>
              <a:ext uri="{FF2B5EF4-FFF2-40B4-BE49-F238E27FC236}">
                <a16:creationId xmlns:a16="http://schemas.microsoft.com/office/drawing/2014/main" id="{BCD803FA-55E1-43F8-A80F-100FAFFA68AB}"/>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DB2B1F32-B3B3-490D-BA12-64C874732D92}"/>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9" name="Slide Number Placeholder 5">
            <a:extLst>
              <a:ext uri="{FF2B5EF4-FFF2-40B4-BE49-F238E27FC236}">
                <a16:creationId xmlns:a16="http://schemas.microsoft.com/office/drawing/2014/main" id="{D01AB194-6AF6-4CAD-96A9-BE9088DAAD0A}"/>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ED3EC910-7DF8-409F-A6FE-7D2355E17656}" type="slidenum">
              <a:rPr lang="en-US" altLang="en-US" sz="1200">
                <a:latin typeface="Arial" panose="020B0604020202020204" pitchFamily="34" charset="0"/>
              </a:rPr>
              <a:pPr eaLnBrk="1" hangingPunct="1"/>
              <a:t>42</a:t>
            </a:fld>
            <a:endParaRPr lang="en-US" altLang="en-US" sz="1200">
              <a:latin typeface="Arial" panose="020B0604020202020204" pitchFamily="34" charset="0"/>
            </a:endParaRPr>
          </a:p>
        </p:txBody>
      </p:sp>
      <p:sp>
        <p:nvSpPr>
          <p:cNvPr id="125955" name="Text Box 3">
            <a:extLst>
              <a:ext uri="{FF2B5EF4-FFF2-40B4-BE49-F238E27FC236}">
                <a16:creationId xmlns:a16="http://schemas.microsoft.com/office/drawing/2014/main" id="{26D3532F-0062-4F3C-B844-EC66F3EE1500}"/>
              </a:ext>
            </a:extLst>
          </p:cNvPr>
          <p:cNvSpPr txBox="1">
            <a:spLocks noChangeArrowheads="1"/>
          </p:cNvSpPr>
          <p:nvPr/>
        </p:nvSpPr>
        <p:spPr bwMode="auto">
          <a:xfrm>
            <a:off x="533400" y="5562600"/>
            <a:ext cx="8077200" cy="427038"/>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pPr>
            <a:r>
              <a:rPr lang="en-US" altLang="en-US" sz="2000">
                <a:solidFill>
                  <a:srgbClr val="000000"/>
                </a:solidFill>
                <a:latin typeface="Arial" panose="020B0604020202020204" pitchFamily="34" charset="0"/>
                <a:cs typeface="Times New Roman" panose="02020603050405020304" pitchFamily="18" charset="0"/>
              </a:rPr>
              <a:t>Reverse converter: Multioperand adder, with shifted </a:t>
            </a:r>
            <a:r>
              <a:rPr lang="en-US" altLang="en-US" sz="2000" i="1">
                <a:solidFill>
                  <a:srgbClr val="000000"/>
                </a:solidFill>
                <a:latin typeface="Arial" panose="020B0604020202020204" pitchFamily="34" charset="0"/>
                <a:cs typeface="Times New Roman" panose="02020603050405020304" pitchFamily="18" charset="0"/>
              </a:rPr>
              <a:t>x</a:t>
            </a:r>
            <a:r>
              <a:rPr lang="en-US" altLang="en-US" sz="2000" i="1" baseline="-25000">
                <a:solidFill>
                  <a:srgbClr val="000000"/>
                </a:solidFill>
                <a:latin typeface="Arial" panose="020B0604020202020204" pitchFamily="34" charset="0"/>
                <a:cs typeface="Times New Roman" panose="02020603050405020304" pitchFamily="18" charset="0"/>
              </a:rPr>
              <a:t>i</a:t>
            </a:r>
            <a:r>
              <a:rPr lang="en-US" altLang="en-US" sz="2000">
                <a:solidFill>
                  <a:srgbClr val="000000"/>
                </a:solidFill>
                <a:latin typeface="Arial" panose="020B0604020202020204" pitchFamily="34" charset="0"/>
                <a:cs typeface="Times New Roman" panose="02020603050405020304" pitchFamily="18" charset="0"/>
              </a:rPr>
              <a:t>s as inputs</a:t>
            </a:r>
          </a:p>
        </p:txBody>
      </p:sp>
      <p:sp>
        <p:nvSpPr>
          <p:cNvPr id="81926" name="Rectangle 7">
            <a:extLst>
              <a:ext uri="{FF2B5EF4-FFF2-40B4-BE49-F238E27FC236}">
                <a16:creationId xmlns:a16="http://schemas.microsoft.com/office/drawing/2014/main" id="{AD6F9D92-54DA-41EC-A087-BA524CB48577}"/>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200">
                <a:solidFill>
                  <a:srgbClr val="000000"/>
                </a:solidFill>
                <a:cs typeface="Times New Roman" panose="02020603050405020304" pitchFamily="18" charset="0"/>
              </a:rPr>
              <a:t> </a:t>
            </a:r>
          </a:p>
          <a:p>
            <a:endParaRPr lang="en-US" altLang="en-US"/>
          </a:p>
        </p:txBody>
      </p:sp>
      <p:sp>
        <p:nvSpPr>
          <p:cNvPr id="81927" name="Rectangle 8">
            <a:extLst>
              <a:ext uri="{FF2B5EF4-FFF2-40B4-BE49-F238E27FC236}">
                <a16:creationId xmlns:a16="http://schemas.microsoft.com/office/drawing/2014/main" id="{97361D5A-7B7C-4B15-A0D8-76B807E65175}"/>
              </a:ext>
            </a:extLst>
          </p:cNvPr>
          <p:cNvSpPr>
            <a:spLocks noGrp="1" noChangeArrowheads="1"/>
          </p:cNvSpPr>
          <p:nvPr>
            <p:ph type="title"/>
          </p:nvPr>
        </p:nvSpPr>
        <p:spPr>
          <a:xfrm>
            <a:off x="685800" y="404812"/>
            <a:ext cx="7772400" cy="890587"/>
          </a:xfrm>
        </p:spPr>
        <p:txBody>
          <a:bodyPr>
            <a:normAutofit/>
          </a:bodyPr>
          <a:lstStyle/>
          <a:p>
            <a:pPr eaLnBrk="1" hangingPunct="1"/>
            <a:r>
              <a:rPr lang="en-US" altLang="en-US" sz="3600" dirty="0"/>
              <a:t>Example RNS with Special Moduli</a:t>
            </a:r>
          </a:p>
        </p:txBody>
      </p:sp>
      <p:sp>
        <p:nvSpPr>
          <p:cNvPr id="81928" name="Text Box 2">
            <a:extLst>
              <a:ext uri="{FF2B5EF4-FFF2-40B4-BE49-F238E27FC236}">
                <a16:creationId xmlns:a16="http://schemas.microsoft.com/office/drawing/2014/main" id="{4C95D5FE-DE01-4366-8F3B-1FA93739C95A}"/>
              </a:ext>
            </a:extLst>
          </p:cNvPr>
          <p:cNvSpPr txBox="1">
            <a:spLocks noChangeArrowheads="1"/>
          </p:cNvSpPr>
          <p:nvPr/>
        </p:nvSpPr>
        <p:spPr bwMode="auto">
          <a:xfrm>
            <a:off x="457200" y="1295400"/>
            <a:ext cx="7208838"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For RNS(17 | 16 | 15), the weights of the 3 positions are:</a:t>
            </a:r>
          </a:p>
          <a:p>
            <a:pPr eaLnBrk="1" hangingPunct="1"/>
            <a:endParaRPr lang="en-US" altLang="en-US" sz="8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2160	   	3825	   	2176</a:t>
            </a:r>
          </a:p>
          <a:p>
            <a:pPr eaLnBrk="1" hangingPunct="1"/>
            <a:endParaRPr lang="en-US" altLang="en-US" sz="12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Example: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x</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x</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x</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0</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 (2 | 3 | 4)</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represents the number</a:t>
            </a:r>
          </a:p>
          <a:p>
            <a:pPr eaLnBrk="1" hangingPunct="1"/>
            <a:endParaRPr lang="en-US" altLang="en-US" sz="8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21602</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+ 3825</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3</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+ 2176</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4</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408</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0</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24,49</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9</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4080</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  19</a:t>
            </a:r>
          </a:p>
        </p:txBody>
      </p:sp>
      <p:sp>
        <p:nvSpPr>
          <p:cNvPr id="162819" name="Text Box 3">
            <a:extLst>
              <a:ext uri="{FF2B5EF4-FFF2-40B4-BE49-F238E27FC236}">
                <a16:creationId xmlns:a16="http://schemas.microsoft.com/office/drawing/2014/main" id="{2A460ABB-86F3-450B-88AC-B62F8930C631}"/>
              </a:ext>
            </a:extLst>
          </p:cNvPr>
          <p:cNvSpPr txBox="1">
            <a:spLocks noChangeArrowheads="1"/>
          </p:cNvSpPr>
          <p:nvPr/>
        </p:nvSpPr>
        <p:spPr bwMode="auto">
          <a:xfrm>
            <a:off x="533400" y="3429000"/>
            <a:ext cx="53197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2160 = 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11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7</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10" name="Text Box 3">
            <a:extLst>
              <a:ext uri="{FF2B5EF4-FFF2-40B4-BE49-F238E27FC236}">
                <a16:creationId xmlns:a16="http://schemas.microsoft.com/office/drawing/2014/main" id="{B98AC4B0-1CF8-4499-A9E3-14542547D13F}"/>
              </a:ext>
            </a:extLst>
          </p:cNvPr>
          <p:cNvSpPr txBox="1">
            <a:spLocks noChangeArrowheads="1"/>
          </p:cNvSpPr>
          <p:nvPr/>
        </p:nvSpPr>
        <p:spPr bwMode="auto">
          <a:xfrm>
            <a:off x="520700" y="3940175"/>
            <a:ext cx="5091113"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3825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8</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12</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8</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+ 1</a:t>
            </a:r>
          </a:p>
        </p:txBody>
      </p:sp>
      <p:sp>
        <p:nvSpPr>
          <p:cNvPr id="11" name="Text Box 3">
            <a:extLst>
              <a:ext uri="{FF2B5EF4-FFF2-40B4-BE49-F238E27FC236}">
                <a16:creationId xmlns:a16="http://schemas.microsoft.com/office/drawing/2014/main" id="{A5E39757-3403-4529-B392-A890CB715B42}"/>
              </a:ext>
            </a:extLst>
          </p:cNvPr>
          <p:cNvSpPr txBox="1">
            <a:spLocks noChangeArrowheads="1"/>
          </p:cNvSpPr>
          <p:nvPr/>
        </p:nvSpPr>
        <p:spPr bwMode="auto">
          <a:xfrm>
            <a:off x="533400" y="4481513"/>
            <a:ext cx="35417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2176 = 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7</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11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7</a:t>
            </a:r>
            <a:endPar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Text Box 3">
            <a:extLst>
              <a:ext uri="{FF2B5EF4-FFF2-40B4-BE49-F238E27FC236}">
                <a16:creationId xmlns:a16="http://schemas.microsoft.com/office/drawing/2014/main" id="{7BB40130-6D76-426E-91E9-0382BA6BA59A}"/>
              </a:ext>
            </a:extLst>
          </p:cNvPr>
          <p:cNvSpPr txBox="1">
            <a:spLocks noChangeArrowheads="1"/>
          </p:cNvSpPr>
          <p:nvPr/>
        </p:nvSpPr>
        <p:spPr bwMode="auto">
          <a:xfrm>
            <a:off x="538163" y="4975225"/>
            <a:ext cx="74977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4080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12</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thus, to subtract 4080, ignore bit 12 and add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13" name="Slide Number Placeholder 3">
            <a:extLst>
              <a:ext uri="{FF2B5EF4-FFF2-40B4-BE49-F238E27FC236}">
                <a16:creationId xmlns:a16="http://schemas.microsoft.com/office/drawing/2014/main" id="{6D178A53-C344-4269-85A5-CEB15502B901}"/>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FD381C57-0C68-4D54-BB7F-36B9E989FEFD}"/>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8" name="Slide Number Placeholder 5">
            <a:extLst>
              <a:ext uri="{FF2B5EF4-FFF2-40B4-BE49-F238E27FC236}">
                <a16:creationId xmlns:a16="http://schemas.microsoft.com/office/drawing/2014/main" id="{EAA8F496-3397-4288-95A4-BAB66D58440D}"/>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DFCB237E-F34D-440B-9C46-84FA1457F42F}" type="slidenum">
              <a:rPr lang="en-US" altLang="en-US" sz="1200">
                <a:latin typeface="Arial" panose="020B0604020202020204" pitchFamily="34" charset="0"/>
              </a:rPr>
              <a:pPr eaLnBrk="1" hangingPunct="1"/>
              <a:t>43</a:t>
            </a:fld>
            <a:endParaRPr lang="en-US" altLang="en-US" sz="1200">
              <a:latin typeface="Arial" panose="020B0604020202020204" pitchFamily="34" charset="0"/>
            </a:endParaRPr>
          </a:p>
        </p:txBody>
      </p:sp>
      <p:sp>
        <p:nvSpPr>
          <p:cNvPr id="92165" name="Rectangle 2">
            <a:extLst>
              <a:ext uri="{FF2B5EF4-FFF2-40B4-BE49-F238E27FC236}">
                <a16:creationId xmlns:a16="http://schemas.microsoft.com/office/drawing/2014/main" id="{AAF49DE9-64FC-4EB3-BE6B-88C5D522C758}"/>
              </a:ext>
            </a:extLst>
          </p:cNvPr>
          <p:cNvSpPr>
            <a:spLocks noGrp="1" noChangeArrowheads="1"/>
          </p:cNvSpPr>
          <p:nvPr>
            <p:ph type="title"/>
          </p:nvPr>
        </p:nvSpPr>
        <p:spPr>
          <a:xfrm>
            <a:off x="381000" y="446048"/>
            <a:ext cx="8305800" cy="849351"/>
          </a:xfrm>
        </p:spPr>
        <p:txBody>
          <a:bodyPr>
            <a:normAutofit/>
          </a:bodyPr>
          <a:lstStyle/>
          <a:p>
            <a:pPr eaLnBrk="1" hangingPunct="1"/>
            <a:r>
              <a:rPr lang="en-US" altLang="en-US" sz="3600" dirty="0"/>
              <a:t>Limits of Fast Arithmetic in RNS</a:t>
            </a:r>
          </a:p>
        </p:txBody>
      </p:sp>
      <p:sp>
        <p:nvSpPr>
          <p:cNvPr id="92166" name="Text Box 8">
            <a:extLst>
              <a:ext uri="{FF2B5EF4-FFF2-40B4-BE49-F238E27FC236}">
                <a16:creationId xmlns:a16="http://schemas.microsoft.com/office/drawing/2014/main" id="{485C3406-6922-411A-90DF-65AD1D3D1931}"/>
              </a:ext>
            </a:extLst>
          </p:cNvPr>
          <p:cNvSpPr txBox="1">
            <a:spLocks noChangeArrowheads="1"/>
          </p:cNvSpPr>
          <p:nvPr/>
        </p:nvSpPr>
        <p:spPr bwMode="auto">
          <a:xfrm>
            <a:off x="609600" y="1295400"/>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ct val="10000"/>
              </a:spcAft>
            </a:pPr>
            <a:r>
              <a:rPr lang="en-US" altLang="en-US" sz="2000" b="1">
                <a:solidFill>
                  <a:schemeClr val="accent2"/>
                </a:solidFill>
                <a:latin typeface="Arial" panose="020B0604020202020204" pitchFamily="34" charset="0"/>
                <a:cs typeface="Times New Roman" panose="02020603050405020304" pitchFamily="18" charset="0"/>
              </a:rPr>
              <a:t>Known results from number theory</a:t>
            </a:r>
          </a:p>
        </p:txBody>
      </p:sp>
      <p:sp>
        <p:nvSpPr>
          <p:cNvPr id="153602" name="Text Box 2">
            <a:extLst>
              <a:ext uri="{FF2B5EF4-FFF2-40B4-BE49-F238E27FC236}">
                <a16:creationId xmlns:a16="http://schemas.microsoft.com/office/drawing/2014/main" id="{7856F2DC-C345-4378-A965-6BF35A608C55}"/>
              </a:ext>
            </a:extLst>
          </p:cNvPr>
          <p:cNvSpPr txBox="1">
            <a:spLocks noChangeArrowheads="1"/>
          </p:cNvSpPr>
          <p:nvPr/>
        </p:nvSpPr>
        <p:spPr bwMode="auto">
          <a:xfrm>
            <a:off x="685800" y="3810000"/>
            <a:ext cx="7620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ct val="10000"/>
              </a:spcAft>
            </a:pPr>
            <a:r>
              <a:rPr lang="en-US" altLang="en-US" sz="2000" b="1">
                <a:solidFill>
                  <a:srgbClr val="FF0000"/>
                </a:solidFill>
                <a:latin typeface="Arial" panose="020B0604020202020204" pitchFamily="34" charset="0"/>
                <a:cs typeface="Times New Roman" panose="02020603050405020304" pitchFamily="18" charset="0"/>
              </a:rPr>
              <a:t>Implications to speed of arithmetic in RNS</a:t>
            </a:r>
          </a:p>
          <a:p>
            <a:pPr eaLnBrk="1" hangingPunct="1">
              <a:spcAft>
                <a:spcPct val="10000"/>
              </a:spcAft>
            </a:pPr>
            <a:endParaRPr lang="en-US" altLang="en-US" sz="1200">
              <a:latin typeface="Arial" panose="020B0604020202020204" pitchFamily="34" charset="0"/>
              <a:cs typeface="Times New Roman" panose="02020603050405020304" pitchFamily="18" charset="0"/>
            </a:endParaRPr>
          </a:p>
          <a:p>
            <a:pPr algn="just" eaLnBrk="1" hangingPunct="1"/>
            <a:r>
              <a:rPr lang="en-US" altLang="en-US" sz="2000" b="1">
                <a:solidFill>
                  <a:srgbClr val="000000"/>
                </a:solidFill>
                <a:latin typeface="Arial" panose="020B0604020202020204" pitchFamily="34" charset="0"/>
                <a:cs typeface="Times New Roman" panose="02020603050405020304" pitchFamily="18" charset="0"/>
              </a:rPr>
              <a:t>Theorem 4.5:</a:t>
            </a:r>
            <a:r>
              <a:rPr lang="en-US" altLang="en-US" sz="2000">
                <a:solidFill>
                  <a:srgbClr val="000000"/>
                </a:solidFill>
                <a:latin typeface="Arial" panose="020B0604020202020204" pitchFamily="34" charset="0"/>
                <a:cs typeface="Times New Roman" panose="02020603050405020304" pitchFamily="18" charset="0"/>
              </a:rPr>
              <a:t> It is possible to represent all </a:t>
            </a:r>
            <a:r>
              <a:rPr lang="en-US" altLang="en-US" sz="2000" i="1">
                <a:solidFill>
                  <a:srgbClr val="000000"/>
                </a:solidFill>
                <a:latin typeface="Arial" panose="020B0604020202020204" pitchFamily="34" charset="0"/>
                <a:cs typeface="Times New Roman" panose="02020603050405020304" pitchFamily="18" charset="0"/>
              </a:rPr>
              <a:t>k</a:t>
            </a:r>
            <a:r>
              <a:rPr lang="en-US" altLang="en-US" sz="2000">
                <a:solidFill>
                  <a:srgbClr val="000000"/>
                </a:solidFill>
                <a:latin typeface="Arial" panose="020B0604020202020204" pitchFamily="34" charset="0"/>
                <a:cs typeface="Times New Roman" panose="02020603050405020304" pitchFamily="18" charset="0"/>
              </a:rPr>
              <a:t>-bit binary numbers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in RNS with O(</a:t>
            </a:r>
            <a:r>
              <a:rPr lang="en-US" altLang="en-US" sz="2000" i="1">
                <a:solidFill>
                  <a:srgbClr val="000000"/>
                </a:solidFill>
                <a:latin typeface="Arial" panose="020B0604020202020204" pitchFamily="34" charset="0"/>
                <a:cs typeface="Times New Roman" panose="02020603050405020304" pitchFamily="18" charset="0"/>
              </a:rPr>
              <a:t>k</a:t>
            </a:r>
            <a:r>
              <a:rPr lang="en-US" altLang="en-US" sz="2000">
                <a:solidFill>
                  <a:srgbClr val="000000"/>
                </a:solidFill>
                <a:latin typeface="Arial" panose="020B0604020202020204" pitchFamily="34" charset="0"/>
                <a:cs typeface="Times New Roman" panose="02020603050405020304" pitchFamily="18" charset="0"/>
              </a:rPr>
              <a:t> / log </a:t>
            </a:r>
            <a:r>
              <a:rPr lang="en-US" altLang="en-US" sz="2000" i="1">
                <a:solidFill>
                  <a:srgbClr val="000000"/>
                </a:solidFill>
                <a:latin typeface="Arial" panose="020B0604020202020204" pitchFamily="34" charset="0"/>
                <a:cs typeface="Times New Roman" panose="02020603050405020304" pitchFamily="18" charset="0"/>
              </a:rPr>
              <a:t>k</a:t>
            </a:r>
            <a:r>
              <a:rPr lang="en-US" altLang="en-US" sz="2000">
                <a:solidFill>
                  <a:srgbClr val="000000"/>
                </a:solidFill>
                <a:latin typeface="Arial" panose="020B0604020202020204" pitchFamily="34" charset="0"/>
                <a:cs typeface="Times New Roman" panose="02020603050405020304" pitchFamily="18" charset="0"/>
              </a:rPr>
              <a:t>) moduli such that the largest modulus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has O(log </a:t>
            </a:r>
            <a:r>
              <a:rPr lang="en-US" altLang="en-US" sz="2000" i="1">
                <a:solidFill>
                  <a:srgbClr val="000000"/>
                </a:solidFill>
                <a:latin typeface="Arial" panose="020B0604020202020204" pitchFamily="34" charset="0"/>
                <a:cs typeface="Times New Roman" panose="02020603050405020304" pitchFamily="18" charset="0"/>
              </a:rPr>
              <a:t>k</a:t>
            </a:r>
            <a:r>
              <a:rPr lang="en-US" altLang="en-US" sz="2000">
                <a:solidFill>
                  <a:srgbClr val="000000"/>
                </a:solidFill>
                <a:latin typeface="Arial" panose="020B0604020202020204" pitchFamily="34" charset="0"/>
                <a:cs typeface="Times New Roman" panose="02020603050405020304" pitchFamily="18" charset="0"/>
              </a:rPr>
              <a:t>) bits</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That is, with fast log-time adders, addition needs O(log log </a:t>
            </a:r>
            <a:r>
              <a:rPr lang="en-US" altLang="en-US" sz="2000" i="1">
                <a:solidFill>
                  <a:srgbClr val="000000"/>
                </a:solidFill>
                <a:latin typeface="Arial" panose="020B0604020202020204" pitchFamily="34" charset="0"/>
                <a:cs typeface="Times New Roman" panose="02020603050405020304" pitchFamily="18" charset="0"/>
              </a:rPr>
              <a:t>k</a:t>
            </a:r>
            <a:r>
              <a:rPr lang="en-US" altLang="en-US" sz="2000">
                <a:solidFill>
                  <a:srgbClr val="000000"/>
                </a:solidFill>
                <a:latin typeface="Arial" panose="020B0604020202020204" pitchFamily="34" charset="0"/>
                <a:cs typeface="Times New Roman" panose="02020603050405020304" pitchFamily="18" charset="0"/>
              </a:rPr>
              <a:t>) time</a:t>
            </a:r>
          </a:p>
        </p:txBody>
      </p:sp>
      <p:sp>
        <p:nvSpPr>
          <p:cNvPr id="92168" name="Text Box 3">
            <a:extLst>
              <a:ext uri="{FF2B5EF4-FFF2-40B4-BE49-F238E27FC236}">
                <a16:creationId xmlns:a16="http://schemas.microsoft.com/office/drawing/2014/main" id="{E434F20E-A086-4CB7-BCC9-5A06C09D1D6F}"/>
              </a:ext>
            </a:extLst>
          </p:cNvPr>
          <p:cNvSpPr txBox="1">
            <a:spLocks noChangeArrowheads="1"/>
          </p:cNvSpPr>
          <p:nvPr/>
        </p:nvSpPr>
        <p:spPr bwMode="auto">
          <a:xfrm>
            <a:off x="609600" y="1905000"/>
            <a:ext cx="78819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rPr>
              <a:t>Theorem 4.2:</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The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th prime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US" altLang="en-US" sz="2000" i="1"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is asymptotically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i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ln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i</a:t>
            </a:r>
            <a:endPar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endPar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rPr>
              <a:t>Theorem 4.3:</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The number of primes in [1,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is asymptotically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en-US" altLang="en-US" sz="800" i="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altLang="en-US" sz="8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ln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n</a:t>
            </a:r>
            <a:endPar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endPar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rPr>
              <a:t>Theorem 4.4: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The product of all primes in [1,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is asymptotically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altLang="en-US" sz="2000" i="1"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n</a:t>
            </a:r>
          </a:p>
        </p:txBody>
      </p:sp>
      <p:sp>
        <p:nvSpPr>
          <p:cNvPr id="9" name="Slide Number Placeholder 3">
            <a:extLst>
              <a:ext uri="{FF2B5EF4-FFF2-40B4-BE49-F238E27FC236}">
                <a16:creationId xmlns:a16="http://schemas.microsoft.com/office/drawing/2014/main" id="{3A1CA0C9-56C7-429E-9E8A-B4FC4FECC3C6}"/>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43</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5</a:t>
            </a:fld>
            <a:endParaRPr lang="en-US" dirty="0"/>
          </a:p>
        </p:txBody>
      </p:sp>
      <p:sp>
        <p:nvSpPr>
          <p:cNvPr id="5" name="Title 1"/>
          <p:cNvSpPr>
            <a:spLocks noGrp="1"/>
          </p:cNvSpPr>
          <p:nvPr>
            <p:ph type="title"/>
          </p:nvPr>
        </p:nvSpPr>
        <p:spPr>
          <a:xfrm>
            <a:off x="508000" y="268287"/>
            <a:ext cx="8229600" cy="1143000"/>
          </a:xfrm>
        </p:spPr>
        <p:txBody>
          <a:bodyPr>
            <a:normAutofit/>
          </a:bodyPr>
          <a:lstStyle/>
          <a:p>
            <a:r>
              <a:rPr lang="en-US" sz="3600" dirty="0"/>
              <a:t>Speaker’s Brief Technical Bio</a:t>
            </a:r>
          </a:p>
        </p:txBody>
      </p:sp>
      <p:sp>
        <p:nvSpPr>
          <p:cNvPr id="6" name="Text Box 5">
            <a:extLst>
              <a:ext uri="{FF2B5EF4-FFF2-40B4-BE49-F238E27FC236}">
                <a16:creationId xmlns:a16="http://schemas.microsoft.com/office/drawing/2014/main" id="{21EE8130-A7C6-4179-9EE4-E4FAE20B0C4B}"/>
              </a:ext>
            </a:extLst>
          </p:cNvPr>
          <p:cNvSpPr txBox="1">
            <a:spLocks noChangeArrowheads="1"/>
          </p:cNvSpPr>
          <p:nvPr/>
        </p:nvSpPr>
        <p:spPr bwMode="auto">
          <a:xfrm>
            <a:off x="508000" y="1219994"/>
            <a:ext cx="5892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US" altLang="en-US" sz="2000" b="0" dirty="0">
                <a:solidFill>
                  <a:srgbClr val="663300"/>
                </a:solidFill>
                <a:latin typeface="Arial" charset="0"/>
              </a:rPr>
              <a:t>Behrooz Parhami (PhD, UCLA 1973) is Professor of Electrical and Computer Engineering, and former Associate Dean for Academic Personnel, College of Engineering, at University of California, Santa Barbara, where he teaches and does research in the field of computer architecture: more specifically, in computer arithmetic, parallel processing, and dependable computing. </a:t>
            </a:r>
            <a:endParaRPr lang="en-US" altLang="en-US" sz="1800" b="0" dirty="0">
              <a:solidFill>
                <a:srgbClr val="663300"/>
              </a:solidFill>
              <a:latin typeface="Arial" charset="0"/>
            </a:endParaRPr>
          </a:p>
        </p:txBody>
      </p:sp>
      <p:sp>
        <p:nvSpPr>
          <p:cNvPr id="7" name="Text Box 5">
            <a:extLst>
              <a:ext uri="{FF2B5EF4-FFF2-40B4-BE49-F238E27FC236}">
                <a16:creationId xmlns:a16="http://schemas.microsoft.com/office/drawing/2014/main" id="{84E7F25F-C51B-4A21-9FCC-077DEB30C908}"/>
              </a:ext>
            </a:extLst>
          </p:cNvPr>
          <p:cNvSpPr txBox="1">
            <a:spLocks noChangeArrowheads="1"/>
          </p:cNvSpPr>
          <p:nvPr/>
        </p:nvSpPr>
        <p:spPr bwMode="auto">
          <a:xfrm>
            <a:off x="508000" y="3868737"/>
            <a:ext cx="80772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US" altLang="en-US" sz="2000" b="0" dirty="0">
                <a:solidFill>
                  <a:srgbClr val="663300"/>
                </a:solidFill>
                <a:latin typeface="Arial" charset="0"/>
              </a:rPr>
              <a:t>A Life Fellow of IEEE, a Fellow of IET and British Computer Society, and recipient of several other awards (including a most-cited paper award from </a:t>
            </a:r>
            <a:r>
              <a:rPr lang="en-US" altLang="en-US" sz="2000" b="0" i="1" dirty="0">
                <a:solidFill>
                  <a:srgbClr val="663300"/>
                </a:solidFill>
                <a:latin typeface="Arial" charset="0"/>
              </a:rPr>
              <a:t>J. Parallel &amp; Distributed Computing</a:t>
            </a:r>
            <a:r>
              <a:rPr lang="en-US" altLang="en-US" sz="2000" b="0" dirty="0">
                <a:solidFill>
                  <a:srgbClr val="663300"/>
                </a:solidFill>
                <a:latin typeface="Arial" charset="0"/>
              </a:rPr>
              <a:t>), he has written six textbooks and more than 300 peer-reviewed technical papers. Professionally, he serves on journal editorial boards (including for 3 different </a:t>
            </a:r>
            <a:r>
              <a:rPr lang="en-US" altLang="en-US" sz="2000" b="0" i="1" dirty="0">
                <a:solidFill>
                  <a:srgbClr val="663300"/>
                </a:solidFill>
                <a:latin typeface="Arial" charset="0"/>
              </a:rPr>
              <a:t>IEEE Transactions</a:t>
            </a:r>
            <a:r>
              <a:rPr lang="en-US" altLang="en-US" sz="2000" b="0" dirty="0">
                <a:solidFill>
                  <a:srgbClr val="663300"/>
                </a:solidFill>
                <a:latin typeface="Arial" charset="0"/>
              </a:rPr>
              <a:t>) and conference program committees, and he is also active in technical consulting.</a:t>
            </a:r>
            <a:endParaRPr lang="en-US" altLang="en-US" sz="1800" b="0" dirty="0">
              <a:solidFill>
                <a:srgbClr val="663300"/>
              </a:solidFill>
              <a:latin typeface="Arial" charset="0"/>
            </a:endParaRPr>
          </a:p>
        </p:txBody>
      </p:sp>
      <p:pic>
        <p:nvPicPr>
          <p:cNvPr id="3" name="Picture 2">
            <a:extLst>
              <a:ext uri="{FF2B5EF4-FFF2-40B4-BE49-F238E27FC236}">
                <a16:creationId xmlns:a16="http://schemas.microsoft.com/office/drawing/2014/main" id="{2441AB7F-30EA-44D5-9CC6-63B863A35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110" y="1391443"/>
            <a:ext cx="1923086" cy="2246312"/>
          </a:xfrm>
          <a:prstGeom prst="rect">
            <a:avLst/>
          </a:prstGeom>
        </p:spPr>
      </p:pic>
    </p:spTree>
    <p:extLst>
      <p:ext uri="{BB962C8B-B14F-4D97-AF65-F5344CB8AC3E}">
        <p14:creationId xmlns:p14="http://schemas.microsoft.com/office/powerpoint/2010/main" val="161501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123" y="1600200"/>
            <a:ext cx="5645996" cy="4686300"/>
          </a:xfrm>
        </p:spPr>
        <p:txBody>
          <a:bodyPr>
            <a:normAutofit fontScale="92500" lnSpcReduction="20000"/>
          </a:bodyPr>
          <a:lstStyle/>
          <a:p>
            <a:pPr marL="0" indent="0">
              <a:buNone/>
            </a:pPr>
            <a:r>
              <a:rPr lang="en-US" sz="2400" b="1" dirty="0">
                <a:solidFill>
                  <a:srgbClr val="FF0000"/>
                </a:solidFill>
                <a:latin typeface="+mj-lt"/>
              </a:rPr>
              <a:t>Parallel processing</a:t>
            </a:r>
          </a:p>
          <a:p>
            <a:pPr marL="0" indent="0">
              <a:buNone/>
            </a:pPr>
            <a:r>
              <a:rPr lang="en-US" sz="2400" dirty="0">
                <a:solidFill>
                  <a:schemeClr val="accent6">
                    <a:lumMod val="50000"/>
                  </a:schemeClr>
                </a:solidFill>
                <a:latin typeface="+mj-lt"/>
              </a:rPr>
              <a:t>      Parallelism used extensively in human brain </a:t>
            </a:r>
          </a:p>
          <a:p>
            <a:pPr marL="0" indent="0">
              <a:buNone/>
            </a:pPr>
            <a:r>
              <a:rPr lang="en-US" sz="2400" dirty="0">
                <a:solidFill>
                  <a:schemeClr val="accent6">
                    <a:lumMod val="50000"/>
                  </a:schemeClr>
                </a:solidFill>
                <a:latin typeface="+mj-lt"/>
              </a:rPr>
              <a:t>      and other natural systems</a:t>
            </a:r>
          </a:p>
          <a:p>
            <a:pPr marL="0" indent="0">
              <a:buNone/>
            </a:pPr>
            <a:endParaRPr lang="en-US" sz="2400" dirty="0">
              <a:solidFill>
                <a:schemeClr val="accent6">
                  <a:lumMod val="50000"/>
                </a:schemeClr>
              </a:solidFill>
              <a:latin typeface="+mj-lt"/>
            </a:endParaRPr>
          </a:p>
          <a:p>
            <a:pPr marL="0" indent="0">
              <a:buNone/>
            </a:pPr>
            <a:endParaRPr lang="en-US" sz="900" dirty="0">
              <a:solidFill>
                <a:schemeClr val="accent6">
                  <a:lumMod val="50000"/>
                </a:schemeClr>
              </a:solidFill>
              <a:latin typeface="+mj-lt"/>
            </a:endParaRPr>
          </a:p>
          <a:p>
            <a:pPr marL="0" indent="0">
              <a:buNone/>
            </a:pPr>
            <a:r>
              <a:rPr lang="en-US" sz="2400" b="1" dirty="0">
                <a:solidFill>
                  <a:srgbClr val="FF0000"/>
                </a:solidFill>
                <a:latin typeface="+mj-lt"/>
              </a:rPr>
              <a:t>Dependable (fault-tolerant) computing</a:t>
            </a:r>
          </a:p>
          <a:p>
            <a:pPr marL="0" indent="0">
              <a:buNone/>
            </a:pPr>
            <a:r>
              <a:rPr lang="en-US" sz="2400" dirty="0">
                <a:solidFill>
                  <a:schemeClr val="accent6">
                    <a:lumMod val="50000"/>
                  </a:schemeClr>
                </a:solidFill>
                <a:latin typeface="+mj-lt"/>
              </a:rPr>
              <a:t>      The self-healing amphibian axolotl</a:t>
            </a:r>
          </a:p>
          <a:p>
            <a:pPr marL="0" indent="0">
              <a:buNone/>
            </a:pPr>
            <a:r>
              <a:rPr lang="en-US" sz="2400" dirty="0">
                <a:solidFill>
                  <a:schemeClr val="accent6">
                    <a:lumMod val="50000"/>
                  </a:schemeClr>
                </a:solidFill>
                <a:latin typeface="+mj-lt"/>
              </a:rPr>
              <a:t>      can regenerate a near-perfect replica </a:t>
            </a:r>
          </a:p>
          <a:p>
            <a:pPr marL="0" indent="0">
              <a:buNone/>
            </a:pPr>
            <a:r>
              <a:rPr lang="en-US" sz="2400" dirty="0">
                <a:solidFill>
                  <a:schemeClr val="accent6">
                    <a:lumMod val="50000"/>
                  </a:schemeClr>
                </a:solidFill>
                <a:latin typeface="+mj-lt"/>
              </a:rPr>
              <a:t>      of almost any body part it loses</a:t>
            </a:r>
          </a:p>
          <a:p>
            <a:pPr marL="0" indent="0">
              <a:buNone/>
            </a:pPr>
            <a:endParaRPr lang="en-US" sz="2400" dirty="0">
              <a:solidFill>
                <a:schemeClr val="accent6">
                  <a:lumMod val="50000"/>
                </a:schemeClr>
              </a:solidFill>
              <a:latin typeface="+mj-lt"/>
            </a:endParaRPr>
          </a:p>
          <a:p>
            <a:pPr marL="0" indent="0">
              <a:buNone/>
            </a:pPr>
            <a:endParaRPr lang="en-US" sz="800" dirty="0">
              <a:solidFill>
                <a:schemeClr val="accent6">
                  <a:lumMod val="50000"/>
                </a:schemeClr>
              </a:solidFill>
              <a:latin typeface="+mj-lt"/>
            </a:endParaRPr>
          </a:p>
          <a:p>
            <a:pPr marL="0" indent="0">
              <a:buNone/>
            </a:pPr>
            <a:r>
              <a:rPr lang="en-US" sz="2400" b="1" dirty="0">
                <a:solidFill>
                  <a:srgbClr val="FF0000"/>
                </a:solidFill>
                <a:latin typeface="+mj-lt"/>
              </a:rPr>
              <a:t>Computer arithmetic</a:t>
            </a:r>
          </a:p>
          <a:p>
            <a:pPr marL="0" indent="0">
              <a:buNone/>
            </a:pPr>
            <a:r>
              <a:rPr lang="en-US" sz="2400" dirty="0">
                <a:solidFill>
                  <a:schemeClr val="accent6">
                    <a:lumMod val="50000"/>
                  </a:schemeClr>
                </a:solidFill>
                <a:latin typeface="+mj-lt"/>
              </a:rPr>
              <a:t>      My subject area today: Use of residue</a:t>
            </a:r>
          </a:p>
          <a:p>
            <a:pPr marL="0" indent="0">
              <a:buNone/>
            </a:pPr>
            <a:r>
              <a:rPr lang="en-US" sz="2400" dirty="0">
                <a:solidFill>
                  <a:schemeClr val="accent6">
                    <a:lumMod val="50000"/>
                  </a:schemeClr>
                </a:solidFill>
                <a:latin typeface="+mj-lt"/>
              </a:rPr>
              <a:t>      representation in rat’s navigational system</a:t>
            </a:r>
          </a:p>
          <a:p>
            <a:pPr marL="0" indent="0">
              <a:buNone/>
            </a:pPr>
            <a:endParaRPr lang="en-US" sz="800" dirty="0">
              <a:solidFill>
                <a:schemeClr val="accent6">
                  <a:lumMod val="50000"/>
                </a:schemeClr>
              </a:solidFill>
              <a:latin typeface="+mj-lt"/>
            </a:endParaRPr>
          </a:p>
        </p:txBody>
      </p:sp>
      <p:sp>
        <p:nvSpPr>
          <p:cNvPr id="4" name="Slide Number Placeholder 3"/>
          <p:cNvSpPr>
            <a:spLocks noGrp="1"/>
          </p:cNvSpPr>
          <p:nvPr>
            <p:ph type="sldNum" sz="quarter" idx="12"/>
          </p:nvPr>
        </p:nvSpPr>
        <p:spPr/>
        <p:txBody>
          <a:bodyPr/>
          <a:lstStyle/>
          <a:p>
            <a:fld id="{86342A6D-3A02-46B1-AA34-1FB548202812}" type="slidenum">
              <a:rPr lang="en-US" smtClean="0"/>
              <a:pPr/>
              <a:t>6</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F8947306-6627-420C-939D-E5863635CD1C}"/>
              </a:ext>
            </a:extLst>
          </p:cNvPr>
          <p:cNvSpPr/>
          <p:nvPr/>
        </p:nvSpPr>
        <p:spPr>
          <a:xfrm>
            <a:off x="8188195" y="4277458"/>
            <a:ext cx="328246" cy="120157"/>
          </a:xfrm>
          <a:prstGeom prst="rect">
            <a:avLst/>
          </a:prstGeom>
          <a:solidFill>
            <a:schemeClr val="bg1"/>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2" name="Title 1"/>
          <p:cNvSpPr>
            <a:spLocks noGrp="1"/>
          </p:cNvSpPr>
          <p:nvPr>
            <p:ph type="title"/>
          </p:nvPr>
        </p:nvSpPr>
        <p:spPr>
          <a:xfrm>
            <a:off x="246185" y="457200"/>
            <a:ext cx="8648165" cy="1143000"/>
          </a:xfrm>
        </p:spPr>
        <p:txBody>
          <a:bodyPr>
            <a:noAutofit/>
          </a:bodyPr>
          <a:lstStyle/>
          <a:p>
            <a:r>
              <a:rPr lang="en-US" sz="3600" dirty="0"/>
              <a:t>How Looking at Nature Helps my Research</a:t>
            </a:r>
          </a:p>
        </p:txBody>
      </p:sp>
      <p:pic>
        <p:nvPicPr>
          <p:cNvPr id="7" name="Picture 6">
            <a:extLst>
              <a:ext uri="{FF2B5EF4-FFF2-40B4-BE49-F238E27FC236}">
                <a16:creationId xmlns:a16="http://schemas.microsoft.com/office/drawing/2014/main" id="{D1CFF9B6-B95F-433B-AF8C-1BF95A4B0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940" b="11324"/>
          <a:stretch/>
        </p:blipFill>
        <p:spPr>
          <a:xfrm>
            <a:off x="5621482" y="3106096"/>
            <a:ext cx="1800956" cy="1381992"/>
          </a:xfrm>
          <a:prstGeom prst="rect">
            <a:avLst/>
          </a:prstGeom>
        </p:spPr>
      </p:pic>
      <p:pic>
        <p:nvPicPr>
          <p:cNvPr id="90114" name="Picture 2" descr="Image result for human brain">
            <a:extLst>
              <a:ext uri="{FF2B5EF4-FFF2-40B4-BE49-F238E27FC236}">
                <a16:creationId xmlns:a16="http://schemas.microsoft.com/office/drawing/2014/main" id="{2822D3DA-686C-4F5D-B30F-7A5270F913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29"/>
          <a:stretch/>
        </p:blipFill>
        <p:spPr bwMode="auto">
          <a:xfrm>
            <a:off x="6282715" y="1603597"/>
            <a:ext cx="2183835" cy="1195034"/>
          </a:xfrm>
          <a:prstGeom prst="rect">
            <a:avLst/>
          </a:prstGeom>
          <a:noFill/>
          <a:extLst>
            <a:ext uri="{909E8E84-426E-40DD-AFC4-6F175D3DCCD1}">
              <a14:hiddenFill xmlns:a14="http://schemas.microsoft.com/office/drawing/2010/main">
                <a:solidFill>
                  <a:srgbClr val="FFFFFF"/>
                </a:solidFill>
              </a14:hiddenFill>
            </a:ext>
          </a:extLst>
        </p:spPr>
      </p:pic>
      <p:pic>
        <p:nvPicPr>
          <p:cNvPr id="90116" name="Picture 4" descr="Image result for rat running">
            <a:extLst>
              <a:ext uri="{FF2B5EF4-FFF2-40B4-BE49-F238E27FC236}">
                <a16:creationId xmlns:a16="http://schemas.microsoft.com/office/drawing/2014/main" id="{4D256BF3-AB9F-4994-BC7E-9102DDF1A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960" y="4729219"/>
            <a:ext cx="1944590" cy="136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5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457200"/>
            <a:ext cx="8648165" cy="1143000"/>
          </a:xfrm>
        </p:spPr>
        <p:txBody>
          <a:bodyPr>
            <a:noAutofit/>
          </a:bodyPr>
          <a:lstStyle/>
          <a:p>
            <a:r>
              <a:rPr lang="en-US" sz="3600" dirty="0"/>
              <a:t>Nobel Prize in Physiology or Medicine: 2014</a:t>
            </a:r>
          </a:p>
        </p:txBody>
      </p:sp>
      <p:sp>
        <p:nvSpPr>
          <p:cNvPr id="3" name="Content Placeholder 2"/>
          <p:cNvSpPr>
            <a:spLocks noGrp="1"/>
          </p:cNvSpPr>
          <p:nvPr>
            <p:ph idx="1"/>
          </p:nvPr>
        </p:nvSpPr>
        <p:spPr>
          <a:xfrm>
            <a:off x="767329" y="1574473"/>
            <a:ext cx="7763276" cy="1840517"/>
          </a:xfrm>
        </p:spPr>
        <p:txBody>
          <a:bodyPr>
            <a:normAutofit lnSpcReduction="10000"/>
          </a:bodyPr>
          <a:lstStyle/>
          <a:p>
            <a:pPr marL="0" indent="0">
              <a:buNone/>
            </a:pPr>
            <a:r>
              <a:rPr lang="en-US" sz="2400" dirty="0">
                <a:solidFill>
                  <a:srgbClr val="002060"/>
                </a:solidFill>
                <a:latin typeface="+mj-lt"/>
              </a:rPr>
              <a:t>One half went to John O'Keefe (University College, London),</a:t>
            </a:r>
            <a:r>
              <a:rPr lang="en-US" sz="2400" dirty="0">
                <a:solidFill>
                  <a:schemeClr val="accent6">
                    <a:lumMod val="50000"/>
                  </a:schemeClr>
                </a:solidFill>
                <a:latin typeface="+mj-lt"/>
              </a:rPr>
              <a:t> </a:t>
            </a:r>
            <a:r>
              <a:rPr lang="en-US" sz="2400" dirty="0">
                <a:solidFill>
                  <a:srgbClr val="005C00"/>
                </a:solidFill>
                <a:latin typeface="+mj-lt"/>
              </a:rPr>
              <a:t>the other half to May-Britt Moser (Center for Neural Computation, Norway) and Edvard I. Moser (</a:t>
            </a:r>
            <a:r>
              <a:rPr lang="en-US" sz="2400" dirty="0" err="1">
                <a:solidFill>
                  <a:srgbClr val="005C00"/>
                </a:solidFill>
                <a:latin typeface="+mj-lt"/>
              </a:rPr>
              <a:t>Kavli</a:t>
            </a:r>
            <a:r>
              <a:rPr lang="en-US" sz="2400" dirty="0">
                <a:solidFill>
                  <a:srgbClr val="005C00"/>
                </a:solidFill>
                <a:latin typeface="+mj-lt"/>
              </a:rPr>
              <a:t> Institute for Systems Neuroscience, Norway)</a:t>
            </a:r>
            <a:r>
              <a:rPr lang="en-US" sz="2400" dirty="0">
                <a:solidFill>
                  <a:schemeClr val="accent6">
                    <a:lumMod val="50000"/>
                  </a:schemeClr>
                </a:solidFill>
                <a:latin typeface="+mj-lt"/>
              </a:rPr>
              <a:t> </a:t>
            </a:r>
            <a:r>
              <a:rPr lang="en-US" sz="2400" dirty="0">
                <a:solidFill>
                  <a:srgbClr val="FF0000"/>
                </a:solidFill>
                <a:latin typeface="+mj-lt"/>
              </a:rPr>
              <a:t>"for their discoveries of cells that constitute a positioning system in the brain."  </a:t>
            </a:r>
          </a:p>
        </p:txBody>
      </p:sp>
      <p:sp>
        <p:nvSpPr>
          <p:cNvPr id="4" name="Slide Number Placeholder 3"/>
          <p:cNvSpPr>
            <a:spLocks noGrp="1"/>
          </p:cNvSpPr>
          <p:nvPr>
            <p:ph type="sldNum" sz="quarter" idx="12"/>
          </p:nvPr>
        </p:nvSpPr>
        <p:spPr/>
        <p:txBody>
          <a:bodyPr/>
          <a:lstStyle/>
          <a:p>
            <a:fld id="{86342A6D-3A02-46B1-AA34-1FB548202812}" type="slidenum">
              <a:rPr lang="en-US" smtClean="0"/>
              <a:pPr/>
              <a:t>7</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98A361F5-8E01-4733-BCAC-651023D39935}"/>
              </a:ext>
            </a:extLst>
          </p:cNvPr>
          <p:cNvPicPr>
            <a:picLocks noChangeAspect="1"/>
          </p:cNvPicPr>
          <p:nvPr/>
        </p:nvPicPr>
        <p:blipFill rotWithShape="1">
          <a:blip r:embed="rId2"/>
          <a:srcRect b="12388"/>
          <a:stretch/>
        </p:blipFill>
        <p:spPr>
          <a:xfrm>
            <a:off x="767329" y="3389263"/>
            <a:ext cx="7609341" cy="2822675"/>
          </a:xfrm>
          <a:prstGeom prst="rect">
            <a:avLst/>
          </a:prstGeom>
        </p:spPr>
      </p:pic>
    </p:spTree>
    <p:extLst>
      <p:ext uri="{BB962C8B-B14F-4D97-AF65-F5344CB8AC3E}">
        <p14:creationId xmlns:p14="http://schemas.microsoft.com/office/powerpoint/2010/main" val="286111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13" y="1471247"/>
            <a:ext cx="8487507" cy="2866291"/>
          </a:xfrm>
        </p:spPr>
        <p:txBody>
          <a:bodyPr>
            <a:normAutofit/>
          </a:bodyPr>
          <a:lstStyle/>
          <a:p>
            <a:pPr marL="0" indent="0">
              <a:buNone/>
            </a:pPr>
            <a:r>
              <a:rPr lang="en-US" sz="2400" dirty="0">
                <a:solidFill>
                  <a:schemeClr val="accent6">
                    <a:lumMod val="50000"/>
                  </a:schemeClr>
                </a:solidFill>
                <a:latin typeface="+mj-lt"/>
              </a:rPr>
              <a:t>The sense of place and the ability to navigate are some of the most fundamental brain functions. </a:t>
            </a:r>
          </a:p>
          <a:p>
            <a:pPr marL="0" indent="0">
              <a:buNone/>
            </a:pPr>
            <a:endParaRPr lang="en-US" sz="900" dirty="0">
              <a:solidFill>
                <a:schemeClr val="accent6">
                  <a:lumMod val="50000"/>
                </a:schemeClr>
              </a:solidFill>
              <a:latin typeface="+mj-lt"/>
            </a:endParaRPr>
          </a:p>
          <a:p>
            <a:pPr marL="0" indent="0">
              <a:buNone/>
            </a:pPr>
            <a:r>
              <a:rPr lang="en-US" sz="2400" dirty="0">
                <a:solidFill>
                  <a:schemeClr val="accent6">
                    <a:lumMod val="50000"/>
                  </a:schemeClr>
                </a:solidFill>
                <a:latin typeface="+mj-lt"/>
              </a:rPr>
              <a:t>German philosopher Immanuel Kant (1724-1804) argued that some mental abilities exist independent of experience. </a:t>
            </a:r>
          </a:p>
          <a:p>
            <a:pPr marL="0" indent="0">
              <a:buNone/>
            </a:pPr>
            <a:endParaRPr lang="en-US" sz="800" dirty="0">
              <a:solidFill>
                <a:schemeClr val="accent6">
                  <a:lumMod val="50000"/>
                </a:schemeClr>
              </a:solidFill>
              <a:latin typeface="+mj-lt"/>
            </a:endParaRPr>
          </a:p>
          <a:p>
            <a:pPr marL="0" indent="0">
              <a:buNone/>
            </a:pPr>
            <a:r>
              <a:rPr lang="en-US" sz="2400" dirty="0">
                <a:solidFill>
                  <a:schemeClr val="accent6">
                    <a:lumMod val="50000"/>
                  </a:schemeClr>
                </a:solidFill>
                <a:latin typeface="+mj-lt"/>
              </a:rPr>
              <a:t>He considered perception of place as one of these innate abilities through which the external world had to be organized/perceived.</a:t>
            </a:r>
          </a:p>
          <a:p>
            <a:pPr marL="0" indent="0">
              <a:buNone/>
            </a:pPr>
            <a:endParaRPr lang="en-US" sz="800" dirty="0">
              <a:solidFill>
                <a:schemeClr val="accent6">
                  <a:lumMod val="50000"/>
                </a:schemeClr>
              </a:solidFill>
              <a:latin typeface="+mj-lt"/>
            </a:endParaRPr>
          </a:p>
        </p:txBody>
      </p:sp>
      <p:sp>
        <p:nvSpPr>
          <p:cNvPr id="4" name="Slide Number Placeholder 3"/>
          <p:cNvSpPr>
            <a:spLocks noGrp="1"/>
          </p:cNvSpPr>
          <p:nvPr>
            <p:ph type="sldNum" sz="quarter" idx="12"/>
          </p:nvPr>
        </p:nvSpPr>
        <p:spPr/>
        <p:txBody>
          <a:bodyPr/>
          <a:lstStyle/>
          <a:p>
            <a:fld id="{86342A6D-3A02-46B1-AA34-1FB548202812}" type="slidenum">
              <a:rPr lang="en-US" smtClean="0"/>
              <a:pPr/>
              <a:t>8</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1140" name="Picture 4" descr="Image result for santa barbara map">
            <a:extLst>
              <a:ext uri="{FF2B5EF4-FFF2-40B4-BE49-F238E27FC236}">
                <a16:creationId xmlns:a16="http://schemas.microsoft.com/office/drawing/2014/main" id="{FD3B0C9A-AB5E-458A-A05A-44AEF5FF7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661" y="4337537"/>
            <a:ext cx="2435474" cy="1853374"/>
          </a:xfrm>
          <a:prstGeom prst="rect">
            <a:avLst/>
          </a:prstGeom>
          <a:noFill/>
          <a:extLst>
            <a:ext uri="{909E8E84-426E-40DD-AFC4-6F175D3DCCD1}">
              <a14:hiddenFill xmlns:a14="http://schemas.microsoft.com/office/drawing/2010/main">
                <a:solidFill>
                  <a:srgbClr val="FFFFFF"/>
                </a:solidFill>
              </a14:hiddenFill>
            </a:ext>
          </a:extLst>
        </p:spPr>
      </p:pic>
      <p:pic>
        <p:nvPicPr>
          <p:cNvPr id="91142" name="Picture 6" descr="Related image">
            <a:extLst>
              <a:ext uri="{FF2B5EF4-FFF2-40B4-BE49-F238E27FC236}">
                <a16:creationId xmlns:a16="http://schemas.microsoft.com/office/drawing/2014/main" id="{A655F472-31BE-4B66-B129-7469A73B71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19" r="22020" b="24794"/>
          <a:stretch/>
        </p:blipFill>
        <p:spPr bwMode="auto">
          <a:xfrm>
            <a:off x="5765326" y="4354944"/>
            <a:ext cx="1811804" cy="1846626"/>
          </a:xfrm>
          <a:prstGeom prst="rect">
            <a:avLst/>
          </a:prstGeom>
          <a:noFill/>
          <a:extLst>
            <a:ext uri="{909E8E84-426E-40DD-AFC4-6F175D3DCCD1}">
              <a14:hiddenFill xmlns:a14="http://schemas.microsoft.com/office/drawing/2010/main">
                <a:solidFill>
                  <a:srgbClr val="FFFFFF"/>
                </a:solidFill>
              </a14:hiddenFill>
            </a:ext>
          </a:extLst>
        </p:spPr>
      </p:pic>
      <p:pic>
        <p:nvPicPr>
          <p:cNvPr id="91144" name="Picture 8" descr="Image result for world map">
            <a:extLst>
              <a:ext uri="{FF2B5EF4-FFF2-40B4-BE49-F238E27FC236}">
                <a16:creationId xmlns:a16="http://schemas.microsoft.com/office/drawing/2014/main" id="{60955C9F-CE97-49E0-BEB4-AF303741A86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l="6375" r="6532"/>
          <a:stretch/>
        </p:blipFill>
        <p:spPr bwMode="auto">
          <a:xfrm>
            <a:off x="216715" y="4349615"/>
            <a:ext cx="2832220" cy="18292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5F09134-BE53-4634-802C-28AFFB88D9E0}"/>
              </a:ext>
            </a:extLst>
          </p:cNvPr>
          <p:cNvSpPr/>
          <p:nvPr/>
        </p:nvSpPr>
        <p:spPr>
          <a:xfrm>
            <a:off x="7780818" y="4337537"/>
            <a:ext cx="1143000" cy="1864033"/>
          </a:xfrm>
          <a:prstGeom prst="rect">
            <a:avLst/>
          </a:prstGeom>
          <a:solidFill>
            <a:srgbClr val="FFCC99"/>
          </a:solidFill>
          <a:ln w="19050">
            <a:solidFill>
              <a:schemeClr val="tx1"/>
            </a:solidFill>
          </a:ln>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8" name="Rectangle 7">
            <a:extLst>
              <a:ext uri="{FF2B5EF4-FFF2-40B4-BE49-F238E27FC236}">
                <a16:creationId xmlns:a16="http://schemas.microsoft.com/office/drawing/2014/main" id="{F8947306-6627-420C-939D-E5863635CD1C}"/>
              </a:ext>
            </a:extLst>
          </p:cNvPr>
          <p:cNvSpPr/>
          <p:nvPr/>
        </p:nvSpPr>
        <p:spPr>
          <a:xfrm>
            <a:off x="8188195" y="4277458"/>
            <a:ext cx="328246" cy="120157"/>
          </a:xfrm>
          <a:prstGeom prst="rect">
            <a:avLst/>
          </a:prstGeom>
          <a:solidFill>
            <a:schemeClr val="bg1"/>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cxnSp>
        <p:nvCxnSpPr>
          <p:cNvPr id="10" name="Straight Connector 9">
            <a:extLst>
              <a:ext uri="{FF2B5EF4-FFF2-40B4-BE49-F238E27FC236}">
                <a16:creationId xmlns:a16="http://schemas.microsoft.com/office/drawing/2014/main" id="{E2514C18-AA82-47DA-A7B6-03A95C984337}"/>
              </a:ext>
            </a:extLst>
          </p:cNvPr>
          <p:cNvCxnSpPr>
            <a:stCxn id="8" idx="1"/>
          </p:cNvCxnSpPr>
          <p:nvPr/>
        </p:nvCxnSpPr>
        <p:spPr>
          <a:xfrm>
            <a:off x="8188195" y="4337537"/>
            <a:ext cx="328246" cy="1467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2DB33CB-249B-40ED-B7F2-5916AAC44E79}"/>
              </a:ext>
            </a:extLst>
          </p:cNvPr>
          <p:cNvSpPr/>
          <p:nvPr/>
        </p:nvSpPr>
        <p:spPr>
          <a:xfrm>
            <a:off x="8406911" y="5633733"/>
            <a:ext cx="364346" cy="288944"/>
          </a:xfrm>
          <a:prstGeom prst="ellipse">
            <a:avLst/>
          </a:prstGeom>
          <a:solidFill>
            <a:schemeClr val="bg1"/>
          </a:solidFill>
          <a:ln>
            <a:solidFill>
              <a:schemeClr val="tx1"/>
            </a:solidFill>
          </a:ln>
        </p:spPr>
        <p:txBody>
          <a:bodyPr wrap="square" rtlCol="0" anchor="ctr">
            <a:spAutoFit/>
          </a:bodyPr>
          <a:lstStyle/>
          <a:p>
            <a:pPr algn="ctr"/>
            <a:endParaRPr lang="en-US" sz="4400" b="1" dirty="0">
              <a:ln w="12700">
                <a:solidFill>
                  <a:schemeClr val="tx1"/>
                </a:solidFill>
              </a:ln>
              <a:solidFill>
                <a:srgbClr val="00CC00"/>
              </a:solidFill>
              <a:latin typeface="+mj-lt"/>
              <a:ea typeface="+mj-ea"/>
              <a:cs typeface="B Titr" pitchFamily="2" charset="-78"/>
            </a:endParaRPr>
          </a:p>
        </p:txBody>
      </p:sp>
      <p:sp>
        <p:nvSpPr>
          <p:cNvPr id="11" name="Rectangle 10">
            <a:extLst>
              <a:ext uri="{FF2B5EF4-FFF2-40B4-BE49-F238E27FC236}">
                <a16:creationId xmlns:a16="http://schemas.microsoft.com/office/drawing/2014/main" id="{786364B3-0A14-43BD-B858-A365398EF156}"/>
              </a:ext>
            </a:extLst>
          </p:cNvPr>
          <p:cNvSpPr/>
          <p:nvPr/>
        </p:nvSpPr>
        <p:spPr>
          <a:xfrm>
            <a:off x="8564408" y="5459824"/>
            <a:ext cx="322305" cy="633046"/>
          </a:xfrm>
          <a:prstGeom prst="rect">
            <a:avLst/>
          </a:prstGeom>
          <a:solidFill>
            <a:schemeClr val="bg1"/>
          </a:solidFill>
          <a:ln w="12700">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1" name="Oval 20">
            <a:extLst>
              <a:ext uri="{FF2B5EF4-FFF2-40B4-BE49-F238E27FC236}">
                <a16:creationId xmlns:a16="http://schemas.microsoft.com/office/drawing/2014/main" id="{5DBFE07C-AF62-4B7E-9FA5-BA5D09D3E34E}"/>
              </a:ext>
            </a:extLst>
          </p:cNvPr>
          <p:cNvSpPr/>
          <p:nvPr/>
        </p:nvSpPr>
        <p:spPr>
          <a:xfrm>
            <a:off x="8553231" y="4773199"/>
            <a:ext cx="327555" cy="288944"/>
          </a:xfrm>
          <a:prstGeom prst="ellipse">
            <a:avLst/>
          </a:prstGeom>
          <a:solidFill>
            <a:schemeClr val="bg1"/>
          </a:solidFill>
          <a:ln>
            <a:solidFill>
              <a:schemeClr val="tx1"/>
            </a:solidFill>
          </a:ln>
        </p:spPr>
        <p:txBody>
          <a:bodyPr wrap="square" rtlCol="0" anchor="ctr">
            <a:spAutoFit/>
          </a:bodyPr>
          <a:lstStyle/>
          <a:p>
            <a:pPr algn="ctr"/>
            <a:endParaRPr lang="en-US" sz="4400" b="1" dirty="0">
              <a:ln w="12700">
                <a:solidFill>
                  <a:schemeClr val="tx1"/>
                </a:solidFill>
              </a:ln>
              <a:solidFill>
                <a:srgbClr val="00CC00"/>
              </a:solidFill>
              <a:latin typeface="+mj-lt"/>
              <a:ea typeface="+mj-ea"/>
              <a:cs typeface="B Titr" pitchFamily="2" charset="-78"/>
            </a:endParaRPr>
          </a:p>
        </p:txBody>
      </p:sp>
      <p:sp>
        <p:nvSpPr>
          <p:cNvPr id="22" name="Oval 21">
            <a:extLst>
              <a:ext uri="{FF2B5EF4-FFF2-40B4-BE49-F238E27FC236}">
                <a16:creationId xmlns:a16="http://schemas.microsoft.com/office/drawing/2014/main" id="{7B4112CB-1865-485E-AE1A-7063915031EA}"/>
              </a:ext>
            </a:extLst>
          </p:cNvPr>
          <p:cNvSpPr/>
          <p:nvPr/>
        </p:nvSpPr>
        <p:spPr>
          <a:xfrm>
            <a:off x="8077200" y="5090401"/>
            <a:ext cx="326406" cy="288944"/>
          </a:xfrm>
          <a:prstGeom prst="ellipse">
            <a:avLst/>
          </a:prstGeom>
          <a:solidFill>
            <a:schemeClr val="bg1"/>
          </a:solidFill>
          <a:ln>
            <a:solidFill>
              <a:schemeClr val="tx1"/>
            </a:solidFill>
          </a:ln>
        </p:spPr>
        <p:txBody>
          <a:bodyPr wrap="square" rtlCol="0" anchor="ctr">
            <a:spAutoFit/>
          </a:bodyPr>
          <a:lstStyle/>
          <a:p>
            <a:pPr algn="ctr"/>
            <a:endParaRPr lang="en-US" sz="4400" b="1" dirty="0">
              <a:ln w="12700">
                <a:solidFill>
                  <a:schemeClr val="tx1"/>
                </a:solidFill>
              </a:ln>
              <a:solidFill>
                <a:srgbClr val="00CC00"/>
              </a:solidFill>
              <a:latin typeface="+mj-lt"/>
              <a:ea typeface="+mj-ea"/>
              <a:cs typeface="B Titr" pitchFamily="2" charset="-78"/>
            </a:endParaRPr>
          </a:p>
        </p:txBody>
      </p:sp>
      <p:sp>
        <p:nvSpPr>
          <p:cNvPr id="2" name="Title 1"/>
          <p:cNvSpPr>
            <a:spLocks noGrp="1"/>
          </p:cNvSpPr>
          <p:nvPr>
            <p:ph type="title"/>
          </p:nvPr>
        </p:nvSpPr>
        <p:spPr>
          <a:xfrm>
            <a:off x="246185" y="457200"/>
            <a:ext cx="8648165" cy="1143000"/>
          </a:xfrm>
        </p:spPr>
        <p:txBody>
          <a:bodyPr>
            <a:noAutofit/>
          </a:bodyPr>
          <a:lstStyle/>
          <a:p>
            <a:r>
              <a:rPr lang="en-US" sz="3600" dirty="0"/>
              <a:t>Sense of Place in Humans and Animals</a:t>
            </a:r>
          </a:p>
        </p:txBody>
      </p:sp>
      <p:sp>
        <p:nvSpPr>
          <p:cNvPr id="23" name="Oval 22">
            <a:extLst>
              <a:ext uri="{FF2B5EF4-FFF2-40B4-BE49-F238E27FC236}">
                <a16:creationId xmlns:a16="http://schemas.microsoft.com/office/drawing/2014/main" id="{A5D8C454-B221-4A5B-A004-C6CB29D7E40C}"/>
              </a:ext>
            </a:extLst>
          </p:cNvPr>
          <p:cNvSpPr/>
          <p:nvPr/>
        </p:nvSpPr>
        <p:spPr>
          <a:xfrm>
            <a:off x="8146036" y="4761302"/>
            <a:ext cx="339355" cy="273941"/>
          </a:xfrm>
          <a:prstGeom prst="ellipse">
            <a:avLst/>
          </a:prstGeom>
          <a:solidFill>
            <a:schemeClr val="bg1"/>
          </a:solidFill>
          <a:ln>
            <a:solidFill>
              <a:schemeClr val="tx1"/>
            </a:solidFill>
          </a:ln>
        </p:spPr>
        <p:txBody>
          <a:bodyPr wrap="square" rtlCol="0" anchor="ctr">
            <a:spAutoFit/>
          </a:bodyPr>
          <a:lstStyle/>
          <a:p>
            <a:pPr algn="ctr"/>
            <a:endParaRPr lang="en-US" sz="4400" b="1" dirty="0">
              <a:ln w="12700">
                <a:solidFill>
                  <a:schemeClr val="tx1"/>
                </a:solidFill>
              </a:ln>
              <a:solidFill>
                <a:srgbClr val="00CC00"/>
              </a:solidFill>
              <a:latin typeface="+mj-lt"/>
              <a:ea typeface="+mj-ea"/>
              <a:cs typeface="B Titr" pitchFamily="2" charset="-78"/>
            </a:endParaRPr>
          </a:p>
        </p:txBody>
      </p:sp>
      <p:sp>
        <p:nvSpPr>
          <p:cNvPr id="20" name="Oval 19">
            <a:extLst>
              <a:ext uri="{FF2B5EF4-FFF2-40B4-BE49-F238E27FC236}">
                <a16:creationId xmlns:a16="http://schemas.microsoft.com/office/drawing/2014/main" id="{77B5C6AF-386F-496A-8ECB-AA46AE6D7B8A}"/>
              </a:ext>
            </a:extLst>
          </p:cNvPr>
          <p:cNvSpPr/>
          <p:nvPr/>
        </p:nvSpPr>
        <p:spPr>
          <a:xfrm>
            <a:off x="8157942" y="4801457"/>
            <a:ext cx="698036" cy="633046"/>
          </a:xfrm>
          <a:prstGeom prst="ellipse">
            <a:avLst/>
          </a:prstGeom>
          <a:solidFill>
            <a:schemeClr val="bg1"/>
          </a:solidFill>
          <a:ln>
            <a:solidFill>
              <a:schemeClr val="tx1"/>
            </a:solidFill>
          </a:ln>
        </p:spPr>
        <p:txBody>
          <a:bodyPr wrap="square" rtlCol="0" anchor="ctr">
            <a:spAutoFit/>
          </a:bodyPr>
          <a:lstStyle/>
          <a:p>
            <a:pPr algn="ctr"/>
            <a:endParaRPr lang="en-US" sz="4400" b="1" dirty="0">
              <a:ln w="12700">
                <a:solidFill>
                  <a:schemeClr val="tx1"/>
                </a:solidFill>
              </a:ln>
              <a:solidFill>
                <a:srgbClr val="00CC00"/>
              </a:solidFill>
              <a:latin typeface="+mj-lt"/>
              <a:ea typeface="+mj-ea"/>
              <a:cs typeface="B Titr" pitchFamily="2" charset="-78"/>
            </a:endParaRPr>
          </a:p>
        </p:txBody>
      </p:sp>
    </p:spTree>
    <p:extLst>
      <p:ext uri="{BB962C8B-B14F-4D97-AF65-F5344CB8AC3E}">
        <p14:creationId xmlns:p14="http://schemas.microsoft.com/office/powerpoint/2010/main" val="18886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457200"/>
            <a:ext cx="8648165" cy="1143000"/>
          </a:xfrm>
        </p:spPr>
        <p:txBody>
          <a:bodyPr>
            <a:noAutofit/>
          </a:bodyPr>
          <a:lstStyle/>
          <a:p>
            <a:r>
              <a:rPr lang="en-US" sz="3600" dirty="0"/>
              <a:t>The Nobel Laureates’ Contributions</a:t>
            </a:r>
          </a:p>
        </p:txBody>
      </p:sp>
      <p:sp>
        <p:nvSpPr>
          <p:cNvPr id="3" name="Content Placeholder 2"/>
          <p:cNvSpPr>
            <a:spLocks noGrp="1"/>
          </p:cNvSpPr>
          <p:nvPr>
            <p:ph idx="1"/>
          </p:nvPr>
        </p:nvSpPr>
        <p:spPr>
          <a:xfrm>
            <a:off x="303500" y="1503077"/>
            <a:ext cx="8533534" cy="2655276"/>
          </a:xfrm>
        </p:spPr>
        <p:txBody>
          <a:bodyPr>
            <a:normAutofit/>
          </a:bodyPr>
          <a:lstStyle/>
          <a:p>
            <a:pPr marL="0" indent="0">
              <a:buNone/>
            </a:pPr>
            <a:r>
              <a:rPr lang="en-US" sz="2400" dirty="0">
                <a:solidFill>
                  <a:schemeClr val="accent6">
                    <a:lumMod val="50000"/>
                  </a:schemeClr>
                </a:solidFill>
                <a:latin typeface="+mj-lt"/>
              </a:rPr>
              <a:t>John O’Keefe discovered place cells in the hippocampus that signal position and provide the brain with spatial memory capacity. </a:t>
            </a:r>
          </a:p>
          <a:p>
            <a:pPr marL="0" indent="0">
              <a:buNone/>
            </a:pPr>
            <a:endParaRPr lang="en-US" sz="800" dirty="0">
              <a:solidFill>
                <a:schemeClr val="accent6">
                  <a:lumMod val="50000"/>
                </a:schemeClr>
              </a:solidFill>
              <a:latin typeface="+mj-lt"/>
            </a:endParaRPr>
          </a:p>
          <a:p>
            <a:pPr marL="0" indent="0">
              <a:buNone/>
            </a:pPr>
            <a:r>
              <a:rPr lang="en-US" sz="2400" dirty="0">
                <a:solidFill>
                  <a:schemeClr val="accent6">
                    <a:lumMod val="50000"/>
                  </a:schemeClr>
                </a:solidFill>
                <a:latin typeface="+mj-lt"/>
              </a:rPr>
              <a:t>May-Britt Moser and Edvard I. Moser discovered in the medial entorhinal cortex, a region of the brain next to hippocampus, grid cells that provide the brain with a coordinate system for navigation. </a:t>
            </a:r>
          </a:p>
        </p:txBody>
      </p:sp>
      <p:sp>
        <p:nvSpPr>
          <p:cNvPr id="4" name="Slide Number Placeholder 3"/>
          <p:cNvSpPr>
            <a:spLocks noGrp="1"/>
          </p:cNvSpPr>
          <p:nvPr>
            <p:ph type="sldNum" sz="quarter" idx="12"/>
          </p:nvPr>
        </p:nvSpPr>
        <p:spPr/>
        <p:txBody>
          <a:bodyPr/>
          <a:lstStyle/>
          <a:p>
            <a:fld id="{86342A6D-3A02-46B1-AA34-1FB548202812}" type="slidenum">
              <a:rPr lang="en-US" smtClean="0"/>
              <a:pPr/>
              <a:t>9</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0114" name="Picture 2" descr="https://upload.wikimedia.org/wikipedia/commons/5/5e/Place_Cell_Spiking_Activity_Example.png">
            <a:extLst>
              <a:ext uri="{FF2B5EF4-FFF2-40B4-BE49-F238E27FC236}">
                <a16:creationId xmlns:a16="http://schemas.microsoft.com/office/drawing/2014/main" id="{72809886-70BF-4E1C-917A-257E923975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8221" y="3780286"/>
            <a:ext cx="3223779" cy="23371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42EC1B-ABAA-46CD-9E58-C4BF5145A4FF}"/>
              </a:ext>
            </a:extLst>
          </p:cNvPr>
          <p:cNvSpPr txBox="1"/>
          <p:nvPr/>
        </p:nvSpPr>
        <p:spPr>
          <a:xfrm>
            <a:off x="303500" y="4432645"/>
            <a:ext cx="1074781" cy="954107"/>
          </a:xfrm>
          <a:prstGeom prst="rect">
            <a:avLst/>
          </a:prstGeom>
          <a:noFill/>
        </p:spPr>
        <p:txBody>
          <a:bodyPr wrap="none" rtlCol="0">
            <a:spAutoFit/>
          </a:bodyPr>
          <a:lstStyle/>
          <a:p>
            <a:r>
              <a:rPr lang="en-US" sz="1400" dirty="0"/>
              <a:t>Place cells </a:t>
            </a:r>
          </a:p>
          <a:p>
            <a:r>
              <a:rPr lang="en-US" sz="1400" dirty="0"/>
              <a:t>firings</a:t>
            </a:r>
          </a:p>
          <a:p>
            <a:r>
              <a:rPr lang="en-US" sz="1400" dirty="0"/>
              <a:t>(image from</a:t>
            </a:r>
          </a:p>
          <a:p>
            <a:r>
              <a:rPr lang="en-US" sz="1400" dirty="0"/>
              <a:t>Wikipedia)</a:t>
            </a:r>
          </a:p>
        </p:txBody>
      </p:sp>
      <p:sp>
        <p:nvSpPr>
          <p:cNvPr id="9" name="TextBox 8">
            <a:extLst>
              <a:ext uri="{FF2B5EF4-FFF2-40B4-BE49-F238E27FC236}">
                <a16:creationId xmlns:a16="http://schemas.microsoft.com/office/drawing/2014/main" id="{DFDA83A8-C34A-498C-B864-080C33D513C5}"/>
              </a:ext>
            </a:extLst>
          </p:cNvPr>
          <p:cNvSpPr txBox="1"/>
          <p:nvPr/>
        </p:nvSpPr>
        <p:spPr>
          <a:xfrm>
            <a:off x="7650950" y="4324922"/>
            <a:ext cx="1493050" cy="1169551"/>
          </a:xfrm>
          <a:prstGeom prst="rect">
            <a:avLst/>
          </a:prstGeom>
          <a:noFill/>
        </p:spPr>
        <p:txBody>
          <a:bodyPr wrap="square" rtlCol="0">
            <a:spAutoFit/>
          </a:bodyPr>
          <a:lstStyle/>
          <a:p>
            <a:r>
              <a:rPr lang="en-US" sz="1400" dirty="0"/>
              <a:t>Grid cells </a:t>
            </a:r>
          </a:p>
          <a:p>
            <a:r>
              <a:rPr lang="en-US" sz="1400" dirty="0"/>
              <a:t>firings</a:t>
            </a:r>
          </a:p>
          <a:p>
            <a:r>
              <a:rPr lang="en-US" sz="1400" dirty="0"/>
              <a:t>(image from Moser/Rowland/Moser, 2015)</a:t>
            </a:r>
          </a:p>
        </p:txBody>
      </p:sp>
      <p:pic>
        <p:nvPicPr>
          <p:cNvPr id="5" name="Picture 4">
            <a:extLst>
              <a:ext uri="{FF2B5EF4-FFF2-40B4-BE49-F238E27FC236}">
                <a16:creationId xmlns:a16="http://schemas.microsoft.com/office/drawing/2014/main" id="{BA226851-0F84-4C82-9579-9AD4CF571026}"/>
              </a:ext>
            </a:extLst>
          </p:cNvPr>
          <p:cNvPicPr>
            <a:picLocks noChangeAspect="1"/>
          </p:cNvPicPr>
          <p:nvPr/>
        </p:nvPicPr>
        <p:blipFill>
          <a:blip r:embed="rId4"/>
          <a:stretch>
            <a:fillRect/>
          </a:stretch>
        </p:blipFill>
        <p:spPr>
          <a:xfrm>
            <a:off x="5192809" y="3758560"/>
            <a:ext cx="2429484" cy="2380568"/>
          </a:xfrm>
          <a:prstGeom prst="rect">
            <a:avLst/>
          </a:prstGeom>
        </p:spPr>
      </p:pic>
    </p:spTree>
    <p:extLst>
      <p:ext uri="{BB962C8B-B14F-4D97-AF65-F5344CB8AC3E}">
        <p14:creationId xmlns:p14="http://schemas.microsoft.com/office/powerpoint/2010/main" val="3847196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none">
        <a:spAutoFit/>
      </a:bodyPr>
      <a:lstStyle>
        <a:defPPr>
          <a:defRPr sz="4400" b="1" dirty="0" smtClean="0">
            <a:solidFill>
              <a:srgbClr val="00CC00"/>
            </a:solidFill>
            <a:latin typeface="+mj-lt"/>
            <a:ea typeface="+mj-ea"/>
            <a:cs typeface="B Titr" pitchFamily="2" charset="-78"/>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33653</TotalTime>
  <Words>3899</Words>
  <Application>Microsoft Office PowerPoint</Application>
  <PresentationFormat>On-screen Show (4:3)</PresentationFormat>
  <Paragraphs>535</Paragraphs>
  <Slides>43</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3" baseType="lpstr">
      <vt:lpstr>Arial</vt:lpstr>
      <vt:lpstr>Arial Black</vt:lpstr>
      <vt:lpstr>Arial Narrow</vt:lpstr>
      <vt:lpstr>Calibri</vt:lpstr>
      <vt:lpstr>Courier New</vt:lpstr>
      <vt:lpstr>Impact</vt:lpstr>
      <vt:lpstr>Symbol</vt:lpstr>
      <vt:lpstr>Times New Roman</vt:lpstr>
      <vt:lpstr>Office Theme</vt:lpstr>
      <vt:lpstr>MSDraw.Drawing.8.2</vt:lpstr>
      <vt:lpstr>Neurophysiological Discoveries of the 2014 Nobel Prize Winners in Medicine from a Computer Arithmetic Perspective </vt:lpstr>
      <vt:lpstr>About This Presentation</vt:lpstr>
      <vt:lpstr>Outline</vt:lpstr>
      <vt:lpstr>Abstract</vt:lpstr>
      <vt:lpstr>Speaker’s Brief Technical Bio</vt:lpstr>
      <vt:lpstr>How Looking at Nature Helps my Research</vt:lpstr>
      <vt:lpstr>Nobel Prize in Physiology or Medicine: 2014</vt:lpstr>
      <vt:lpstr>Sense of Place in Humans and Animals</vt:lpstr>
      <vt:lpstr>The Nobel Laureates’ Contributions</vt:lpstr>
      <vt:lpstr>First Attempt at Understanding</vt:lpstr>
      <vt:lpstr>Localization with Grid Cells</vt:lpstr>
      <vt:lpstr>The Questions to Be Addressed</vt:lpstr>
      <vt:lpstr>My First Contribution to the Problem</vt:lpstr>
      <vt:lpstr>RNS with Analog Digits (Remainders)</vt:lpstr>
      <vt:lpstr>Quasi-Digital Parallel Counter</vt:lpstr>
      <vt:lpstr>Current-Summing Multivalued Logic</vt:lpstr>
      <vt:lpstr>Mixed D/A Positional Representation</vt:lpstr>
      <vt:lpstr>An Ancient Chinese Puzzle</vt:lpstr>
      <vt:lpstr>Residue Number System (RNS)</vt:lpstr>
      <vt:lpstr>Integer Moduli and Residues</vt:lpstr>
      <vt:lpstr>Integer Moduli, Continuous Residues</vt:lpstr>
      <vt:lpstr>Continuous Moduli and Residues</vt:lpstr>
      <vt:lpstr>Equivalence of CD-RNS and RNS</vt:lpstr>
      <vt:lpstr>PowerPoint Presentation</vt:lpstr>
      <vt:lpstr>Conceptually Simpler 1D Example</vt:lpstr>
      <vt:lpstr>Backward Conversion to Binary</vt:lpstr>
      <vt:lpstr>Hex Grid Coordinate System</vt:lpstr>
      <vt:lpstr>Open Problems in Neurobiology</vt:lpstr>
      <vt:lpstr>Dynamic Range Lower Bound</vt:lpstr>
      <vt:lpstr>Dynamic Range Upper Bound</vt:lpstr>
      <vt:lpstr>Lower and Upper Bounds Example</vt:lpstr>
      <vt:lpstr>Choosing the CD-RNS Moduli</vt:lpstr>
      <vt:lpstr>Conclusions</vt:lpstr>
      <vt:lpstr>Ongoing and Future Work</vt:lpstr>
      <vt:lpstr>PowerPoint Presentation</vt:lpstr>
      <vt:lpstr>Neurophysiological Discoveries of the 2014 Nobel Prize Winners in Medicine from a Computer Arithmetic Perspective </vt:lpstr>
      <vt:lpstr>RNS Dynamic Range</vt:lpstr>
      <vt:lpstr>RNS Encoding and Arithmetic Operations</vt:lpstr>
      <vt:lpstr>Difficult RNS Arithmetic Operations</vt:lpstr>
      <vt:lpstr>Forward and Reverse Conversions</vt:lpstr>
      <vt:lpstr>Intuitive Justification for CRT</vt:lpstr>
      <vt:lpstr>Example RNS with Special Moduli</vt:lpstr>
      <vt:lpstr>Limits of Fast Arithmetic in RNS</vt:lpstr>
    </vt:vector>
  </TitlesOfParts>
  <Company>SBU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Fully Redundant Decimal Arithmetic</dc:title>
  <dc:creator>Saeid</dc:creator>
  <cp:lastModifiedBy>Behrooz Parhami</cp:lastModifiedBy>
  <cp:revision>565</cp:revision>
  <cp:lastPrinted>2020-08-17T05:26:40Z</cp:lastPrinted>
  <dcterms:created xsi:type="dcterms:W3CDTF">2009-04-05T06:27:16Z</dcterms:created>
  <dcterms:modified xsi:type="dcterms:W3CDTF">2020-08-19T22:42:00Z</dcterms:modified>
</cp:coreProperties>
</file>