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29"/>
  </p:notesMasterIdLst>
  <p:handoutMasterIdLst>
    <p:handoutMasterId r:id="rId30"/>
  </p:handoutMasterIdLst>
  <p:sldIdLst>
    <p:sldId id="273" r:id="rId2"/>
    <p:sldId id="687" r:id="rId3"/>
    <p:sldId id="698" r:id="rId4"/>
    <p:sldId id="537" r:id="rId5"/>
    <p:sldId id="672" r:id="rId6"/>
    <p:sldId id="527" r:id="rId7"/>
    <p:sldId id="690" r:id="rId8"/>
    <p:sldId id="688" r:id="rId9"/>
    <p:sldId id="689" r:id="rId10"/>
    <p:sldId id="697" r:id="rId11"/>
    <p:sldId id="696" r:id="rId12"/>
    <p:sldId id="699" r:id="rId13"/>
    <p:sldId id="694" r:id="rId14"/>
    <p:sldId id="701" r:id="rId15"/>
    <p:sldId id="692" r:id="rId16"/>
    <p:sldId id="700" r:id="rId17"/>
    <p:sldId id="693" r:id="rId18"/>
    <p:sldId id="702" r:id="rId19"/>
    <p:sldId id="695" r:id="rId20"/>
    <p:sldId id="705" r:id="rId21"/>
    <p:sldId id="706" r:id="rId22"/>
    <p:sldId id="707" r:id="rId23"/>
    <p:sldId id="682" r:id="rId24"/>
    <p:sldId id="691" r:id="rId25"/>
    <p:sldId id="703" r:id="rId26"/>
    <p:sldId id="704" r:id="rId27"/>
    <p:sldId id="683" r:id="rId2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FF99"/>
    <a:srgbClr val="003300"/>
    <a:srgbClr val="006600"/>
    <a:srgbClr val="008000"/>
    <a:srgbClr val="FF00FF"/>
    <a:srgbClr val="FF66CC"/>
    <a:srgbClr val="66FFFF"/>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623" autoAdjust="0"/>
  </p:normalViewPr>
  <p:slideViewPr>
    <p:cSldViewPr>
      <p:cViewPr varScale="1">
        <p:scale>
          <a:sx n="63" d="100"/>
          <a:sy n="63" d="100"/>
        </p:scale>
        <p:origin x="978" y="78"/>
      </p:cViewPr>
      <p:guideLst>
        <p:guide orient="horz" pos="2160"/>
        <p:guide pos="2880"/>
      </p:guideLst>
    </p:cSldViewPr>
  </p:slideViewPr>
  <p:outlineViewPr>
    <p:cViewPr>
      <p:scale>
        <a:sx n="33" d="100"/>
        <a:sy n="33" d="100"/>
      </p:scale>
      <p:origin x="0" y="6030"/>
    </p:cViewPr>
  </p:outlineViewPr>
  <p:notesTextViewPr>
    <p:cViewPr>
      <p:scale>
        <a:sx n="100" d="100"/>
        <a:sy n="100" d="100"/>
      </p:scale>
      <p:origin x="0" y="0"/>
    </p:cViewPr>
  </p:notesTextViewPr>
  <p:sorterViewPr>
    <p:cViewPr>
      <p:scale>
        <a:sx n="124" d="100"/>
        <a:sy n="124" d="100"/>
      </p:scale>
      <p:origin x="0" y="-9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170582" cy="480389"/>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2964" y="1"/>
            <a:ext cx="3170582" cy="480389"/>
          </a:xfrm>
          <a:prstGeom prst="rect">
            <a:avLst/>
          </a:prstGeom>
        </p:spPr>
        <p:txBody>
          <a:bodyPr vert="horz" lIns="95747" tIns="47873" rIns="95747" bIns="47873" rtlCol="0"/>
          <a:lstStyle>
            <a:lvl1pPr algn="r">
              <a:defRPr sz="1300"/>
            </a:lvl1pPr>
          </a:lstStyle>
          <a:p>
            <a:fld id="{99C83AF6-DC23-4371-A4FD-0F812FA3C9C2}" type="datetimeFigureOut">
              <a:rPr lang="en-US" smtClean="0"/>
              <a:pPr/>
              <a:t>12/2/2021</a:t>
            </a:fld>
            <a:endParaRPr lang="en-US" dirty="0"/>
          </a:p>
        </p:txBody>
      </p:sp>
      <p:sp>
        <p:nvSpPr>
          <p:cNvPr id="4" name="Footer Placeholder 3"/>
          <p:cNvSpPr>
            <a:spLocks noGrp="1"/>
          </p:cNvSpPr>
          <p:nvPr>
            <p:ph type="ftr" sz="quarter" idx="2"/>
          </p:nvPr>
        </p:nvSpPr>
        <p:spPr>
          <a:xfrm>
            <a:off x="3" y="9119173"/>
            <a:ext cx="3170582" cy="480389"/>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2964" y="9119173"/>
            <a:ext cx="3170582" cy="480389"/>
          </a:xfrm>
          <a:prstGeom prst="rect">
            <a:avLst/>
          </a:prstGeom>
        </p:spPr>
        <p:txBody>
          <a:bodyPr vert="horz" lIns="95747" tIns="47873" rIns="95747" bIns="47873" rtlCol="0" anchor="b"/>
          <a:lstStyle>
            <a:lvl1pPr algn="r">
              <a:defRPr sz="1300"/>
            </a:lvl1pPr>
          </a:lstStyle>
          <a:p>
            <a:fld id="{C57B5836-FE7F-488D-9101-5D50409A2D7B}"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566" tIns="48783" rIns="97566" bIns="4878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7566" tIns="48783" rIns="97566" bIns="48783" rtlCol="0"/>
          <a:lstStyle>
            <a:lvl1pPr algn="r">
              <a:defRPr sz="1300"/>
            </a:lvl1pPr>
          </a:lstStyle>
          <a:p>
            <a:fld id="{13567CF8-9B8F-4034-A190-A73D2D83B216}" type="datetimeFigureOut">
              <a:rPr lang="en-US" smtClean="0"/>
              <a:pPr/>
              <a:t>12/2/2021</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7566" tIns="48783" rIns="97566" bIns="4878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7566" tIns="48783" rIns="97566" bIns="4878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7566" tIns="48783" rIns="97566" bIns="4878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7566" tIns="48783" rIns="97566" bIns="48783" rtlCol="0" anchor="b"/>
          <a:lstStyle>
            <a:lvl1pPr algn="r">
              <a:defRPr sz="1300"/>
            </a:lvl1pPr>
          </a:lstStyle>
          <a:p>
            <a:fld id="{61976F06-8583-4CB1-B53A-025598784FA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afternoon, or evening!</a:t>
            </a:r>
          </a:p>
          <a:p>
            <a:r>
              <a:rPr lang="en-US" dirty="0"/>
              <a:t>My remarks honoring a close friend and former colleague, Dr. Farhad Mavaddat, will be in Persian. Non-Persian-speaking members of the audience should be able to understand the annotations on my slides, which are predominantly in English, and will have access to the slides, with English presentation notes, after this meeting.</a:t>
            </a:r>
          </a:p>
          <a:p>
            <a:pPr marL="0" marR="0" algn="r">
              <a:spcBef>
                <a:spcPts val="0"/>
              </a:spcBef>
              <a:spcAft>
                <a:spcPts val="0"/>
              </a:spcAft>
            </a:pPr>
            <a:r>
              <a:rPr lang="ar-AE" b="0" i="0" dirty="0">
                <a:solidFill>
                  <a:srgbClr val="050505"/>
                </a:solidFill>
                <a:effectLst/>
                <a:latin typeface="Segoe UI Historic" panose="020B0502040204020203" pitchFamily="34" charset="0"/>
              </a:rPr>
              <a:t>ب</a:t>
            </a:r>
            <a:r>
              <a:rPr lang="ar-AE" sz="1800" dirty="0">
                <a:effectLst/>
                <a:latin typeface="Times New Roman" panose="02020603050405020304" pitchFamily="18" charset="0"/>
                <a:ea typeface="Times New Roman" panose="02020603050405020304" pitchFamily="18" charset="0"/>
              </a:rPr>
              <a:t>ا سلام و عرض ادب خدمت همه ی حاضران و با سپاس ویژه از آقای مهدی فلاحی که زحمت برگزاری این مراسم را بر عهده گرفتند و آن را به بهترین نحوی برنامه ریزی کردند. به قول انگلیسی زبانان، من امروز در بزرگداشت یاد دکتر فرهاد مودت دو کلاه بر سر دارم: کلاه همکار و همفکر او و کلاه دوست نزدیکش. در این دو نقش، جدا جدا صحبت نخواهم کرد، بلکه هر دو جنبه را در طرح موضوعهای مختلف ترکیب خواهم کرد. تمام تاریخ‌های ذکر شده به سال میلادی اند، که با کسر عدد </a:t>
            </a:r>
            <a:r>
              <a:rPr lang="fa-IR" sz="1800" dirty="0">
                <a:effectLst/>
                <a:latin typeface="Times New Roman" panose="02020603050405020304" pitchFamily="18" charset="0"/>
                <a:ea typeface="Times New Roman" panose="02020603050405020304" pitchFamily="18" charset="0"/>
              </a:rPr>
              <a:t>۶۲۱</a:t>
            </a:r>
            <a:r>
              <a:rPr lang="ar-AE" sz="1800" dirty="0">
                <a:effectLst/>
                <a:latin typeface="Times New Roman" panose="02020603050405020304" pitchFamily="18" charset="0"/>
                <a:ea typeface="Times New Roman" panose="02020603050405020304" pitchFamily="18" charset="0"/>
              </a:rPr>
              <a:t> به سال خورشیدی قابل تبدیلند.</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976F06-8583-4CB1-B53A-025598784FAC}" type="slidenum">
              <a:rPr lang="en-US" smtClean="0"/>
              <a:pPr/>
              <a:t>1</a:t>
            </a:fld>
            <a:endParaRPr lang="en-US" dirty="0"/>
          </a:p>
        </p:txBody>
      </p:sp>
    </p:spTree>
    <p:extLst>
      <p:ext uri="{BB962C8B-B14F-4D97-AF65-F5344CB8AC3E}">
        <p14:creationId xmlns:p14="http://schemas.microsoft.com/office/powerpoint/2010/main" val="1544622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just"/>
            <a:r>
              <a:rPr lang="en-US" sz="1900" dirty="0">
                <a:latin typeface="Times New Roman" panose="02020603050405020304" pitchFamily="18" charset="0"/>
                <a:ea typeface="Times New Roman" panose="02020603050405020304" pitchFamily="18" charset="0"/>
              </a:rPr>
              <a:t>Farhad was a scholar and academic planner, but also a devout family man. </a:t>
            </a:r>
          </a:p>
          <a:p>
            <a:pPr marL="0" marR="0" lvl="0" indent="0" algn="just" defTabSz="914400" rtl="0" eaLnBrk="1" fontAlgn="auto" latinLnBrk="0" hangingPunct="1">
              <a:lnSpc>
                <a:spcPct val="100000"/>
              </a:lnSpc>
              <a:spcBef>
                <a:spcPts val="0"/>
              </a:spcBef>
              <a:spcAft>
                <a:spcPts val="0"/>
              </a:spcAft>
              <a:buClrTx/>
              <a:buSzTx/>
              <a:buFontTx/>
              <a:buNone/>
              <a:tabLst/>
              <a:defRPr/>
            </a:pPr>
            <a:r>
              <a:rPr lang="ar-AE" sz="4200" dirty="0">
                <a:solidFill>
                  <a:srgbClr val="050505"/>
                </a:solidFill>
                <a:latin typeface="Segoe UI Historic" panose="020B0502040204020203" pitchFamily="34" charset="0"/>
              </a:rPr>
              <a:t>فرهاد</a:t>
            </a:r>
            <a:r>
              <a:rPr lang="ar-AE" sz="1800" dirty="0">
                <a:effectLst/>
                <a:ea typeface="Times New Roman" panose="02020603050405020304" pitchFamily="18" charset="0"/>
                <a:cs typeface="Times New Roman" panose="02020603050405020304" pitchFamily="18" charset="0"/>
              </a:rPr>
              <a:t> مردی بود که برای پیشبرد </a:t>
            </a:r>
            <a:r>
              <a:rPr lang="ar-AE" sz="1800" dirty="0">
                <a:effectLst/>
                <a:latin typeface="Times New Roman" panose="02020603050405020304" pitchFamily="18" charset="0"/>
                <a:ea typeface="Times New Roman" panose="02020603050405020304" pitchFamily="18" charset="0"/>
              </a:rPr>
              <a:t>علم و برنامه ریزی آموزشی وقت بسیاری صرف می کرد ، اما علایق خانوادگی محکمی‌هم داشت.</a:t>
            </a:r>
            <a:endParaRPr lang="en-US" sz="18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900" dirty="0">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10</a:t>
            </a:fld>
            <a:endParaRPr lang="en-US" altLang="en-US" sz="1400" b="0" dirty="0"/>
          </a:p>
        </p:txBody>
      </p:sp>
    </p:spTree>
    <p:extLst>
      <p:ext uri="{BB962C8B-B14F-4D97-AF65-F5344CB8AC3E}">
        <p14:creationId xmlns:p14="http://schemas.microsoft.com/office/powerpoint/2010/main" val="2001424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just"/>
            <a:r>
              <a:rPr lang="en-US" sz="1000" dirty="0">
                <a:latin typeface="Times New Roman" panose="02020603050405020304" pitchFamily="18" charset="0"/>
                <a:ea typeface="Times New Roman" panose="02020603050405020304" pitchFamily="18" charset="0"/>
              </a:rPr>
              <a:t>I first met Farhad in 1974, upon returning to Iran from graduate studies in the US. I chose AMUT’s job offer over those of U. Tehran and U. Shiraz, a decision I considered wise after meeting Farhad and another colleague, Armen Nahapetian. Farhad was only 6 years older than me, but he soon turned from a colleague into a mentor.</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من با فرهاد در اواخر سال </a:t>
            </a:r>
            <a:r>
              <a:rPr lang="fa-IR" sz="1800" dirty="0">
                <a:effectLst/>
                <a:latin typeface="Times New Roman" panose="02020603050405020304" pitchFamily="18" charset="0"/>
                <a:ea typeface="Times New Roman" panose="02020603050405020304" pitchFamily="18" charset="0"/>
              </a:rPr>
              <a:t>۱۹۷۴</a:t>
            </a:r>
            <a:r>
              <a:rPr lang="ar-AE" sz="1800" dirty="0">
                <a:effectLst/>
                <a:latin typeface="Times New Roman" panose="02020603050405020304" pitchFamily="18" charset="0"/>
                <a:ea typeface="Times New Roman" panose="02020603050405020304" pitchFamily="18" charset="0"/>
              </a:rPr>
              <a:t>، یعنی </a:t>
            </a:r>
            <a:r>
              <a:rPr lang="fa-IR" sz="1800" dirty="0">
                <a:effectLst/>
                <a:latin typeface="Times New Roman" panose="02020603050405020304" pitchFamily="18" charset="0"/>
                <a:ea typeface="Times New Roman" panose="02020603050405020304" pitchFamily="18" charset="0"/>
              </a:rPr>
              <a:t>۴۷</a:t>
            </a:r>
            <a:r>
              <a:rPr lang="ar-AE" sz="1800" dirty="0">
                <a:effectLst/>
                <a:latin typeface="Times New Roman" panose="02020603050405020304" pitchFamily="18" charset="0"/>
                <a:ea typeface="Times New Roman" panose="02020603050405020304" pitchFamily="18" charset="0"/>
              </a:rPr>
              <a:t> سال قبل آشنا شدم. در باز گشتم به ایران ‌پس از گذراندن دوره ی دکتری در آمریکا، پیشنهاد استخدام دانشگاه صنعتی را بر دانشگاه تهران و دانشگاه شیراز ترجیح دادم و از همان روزهای اول، پس از آشنایی با فرهاد و‌همکار دیگرمان آرمن نهاپطیان فهمیدم که انتخابم درست بوده است. فرهاد فقط </a:t>
            </a:r>
            <a:r>
              <a:rPr lang="fa-IR" sz="1800" dirty="0">
                <a:effectLst/>
                <a:latin typeface="Times New Roman" panose="02020603050405020304" pitchFamily="18" charset="0"/>
                <a:ea typeface="Times New Roman" panose="02020603050405020304" pitchFamily="18" charset="0"/>
              </a:rPr>
              <a:t>۶</a:t>
            </a:r>
            <a:r>
              <a:rPr lang="ar-AE" sz="1800" dirty="0">
                <a:effectLst/>
                <a:latin typeface="Times New Roman" panose="02020603050405020304" pitchFamily="18" charset="0"/>
                <a:ea typeface="Times New Roman" panose="02020603050405020304" pitchFamily="18" charset="0"/>
              </a:rPr>
              <a:t> سال از من بزرگ ‌تر بود ولی خیلی زود، نه در نقش یک همکار ساده، بلکه به عنوان مرشد ظاهر شد. </a:t>
            </a:r>
            <a:endParaRPr lang="en-US" sz="1800" dirty="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11</a:t>
            </a:fld>
            <a:endParaRPr lang="en-US" altLang="en-US" sz="1400" b="0" dirty="0"/>
          </a:p>
        </p:txBody>
      </p:sp>
    </p:spTree>
    <p:extLst>
      <p:ext uri="{BB962C8B-B14F-4D97-AF65-F5344CB8AC3E}">
        <p14:creationId xmlns:p14="http://schemas.microsoft.com/office/powerpoint/2010/main" val="2542928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just"/>
            <a:r>
              <a:rPr lang="en-US" sz="1900" dirty="0">
                <a:latin typeface="Times New Roman" panose="02020603050405020304" pitchFamily="18" charset="0"/>
                <a:ea typeface="Times New Roman" panose="02020603050405020304" pitchFamily="18" charset="0"/>
              </a:rPr>
              <a:t>Farhad had earned his doctorate 6 years before meeting me, and had worked at AMUT for 5 years before I joined the team. </a:t>
            </a:r>
          </a:p>
          <a:p>
            <a:pPr algn="just"/>
            <a:r>
              <a:rPr lang="ar-AE" sz="2900" dirty="0">
                <a:solidFill>
                  <a:srgbClr val="050505"/>
                </a:solidFill>
                <a:latin typeface="Segoe UI Historic" panose="020B0502040204020203" pitchFamily="34" charset="0"/>
              </a:rPr>
              <a:t>او ۶ سال پیش از آشنایی با من دکترای علوم کامپیوتر گرفته بود و ۵ سال بود که در دانشگاه صنعتی شاغل بود..</a:t>
            </a:r>
            <a:endParaRPr lang="en-US" sz="1900" dirty="0">
              <a:latin typeface="Times New Roman" panose="02020603050405020304" pitchFamily="18" charset="0"/>
              <a:ea typeface="Times New Roman" panose="02020603050405020304" pitchFamily="18" charset="0"/>
            </a:endParaRPr>
          </a:p>
          <a:p>
            <a:pPr algn="just"/>
            <a:endParaRPr lang="en-US" sz="1900" dirty="0">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12</a:t>
            </a:fld>
            <a:endParaRPr lang="en-US" altLang="en-US" sz="1400" b="0" dirty="0"/>
          </a:p>
        </p:txBody>
      </p:sp>
    </p:spTree>
    <p:extLst>
      <p:ext uri="{BB962C8B-B14F-4D97-AF65-F5344CB8AC3E}">
        <p14:creationId xmlns:p14="http://schemas.microsoft.com/office/powerpoint/2010/main" val="3243102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20000"/>
          </a:bodyPr>
          <a:lstStyle/>
          <a:p>
            <a:pPr algn="just"/>
            <a:r>
              <a:rPr lang="en-US" sz="1900" dirty="0">
                <a:latin typeface="Times New Roman" panose="02020603050405020304" pitchFamily="18" charset="0"/>
                <a:ea typeface="Times New Roman" panose="02020603050405020304" pitchFamily="18" charset="0"/>
              </a:rPr>
              <a:t>Upon my arrival in Tehran, the master’s program in computer science had already been established within the Department of Mathematics and Computer Science. Our first interactions had to do with quantitative and qualitative improvements to the CS MS program. I added a few courses to the program within my domains of expertise and participated in discussions about existing courses and other potential additions to the program.</a:t>
            </a:r>
          </a:p>
          <a:p>
            <a:pPr marL="0" marR="0" algn="r">
              <a:spcBef>
                <a:spcPts val="0"/>
              </a:spcBef>
              <a:spcAft>
                <a:spcPts val="0"/>
              </a:spcAft>
            </a:pPr>
            <a:r>
              <a:rPr lang="ar-AE" sz="2900" dirty="0">
                <a:solidFill>
                  <a:srgbClr val="050505"/>
                </a:solidFill>
                <a:latin typeface="Segoe UI Historic" panose="020B0502040204020203" pitchFamily="34" charset="0"/>
              </a:rPr>
              <a:t>وقتی</a:t>
            </a:r>
            <a:r>
              <a:rPr lang="ar-AE" sz="1800" dirty="0">
                <a:effectLst/>
                <a:latin typeface="Times New Roman" panose="02020603050405020304" pitchFamily="18" charset="0"/>
                <a:ea typeface="Times New Roman" panose="02020603050405020304" pitchFamily="18" charset="0"/>
              </a:rPr>
              <a:t> من به تهران رسیدم، برنامه ی کارشناسی ارشد علوم کامپیوتر در دانشکده ی ریاضی و علوم کامپیوتر دایر شده بود و بحث‌های اولیه ی من و فرهاد بیشتر در زمینه ی بهبود کمی و‌کیفی آن برنامه بود. من درس‌هایی را در زمینه ی تخصص خودم به برنامه افزودم و در باره ی سایر درس‌ها هم به بحث و مشورت پرداختم.</a:t>
            </a:r>
            <a:endParaRPr lang="en-US" sz="1800" dirty="0">
              <a:effectLst/>
              <a:latin typeface="Times New Roman" panose="02020603050405020304" pitchFamily="18" charset="0"/>
              <a:ea typeface="Times New Roman" panose="02020603050405020304" pitchFamily="18" charset="0"/>
            </a:endParaRPr>
          </a:p>
          <a:p>
            <a:pPr algn="just"/>
            <a:endParaRPr lang="en-US" sz="1900" dirty="0">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13</a:t>
            </a:fld>
            <a:endParaRPr lang="en-US" altLang="en-US" sz="1400" b="0" dirty="0"/>
          </a:p>
        </p:txBody>
      </p:sp>
    </p:spTree>
    <p:extLst>
      <p:ext uri="{BB962C8B-B14F-4D97-AF65-F5344CB8AC3E}">
        <p14:creationId xmlns:p14="http://schemas.microsoft.com/office/powerpoint/2010/main" val="606494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p>
            <a:pPr algn="just"/>
            <a:r>
              <a:rPr lang="en-US" sz="1900" dirty="0">
                <a:latin typeface="Times New Roman" panose="02020603050405020304" pitchFamily="18" charset="0"/>
                <a:ea typeface="Times New Roman" panose="02020603050405020304" pitchFamily="18" charset="0"/>
              </a:rPr>
              <a:t>Farhad was a practical, hands-on computer scientist who had no qualms about getting his hands dirty. As I was preparing this presentation, I noticed that I had no photos of Farhad at work or in the labs he established. Regrettably, in those days, we did not go around, with a camera at the ready to snap photos of every event.</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یکی از ویژگیهای تحسین برانگیز فرهاد تاکیدش بر تلفیق مطالب نظری با کارهای عملی و آزمایشگاهی بود.در حین تهیه ی این مطالب، متوجه شدم که متاسفانه عکسهایی از فرهاد در محیط کاری و در آزمایشگاههای مورد علاقه اش در اختیار ندارم. آن روزها مثل امروز دایما دوربین به دست نبودیم و وقایع را ثبت نمی کردیم.</a:t>
            </a:r>
            <a:endParaRPr lang="en-US" sz="1800" dirty="0">
              <a:effectLst/>
              <a:latin typeface="Times New Roman" panose="02020603050405020304" pitchFamily="18" charset="0"/>
              <a:ea typeface="Times New Roman" panose="02020603050405020304" pitchFamily="18" charset="0"/>
            </a:endParaRPr>
          </a:p>
          <a:p>
            <a:pPr algn="just"/>
            <a:endParaRPr lang="en-US" sz="1900" dirty="0">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14</a:t>
            </a:fld>
            <a:endParaRPr lang="en-US" altLang="en-US" sz="1400" b="0" dirty="0"/>
          </a:p>
        </p:txBody>
      </p:sp>
    </p:spTree>
    <p:extLst>
      <p:ext uri="{BB962C8B-B14F-4D97-AF65-F5344CB8AC3E}">
        <p14:creationId xmlns:p14="http://schemas.microsoft.com/office/powerpoint/2010/main" val="1005148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just"/>
            <a:r>
              <a:rPr lang="en-US" sz="1300" dirty="0">
                <a:latin typeface="Times New Roman" panose="02020603050405020304" pitchFamily="18" charset="0"/>
                <a:ea typeface="Times New Roman" panose="02020603050405020304" pitchFamily="18" charset="0"/>
              </a:rPr>
              <a:t>He devoted a lot of time to building the Computer Systems Laboratory, getting much help from our graduate students. I often saw him in the lab, installing and operating the systems we had acquired, including a PDP 11 minicomputer, likely the first minicomputer in Iran, and an HP 2100S microprogrammable machine.</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برای راه اندازی آزمایشگاه سیستمهای کامپیوتر وقت و انرژی بسیاری صرف می کرد، که البته از دانشجویان کارشناسی ارشد هم کمک می گرفت. اغلب او را در آزمایشگاه می دیدم که مشغول راه اندازی ‌و کار با سیستمهای خریداری شده بود، از جمله یک کامپیوتر پی دی پی </a:t>
            </a:r>
            <a:r>
              <a:rPr lang="fa-IR" sz="1800" dirty="0">
                <a:effectLst/>
                <a:latin typeface="Times New Roman" panose="02020603050405020304" pitchFamily="18" charset="0"/>
                <a:ea typeface="Times New Roman" panose="02020603050405020304" pitchFamily="18" charset="0"/>
              </a:rPr>
              <a:t>۱۱</a:t>
            </a:r>
            <a:r>
              <a:rPr lang="ar-AE" sz="1800" dirty="0">
                <a:effectLst/>
                <a:latin typeface="Times New Roman" panose="02020603050405020304" pitchFamily="18" charset="0"/>
                <a:ea typeface="Times New Roman" panose="02020603050405020304" pitchFamily="18" charset="0"/>
              </a:rPr>
              <a:t>، که به نظرم اولین مینی کامپیوتر ایران بود، و نیز یک ماشین اچ پی </a:t>
            </a:r>
            <a:r>
              <a:rPr lang="fa-IR" sz="1800" dirty="0">
                <a:effectLst/>
                <a:latin typeface="Times New Roman" panose="02020603050405020304" pitchFamily="18" charset="0"/>
                <a:ea typeface="Times New Roman" panose="02020603050405020304" pitchFamily="18" charset="0"/>
              </a:rPr>
              <a:t>۲۱۰۰</a:t>
            </a:r>
            <a:r>
              <a:rPr lang="ar-AE"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15</a:t>
            </a:fld>
            <a:endParaRPr lang="en-US" altLang="en-US" sz="1400" b="0" dirty="0"/>
          </a:p>
        </p:txBody>
      </p:sp>
    </p:spTree>
    <p:extLst>
      <p:ext uri="{BB962C8B-B14F-4D97-AF65-F5344CB8AC3E}">
        <p14:creationId xmlns:p14="http://schemas.microsoft.com/office/powerpoint/2010/main" val="573117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p>
            <a:pPr algn="just"/>
            <a:r>
              <a:rPr lang="en-US" sz="1900" dirty="0">
                <a:latin typeface="Times New Roman" panose="02020603050405020304" pitchFamily="18" charset="0"/>
                <a:ea typeface="Times New Roman" panose="02020603050405020304" pitchFamily="18" charset="0"/>
              </a:rPr>
              <a:t>Other labs and computer equipment on campus included the Microprocessor Lab, which Farhad established, and the Computer Center with a state-of-the-art CDC 6600 supercomputer, which Farhad aimed to connect to the minicomputers in our labs via a simple networking project.</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تجهیزات و امکانات دیگر کامپیوتری ما شامل آزمایشگاه سیستمهای ریز پردازشگر و مرکز محاسبات مجهز به یک ابرکامپیوتر سی دی سی </a:t>
            </a:r>
            <a:r>
              <a:rPr lang="fa-IR" sz="1800" dirty="0">
                <a:effectLst/>
                <a:latin typeface="Times New Roman" panose="02020603050405020304" pitchFamily="18" charset="0"/>
                <a:ea typeface="Times New Roman" panose="02020603050405020304" pitchFamily="18" charset="0"/>
              </a:rPr>
              <a:t>۶۶۰۰</a:t>
            </a:r>
            <a:r>
              <a:rPr lang="ar-AE" sz="1800" dirty="0">
                <a:effectLst/>
                <a:latin typeface="Times New Roman" panose="02020603050405020304" pitchFamily="18" charset="0"/>
                <a:ea typeface="Times New Roman" panose="02020603050405020304" pitchFamily="18" charset="0"/>
              </a:rPr>
              <a:t> بود. فرهاد در فکر ایجاد یک شبکه ی کامپیوتری ساده برای اتصال مرکز محاسبات به آزمایشگاههای دانشکده بود.</a:t>
            </a:r>
            <a:endParaRPr lang="en-US" sz="1800" dirty="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16</a:t>
            </a:fld>
            <a:endParaRPr lang="en-US" altLang="en-US" sz="1400" b="0" dirty="0"/>
          </a:p>
        </p:txBody>
      </p:sp>
    </p:spTree>
    <p:extLst>
      <p:ext uri="{BB962C8B-B14F-4D97-AF65-F5344CB8AC3E}">
        <p14:creationId xmlns:p14="http://schemas.microsoft.com/office/powerpoint/2010/main" val="434392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just"/>
            <a:r>
              <a:rPr lang="en-US" sz="1900" dirty="0">
                <a:latin typeface="Times New Roman" panose="02020603050405020304" pitchFamily="18" charset="0"/>
                <a:ea typeface="Times New Roman" panose="02020603050405020304" pitchFamily="18" charset="0"/>
              </a:rPr>
              <a:t>I, unlike Farhad, did not have a practical bent. He insisted, however, that I get involved in the Computer Systems Lab and build a lab of my own for experimentation with numerically-controlled machine tools, an effort from which I learned a lot.</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من، برعکس فرهاد، به کار عملی کمتر علاقه نشان می دادم، ولی به اصرار او، هم در آزمایشگاه سیستمهای کامپیوتر و هم بعدا در تاسیس و راه اندازی آزمایشگاه ماشین افزار با هدایت رقمی پیشقدم شدم ‌و کلی مطلب آموختم.</a:t>
            </a:r>
            <a:endParaRPr lang="en-US" sz="1800" dirty="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17</a:t>
            </a:fld>
            <a:endParaRPr lang="en-US" altLang="en-US" sz="1400" b="0" dirty="0"/>
          </a:p>
        </p:txBody>
      </p:sp>
    </p:spTree>
    <p:extLst>
      <p:ext uri="{BB962C8B-B14F-4D97-AF65-F5344CB8AC3E}">
        <p14:creationId xmlns:p14="http://schemas.microsoft.com/office/powerpoint/2010/main" val="4239462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55000" lnSpcReduction="20000"/>
          </a:bodyPr>
          <a:lstStyle/>
          <a:p>
            <a:pPr algn="just"/>
            <a:r>
              <a:rPr lang="en-US" sz="1900" dirty="0">
                <a:latin typeface="Times New Roman" panose="02020603050405020304" pitchFamily="18" charset="0"/>
                <a:ea typeface="Times New Roman" panose="02020603050405020304" pitchFamily="18" charset="0"/>
              </a:rPr>
              <a:t>My collaboration with Farhad had complementary and synergistic aspects. He generated ideas and thought of projects, while I was fond of formulating theories in scientific and mathematical terms, resulting in the publication of technical papers. Farhad wasn’t into publishing papers. In the same way that he pushed me to do more practical work, I persuaded him to write papers, in order to disseminate his ideas more widely.</a:t>
            </a:r>
          </a:p>
          <a:p>
            <a:pPr algn="just"/>
            <a:r>
              <a:rPr lang="en-US" sz="1900" dirty="0">
                <a:latin typeface="Times New Roman" panose="02020603050405020304" pitchFamily="18" charset="0"/>
                <a:ea typeface="Times New Roman" panose="02020603050405020304" pitchFamily="18" charset="0"/>
              </a:rPr>
              <a:t>All of the collaborations I mentioned were carried out in the period 1974-1978, before Farhad left for his sabbatical in Pisa, Italy. Even though our collaboration continued after his departure from Iran, first in the form of handwritten and later electronic correspondence, I can’t help but wonder how much better off we, our motherland, students, and the CSE field would have been if those 4 years had become 40 years.</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همکاری فرهاد و من نوعی جنبه ی تکمیلی و تعاملی داشت. او مولد فکرها و طرحهای جدید بود و من بیشتر به تدوین نظریه ها در قالبهای علمی-ریاضی و نگارش مقالات فنی می پرداختم. فرهاد خودش خیلی در بند مقاله نویسی نبود: همانطور که‌ او‌ مرا به سمت کارهای عملی و آزمایشگاهی سوق داد، من هم او را به نوشتن و نشر فکرها و طرحهایش ترغیب کردم.</a:t>
            </a:r>
            <a:endParaRPr lang="en-US" sz="1800" dirty="0">
              <a:effectLst/>
              <a:latin typeface="Times New Roman" panose="02020603050405020304" pitchFamily="18" charset="0"/>
              <a:ea typeface="Times New Roman" panose="02020603050405020304" pitchFamily="18" charset="0"/>
            </a:endParaRP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تمام همکاریهایی که ذکر کردم در فاصله ی سال‌های </a:t>
            </a:r>
            <a:r>
              <a:rPr lang="fa-IR" sz="1800" dirty="0">
                <a:effectLst/>
                <a:latin typeface="Times New Roman" panose="02020603050405020304" pitchFamily="18" charset="0"/>
                <a:ea typeface="Times New Roman" panose="02020603050405020304" pitchFamily="18" charset="0"/>
              </a:rPr>
              <a:t>۱۹۷۴</a:t>
            </a:r>
            <a:r>
              <a:rPr lang="ar-AE" sz="1800" dirty="0">
                <a:effectLst/>
                <a:latin typeface="Times New Roman" panose="02020603050405020304" pitchFamily="18" charset="0"/>
                <a:ea typeface="Times New Roman" panose="02020603050405020304" pitchFamily="18" charset="0"/>
              </a:rPr>
              <a:t> تا </a:t>
            </a:r>
            <a:r>
              <a:rPr lang="fa-IR" sz="1800" dirty="0">
                <a:effectLst/>
                <a:latin typeface="Times New Roman" panose="02020603050405020304" pitchFamily="18" charset="0"/>
                <a:ea typeface="Times New Roman" panose="02020603050405020304" pitchFamily="18" charset="0"/>
              </a:rPr>
              <a:t>۱۹۷۸</a:t>
            </a:r>
            <a:r>
              <a:rPr lang="ar-AE" sz="1800" dirty="0">
                <a:effectLst/>
                <a:latin typeface="Times New Roman" panose="02020603050405020304" pitchFamily="18" charset="0"/>
                <a:ea typeface="Times New Roman" panose="02020603050405020304" pitchFamily="18" charset="0"/>
              </a:rPr>
              <a:t>، که او عازم فرصت مطالعاتی در ایتالیا شد، شکل گرفت. البته پس از رفتنش به ایتالیا و متعاقبا به کانادا، همکاریهای ما، از راه مکاتبات کاغذی و‌بعدها الکترونیکی، ادامه یافت، ولی یکی از مشغولیتهای ذهنی من همیشه این بوده است که اگر آن چهار سال تبدیل به چهل سال می شد، چقدر هر دوی ما از نظر علمی و فنی وضعمان‌بهتر بود و چقدر ایران عزیز، رشته ی علوم‌ و‌ مهندسی کامپیوتر در ایران، و دانشجویان ایرانی بیشتر استفاده می بردند.</a:t>
            </a:r>
            <a:endParaRPr lang="en-US" sz="1800" dirty="0">
              <a:effectLst/>
              <a:latin typeface="Times New Roman" panose="02020603050405020304" pitchFamily="18" charset="0"/>
              <a:ea typeface="Times New Roman" panose="02020603050405020304" pitchFamily="18" charset="0"/>
            </a:endParaRPr>
          </a:p>
          <a:p>
            <a:pPr algn="just"/>
            <a:endParaRPr lang="en-US" sz="1900" dirty="0">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18</a:t>
            </a:fld>
            <a:endParaRPr lang="en-US" altLang="en-US" sz="1400" b="0" dirty="0"/>
          </a:p>
        </p:txBody>
      </p:sp>
    </p:spTree>
    <p:extLst>
      <p:ext uri="{BB962C8B-B14F-4D97-AF65-F5344CB8AC3E}">
        <p14:creationId xmlns:p14="http://schemas.microsoft.com/office/powerpoint/2010/main" val="2066336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just" defTabSz="957468"/>
            <a:br>
              <a:rPr lang="en-US" sz="1300" b="1" dirty="0">
                <a:solidFill>
                  <a:schemeClr val="bg1"/>
                </a:solidFill>
                <a:effectLst>
                  <a:outerShdw blurRad="38100" dist="38100" dir="2700000" algn="tl">
                    <a:srgbClr val="000000">
                      <a:alpha val="43137"/>
                    </a:srgbClr>
                  </a:outerShdw>
                </a:effectLst>
              </a:rPr>
            </a:br>
            <a:r>
              <a:rPr lang="en-US" sz="1300" dirty="0">
                <a:latin typeface="Times New Roman" panose="02020603050405020304" pitchFamily="18" charset="0"/>
                <a:ea typeface="Times New Roman" panose="02020603050405020304" pitchFamily="18" charset="0"/>
              </a:rPr>
              <a:t>This brings me to the final part of my title, that is, Farhad as “a notable example of the consequences of chasing brains away.” My not using the term “brain drain” is deliberate and is rooted in an important notion I learned from Farhad. During our collaborations in Iran, Farhad and I were both interested in what we then called “technology transfer.” In a joint paper we wrote on the topic, Farhad insisted on the term “technology transplant,” because “transfer” makes the deed look easy: Just load the technology on a truck and move it to a new location. The term “transplant,” also used for human organs, reveals the difficulty of the process, including the possibility that the receiving entity may reject the new technology.</a:t>
            </a:r>
            <a:endParaRPr lang="en-US" sz="1300" b="1" dirty="0">
              <a:solidFill>
                <a:schemeClr val="bg1"/>
              </a:solidFill>
              <a:effectLst>
                <a:outerShdw blurRad="38100" dist="38100" dir="2700000" algn="tl">
                  <a:srgbClr val="000000">
                    <a:alpha val="43137"/>
                  </a:srgbClr>
                </a:outerShdw>
              </a:effectLst>
            </a:endParaRP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این موضوع مرا به بخش آخر در عنوان انتخابیم، یعنی «نمادی از نتایج فراری دادن مغزها» می رساند. اینکه من عبارت «فرار مغزها» را به کار نبرده ام کاملا عمدی است و به آنچه که از فرهاد آموختم باز می گردد. در طی همکاریمان‌ در ایران هردوی ما به آنچه که در آن زمان «انتقال تکنولوژی» می گفتیم توجه داشتیم. در مقاله ای که با هم در این زمینه نوشتیم، به اصرار فرهاد، عبارت «پیوند تکنولوژی» را به کار بردیم، یعنی «ترنس پلنت» را به جای «ترنسفر» گذاشتیم. استدلال فرهاد این بود که‌واژه ی «انتقال» کار را آسان قلمداد می کند، یعنی مثلا تکنولوژی را سوار یک کامیون می کنیم و از نقطه ای به نقطه ی دیگر می بریم. واژه ی «پیوند»، که برای اعضای بدن هم به کار می رود، دشواری کار را بهتر نشان می دهد، ضمن آنکه احتمال پس زده شدن تکنولوژی از سوی جامعه ی دریافت کننده ی آن را نیز دربر می گیرد.</a:t>
            </a:r>
            <a:endParaRPr lang="en-US" sz="1800" dirty="0">
              <a:effectLst/>
              <a:latin typeface="Times New Roman" panose="02020603050405020304" pitchFamily="18" charset="0"/>
              <a:ea typeface="Times New Roman" panose="02020603050405020304" pitchFamily="18" charset="0"/>
            </a:endParaRPr>
          </a:p>
          <a:p>
            <a:pPr algn="just"/>
            <a:endParaRPr lang="en-US" sz="1300" dirty="0">
              <a:latin typeface="Times New Roman" panose="02020603050405020304" pitchFamily="18" charset="0"/>
              <a:ea typeface="Times New Roman" panose="02020603050405020304" pitchFamily="18" charset="0"/>
            </a:endParaRPr>
          </a:p>
          <a:p>
            <a:pPr algn="just"/>
            <a:endParaRPr lang="en-US" sz="1300" dirty="0">
              <a:latin typeface="Times New Roman" panose="02020603050405020304" pitchFamily="18" charset="0"/>
              <a:ea typeface="Times New Roman" panose="02020603050405020304" pitchFamily="18" charset="0"/>
            </a:endParaRPr>
          </a:p>
          <a:p>
            <a:pPr algn="just"/>
            <a:endParaRPr lang="en-US" sz="1900" dirty="0">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19</a:t>
            </a:fld>
            <a:endParaRPr lang="en-US" altLang="en-US" sz="1400" b="0" dirty="0"/>
          </a:p>
        </p:txBody>
      </p:sp>
    </p:spTree>
    <p:extLst>
      <p:ext uri="{BB962C8B-B14F-4D97-AF65-F5344CB8AC3E}">
        <p14:creationId xmlns:p14="http://schemas.microsoft.com/office/powerpoint/2010/main" val="261694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are accessible, in PowerPoint format (with English and Persian presentation notes) and PDF format, via the URLs listed.</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این سلایدها، در قالبهای پاورپوینت (با یادداشتهای ارایه به انگلیسی و فارسی) و پی دی اف، از راه این نشانیها در دسترسند.</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1976F06-8583-4CB1-B53A-025598784FAC}" type="slidenum">
              <a:rPr lang="en-US" smtClean="0"/>
              <a:pPr/>
              <a:t>2</a:t>
            </a:fld>
            <a:endParaRPr lang="en-US" dirty="0"/>
          </a:p>
        </p:txBody>
      </p:sp>
    </p:spTree>
    <p:extLst>
      <p:ext uri="{BB962C8B-B14F-4D97-AF65-F5344CB8AC3E}">
        <p14:creationId xmlns:p14="http://schemas.microsoft.com/office/powerpoint/2010/main" val="1221265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55000" lnSpcReduction="20000"/>
          </a:bodyPr>
          <a:lstStyle/>
          <a:p>
            <a:pPr algn="just"/>
            <a:r>
              <a:rPr lang="en-US" sz="1900" dirty="0">
                <a:latin typeface="Times New Roman" panose="02020603050405020304" pitchFamily="18" charset="0"/>
                <a:ea typeface="Times New Roman" panose="02020603050405020304" pitchFamily="18" charset="0"/>
              </a:rPr>
              <a:t>This care in using proper terminology is what Farhad instilled in me. I have been preoccupied with “brain drain” for some time, a term that has become highly-charged and political in Iran, making some fellow-Iranians, including university colleagues, wary of its use, lest it offends those in power. I told myself that using “brain drain” (or the Persian “brain escape”) creates the impression that brains suddenly, and for no good reason, decide to get up and leave. In reality, brains don’t escape, but are chased away.</a:t>
            </a:r>
          </a:p>
          <a:p>
            <a:pPr algn="just"/>
            <a:r>
              <a:rPr lang="en-US" sz="1900" dirty="0">
                <a:latin typeface="Times New Roman" panose="02020603050405020304" pitchFamily="18" charset="0"/>
                <a:ea typeface="Times New Roman" panose="02020603050405020304" pitchFamily="18" charset="0"/>
              </a:rPr>
              <a:t>As a member of the Baha’i religious minority, Farhad was under constant pressure in Iran, a pressure that intensified as the Revolution was taking shape in 1977. Explicit and implicit threats from extremist, so-called Islamic, students made him fearful of his own and his family’s physical and emotional safety, leading to his decision to emigrate, which deprived Iran from his leadership and services for four decades.</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این وسواس در کاربرد‌ واژه های مناسب از فرهاد به من منتقل شد و اخیرا که در باره ی «فرار مغزها» فکر می کردم، عبارتی که به زعم برخی به دلیل سیاسی شدنش در ایران نباید در بحث‌ها وارد شود تا مبادا به قبا یا عبای کسی بر بخورد، با خود گفتم که کاربرد «فرار مغزها» این شبهه را ایجاد می کند که مغزها در جایی هستند و ناگهان خوشی زیر دلشان را می زند و فرار می کنند! واقعیت این است که مغزها سرخود فرار نمی کنند، بلکه فراری داده می شوند. </a:t>
            </a:r>
            <a:endParaRPr lang="en-US" sz="1800" dirty="0">
              <a:effectLst/>
              <a:latin typeface="Times New Roman" panose="02020603050405020304" pitchFamily="18" charset="0"/>
              <a:ea typeface="Times New Roman" panose="02020603050405020304" pitchFamily="18" charset="0"/>
            </a:endParaRP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فرهاد، به عنوان عضوی از اقلیت مذهبی بهایی در ایران، همواره تحت فشار بود. این فشار از سال </a:t>
            </a:r>
            <a:r>
              <a:rPr lang="fa-IR" sz="1800" dirty="0">
                <a:effectLst/>
                <a:latin typeface="Times New Roman" panose="02020603050405020304" pitchFamily="18" charset="0"/>
                <a:ea typeface="Times New Roman" panose="02020603050405020304" pitchFamily="18" charset="0"/>
              </a:rPr>
              <a:t>۱۹۷۷</a:t>
            </a:r>
            <a:r>
              <a:rPr lang="ar-AE" sz="1800" dirty="0">
                <a:effectLst/>
                <a:latin typeface="Times New Roman" panose="02020603050405020304" pitchFamily="18" charset="0"/>
                <a:ea typeface="Times New Roman" panose="02020603050405020304" pitchFamily="18" charset="0"/>
              </a:rPr>
              <a:t>، که انقلاب در حال شکل گیری بود، از سوی دانشجویان تند روی به اصطلاح اسلامی شدت یافت و به تهدیدهای علنی و ضمنی منجر شد. این تهدیدها، و نگرانی فرهاد از امنیت جسمی و‌روحی خود و خانواده اش، او را به‌مهاجرت واداشت، رویدادی که ایران را از برکت وجودش برای چهار دهه محروم ساخت.</a:t>
            </a:r>
            <a:endParaRPr lang="en-US" sz="1800" dirty="0">
              <a:effectLst/>
              <a:latin typeface="Times New Roman" panose="02020603050405020304" pitchFamily="18" charset="0"/>
              <a:ea typeface="Times New Roman" panose="02020603050405020304" pitchFamily="18" charset="0"/>
            </a:endParaRPr>
          </a:p>
          <a:p>
            <a:pPr algn="just"/>
            <a:endParaRPr lang="en-US" sz="1900" dirty="0">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20</a:t>
            </a:fld>
            <a:endParaRPr lang="en-US" altLang="en-US" sz="1400" b="0" dirty="0"/>
          </a:p>
        </p:txBody>
      </p:sp>
    </p:spTree>
    <p:extLst>
      <p:ext uri="{BB962C8B-B14F-4D97-AF65-F5344CB8AC3E}">
        <p14:creationId xmlns:p14="http://schemas.microsoft.com/office/powerpoint/2010/main" val="256627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77500" lnSpcReduction="20000"/>
          </a:bodyPr>
          <a:lstStyle/>
          <a:p>
            <a:pPr algn="just"/>
            <a:r>
              <a:rPr lang="en-US" sz="1900" dirty="0">
                <a:latin typeface="Times New Roman" panose="02020603050405020304" pitchFamily="18" charset="0"/>
                <a:ea typeface="Times New Roman" panose="02020603050405020304" pitchFamily="18" charset="0"/>
              </a:rPr>
              <a:t>I indicated that I had a close working relationship with Farhad for 4 years, a period that could have been extended to 40 years. Iran’s technology and higher-education scenes benefited from Farhad’s presence and services for 9 years, a period that could have been 5 times as long, that is, 45 years. Consequences of chasing brains away is orders of magnitude worse than financial embezzlements. We shouldn’t forget that besides Iran, Farhad also suffered personally from his emigration. He served University of Waterloo and his adopted country, Canada, with distinction, but his heart remained in Iran.</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گفتم که من با فرهاد </a:t>
            </a:r>
            <a:r>
              <a:rPr lang="fa-IR" sz="1800" dirty="0">
                <a:effectLst/>
                <a:latin typeface="Times New Roman" panose="02020603050405020304" pitchFamily="18" charset="0"/>
                <a:ea typeface="Times New Roman" panose="02020603050405020304" pitchFamily="18" charset="0"/>
              </a:rPr>
              <a:t>۴</a:t>
            </a:r>
            <a:r>
              <a:rPr lang="ar-AE" sz="1800" dirty="0">
                <a:effectLst/>
                <a:latin typeface="Times New Roman" panose="02020603050405020304" pitchFamily="18" charset="0"/>
                <a:ea typeface="Times New Roman" panose="02020603050405020304" pitchFamily="18" charset="0"/>
              </a:rPr>
              <a:t> سال همکاری نزدیک و فشرده داشتم، که می توانست </a:t>
            </a:r>
            <a:r>
              <a:rPr lang="fa-IR" sz="1800" dirty="0">
                <a:effectLst/>
                <a:latin typeface="Times New Roman" panose="02020603050405020304" pitchFamily="18" charset="0"/>
                <a:ea typeface="Times New Roman" panose="02020603050405020304" pitchFamily="18" charset="0"/>
              </a:rPr>
              <a:t>۴۰</a:t>
            </a:r>
            <a:r>
              <a:rPr lang="ar-AE" sz="1800" dirty="0">
                <a:effectLst/>
                <a:latin typeface="Times New Roman" panose="02020603050405020304" pitchFamily="18" charset="0"/>
                <a:ea typeface="Times New Roman" panose="02020603050405020304" pitchFamily="18" charset="0"/>
              </a:rPr>
              <a:t> سال باشد. محیط فنی-دانشگاهی ایران </a:t>
            </a:r>
            <a:r>
              <a:rPr lang="fa-IR" sz="1800" dirty="0">
                <a:effectLst/>
                <a:latin typeface="Times New Roman" panose="02020603050405020304" pitchFamily="18" charset="0"/>
                <a:ea typeface="Times New Roman" panose="02020603050405020304" pitchFamily="18" charset="0"/>
              </a:rPr>
              <a:t>‌۹</a:t>
            </a:r>
            <a:r>
              <a:rPr lang="ar-AE" sz="1800" dirty="0">
                <a:effectLst/>
                <a:latin typeface="Times New Roman" panose="02020603050405020304" pitchFamily="18" charset="0"/>
                <a:ea typeface="Times New Roman" panose="02020603050405020304" pitchFamily="18" charset="0"/>
              </a:rPr>
              <a:t> سال از وجود او‌بهره مند شد، که می توانست </a:t>
            </a:r>
            <a:r>
              <a:rPr lang="fa-IR" sz="1800" dirty="0">
                <a:effectLst/>
                <a:latin typeface="Times New Roman" panose="02020603050405020304" pitchFamily="18" charset="0"/>
                <a:ea typeface="Times New Roman" panose="02020603050405020304" pitchFamily="18" charset="0"/>
              </a:rPr>
              <a:t>۵</a:t>
            </a:r>
            <a:r>
              <a:rPr lang="ar-AE" sz="1800" dirty="0">
                <a:effectLst/>
                <a:latin typeface="Times New Roman" panose="02020603050405020304" pitchFamily="18" charset="0"/>
                <a:ea typeface="Times New Roman" panose="02020603050405020304" pitchFamily="18" charset="0"/>
              </a:rPr>
              <a:t> برابر، یعنی </a:t>
            </a:r>
            <a:r>
              <a:rPr lang="fa-IR" sz="1800" dirty="0">
                <a:effectLst/>
                <a:latin typeface="Times New Roman" panose="02020603050405020304" pitchFamily="18" charset="0"/>
                <a:ea typeface="Times New Roman" panose="02020603050405020304" pitchFamily="18" charset="0"/>
              </a:rPr>
              <a:t>۴۵</a:t>
            </a:r>
            <a:r>
              <a:rPr lang="ar-AE" sz="1800" dirty="0">
                <a:effectLst/>
                <a:latin typeface="Times New Roman" panose="02020603050405020304" pitchFamily="18" charset="0"/>
                <a:ea typeface="Times New Roman" panose="02020603050405020304" pitchFamily="18" charset="0"/>
              </a:rPr>
              <a:t> سال، باشد. نتایج فراری دادن مغزها به مراتب از اختلاس‌های مالی وخیم تر است. البته یادمان نرود که فرهاد خودش هم صدمه دید و با وجود خدمات گرانقدری که به دانشگاه واترلو و کشور کانادا کرد، هرگز ایران را از یاد نبرد و در کشور جدیدش تعلق خاطر نداشت.</a:t>
            </a:r>
            <a:endParaRPr lang="en-US" sz="1800" dirty="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21</a:t>
            </a:fld>
            <a:endParaRPr lang="en-US" altLang="en-US" sz="1400" b="0" dirty="0"/>
          </a:p>
        </p:txBody>
      </p:sp>
    </p:spTree>
    <p:extLst>
      <p:ext uri="{BB962C8B-B14F-4D97-AF65-F5344CB8AC3E}">
        <p14:creationId xmlns:p14="http://schemas.microsoft.com/office/powerpoint/2010/main" val="2363496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70000" lnSpcReduction="20000"/>
          </a:bodyPr>
          <a:lstStyle/>
          <a:p>
            <a:pPr algn="just"/>
            <a:r>
              <a:rPr lang="en-US" sz="1900" dirty="0">
                <a:latin typeface="Times New Roman" panose="02020603050405020304" pitchFamily="18" charset="0"/>
                <a:ea typeface="Times New Roman" panose="02020603050405020304" pitchFamily="18" charset="0"/>
              </a:rPr>
              <a:t>Farhad served U. Waterloo with distinction for 36 years,</a:t>
            </a:r>
          </a:p>
          <a:p>
            <a:pPr algn="just"/>
            <a:r>
              <a:rPr lang="en-US" sz="1900" dirty="0">
                <a:latin typeface="Times New Roman" panose="02020603050405020304" pitchFamily="18" charset="0"/>
                <a:ea typeface="Times New Roman" panose="02020603050405020304" pitchFamily="18" charset="0"/>
              </a:rPr>
              <a:t>teaching courses in computer hardware and architecture;</a:t>
            </a:r>
          </a:p>
          <a:p>
            <a:pPr algn="just"/>
            <a:r>
              <a:rPr lang="en-US" sz="1900" dirty="0">
                <a:latin typeface="Times New Roman" panose="02020603050405020304" pitchFamily="18" charset="0"/>
                <a:ea typeface="Times New Roman" panose="02020603050405020304" pitchFamily="18" charset="0"/>
              </a:rPr>
              <a:t>bringing his wisdom to faculty discussions and decisions;</a:t>
            </a:r>
          </a:p>
          <a:p>
            <a:pPr algn="just"/>
            <a:r>
              <a:rPr lang="en-US" sz="1900" dirty="0">
                <a:latin typeface="Times New Roman" panose="02020603050405020304" pitchFamily="18" charset="0"/>
                <a:ea typeface="Times New Roman" panose="02020603050405020304" pitchFamily="18" charset="0"/>
              </a:rPr>
              <a:t>building hardware labs, including a microprocessor lab;</a:t>
            </a:r>
          </a:p>
          <a:p>
            <a:pPr algn="just"/>
            <a:r>
              <a:rPr lang="en-US" sz="1900" dirty="0">
                <a:latin typeface="Times New Roman" panose="02020603050405020304" pitchFamily="18" charset="0"/>
                <a:ea typeface="Times New Roman" panose="02020603050405020304" pitchFamily="18" charset="0"/>
              </a:rPr>
              <a:t>doing research on system-building methodologies (including composition &amp; component-based design), verification, and HW/SW co-design;</a:t>
            </a:r>
          </a:p>
          <a:p>
            <a:r>
              <a:rPr lang="en-US" sz="1900" dirty="0">
                <a:solidFill>
                  <a:srgbClr val="FFFF00"/>
                </a:solidFill>
              </a:rPr>
              <a:t>Colleagues remember him as a kind, generous person, with a warm smile; never too busy to chat or help</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فرهاد در دانشگاه واترلو به مدت </a:t>
            </a:r>
            <a:r>
              <a:rPr lang="fa-IR" sz="1800" dirty="0">
                <a:effectLst/>
                <a:latin typeface="Times New Roman" panose="02020603050405020304" pitchFamily="18" charset="0"/>
                <a:ea typeface="Times New Roman" panose="02020603050405020304" pitchFamily="18" charset="0"/>
              </a:rPr>
              <a:t>۳۶</a:t>
            </a:r>
            <a:r>
              <a:rPr lang="ar-AE" sz="1800" dirty="0">
                <a:effectLst/>
                <a:latin typeface="Times New Roman" panose="02020603050405020304" pitchFamily="18" charset="0"/>
                <a:ea typeface="Times New Roman" panose="02020603050405020304" pitchFamily="18" charset="0"/>
              </a:rPr>
              <a:t> سال از راههای زیر خدمت کرد:</a:t>
            </a:r>
            <a:endParaRPr lang="en-US" sz="1800" dirty="0">
              <a:effectLst/>
              <a:latin typeface="Times New Roman" panose="02020603050405020304" pitchFamily="18" charset="0"/>
              <a:ea typeface="Times New Roman" panose="02020603050405020304" pitchFamily="18" charset="0"/>
            </a:endParaRP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تدریس دروس سخت افزار و معماری کامپیوتر،</a:t>
            </a:r>
            <a:endParaRPr lang="en-US" sz="1800" dirty="0">
              <a:effectLst/>
              <a:latin typeface="Times New Roman" panose="02020603050405020304" pitchFamily="18" charset="0"/>
              <a:ea typeface="Times New Roman" panose="02020603050405020304" pitchFamily="18" charset="0"/>
            </a:endParaRP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مشارکت سازنده در بحث‌ها و تصمیم گیریهای هیات علمی،</a:t>
            </a:r>
            <a:endParaRPr lang="en-US" sz="1800" dirty="0">
              <a:effectLst/>
              <a:latin typeface="Times New Roman" panose="02020603050405020304" pitchFamily="18" charset="0"/>
              <a:ea typeface="Times New Roman" panose="02020603050405020304" pitchFamily="18" charset="0"/>
            </a:endParaRP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تاسیس آزمایشگاه های سخت افزاری و از جمله آزمایشگاه ریز پردازشگرها،</a:t>
            </a:r>
            <a:endParaRPr lang="en-US" sz="1800" dirty="0">
              <a:effectLst/>
              <a:latin typeface="Times New Roman" panose="02020603050405020304" pitchFamily="18" charset="0"/>
              <a:ea typeface="Times New Roman" panose="02020603050405020304" pitchFamily="18" charset="0"/>
            </a:endParaRP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پژوهش در زمینه های سیستم سازی ، مخصوصا از راه کاربرد مولفه های سخت افزاری و نرم افزاری، ارزیابی درستی سیستمها، و طراحی یکپارچه ی سخت افزار و نرم افزار</a:t>
            </a:r>
            <a:endParaRPr lang="en-US" sz="1800" dirty="0">
              <a:effectLst/>
              <a:latin typeface="Times New Roman" panose="02020603050405020304" pitchFamily="18" charset="0"/>
              <a:ea typeface="Times New Roman" panose="02020603050405020304" pitchFamily="18" charset="0"/>
            </a:endParaRP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همکارانش در دانشگاه واترلو از او به عنوان فردی مهربان و دست و دلباز، با لبخندی گرم، و ‌پیشگام در ارایه ی هر نوع کمک یاد می کنند.</a:t>
            </a:r>
            <a:endParaRPr lang="en-US" sz="1800" dirty="0">
              <a:effectLst/>
              <a:latin typeface="Times New Roman" panose="02020603050405020304" pitchFamily="18" charset="0"/>
              <a:ea typeface="Times New Roman" panose="02020603050405020304" pitchFamily="18" charset="0"/>
            </a:endParaRPr>
          </a:p>
          <a:p>
            <a:pPr algn="just"/>
            <a:endParaRPr lang="en-US" sz="1900" dirty="0">
              <a:latin typeface="Times New Roman" panose="02020603050405020304" pitchFamily="18" charset="0"/>
              <a:ea typeface="Times New Roman" panose="02020603050405020304" pitchFamily="18" charset="0"/>
            </a:endParaRPr>
          </a:p>
          <a:p>
            <a:pPr algn="just"/>
            <a:endParaRPr lang="en-US" sz="1900" dirty="0">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22</a:t>
            </a:fld>
            <a:endParaRPr lang="en-US" altLang="en-US" sz="1400" b="0" dirty="0"/>
          </a:p>
        </p:txBody>
      </p:sp>
    </p:spTree>
    <p:extLst>
      <p:ext uri="{BB962C8B-B14F-4D97-AF65-F5344CB8AC3E}">
        <p14:creationId xmlns:p14="http://schemas.microsoft.com/office/powerpoint/2010/main" val="2118260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just"/>
            <a:r>
              <a:rPr lang="en-US" sz="1900" dirty="0">
                <a:latin typeface="Times New Roman" panose="02020603050405020304" pitchFamily="18" charset="0"/>
                <a:ea typeface="Times New Roman" panose="02020603050405020304" pitchFamily="18" charset="0"/>
              </a:rPr>
              <a:t>Farhad and I reunited for one year, when I spent my sabbatical during 1986-1987 at U. Waterloo, working closely with him.</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فرهاد و‌ من دوباره برای یک سال، از </a:t>
            </a:r>
            <a:r>
              <a:rPr lang="fa-IR" sz="1800" dirty="0">
                <a:effectLst/>
                <a:latin typeface="Times New Roman" panose="02020603050405020304" pitchFamily="18" charset="0"/>
                <a:ea typeface="Times New Roman" panose="02020603050405020304" pitchFamily="18" charset="0"/>
              </a:rPr>
              <a:t>۱۹۸۶</a:t>
            </a:r>
            <a:r>
              <a:rPr lang="ar-AE" sz="1800" dirty="0">
                <a:effectLst/>
                <a:latin typeface="Times New Roman" panose="02020603050405020304" pitchFamily="18" charset="0"/>
                <a:ea typeface="Times New Roman" panose="02020603050405020304" pitchFamily="18" charset="0"/>
              </a:rPr>
              <a:t> تا </a:t>
            </a:r>
            <a:r>
              <a:rPr lang="fa-IR" sz="1800" dirty="0">
                <a:effectLst/>
                <a:latin typeface="Times New Roman" panose="02020603050405020304" pitchFamily="18" charset="0"/>
                <a:ea typeface="Times New Roman" panose="02020603050405020304" pitchFamily="18" charset="0"/>
              </a:rPr>
              <a:t>۱۹۸۷</a:t>
            </a:r>
            <a:r>
              <a:rPr lang="ar-AE" sz="1800" dirty="0">
                <a:effectLst/>
                <a:latin typeface="Times New Roman" panose="02020603050405020304" pitchFamily="18" charset="0"/>
                <a:ea typeface="Times New Roman" panose="02020603050405020304" pitchFamily="18" charset="0"/>
              </a:rPr>
              <a:t>، هنگامی که ‌من‌ فرصت مطالعاتی ام را‌ در دانشگاه واترلو‌ گذراندم، همکاری نزدیک داشتیم.</a:t>
            </a:r>
            <a:endParaRPr lang="en-US" sz="1800" dirty="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23</a:t>
            </a:fld>
            <a:endParaRPr lang="en-US" altLang="en-US" sz="1400" b="0" dirty="0"/>
          </a:p>
        </p:txBody>
      </p:sp>
    </p:spTree>
    <p:extLst>
      <p:ext uri="{BB962C8B-B14F-4D97-AF65-F5344CB8AC3E}">
        <p14:creationId xmlns:p14="http://schemas.microsoft.com/office/powerpoint/2010/main" val="3785063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70000" lnSpcReduction="20000"/>
          </a:bodyPr>
          <a:lstStyle/>
          <a:p>
            <a:pPr algn="just"/>
            <a:r>
              <a:rPr lang="en-US" sz="1900" dirty="0">
                <a:latin typeface="Times New Roman" panose="02020603050405020304" pitchFamily="18" charset="0"/>
                <a:ea typeface="Times New Roman" panose="02020603050405020304" pitchFamily="18" charset="0"/>
              </a:rPr>
              <a:t>Since my settling in California in 1988, Farhad and I met regularly through mini-reunions, during my business and personal trips to Canada, and whenever he traveled to California to visit family members. I would have seen him in person at least twice over the past two years, when COVID-19 and his increased frailty conspired to make travel Impossible. During my last visit to him in late 2018, I noticed that he had not yet completely recovered from the 2011 passing of his beloved Sima. He kept busy, though, glued to a workstation in his down-sized residence. </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از سال </a:t>
            </a:r>
            <a:r>
              <a:rPr lang="fa-IR" sz="1800" dirty="0">
                <a:effectLst/>
                <a:latin typeface="Times New Roman" panose="02020603050405020304" pitchFamily="18" charset="0"/>
                <a:ea typeface="Times New Roman" panose="02020603050405020304" pitchFamily="18" charset="0"/>
              </a:rPr>
              <a:t>۱۹۸۸</a:t>
            </a:r>
            <a:r>
              <a:rPr lang="ar-AE" sz="1800" dirty="0">
                <a:effectLst/>
                <a:latin typeface="Times New Roman" panose="02020603050405020304" pitchFamily="18" charset="0"/>
                <a:ea typeface="Times New Roman" panose="02020603050405020304" pitchFamily="18" charset="0"/>
              </a:rPr>
              <a:t> که من در کالیفرنیا مستقر شدم، مرتب همدیگر را‌ می دیدیم، چه از راه مسافرتهای کاری و شخصی من به کانادا، و چه در موقعیتهایی که او برای دیدار خانواده به کالیفرنیا‌ می آمد. در روال عادی، قرار بود که حد اقل دو بار او را طی دو سال گذشته ببینم، که بیماری کووید-</a:t>
            </a:r>
            <a:r>
              <a:rPr lang="fa-IR" sz="1800" dirty="0">
                <a:effectLst/>
                <a:latin typeface="Times New Roman" panose="02020603050405020304" pitchFamily="18" charset="0"/>
                <a:ea typeface="Times New Roman" panose="02020603050405020304" pitchFamily="18" charset="0"/>
              </a:rPr>
              <a:t>۱۹</a:t>
            </a:r>
            <a:r>
              <a:rPr lang="ar-AE" sz="1800" dirty="0">
                <a:effectLst/>
                <a:latin typeface="Times New Roman" panose="02020603050405020304" pitchFamily="18" charset="0"/>
                <a:ea typeface="Times New Roman" panose="02020603050405020304" pitchFamily="18" charset="0"/>
              </a:rPr>
              <a:t> و وضع سلامتی اش برنامه هایمان را بر هم زد و مجبور شدیم به تماس‌های صوتی و تصویری اکتفا کنیم. در آخرین دیداری که از او در سال </a:t>
            </a:r>
            <a:r>
              <a:rPr lang="fa-IR" sz="1800" dirty="0">
                <a:effectLst/>
                <a:latin typeface="Times New Roman" panose="02020603050405020304" pitchFamily="18" charset="0"/>
                <a:ea typeface="Times New Roman" panose="02020603050405020304" pitchFamily="18" charset="0"/>
              </a:rPr>
              <a:t>۲۰۱۸</a:t>
            </a:r>
            <a:r>
              <a:rPr lang="ar-AE" sz="1800" dirty="0">
                <a:effectLst/>
                <a:latin typeface="Times New Roman" panose="02020603050405020304" pitchFamily="18" charset="0"/>
                <a:ea typeface="Times New Roman" panose="02020603050405020304" pitchFamily="18" charset="0"/>
              </a:rPr>
              <a:t> داشتم، متوجه شدم که هنوز به فقدان سیمای عزیزش عادت نکرده، ولی با این حال خود را در آپارتمان کوچکی که جایگزین خانه ی قبلی اش شده بود مشغول نگاه می داشت.</a:t>
            </a:r>
            <a:endParaRPr lang="en-US" sz="1800" dirty="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24</a:t>
            </a:fld>
            <a:endParaRPr lang="en-US" altLang="en-US" sz="1400" b="0" dirty="0"/>
          </a:p>
        </p:txBody>
      </p:sp>
    </p:spTree>
    <p:extLst>
      <p:ext uri="{BB962C8B-B14F-4D97-AF65-F5344CB8AC3E}">
        <p14:creationId xmlns:p14="http://schemas.microsoft.com/office/powerpoint/2010/main" val="2813935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just"/>
            <a:r>
              <a:rPr lang="en-US" sz="1900" dirty="0">
                <a:latin typeface="Times New Roman" panose="02020603050405020304" pitchFamily="18" charset="0"/>
                <a:ea typeface="Times New Roman" panose="02020603050405020304" pitchFamily="18" charset="0"/>
              </a:rPr>
              <a:t>We had a somewhat bigger reunion in 2000, when Dr. Morteza Anvari, working with Dr. Lotfi Zadeh at UC Berkeley, and Dr. Siavash Shahshahani, who was visiting Berkeley at the time, also joined us.</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گردهم آیی های کوچکمان در سال </a:t>
            </a:r>
            <a:r>
              <a:rPr lang="fa-IR" sz="1800" dirty="0">
                <a:effectLst/>
                <a:latin typeface="Times New Roman" panose="02020603050405020304" pitchFamily="18" charset="0"/>
                <a:ea typeface="Times New Roman" panose="02020603050405020304" pitchFamily="18" charset="0"/>
              </a:rPr>
              <a:t>۲۰۰۰</a:t>
            </a:r>
            <a:r>
              <a:rPr lang="ar-AE" sz="1800" dirty="0">
                <a:effectLst/>
                <a:latin typeface="Times New Roman" panose="02020603050405020304" pitchFamily="18" charset="0"/>
                <a:ea typeface="Times New Roman" panose="02020603050405020304" pitchFamily="18" charset="0"/>
              </a:rPr>
              <a:t> کمی بزرگ ‌تر شد، چون در برکلی کالیفرنیا به دیدار دکتر مرتضی انواری، که با دکتر لطفی زاده کار می کرد، و دکتر سیاوش شهشهانی، که به برکلی آمده بود، نایل شدیم.</a:t>
            </a:r>
            <a:endParaRPr lang="en-US" sz="1800" dirty="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25</a:t>
            </a:fld>
            <a:endParaRPr lang="en-US" altLang="en-US" sz="1400" b="0" dirty="0"/>
          </a:p>
        </p:txBody>
      </p:sp>
    </p:spTree>
    <p:extLst>
      <p:ext uri="{BB962C8B-B14F-4D97-AF65-F5344CB8AC3E}">
        <p14:creationId xmlns:p14="http://schemas.microsoft.com/office/powerpoint/2010/main" val="2675037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just"/>
            <a:r>
              <a:rPr lang="en-US" sz="1900" dirty="0">
                <a:latin typeface="Times New Roman" panose="02020603050405020304" pitchFamily="18" charset="0"/>
                <a:ea typeface="Times New Roman" panose="02020603050405020304" pitchFamily="18" charset="0"/>
              </a:rPr>
              <a:t>Here is a sample of Farhad’s Persian handwriting in a March 1978 letter to me. We used to kid him for the long tails of his “meem” letters!</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در اینجا نمونه ای از دستخط فارسی فرهاد را می بینید که نیم صفحه ی اول نامه ای است که در سال </a:t>
            </a:r>
            <a:r>
              <a:rPr lang="fa-IR" sz="1800" dirty="0">
                <a:effectLst/>
                <a:latin typeface="Times New Roman" panose="02020603050405020304" pitchFamily="18" charset="0"/>
                <a:ea typeface="Times New Roman" panose="02020603050405020304" pitchFamily="18" charset="0"/>
              </a:rPr>
              <a:t>۱۹۷۸</a:t>
            </a:r>
            <a:r>
              <a:rPr lang="ar-AE" sz="1800" dirty="0">
                <a:effectLst/>
                <a:latin typeface="Times New Roman" panose="02020603050405020304" pitchFamily="18" charset="0"/>
                <a:ea typeface="Times New Roman" panose="02020603050405020304" pitchFamily="18" charset="0"/>
              </a:rPr>
              <a:t> از ایتالیا به من نوشت. من و دوستان دیگر همیشه به خاطر دم‌ دراز میم هایش با او شوخی می کردیم.</a:t>
            </a:r>
            <a:endParaRPr lang="en-US" sz="1800" dirty="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26</a:t>
            </a:fld>
            <a:endParaRPr lang="en-US" altLang="en-US" sz="1400" b="0" dirty="0"/>
          </a:p>
        </p:txBody>
      </p:sp>
    </p:spTree>
    <p:extLst>
      <p:ext uri="{BB962C8B-B14F-4D97-AF65-F5344CB8AC3E}">
        <p14:creationId xmlns:p14="http://schemas.microsoft.com/office/powerpoint/2010/main" val="489155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Let me end my remarks by saying that I really cherish the 4 years we overlapped at AMUT, as well as the long-term friendship and collaboration that we maintained over several decades. My work and career path were positively influenced by him. May the memory of this noble man persist and may the pathway he showed us have many followers!</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در خاتمه باید بگویم که همان چهار سال همکاری نزدیک و فشرده با فرهاد، و دوستی دراز مدت و همکاری دورادور در سال‌های بعدی، برای من مغتنم بود و مسیر فعالیتهای علمی و فنی مرا تحت تاثیر قرار داد. </a:t>
            </a:r>
            <a:r>
              <a:rPr lang="ar-AE" sz="1800">
                <a:effectLst/>
                <a:latin typeface="Times New Roman" panose="02020603050405020304" pitchFamily="18" charset="0"/>
                <a:ea typeface="Times New Roman" panose="02020603050405020304" pitchFamily="18" charset="0"/>
              </a:rPr>
              <a:t>یاد آن بزرگمرد ‌زنده و راهش پر رهرو باد!</a:t>
            </a:r>
            <a:endParaRPr lang="en-US" sz="180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27</a:t>
            </a:fld>
            <a:endParaRPr lang="en-US" altLang="en-US" sz="1400" b="0" dirty="0"/>
          </a:p>
        </p:txBody>
      </p:sp>
    </p:spTree>
    <p:extLst>
      <p:ext uri="{BB962C8B-B14F-4D97-AF65-F5344CB8AC3E}">
        <p14:creationId xmlns:p14="http://schemas.microsoft.com/office/powerpoint/2010/main" val="141110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just"/>
            <a:r>
              <a:rPr lang="en-US" sz="1900" dirty="0">
                <a:latin typeface="Times New Roman" panose="02020603050405020304" pitchFamily="18" charset="0"/>
                <a:ea typeface="Times New Roman" panose="02020603050405020304" pitchFamily="18" charset="0"/>
              </a:rPr>
              <a:t>Let me share with you a Persian poem I wrote to honor my dear friend Farhad, using the letters of his name to start the half-verses.</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در آغاز شعری را که به یاد دوست عزیزم فرهاد سروده ام برایتان می خوانم.</a:t>
            </a:r>
            <a:endParaRPr lang="en-US" sz="1800" dirty="0">
              <a:effectLst/>
              <a:latin typeface="Times New Roman" panose="02020603050405020304" pitchFamily="18" charset="0"/>
              <a:ea typeface="Times New Roman" panose="02020603050405020304" pitchFamily="18" charset="0"/>
            </a:endParaRPr>
          </a:p>
          <a:p>
            <a:pPr algn="just"/>
            <a:endParaRPr lang="en-US" sz="1900" dirty="0">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3</a:t>
            </a:fld>
            <a:endParaRPr lang="en-US" altLang="en-US" sz="1400" b="0" dirty="0"/>
          </a:p>
        </p:txBody>
      </p:sp>
    </p:spTree>
    <p:extLst>
      <p:ext uri="{BB962C8B-B14F-4D97-AF65-F5344CB8AC3E}">
        <p14:creationId xmlns:p14="http://schemas.microsoft.com/office/powerpoint/2010/main" val="121290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Engineers, like Farhad and I, prefer graphical representations to words. Here is Farhad’s life journey in brief. He did travel to many other places, but his main movements are summarized on this map: Leaving Iran for graduate studies in 1963, earning his doctorate in 1968, returning to work at the 3-year-old Arya-Mehr University of Technology in 1969, going on a sabbatical leave in Pisa, Italy, in 1978, and settling in Canada in 1979, where he worked at University of Waterloo’s School of Computer Science until his retirement in 2015.</a:t>
            </a:r>
          </a:p>
          <a:p>
            <a:pPr marL="0" marR="0" algn="r" rtl="1">
              <a:spcBef>
                <a:spcPts val="0"/>
              </a:spcBef>
              <a:spcAft>
                <a:spcPts val="0"/>
              </a:spcAft>
            </a:pPr>
            <a:r>
              <a:rPr lang="ar-AE" b="0" i="0" dirty="0">
                <a:solidFill>
                  <a:srgbClr val="050505"/>
                </a:solidFill>
                <a:effectLst/>
                <a:latin typeface="Segoe UI Historic" panose="020B0502040204020203" pitchFamily="34" charset="0"/>
              </a:rPr>
              <a:t>مهندسانی </a:t>
            </a:r>
            <a:r>
              <a:rPr lang="ar-AE" sz="1800" dirty="0">
                <a:effectLst/>
                <a:latin typeface="Times New Roman" panose="02020603050405020304" pitchFamily="18" charset="0"/>
                <a:ea typeface="Times New Roman" panose="02020603050405020304" pitchFamily="18" charset="0"/>
              </a:rPr>
              <a:t> چون من و فرهاد با ارایه ی تصویری مطالب میانه ی بهتری دارند، تا با‌کلمات. در این تصویر مسیر زندگی فرهاد را به اختصار می بینید: شروع تحصیلات تکمیلی در </a:t>
            </a:r>
            <a:r>
              <a:rPr lang="fa-IR" sz="1800" dirty="0">
                <a:effectLst/>
                <a:latin typeface="Times New Roman" panose="02020603050405020304" pitchFamily="18" charset="0"/>
                <a:ea typeface="Times New Roman" panose="02020603050405020304" pitchFamily="18" charset="0"/>
              </a:rPr>
              <a:t>۱۹۶۳</a:t>
            </a:r>
            <a:r>
              <a:rPr lang="ar-AE" sz="1800" dirty="0">
                <a:effectLst/>
                <a:latin typeface="Times New Roman" panose="02020603050405020304" pitchFamily="18" charset="0"/>
                <a:ea typeface="Times New Roman" panose="02020603050405020304" pitchFamily="18" charset="0"/>
              </a:rPr>
              <a:t>؛ اخذ مدرک دکتری در </a:t>
            </a:r>
            <a:r>
              <a:rPr lang="fa-IR" sz="1800" dirty="0">
                <a:effectLst/>
                <a:latin typeface="Times New Roman" panose="02020603050405020304" pitchFamily="18" charset="0"/>
                <a:ea typeface="Times New Roman" panose="02020603050405020304" pitchFamily="18" charset="0"/>
              </a:rPr>
              <a:t>۱۹۶۸</a:t>
            </a:r>
            <a:r>
              <a:rPr lang="ar-AE" sz="1800" dirty="0">
                <a:effectLst/>
                <a:latin typeface="Times New Roman" panose="02020603050405020304" pitchFamily="18" charset="0"/>
                <a:ea typeface="Times New Roman" panose="02020603050405020304" pitchFamily="18" charset="0"/>
              </a:rPr>
              <a:t>؛ باز گشت به ایران و اشتغال در دانشگاه صنعتی آریامهر که سه سال از عمرش می گذشت در </a:t>
            </a:r>
            <a:r>
              <a:rPr lang="fa-IR" sz="1800" dirty="0">
                <a:effectLst/>
                <a:latin typeface="Times New Roman" panose="02020603050405020304" pitchFamily="18" charset="0"/>
                <a:ea typeface="Times New Roman" panose="02020603050405020304" pitchFamily="18" charset="0"/>
              </a:rPr>
              <a:t>۱۹۶۹</a:t>
            </a:r>
            <a:r>
              <a:rPr lang="ar-AE" sz="1800" dirty="0">
                <a:effectLst/>
                <a:latin typeface="Times New Roman" panose="02020603050405020304" pitchFamily="18" charset="0"/>
                <a:ea typeface="Times New Roman" panose="02020603050405020304" pitchFamily="18" charset="0"/>
              </a:rPr>
              <a:t>؛ فرصت مطالعاتی در شهر پیزا، ایتالیا، در </a:t>
            </a:r>
            <a:r>
              <a:rPr lang="fa-IR" sz="1800" dirty="0">
                <a:effectLst/>
                <a:latin typeface="Times New Roman" panose="02020603050405020304" pitchFamily="18" charset="0"/>
                <a:ea typeface="Times New Roman" panose="02020603050405020304" pitchFamily="18" charset="0"/>
              </a:rPr>
              <a:t>۱۹۷۸</a:t>
            </a:r>
            <a:r>
              <a:rPr lang="ar-AE" sz="1800" dirty="0">
                <a:effectLst/>
                <a:latin typeface="Times New Roman" panose="02020603050405020304" pitchFamily="18" charset="0"/>
                <a:ea typeface="Times New Roman" panose="02020603050405020304" pitchFamily="18" charset="0"/>
              </a:rPr>
              <a:t>؛ استقرار در کانادا در </a:t>
            </a:r>
            <a:r>
              <a:rPr lang="fa-IR" sz="1800" dirty="0">
                <a:effectLst/>
                <a:latin typeface="Times New Roman" panose="02020603050405020304" pitchFamily="18" charset="0"/>
                <a:ea typeface="Times New Roman" panose="02020603050405020304" pitchFamily="18" charset="0"/>
              </a:rPr>
              <a:t>۱۹۷۹</a:t>
            </a:r>
            <a:r>
              <a:rPr lang="ar-AE" sz="1800" dirty="0">
                <a:effectLst/>
                <a:latin typeface="Times New Roman" panose="02020603050405020304" pitchFamily="18" charset="0"/>
                <a:ea typeface="Times New Roman" panose="02020603050405020304" pitchFamily="18" charset="0"/>
              </a:rPr>
              <a:t>؛ باز نشستگی از دانشگاه واترلو در سال </a:t>
            </a:r>
            <a:r>
              <a:rPr lang="fa-IR" sz="1800" dirty="0">
                <a:effectLst/>
                <a:latin typeface="Times New Roman" panose="02020603050405020304" pitchFamily="18" charset="0"/>
                <a:ea typeface="Times New Roman" panose="02020603050405020304" pitchFamily="18" charset="0"/>
              </a:rPr>
              <a:t>۲۰۱۵</a:t>
            </a:r>
            <a:r>
              <a:rPr lang="ar-AE" sz="1800" dirty="0">
                <a:effectLst/>
                <a:latin typeface="Times New Roman" panose="02020603050405020304" pitchFamily="18" charset="0"/>
                <a:ea typeface="Times New Roman" panose="02020603050405020304" pitchFamily="18" charset="0"/>
              </a:rPr>
              <a:t>، پس از </a:t>
            </a:r>
            <a:r>
              <a:rPr lang="fa-IR" sz="1800" dirty="0">
                <a:effectLst/>
                <a:latin typeface="Times New Roman" panose="02020603050405020304" pitchFamily="18" charset="0"/>
                <a:ea typeface="Times New Roman" panose="02020603050405020304" pitchFamily="18" charset="0"/>
              </a:rPr>
              <a:t>۳۶</a:t>
            </a:r>
            <a:r>
              <a:rPr lang="ar-AE" sz="1800" dirty="0">
                <a:effectLst/>
                <a:latin typeface="Times New Roman" panose="02020603050405020304" pitchFamily="18" charset="0"/>
                <a:ea typeface="Times New Roman" panose="02020603050405020304" pitchFamily="18" charset="0"/>
              </a:rPr>
              <a:t> سال خدمت.</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1976F06-8583-4CB1-B53A-025598784FAC}" type="slidenum">
              <a:rPr lang="en-US" smtClean="0"/>
              <a:pPr/>
              <a:t>4</a:t>
            </a:fld>
            <a:endParaRPr lang="en-US" dirty="0"/>
          </a:p>
        </p:txBody>
      </p:sp>
    </p:spTree>
    <p:extLst>
      <p:ext uri="{BB962C8B-B14F-4D97-AF65-F5344CB8AC3E}">
        <p14:creationId xmlns:p14="http://schemas.microsoft.com/office/powerpoint/2010/main" val="147319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42B8694-0C94-4EDE-BBD8-30F7DE70276A}"/>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11897E01-715E-4F9F-88AB-82AEEF72EA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r>
              <a:rPr lang="en-US" dirty="0"/>
              <a:t>Farhad spent more than half his living years and ~80% of his working years in Canada. This, and the next 4 slides, which I will step through quickly, hold content from Farhad’s Waterloo website, which I have captured for safekeeping.</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فرهاد بیش از نیمی از عمرش و حدود </a:t>
            </a:r>
            <a:r>
              <a:rPr lang="fa-IR" sz="1800" dirty="0">
                <a:effectLst/>
                <a:latin typeface="Times New Roman" panose="02020603050405020304" pitchFamily="18" charset="0"/>
                <a:ea typeface="Times New Roman" panose="02020603050405020304" pitchFamily="18" charset="0"/>
              </a:rPr>
              <a:t>۸۰</a:t>
            </a:r>
            <a:r>
              <a:rPr lang="ar-AE" sz="1800" dirty="0">
                <a:effectLst/>
                <a:latin typeface="Times New Roman" panose="02020603050405020304" pitchFamily="18" charset="0"/>
                <a:ea typeface="Times New Roman" panose="02020603050405020304" pitchFamily="18" charset="0"/>
              </a:rPr>
              <a:t> درصد از سال‌های کاریش را در کانادا گذراند. در این سلاید و چهار سلاید بعدی، منتخبی از صفحات دانشگاه واترلو را که در آنها فرهاد سوابق و فعالیتهایش را به زبان خودش تشریح می کند برای ثبت در تاریخ می آورم.</a:t>
            </a:r>
            <a:endParaRPr lang="en-US" sz="1800" dirty="0">
              <a:effectLst/>
              <a:latin typeface="Times New Roman" panose="02020603050405020304" pitchFamily="18" charset="0"/>
              <a:ea typeface="Times New Roman" panose="02020603050405020304" pitchFamily="18" charset="0"/>
            </a:endParaRPr>
          </a:p>
          <a:p>
            <a:endParaRPr lang="en-US" altLang="en-US" dirty="0"/>
          </a:p>
        </p:txBody>
      </p:sp>
      <p:sp>
        <p:nvSpPr>
          <p:cNvPr id="7172" name="Slide Number Placeholder 3">
            <a:extLst>
              <a:ext uri="{FF2B5EF4-FFF2-40B4-BE49-F238E27FC236}">
                <a16:creationId xmlns:a16="http://schemas.microsoft.com/office/drawing/2014/main" id="{86291841-6EE7-4846-864A-F6FD516CDBE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98DC579D-F968-4641-8172-AE1CAA6E89A9}" type="slidenum">
              <a:rPr lang="en-US" altLang="en-US" sz="1400" b="0"/>
              <a:pPr/>
              <a:t>5</a:t>
            </a:fld>
            <a:endParaRPr lang="en-US" altLang="en-US" sz="1400" b="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Education, technical experience, industrial experience</a:t>
            </a:r>
          </a:p>
          <a:p>
            <a:pPr marL="0" marR="0" algn="r">
              <a:spcBef>
                <a:spcPts val="0"/>
              </a:spcBef>
              <a:spcAft>
                <a:spcPts val="0"/>
              </a:spcAft>
            </a:pPr>
            <a:r>
              <a:rPr lang="ar-AE" sz="1800" dirty="0">
                <a:effectLst/>
                <a:latin typeface="Times New Roman" panose="02020603050405020304" pitchFamily="18" charset="0"/>
                <a:ea typeface="Times New Roman" panose="02020603050405020304" pitchFamily="18" charset="0"/>
              </a:rPr>
              <a:t>تحصیلات، تخصص فنی، تجربه ی صنعتی</a:t>
            </a:r>
            <a:endParaRPr lang="en-US" sz="1800" dirty="0">
              <a:effectLst/>
              <a:latin typeface="Times New Roman" panose="02020603050405020304" pitchFamily="18" charset="0"/>
              <a:ea typeface="Times New Roman" panose="02020603050405020304" pitchFamily="18" charset="0"/>
            </a:endParaRPr>
          </a:p>
          <a:p>
            <a:endParaRPr lang="en-US" altLang="en-US" dirty="0"/>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6</a:t>
            </a:fld>
            <a:endParaRPr lang="en-US" altLang="en-US" sz="1400" b="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Research, administrative experience, system design and engineering</a:t>
            </a:r>
          </a:p>
          <a:p>
            <a:pPr marL="0" marR="0" algn="r">
              <a:spcBef>
                <a:spcPts val="0"/>
              </a:spcBef>
              <a:spcAft>
                <a:spcPts val="0"/>
              </a:spcAft>
            </a:pPr>
            <a:r>
              <a:rPr lang="ar-AE" b="0" i="0" dirty="0">
                <a:solidFill>
                  <a:srgbClr val="050505"/>
                </a:solidFill>
                <a:effectLst/>
                <a:latin typeface="Segoe UI Historic" panose="020B0502040204020203" pitchFamily="34" charset="0"/>
              </a:rPr>
              <a:t>پ</a:t>
            </a:r>
            <a:r>
              <a:rPr lang="ar-AE" sz="1800" dirty="0">
                <a:effectLst/>
                <a:latin typeface="Times New Roman" panose="02020603050405020304" pitchFamily="18" charset="0"/>
                <a:ea typeface="Times New Roman" panose="02020603050405020304" pitchFamily="18" charset="0"/>
              </a:rPr>
              <a:t>ژوهش، تجربه ی مدیریت، طراحی و مهندسی سیستم</a:t>
            </a:r>
            <a:endParaRPr lang="en-US" sz="1800" dirty="0">
              <a:effectLst/>
              <a:latin typeface="Times New Roman" panose="02020603050405020304" pitchFamily="18" charset="0"/>
              <a:ea typeface="Times New Roman" panose="02020603050405020304" pitchFamily="18" charset="0"/>
            </a:endParaRPr>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7</a:t>
            </a:fld>
            <a:endParaRPr lang="en-US" altLang="en-US" sz="1400" b="0" dirty="0"/>
          </a:p>
        </p:txBody>
      </p:sp>
    </p:spTree>
    <p:extLst>
      <p:ext uri="{BB962C8B-B14F-4D97-AF65-F5344CB8AC3E}">
        <p14:creationId xmlns:p14="http://schemas.microsoft.com/office/powerpoint/2010/main" val="239016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This and the next slide contain a list of 24 (from 70 total) of Farhad’s publications, covering the two decades 1990-2010. They provide a window into which parts of his academic research Farhad considered most important.</a:t>
            </a:r>
          </a:p>
          <a:p>
            <a:pPr marL="0" marR="0" algn="r">
              <a:spcBef>
                <a:spcPts val="0"/>
              </a:spcBef>
              <a:spcAft>
                <a:spcPts val="0"/>
              </a:spcAft>
            </a:pPr>
            <a:r>
              <a:rPr lang="ar-AE" b="0" i="0" dirty="0">
                <a:solidFill>
                  <a:srgbClr val="050505"/>
                </a:solidFill>
                <a:effectLst/>
                <a:latin typeface="Segoe UI Historic" panose="020B0502040204020203" pitchFamily="34" charset="0"/>
              </a:rPr>
              <a:t>منتخ</a:t>
            </a:r>
            <a:r>
              <a:rPr lang="ar-AE" sz="1800" dirty="0">
                <a:effectLst/>
                <a:latin typeface="Times New Roman" panose="02020603050405020304" pitchFamily="18" charset="0"/>
                <a:ea typeface="Times New Roman" panose="02020603050405020304" pitchFamily="18" charset="0"/>
              </a:rPr>
              <a:t>بی از مقالات سال‌های </a:t>
            </a:r>
            <a:r>
              <a:rPr lang="fa-IR" sz="1800" dirty="0">
                <a:effectLst/>
                <a:latin typeface="Times New Roman" panose="02020603050405020304" pitchFamily="18" charset="0"/>
                <a:ea typeface="Times New Roman" panose="02020603050405020304" pitchFamily="18" charset="0"/>
              </a:rPr>
              <a:t>۲۰۰۰</a:t>
            </a:r>
            <a:r>
              <a:rPr lang="ar-AE" sz="1800" dirty="0">
                <a:effectLst/>
                <a:latin typeface="Times New Roman" panose="02020603050405020304" pitchFamily="18" charset="0"/>
                <a:ea typeface="Times New Roman" panose="02020603050405020304" pitchFamily="18" charset="0"/>
              </a:rPr>
              <a:t> تا </a:t>
            </a:r>
            <a:r>
              <a:rPr lang="fa-IR" sz="1800" dirty="0">
                <a:effectLst/>
                <a:latin typeface="Times New Roman" panose="02020603050405020304" pitchFamily="18" charset="0"/>
                <a:ea typeface="Times New Roman" panose="02020603050405020304" pitchFamily="18" charset="0"/>
              </a:rPr>
              <a:t>۲۰۱۰</a:t>
            </a:r>
            <a:r>
              <a:rPr lang="ar-AE" sz="1800" dirty="0">
                <a:effectLst/>
                <a:latin typeface="Times New Roman" panose="02020603050405020304" pitchFamily="18" charset="0"/>
                <a:ea typeface="Times New Roman" panose="02020603050405020304" pitchFamily="18" charset="0"/>
              </a:rPr>
              <a:t> که نظر خود فرهاد را در مورد مهم‌ترین کارهایش منعکس می کند</a:t>
            </a:r>
            <a:endParaRPr lang="en-US" sz="1800" dirty="0">
              <a:effectLst/>
              <a:latin typeface="Times New Roman" panose="02020603050405020304" pitchFamily="18" charset="0"/>
              <a:ea typeface="Times New Roman" panose="02020603050405020304" pitchFamily="18" charset="0"/>
            </a:endParaRPr>
          </a:p>
          <a:p>
            <a:endParaRPr lang="en-US" altLang="en-US" dirty="0"/>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8</a:t>
            </a:fld>
            <a:endParaRPr lang="en-US" altLang="en-US" sz="1400" b="0" dirty="0"/>
          </a:p>
        </p:txBody>
      </p:sp>
    </p:spTree>
    <p:extLst>
      <p:ext uri="{BB962C8B-B14F-4D97-AF65-F5344CB8AC3E}">
        <p14:creationId xmlns:p14="http://schemas.microsoft.com/office/powerpoint/2010/main" val="1168405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AB23814-FBE6-4DF1-A0FD-6A626B25111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6B278B40-B2F2-4DED-8740-9D08E8F95DA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Selected publications from the 1990s that complete Farhad’s choice of 24 most-relevant items out of his 70 publications.</a:t>
            </a:r>
          </a:p>
          <a:p>
            <a:pPr marL="0" marR="0" algn="r">
              <a:spcBef>
                <a:spcPts val="0"/>
              </a:spcBef>
              <a:spcAft>
                <a:spcPts val="0"/>
              </a:spcAft>
            </a:pPr>
            <a:r>
              <a:rPr lang="ar-AE" b="0" i="0" dirty="0">
                <a:solidFill>
                  <a:srgbClr val="050505"/>
                </a:solidFill>
                <a:effectLst/>
                <a:latin typeface="Segoe UI Historic" panose="020B0502040204020203" pitchFamily="34" charset="0"/>
              </a:rPr>
              <a:t>منتخ</a:t>
            </a:r>
            <a:r>
              <a:rPr lang="ar-AE" sz="1800" dirty="0">
                <a:effectLst/>
                <a:latin typeface="Times New Roman" panose="02020603050405020304" pitchFamily="18" charset="0"/>
                <a:ea typeface="Times New Roman" panose="02020603050405020304" pitchFamily="18" charset="0"/>
              </a:rPr>
              <a:t>بی از مقالات دهه ی </a:t>
            </a:r>
            <a:r>
              <a:rPr lang="fa-IR" sz="1800" dirty="0">
                <a:effectLst/>
                <a:latin typeface="Times New Roman" panose="02020603050405020304" pitchFamily="18" charset="0"/>
                <a:ea typeface="Times New Roman" panose="02020603050405020304" pitchFamily="18" charset="0"/>
              </a:rPr>
              <a:t>۱۹۹۰: </a:t>
            </a:r>
            <a:r>
              <a:rPr lang="ar-AE" sz="1800" dirty="0">
                <a:effectLst/>
                <a:latin typeface="Times New Roman" panose="02020603050405020304" pitchFamily="18" charset="0"/>
                <a:ea typeface="Times New Roman" panose="02020603050405020304" pitchFamily="18" charset="0"/>
              </a:rPr>
              <a:t>در مجموع </a:t>
            </a:r>
            <a:r>
              <a:rPr lang="fa-IR" sz="1800" dirty="0">
                <a:effectLst/>
                <a:latin typeface="Times New Roman" panose="02020603050405020304" pitchFamily="18" charset="0"/>
                <a:ea typeface="Times New Roman" panose="02020603050405020304" pitchFamily="18" charset="0"/>
              </a:rPr>
              <a:t>۲۴</a:t>
            </a:r>
            <a:r>
              <a:rPr lang="ar-AE" sz="1800" dirty="0">
                <a:effectLst/>
                <a:latin typeface="Times New Roman" panose="02020603050405020304" pitchFamily="18" charset="0"/>
                <a:ea typeface="Times New Roman" panose="02020603050405020304" pitchFamily="18" charset="0"/>
              </a:rPr>
              <a:t> مقاله از </a:t>
            </a:r>
            <a:r>
              <a:rPr lang="fa-IR" sz="1800" dirty="0">
                <a:effectLst/>
                <a:latin typeface="Times New Roman" panose="02020603050405020304" pitchFamily="18" charset="0"/>
                <a:ea typeface="Times New Roman" panose="02020603050405020304" pitchFamily="18" charset="0"/>
              </a:rPr>
              <a:t>۷۰</a:t>
            </a:r>
            <a:r>
              <a:rPr lang="ar-AE" sz="1800" dirty="0">
                <a:effectLst/>
                <a:latin typeface="Times New Roman" panose="02020603050405020304" pitchFamily="18" charset="0"/>
                <a:ea typeface="Times New Roman" panose="02020603050405020304" pitchFamily="18" charset="0"/>
              </a:rPr>
              <a:t> مقاله اش را برشمرده است</a:t>
            </a:r>
            <a:endParaRPr lang="en-US" sz="1800" dirty="0">
              <a:effectLst/>
              <a:latin typeface="Times New Roman" panose="02020603050405020304" pitchFamily="18" charset="0"/>
              <a:ea typeface="Times New Roman" panose="02020603050405020304" pitchFamily="18" charset="0"/>
            </a:endParaRPr>
          </a:p>
          <a:p>
            <a:endParaRPr lang="en-US" altLang="en-US" dirty="0"/>
          </a:p>
        </p:txBody>
      </p:sp>
      <p:sp>
        <p:nvSpPr>
          <p:cNvPr id="13316" name="Slide Number Placeholder 3">
            <a:extLst>
              <a:ext uri="{FF2B5EF4-FFF2-40B4-BE49-F238E27FC236}">
                <a16:creationId xmlns:a16="http://schemas.microsoft.com/office/drawing/2014/main" id="{7BD1EF99-B614-4775-AA8F-ED26F848189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500" b="1">
                <a:solidFill>
                  <a:schemeClr val="tx1"/>
                </a:solidFill>
                <a:latin typeface="Times New Roman" panose="02020603050405020304" pitchFamily="18" charset="0"/>
              </a:defRPr>
            </a:lvl1pPr>
            <a:lvl2pPr marL="821162" indent="-315832">
              <a:defRPr sz="2500" b="1">
                <a:solidFill>
                  <a:schemeClr val="tx1"/>
                </a:solidFill>
                <a:latin typeface="Times New Roman" panose="02020603050405020304" pitchFamily="18" charset="0"/>
              </a:defRPr>
            </a:lvl2pPr>
            <a:lvl3pPr marL="1264989" indent="-252665">
              <a:defRPr sz="2500" b="1">
                <a:solidFill>
                  <a:schemeClr val="tx1"/>
                </a:solidFill>
                <a:latin typeface="Times New Roman" panose="02020603050405020304" pitchFamily="18" charset="0"/>
              </a:defRPr>
            </a:lvl3pPr>
            <a:lvl4pPr marL="1770319" indent="-252665">
              <a:defRPr sz="2500" b="1">
                <a:solidFill>
                  <a:schemeClr val="tx1"/>
                </a:solidFill>
                <a:latin typeface="Times New Roman" panose="02020603050405020304" pitchFamily="18" charset="0"/>
              </a:defRPr>
            </a:lvl4pPr>
            <a:lvl5pPr marL="2277312" indent="-252665">
              <a:defRPr sz="2500" b="1">
                <a:solidFill>
                  <a:schemeClr val="tx1"/>
                </a:solidFill>
                <a:latin typeface="Times New Roman" panose="02020603050405020304" pitchFamily="18" charset="0"/>
              </a:defRPr>
            </a:lvl5pPr>
            <a:lvl6pPr marL="2756046" indent="-252665" eaLnBrk="0" fontAlgn="base" hangingPunct="0">
              <a:spcBef>
                <a:spcPct val="0"/>
              </a:spcBef>
              <a:spcAft>
                <a:spcPct val="0"/>
              </a:spcAft>
              <a:defRPr sz="2500" b="1">
                <a:solidFill>
                  <a:schemeClr val="tx1"/>
                </a:solidFill>
                <a:latin typeface="Times New Roman" panose="02020603050405020304" pitchFamily="18" charset="0"/>
              </a:defRPr>
            </a:lvl6pPr>
            <a:lvl7pPr marL="3234780" indent="-252665" eaLnBrk="0" fontAlgn="base" hangingPunct="0">
              <a:spcBef>
                <a:spcPct val="0"/>
              </a:spcBef>
              <a:spcAft>
                <a:spcPct val="0"/>
              </a:spcAft>
              <a:defRPr sz="2500" b="1">
                <a:solidFill>
                  <a:schemeClr val="tx1"/>
                </a:solidFill>
                <a:latin typeface="Times New Roman" panose="02020603050405020304" pitchFamily="18" charset="0"/>
              </a:defRPr>
            </a:lvl7pPr>
            <a:lvl8pPr marL="3713514" indent="-252665" eaLnBrk="0" fontAlgn="base" hangingPunct="0">
              <a:spcBef>
                <a:spcPct val="0"/>
              </a:spcBef>
              <a:spcAft>
                <a:spcPct val="0"/>
              </a:spcAft>
              <a:defRPr sz="2500" b="1">
                <a:solidFill>
                  <a:schemeClr val="tx1"/>
                </a:solidFill>
                <a:latin typeface="Times New Roman" panose="02020603050405020304" pitchFamily="18" charset="0"/>
              </a:defRPr>
            </a:lvl8pPr>
            <a:lvl9pPr marL="4192248" indent="-252665" eaLnBrk="0" fontAlgn="base" hangingPunct="0">
              <a:spcBef>
                <a:spcPct val="0"/>
              </a:spcBef>
              <a:spcAft>
                <a:spcPct val="0"/>
              </a:spcAft>
              <a:defRPr sz="2500" b="1">
                <a:solidFill>
                  <a:schemeClr val="tx1"/>
                </a:solidFill>
                <a:latin typeface="Times New Roman" panose="02020603050405020304" pitchFamily="18" charset="0"/>
              </a:defRPr>
            </a:lvl9pPr>
          </a:lstStyle>
          <a:p>
            <a:fld id="{DB67CD85-1753-4A63-81DB-BBBD021E3BF3}" type="slidenum">
              <a:rPr lang="en-US" altLang="en-US" sz="1400" b="0"/>
              <a:pPr/>
              <a:t>9</a:t>
            </a:fld>
            <a:endParaRPr lang="en-US" altLang="en-US" sz="1400" b="0" dirty="0"/>
          </a:p>
        </p:txBody>
      </p:sp>
    </p:spTree>
    <p:extLst>
      <p:ext uri="{BB962C8B-B14F-4D97-AF65-F5344CB8AC3E}">
        <p14:creationId xmlns:p14="http://schemas.microsoft.com/office/powerpoint/2010/main" val="2716592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342A6D-3A02-46B1-AA34-1FB54820281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342A6D-3A02-46B1-AA34-1FB54820281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342A6D-3A02-46B1-AA34-1FB54820281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4">
            <a:extLst>
              <a:ext uri="{FF2B5EF4-FFF2-40B4-BE49-F238E27FC236}">
                <a16:creationId xmlns:a16="http://schemas.microsoft.com/office/drawing/2014/main" id="{290438C8-147C-40C7-A538-AA993DDA56B3}"/>
              </a:ext>
            </a:extLst>
          </p:cNvPr>
          <p:cNvSpPr>
            <a:spLocks noGrp="1" noChangeArrowheads="1"/>
          </p:cNvSpPr>
          <p:nvPr>
            <p:ph type="dt" sz="half" idx="10"/>
          </p:nvPr>
        </p:nvSpPr>
        <p:spPr/>
        <p:txBody>
          <a:bodyPr/>
          <a:lstStyle>
            <a:lvl1pPr>
              <a:defRPr/>
            </a:lvl1pPr>
          </a:lstStyle>
          <a:p>
            <a:pPr>
              <a:defRPr/>
            </a:pPr>
            <a:r>
              <a:rPr lang="en-US" altLang="en-US" dirty="0"/>
              <a:t>Fall 2017</a:t>
            </a:r>
          </a:p>
        </p:txBody>
      </p:sp>
      <p:sp>
        <p:nvSpPr>
          <p:cNvPr id="5" name="Rectangle 5">
            <a:extLst>
              <a:ext uri="{FF2B5EF4-FFF2-40B4-BE49-F238E27FC236}">
                <a16:creationId xmlns:a16="http://schemas.microsoft.com/office/drawing/2014/main" id="{B3067700-22D2-42A1-832F-81362F9FB944}"/>
              </a:ext>
            </a:extLst>
          </p:cNvPr>
          <p:cNvSpPr>
            <a:spLocks noGrp="1" noChangeArrowheads="1"/>
          </p:cNvSpPr>
          <p:nvPr>
            <p:ph type="ftr" sz="quarter" idx="11"/>
          </p:nvPr>
        </p:nvSpPr>
        <p:spPr/>
        <p:txBody>
          <a:bodyPr/>
          <a:lstStyle>
            <a:lvl1pPr>
              <a:defRPr/>
            </a:lvl1pPr>
          </a:lstStyle>
          <a:p>
            <a:pPr>
              <a:defRPr/>
            </a:pPr>
            <a:r>
              <a:rPr lang="en-US" altLang="en-US" dirty="0"/>
              <a:t>Fifty Years of Poor Penmanship</a:t>
            </a:r>
          </a:p>
        </p:txBody>
      </p:sp>
      <p:sp>
        <p:nvSpPr>
          <p:cNvPr id="6" name="Rectangle 6">
            <a:extLst>
              <a:ext uri="{FF2B5EF4-FFF2-40B4-BE49-F238E27FC236}">
                <a16:creationId xmlns:a16="http://schemas.microsoft.com/office/drawing/2014/main" id="{20C4500D-DAB9-4730-9FB1-8C6E27B48BBC}"/>
              </a:ext>
            </a:extLst>
          </p:cNvPr>
          <p:cNvSpPr>
            <a:spLocks noGrp="1" noChangeArrowheads="1"/>
          </p:cNvSpPr>
          <p:nvPr>
            <p:ph type="sldNum" sz="quarter" idx="12"/>
          </p:nvPr>
        </p:nvSpPr>
        <p:spPr/>
        <p:txBody>
          <a:bodyPr/>
          <a:lstStyle>
            <a:lvl1pPr>
              <a:defRPr/>
            </a:lvl1pPr>
          </a:lstStyle>
          <a:p>
            <a:pPr>
              <a:defRPr/>
            </a:pPr>
            <a:r>
              <a:rPr lang="en-US" altLang="en-US" dirty="0"/>
              <a:t>Slide </a:t>
            </a:r>
            <a:fld id="{15567752-B5FB-4A09-9CDE-4D5E18A85C80}" type="slidenum">
              <a:rPr lang="en-US" altLang="en-US" smtClean="0"/>
              <a:pPr>
                <a:defRPr/>
              </a:pPr>
              <a:t>‹#›</a:t>
            </a:fld>
            <a:endParaRPr lang="en-US" altLang="en-US" dirty="0"/>
          </a:p>
        </p:txBody>
      </p:sp>
    </p:spTree>
    <p:extLst>
      <p:ext uri="{BB962C8B-B14F-4D97-AF65-F5344CB8AC3E}">
        <p14:creationId xmlns:p14="http://schemas.microsoft.com/office/powerpoint/2010/main" val="639164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275696"/>
            <a:ext cx="9144000" cy="6011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81000"/>
            <a:ext cx="8229600" cy="1143000"/>
          </a:xfrm>
        </p:spPr>
        <p:txBody>
          <a:bodyPr/>
          <a:lstStyle>
            <a:lvl1pPr>
              <a:defRPr>
                <a:solidFill>
                  <a:srgbClr val="003399"/>
                </a:solidFill>
              </a:defRPr>
            </a:lvl1pPr>
          </a:lstStyle>
          <a:p>
            <a:r>
              <a:rPr lang="en-US" dirty="0"/>
              <a:t>Click to edit Master title style</a:t>
            </a:r>
          </a:p>
        </p:txBody>
      </p:sp>
      <p:sp>
        <p:nvSpPr>
          <p:cNvPr id="3" name="Content Placeholder 2"/>
          <p:cNvSpPr>
            <a:spLocks noGrp="1"/>
          </p:cNvSpPr>
          <p:nvPr>
            <p:ph idx="1"/>
          </p:nvPr>
        </p:nvSpPr>
        <p:spPr>
          <a:xfrm>
            <a:off x="457200" y="1676400"/>
            <a:ext cx="8229600" cy="4525963"/>
          </a:xfrm>
        </p:spPr>
        <p:txBody>
          <a:bodyPr/>
          <a:lstStyle>
            <a:lvl1pPr>
              <a:defRPr>
                <a:solidFill>
                  <a:srgbClr val="000099"/>
                </a:solidFill>
              </a:defRPr>
            </a:lvl1pPr>
            <a:lvl2pPr>
              <a:defRPr>
                <a:solidFill>
                  <a:srgbClr val="0033CC"/>
                </a:solidFill>
              </a:defRPr>
            </a:lvl2pPr>
            <a:lvl3pPr>
              <a:defRPr>
                <a:solidFill>
                  <a:srgbClr val="6600FF"/>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275696"/>
            <a:ext cx="9144000" cy="523220"/>
          </a:xfrm>
          <a:prstGeom prst="rect">
            <a:avLst/>
          </a:prstGeom>
        </p:spPr>
        <p:txBody>
          <a:bodyPr wrap="square">
            <a:spAutoFit/>
          </a:bodyPr>
          <a:lstStyle/>
          <a:p>
            <a:pPr algn="ctr"/>
            <a:r>
              <a:rPr lang="en-US" sz="1400" dirty="0">
                <a:solidFill>
                  <a:schemeClr val="bg1">
                    <a:lumMod val="95000"/>
                  </a:schemeClr>
                </a:solidFill>
              </a:rPr>
              <a:t>Institute for Advanced Studies in Basic Sciences, Zanjan, Iran</a:t>
            </a:r>
          </a:p>
          <a:p>
            <a:pPr algn="ctr"/>
            <a:r>
              <a:rPr lang="en-US" sz="1400" dirty="0">
                <a:solidFill>
                  <a:schemeClr val="bg1">
                    <a:lumMod val="95000"/>
                  </a:schemeClr>
                </a:solidFill>
              </a:rPr>
              <a:t>Technical Talk, September 05, 2020</a:t>
            </a:r>
          </a:p>
        </p:txBody>
      </p:sp>
      <p:sp>
        <p:nvSpPr>
          <p:cNvPr id="9" name="Rectangle 8"/>
          <p:cNvSpPr/>
          <p:nvPr userDrawn="1"/>
        </p:nvSpPr>
        <p:spPr>
          <a:xfrm>
            <a:off x="0" y="0"/>
            <a:ext cx="91440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txBox="1">
            <a:spLocks/>
          </p:cNvSpPr>
          <p:nvPr userDrawn="1"/>
        </p:nvSpPr>
        <p:spPr>
          <a:xfrm>
            <a:off x="0" y="27296"/>
            <a:ext cx="9144000" cy="457200"/>
          </a:xfrm>
          <a:prstGeom prst="rect">
            <a:avLst/>
          </a:prstGeom>
        </p:spPr>
        <p:txBody>
          <a:bodyPr vert="horz" lIns="91440" tIns="45720" rIns="91440" bIns="45720" rtlCol="0" anchor="ctr">
            <a:noAutofit/>
          </a:bodyPr>
          <a:lstStyle/>
          <a:p>
            <a:pPr lvl="0" algn="ctr">
              <a:spcBef>
                <a:spcPct val="0"/>
              </a:spcBef>
              <a:defRPr/>
            </a:pPr>
            <a:r>
              <a:rPr lang="en-US" sz="2000" b="1" dirty="0">
                <a:solidFill>
                  <a:srgbClr val="CCECFF"/>
                </a:solidFill>
              </a:rPr>
              <a:t>Recursive Synthesis of  Digital Circuits</a:t>
            </a:r>
          </a:p>
        </p:txBody>
      </p:sp>
      <p:sp>
        <p:nvSpPr>
          <p:cNvPr id="6" name="Slide Number Placeholder 5"/>
          <p:cNvSpPr>
            <a:spLocks noGrp="1"/>
          </p:cNvSpPr>
          <p:nvPr>
            <p:ph type="sldNum" sz="quarter" idx="12"/>
          </p:nvPr>
        </p:nvSpPr>
        <p:spPr>
          <a:xfrm>
            <a:off x="6858000" y="6356350"/>
            <a:ext cx="2133600" cy="365125"/>
          </a:xfrm>
        </p:spPr>
        <p:txBody>
          <a:bodyPr/>
          <a:lstStyle>
            <a:lvl1pPr>
              <a:defRPr sz="1400" b="0">
                <a:solidFill>
                  <a:schemeClr val="bg1"/>
                </a:solidFill>
              </a:defRPr>
            </a:lvl1pPr>
          </a:lstStyle>
          <a:p>
            <a:r>
              <a:rPr lang="en-US" dirty="0"/>
              <a:t>Slide </a:t>
            </a:r>
            <a:fld id="{86342A6D-3A02-46B1-AA34-1FB548202812}" type="slidenum">
              <a:rPr lang="en-US" smtClean="0"/>
              <a:pPr/>
              <a:t>‹#›</a:t>
            </a:fld>
            <a:endParaRPr lang="en-US" dirty="0"/>
          </a:p>
        </p:txBody>
      </p:sp>
      <p:sp>
        <p:nvSpPr>
          <p:cNvPr id="11" name="Slide Number Placeholder 5">
            <a:extLst>
              <a:ext uri="{FF2B5EF4-FFF2-40B4-BE49-F238E27FC236}">
                <a16:creationId xmlns:a16="http://schemas.microsoft.com/office/drawing/2014/main" id="{D694A92D-B5DA-44F2-BD63-0C696C885281}"/>
              </a:ext>
            </a:extLst>
          </p:cNvPr>
          <p:cNvSpPr txBox="1">
            <a:spLocks/>
          </p:cNvSpPr>
          <p:nvPr userDrawn="1"/>
        </p:nvSpPr>
        <p:spPr>
          <a:xfrm>
            <a:off x="144937" y="63855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8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t>B. Parhami (UCSB)</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342A6D-3A02-46B1-AA34-1FB54820281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342A6D-3A02-46B1-AA34-1FB54820281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342A6D-3A02-46B1-AA34-1FB54820281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342A6D-3A02-46B1-AA34-1FB54820281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342A6D-3A02-46B1-AA34-1FB54820281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342A6D-3A02-46B1-AA34-1FB54820281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342A6D-3A02-46B1-AA34-1FB54820281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CCFF">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B. Parhami, UCSB</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342A6D-3A02-46B1-AA34-1FB54820281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8.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40.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49421"/>
            <a:ext cx="2133600" cy="365125"/>
          </a:xfrm>
        </p:spPr>
        <p:txBody>
          <a:bodyPr/>
          <a:lstStyle/>
          <a:p>
            <a:fld id="{B6F15528-21DE-4FAA-801E-634DDDAF4B2B}" type="slidenum">
              <a:rPr lang="en-US" smtClean="0"/>
              <a:pPr/>
              <a:t>1</a:t>
            </a:fld>
            <a:endParaRPr lang="en-US" dirty="0"/>
          </a:p>
        </p:txBody>
      </p:sp>
      <p:sp>
        <p:nvSpPr>
          <p:cNvPr id="2" name="Title 1"/>
          <p:cNvSpPr>
            <a:spLocks noGrp="1"/>
          </p:cNvSpPr>
          <p:nvPr>
            <p:ph type="ctrTitle"/>
          </p:nvPr>
        </p:nvSpPr>
        <p:spPr>
          <a:xfrm>
            <a:off x="0" y="-12410"/>
            <a:ext cx="9144000" cy="2223797"/>
          </a:xfrm>
          <a:solidFill>
            <a:srgbClr val="003300"/>
          </a:solidFill>
        </p:spPr>
        <p:txBody>
          <a:bodyPr>
            <a:noAutofit/>
          </a:bodyPr>
          <a:lstStyle/>
          <a:p>
            <a:r>
              <a:rPr lang="en-US" sz="3600" b="1" dirty="0">
                <a:solidFill>
                  <a:schemeClr val="bg1"/>
                </a:solidFill>
                <a:effectLst>
                  <a:outerShdw blurRad="38100" dist="38100" dir="2700000" algn="tl">
                    <a:srgbClr val="000000">
                      <a:alpha val="43137"/>
                    </a:srgbClr>
                  </a:outerShdw>
                </a:effectLst>
              </a:rPr>
              <a:t>Dr. Farhad Mavaddat </a:t>
            </a:r>
            <a:r>
              <a:rPr lang="en-US" sz="3200" b="1" dirty="0">
                <a:solidFill>
                  <a:schemeClr val="bg1"/>
                </a:solidFill>
                <a:effectLst>
                  <a:outerShdw blurRad="38100" dist="38100" dir="2700000" algn="tl">
                    <a:srgbClr val="000000">
                      <a:alpha val="43137"/>
                    </a:srgbClr>
                  </a:outerShdw>
                </a:effectLst>
              </a:rPr>
              <a:t>[1941-2021] </a:t>
            </a:r>
            <a:br>
              <a:rPr lang="en-US" sz="28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A Scientist with a Practical Bent, a Good Friend</a:t>
            </a:r>
            <a:br>
              <a:rPr lang="en-US" sz="28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a Model of Service and Humility, and a Notable Example </a:t>
            </a:r>
            <a:br>
              <a:rPr lang="en-US" sz="28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of the Consequences of Chasing Brains Away</a:t>
            </a:r>
            <a:endParaRPr lang="en-US" sz="28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4683413"/>
            <a:ext cx="9144000" cy="2174587"/>
          </a:xfrm>
          <a:solidFill>
            <a:schemeClr val="accent2">
              <a:lumMod val="50000"/>
            </a:schemeClr>
          </a:solidFill>
        </p:spPr>
        <p:txBody>
          <a:bodyPr>
            <a:normAutofit/>
          </a:bodyPr>
          <a:lstStyle/>
          <a:p>
            <a:pPr>
              <a:spcBef>
                <a:spcPts val="0"/>
              </a:spcBef>
            </a:pPr>
            <a:endParaRPr lang="en-US" sz="1200" b="1" dirty="0">
              <a:solidFill>
                <a:schemeClr val="tx2">
                  <a:lumMod val="40000"/>
                  <a:lumOff val="60000"/>
                </a:schemeClr>
              </a:solidFill>
              <a:effectLst>
                <a:outerShdw blurRad="38100" dist="38100" dir="2700000" algn="tl">
                  <a:srgbClr val="000000">
                    <a:alpha val="43137"/>
                  </a:srgbClr>
                </a:outerShdw>
              </a:effectLst>
            </a:endParaRPr>
          </a:p>
          <a:p>
            <a:pPr>
              <a:spcBef>
                <a:spcPts val="0"/>
              </a:spcBef>
            </a:pPr>
            <a:r>
              <a:rPr lang="en-US" sz="3500" b="1" dirty="0">
                <a:solidFill>
                  <a:schemeClr val="tx2">
                    <a:lumMod val="40000"/>
                    <a:lumOff val="60000"/>
                  </a:schemeClr>
                </a:solidFill>
                <a:effectLst>
                  <a:outerShdw blurRad="38100" dist="38100" dir="2700000" algn="tl">
                    <a:srgbClr val="000000">
                      <a:alpha val="43137"/>
                    </a:srgbClr>
                  </a:outerShdw>
                </a:effectLst>
              </a:rPr>
              <a:t>Behrooz Parhami</a:t>
            </a:r>
            <a:endParaRPr lang="en-US" sz="1400" baseline="30000" dirty="0">
              <a:solidFill>
                <a:schemeClr val="tx2">
                  <a:lumMod val="40000"/>
                  <a:lumOff val="60000"/>
                </a:schemeClr>
              </a:solidFill>
              <a:effectLst>
                <a:outerShdw blurRad="38100" dist="38100" dir="2700000" algn="tl">
                  <a:srgbClr val="000000">
                    <a:alpha val="43137"/>
                  </a:srgbClr>
                </a:outerShdw>
              </a:effectLst>
            </a:endParaRPr>
          </a:p>
          <a:p>
            <a:pPr>
              <a:spcBef>
                <a:spcPts val="0"/>
              </a:spcBef>
            </a:pPr>
            <a:r>
              <a:rPr lang="en-US" sz="2400" dirty="0">
                <a:solidFill>
                  <a:srgbClr val="CCFF99"/>
                </a:solidFill>
                <a:effectLst>
                  <a:outerShdw blurRad="38100" dist="38100" dir="2700000" algn="tl">
                    <a:srgbClr val="000000">
                      <a:alpha val="43137"/>
                    </a:srgbClr>
                  </a:outerShdw>
                </a:effectLst>
              </a:rPr>
              <a:t>parhami@ece.ucsb.edu</a:t>
            </a:r>
            <a:endParaRPr lang="en-US" sz="2400" baseline="30000" dirty="0">
              <a:solidFill>
                <a:srgbClr val="CCFF99"/>
              </a:solidFill>
              <a:effectLst>
                <a:outerShdw blurRad="38100" dist="38100" dir="2700000" algn="tl">
                  <a:srgbClr val="000000">
                    <a:alpha val="43137"/>
                  </a:srgbClr>
                </a:outerShdw>
              </a:effectLst>
            </a:endParaRPr>
          </a:p>
          <a:p>
            <a:pPr>
              <a:spcBef>
                <a:spcPts val="0"/>
              </a:spcBef>
            </a:pPr>
            <a:r>
              <a:rPr lang="en-US" sz="2400" dirty="0">
                <a:solidFill>
                  <a:srgbClr val="CCFF99"/>
                </a:solidFill>
                <a:effectLst>
                  <a:outerShdw blurRad="38100" dist="38100" dir="2700000" algn="tl">
                    <a:srgbClr val="000000">
                      <a:alpha val="43137"/>
                    </a:srgbClr>
                  </a:outerShdw>
                </a:effectLst>
              </a:rPr>
              <a:t>www.ece.ucsb.edu/~parhami</a:t>
            </a:r>
            <a:endParaRPr lang="en-US" dirty="0">
              <a:solidFill>
                <a:srgbClr val="CCFF99"/>
              </a:solidFill>
            </a:endParaRPr>
          </a:p>
          <a:p>
            <a:r>
              <a:rPr lang="en-US" sz="2400" dirty="0">
                <a:solidFill>
                  <a:srgbClr val="FFFF00"/>
                </a:solidFill>
                <a:effectLst>
                  <a:outerShdw blurRad="38100" dist="38100" dir="2700000" algn="tl">
                    <a:srgbClr val="000000">
                      <a:alpha val="43137"/>
                    </a:srgbClr>
                  </a:outerShdw>
                </a:effectLst>
              </a:rPr>
              <a:t>University of California, Santa Barbara, CA, USA</a:t>
            </a:r>
          </a:p>
        </p:txBody>
      </p:sp>
      <p:sp>
        <p:nvSpPr>
          <p:cNvPr id="6" name="Title 1">
            <a:extLst>
              <a:ext uri="{FF2B5EF4-FFF2-40B4-BE49-F238E27FC236}">
                <a16:creationId xmlns:a16="http://schemas.microsoft.com/office/drawing/2014/main" id="{0CB51D5E-B4F5-4087-9CEE-E0AAD7141AEC}"/>
              </a:ext>
            </a:extLst>
          </p:cNvPr>
          <p:cNvSpPr txBox="1">
            <a:spLocks/>
          </p:cNvSpPr>
          <p:nvPr/>
        </p:nvSpPr>
        <p:spPr>
          <a:xfrm>
            <a:off x="0" y="2384639"/>
            <a:ext cx="9144000" cy="2125521"/>
          </a:xfrm>
          <a:prstGeom prst="rect">
            <a:avLst/>
          </a:prstGeom>
          <a:solidFill>
            <a:srgbClr val="00206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AE" b="1" dirty="0">
                <a:solidFill>
                  <a:schemeClr val="bg1"/>
                </a:solidFill>
                <a:effectLst>
                  <a:outerShdw blurRad="38100" dist="38100" dir="2700000" algn="tl">
                    <a:srgbClr val="000000">
                      <a:alpha val="43137"/>
                    </a:srgbClr>
                  </a:outerShdw>
                </a:effectLst>
              </a:rPr>
              <a:t>دکتر فرهاد مود</a:t>
            </a:r>
            <a:r>
              <a:rPr lang="ar-AE"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ar-AE" b="1" dirty="0">
                <a:solidFill>
                  <a:schemeClr val="bg1"/>
                </a:solidFill>
                <a:effectLst>
                  <a:outerShdw blurRad="38100" dist="38100" dir="2700000" algn="tl">
                    <a:srgbClr val="000000">
                      <a:alpha val="43137"/>
                    </a:srgbClr>
                  </a:outerShdw>
                </a:effectLst>
              </a:rPr>
              <a:t>ت </a:t>
            </a:r>
            <a:r>
              <a:rPr lang="ar-AE" sz="4000" b="1" dirty="0">
                <a:solidFill>
                  <a:schemeClr val="bg1"/>
                </a:solidFill>
                <a:effectLst>
                  <a:outerShdw blurRad="38100" dist="38100" dir="2700000" algn="tl">
                    <a:srgbClr val="000000">
                      <a:alpha val="43137"/>
                    </a:srgbClr>
                  </a:outerShdw>
                </a:effectLst>
              </a:rPr>
              <a:t>(۱۳۲۰ تا ۱۴۰۰)</a:t>
            </a:r>
            <a:r>
              <a:rPr lang="en-US" sz="4000" b="1" dirty="0">
                <a:solidFill>
                  <a:schemeClr val="bg1"/>
                </a:solidFill>
                <a:effectLst>
                  <a:outerShdw blurRad="38100" dist="38100" dir="2700000" algn="tl">
                    <a:srgbClr val="000000">
                      <a:alpha val="43137"/>
                    </a:srgbClr>
                  </a:outerShdw>
                </a:effectLst>
              </a:rPr>
              <a:t> </a:t>
            </a:r>
            <a:endParaRPr lang="en-US" b="1" dirty="0">
              <a:solidFill>
                <a:schemeClr val="bg1"/>
              </a:solidFill>
              <a:effectLst>
                <a:outerShdw blurRad="38100" dist="38100" dir="2700000" algn="tl">
                  <a:srgbClr val="000000">
                    <a:alpha val="43137"/>
                  </a:srgbClr>
                </a:outerShdw>
              </a:effectLst>
            </a:endParaRPr>
          </a:p>
          <a:p>
            <a:r>
              <a:rPr lang="ar-AE" sz="3200" b="1" dirty="0">
                <a:solidFill>
                  <a:schemeClr val="bg1"/>
                </a:solidFill>
                <a:effectLst>
                  <a:outerShdw blurRad="38100" dist="38100" dir="2700000" algn="tl">
                    <a:srgbClr val="000000">
                      <a:alpha val="43137"/>
                    </a:srgbClr>
                  </a:outerShdw>
                </a:effectLst>
              </a:rPr>
              <a:t>دانشوری اهل عمل، دوستی خوب، الگویی از خدمت و فروتنی، </a:t>
            </a:r>
            <a:endParaRPr lang="en-US" sz="3200" b="1" dirty="0">
              <a:solidFill>
                <a:schemeClr val="bg1"/>
              </a:solidFill>
              <a:effectLst>
                <a:outerShdw blurRad="38100" dist="38100" dir="2700000" algn="tl">
                  <a:srgbClr val="000000">
                    <a:alpha val="43137"/>
                  </a:srgbClr>
                </a:outerShdw>
              </a:effectLst>
            </a:endParaRPr>
          </a:p>
          <a:p>
            <a:r>
              <a:rPr lang="ar-AE" sz="3200" b="1" dirty="0">
                <a:solidFill>
                  <a:schemeClr val="bg1"/>
                </a:solidFill>
                <a:effectLst>
                  <a:outerShdw blurRad="38100" dist="38100" dir="2700000" algn="tl">
                    <a:srgbClr val="000000">
                      <a:alpha val="43137"/>
                    </a:srgbClr>
                  </a:outerShdw>
                </a:effectLst>
              </a:rPr>
              <a:t>و نمادی از نتایج فراری دادن مغزها</a:t>
            </a:r>
            <a:endParaRPr lang="en-US" sz="3200" dirty="0">
              <a:solidFill>
                <a:schemeClr val="bg1"/>
              </a:solidFill>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6342FE34-A13B-450C-91E1-AEED63A2265A}"/>
              </a:ext>
            </a:extLst>
          </p:cNvPr>
          <p:cNvSpPr/>
          <p:nvPr/>
        </p:nvSpPr>
        <p:spPr>
          <a:xfrm>
            <a:off x="-6927" y="2211387"/>
            <a:ext cx="9144000" cy="1732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9AD82A4-C610-464A-B9E9-D04B0A1CE4B1}"/>
              </a:ext>
            </a:extLst>
          </p:cNvPr>
          <p:cNvSpPr/>
          <p:nvPr/>
        </p:nvSpPr>
        <p:spPr>
          <a:xfrm>
            <a:off x="0" y="4510161"/>
            <a:ext cx="9144000" cy="1732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9655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10</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7630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Farhad, Before I Met Him</a:t>
            </a:r>
            <a:endParaRPr lang="en-US" altLang="en-US" sz="2800" dirty="0">
              <a:solidFill>
                <a:srgbClr val="0070C0"/>
              </a:solidFill>
              <a:cs typeface="Arial" panose="020B0604020202020204" pitchFamily="34" charset="0"/>
            </a:endParaRPr>
          </a:p>
        </p:txBody>
      </p:sp>
      <p:pic>
        <p:nvPicPr>
          <p:cNvPr id="9218" name="Picture 2" descr="Professor Farhad Mavvadat in 1981.">
            <a:extLst>
              <a:ext uri="{FF2B5EF4-FFF2-40B4-BE49-F238E27FC236}">
                <a16:creationId xmlns:a16="http://schemas.microsoft.com/office/drawing/2014/main" id="{10512817-36E7-4BEF-BDC9-5EBBE868F3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8600" y="971340"/>
            <a:ext cx="2989789" cy="205208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CD598E7A-DFB5-4855-998D-4B649D9C05D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4046" t="7839" r="5701" b="27479"/>
          <a:stretch/>
        </p:blipFill>
        <p:spPr bwMode="auto">
          <a:xfrm>
            <a:off x="3342482" y="971340"/>
            <a:ext cx="5557859" cy="531084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200A1695-AA9D-46EB-B2F7-1227D3AFE73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6310" t="7382" r="10778" b="27936"/>
          <a:stretch/>
        </p:blipFill>
        <p:spPr bwMode="auto">
          <a:xfrm>
            <a:off x="228600" y="3172271"/>
            <a:ext cx="2989789" cy="310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59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11</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1" y="228600"/>
            <a:ext cx="4267199" cy="11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Arya-Mehr/Sharif Univ. of Technology</a:t>
            </a:r>
            <a:endParaRPr lang="en-US" altLang="en-US" sz="2800" dirty="0">
              <a:solidFill>
                <a:srgbClr val="0070C0"/>
              </a:solidFill>
              <a:cs typeface="Arial" panose="020B0604020202020204" pitchFamily="34" charset="0"/>
            </a:endParaRPr>
          </a:p>
        </p:txBody>
      </p:sp>
      <p:pic>
        <p:nvPicPr>
          <p:cNvPr id="3" name="Picture 2">
            <a:extLst>
              <a:ext uri="{FF2B5EF4-FFF2-40B4-BE49-F238E27FC236}">
                <a16:creationId xmlns:a16="http://schemas.microsoft.com/office/drawing/2014/main" id="{487703E0-AADF-4D19-93C5-89CAFB2A32F6}"/>
              </a:ext>
            </a:extLst>
          </p:cNvPr>
          <p:cNvPicPr>
            <a:picLocks noChangeAspect="1"/>
          </p:cNvPicPr>
          <p:nvPr/>
        </p:nvPicPr>
        <p:blipFill>
          <a:blip r:embed="rId3"/>
          <a:stretch>
            <a:fillRect/>
          </a:stretch>
        </p:blipFill>
        <p:spPr>
          <a:xfrm>
            <a:off x="4833938" y="160545"/>
            <a:ext cx="3876675" cy="6162675"/>
          </a:xfrm>
          <a:prstGeom prst="rect">
            <a:avLst/>
          </a:prstGeom>
        </p:spPr>
      </p:pic>
      <p:cxnSp>
        <p:nvCxnSpPr>
          <p:cNvPr id="4" name="Straight Arrow Connector 3">
            <a:extLst>
              <a:ext uri="{FF2B5EF4-FFF2-40B4-BE49-F238E27FC236}">
                <a16:creationId xmlns:a16="http://schemas.microsoft.com/office/drawing/2014/main" id="{13AF592A-E8F6-4AEE-BA9D-5D1B452902DA}"/>
              </a:ext>
            </a:extLst>
          </p:cNvPr>
          <p:cNvCxnSpPr/>
          <p:nvPr/>
        </p:nvCxnSpPr>
        <p:spPr>
          <a:xfrm>
            <a:off x="3561160" y="2136581"/>
            <a:ext cx="2667000" cy="914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1B3976D-D098-48DE-8705-EBB904558B2C}"/>
              </a:ext>
            </a:extLst>
          </p:cNvPr>
          <p:cNvSpPr txBox="1"/>
          <p:nvPr/>
        </p:nvSpPr>
        <p:spPr>
          <a:xfrm>
            <a:off x="814388" y="1577975"/>
            <a:ext cx="2667000" cy="830997"/>
          </a:xfrm>
          <a:prstGeom prst="rect">
            <a:avLst/>
          </a:prstGeom>
          <a:noFill/>
        </p:spPr>
        <p:txBody>
          <a:bodyPr wrap="square">
            <a:spAutoFit/>
          </a:bodyPr>
          <a:lstStyle/>
          <a:p>
            <a:r>
              <a:rPr lang="en-US" sz="2800" dirty="0"/>
              <a:t>Math &amp; CS Dept.</a:t>
            </a:r>
          </a:p>
          <a:p>
            <a:r>
              <a:rPr lang="en-US" sz="2000" dirty="0"/>
              <a:t>(now Math Sciences)</a:t>
            </a:r>
          </a:p>
        </p:txBody>
      </p:sp>
      <p:cxnSp>
        <p:nvCxnSpPr>
          <p:cNvPr id="10" name="Straight Arrow Connector 9">
            <a:extLst>
              <a:ext uri="{FF2B5EF4-FFF2-40B4-BE49-F238E27FC236}">
                <a16:creationId xmlns:a16="http://schemas.microsoft.com/office/drawing/2014/main" id="{A4AF66FE-3B34-46B1-A427-AA0CBDF6310F}"/>
              </a:ext>
            </a:extLst>
          </p:cNvPr>
          <p:cNvCxnSpPr>
            <a:cxnSpLocks/>
          </p:cNvCxnSpPr>
          <p:nvPr/>
        </p:nvCxnSpPr>
        <p:spPr>
          <a:xfrm>
            <a:off x="3500438" y="5951599"/>
            <a:ext cx="305276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9DF20-F511-4719-8862-461C7F4F1ACA}"/>
              </a:ext>
            </a:extLst>
          </p:cNvPr>
          <p:cNvSpPr txBox="1"/>
          <p:nvPr/>
        </p:nvSpPr>
        <p:spPr>
          <a:xfrm>
            <a:off x="814388" y="5677427"/>
            <a:ext cx="2895600" cy="523220"/>
          </a:xfrm>
          <a:prstGeom prst="rect">
            <a:avLst/>
          </a:prstGeom>
          <a:noFill/>
        </p:spPr>
        <p:txBody>
          <a:bodyPr wrap="square">
            <a:spAutoFit/>
          </a:bodyPr>
          <a:lstStyle/>
          <a:p>
            <a:r>
              <a:rPr lang="en-US" sz="2800" dirty="0"/>
              <a:t>Computer Center</a:t>
            </a:r>
            <a:endParaRPr lang="en-US" sz="2000" dirty="0"/>
          </a:p>
        </p:txBody>
      </p:sp>
      <p:cxnSp>
        <p:nvCxnSpPr>
          <p:cNvPr id="13" name="Straight Arrow Connector 12">
            <a:extLst>
              <a:ext uri="{FF2B5EF4-FFF2-40B4-BE49-F238E27FC236}">
                <a16:creationId xmlns:a16="http://schemas.microsoft.com/office/drawing/2014/main" id="{8374A174-1AC8-4942-A31C-C24CA7E082C0}"/>
              </a:ext>
            </a:extLst>
          </p:cNvPr>
          <p:cNvCxnSpPr>
            <a:cxnSpLocks/>
            <a:stCxn id="15" idx="3"/>
          </p:cNvCxnSpPr>
          <p:nvPr/>
        </p:nvCxnSpPr>
        <p:spPr>
          <a:xfrm>
            <a:off x="3770710" y="3350006"/>
            <a:ext cx="3001565" cy="7647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9B284AE-29B5-4DEE-8F28-6B4BF5C75369}"/>
              </a:ext>
            </a:extLst>
          </p:cNvPr>
          <p:cNvSpPr txBox="1"/>
          <p:nvPr/>
        </p:nvSpPr>
        <p:spPr>
          <a:xfrm>
            <a:off x="563166" y="2934507"/>
            <a:ext cx="3207544" cy="830997"/>
          </a:xfrm>
          <a:prstGeom prst="rect">
            <a:avLst/>
          </a:prstGeom>
          <a:noFill/>
        </p:spPr>
        <p:txBody>
          <a:bodyPr wrap="square">
            <a:spAutoFit/>
          </a:bodyPr>
          <a:lstStyle/>
          <a:p>
            <a:r>
              <a:rPr lang="en-US" sz="2800" dirty="0"/>
              <a:t>Computer Eng. Dept.</a:t>
            </a:r>
          </a:p>
          <a:p>
            <a:r>
              <a:rPr lang="en-US" sz="2000" dirty="0"/>
              <a:t>(established 1986)</a:t>
            </a:r>
          </a:p>
        </p:txBody>
      </p:sp>
      <p:cxnSp>
        <p:nvCxnSpPr>
          <p:cNvPr id="17" name="Straight Arrow Connector 16">
            <a:extLst>
              <a:ext uri="{FF2B5EF4-FFF2-40B4-BE49-F238E27FC236}">
                <a16:creationId xmlns:a16="http://schemas.microsoft.com/office/drawing/2014/main" id="{63C8849F-4993-4337-9A9E-BF011F404EEA}"/>
              </a:ext>
            </a:extLst>
          </p:cNvPr>
          <p:cNvCxnSpPr>
            <a:cxnSpLocks/>
          </p:cNvCxnSpPr>
          <p:nvPr/>
        </p:nvCxnSpPr>
        <p:spPr>
          <a:xfrm>
            <a:off x="3770710" y="4718027"/>
            <a:ext cx="3271837" cy="3191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AF37836-EB0A-4B43-A097-6AE4BFB989A1}"/>
              </a:ext>
            </a:extLst>
          </p:cNvPr>
          <p:cNvSpPr txBox="1"/>
          <p:nvPr/>
        </p:nvSpPr>
        <p:spPr>
          <a:xfrm>
            <a:off x="2101453" y="4398350"/>
            <a:ext cx="1875234" cy="523220"/>
          </a:xfrm>
          <a:prstGeom prst="rect">
            <a:avLst/>
          </a:prstGeom>
          <a:noFill/>
        </p:spPr>
        <p:txBody>
          <a:bodyPr wrap="square">
            <a:spAutoFit/>
          </a:bodyPr>
          <a:lstStyle/>
          <a:p>
            <a:r>
              <a:rPr lang="en-US" sz="2800" dirty="0"/>
              <a:t>ECE Dept.</a:t>
            </a:r>
          </a:p>
        </p:txBody>
      </p:sp>
    </p:spTree>
    <p:extLst>
      <p:ext uri="{BB962C8B-B14F-4D97-AF65-F5344CB8AC3E}">
        <p14:creationId xmlns:p14="http://schemas.microsoft.com/office/powerpoint/2010/main" val="2131019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12</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AMUT Dept. Math &amp; Computer Science</a:t>
            </a:r>
            <a:endParaRPr lang="en-US" altLang="en-US" sz="2800" dirty="0">
              <a:solidFill>
                <a:srgbClr val="0070C0"/>
              </a:solidFill>
              <a:cs typeface="Arial" panose="020B0604020202020204" pitchFamily="34" charset="0"/>
            </a:endParaRPr>
          </a:p>
        </p:txBody>
      </p:sp>
      <p:pic>
        <p:nvPicPr>
          <p:cNvPr id="3" name="Picture 2">
            <a:extLst>
              <a:ext uri="{FF2B5EF4-FFF2-40B4-BE49-F238E27FC236}">
                <a16:creationId xmlns:a16="http://schemas.microsoft.com/office/drawing/2014/main" id="{1B8CE297-9F60-422D-9EC9-D76028B3C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63" y="934279"/>
            <a:ext cx="3944704" cy="5379662"/>
          </a:xfrm>
          <a:prstGeom prst="rect">
            <a:avLst/>
          </a:prstGeom>
        </p:spPr>
      </p:pic>
      <p:pic>
        <p:nvPicPr>
          <p:cNvPr id="5" name="Picture 4">
            <a:extLst>
              <a:ext uri="{FF2B5EF4-FFF2-40B4-BE49-F238E27FC236}">
                <a16:creationId xmlns:a16="http://schemas.microsoft.com/office/drawing/2014/main" id="{B2A047C1-A307-43C3-B38A-82A282B23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304" y="934279"/>
            <a:ext cx="4820033" cy="5379662"/>
          </a:xfrm>
          <a:prstGeom prst="rect">
            <a:avLst/>
          </a:prstGeom>
        </p:spPr>
      </p:pic>
    </p:spTree>
    <p:extLst>
      <p:ext uri="{BB962C8B-B14F-4D97-AF65-F5344CB8AC3E}">
        <p14:creationId xmlns:p14="http://schemas.microsoft.com/office/powerpoint/2010/main" val="4234074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13</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Master’s Program in Computer Science</a:t>
            </a:r>
            <a:endParaRPr lang="en-US" altLang="en-US" sz="2800" dirty="0">
              <a:solidFill>
                <a:srgbClr val="0070C0"/>
              </a:solidFill>
              <a:cs typeface="Arial" panose="020B0604020202020204" pitchFamily="34" charset="0"/>
            </a:endParaRPr>
          </a:p>
        </p:txBody>
      </p:sp>
      <p:pic>
        <p:nvPicPr>
          <p:cNvPr id="3074" name="Picture 2" descr="May be an image of text">
            <a:extLst>
              <a:ext uri="{FF2B5EF4-FFF2-40B4-BE49-F238E27FC236}">
                <a16:creationId xmlns:a16="http://schemas.microsoft.com/office/drawing/2014/main" id="{AE5151E4-9917-467C-A763-B225CEA07B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22"/>
          <a:stretch/>
        </p:blipFill>
        <p:spPr bwMode="auto">
          <a:xfrm>
            <a:off x="311426" y="1031462"/>
            <a:ext cx="4013200" cy="47571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llustration">
            <a:extLst>
              <a:ext uri="{FF2B5EF4-FFF2-40B4-BE49-F238E27FC236}">
                <a16:creationId xmlns:a16="http://schemas.microsoft.com/office/drawing/2014/main" id="{FFDDA32E-FE42-4C48-BFFB-A1FEE88634F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18467" y="1031462"/>
            <a:ext cx="3514107" cy="4953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F8FA36-28A6-49EE-B35B-030AA04EC73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34636" y="3597439"/>
            <a:ext cx="3037020" cy="2572967"/>
          </a:xfrm>
          <a:prstGeom prst="rect">
            <a:avLst/>
          </a:prstGeom>
        </p:spPr>
      </p:pic>
    </p:spTree>
    <p:extLst>
      <p:ext uri="{BB962C8B-B14F-4D97-AF65-F5344CB8AC3E}">
        <p14:creationId xmlns:p14="http://schemas.microsoft.com/office/powerpoint/2010/main" val="1809869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14</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152400" y="88900"/>
            <a:ext cx="88392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Farhad, the Hands-on Computer Scientist</a:t>
            </a:r>
            <a:endParaRPr lang="en-US" altLang="en-US" sz="2800" dirty="0">
              <a:solidFill>
                <a:srgbClr val="0070C0"/>
              </a:solidFill>
              <a:cs typeface="Arial" panose="020B0604020202020204" pitchFamily="34" charset="0"/>
            </a:endParaRPr>
          </a:p>
        </p:txBody>
      </p:sp>
      <p:pic>
        <p:nvPicPr>
          <p:cNvPr id="3" name="Picture 2">
            <a:extLst>
              <a:ext uri="{FF2B5EF4-FFF2-40B4-BE49-F238E27FC236}">
                <a16:creationId xmlns:a16="http://schemas.microsoft.com/office/drawing/2014/main" id="{13055CD7-C288-47A3-B42A-91B95363E32B}"/>
              </a:ext>
            </a:extLst>
          </p:cNvPr>
          <p:cNvPicPr>
            <a:picLocks noChangeAspect="1"/>
          </p:cNvPicPr>
          <p:nvPr/>
        </p:nvPicPr>
        <p:blipFill rotWithShape="1">
          <a:blip r:embed="rId3"/>
          <a:srcRect t="10765"/>
          <a:stretch/>
        </p:blipFill>
        <p:spPr>
          <a:xfrm>
            <a:off x="287407" y="1063724"/>
            <a:ext cx="4114799" cy="2540451"/>
          </a:xfrm>
          <a:prstGeom prst="rect">
            <a:avLst/>
          </a:prstGeom>
        </p:spPr>
      </p:pic>
      <p:pic>
        <p:nvPicPr>
          <p:cNvPr id="5" name="Picture 4">
            <a:extLst>
              <a:ext uri="{FF2B5EF4-FFF2-40B4-BE49-F238E27FC236}">
                <a16:creationId xmlns:a16="http://schemas.microsoft.com/office/drawing/2014/main" id="{5515D851-B1DE-4D3E-AFE0-79CD349FA526}"/>
              </a:ext>
            </a:extLst>
          </p:cNvPr>
          <p:cNvPicPr>
            <a:picLocks noChangeAspect="1"/>
          </p:cNvPicPr>
          <p:nvPr/>
        </p:nvPicPr>
        <p:blipFill rotWithShape="1">
          <a:blip r:embed="rId4"/>
          <a:srcRect l="21036" r="21036"/>
          <a:stretch/>
        </p:blipFill>
        <p:spPr>
          <a:xfrm>
            <a:off x="4716946" y="1063724"/>
            <a:ext cx="4082496" cy="5149045"/>
          </a:xfrm>
          <a:prstGeom prst="rect">
            <a:avLst/>
          </a:prstGeom>
        </p:spPr>
      </p:pic>
      <p:pic>
        <p:nvPicPr>
          <p:cNvPr id="9" name="Picture 8">
            <a:extLst>
              <a:ext uri="{FF2B5EF4-FFF2-40B4-BE49-F238E27FC236}">
                <a16:creationId xmlns:a16="http://schemas.microsoft.com/office/drawing/2014/main" id="{0425A6AD-1B29-470B-8ADC-B95B6F85182D}"/>
              </a:ext>
            </a:extLst>
          </p:cNvPr>
          <p:cNvPicPr>
            <a:picLocks noChangeAspect="1"/>
          </p:cNvPicPr>
          <p:nvPr/>
        </p:nvPicPr>
        <p:blipFill rotWithShape="1">
          <a:blip r:embed="rId5"/>
          <a:srcRect b="16772"/>
          <a:stretch/>
        </p:blipFill>
        <p:spPr>
          <a:xfrm>
            <a:off x="287406" y="3819780"/>
            <a:ext cx="4114800" cy="2392989"/>
          </a:xfrm>
          <a:prstGeom prst="rect">
            <a:avLst/>
          </a:prstGeom>
        </p:spPr>
      </p:pic>
    </p:spTree>
    <p:extLst>
      <p:ext uri="{BB962C8B-B14F-4D97-AF65-F5344CB8AC3E}">
        <p14:creationId xmlns:p14="http://schemas.microsoft.com/office/powerpoint/2010/main" val="1336552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15</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Computer Systems Laboratory</a:t>
            </a:r>
            <a:endParaRPr lang="en-US" altLang="en-US" sz="2800" dirty="0">
              <a:solidFill>
                <a:srgbClr val="0070C0"/>
              </a:solidFill>
              <a:cs typeface="Arial" panose="020B0604020202020204" pitchFamily="34" charset="0"/>
            </a:endParaRPr>
          </a:p>
        </p:txBody>
      </p:sp>
      <p:pic>
        <p:nvPicPr>
          <p:cNvPr id="2050" name="Picture 2" descr="No photo description available.">
            <a:extLst>
              <a:ext uri="{FF2B5EF4-FFF2-40B4-BE49-F238E27FC236}">
                <a16:creationId xmlns:a16="http://schemas.microsoft.com/office/drawing/2014/main" id="{2EE09DF5-2BF4-48AA-93FA-3D7904B2B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55" y="981795"/>
            <a:ext cx="3997325" cy="53745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text">
            <a:extLst>
              <a:ext uri="{FF2B5EF4-FFF2-40B4-BE49-F238E27FC236}">
                <a16:creationId xmlns:a16="http://schemas.microsoft.com/office/drawing/2014/main" id="{364C114F-147F-4F7A-B697-5AFE77571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599" y="981795"/>
            <a:ext cx="4503945" cy="40474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P 2100S Mini Computer">
            <a:extLst>
              <a:ext uri="{FF2B5EF4-FFF2-40B4-BE49-F238E27FC236}">
                <a16:creationId xmlns:a16="http://schemas.microsoft.com/office/drawing/2014/main" id="{6DF311D0-C9B4-4972-83A2-AE22C5110D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99" b="9832"/>
          <a:stretch/>
        </p:blipFill>
        <p:spPr bwMode="auto">
          <a:xfrm>
            <a:off x="4419600" y="5213350"/>
            <a:ext cx="187985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2F37BCC-86BE-49BB-BED0-508291111D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9616" y="5213350"/>
            <a:ext cx="2485346"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11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16</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Other Labs and Computers</a:t>
            </a:r>
            <a:endParaRPr lang="en-US" altLang="en-US" sz="2800" dirty="0">
              <a:solidFill>
                <a:srgbClr val="0070C0"/>
              </a:solidFill>
              <a:cs typeface="Arial" panose="020B0604020202020204" pitchFamily="34" charset="0"/>
            </a:endParaRPr>
          </a:p>
        </p:txBody>
      </p:sp>
      <p:pic>
        <p:nvPicPr>
          <p:cNvPr id="2054" name="Picture 6" descr="No photo description available.">
            <a:extLst>
              <a:ext uri="{FF2B5EF4-FFF2-40B4-BE49-F238E27FC236}">
                <a16:creationId xmlns:a16="http://schemas.microsoft.com/office/drawing/2014/main" id="{D035987D-E58C-4EC2-A4BD-7A40C79876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000"/>
          <a:stretch/>
        </p:blipFill>
        <p:spPr bwMode="auto">
          <a:xfrm>
            <a:off x="5326919" y="1018210"/>
            <a:ext cx="354872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ay be an image of text">
            <a:extLst>
              <a:ext uri="{FF2B5EF4-FFF2-40B4-BE49-F238E27FC236}">
                <a16:creationId xmlns:a16="http://schemas.microsoft.com/office/drawing/2014/main" id="{3387C17D-841A-4AEA-8D38-12258E0723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667"/>
          <a:stretch/>
        </p:blipFill>
        <p:spPr bwMode="auto">
          <a:xfrm>
            <a:off x="5326919" y="3429000"/>
            <a:ext cx="3548724" cy="28864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B9C8955-4FE7-40F5-971A-34C00813604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b="14978"/>
          <a:stretch/>
        </p:blipFill>
        <p:spPr bwMode="auto">
          <a:xfrm>
            <a:off x="261728" y="3435838"/>
            <a:ext cx="4863710" cy="28796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TY=2 AMI S6800 40-Pin Microprocessor Ceramic, Gold Pin Vintage White 1970s  - $99.99 | PicClick">
            <a:extLst>
              <a:ext uri="{FF2B5EF4-FFF2-40B4-BE49-F238E27FC236}">
                <a16:creationId xmlns:a16="http://schemas.microsoft.com/office/drawing/2014/main" id="{F5980CB6-2661-48D7-AD87-081E017A1B8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t="20000" b="15094"/>
          <a:stretch/>
        </p:blipFill>
        <p:spPr bwMode="auto">
          <a:xfrm>
            <a:off x="265043" y="1018210"/>
            <a:ext cx="4843830" cy="2292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12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17</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Numerically-Controlled Machine Tools</a:t>
            </a:r>
            <a:endParaRPr lang="en-US" altLang="en-US" sz="2800" dirty="0">
              <a:solidFill>
                <a:srgbClr val="0070C0"/>
              </a:solidFill>
              <a:cs typeface="Arial" panose="020B0604020202020204" pitchFamily="34" charset="0"/>
            </a:endParaRPr>
          </a:p>
        </p:txBody>
      </p:sp>
      <p:pic>
        <p:nvPicPr>
          <p:cNvPr id="3" name="Picture 2">
            <a:extLst>
              <a:ext uri="{FF2B5EF4-FFF2-40B4-BE49-F238E27FC236}">
                <a16:creationId xmlns:a16="http://schemas.microsoft.com/office/drawing/2014/main" id="{EC537AC8-DC8B-40E5-8AF1-047C58CC1EC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33900" y="814039"/>
            <a:ext cx="4198106" cy="4789388"/>
          </a:xfrm>
          <a:prstGeom prst="rect">
            <a:avLst/>
          </a:prstGeom>
        </p:spPr>
      </p:pic>
      <p:pic>
        <p:nvPicPr>
          <p:cNvPr id="5" name="Picture 4">
            <a:extLst>
              <a:ext uri="{FF2B5EF4-FFF2-40B4-BE49-F238E27FC236}">
                <a16:creationId xmlns:a16="http://schemas.microsoft.com/office/drawing/2014/main" id="{3A130B02-65F7-490C-8F2C-8B06D278E5B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42888" y="927720"/>
            <a:ext cx="3917956" cy="4789388"/>
          </a:xfrm>
          <a:prstGeom prst="rect">
            <a:avLst/>
          </a:prstGeom>
        </p:spPr>
      </p:pic>
      <p:sp>
        <p:nvSpPr>
          <p:cNvPr id="10" name="TextBox 9">
            <a:extLst>
              <a:ext uri="{FF2B5EF4-FFF2-40B4-BE49-F238E27FC236}">
                <a16:creationId xmlns:a16="http://schemas.microsoft.com/office/drawing/2014/main" id="{D19940A7-FCC0-4B10-9CBF-7EA8BE8B6F0D}"/>
              </a:ext>
            </a:extLst>
          </p:cNvPr>
          <p:cNvSpPr txBox="1"/>
          <p:nvPr/>
        </p:nvSpPr>
        <p:spPr>
          <a:xfrm>
            <a:off x="1206802" y="5710019"/>
            <a:ext cx="6730396" cy="646331"/>
          </a:xfrm>
          <a:prstGeom prst="rect">
            <a:avLst/>
          </a:prstGeom>
          <a:noFill/>
        </p:spPr>
        <p:txBody>
          <a:bodyPr wrap="square">
            <a:spAutoFit/>
          </a:bodyPr>
          <a:lstStyle/>
          <a:p>
            <a:r>
              <a:rPr lang="en-US" dirty="0"/>
              <a:t>Images from: B. Parhami &amp; K. Alvandi, “Application of a Minicomputer for Direct Numerical Control of Multiple Machine Tools,” 1980</a:t>
            </a:r>
          </a:p>
        </p:txBody>
      </p:sp>
    </p:spTree>
    <p:extLst>
      <p:ext uri="{BB962C8B-B14F-4D97-AF65-F5344CB8AC3E}">
        <p14:creationId xmlns:p14="http://schemas.microsoft.com/office/powerpoint/2010/main" val="3435487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18</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71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Farhad, at AMUT</a:t>
            </a:r>
            <a:endParaRPr lang="en-US" altLang="en-US" sz="2800" dirty="0">
              <a:solidFill>
                <a:srgbClr val="0070C0"/>
              </a:solidFill>
              <a:cs typeface="Arial" panose="020B0604020202020204" pitchFamily="34" charset="0"/>
            </a:endParaRPr>
          </a:p>
        </p:txBody>
      </p:sp>
      <p:pic>
        <p:nvPicPr>
          <p:cNvPr id="4" name="Picture 3">
            <a:extLst>
              <a:ext uri="{FF2B5EF4-FFF2-40B4-BE49-F238E27FC236}">
                <a16:creationId xmlns:a16="http://schemas.microsoft.com/office/drawing/2014/main" id="{F8D647F3-49CA-4C33-899B-59ED90C7EDF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5263" b="20791"/>
          <a:stretch/>
        </p:blipFill>
        <p:spPr>
          <a:xfrm>
            <a:off x="309582" y="4181059"/>
            <a:ext cx="4161019" cy="2165351"/>
          </a:xfrm>
          <a:prstGeom prst="rect">
            <a:avLst/>
          </a:prstGeom>
        </p:spPr>
      </p:pic>
      <p:pic>
        <p:nvPicPr>
          <p:cNvPr id="10" name="Picture 9">
            <a:extLst>
              <a:ext uri="{FF2B5EF4-FFF2-40B4-BE49-F238E27FC236}">
                <a16:creationId xmlns:a16="http://schemas.microsoft.com/office/drawing/2014/main" id="{363A7D8B-F818-4BD4-A1D6-51BD2ECCAF8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26960"/>
          <a:stretch/>
        </p:blipFill>
        <p:spPr>
          <a:xfrm flipH="1">
            <a:off x="4613156" y="4181059"/>
            <a:ext cx="4201384" cy="2152099"/>
          </a:xfrm>
          <a:prstGeom prst="rect">
            <a:avLst/>
          </a:prstGeom>
        </p:spPr>
      </p:pic>
      <p:pic>
        <p:nvPicPr>
          <p:cNvPr id="12" name="Picture 11">
            <a:extLst>
              <a:ext uri="{FF2B5EF4-FFF2-40B4-BE49-F238E27FC236}">
                <a16:creationId xmlns:a16="http://schemas.microsoft.com/office/drawing/2014/main" id="{B535081F-2FF2-49B5-8A47-CE403B8C8B6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b="44180"/>
          <a:stretch/>
        </p:blipFill>
        <p:spPr>
          <a:xfrm>
            <a:off x="305141" y="827473"/>
            <a:ext cx="8533718" cy="3124652"/>
          </a:xfrm>
          <a:prstGeom prst="rect">
            <a:avLst/>
          </a:prstGeom>
        </p:spPr>
      </p:pic>
    </p:spTree>
    <p:extLst>
      <p:ext uri="{BB962C8B-B14F-4D97-AF65-F5344CB8AC3E}">
        <p14:creationId xmlns:p14="http://schemas.microsoft.com/office/powerpoint/2010/main" val="3302805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19</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On- and Off-Campus with Colleagues</a:t>
            </a:r>
            <a:endParaRPr lang="en-US" altLang="en-US" sz="2800" dirty="0">
              <a:solidFill>
                <a:srgbClr val="0070C0"/>
              </a:solidFill>
              <a:cs typeface="Arial" panose="020B0604020202020204" pitchFamily="34" charset="0"/>
            </a:endParaRPr>
          </a:p>
        </p:txBody>
      </p:sp>
      <p:pic>
        <p:nvPicPr>
          <p:cNvPr id="8194" name="Picture 2" descr="May be an image of 4 people, people standing and indoor">
            <a:extLst>
              <a:ext uri="{FF2B5EF4-FFF2-40B4-BE49-F238E27FC236}">
                <a16:creationId xmlns:a16="http://schemas.microsoft.com/office/drawing/2014/main" id="{92AC5427-693B-4D38-8832-C17194B012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47"/>
          <a:stretch/>
        </p:blipFill>
        <p:spPr bwMode="auto">
          <a:xfrm>
            <a:off x="198783" y="965409"/>
            <a:ext cx="4945574" cy="270371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y be an image of 2 people, people sitting and outdoors">
            <a:extLst>
              <a:ext uri="{FF2B5EF4-FFF2-40B4-BE49-F238E27FC236}">
                <a16:creationId xmlns:a16="http://schemas.microsoft.com/office/drawing/2014/main" id="{9C086B64-F17B-4B28-91EE-DE97528E34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137" y="3801853"/>
            <a:ext cx="3614082" cy="245649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y be an image of 3 people, people standing, car and road">
            <a:extLst>
              <a:ext uri="{FF2B5EF4-FFF2-40B4-BE49-F238E27FC236}">
                <a16:creationId xmlns:a16="http://schemas.microsoft.com/office/drawing/2014/main" id="{F82FA54A-4193-4745-BEB2-CC071D8E79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31" t="14597" r="14118" b="4471"/>
          <a:stretch/>
        </p:blipFill>
        <p:spPr bwMode="auto">
          <a:xfrm>
            <a:off x="5331136" y="965409"/>
            <a:ext cx="3584263" cy="270371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May be an image of 14 people, people standing and outdoors">
            <a:extLst>
              <a:ext uri="{FF2B5EF4-FFF2-40B4-BE49-F238E27FC236}">
                <a16:creationId xmlns:a16="http://schemas.microsoft.com/office/drawing/2014/main" id="{0E1CA4D2-07EE-4990-AF67-03B01D63D5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987" b="6654"/>
          <a:stretch/>
        </p:blipFill>
        <p:spPr bwMode="auto">
          <a:xfrm>
            <a:off x="198782" y="3815105"/>
            <a:ext cx="4945574" cy="245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2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te Placeholder 3">
            <a:extLst>
              <a:ext uri="{FF2B5EF4-FFF2-40B4-BE49-F238E27FC236}">
                <a16:creationId xmlns:a16="http://schemas.microsoft.com/office/drawing/2014/main" id="{F102C0E2-ED74-4F3B-B7E8-FB64E15A0AE6}"/>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43" name="Footer Placeholder 4">
            <a:extLst>
              <a:ext uri="{FF2B5EF4-FFF2-40B4-BE49-F238E27FC236}">
                <a16:creationId xmlns:a16="http://schemas.microsoft.com/office/drawing/2014/main" id="{677E1092-3620-4412-9E27-558C9714318C}"/>
              </a:ext>
            </a:extLst>
          </p:cNvPr>
          <p:cNvSpPr>
            <a:spLocks noGrp="1"/>
          </p:cNvSpPr>
          <p:nvPr>
            <p:ph type="ftr" sz="quarter" idx="11"/>
          </p:nvPr>
        </p:nvSpPr>
        <p:spPr>
          <a:xfrm>
            <a:off x="2362200" y="6356350"/>
            <a:ext cx="4343400"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8196" name="Slide Number Placeholder 5">
            <a:extLst>
              <a:ext uri="{FF2B5EF4-FFF2-40B4-BE49-F238E27FC236}">
                <a16:creationId xmlns:a16="http://schemas.microsoft.com/office/drawing/2014/main" id="{00755027-DB1B-4D5A-8C6B-C1BE57540A7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D87CB410-5AF9-4DC8-8D17-85204CA2583A}" type="slidenum">
              <a:rPr lang="en-US" altLang="en-US" sz="1200" smtClean="0"/>
              <a:pPr>
                <a:spcBef>
                  <a:spcPct val="0"/>
                </a:spcBef>
                <a:buFontTx/>
                <a:buNone/>
              </a:pPr>
              <a:t>2</a:t>
            </a:fld>
            <a:endParaRPr lang="en-US" altLang="en-US" sz="1200" dirty="0"/>
          </a:p>
        </p:txBody>
      </p:sp>
      <p:sp>
        <p:nvSpPr>
          <p:cNvPr id="8198" name="Text Box 3">
            <a:extLst>
              <a:ext uri="{FF2B5EF4-FFF2-40B4-BE49-F238E27FC236}">
                <a16:creationId xmlns:a16="http://schemas.microsoft.com/office/drawing/2014/main" id="{428245D1-CEBA-4AFF-8741-B008D6C877C9}"/>
              </a:ext>
            </a:extLst>
          </p:cNvPr>
          <p:cNvSpPr txBox="1">
            <a:spLocks noChangeArrowheads="1"/>
          </p:cNvSpPr>
          <p:nvPr/>
        </p:nvSpPr>
        <p:spPr bwMode="auto">
          <a:xfrm>
            <a:off x="990600" y="1872700"/>
            <a:ext cx="7086600" cy="1015663"/>
          </a:xfrm>
          <a:prstGeom prst="rect">
            <a:avLst/>
          </a:prstGeom>
          <a:solidFill>
            <a:srgbClr val="FFFF99"/>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000" b="0" dirty="0">
                <a:solidFill>
                  <a:srgbClr val="000000"/>
                </a:solidFill>
                <a:cs typeface="Times New Roman" panose="02020603050405020304" pitchFamily="18" charset="0"/>
              </a:rPr>
              <a:t>This slide show was developed for presentation at a December 5, 2021, 12:00 PM EST, Zoom remembrance ceremony for Dr. Farhad Mavaddat. </a:t>
            </a:r>
            <a:r>
              <a:rPr lang="en-US" altLang="en-US" sz="2000" b="0" dirty="0">
                <a:solidFill>
                  <a:srgbClr val="000000"/>
                </a:solidFill>
                <a:cs typeface="Arial" panose="020B0604020202020204" pitchFamily="34" charset="0"/>
              </a:rPr>
              <a:t>©2021</a:t>
            </a:r>
            <a:r>
              <a:rPr lang="en-US" altLang="en-US" sz="1200" b="0" dirty="0">
                <a:solidFill>
                  <a:srgbClr val="000000"/>
                </a:solidFill>
                <a:cs typeface="Times New Roman" panose="02020603050405020304" pitchFamily="18" charset="0"/>
              </a:rPr>
              <a:t>  </a:t>
            </a:r>
            <a:r>
              <a:rPr lang="en-US" altLang="en-US" sz="2000" b="0" dirty="0">
                <a:solidFill>
                  <a:srgbClr val="000000"/>
                </a:solidFill>
                <a:cs typeface="Times New Roman" panose="02020603050405020304" pitchFamily="18" charset="0"/>
              </a:rPr>
              <a:t>Behrooz</a:t>
            </a:r>
            <a:r>
              <a:rPr lang="en-US" altLang="en-US" sz="1200" b="0" dirty="0">
                <a:solidFill>
                  <a:srgbClr val="000000"/>
                </a:solidFill>
                <a:cs typeface="Times New Roman" panose="02020603050405020304" pitchFamily="18" charset="0"/>
              </a:rPr>
              <a:t> </a:t>
            </a:r>
            <a:r>
              <a:rPr lang="en-US" altLang="en-US" sz="2000" b="0" dirty="0">
                <a:solidFill>
                  <a:srgbClr val="000000"/>
                </a:solidFill>
                <a:cs typeface="Times New Roman" panose="02020603050405020304" pitchFamily="18" charset="0"/>
              </a:rPr>
              <a:t>Parhami</a:t>
            </a:r>
          </a:p>
        </p:txBody>
      </p:sp>
      <p:graphicFrame>
        <p:nvGraphicFramePr>
          <p:cNvPr id="241668" name="Group 4">
            <a:extLst>
              <a:ext uri="{FF2B5EF4-FFF2-40B4-BE49-F238E27FC236}">
                <a16:creationId xmlns:a16="http://schemas.microsoft.com/office/drawing/2014/main" id="{F5BCF169-80E9-4B0B-8111-A3DECCA5D991}"/>
              </a:ext>
            </a:extLst>
          </p:cNvPr>
          <p:cNvGraphicFramePr>
            <a:graphicFrameLocks noGrp="1"/>
          </p:cNvGraphicFramePr>
          <p:nvPr>
            <p:extLst>
              <p:ext uri="{D42A27DB-BD31-4B8C-83A1-F6EECF244321}">
                <p14:modId xmlns:p14="http://schemas.microsoft.com/office/powerpoint/2010/main" val="4214017784"/>
              </p:ext>
            </p:extLst>
          </p:nvPr>
        </p:nvGraphicFramePr>
        <p:xfrm>
          <a:off x="1219200" y="3657600"/>
          <a:ext cx="6705600" cy="1463676"/>
        </p:xfrm>
        <a:graphic>
          <a:graphicData uri="http://schemas.openxmlformats.org/drawingml/2006/table">
            <a:tbl>
              <a:tblPr/>
              <a:tblGrid>
                <a:gridCol w="1341120">
                  <a:extLst>
                    <a:ext uri="{9D8B030D-6E8A-4147-A177-3AD203B41FA5}">
                      <a16:colId xmlns:a16="http://schemas.microsoft.com/office/drawing/2014/main" val="20000"/>
                    </a:ext>
                  </a:extLst>
                </a:gridCol>
                <a:gridCol w="1341120">
                  <a:extLst>
                    <a:ext uri="{9D8B030D-6E8A-4147-A177-3AD203B41FA5}">
                      <a16:colId xmlns:a16="http://schemas.microsoft.com/office/drawing/2014/main" val="20001"/>
                    </a:ext>
                  </a:extLst>
                </a:gridCol>
                <a:gridCol w="1341120">
                  <a:extLst>
                    <a:ext uri="{9D8B030D-6E8A-4147-A177-3AD203B41FA5}">
                      <a16:colId xmlns:a16="http://schemas.microsoft.com/office/drawing/2014/main" val="20002"/>
                    </a:ext>
                  </a:extLst>
                </a:gridCol>
                <a:gridCol w="134112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tblGrid>
              <a:tr h="36591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Arial" charset="0"/>
                        </a:rPr>
                        <a:t>Edition</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Arial" charset="0"/>
                        </a:rPr>
                        <a:t>Released</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Arial" charset="0"/>
                        </a:rPr>
                        <a:t>Revised</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Arial" charset="0"/>
                        </a:rPr>
                        <a:t>Revised</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Arial" charset="0"/>
                        </a:rPr>
                        <a:t>Revised</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91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dirty="0">
                          <a:ln>
                            <a:noFill/>
                          </a:ln>
                          <a:solidFill>
                            <a:srgbClr val="0000CC"/>
                          </a:solidFill>
                          <a:effectLst/>
                          <a:latin typeface="Arial" charset="0"/>
                        </a:rPr>
                        <a:t>First</a:t>
                      </a: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charset="0"/>
                        </a:rPr>
                        <a:t>Dec. 2021</a:t>
                      </a: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91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charset="0"/>
                      </a:endParaRP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91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charset="0"/>
                      </a:endParaRPr>
                    </a:p>
                  </a:txBody>
                  <a:tcPr marT="45740" marB="457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charset="0"/>
                      </a:endParaRPr>
                    </a:p>
                  </a:txBody>
                  <a:tcPr marT="45740" marB="457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231" name="Text Box 3">
            <a:extLst>
              <a:ext uri="{FF2B5EF4-FFF2-40B4-BE49-F238E27FC236}">
                <a16:creationId xmlns:a16="http://schemas.microsoft.com/office/drawing/2014/main" id="{D1BC3D43-C4FA-49D7-9CA1-E81FEDEC250F}"/>
              </a:ext>
            </a:extLst>
          </p:cNvPr>
          <p:cNvSpPr txBox="1">
            <a:spLocks noChangeArrowheads="1"/>
          </p:cNvSpPr>
          <p:nvPr/>
        </p:nvSpPr>
        <p:spPr bwMode="auto">
          <a:xfrm>
            <a:off x="228599" y="5395985"/>
            <a:ext cx="8686799"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b="0" dirty="0">
                <a:solidFill>
                  <a:srgbClr val="000000"/>
                </a:solidFill>
                <a:cs typeface="Times New Roman" panose="02020603050405020304" pitchFamily="18" charset="0"/>
              </a:rPr>
              <a:t>PowerPoint and PDF slide files:</a:t>
            </a:r>
            <a:r>
              <a:rPr lang="en-US" altLang="en-US" sz="1400" dirty="0">
                <a:solidFill>
                  <a:srgbClr val="000000"/>
                </a:solidFill>
                <a:cs typeface="Times New Roman" panose="02020603050405020304" pitchFamily="18" charset="0"/>
              </a:rPr>
              <a:t> </a:t>
            </a:r>
          </a:p>
          <a:p>
            <a:pPr algn="ctr" eaLnBrk="1" hangingPunct="1">
              <a:spcBef>
                <a:spcPct val="0"/>
              </a:spcBef>
              <a:buFontTx/>
              <a:buNone/>
            </a:pPr>
            <a:r>
              <a:rPr lang="en-US" altLang="en-US" sz="1400" dirty="0">
                <a:solidFill>
                  <a:srgbClr val="000000"/>
                </a:solidFill>
                <a:cs typeface="Times New Roman" panose="02020603050405020304" pitchFamily="18" charset="0"/>
              </a:rPr>
              <a:t>https://www.ece.ucsb.edu/~parhami/pres_folder/</a:t>
            </a:r>
            <a:r>
              <a:rPr lang="en-US" altLang="en-US" sz="1400" b="0" dirty="0"/>
              <a:t>parh21-farhad-mavaddat-remembrance-211205.pptx</a:t>
            </a:r>
          </a:p>
          <a:p>
            <a:pPr algn="ctr">
              <a:spcBef>
                <a:spcPct val="0"/>
              </a:spcBef>
              <a:buNone/>
            </a:pPr>
            <a:r>
              <a:rPr lang="en-US" altLang="en-US" sz="1400" dirty="0">
                <a:solidFill>
                  <a:srgbClr val="000000"/>
                </a:solidFill>
                <a:cs typeface="Times New Roman" panose="02020603050405020304" pitchFamily="18" charset="0"/>
              </a:rPr>
              <a:t>https://www.ece.ucsb.edu/~parhami/pres_folder/</a:t>
            </a:r>
            <a:r>
              <a:rPr lang="en-US" altLang="en-US" sz="1400" b="0" dirty="0"/>
              <a:t>parh21-farhad-mavaddat-remembrance-211205.pdf</a:t>
            </a:r>
          </a:p>
        </p:txBody>
      </p:sp>
      <p:sp>
        <p:nvSpPr>
          <p:cNvPr id="10" name="Rectangle 23">
            <a:extLst>
              <a:ext uri="{FF2B5EF4-FFF2-40B4-BE49-F238E27FC236}">
                <a16:creationId xmlns:a16="http://schemas.microsoft.com/office/drawing/2014/main" id="{696E6193-B3A8-444D-BCA3-DD5F5F664A73}"/>
              </a:ext>
            </a:extLst>
          </p:cNvPr>
          <p:cNvSpPr>
            <a:spLocks noChangeArrowheads="1"/>
          </p:cNvSpPr>
          <p:nvPr/>
        </p:nvSpPr>
        <p:spPr bwMode="auto">
          <a:xfrm>
            <a:off x="228599" y="609600"/>
            <a:ext cx="86868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About This Presentation</a:t>
            </a:r>
            <a:endParaRPr lang="en-US" altLang="en-US" sz="2800" dirty="0">
              <a:solidFill>
                <a:srgbClr val="0070C0"/>
              </a:solidFill>
              <a:cs typeface="Arial" panose="020B0604020202020204" pitchFamily="34" charset="0"/>
            </a:endParaRPr>
          </a:p>
        </p:txBody>
      </p:sp>
    </p:spTree>
    <p:extLst>
      <p:ext uri="{BB962C8B-B14F-4D97-AF65-F5344CB8AC3E}">
        <p14:creationId xmlns:p14="http://schemas.microsoft.com/office/powerpoint/2010/main" val="2614454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20</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1"/>
            <a:ext cx="8610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Farhad, with a Few Graduate Students</a:t>
            </a:r>
            <a:endParaRPr lang="en-US" altLang="en-US" sz="2800" dirty="0">
              <a:solidFill>
                <a:srgbClr val="0070C0"/>
              </a:solidFill>
              <a:cs typeface="Arial" panose="020B0604020202020204" pitchFamily="34" charset="0"/>
            </a:endParaRPr>
          </a:p>
        </p:txBody>
      </p:sp>
      <p:pic>
        <p:nvPicPr>
          <p:cNvPr id="3" name="Picture 2">
            <a:extLst>
              <a:ext uri="{FF2B5EF4-FFF2-40B4-BE49-F238E27FC236}">
                <a16:creationId xmlns:a16="http://schemas.microsoft.com/office/drawing/2014/main" id="{7142E087-1D54-4CB2-A2E6-8823DE67D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28" y="1012782"/>
            <a:ext cx="7408572" cy="5343568"/>
          </a:xfrm>
          <a:prstGeom prst="rect">
            <a:avLst/>
          </a:prstGeom>
        </p:spPr>
      </p:pic>
    </p:spTree>
    <p:extLst>
      <p:ext uri="{BB962C8B-B14F-4D97-AF65-F5344CB8AC3E}">
        <p14:creationId xmlns:p14="http://schemas.microsoft.com/office/powerpoint/2010/main" val="3593478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21</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122634" y="88900"/>
            <a:ext cx="8868966"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Farhad Remembered by U. Waterloo</a:t>
            </a:r>
            <a:endParaRPr lang="en-US" altLang="en-US" sz="2800" dirty="0">
              <a:solidFill>
                <a:srgbClr val="0070C0"/>
              </a:solidFill>
              <a:cs typeface="Arial" panose="020B0604020202020204" pitchFamily="34" charset="0"/>
            </a:endParaRPr>
          </a:p>
        </p:txBody>
      </p:sp>
      <p:pic>
        <p:nvPicPr>
          <p:cNvPr id="4" name="Picture 3">
            <a:extLst>
              <a:ext uri="{FF2B5EF4-FFF2-40B4-BE49-F238E27FC236}">
                <a16:creationId xmlns:a16="http://schemas.microsoft.com/office/drawing/2014/main" id="{05D78041-5397-45D0-8AD5-ED4204E72482}"/>
              </a:ext>
            </a:extLst>
          </p:cNvPr>
          <p:cNvPicPr>
            <a:picLocks noChangeAspect="1"/>
          </p:cNvPicPr>
          <p:nvPr/>
        </p:nvPicPr>
        <p:blipFill>
          <a:blip r:embed="rId3"/>
          <a:stretch>
            <a:fillRect/>
          </a:stretch>
        </p:blipFill>
        <p:spPr>
          <a:xfrm>
            <a:off x="738783" y="846759"/>
            <a:ext cx="7948017" cy="5518150"/>
          </a:xfrm>
          <a:prstGeom prst="rect">
            <a:avLst/>
          </a:prstGeom>
        </p:spPr>
      </p:pic>
      <p:sp>
        <p:nvSpPr>
          <p:cNvPr id="13" name="TextBox 12">
            <a:extLst>
              <a:ext uri="{FF2B5EF4-FFF2-40B4-BE49-F238E27FC236}">
                <a16:creationId xmlns:a16="http://schemas.microsoft.com/office/drawing/2014/main" id="{5BD169E7-70C2-4D72-A8E1-2107A5C23832}"/>
              </a:ext>
            </a:extLst>
          </p:cNvPr>
          <p:cNvSpPr txBox="1"/>
          <p:nvPr/>
        </p:nvSpPr>
        <p:spPr>
          <a:xfrm>
            <a:off x="4267200" y="2362200"/>
            <a:ext cx="4300330" cy="646331"/>
          </a:xfrm>
          <a:prstGeom prst="rect">
            <a:avLst/>
          </a:prstGeom>
          <a:solidFill>
            <a:srgbClr val="FFFF99"/>
          </a:solidFill>
        </p:spPr>
        <p:txBody>
          <a:bodyPr wrap="square">
            <a:spAutoFit/>
          </a:bodyPr>
          <a:lstStyle/>
          <a:p>
            <a:r>
              <a:rPr lang="en-US" dirty="0"/>
              <a:t>https://cs.uwaterloo.ca/news/in-memory-of-professor-farhad-mavaddat</a:t>
            </a:r>
          </a:p>
        </p:txBody>
      </p:sp>
    </p:spTree>
    <p:extLst>
      <p:ext uri="{BB962C8B-B14F-4D97-AF65-F5344CB8AC3E}">
        <p14:creationId xmlns:p14="http://schemas.microsoft.com/office/powerpoint/2010/main" val="2266810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22</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122634" y="88900"/>
            <a:ext cx="8868966"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Farhad’s 36 Years at U. Waterloo</a:t>
            </a:r>
            <a:endParaRPr lang="en-US" altLang="en-US" sz="2800" dirty="0">
              <a:solidFill>
                <a:srgbClr val="0070C0"/>
              </a:solidFill>
              <a:cs typeface="Arial" panose="020B0604020202020204" pitchFamily="34" charset="0"/>
            </a:endParaRPr>
          </a:p>
        </p:txBody>
      </p:sp>
      <p:pic>
        <p:nvPicPr>
          <p:cNvPr id="7170" name="Picture 2" descr="Waterloo ranked #1 school in Canada for computer science, engineering |  Waterloo News | University of Waterloo">
            <a:extLst>
              <a:ext uri="{FF2B5EF4-FFF2-40B4-BE49-F238E27FC236}">
                <a16:creationId xmlns:a16="http://schemas.microsoft.com/office/drawing/2014/main" id="{53DA00FD-3045-4F39-82E8-66683044158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015" r="4400"/>
          <a:stretch/>
        </p:blipFill>
        <p:spPr bwMode="auto">
          <a:xfrm>
            <a:off x="254151" y="907107"/>
            <a:ext cx="8635697" cy="54834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BD169E7-70C2-4D72-A8E1-2107A5C23832}"/>
              </a:ext>
            </a:extLst>
          </p:cNvPr>
          <p:cNvSpPr txBox="1"/>
          <p:nvPr/>
        </p:nvSpPr>
        <p:spPr>
          <a:xfrm>
            <a:off x="460513" y="1135093"/>
            <a:ext cx="8458200" cy="5139869"/>
          </a:xfrm>
          <a:prstGeom prst="rect">
            <a:avLst/>
          </a:prstGeom>
          <a:noFill/>
        </p:spPr>
        <p:txBody>
          <a:bodyPr wrap="square">
            <a:spAutoFit/>
          </a:bodyPr>
          <a:lstStyle/>
          <a:p>
            <a:r>
              <a:rPr lang="en-US" sz="2800" dirty="0">
                <a:solidFill>
                  <a:schemeClr val="bg1"/>
                </a:solidFill>
              </a:rPr>
              <a:t>Taught courses in computer hardware and architecture</a:t>
            </a:r>
          </a:p>
          <a:p>
            <a:endParaRPr lang="en-US" sz="1200" dirty="0">
              <a:solidFill>
                <a:schemeClr val="bg1"/>
              </a:solidFill>
            </a:endParaRPr>
          </a:p>
          <a:p>
            <a:r>
              <a:rPr lang="en-US" sz="2800" dirty="0">
                <a:solidFill>
                  <a:schemeClr val="bg1"/>
                </a:solidFill>
              </a:rPr>
              <a:t>Brought his wisdom to faculty discussions and decisions</a:t>
            </a:r>
          </a:p>
          <a:p>
            <a:endParaRPr lang="en-US" sz="1200" dirty="0">
              <a:solidFill>
                <a:schemeClr val="bg1"/>
              </a:solidFill>
            </a:endParaRPr>
          </a:p>
          <a:p>
            <a:r>
              <a:rPr lang="en-US" sz="2800" dirty="0">
                <a:solidFill>
                  <a:schemeClr val="bg1"/>
                </a:solidFill>
              </a:rPr>
              <a:t>Built hardware labs, including a microprocessor lab</a:t>
            </a:r>
          </a:p>
          <a:p>
            <a:endParaRPr lang="en-US" sz="1200" dirty="0">
              <a:solidFill>
                <a:schemeClr val="bg1"/>
              </a:solidFill>
            </a:endParaRPr>
          </a:p>
          <a:p>
            <a:r>
              <a:rPr lang="en-US" sz="2800" dirty="0">
                <a:solidFill>
                  <a:schemeClr val="bg1"/>
                </a:solidFill>
              </a:rPr>
              <a:t>Did research on: </a:t>
            </a:r>
          </a:p>
          <a:p>
            <a:r>
              <a:rPr lang="en-US" sz="2800" dirty="0">
                <a:solidFill>
                  <a:schemeClr val="bg1"/>
                </a:solidFill>
              </a:rPr>
              <a:t>    - Methodologies for building large-scale systems</a:t>
            </a:r>
          </a:p>
          <a:p>
            <a:r>
              <a:rPr lang="en-US" sz="2800" dirty="0">
                <a:solidFill>
                  <a:schemeClr val="bg1"/>
                </a:solidFill>
              </a:rPr>
              <a:t>    - Hardware/software verification and co-design</a:t>
            </a:r>
          </a:p>
          <a:p>
            <a:r>
              <a:rPr lang="en-US" sz="2800" dirty="0">
                <a:solidFill>
                  <a:schemeClr val="bg1"/>
                </a:solidFill>
              </a:rPr>
              <a:t>    - Specification, component-based systems, and reuse</a:t>
            </a:r>
          </a:p>
          <a:p>
            <a:r>
              <a:rPr lang="en-US" sz="2800" dirty="0">
                <a:solidFill>
                  <a:schemeClr val="bg1"/>
                </a:solidFill>
              </a:rPr>
              <a:t>    - Models of hardware and software composition</a:t>
            </a:r>
          </a:p>
          <a:p>
            <a:endParaRPr lang="en-US" sz="1200" dirty="0">
              <a:solidFill>
                <a:schemeClr val="bg1"/>
              </a:solidFill>
            </a:endParaRPr>
          </a:p>
          <a:p>
            <a:r>
              <a:rPr lang="en-US" sz="2800" dirty="0">
                <a:solidFill>
                  <a:srgbClr val="FFFF00"/>
                </a:solidFill>
              </a:rPr>
              <a:t>Colleagues remember him as a kind, generous person, </a:t>
            </a:r>
          </a:p>
          <a:p>
            <a:r>
              <a:rPr lang="en-US" sz="2800" dirty="0">
                <a:solidFill>
                  <a:srgbClr val="FFFF00"/>
                </a:solidFill>
              </a:rPr>
              <a:t>    with a warm smile; never too busy to chat or help</a:t>
            </a:r>
          </a:p>
        </p:txBody>
      </p:sp>
    </p:spTree>
    <p:extLst>
      <p:ext uri="{BB962C8B-B14F-4D97-AF65-F5344CB8AC3E}">
        <p14:creationId xmlns:p14="http://schemas.microsoft.com/office/powerpoint/2010/main" val="2866997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34C7C-3A5B-4BC5-B7A7-8DE9EFC507C8}"/>
              </a:ext>
            </a:extLst>
          </p:cNvPr>
          <p:cNvSpPr/>
          <p:nvPr/>
        </p:nvSpPr>
        <p:spPr>
          <a:xfrm>
            <a:off x="5867400" y="927652"/>
            <a:ext cx="2819400" cy="2281309"/>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23</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Our One-Year Reunion in 1986-1987</a:t>
            </a:r>
            <a:endParaRPr lang="en-US" altLang="en-US" sz="2800" dirty="0">
              <a:solidFill>
                <a:srgbClr val="0070C0"/>
              </a:solidFill>
              <a:cs typeface="Arial" panose="020B0604020202020204" pitchFamily="34" charset="0"/>
            </a:endParaRPr>
          </a:p>
        </p:txBody>
      </p:sp>
      <p:pic>
        <p:nvPicPr>
          <p:cNvPr id="3" name="Picture 2">
            <a:extLst>
              <a:ext uri="{FF2B5EF4-FFF2-40B4-BE49-F238E27FC236}">
                <a16:creationId xmlns:a16="http://schemas.microsoft.com/office/drawing/2014/main" id="{E170EABB-97EE-49A7-A1BE-468B6704E53C}"/>
              </a:ext>
            </a:extLst>
          </p:cNvPr>
          <p:cNvPicPr>
            <a:picLocks noChangeAspect="1"/>
          </p:cNvPicPr>
          <p:nvPr/>
        </p:nvPicPr>
        <p:blipFill rotWithShape="1">
          <a:blip r:embed="rId3"/>
          <a:srcRect t="9405"/>
          <a:stretch/>
        </p:blipFill>
        <p:spPr>
          <a:xfrm>
            <a:off x="410818" y="3508512"/>
            <a:ext cx="3984489" cy="2707310"/>
          </a:xfrm>
          <a:prstGeom prst="rect">
            <a:avLst/>
          </a:prstGeom>
        </p:spPr>
      </p:pic>
      <p:pic>
        <p:nvPicPr>
          <p:cNvPr id="5" name="Picture 4">
            <a:extLst>
              <a:ext uri="{FF2B5EF4-FFF2-40B4-BE49-F238E27FC236}">
                <a16:creationId xmlns:a16="http://schemas.microsoft.com/office/drawing/2014/main" id="{A972CCDB-6DBA-44FA-A25C-DD6BC645237E}"/>
              </a:ext>
            </a:extLst>
          </p:cNvPr>
          <p:cNvPicPr>
            <a:picLocks noChangeAspect="1"/>
          </p:cNvPicPr>
          <p:nvPr/>
        </p:nvPicPr>
        <p:blipFill rotWithShape="1">
          <a:blip r:embed="rId4"/>
          <a:srcRect t="9405" b="1"/>
          <a:stretch/>
        </p:blipFill>
        <p:spPr>
          <a:xfrm>
            <a:off x="4748695" y="3508512"/>
            <a:ext cx="3984489" cy="2707310"/>
          </a:xfrm>
          <a:prstGeom prst="rect">
            <a:avLst/>
          </a:prstGeom>
        </p:spPr>
      </p:pic>
      <p:pic>
        <p:nvPicPr>
          <p:cNvPr id="9" name="Picture 8">
            <a:extLst>
              <a:ext uri="{FF2B5EF4-FFF2-40B4-BE49-F238E27FC236}">
                <a16:creationId xmlns:a16="http://schemas.microsoft.com/office/drawing/2014/main" id="{0087318A-7154-4747-B02B-3AB0CFE1D30E}"/>
              </a:ext>
            </a:extLst>
          </p:cNvPr>
          <p:cNvPicPr>
            <a:picLocks noChangeAspect="1"/>
          </p:cNvPicPr>
          <p:nvPr/>
        </p:nvPicPr>
        <p:blipFill rotWithShape="1">
          <a:blip r:embed="rId5"/>
          <a:srcRect t="13114"/>
          <a:stretch/>
        </p:blipFill>
        <p:spPr>
          <a:xfrm>
            <a:off x="406474" y="927652"/>
            <a:ext cx="5155097" cy="2281309"/>
          </a:xfrm>
          <a:prstGeom prst="rect">
            <a:avLst/>
          </a:prstGeom>
        </p:spPr>
      </p:pic>
      <p:pic>
        <p:nvPicPr>
          <p:cNvPr id="4098" name="Picture 2" descr="Contributors – Rina R. Wehbe">
            <a:extLst>
              <a:ext uri="{FF2B5EF4-FFF2-40B4-BE49-F238E27FC236}">
                <a16:creationId xmlns:a16="http://schemas.microsoft.com/office/drawing/2014/main" id="{FF251544-93E2-445A-BF1B-D429E71FCA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52" t="5303" r="16682" b="9345"/>
          <a:stretch/>
        </p:blipFill>
        <p:spPr bwMode="auto">
          <a:xfrm>
            <a:off x="5775899" y="984526"/>
            <a:ext cx="3002402" cy="216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689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24</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Mini-Reunions and Visits Over the Years</a:t>
            </a:r>
            <a:endParaRPr lang="en-US" altLang="en-US" sz="2800" dirty="0">
              <a:solidFill>
                <a:srgbClr val="0070C0"/>
              </a:solidFill>
              <a:cs typeface="Arial" panose="020B0604020202020204" pitchFamily="34" charset="0"/>
            </a:endParaRPr>
          </a:p>
        </p:txBody>
      </p:sp>
      <p:pic>
        <p:nvPicPr>
          <p:cNvPr id="4" name="Picture 3">
            <a:extLst>
              <a:ext uri="{FF2B5EF4-FFF2-40B4-BE49-F238E27FC236}">
                <a16:creationId xmlns:a16="http://schemas.microsoft.com/office/drawing/2014/main" id="{B109B1DB-65DD-4519-935E-290D102DFAAA}"/>
              </a:ext>
            </a:extLst>
          </p:cNvPr>
          <p:cNvPicPr>
            <a:picLocks noChangeAspect="1"/>
          </p:cNvPicPr>
          <p:nvPr/>
        </p:nvPicPr>
        <p:blipFill>
          <a:blip r:embed="rId3"/>
          <a:stretch>
            <a:fillRect/>
          </a:stretch>
        </p:blipFill>
        <p:spPr>
          <a:xfrm>
            <a:off x="228600" y="945147"/>
            <a:ext cx="5283268" cy="2705673"/>
          </a:xfrm>
          <a:prstGeom prst="rect">
            <a:avLst/>
          </a:prstGeom>
        </p:spPr>
      </p:pic>
      <p:pic>
        <p:nvPicPr>
          <p:cNvPr id="10" name="Picture 9">
            <a:extLst>
              <a:ext uri="{FF2B5EF4-FFF2-40B4-BE49-F238E27FC236}">
                <a16:creationId xmlns:a16="http://schemas.microsoft.com/office/drawing/2014/main" id="{8840A1CD-2127-4178-8CF4-C269CD7B71A8}"/>
              </a:ext>
            </a:extLst>
          </p:cNvPr>
          <p:cNvPicPr>
            <a:picLocks noChangeAspect="1"/>
          </p:cNvPicPr>
          <p:nvPr/>
        </p:nvPicPr>
        <p:blipFill>
          <a:blip r:embed="rId4"/>
          <a:stretch>
            <a:fillRect/>
          </a:stretch>
        </p:blipFill>
        <p:spPr>
          <a:xfrm>
            <a:off x="228600" y="3746931"/>
            <a:ext cx="5283268" cy="2609419"/>
          </a:xfrm>
          <a:prstGeom prst="rect">
            <a:avLst/>
          </a:prstGeom>
        </p:spPr>
      </p:pic>
      <p:sp>
        <p:nvSpPr>
          <p:cNvPr id="14" name="TextBox 33">
            <a:extLst>
              <a:ext uri="{FF2B5EF4-FFF2-40B4-BE49-F238E27FC236}">
                <a16:creationId xmlns:a16="http://schemas.microsoft.com/office/drawing/2014/main" id="{7BCFB759-AC2A-43D8-85F5-8A9FA1502C2C}"/>
              </a:ext>
            </a:extLst>
          </p:cNvPr>
          <p:cNvSpPr txBox="1">
            <a:spLocks noChangeArrowheads="1"/>
          </p:cNvSpPr>
          <p:nvPr/>
        </p:nvSpPr>
        <p:spPr bwMode="auto">
          <a:xfrm>
            <a:off x="566211" y="3312266"/>
            <a:ext cx="1197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rPr>
              <a:t>NYC 2011</a:t>
            </a:r>
          </a:p>
        </p:txBody>
      </p:sp>
      <p:sp>
        <p:nvSpPr>
          <p:cNvPr id="15" name="TextBox 33">
            <a:extLst>
              <a:ext uri="{FF2B5EF4-FFF2-40B4-BE49-F238E27FC236}">
                <a16:creationId xmlns:a16="http://schemas.microsoft.com/office/drawing/2014/main" id="{F6054216-9A53-48F4-A726-7A91A8C6E0EA}"/>
              </a:ext>
            </a:extLst>
          </p:cNvPr>
          <p:cNvSpPr txBox="1">
            <a:spLocks noChangeArrowheads="1"/>
          </p:cNvSpPr>
          <p:nvPr/>
        </p:nvSpPr>
        <p:spPr bwMode="auto">
          <a:xfrm>
            <a:off x="566212" y="6003437"/>
            <a:ext cx="1197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rPr>
              <a:t>LA 2013</a:t>
            </a:r>
          </a:p>
        </p:txBody>
      </p:sp>
      <p:pic>
        <p:nvPicPr>
          <p:cNvPr id="12" name="Picture 11">
            <a:extLst>
              <a:ext uri="{FF2B5EF4-FFF2-40B4-BE49-F238E27FC236}">
                <a16:creationId xmlns:a16="http://schemas.microsoft.com/office/drawing/2014/main" id="{F10E8D6D-A564-4110-80CA-A8E79E0F8EDE}"/>
              </a:ext>
            </a:extLst>
          </p:cNvPr>
          <p:cNvPicPr>
            <a:picLocks noChangeAspect="1"/>
          </p:cNvPicPr>
          <p:nvPr/>
        </p:nvPicPr>
        <p:blipFill rotWithShape="1">
          <a:blip r:embed="rId5"/>
          <a:srcRect t="8298" b="8542"/>
          <a:stretch/>
        </p:blipFill>
        <p:spPr>
          <a:xfrm>
            <a:off x="5652052" y="945147"/>
            <a:ext cx="3263348" cy="2038185"/>
          </a:xfrm>
          <a:prstGeom prst="rect">
            <a:avLst/>
          </a:prstGeom>
        </p:spPr>
      </p:pic>
      <p:sp>
        <p:nvSpPr>
          <p:cNvPr id="18" name="TextBox 33">
            <a:extLst>
              <a:ext uri="{FF2B5EF4-FFF2-40B4-BE49-F238E27FC236}">
                <a16:creationId xmlns:a16="http://schemas.microsoft.com/office/drawing/2014/main" id="{7DD571E4-D348-43FD-86A1-EF57F9252DDC}"/>
              </a:ext>
            </a:extLst>
          </p:cNvPr>
          <p:cNvSpPr txBox="1">
            <a:spLocks noChangeArrowheads="1"/>
          </p:cNvSpPr>
          <p:nvPr/>
        </p:nvSpPr>
        <p:spPr bwMode="auto">
          <a:xfrm>
            <a:off x="6248400" y="2644778"/>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rPr>
              <a:t>Waterloo 2018</a:t>
            </a:r>
          </a:p>
        </p:txBody>
      </p:sp>
      <p:pic>
        <p:nvPicPr>
          <p:cNvPr id="16" name="Picture 15">
            <a:extLst>
              <a:ext uri="{FF2B5EF4-FFF2-40B4-BE49-F238E27FC236}">
                <a16:creationId xmlns:a16="http://schemas.microsoft.com/office/drawing/2014/main" id="{3DF7EF25-D078-4B6D-91E7-BE146951D34C}"/>
              </a:ext>
            </a:extLst>
          </p:cNvPr>
          <p:cNvPicPr>
            <a:picLocks noChangeAspect="1"/>
          </p:cNvPicPr>
          <p:nvPr/>
        </p:nvPicPr>
        <p:blipFill rotWithShape="1">
          <a:blip r:embed="rId6"/>
          <a:srcRect r="23350"/>
          <a:stretch/>
        </p:blipFill>
        <p:spPr>
          <a:xfrm>
            <a:off x="5652052" y="3148881"/>
            <a:ext cx="3263348" cy="3193110"/>
          </a:xfrm>
          <a:prstGeom prst="rect">
            <a:avLst/>
          </a:prstGeom>
        </p:spPr>
      </p:pic>
      <p:sp>
        <p:nvSpPr>
          <p:cNvPr id="21" name="TextBox 33">
            <a:extLst>
              <a:ext uri="{FF2B5EF4-FFF2-40B4-BE49-F238E27FC236}">
                <a16:creationId xmlns:a16="http://schemas.microsoft.com/office/drawing/2014/main" id="{ADB0028E-81AC-4F8B-91E0-341336B50C78}"/>
              </a:ext>
            </a:extLst>
          </p:cNvPr>
          <p:cNvSpPr txBox="1">
            <a:spLocks noChangeArrowheads="1"/>
          </p:cNvSpPr>
          <p:nvPr/>
        </p:nvSpPr>
        <p:spPr bwMode="auto">
          <a:xfrm>
            <a:off x="6858000" y="5968547"/>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rPr>
              <a:t>Waterloo 2018</a:t>
            </a:r>
          </a:p>
        </p:txBody>
      </p:sp>
    </p:spTree>
    <p:extLst>
      <p:ext uri="{BB962C8B-B14F-4D97-AF65-F5344CB8AC3E}">
        <p14:creationId xmlns:p14="http://schemas.microsoft.com/office/powerpoint/2010/main" val="3823327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C7668CC-1052-4745-B47C-395CCD98D89C}"/>
              </a:ext>
            </a:extLst>
          </p:cNvPr>
          <p:cNvSpPr/>
          <p:nvPr/>
        </p:nvSpPr>
        <p:spPr>
          <a:xfrm>
            <a:off x="165719" y="4945475"/>
            <a:ext cx="5139224" cy="1362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25</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152400" y="88900"/>
            <a:ext cx="88392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A Memorable Gathering in Berkeley, 2000</a:t>
            </a:r>
            <a:endParaRPr lang="en-US" altLang="en-US" sz="2800" dirty="0">
              <a:solidFill>
                <a:srgbClr val="0070C0"/>
              </a:solidFill>
              <a:cs typeface="Arial" panose="020B0604020202020204" pitchFamily="34" charset="0"/>
            </a:endParaRPr>
          </a:p>
        </p:txBody>
      </p:sp>
      <p:pic>
        <p:nvPicPr>
          <p:cNvPr id="3" name="Picture 2">
            <a:extLst>
              <a:ext uri="{FF2B5EF4-FFF2-40B4-BE49-F238E27FC236}">
                <a16:creationId xmlns:a16="http://schemas.microsoft.com/office/drawing/2014/main" id="{64EFE2E6-2087-48BD-9C63-7AD90F13539A}"/>
              </a:ext>
            </a:extLst>
          </p:cNvPr>
          <p:cNvPicPr>
            <a:picLocks noChangeAspect="1"/>
          </p:cNvPicPr>
          <p:nvPr/>
        </p:nvPicPr>
        <p:blipFill>
          <a:blip r:embed="rId3"/>
          <a:stretch>
            <a:fillRect/>
          </a:stretch>
        </p:blipFill>
        <p:spPr>
          <a:xfrm>
            <a:off x="165719" y="981374"/>
            <a:ext cx="5139224" cy="3824552"/>
          </a:xfrm>
          <a:prstGeom prst="rect">
            <a:avLst/>
          </a:prstGeom>
        </p:spPr>
      </p:pic>
      <p:pic>
        <p:nvPicPr>
          <p:cNvPr id="6" name="Picture 5">
            <a:extLst>
              <a:ext uri="{FF2B5EF4-FFF2-40B4-BE49-F238E27FC236}">
                <a16:creationId xmlns:a16="http://schemas.microsoft.com/office/drawing/2014/main" id="{4D47F990-1B9C-4F7B-95EF-1A76E5F93ECB}"/>
              </a:ext>
            </a:extLst>
          </p:cNvPr>
          <p:cNvPicPr>
            <a:picLocks noChangeAspect="1"/>
          </p:cNvPicPr>
          <p:nvPr/>
        </p:nvPicPr>
        <p:blipFill>
          <a:blip r:embed="rId4"/>
          <a:stretch>
            <a:fillRect/>
          </a:stretch>
        </p:blipFill>
        <p:spPr>
          <a:xfrm>
            <a:off x="5449806" y="3752163"/>
            <a:ext cx="3466550" cy="2555904"/>
          </a:xfrm>
          <a:prstGeom prst="rect">
            <a:avLst/>
          </a:prstGeom>
        </p:spPr>
      </p:pic>
      <p:pic>
        <p:nvPicPr>
          <p:cNvPr id="11" name="Picture 10">
            <a:extLst>
              <a:ext uri="{FF2B5EF4-FFF2-40B4-BE49-F238E27FC236}">
                <a16:creationId xmlns:a16="http://schemas.microsoft.com/office/drawing/2014/main" id="{7790FCAB-CBAA-40FD-81A3-AEFA189318F1}"/>
              </a:ext>
            </a:extLst>
          </p:cNvPr>
          <p:cNvPicPr>
            <a:picLocks noChangeAspect="1"/>
          </p:cNvPicPr>
          <p:nvPr/>
        </p:nvPicPr>
        <p:blipFill>
          <a:blip r:embed="rId5"/>
          <a:stretch>
            <a:fillRect/>
          </a:stretch>
        </p:blipFill>
        <p:spPr>
          <a:xfrm>
            <a:off x="5436711" y="981374"/>
            <a:ext cx="3487907" cy="2615930"/>
          </a:xfrm>
          <a:prstGeom prst="rect">
            <a:avLst/>
          </a:prstGeom>
        </p:spPr>
      </p:pic>
      <p:sp>
        <p:nvSpPr>
          <p:cNvPr id="20" name="TextBox 19">
            <a:extLst>
              <a:ext uri="{FF2B5EF4-FFF2-40B4-BE49-F238E27FC236}">
                <a16:creationId xmlns:a16="http://schemas.microsoft.com/office/drawing/2014/main" id="{4E4362C8-0BE5-44C6-A4D3-DCC517D95BFB}"/>
              </a:ext>
            </a:extLst>
          </p:cNvPr>
          <p:cNvSpPr txBox="1"/>
          <p:nvPr/>
        </p:nvSpPr>
        <p:spPr>
          <a:xfrm>
            <a:off x="205542" y="5016472"/>
            <a:ext cx="5099401" cy="1200329"/>
          </a:xfrm>
          <a:prstGeom prst="rect">
            <a:avLst/>
          </a:prstGeom>
          <a:noFill/>
        </p:spPr>
        <p:txBody>
          <a:bodyPr wrap="square">
            <a:spAutoFit/>
          </a:bodyPr>
          <a:lstStyle/>
          <a:p>
            <a:r>
              <a:rPr lang="en-US" sz="2400" dirty="0">
                <a:solidFill>
                  <a:schemeClr val="bg1"/>
                </a:solidFill>
              </a:rPr>
              <a:t>Left to right: Armen Nahapetian, </a:t>
            </a:r>
          </a:p>
          <a:p>
            <a:r>
              <a:rPr lang="en-US" sz="2400" dirty="0">
                <a:solidFill>
                  <a:schemeClr val="bg1"/>
                </a:solidFill>
              </a:rPr>
              <a:t>Siavash Shahshahani, Behrooz Parhami, Farhad Mavaddat, Morteza Anvari</a:t>
            </a:r>
          </a:p>
        </p:txBody>
      </p:sp>
    </p:spTree>
    <p:extLst>
      <p:ext uri="{BB962C8B-B14F-4D97-AF65-F5344CB8AC3E}">
        <p14:creationId xmlns:p14="http://schemas.microsoft.com/office/powerpoint/2010/main" val="1391588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26</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122634" y="88900"/>
            <a:ext cx="8868966"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When We Couldn’t Visit, We Wrote Letters</a:t>
            </a:r>
            <a:endParaRPr lang="en-US" altLang="en-US" sz="2800" dirty="0">
              <a:solidFill>
                <a:srgbClr val="0070C0"/>
              </a:solidFill>
              <a:cs typeface="Arial" panose="020B0604020202020204" pitchFamily="34" charset="0"/>
            </a:endParaRPr>
          </a:p>
        </p:txBody>
      </p:sp>
      <p:pic>
        <p:nvPicPr>
          <p:cNvPr id="3" name="Picture 2">
            <a:extLst>
              <a:ext uri="{FF2B5EF4-FFF2-40B4-BE49-F238E27FC236}">
                <a16:creationId xmlns:a16="http://schemas.microsoft.com/office/drawing/2014/main" id="{2806D35F-19C2-4C81-81E8-7F487AE3FB4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1441" b="24759"/>
          <a:stretch/>
        </p:blipFill>
        <p:spPr>
          <a:xfrm>
            <a:off x="1875234" y="1041401"/>
            <a:ext cx="7040166" cy="5249119"/>
          </a:xfrm>
          <a:prstGeom prst="rect">
            <a:avLst/>
          </a:prstGeom>
        </p:spPr>
      </p:pic>
      <p:sp>
        <p:nvSpPr>
          <p:cNvPr id="12" name="TextBox 11">
            <a:extLst>
              <a:ext uri="{FF2B5EF4-FFF2-40B4-BE49-F238E27FC236}">
                <a16:creationId xmlns:a16="http://schemas.microsoft.com/office/drawing/2014/main" id="{2198FD57-BD8B-40EA-A645-96BB600ACC0E}"/>
              </a:ext>
            </a:extLst>
          </p:cNvPr>
          <p:cNvSpPr txBox="1"/>
          <p:nvPr/>
        </p:nvSpPr>
        <p:spPr>
          <a:xfrm>
            <a:off x="122634" y="1219136"/>
            <a:ext cx="1858566" cy="4893647"/>
          </a:xfrm>
          <a:prstGeom prst="rect">
            <a:avLst/>
          </a:prstGeom>
          <a:noFill/>
        </p:spPr>
        <p:txBody>
          <a:bodyPr wrap="square">
            <a:spAutoFit/>
          </a:bodyPr>
          <a:lstStyle/>
          <a:p>
            <a:r>
              <a:rPr lang="en-US" sz="2400" dirty="0"/>
              <a:t>The first </a:t>
            </a:r>
          </a:p>
          <a:p>
            <a:r>
              <a:rPr lang="en-US" sz="2400" dirty="0"/>
              <a:t>half-page </a:t>
            </a:r>
          </a:p>
          <a:p>
            <a:r>
              <a:rPr lang="en-US" sz="2400" dirty="0"/>
              <a:t>of Farhad’s letter to me, from his sabbatical leave in </a:t>
            </a:r>
          </a:p>
          <a:p>
            <a:r>
              <a:rPr lang="en-US" sz="2400" dirty="0"/>
              <a:t>Pisa, Italy.</a:t>
            </a:r>
          </a:p>
          <a:p>
            <a:r>
              <a:rPr lang="en-US" sz="2400" dirty="0"/>
              <a:t>He felt somewhat alone and unsupported at IBM Italy</a:t>
            </a:r>
          </a:p>
        </p:txBody>
      </p:sp>
    </p:spTree>
    <p:extLst>
      <p:ext uri="{BB962C8B-B14F-4D97-AF65-F5344CB8AC3E}">
        <p14:creationId xmlns:p14="http://schemas.microsoft.com/office/powerpoint/2010/main" val="3800379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9397741-D299-43E1-9F67-6BE74ED029AD}"/>
              </a:ext>
            </a:extLst>
          </p:cNvPr>
          <p:cNvSpPr txBox="1">
            <a:spLocks/>
          </p:cNvSpPr>
          <p:nvPr/>
        </p:nvSpPr>
        <p:spPr>
          <a:xfrm>
            <a:off x="0" y="0"/>
            <a:ext cx="9144000" cy="68580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solidFill>
                  <a:srgbClr val="66FFFF"/>
                </a:solidFill>
              </a:rPr>
              <a:t>Thank you for your attention!</a:t>
            </a:r>
            <a:br>
              <a:rPr lang="en-US" sz="5400" dirty="0">
                <a:solidFill>
                  <a:srgbClr val="66FFFF"/>
                </a:solidFill>
              </a:rPr>
            </a:br>
            <a:br>
              <a:rPr lang="en-US" sz="2400" dirty="0">
                <a:solidFill>
                  <a:srgbClr val="66FFFF"/>
                </a:solidFill>
              </a:rPr>
            </a:br>
            <a:br>
              <a:rPr lang="en-US" sz="2400" dirty="0">
                <a:solidFill>
                  <a:srgbClr val="92D050"/>
                </a:solidFill>
              </a:rPr>
            </a:br>
            <a:br>
              <a:rPr lang="en-US" sz="1600" dirty="0">
                <a:solidFill>
                  <a:srgbClr val="66FFFF"/>
                </a:solidFill>
              </a:rPr>
            </a:br>
            <a:br>
              <a:rPr lang="en-US" sz="1600" dirty="0">
                <a:solidFill>
                  <a:srgbClr val="66FFFF"/>
                </a:solidFill>
              </a:rPr>
            </a:br>
            <a:endParaRPr lang="en-US" sz="2400" dirty="0">
              <a:solidFill>
                <a:srgbClr val="FFC000"/>
              </a:solidFill>
            </a:endParaRPr>
          </a:p>
        </p:txBody>
      </p:sp>
      <p:cxnSp>
        <p:nvCxnSpPr>
          <p:cNvPr id="3" name="Straight Connector 2">
            <a:extLst>
              <a:ext uri="{FF2B5EF4-FFF2-40B4-BE49-F238E27FC236}">
                <a16:creationId xmlns:a16="http://schemas.microsoft.com/office/drawing/2014/main" id="{42F20D5F-2D24-4798-B0C0-1DD4D39E6155}"/>
              </a:ext>
            </a:extLst>
          </p:cNvPr>
          <p:cNvCxnSpPr/>
          <p:nvPr/>
        </p:nvCxnSpPr>
        <p:spPr>
          <a:xfrm>
            <a:off x="8948738" y="222250"/>
            <a:ext cx="0" cy="2063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148" name="Picture 4">
            <a:extLst>
              <a:ext uri="{FF2B5EF4-FFF2-40B4-BE49-F238E27FC236}">
                <a16:creationId xmlns:a16="http://schemas.microsoft.com/office/drawing/2014/main" id="{E7CFC176-8804-4449-8D7E-E052D32B3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52" b="7766"/>
          <a:stretch/>
        </p:blipFill>
        <p:spPr bwMode="auto">
          <a:xfrm>
            <a:off x="179742" y="197125"/>
            <a:ext cx="4712698" cy="207219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avid R. Cheriton School of Computer Science 50th Anniversary | David R.  Cheriton School of Computer Science 50th Anniversary | University of  Waterloo">
            <a:extLst>
              <a:ext uri="{FF2B5EF4-FFF2-40B4-BE49-F238E27FC236}">
                <a16:creationId xmlns:a16="http://schemas.microsoft.com/office/drawing/2014/main" id="{84ABE7BE-9FE9-4E60-BFD6-A856F6F03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42" y="3160371"/>
            <a:ext cx="8739179" cy="349567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No photo description available.">
            <a:extLst>
              <a:ext uri="{FF2B5EF4-FFF2-40B4-BE49-F238E27FC236}">
                <a16:creationId xmlns:a16="http://schemas.microsoft.com/office/drawing/2014/main" id="{74273F0E-0C6A-45E4-8669-C0EFD82FBF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397"/>
          <a:stretch/>
        </p:blipFill>
        <p:spPr bwMode="auto">
          <a:xfrm>
            <a:off x="5096467" y="201346"/>
            <a:ext cx="3819141" cy="206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253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B661D4-F2A1-4E68-AAD5-DF8226798142}"/>
              </a:ext>
            </a:extLst>
          </p:cNvPr>
          <p:cNvPicPr>
            <a:picLocks noChangeAspect="1"/>
          </p:cNvPicPr>
          <p:nvPr/>
        </p:nvPicPr>
        <p:blipFill>
          <a:blip r:embed="rId3"/>
          <a:stretch>
            <a:fillRect/>
          </a:stretch>
        </p:blipFill>
        <p:spPr>
          <a:xfrm>
            <a:off x="457200" y="1401754"/>
            <a:ext cx="8318116" cy="4954596"/>
          </a:xfrm>
          <a:prstGeom prst="rect">
            <a:avLst/>
          </a:prstGeom>
        </p:spPr>
      </p:pic>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147888" y="6356350"/>
            <a:ext cx="4710112"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3</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152400" y="88900"/>
            <a:ext cx="88392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In Remembrance of My Long-Time Friend and Former Colleague, Farhad Mavaddat</a:t>
            </a:r>
            <a:endParaRPr lang="en-US" altLang="en-US" sz="2800" dirty="0">
              <a:solidFill>
                <a:srgbClr val="0070C0"/>
              </a:solidFill>
              <a:cs typeface="Arial" panose="020B0604020202020204" pitchFamily="34" charset="0"/>
            </a:endParaRPr>
          </a:p>
        </p:txBody>
      </p:sp>
      <p:sp>
        <p:nvSpPr>
          <p:cNvPr id="6" name="Rectangle 5">
            <a:extLst>
              <a:ext uri="{FF2B5EF4-FFF2-40B4-BE49-F238E27FC236}">
                <a16:creationId xmlns:a16="http://schemas.microsoft.com/office/drawing/2014/main" id="{717E9677-D984-4338-AF64-5D781EE939A1}"/>
              </a:ext>
            </a:extLst>
          </p:cNvPr>
          <p:cNvSpPr/>
          <p:nvPr/>
        </p:nvSpPr>
        <p:spPr>
          <a:xfrm>
            <a:off x="7408194" y="2362199"/>
            <a:ext cx="1050006" cy="384836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2E97D06-A41A-4803-B5E8-FB3ACF3D7A47}"/>
              </a:ext>
            </a:extLst>
          </p:cNvPr>
          <p:cNvPicPr>
            <a:picLocks noChangeAspect="1"/>
          </p:cNvPicPr>
          <p:nvPr/>
        </p:nvPicPr>
        <p:blipFill>
          <a:blip r:embed="rId4"/>
          <a:stretch>
            <a:fillRect/>
          </a:stretch>
        </p:blipFill>
        <p:spPr>
          <a:xfrm>
            <a:off x="1921489" y="3695068"/>
            <a:ext cx="161174" cy="154167"/>
          </a:xfrm>
          <a:prstGeom prst="rect">
            <a:avLst/>
          </a:prstGeom>
        </p:spPr>
      </p:pic>
      <p:pic>
        <p:nvPicPr>
          <p:cNvPr id="15" name="Picture 14">
            <a:extLst>
              <a:ext uri="{FF2B5EF4-FFF2-40B4-BE49-F238E27FC236}">
                <a16:creationId xmlns:a16="http://schemas.microsoft.com/office/drawing/2014/main" id="{9A7667A1-4952-4673-96FD-AF7045F422A2}"/>
              </a:ext>
            </a:extLst>
          </p:cNvPr>
          <p:cNvPicPr>
            <a:picLocks noChangeAspect="1"/>
          </p:cNvPicPr>
          <p:nvPr/>
        </p:nvPicPr>
        <p:blipFill>
          <a:blip r:embed="rId4"/>
          <a:stretch>
            <a:fillRect/>
          </a:stretch>
        </p:blipFill>
        <p:spPr>
          <a:xfrm>
            <a:off x="3429000" y="4876800"/>
            <a:ext cx="152400" cy="145775"/>
          </a:xfrm>
          <a:prstGeom prst="rect">
            <a:avLst/>
          </a:prstGeom>
          <a:noFill/>
        </p:spPr>
      </p:pic>
      <p:cxnSp>
        <p:nvCxnSpPr>
          <p:cNvPr id="9" name="Straight Connector 8">
            <a:extLst>
              <a:ext uri="{FF2B5EF4-FFF2-40B4-BE49-F238E27FC236}">
                <a16:creationId xmlns:a16="http://schemas.microsoft.com/office/drawing/2014/main" id="{F3CF3BA0-5BBB-4C94-B92A-53F0261C00F3}"/>
              </a:ext>
            </a:extLst>
          </p:cNvPr>
          <p:cNvCxnSpPr>
            <a:cxnSpLocks/>
          </p:cNvCxnSpPr>
          <p:nvPr/>
        </p:nvCxnSpPr>
        <p:spPr>
          <a:xfrm>
            <a:off x="1676400" y="2133600"/>
            <a:ext cx="5410200" cy="0"/>
          </a:xfrm>
          <a:prstGeom prst="line">
            <a:avLst/>
          </a:prstGeom>
          <a:ln w="285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C9C6D829-C6CB-4CDA-9D6F-B9D151049B9F}"/>
              </a:ext>
            </a:extLst>
          </p:cNvPr>
          <p:cNvCxnSpPr/>
          <p:nvPr/>
        </p:nvCxnSpPr>
        <p:spPr>
          <a:xfrm flipV="1">
            <a:off x="2895600" y="2362199"/>
            <a:ext cx="82296" cy="3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A169F71-651F-4649-B0B7-851330D90958}"/>
              </a:ext>
            </a:extLst>
          </p:cNvPr>
          <p:cNvCxnSpPr/>
          <p:nvPr/>
        </p:nvCxnSpPr>
        <p:spPr>
          <a:xfrm flipV="1">
            <a:off x="1922880" y="2935223"/>
            <a:ext cx="82296" cy="3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6B6FA4-7136-4792-9C4F-6741308F9460}"/>
              </a:ext>
            </a:extLst>
          </p:cNvPr>
          <p:cNvCxnSpPr/>
          <p:nvPr/>
        </p:nvCxnSpPr>
        <p:spPr>
          <a:xfrm flipV="1">
            <a:off x="5867400" y="3124200"/>
            <a:ext cx="82296" cy="3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59B77A-4E64-42CF-9333-30DF2E4FABFE}"/>
              </a:ext>
            </a:extLst>
          </p:cNvPr>
          <p:cNvCxnSpPr/>
          <p:nvPr/>
        </p:nvCxnSpPr>
        <p:spPr>
          <a:xfrm flipV="1">
            <a:off x="1919780" y="3495128"/>
            <a:ext cx="82296" cy="3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25650A-E7CC-4865-B985-A1E44062CF05}"/>
              </a:ext>
            </a:extLst>
          </p:cNvPr>
          <p:cNvCxnSpPr/>
          <p:nvPr/>
        </p:nvCxnSpPr>
        <p:spPr>
          <a:xfrm flipV="1">
            <a:off x="3850402" y="4190111"/>
            <a:ext cx="82296" cy="3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163A00-0FAC-4301-BA88-FBE8240B213B}"/>
              </a:ext>
            </a:extLst>
          </p:cNvPr>
          <p:cNvCxnSpPr/>
          <p:nvPr/>
        </p:nvCxnSpPr>
        <p:spPr>
          <a:xfrm flipV="1">
            <a:off x="3657600" y="4495800"/>
            <a:ext cx="82296" cy="3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F6A2950-6EC0-43DC-94BF-9DFFCAD281D5}"/>
              </a:ext>
            </a:extLst>
          </p:cNvPr>
          <p:cNvCxnSpPr/>
          <p:nvPr/>
        </p:nvCxnSpPr>
        <p:spPr>
          <a:xfrm flipV="1">
            <a:off x="5963810" y="5456246"/>
            <a:ext cx="82296" cy="3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97C3F3-1886-47EF-A09B-F6C0B5EA76CB}"/>
              </a:ext>
            </a:extLst>
          </p:cNvPr>
          <p:cNvCxnSpPr/>
          <p:nvPr/>
        </p:nvCxnSpPr>
        <p:spPr>
          <a:xfrm flipV="1">
            <a:off x="2106740" y="6092898"/>
            <a:ext cx="82296" cy="3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79CC4AB-A17A-430B-B8D1-17A9487D1E23}"/>
              </a:ext>
            </a:extLst>
          </p:cNvPr>
          <p:cNvCxnSpPr/>
          <p:nvPr/>
        </p:nvCxnSpPr>
        <p:spPr>
          <a:xfrm flipV="1">
            <a:off x="4953000" y="5652887"/>
            <a:ext cx="82296" cy="36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93EF415-0A0B-412A-B3BF-76C31163F8E6}"/>
              </a:ext>
            </a:extLst>
          </p:cNvPr>
          <p:cNvPicPr>
            <a:picLocks noChangeAspect="1"/>
          </p:cNvPicPr>
          <p:nvPr/>
        </p:nvPicPr>
        <p:blipFill>
          <a:blip r:embed="rId4"/>
          <a:stretch>
            <a:fillRect/>
          </a:stretch>
        </p:blipFill>
        <p:spPr>
          <a:xfrm>
            <a:off x="4300913" y="2457328"/>
            <a:ext cx="161174" cy="154167"/>
          </a:xfrm>
          <a:prstGeom prst="rect">
            <a:avLst/>
          </a:prstGeom>
        </p:spPr>
      </p:pic>
      <p:pic>
        <p:nvPicPr>
          <p:cNvPr id="33" name="Picture 32">
            <a:extLst>
              <a:ext uri="{FF2B5EF4-FFF2-40B4-BE49-F238E27FC236}">
                <a16:creationId xmlns:a16="http://schemas.microsoft.com/office/drawing/2014/main" id="{FD2EA122-5012-435A-9D28-542CD0D3F2F1}"/>
              </a:ext>
            </a:extLst>
          </p:cNvPr>
          <p:cNvPicPr>
            <a:picLocks noChangeAspect="1"/>
          </p:cNvPicPr>
          <p:nvPr/>
        </p:nvPicPr>
        <p:blipFill rotWithShape="1">
          <a:blip r:embed="rId5"/>
          <a:srcRect l="6626"/>
          <a:stretch/>
        </p:blipFill>
        <p:spPr>
          <a:xfrm>
            <a:off x="1443242" y="1600199"/>
            <a:ext cx="93387" cy="85725"/>
          </a:xfrm>
          <a:prstGeom prst="rect">
            <a:avLst/>
          </a:prstGeom>
        </p:spPr>
      </p:pic>
      <p:pic>
        <p:nvPicPr>
          <p:cNvPr id="34" name="Picture 33">
            <a:extLst>
              <a:ext uri="{FF2B5EF4-FFF2-40B4-BE49-F238E27FC236}">
                <a16:creationId xmlns:a16="http://schemas.microsoft.com/office/drawing/2014/main" id="{ADE28FF4-398A-4D68-99AC-CD6388933634}"/>
              </a:ext>
            </a:extLst>
          </p:cNvPr>
          <p:cNvPicPr>
            <a:picLocks noChangeAspect="1"/>
          </p:cNvPicPr>
          <p:nvPr/>
        </p:nvPicPr>
        <p:blipFill rotWithShape="1">
          <a:blip r:embed="rId5"/>
          <a:srcRect l="6626"/>
          <a:stretch/>
        </p:blipFill>
        <p:spPr>
          <a:xfrm>
            <a:off x="3124200" y="3729288"/>
            <a:ext cx="93387" cy="85725"/>
          </a:xfrm>
          <a:prstGeom prst="rect">
            <a:avLst/>
          </a:prstGeom>
        </p:spPr>
      </p:pic>
    </p:spTree>
    <p:extLst>
      <p:ext uri="{BB962C8B-B14F-4D97-AF65-F5344CB8AC3E}">
        <p14:creationId xmlns:p14="http://schemas.microsoft.com/office/powerpoint/2010/main" val="2658955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52032EC0-D081-43B5-A016-23C37209A169}"/>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19" name="Footer Placeholder 4">
            <a:extLst>
              <a:ext uri="{FF2B5EF4-FFF2-40B4-BE49-F238E27FC236}">
                <a16:creationId xmlns:a16="http://schemas.microsoft.com/office/drawing/2014/main" id="{6D52CC52-1E91-4C50-AB27-48D8996B438F}"/>
              </a:ext>
            </a:extLst>
          </p:cNvPr>
          <p:cNvSpPr>
            <a:spLocks noGrp="1"/>
          </p:cNvSpPr>
          <p:nvPr>
            <p:ph type="ftr" sz="quarter" idx="11"/>
          </p:nvPr>
        </p:nvSpPr>
        <p:spPr>
          <a:xfrm>
            <a:off x="2284413" y="6356350"/>
            <a:ext cx="4573587"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7172" name="Slide Number Placeholder 5">
            <a:extLst>
              <a:ext uri="{FF2B5EF4-FFF2-40B4-BE49-F238E27FC236}">
                <a16:creationId xmlns:a16="http://schemas.microsoft.com/office/drawing/2014/main" id="{FBF11AA1-C317-4DA2-96BC-3B13A1839295}"/>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16EC9E8C-49C7-43F7-8EE7-E5481022FC15}" type="slidenum">
              <a:rPr lang="en-US" altLang="en-US" sz="1200" smtClean="0"/>
              <a:pPr>
                <a:spcBef>
                  <a:spcPct val="0"/>
                </a:spcBef>
                <a:buFontTx/>
                <a:buNone/>
              </a:pPr>
              <a:t>4</a:t>
            </a:fld>
            <a:endParaRPr lang="en-US" altLang="en-US" sz="1200" dirty="0"/>
          </a:p>
        </p:txBody>
      </p:sp>
      <p:pic>
        <p:nvPicPr>
          <p:cNvPr id="7174" name="Picture 2" descr="http://geology.com/world/world-map.gif">
            <a:extLst>
              <a:ext uri="{FF2B5EF4-FFF2-40B4-BE49-F238E27FC236}">
                <a16:creationId xmlns:a16="http://schemas.microsoft.com/office/drawing/2014/main" id="{D75D015D-08DF-4024-BFD2-A005131C8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930275"/>
            <a:ext cx="87630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Box 13">
            <a:extLst>
              <a:ext uri="{FF2B5EF4-FFF2-40B4-BE49-F238E27FC236}">
                <a16:creationId xmlns:a16="http://schemas.microsoft.com/office/drawing/2014/main" id="{3A2DD107-00AB-41F3-8A32-2ECE4AA280E4}"/>
              </a:ext>
            </a:extLst>
          </p:cNvPr>
          <p:cNvSpPr txBox="1">
            <a:spLocks noChangeArrowheads="1"/>
          </p:cNvSpPr>
          <p:nvPr/>
        </p:nvSpPr>
        <p:spPr bwMode="auto">
          <a:xfrm>
            <a:off x="5511880" y="3222037"/>
            <a:ext cx="8194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sym typeface="Wingdings" panose="05000000000000000000" pitchFamily="2" charset="2"/>
              </a:rPr>
              <a:t> </a:t>
            </a:r>
            <a:r>
              <a:rPr lang="en-US" altLang="en-US" sz="1600" dirty="0">
                <a:solidFill>
                  <a:schemeClr val="bg1"/>
                </a:solidFill>
              </a:rPr>
              <a:t>1941</a:t>
            </a:r>
          </a:p>
        </p:txBody>
      </p:sp>
      <p:cxnSp>
        <p:nvCxnSpPr>
          <p:cNvPr id="25" name="Straight Arrow Connector 24">
            <a:extLst>
              <a:ext uri="{FF2B5EF4-FFF2-40B4-BE49-F238E27FC236}">
                <a16:creationId xmlns:a16="http://schemas.microsoft.com/office/drawing/2014/main" id="{67EBFBAF-1DC7-46F7-A74D-D71CE8FA9F19}"/>
              </a:ext>
            </a:extLst>
          </p:cNvPr>
          <p:cNvCxnSpPr>
            <a:cxnSpLocks/>
          </p:cNvCxnSpPr>
          <p:nvPr/>
        </p:nvCxnSpPr>
        <p:spPr bwMode="auto">
          <a:xfrm flipH="1" flipV="1">
            <a:off x="2274831" y="2986262"/>
            <a:ext cx="2402495" cy="24354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191" name="TextBox 25">
            <a:extLst>
              <a:ext uri="{FF2B5EF4-FFF2-40B4-BE49-F238E27FC236}">
                <a16:creationId xmlns:a16="http://schemas.microsoft.com/office/drawing/2014/main" id="{DCB2E173-F1C2-4A5D-8EF1-D9FF43FED19D}"/>
              </a:ext>
            </a:extLst>
          </p:cNvPr>
          <p:cNvSpPr txBox="1">
            <a:spLocks noChangeArrowheads="1"/>
          </p:cNvSpPr>
          <p:nvPr/>
        </p:nvSpPr>
        <p:spPr bwMode="auto">
          <a:xfrm>
            <a:off x="4618453" y="3286051"/>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rPr>
              <a:t>1978</a:t>
            </a:r>
          </a:p>
        </p:txBody>
      </p:sp>
      <p:cxnSp>
        <p:nvCxnSpPr>
          <p:cNvPr id="28" name="Straight Arrow Connector 27">
            <a:extLst>
              <a:ext uri="{FF2B5EF4-FFF2-40B4-BE49-F238E27FC236}">
                <a16:creationId xmlns:a16="http://schemas.microsoft.com/office/drawing/2014/main" id="{FC409EAE-A90A-498A-A364-C2F62B6A3827}"/>
              </a:ext>
            </a:extLst>
          </p:cNvPr>
          <p:cNvCxnSpPr>
            <a:cxnSpLocks/>
          </p:cNvCxnSpPr>
          <p:nvPr/>
        </p:nvCxnSpPr>
        <p:spPr bwMode="auto">
          <a:xfrm>
            <a:off x="4356914" y="2822831"/>
            <a:ext cx="1097969" cy="56848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187" name="TextBox 31">
            <a:extLst>
              <a:ext uri="{FF2B5EF4-FFF2-40B4-BE49-F238E27FC236}">
                <a16:creationId xmlns:a16="http://schemas.microsoft.com/office/drawing/2014/main" id="{2450210A-406B-4D50-AFA5-83C2E814A1F1}"/>
              </a:ext>
            </a:extLst>
          </p:cNvPr>
          <p:cNvSpPr txBox="1">
            <a:spLocks noChangeArrowheads="1"/>
          </p:cNvSpPr>
          <p:nvPr/>
        </p:nvSpPr>
        <p:spPr bwMode="auto">
          <a:xfrm>
            <a:off x="4237724" y="4879156"/>
            <a:ext cx="462658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latin typeface="Arial" panose="020B0604020202020204" pitchFamily="34" charset="0"/>
                <a:cs typeface="Arial" panose="020B0604020202020204" pitchFamily="34" charset="0"/>
              </a:rPr>
              <a:t>Wife: Sima Zand [1944-2011]</a:t>
            </a:r>
          </a:p>
          <a:p>
            <a:r>
              <a:rPr lang="en-US" altLang="en-US" sz="1600" dirty="0">
                <a:solidFill>
                  <a:schemeClr val="bg1"/>
                </a:solidFill>
                <a:latin typeface="Arial" panose="020B0604020202020204" pitchFamily="34" charset="0"/>
                <a:cs typeface="Arial" panose="020B0604020202020204" pitchFamily="34" charset="0"/>
              </a:rPr>
              <a:t>Children: Mitra Nicole &amp; Mehrdad Marc</a:t>
            </a:r>
          </a:p>
          <a:p>
            <a:endParaRPr lang="en-US" altLang="en-US" sz="800" dirty="0">
              <a:solidFill>
                <a:schemeClr val="bg1"/>
              </a:solidFill>
              <a:latin typeface="Arial" panose="020B0604020202020204" pitchFamily="34" charset="0"/>
              <a:cs typeface="Arial" panose="020B0604020202020204" pitchFamily="34" charset="0"/>
            </a:endParaRPr>
          </a:p>
          <a:p>
            <a:r>
              <a:rPr lang="en-US" altLang="en-US" sz="1600" dirty="0">
                <a:solidFill>
                  <a:schemeClr val="bg1"/>
                </a:solidFill>
                <a:latin typeface="Arial" panose="020B0604020202020204" pitchFamily="34" charset="0"/>
                <a:cs typeface="Arial" panose="020B0604020202020204" pitchFamily="34" charset="0"/>
              </a:rPr>
              <a:t>Obituary page &amp; tribute wall</a:t>
            </a:r>
            <a:endParaRPr lang="en-US" altLang="en-US" sz="1000" dirty="0">
              <a:solidFill>
                <a:schemeClr val="bg1"/>
              </a:solidFill>
              <a:latin typeface="Arial" panose="020B0604020202020204" pitchFamily="34" charset="0"/>
              <a:cs typeface="Arial" panose="020B0604020202020204" pitchFamily="34" charset="0"/>
            </a:endParaRPr>
          </a:p>
          <a:p>
            <a:r>
              <a:rPr lang="en-US" altLang="en-US" sz="1000" dirty="0">
                <a:solidFill>
                  <a:schemeClr val="bg1"/>
                </a:solidFill>
                <a:latin typeface="Arial" panose="020B0604020202020204" pitchFamily="34" charset="0"/>
                <a:cs typeface="Arial" panose="020B0604020202020204" pitchFamily="34" charset="0"/>
              </a:rPr>
              <a:t>https://erbgood.com/tribute/details/15755/Farhad-Mavaddat/obituary.html</a:t>
            </a:r>
          </a:p>
        </p:txBody>
      </p:sp>
      <p:sp>
        <p:nvSpPr>
          <p:cNvPr id="7184" name="TextBox 33">
            <a:extLst>
              <a:ext uri="{FF2B5EF4-FFF2-40B4-BE49-F238E27FC236}">
                <a16:creationId xmlns:a16="http://schemas.microsoft.com/office/drawing/2014/main" id="{48EB8D54-C80A-431D-8133-55CBC84F23C8}"/>
              </a:ext>
            </a:extLst>
          </p:cNvPr>
          <p:cNvSpPr txBox="1">
            <a:spLocks noChangeArrowheads="1"/>
          </p:cNvSpPr>
          <p:nvPr/>
        </p:nvSpPr>
        <p:spPr bwMode="auto">
          <a:xfrm>
            <a:off x="4645527" y="2636554"/>
            <a:ext cx="718249"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rPr>
              <a:t>1963</a:t>
            </a:r>
          </a:p>
        </p:txBody>
      </p:sp>
      <p:cxnSp>
        <p:nvCxnSpPr>
          <p:cNvPr id="35" name="Straight Arrow Connector 34">
            <a:extLst>
              <a:ext uri="{FF2B5EF4-FFF2-40B4-BE49-F238E27FC236}">
                <a16:creationId xmlns:a16="http://schemas.microsoft.com/office/drawing/2014/main" id="{4C69DEB0-9F40-457C-805C-BD43144768FE}"/>
              </a:ext>
            </a:extLst>
          </p:cNvPr>
          <p:cNvCxnSpPr>
            <a:cxnSpLocks/>
          </p:cNvCxnSpPr>
          <p:nvPr/>
        </p:nvCxnSpPr>
        <p:spPr bwMode="auto">
          <a:xfrm flipH="1" flipV="1">
            <a:off x="4289483" y="2703679"/>
            <a:ext cx="1259846" cy="64638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183" name="TextBox 35">
            <a:extLst>
              <a:ext uri="{FF2B5EF4-FFF2-40B4-BE49-F238E27FC236}">
                <a16:creationId xmlns:a16="http://schemas.microsoft.com/office/drawing/2014/main" id="{6808E1A9-3C48-4E5C-919A-FBBE7F72002C}"/>
              </a:ext>
            </a:extLst>
          </p:cNvPr>
          <p:cNvSpPr txBox="1">
            <a:spLocks noChangeArrowheads="1"/>
          </p:cNvSpPr>
          <p:nvPr/>
        </p:nvSpPr>
        <p:spPr bwMode="auto">
          <a:xfrm>
            <a:off x="5895103" y="1229592"/>
            <a:ext cx="29049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latin typeface="Arial" panose="020B0604020202020204" pitchFamily="34" charset="0"/>
                <a:cs typeface="Arial" panose="020B0604020202020204" pitchFamily="34" charset="0"/>
              </a:rPr>
              <a:t>Born May 13, 1941</a:t>
            </a:r>
          </a:p>
          <a:p>
            <a:r>
              <a:rPr lang="en-US" altLang="en-US" sz="1600" dirty="0">
                <a:solidFill>
                  <a:schemeClr val="bg1"/>
                </a:solidFill>
                <a:latin typeface="Arial" panose="020B0604020202020204" pitchFamily="34" charset="0"/>
                <a:cs typeface="Arial" panose="020B0604020202020204" pitchFamily="34" charset="0"/>
              </a:rPr>
              <a:t>EE 1963, U. Tehran</a:t>
            </a:r>
          </a:p>
          <a:p>
            <a:r>
              <a:rPr lang="en-US" altLang="en-US" sz="1600" dirty="0">
                <a:solidFill>
                  <a:schemeClr val="bg1"/>
                </a:solidFill>
                <a:latin typeface="Arial" panose="020B0604020202020204" pitchFamily="34" charset="0"/>
                <a:cs typeface="Arial" panose="020B0604020202020204" pitchFamily="34" charset="0"/>
              </a:rPr>
              <a:t>DIC/PhD 1968, Imperial Coll.</a:t>
            </a:r>
          </a:p>
          <a:p>
            <a:r>
              <a:rPr lang="en-US" altLang="en-US" sz="1600" dirty="0">
                <a:solidFill>
                  <a:schemeClr val="bg1"/>
                </a:solidFill>
                <a:latin typeface="Arial" panose="020B0604020202020204" pitchFamily="34" charset="0"/>
                <a:cs typeface="Arial" panose="020B0604020202020204" pitchFamily="34" charset="0"/>
              </a:rPr>
              <a:t>Departed Nov. 3, 2021</a:t>
            </a:r>
          </a:p>
        </p:txBody>
      </p:sp>
      <p:sp>
        <p:nvSpPr>
          <p:cNvPr id="32" name="TextBox 28">
            <a:extLst>
              <a:ext uri="{FF2B5EF4-FFF2-40B4-BE49-F238E27FC236}">
                <a16:creationId xmlns:a16="http://schemas.microsoft.com/office/drawing/2014/main" id="{F9392AC7-EA9F-4EE6-96D2-290DA3B7E8E4}"/>
              </a:ext>
            </a:extLst>
          </p:cNvPr>
          <p:cNvSpPr txBox="1">
            <a:spLocks noChangeArrowheads="1"/>
          </p:cNvSpPr>
          <p:nvPr/>
        </p:nvSpPr>
        <p:spPr bwMode="auto">
          <a:xfrm>
            <a:off x="3922381" y="2805342"/>
            <a:ext cx="6625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rPr>
              <a:t>1969</a:t>
            </a:r>
          </a:p>
        </p:txBody>
      </p:sp>
      <p:sp>
        <p:nvSpPr>
          <p:cNvPr id="34" name="TextBox 25">
            <a:extLst>
              <a:ext uri="{FF2B5EF4-FFF2-40B4-BE49-F238E27FC236}">
                <a16:creationId xmlns:a16="http://schemas.microsoft.com/office/drawing/2014/main" id="{94A880CF-BDF1-4C11-9F6B-7A3F8B936764}"/>
              </a:ext>
            </a:extLst>
          </p:cNvPr>
          <p:cNvSpPr txBox="1">
            <a:spLocks noChangeArrowheads="1"/>
          </p:cNvSpPr>
          <p:nvPr/>
        </p:nvSpPr>
        <p:spPr bwMode="auto">
          <a:xfrm>
            <a:off x="2743571" y="3026872"/>
            <a:ext cx="5950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rPr>
              <a:t>1979</a:t>
            </a:r>
          </a:p>
        </p:txBody>
      </p:sp>
      <p:cxnSp>
        <p:nvCxnSpPr>
          <p:cNvPr id="36" name="Straight Arrow Connector 35">
            <a:extLst>
              <a:ext uri="{FF2B5EF4-FFF2-40B4-BE49-F238E27FC236}">
                <a16:creationId xmlns:a16="http://schemas.microsoft.com/office/drawing/2014/main" id="{10E1CC84-6556-47FD-B3E8-D6D797DB9501}"/>
              </a:ext>
            </a:extLst>
          </p:cNvPr>
          <p:cNvCxnSpPr>
            <a:cxnSpLocks/>
          </p:cNvCxnSpPr>
          <p:nvPr/>
        </p:nvCxnSpPr>
        <p:spPr bwMode="auto">
          <a:xfrm flipH="1" flipV="1">
            <a:off x="4651675" y="3215332"/>
            <a:ext cx="889579" cy="23174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5F5C4FD-6988-4DB0-B158-479BB70BA611}"/>
              </a:ext>
            </a:extLst>
          </p:cNvPr>
          <p:cNvPicPr>
            <a:picLocks noChangeAspect="1"/>
          </p:cNvPicPr>
          <p:nvPr/>
        </p:nvPicPr>
        <p:blipFill rotWithShape="1">
          <a:blip r:embed="rId4"/>
          <a:srcRect l="4209" t="12560" b="15160"/>
          <a:stretch/>
        </p:blipFill>
        <p:spPr>
          <a:xfrm>
            <a:off x="371083" y="3885196"/>
            <a:ext cx="3807495" cy="2042529"/>
          </a:xfrm>
          <a:prstGeom prst="rect">
            <a:avLst/>
          </a:prstGeom>
        </p:spPr>
      </p:pic>
      <p:sp>
        <p:nvSpPr>
          <p:cNvPr id="53" name="TextBox 25">
            <a:extLst>
              <a:ext uri="{FF2B5EF4-FFF2-40B4-BE49-F238E27FC236}">
                <a16:creationId xmlns:a16="http://schemas.microsoft.com/office/drawing/2014/main" id="{EA0DDE8C-86EC-4DC7-8B65-25E5F4D593C8}"/>
              </a:ext>
            </a:extLst>
          </p:cNvPr>
          <p:cNvSpPr txBox="1">
            <a:spLocks noChangeArrowheads="1"/>
          </p:cNvSpPr>
          <p:nvPr/>
        </p:nvSpPr>
        <p:spPr bwMode="auto">
          <a:xfrm>
            <a:off x="288168" y="3563180"/>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rPr>
              <a:t>~ 1986</a:t>
            </a:r>
          </a:p>
        </p:txBody>
      </p:sp>
      <p:sp>
        <p:nvSpPr>
          <p:cNvPr id="54" name="TextBox 25">
            <a:extLst>
              <a:ext uri="{FF2B5EF4-FFF2-40B4-BE49-F238E27FC236}">
                <a16:creationId xmlns:a16="http://schemas.microsoft.com/office/drawing/2014/main" id="{D11DCDD9-0F1A-4078-BD3F-7D1B41351651}"/>
              </a:ext>
            </a:extLst>
          </p:cNvPr>
          <p:cNvSpPr txBox="1">
            <a:spLocks noChangeArrowheads="1"/>
          </p:cNvSpPr>
          <p:nvPr/>
        </p:nvSpPr>
        <p:spPr bwMode="auto">
          <a:xfrm>
            <a:off x="1917509" y="2634250"/>
            <a:ext cx="8194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dirty="0">
                <a:solidFill>
                  <a:schemeClr val="bg1"/>
                </a:solidFill>
                <a:sym typeface="Wingdings" panose="05000000000000000000" pitchFamily="2" charset="2"/>
              </a:rPr>
              <a:t></a:t>
            </a:r>
            <a:r>
              <a:rPr lang="en-US" altLang="en-US" sz="1600" dirty="0">
                <a:solidFill>
                  <a:schemeClr val="bg1"/>
                </a:solidFill>
              </a:rPr>
              <a:t>2021 </a:t>
            </a:r>
          </a:p>
        </p:txBody>
      </p:sp>
      <p:sp>
        <p:nvSpPr>
          <p:cNvPr id="21" name="Rectangle 23">
            <a:extLst>
              <a:ext uri="{FF2B5EF4-FFF2-40B4-BE49-F238E27FC236}">
                <a16:creationId xmlns:a16="http://schemas.microsoft.com/office/drawing/2014/main" id="{93A7BD4C-B4B1-4A67-A1D4-E6BB3260B6D3}"/>
              </a:ext>
            </a:extLst>
          </p:cNvPr>
          <p:cNvSpPr>
            <a:spLocks noChangeArrowheads="1"/>
          </p:cNvSpPr>
          <p:nvPr/>
        </p:nvSpPr>
        <p:spPr bwMode="auto">
          <a:xfrm>
            <a:off x="180716" y="66189"/>
            <a:ext cx="86868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Dr. Farhad Mavaddat’s Life Journey</a:t>
            </a:r>
            <a:endParaRPr lang="en-US" altLang="en-US" sz="2800" dirty="0">
              <a:solidFill>
                <a:srgbClr val="0070C0"/>
              </a:solidFill>
              <a:cs typeface="Arial" panose="020B0604020202020204" pitchFamily="34" charset="0"/>
            </a:endParaRPr>
          </a:p>
        </p:txBody>
      </p:sp>
    </p:spTree>
    <p:extLst>
      <p:ext uri="{BB962C8B-B14F-4D97-AF65-F5344CB8AC3E}">
        <p14:creationId xmlns:p14="http://schemas.microsoft.com/office/powerpoint/2010/main" val="1062691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5" name="Picture 11" descr="Hungary Flag– Life&amp;#39;s a breeze GB Ltd">
            <a:extLst>
              <a:ext uri="{FF2B5EF4-FFF2-40B4-BE49-F238E27FC236}">
                <a16:creationId xmlns:a16="http://schemas.microsoft.com/office/drawing/2014/main" id="{98155B46-7724-4352-AA13-911FAD61DD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36" t="25812" r="9653" b="26455"/>
          <a:stretch/>
        </p:blipFill>
        <p:spPr bwMode="auto">
          <a:xfrm>
            <a:off x="2149168" y="308526"/>
            <a:ext cx="866775" cy="457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D45E2BD-46CE-41FF-90A9-DE7EFF492C06}"/>
              </a:ext>
            </a:extLst>
          </p:cNvPr>
          <p:cNvPicPr>
            <a:picLocks noChangeAspect="1"/>
          </p:cNvPicPr>
          <p:nvPr/>
        </p:nvPicPr>
        <p:blipFill>
          <a:blip r:embed="rId4"/>
          <a:stretch>
            <a:fillRect/>
          </a:stretch>
        </p:blipFill>
        <p:spPr>
          <a:xfrm>
            <a:off x="5836257" y="299188"/>
            <a:ext cx="866775" cy="475876"/>
          </a:xfrm>
          <a:prstGeom prst="rect">
            <a:avLst/>
          </a:prstGeom>
        </p:spPr>
      </p:pic>
      <p:pic>
        <p:nvPicPr>
          <p:cNvPr id="6" name="Picture 5">
            <a:extLst>
              <a:ext uri="{FF2B5EF4-FFF2-40B4-BE49-F238E27FC236}">
                <a16:creationId xmlns:a16="http://schemas.microsoft.com/office/drawing/2014/main" id="{AD18A7C8-D669-48FA-9A0C-7A230A420661}"/>
              </a:ext>
            </a:extLst>
          </p:cNvPr>
          <p:cNvPicPr>
            <a:picLocks noChangeAspect="1"/>
          </p:cNvPicPr>
          <p:nvPr/>
        </p:nvPicPr>
        <p:blipFill>
          <a:blip r:embed="rId5"/>
          <a:stretch>
            <a:fillRect/>
          </a:stretch>
        </p:blipFill>
        <p:spPr>
          <a:xfrm>
            <a:off x="1295401" y="2743434"/>
            <a:ext cx="6646122" cy="3635889"/>
          </a:xfrm>
          <a:prstGeom prst="rect">
            <a:avLst/>
          </a:prstGeom>
        </p:spPr>
      </p:pic>
      <p:sp>
        <p:nvSpPr>
          <p:cNvPr id="13" name="Rectangle 23">
            <a:extLst>
              <a:ext uri="{FF2B5EF4-FFF2-40B4-BE49-F238E27FC236}">
                <a16:creationId xmlns:a16="http://schemas.microsoft.com/office/drawing/2014/main" id="{AD493B5F-2E27-491B-90A6-FB4F189D2B7A}"/>
              </a:ext>
            </a:extLst>
          </p:cNvPr>
          <p:cNvSpPr>
            <a:spLocks noChangeArrowheads="1"/>
          </p:cNvSpPr>
          <p:nvPr/>
        </p:nvSpPr>
        <p:spPr bwMode="auto">
          <a:xfrm>
            <a:off x="228600" y="1960048"/>
            <a:ext cx="8686800" cy="9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Dr. Farhad Mavaddat … in his own words</a:t>
            </a:r>
            <a:endParaRPr lang="en-US" altLang="en-US" sz="2800" dirty="0">
              <a:solidFill>
                <a:srgbClr val="0070C0"/>
              </a:solidFill>
              <a:cs typeface="Arial" panose="020B0604020202020204" pitchFamily="34" charset="0"/>
            </a:endParaRPr>
          </a:p>
        </p:txBody>
      </p:sp>
      <p:cxnSp>
        <p:nvCxnSpPr>
          <p:cNvPr id="9" name="Straight Arrow Connector 8">
            <a:extLst>
              <a:ext uri="{FF2B5EF4-FFF2-40B4-BE49-F238E27FC236}">
                <a16:creationId xmlns:a16="http://schemas.microsoft.com/office/drawing/2014/main" id="{0031839D-4D50-4566-946D-6520E6F84842}"/>
              </a:ext>
            </a:extLst>
          </p:cNvPr>
          <p:cNvCxnSpPr>
            <a:cxnSpLocks/>
          </p:cNvCxnSpPr>
          <p:nvPr/>
        </p:nvCxnSpPr>
        <p:spPr>
          <a:xfrm>
            <a:off x="431030" y="1266494"/>
            <a:ext cx="833197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extBox 8">
            <a:extLst>
              <a:ext uri="{FF2B5EF4-FFF2-40B4-BE49-F238E27FC236}">
                <a16:creationId xmlns:a16="http://schemas.microsoft.com/office/drawing/2014/main" id="{37713FCD-ABC1-4BFB-B097-333024F2EA39}"/>
              </a:ext>
            </a:extLst>
          </p:cNvPr>
          <p:cNvSpPr txBox="1">
            <a:spLocks noChangeArrowheads="1"/>
          </p:cNvSpPr>
          <p:nvPr/>
        </p:nvSpPr>
        <p:spPr bwMode="auto">
          <a:xfrm>
            <a:off x="431030" y="1446599"/>
            <a:ext cx="8534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cs typeface="Arial" panose="020B0604020202020204" pitchFamily="34" charset="0"/>
              </a:rPr>
              <a:t>1940	1950	1960	1970	1980 	1990	2000	2010	2020</a:t>
            </a:r>
          </a:p>
        </p:txBody>
      </p:sp>
      <p:sp>
        <p:nvSpPr>
          <p:cNvPr id="20" name="TextBox 8">
            <a:extLst>
              <a:ext uri="{FF2B5EF4-FFF2-40B4-BE49-F238E27FC236}">
                <a16:creationId xmlns:a16="http://schemas.microsoft.com/office/drawing/2014/main" id="{CC46ADAD-838A-4EF2-97EA-9C544AA5F23D}"/>
              </a:ext>
            </a:extLst>
          </p:cNvPr>
          <p:cNvSpPr txBox="1">
            <a:spLocks noChangeArrowheads="1"/>
          </p:cNvSpPr>
          <p:nvPr/>
        </p:nvSpPr>
        <p:spPr bwMode="auto">
          <a:xfrm>
            <a:off x="613585" y="1250777"/>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cs typeface="Arial" panose="020B0604020202020204" pitchFamily="34" charset="0"/>
              </a:rPr>
              <a:t>1941</a:t>
            </a:r>
          </a:p>
        </p:txBody>
      </p:sp>
      <p:sp>
        <p:nvSpPr>
          <p:cNvPr id="21" name="TextBox 8">
            <a:extLst>
              <a:ext uri="{FF2B5EF4-FFF2-40B4-BE49-F238E27FC236}">
                <a16:creationId xmlns:a16="http://schemas.microsoft.com/office/drawing/2014/main" id="{82BE5D35-D7CE-43E7-8563-524ABB0FA2D3}"/>
              </a:ext>
            </a:extLst>
          </p:cNvPr>
          <p:cNvSpPr txBox="1">
            <a:spLocks noChangeArrowheads="1"/>
          </p:cNvSpPr>
          <p:nvPr/>
        </p:nvSpPr>
        <p:spPr bwMode="auto">
          <a:xfrm>
            <a:off x="7941522" y="1242729"/>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cs typeface="Arial" panose="020B0604020202020204" pitchFamily="34" charset="0"/>
              </a:rPr>
              <a:t>2021</a:t>
            </a:r>
          </a:p>
        </p:txBody>
      </p:sp>
      <p:sp>
        <p:nvSpPr>
          <p:cNvPr id="22" name="TextBox 8">
            <a:extLst>
              <a:ext uri="{FF2B5EF4-FFF2-40B4-BE49-F238E27FC236}">
                <a16:creationId xmlns:a16="http://schemas.microsoft.com/office/drawing/2014/main" id="{9A7F2656-72C1-457D-A4BD-10D065442238}"/>
              </a:ext>
            </a:extLst>
          </p:cNvPr>
          <p:cNvSpPr txBox="1">
            <a:spLocks noChangeArrowheads="1"/>
          </p:cNvSpPr>
          <p:nvPr/>
        </p:nvSpPr>
        <p:spPr bwMode="auto">
          <a:xfrm>
            <a:off x="3994747" y="1242729"/>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cs typeface="Arial" panose="020B0604020202020204" pitchFamily="34" charset="0"/>
              </a:rPr>
              <a:t>1979</a:t>
            </a:r>
          </a:p>
        </p:txBody>
      </p:sp>
      <p:sp>
        <p:nvSpPr>
          <p:cNvPr id="23" name="TextBox 8">
            <a:extLst>
              <a:ext uri="{FF2B5EF4-FFF2-40B4-BE49-F238E27FC236}">
                <a16:creationId xmlns:a16="http://schemas.microsoft.com/office/drawing/2014/main" id="{8EC6C0C7-9E03-4933-8ADD-99DB28A929AD}"/>
              </a:ext>
            </a:extLst>
          </p:cNvPr>
          <p:cNvSpPr txBox="1">
            <a:spLocks noChangeArrowheads="1"/>
          </p:cNvSpPr>
          <p:nvPr/>
        </p:nvSpPr>
        <p:spPr bwMode="auto">
          <a:xfrm>
            <a:off x="3072398" y="1257229"/>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cs typeface="Arial" panose="020B0604020202020204" pitchFamily="34" charset="0"/>
              </a:rPr>
              <a:t>1969</a:t>
            </a:r>
          </a:p>
        </p:txBody>
      </p:sp>
      <p:sp>
        <p:nvSpPr>
          <p:cNvPr id="24" name="TextBox 8">
            <a:extLst>
              <a:ext uri="{FF2B5EF4-FFF2-40B4-BE49-F238E27FC236}">
                <a16:creationId xmlns:a16="http://schemas.microsoft.com/office/drawing/2014/main" id="{BD2D3835-8EEE-40B7-B128-E1A98B9BD618}"/>
              </a:ext>
            </a:extLst>
          </p:cNvPr>
          <p:cNvSpPr txBox="1">
            <a:spLocks noChangeArrowheads="1"/>
          </p:cNvSpPr>
          <p:nvPr/>
        </p:nvSpPr>
        <p:spPr bwMode="auto">
          <a:xfrm>
            <a:off x="3415297" y="871163"/>
            <a:ext cx="922349" cy="338554"/>
          </a:xfrm>
          <a:prstGeom prst="rect">
            <a:avLst/>
          </a:prstGeom>
          <a:solidFill>
            <a:srgbClr val="00B0F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dirty="0">
                <a:cs typeface="Arial" panose="020B0604020202020204" pitchFamily="34" charset="0"/>
              </a:rPr>
              <a:t>AMUT</a:t>
            </a:r>
          </a:p>
        </p:txBody>
      </p:sp>
      <p:sp>
        <p:nvSpPr>
          <p:cNvPr id="25" name="TextBox 8">
            <a:extLst>
              <a:ext uri="{FF2B5EF4-FFF2-40B4-BE49-F238E27FC236}">
                <a16:creationId xmlns:a16="http://schemas.microsoft.com/office/drawing/2014/main" id="{8AA545FA-8FF2-4D7D-8CB4-8025C3842B38}"/>
              </a:ext>
            </a:extLst>
          </p:cNvPr>
          <p:cNvSpPr txBox="1">
            <a:spLocks noChangeArrowheads="1"/>
          </p:cNvSpPr>
          <p:nvPr/>
        </p:nvSpPr>
        <p:spPr bwMode="auto">
          <a:xfrm>
            <a:off x="4434132" y="867421"/>
            <a:ext cx="3185865" cy="338554"/>
          </a:xfrm>
          <a:prstGeom prst="rect">
            <a:avLst/>
          </a:prstGeom>
          <a:solidFill>
            <a:srgbClr val="00B0F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dirty="0">
                <a:cs typeface="Arial" panose="020B0604020202020204" pitchFamily="34" charset="0"/>
              </a:rPr>
              <a:t>U. Waterloo</a:t>
            </a:r>
          </a:p>
        </p:txBody>
      </p:sp>
      <p:cxnSp>
        <p:nvCxnSpPr>
          <p:cNvPr id="14" name="Straight Connector 13">
            <a:extLst>
              <a:ext uri="{FF2B5EF4-FFF2-40B4-BE49-F238E27FC236}">
                <a16:creationId xmlns:a16="http://schemas.microsoft.com/office/drawing/2014/main" id="{F9B9D233-AF03-491E-9E5F-0DBB1B9A6EAD}"/>
              </a:ext>
            </a:extLst>
          </p:cNvPr>
          <p:cNvCxnSpPr>
            <a:cxnSpLocks/>
          </p:cNvCxnSpPr>
          <p:nvPr/>
        </p:nvCxnSpPr>
        <p:spPr>
          <a:xfrm>
            <a:off x="4385889" y="308526"/>
            <a:ext cx="0" cy="98032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0024802-7A32-4C3F-8DB6-BC61E22C8D61}"/>
              </a:ext>
            </a:extLst>
          </p:cNvPr>
          <p:cNvCxnSpPr>
            <a:cxnSpLocks/>
            <a:endCxn id="20" idx="0"/>
          </p:cNvCxnSpPr>
          <p:nvPr/>
        </p:nvCxnSpPr>
        <p:spPr>
          <a:xfrm>
            <a:off x="952323" y="499877"/>
            <a:ext cx="4162" cy="7509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11A135-2C1A-4C36-8BF1-76D782999439}"/>
              </a:ext>
            </a:extLst>
          </p:cNvPr>
          <p:cNvCxnSpPr>
            <a:cxnSpLocks/>
          </p:cNvCxnSpPr>
          <p:nvPr/>
        </p:nvCxnSpPr>
        <p:spPr>
          <a:xfrm>
            <a:off x="8178071" y="549857"/>
            <a:ext cx="0" cy="69287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TextBox 8">
            <a:extLst>
              <a:ext uri="{FF2B5EF4-FFF2-40B4-BE49-F238E27FC236}">
                <a16:creationId xmlns:a16="http://schemas.microsoft.com/office/drawing/2014/main" id="{0347EC41-2F49-4695-A23F-31A3517671DE}"/>
              </a:ext>
            </a:extLst>
          </p:cNvPr>
          <p:cNvSpPr txBox="1">
            <a:spLocks noChangeArrowheads="1"/>
          </p:cNvSpPr>
          <p:nvPr/>
        </p:nvSpPr>
        <p:spPr bwMode="auto">
          <a:xfrm>
            <a:off x="7255722" y="1247003"/>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cs typeface="Arial" panose="020B0604020202020204" pitchFamily="34" charset="0"/>
              </a:rPr>
              <a:t>2015</a:t>
            </a:r>
          </a:p>
        </p:txBody>
      </p:sp>
      <p:sp>
        <p:nvSpPr>
          <p:cNvPr id="40" name="TextBox 39">
            <a:extLst>
              <a:ext uri="{FF2B5EF4-FFF2-40B4-BE49-F238E27FC236}">
                <a16:creationId xmlns:a16="http://schemas.microsoft.com/office/drawing/2014/main" id="{93E1FDD0-1711-4540-A0C7-92E42F6E5960}"/>
              </a:ext>
            </a:extLst>
          </p:cNvPr>
          <p:cNvSpPr txBox="1"/>
          <p:nvPr/>
        </p:nvSpPr>
        <p:spPr>
          <a:xfrm>
            <a:off x="5181600" y="5971270"/>
            <a:ext cx="3826724" cy="369332"/>
          </a:xfrm>
          <a:prstGeom prst="rect">
            <a:avLst/>
          </a:prstGeom>
          <a:noFill/>
        </p:spPr>
        <p:txBody>
          <a:bodyPr wrap="square">
            <a:spAutoFit/>
          </a:bodyPr>
          <a:lstStyle/>
          <a:p>
            <a:r>
              <a:rPr lang="en-US" dirty="0"/>
              <a:t>https://cs.uwaterloo.ca/~fmavadda/</a:t>
            </a:r>
          </a:p>
        </p:txBody>
      </p:sp>
      <p:sp>
        <p:nvSpPr>
          <p:cNvPr id="42" name="TextBox 41">
            <a:extLst>
              <a:ext uri="{FF2B5EF4-FFF2-40B4-BE49-F238E27FC236}">
                <a16:creationId xmlns:a16="http://schemas.microsoft.com/office/drawing/2014/main" id="{C560465C-006B-4340-8290-898F493F3446}"/>
              </a:ext>
            </a:extLst>
          </p:cNvPr>
          <p:cNvSpPr txBox="1"/>
          <p:nvPr/>
        </p:nvSpPr>
        <p:spPr>
          <a:xfrm>
            <a:off x="7804859" y="307193"/>
            <a:ext cx="725556" cy="369332"/>
          </a:xfrm>
          <a:prstGeom prst="rect">
            <a:avLst/>
          </a:prstGeom>
          <a:noFill/>
        </p:spPr>
        <p:txBody>
          <a:bodyPr wrap="square">
            <a:spAutoFit/>
          </a:bodyPr>
          <a:lstStyle/>
          <a:p>
            <a:r>
              <a:rPr lang="ar-AE" b="1" i="0" dirty="0">
                <a:solidFill>
                  <a:srgbClr val="050505"/>
                </a:solidFill>
                <a:effectLst/>
                <a:latin typeface="Segoe UI Historic" panose="020B0502040204020203" pitchFamily="34" charset="0"/>
              </a:rPr>
              <a:t>۱۴۰۰</a:t>
            </a:r>
            <a:endParaRPr lang="en-US" b="1" dirty="0"/>
          </a:p>
        </p:txBody>
      </p:sp>
      <p:sp>
        <p:nvSpPr>
          <p:cNvPr id="49" name="TextBox 48">
            <a:extLst>
              <a:ext uri="{FF2B5EF4-FFF2-40B4-BE49-F238E27FC236}">
                <a16:creationId xmlns:a16="http://schemas.microsoft.com/office/drawing/2014/main" id="{EE839713-275D-41DB-99C7-6C91D8CAC0E1}"/>
              </a:ext>
            </a:extLst>
          </p:cNvPr>
          <p:cNvSpPr txBox="1"/>
          <p:nvPr/>
        </p:nvSpPr>
        <p:spPr>
          <a:xfrm>
            <a:off x="613585" y="308308"/>
            <a:ext cx="725556" cy="369332"/>
          </a:xfrm>
          <a:prstGeom prst="rect">
            <a:avLst/>
          </a:prstGeom>
          <a:noFill/>
        </p:spPr>
        <p:txBody>
          <a:bodyPr wrap="square">
            <a:spAutoFit/>
          </a:bodyPr>
          <a:lstStyle/>
          <a:p>
            <a:r>
              <a:rPr lang="ar-AE" b="1" i="0" dirty="0">
                <a:solidFill>
                  <a:srgbClr val="050505"/>
                </a:solidFill>
                <a:effectLst/>
                <a:latin typeface="Segoe UI Historic" panose="020B0502040204020203" pitchFamily="34" charset="0"/>
              </a:rPr>
              <a:t>۱۳۲۰</a:t>
            </a:r>
            <a:endParaRPr lang="en-US" b="1" dirty="0"/>
          </a:p>
        </p:txBody>
      </p:sp>
      <p:sp>
        <p:nvSpPr>
          <p:cNvPr id="26" name="Date Placeholder 3">
            <a:extLst>
              <a:ext uri="{FF2B5EF4-FFF2-40B4-BE49-F238E27FC236}">
                <a16:creationId xmlns:a16="http://schemas.microsoft.com/office/drawing/2014/main" id="{424B3A84-421D-45C9-82CB-38DD8CBC7927}"/>
              </a:ext>
            </a:extLst>
          </p:cNvPr>
          <p:cNvSpPr>
            <a:spLocks noGrp="1"/>
          </p:cNvSpPr>
          <p:nvPr>
            <p:ph type="dt" sz="quarter" idx="10"/>
          </p:nvPr>
        </p:nvSpPr>
        <p:spPr>
          <a:xfrm>
            <a:off x="457200" y="6356350"/>
            <a:ext cx="2133600"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27" name="Footer Placeholder 4">
            <a:extLst>
              <a:ext uri="{FF2B5EF4-FFF2-40B4-BE49-F238E27FC236}">
                <a16:creationId xmlns:a16="http://schemas.microsoft.com/office/drawing/2014/main" id="{28F012C1-EB6C-412D-A3CA-E7AB21638FAF}"/>
              </a:ext>
            </a:extLst>
          </p:cNvPr>
          <p:cNvSpPr>
            <a:spLocks noGrp="1"/>
          </p:cNvSpPr>
          <p:nvPr>
            <p:ph type="ftr" sz="quarter" idx="11"/>
          </p:nvPr>
        </p:nvSpPr>
        <p:spPr>
          <a:xfrm>
            <a:off x="2284413" y="6356350"/>
            <a:ext cx="4573587"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28" name="Slide Number Placeholder 5">
            <a:extLst>
              <a:ext uri="{FF2B5EF4-FFF2-40B4-BE49-F238E27FC236}">
                <a16:creationId xmlns:a16="http://schemas.microsoft.com/office/drawing/2014/main" id="{0A2223BF-4532-480A-B8C5-06C8CEDCBD9A}"/>
              </a:ext>
            </a:extLst>
          </p:cNvPr>
          <p:cNvSpPr>
            <a:spLocks noGrp="1"/>
          </p:cNvSpPr>
          <p:nvPr>
            <p:ph type="sldNum" sz="quarter" idx="12"/>
          </p:nvPr>
        </p:nvSpPr>
        <p:spPr>
          <a:xfrm>
            <a:off x="6553200" y="6356350"/>
            <a:ext cx="2133600" cy="365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16EC9E8C-49C7-43F7-8EE7-E5481022FC15}" type="slidenum">
              <a:rPr lang="en-US" altLang="en-US" sz="1200" smtClean="0"/>
              <a:pPr>
                <a:spcBef>
                  <a:spcPct val="0"/>
                </a:spcBef>
                <a:buFontTx/>
                <a:buNone/>
              </a:pPr>
              <a:t>5</a:t>
            </a:fld>
            <a:endParaRPr lang="en-US" alt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286000" y="6356350"/>
            <a:ext cx="4749800"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6</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113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Education, Technology, Industry</a:t>
            </a:r>
            <a:endParaRPr lang="en-US" altLang="en-US" sz="2800" dirty="0">
              <a:solidFill>
                <a:srgbClr val="0070C0"/>
              </a:solidFill>
              <a:cs typeface="Arial" panose="020B0604020202020204" pitchFamily="34" charset="0"/>
            </a:endParaRPr>
          </a:p>
        </p:txBody>
      </p:sp>
      <p:pic>
        <p:nvPicPr>
          <p:cNvPr id="3" name="Picture 2">
            <a:extLst>
              <a:ext uri="{FF2B5EF4-FFF2-40B4-BE49-F238E27FC236}">
                <a16:creationId xmlns:a16="http://schemas.microsoft.com/office/drawing/2014/main" id="{01A17B7E-841C-41F0-8DBB-FEEE04BE0A0B}"/>
              </a:ext>
            </a:extLst>
          </p:cNvPr>
          <p:cNvPicPr>
            <a:picLocks noChangeAspect="1"/>
          </p:cNvPicPr>
          <p:nvPr/>
        </p:nvPicPr>
        <p:blipFill>
          <a:blip r:embed="rId3"/>
          <a:stretch>
            <a:fillRect/>
          </a:stretch>
        </p:blipFill>
        <p:spPr>
          <a:xfrm>
            <a:off x="265042" y="1123524"/>
            <a:ext cx="7724775" cy="1034811"/>
          </a:xfrm>
          <a:prstGeom prst="rect">
            <a:avLst/>
          </a:prstGeom>
        </p:spPr>
      </p:pic>
      <p:pic>
        <p:nvPicPr>
          <p:cNvPr id="10" name="Picture 9">
            <a:extLst>
              <a:ext uri="{FF2B5EF4-FFF2-40B4-BE49-F238E27FC236}">
                <a16:creationId xmlns:a16="http://schemas.microsoft.com/office/drawing/2014/main" id="{50FA31F9-4C05-4D95-9691-F658BD552796}"/>
              </a:ext>
            </a:extLst>
          </p:cNvPr>
          <p:cNvPicPr>
            <a:picLocks noChangeAspect="1"/>
          </p:cNvPicPr>
          <p:nvPr/>
        </p:nvPicPr>
        <p:blipFill>
          <a:blip r:embed="rId4"/>
          <a:stretch>
            <a:fillRect/>
          </a:stretch>
        </p:blipFill>
        <p:spPr>
          <a:xfrm>
            <a:off x="266700" y="4533531"/>
            <a:ext cx="8610600" cy="1691091"/>
          </a:xfrm>
          <a:prstGeom prst="rect">
            <a:avLst/>
          </a:prstGeom>
        </p:spPr>
      </p:pic>
      <p:pic>
        <p:nvPicPr>
          <p:cNvPr id="29" name="Picture 28">
            <a:extLst>
              <a:ext uri="{FF2B5EF4-FFF2-40B4-BE49-F238E27FC236}">
                <a16:creationId xmlns:a16="http://schemas.microsoft.com/office/drawing/2014/main" id="{436CEA10-49A5-4616-8514-C12CB48C87F1}"/>
              </a:ext>
            </a:extLst>
          </p:cNvPr>
          <p:cNvPicPr>
            <a:picLocks noChangeAspect="1"/>
          </p:cNvPicPr>
          <p:nvPr/>
        </p:nvPicPr>
        <p:blipFill>
          <a:blip r:embed="rId5"/>
          <a:stretch>
            <a:fillRect/>
          </a:stretch>
        </p:blipFill>
        <p:spPr>
          <a:xfrm>
            <a:off x="265042" y="2290063"/>
            <a:ext cx="8610601" cy="21117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286000" y="6356350"/>
            <a:ext cx="4749800"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7</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113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Research, Administration, Design</a:t>
            </a:r>
            <a:endParaRPr lang="en-US" altLang="en-US" sz="2800" dirty="0">
              <a:solidFill>
                <a:srgbClr val="0070C0"/>
              </a:solidFill>
              <a:cs typeface="Arial" panose="020B0604020202020204" pitchFamily="34" charset="0"/>
            </a:endParaRPr>
          </a:p>
        </p:txBody>
      </p:sp>
      <p:pic>
        <p:nvPicPr>
          <p:cNvPr id="4" name="Picture 3">
            <a:extLst>
              <a:ext uri="{FF2B5EF4-FFF2-40B4-BE49-F238E27FC236}">
                <a16:creationId xmlns:a16="http://schemas.microsoft.com/office/drawing/2014/main" id="{05498B42-0D00-4CBF-B0C1-41A4F06BB858}"/>
              </a:ext>
            </a:extLst>
          </p:cNvPr>
          <p:cNvPicPr>
            <a:picLocks noChangeAspect="1"/>
          </p:cNvPicPr>
          <p:nvPr/>
        </p:nvPicPr>
        <p:blipFill>
          <a:blip r:embed="rId3"/>
          <a:stretch>
            <a:fillRect/>
          </a:stretch>
        </p:blipFill>
        <p:spPr>
          <a:xfrm>
            <a:off x="225287" y="2432328"/>
            <a:ext cx="8458200" cy="1881299"/>
          </a:xfrm>
          <a:prstGeom prst="rect">
            <a:avLst/>
          </a:prstGeom>
        </p:spPr>
      </p:pic>
      <p:pic>
        <p:nvPicPr>
          <p:cNvPr id="9" name="Picture 8">
            <a:extLst>
              <a:ext uri="{FF2B5EF4-FFF2-40B4-BE49-F238E27FC236}">
                <a16:creationId xmlns:a16="http://schemas.microsoft.com/office/drawing/2014/main" id="{01820709-E5A7-4BC3-B5C5-81EF8459E2ED}"/>
              </a:ext>
            </a:extLst>
          </p:cNvPr>
          <p:cNvPicPr>
            <a:picLocks noChangeAspect="1"/>
          </p:cNvPicPr>
          <p:nvPr/>
        </p:nvPicPr>
        <p:blipFill>
          <a:blip r:embed="rId4"/>
          <a:stretch>
            <a:fillRect/>
          </a:stretch>
        </p:blipFill>
        <p:spPr>
          <a:xfrm>
            <a:off x="225286" y="4428208"/>
            <a:ext cx="8458201" cy="1813560"/>
          </a:xfrm>
          <a:prstGeom prst="rect">
            <a:avLst/>
          </a:prstGeom>
        </p:spPr>
      </p:pic>
      <p:pic>
        <p:nvPicPr>
          <p:cNvPr id="14" name="Picture 13">
            <a:extLst>
              <a:ext uri="{FF2B5EF4-FFF2-40B4-BE49-F238E27FC236}">
                <a16:creationId xmlns:a16="http://schemas.microsoft.com/office/drawing/2014/main" id="{7C99D962-5DA5-4E38-A3FF-2BE627F5493A}"/>
              </a:ext>
            </a:extLst>
          </p:cNvPr>
          <p:cNvPicPr>
            <a:picLocks noChangeAspect="1"/>
          </p:cNvPicPr>
          <p:nvPr/>
        </p:nvPicPr>
        <p:blipFill>
          <a:blip r:embed="rId5"/>
          <a:stretch>
            <a:fillRect/>
          </a:stretch>
        </p:blipFill>
        <p:spPr>
          <a:xfrm>
            <a:off x="225287" y="1120753"/>
            <a:ext cx="8610600" cy="1150153"/>
          </a:xfrm>
          <a:prstGeom prst="rect">
            <a:avLst/>
          </a:prstGeom>
        </p:spPr>
      </p:pic>
    </p:spTree>
    <p:extLst>
      <p:ext uri="{BB962C8B-B14F-4D97-AF65-F5344CB8AC3E}">
        <p14:creationId xmlns:p14="http://schemas.microsoft.com/office/powerpoint/2010/main" val="1158426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286000" y="6356350"/>
            <a:ext cx="4749800"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8</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113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Selected Publications (2000-2010)</a:t>
            </a:r>
            <a:endParaRPr lang="en-US" altLang="en-US" sz="2800" dirty="0">
              <a:solidFill>
                <a:srgbClr val="0070C0"/>
              </a:solidFill>
              <a:cs typeface="Arial" panose="020B0604020202020204" pitchFamily="34" charset="0"/>
            </a:endParaRPr>
          </a:p>
        </p:txBody>
      </p:sp>
      <p:pic>
        <p:nvPicPr>
          <p:cNvPr id="4" name="Picture 3">
            <a:extLst>
              <a:ext uri="{FF2B5EF4-FFF2-40B4-BE49-F238E27FC236}">
                <a16:creationId xmlns:a16="http://schemas.microsoft.com/office/drawing/2014/main" id="{B03EB523-8909-4899-82C5-2816E558C74E}"/>
              </a:ext>
            </a:extLst>
          </p:cNvPr>
          <p:cNvPicPr>
            <a:picLocks noChangeAspect="1"/>
          </p:cNvPicPr>
          <p:nvPr/>
        </p:nvPicPr>
        <p:blipFill>
          <a:blip r:embed="rId3"/>
          <a:stretch>
            <a:fillRect/>
          </a:stretch>
        </p:blipFill>
        <p:spPr>
          <a:xfrm>
            <a:off x="342900" y="990600"/>
            <a:ext cx="8458200" cy="5289550"/>
          </a:xfrm>
          <a:prstGeom prst="rect">
            <a:avLst/>
          </a:prstGeom>
        </p:spPr>
      </p:pic>
    </p:spTree>
    <p:extLst>
      <p:ext uri="{BB962C8B-B14F-4D97-AF65-F5344CB8AC3E}">
        <p14:creationId xmlns:p14="http://schemas.microsoft.com/office/powerpoint/2010/main" val="1804482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723F6C84-EAD8-49C3-9B9C-C6B920FDDFC0}"/>
              </a:ext>
            </a:extLst>
          </p:cNvPr>
          <p:cNvSpPr>
            <a:spLocks noGrp="1"/>
          </p:cNvSpPr>
          <p:nvPr>
            <p:ph type="dt" sz="quarter" idx="10"/>
          </p:nvPr>
        </p:nvSpPr>
        <p:spPr/>
        <p:txBody>
          <a:bodyPr/>
          <a:lstStyle/>
          <a:p>
            <a:pPr>
              <a:defRPr/>
            </a:pPr>
            <a:r>
              <a:rPr lang="en-US" altLang="en-US" dirty="0">
                <a:solidFill>
                  <a:schemeClr val="tx1"/>
                </a:solidFill>
                <a:latin typeface="Arial" panose="020B0604020202020204" pitchFamily="34" charset="0"/>
                <a:cs typeface="Arial" panose="020B0604020202020204" pitchFamily="34" charset="0"/>
              </a:rPr>
              <a:t>Dec. 2021</a:t>
            </a:r>
          </a:p>
        </p:txBody>
      </p:sp>
      <p:sp>
        <p:nvSpPr>
          <p:cNvPr id="8" name="Footer Placeholder 4">
            <a:extLst>
              <a:ext uri="{FF2B5EF4-FFF2-40B4-BE49-F238E27FC236}">
                <a16:creationId xmlns:a16="http://schemas.microsoft.com/office/drawing/2014/main" id="{A66C90C6-04C9-439E-A1BC-939339F88667}"/>
              </a:ext>
            </a:extLst>
          </p:cNvPr>
          <p:cNvSpPr>
            <a:spLocks noGrp="1"/>
          </p:cNvSpPr>
          <p:nvPr>
            <p:ph type="ftr" sz="quarter" idx="11"/>
          </p:nvPr>
        </p:nvSpPr>
        <p:spPr>
          <a:xfrm>
            <a:off x="2286000" y="6356350"/>
            <a:ext cx="4749800" cy="365125"/>
          </a:xfrm>
        </p:spPr>
        <p:txBody>
          <a:bodyPr/>
          <a:lstStyle/>
          <a:p>
            <a:pPr>
              <a:defRPr/>
            </a:pPr>
            <a:r>
              <a:rPr lang="en-US" altLang="en-US" dirty="0">
                <a:solidFill>
                  <a:schemeClr val="tx1"/>
                </a:solidFill>
                <a:latin typeface="Arial" panose="020B0604020202020204" pitchFamily="34" charset="0"/>
                <a:cs typeface="Arial" panose="020B0604020202020204" pitchFamily="34" charset="0"/>
              </a:rPr>
              <a:t>In Remembrance of Dr. Farhad Mavaddat [1941-2021]</a:t>
            </a:r>
          </a:p>
        </p:txBody>
      </p:sp>
      <p:sp>
        <p:nvSpPr>
          <p:cNvPr id="12292" name="Slide Number Placeholder 5">
            <a:extLst>
              <a:ext uri="{FF2B5EF4-FFF2-40B4-BE49-F238E27FC236}">
                <a16:creationId xmlns:a16="http://schemas.microsoft.com/office/drawing/2014/main" id="{D75E7A80-39C8-41A7-955C-63FB99786656}"/>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t>Slide </a:t>
            </a:r>
            <a:fld id="{E54D7C56-5B1F-41BA-8B07-73B3C2B1E1A2}" type="slidenum">
              <a:rPr lang="en-US" altLang="en-US" sz="1200" smtClean="0"/>
              <a:pPr>
                <a:spcBef>
                  <a:spcPct val="0"/>
                </a:spcBef>
                <a:buFontTx/>
                <a:buNone/>
              </a:pPr>
              <a:t>9</a:t>
            </a:fld>
            <a:endParaRPr lang="en-US" altLang="en-US" sz="1200" dirty="0"/>
          </a:p>
        </p:txBody>
      </p:sp>
      <p:sp>
        <p:nvSpPr>
          <p:cNvPr id="12293" name="Rectangle 23">
            <a:extLst>
              <a:ext uri="{FF2B5EF4-FFF2-40B4-BE49-F238E27FC236}">
                <a16:creationId xmlns:a16="http://schemas.microsoft.com/office/drawing/2014/main" id="{835C5DDF-88C6-494B-8172-12FA0E2C176C}"/>
              </a:ext>
            </a:extLst>
          </p:cNvPr>
          <p:cNvSpPr>
            <a:spLocks noChangeArrowheads="1"/>
          </p:cNvSpPr>
          <p:nvPr/>
        </p:nvSpPr>
        <p:spPr bwMode="auto">
          <a:xfrm>
            <a:off x="228600" y="88900"/>
            <a:ext cx="8610600" cy="113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0070C0"/>
                </a:solidFill>
                <a:cs typeface="Arial" panose="020B0604020202020204" pitchFamily="34" charset="0"/>
              </a:rPr>
              <a:t>Selected Publications (1990s)</a:t>
            </a:r>
            <a:endParaRPr lang="en-US" altLang="en-US" sz="2800" dirty="0">
              <a:solidFill>
                <a:srgbClr val="0070C0"/>
              </a:solidFill>
              <a:cs typeface="Arial" panose="020B0604020202020204" pitchFamily="34" charset="0"/>
            </a:endParaRPr>
          </a:p>
        </p:txBody>
      </p:sp>
      <p:pic>
        <p:nvPicPr>
          <p:cNvPr id="3" name="Picture 2">
            <a:extLst>
              <a:ext uri="{FF2B5EF4-FFF2-40B4-BE49-F238E27FC236}">
                <a16:creationId xmlns:a16="http://schemas.microsoft.com/office/drawing/2014/main" id="{256F540E-A8B8-42E8-9106-BE47DD76F24E}"/>
              </a:ext>
            </a:extLst>
          </p:cNvPr>
          <p:cNvPicPr>
            <a:picLocks noChangeAspect="1"/>
          </p:cNvPicPr>
          <p:nvPr/>
        </p:nvPicPr>
        <p:blipFill>
          <a:blip r:embed="rId3"/>
          <a:stretch>
            <a:fillRect/>
          </a:stretch>
        </p:blipFill>
        <p:spPr>
          <a:xfrm>
            <a:off x="266700" y="1076334"/>
            <a:ext cx="8610600" cy="4705332"/>
          </a:xfrm>
          <a:prstGeom prst="rect">
            <a:avLst/>
          </a:prstGeom>
        </p:spPr>
      </p:pic>
      <p:sp>
        <p:nvSpPr>
          <p:cNvPr id="9" name="TextBox 8">
            <a:extLst>
              <a:ext uri="{FF2B5EF4-FFF2-40B4-BE49-F238E27FC236}">
                <a16:creationId xmlns:a16="http://schemas.microsoft.com/office/drawing/2014/main" id="{CC783671-33C3-4706-98F0-FDEBA1E5368D}"/>
              </a:ext>
            </a:extLst>
          </p:cNvPr>
          <p:cNvSpPr txBox="1"/>
          <p:nvPr/>
        </p:nvSpPr>
        <p:spPr>
          <a:xfrm>
            <a:off x="5676348" y="5715000"/>
            <a:ext cx="3251200" cy="523220"/>
          </a:xfrm>
          <a:prstGeom prst="rect">
            <a:avLst/>
          </a:prstGeom>
          <a:noFill/>
        </p:spPr>
        <p:txBody>
          <a:bodyPr wrap="square">
            <a:spAutoFit/>
          </a:bodyPr>
          <a:lstStyle/>
          <a:p>
            <a:r>
              <a:rPr lang="en-US" sz="2800" dirty="0"/>
              <a:t>24 out of 70 total</a:t>
            </a:r>
          </a:p>
        </p:txBody>
      </p:sp>
    </p:spTree>
    <p:extLst>
      <p:ext uri="{BB962C8B-B14F-4D97-AF65-F5344CB8AC3E}">
        <p14:creationId xmlns:p14="http://schemas.microsoft.com/office/powerpoint/2010/main" val="2388704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48567</TotalTime>
  <Words>4558</Words>
  <Application>Microsoft Office PowerPoint</Application>
  <PresentationFormat>On-screen Show (4:3)</PresentationFormat>
  <Paragraphs>280</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Segoe UI Historic</vt:lpstr>
      <vt:lpstr>Times New Roman</vt:lpstr>
      <vt:lpstr>Office Theme</vt:lpstr>
      <vt:lpstr>Dr. Farhad Mavaddat [1941-2021]  A Scientist with a Practical Bent, a Good Friend a Model of Service and Humility, and a Notable Example  of the Consequences of Chasing Brains Away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SBU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Fully Redundant Decimal Arithmetic</dc:title>
  <dc:creator>Saeid</dc:creator>
  <cp:lastModifiedBy>Behrooz Parhami</cp:lastModifiedBy>
  <cp:revision>477</cp:revision>
  <cp:lastPrinted>2021-12-05T05:40:16Z</cp:lastPrinted>
  <dcterms:created xsi:type="dcterms:W3CDTF">2009-04-05T06:27:16Z</dcterms:created>
  <dcterms:modified xsi:type="dcterms:W3CDTF">2021-12-05T07:41:04Z</dcterms:modified>
</cp:coreProperties>
</file>